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6.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7.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34" r:id="rId6"/>
    <p:sldMasterId id="2147483748" r:id="rId7"/>
    <p:sldMasterId id="2147483755" r:id="rId8"/>
  </p:sldMasterIdLst>
  <p:notesMasterIdLst>
    <p:notesMasterId r:id="rId55"/>
  </p:notesMasterIdLst>
  <p:sldIdLst>
    <p:sldId id="349" r:id="rId9"/>
    <p:sldId id="539" r:id="rId10"/>
    <p:sldId id="675" r:id="rId11"/>
    <p:sldId id="644" r:id="rId12"/>
    <p:sldId id="645" r:id="rId13"/>
    <p:sldId id="727" r:id="rId14"/>
    <p:sldId id="742" r:id="rId15"/>
    <p:sldId id="648" r:id="rId16"/>
    <p:sldId id="743" r:id="rId17"/>
    <p:sldId id="757" r:id="rId18"/>
    <p:sldId id="759" r:id="rId19"/>
    <p:sldId id="760" r:id="rId20"/>
    <p:sldId id="256" r:id="rId21"/>
    <p:sldId id="758" r:id="rId22"/>
    <p:sldId id="257" r:id="rId23"/>
    <p:sldId id="258" r:id="rId24"/>
    <p:sldId id="259" r:id="rId25"/>
    <p:sldId id="260" r:id="rId26"/>
    <p:sldId id="261" r:id="rId27"/>
    <p:sldId id="262" r:id="rId28"/>
    <p:sldId id="263" r:id="rId29"/>
    <p:sldId id="264" r:id="rId30"/>
    <p:sldId id="265" r:id="rId31"/>
    <p:sldId id="733" r:id="rId32"/>
    <p:sldId id="267" r:id="rId33"/>
    <p:sldId id="702" r:id="rId34"/>
    <p:sldId id="703" r:id="rId35"/>
    <p:sldId id="694" r:id="rId36"/>
    <p:sldId id="477" r:id="rId37"/>
    <p:sldId id="744" r:id="rId38"/>
    <p:sldId id="745" r:id="rId39"/>
    <p:sldId id="746" r:id="rId40"/>
    <p:sldId id="478" r:id="rId41"/>
    <p:sldId id="721" r:id="rId42"/>
    <p:sldId id="275" r:id="rId43"/>
    <p:sldId id="747" r:id="rId44"/>
    <p:sldId id="748" r:id="rId45"/>
    <p:sldId id="749" r:id="rId46"/>
    <p:sldId id="750" r:id="rId47"/>
    <p:sldId id="751" r:id="rId48"/>
    <p:sldId id="752" r:id="rId49"/>
    <p:sldId id="753" r:id="rId50"/>
    <p:sldId id="754" r:id="rId51"/>
    <p:sldId id="755" r:id="rId52"/>
    <p:sldId id="756" r:id="rId53"/>
    <p:sldId id="469"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2AF8F7-EC84-4284-B462-54BF4DD5EFEA}" v="105" dt="2025-11-28T10:31:36.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8528" autoAdjust="0"/>
  </p:normalViewPr>
  <p:slideViewPr>
    <p:cSldViewPr snapToGrid="0">
      <p:cViewPr>
        <p:scale>
          <a:sx n="52" d="100"/>
          <a:sy n="52" d="100"/>
        </p:scale>
        <p:origin x="14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theme" Target="theme/theme1.xml"/><Relationship Id="rId5" Type="http://schemas.openxmlformats.org/officeDocument/2006/relationships/slideMaster" Target="slideMasters/slideMaster5.xml"/><Relationship Id="rId61" Type="http://schemas.microsoft.com/office/2015/10/relationships/revisionInfo" Target="revisionInfo.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3.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viewProps" Target="view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D2AF8F7-EC84-4284-B462-54BF4DD5EFEA}"/>
    <pc:docChg chg="undo redo custSel addSld modSld">
      <pc:chgData name="Deborah Jenkins" userId="3cd02ba5-e528-4585-978d-4fde2b47730a" providerId="ADAL" clId="{DD2AF8F7-EC84-4284-B462-54BF4DD5EFEA}" dt="2025-04-04T10:03:23.940" v="132" actId="680"/>
      <pc:docMkLst>
        <pc:docMk/>
      </pc:docMkLst>
      <pc:sldChg chg="modSp mod">
        <pc:chgData name="Deborah Jenkins" userId="3cd02ba5-e528-4585-978d-4fde2b47730a" providerId="ADAL" clId="{DD2AF8F7-EC84-4284-B462-54BF4DD5EFEA}" dt="2025-03-20T09:37:37.004" v="41" actId="27636"/>
        <pc:sldMkLst>
          <pc:docMk/>
          <pc:sldMk cId="1714761991" sldId="267"/>
        </pc:sldMkLst>
      </pc:sldChg>
      <pc:sldChg chg="addSp modSp mod">
        <pc:chgData name="Deborah Jenkins" userId="3cd02ba5-e528-4585-978d-4fde2b47730a" providerId="ADAL" clId="{DD2AF8F7-EC84-4284-B462-54BF4DD5EFEA}" dt="2025-03-20T09:49:03.022" v="131" actId="403"/>
        <pc:sldMkLst>
          <pc:docMk/>
          <pc:sldMk cId="2094186461" sldId="478"/>
        </pc:sldMkLst>
      </pc:sldChg>
      <pc:sldChg chg="modSp modAnim">
        <pc:chgData name="Deborah Jenkins" userId="3cd02ba5-e528-4585-978d-4fde2b47730a" providerId="ADAL" clId="{DD2AF8F7-EC84-4284-B462-54BF4DD5EFEA}" dt="2025-03-20T09:30:27.675" v="18" actId="20577"/>
        <pc:sldMkLst>
          <pc:docMk/>
          <pc:sldMk cId="3809323133" sldId="539"/>
        </pc:sldMkLst>
      </pc:sldChg>
      <pc:sldChg chg="modAnim">
        <pc:chgData name="Deborah Jenkins" userId="3cd02ba5-e528-4585-978d-4fde2b47730a" providerId="ADAL" clId="{DD2AF8F7-EC84-4284-B462-54BF4DD5EFEA}" dt="2025-03-20T09:30:33.960" v="19"/>
        <pc:sldMkLst>
          <pc:docMk/>
          <pc:sldMk cId="1788729324" sldId="644"/>
        </pc:sldMkLst>
      </pc:sldChg>
      <pc:sldChg chg="modAnim">
        <pc:chgData name="Deborah Jenkins" userId="3cd02ba5-e528-4585-978d-4fde2b47730a" providerId="ADAL" clId="{DD2AF8F7-EC84-4284-B462-54BF4DD5EFEA}" dt="2025-03-20T09:30:53.860" v="22"/>
        <pc:sldMkLst>
          <pc:docMk/>
          <pc:sldMk cId="1423601119" sldId="645"/>
        </pc:sldMkLst>
      </pc:sldChg>
      <pc:sldChg chg="addSp modSp mod">
        <pc:chgData name="Deborah Jenkins" userId="3cd02ba5-e528-4585-978d-4fde2b47730a" providerId="ADAL" clId="{DD2AF8F7-EC84-4284-B462-54BF4DD5EFEA}" dt="2025-03-20T09:34:39.067" v="31" actId="403"/>
        <pc:sldMkLst>
          <pc:docMk/>
          <pc:sldMk cId="830917207" sldId="648"/>
        </pc:sldMkLst>
      </pc:sldChg>
      <pc:sldChg chg="modAnim">
        <pc:chgData name="Deborah Jenkins" userId="3cd02ba5-e528-4585-978d-4fde2b47730a" providerId="ADAL" clId="{DD2AF8F7-EC84-4284-B462-54BF4DD5EFEA}" dt="2025-03-20T09:39:04.166" v="43"/>
        <pc:sldMkLst>
          <pc:docMk/>
          <pc:sldMk cId="1976303430" sldId="702"/>
        </pc:sldMkLst>
      </pc:sldChg>
      <pc:sldChg chg="modSp mod modAnim">
        <pc:chgData name="Deborah Jenkins" userId="3cd02ba5-e528-4585-978d-4fde2b47730a" providerId="ADAL" clId="{DD2AF8F7-EC84-4284-B462-54BF4DD5EFEA}" dt="2025-03-20T09:39:29.986" v="50"/>
        <pc:sldMkLst>
          <pc:docMk/>
          <pc:sldMk cId="2969655475" sldId="703"/>
        </pc:sldMkLst>
      </pc:sldChg>
      <pc:sldChg chg="modAnim">
        <pc:chgData name="Deborah Jenkins" userId="3cd02ba5-e528-4585-978d-4fde2b47730a" providerId="ADAL" clId="{DD2AF8F7-EC84-4284-B462-54BF4DD5EFEA}" dt="2025-03-20T09:31:06.676" v="23"/>
        <pc:sldMkLst>
          <pc:docMk/>
          <pc:sldMk cId="1767231770" sldId="742"/>
        </pc:sldMkLst>
      </pc:sldChg>
      <pc:sldChg chg="modSp mod">
        <pc:chgData name="Deborah Jenkins" userId="3cd02ba5-e528-4585-978d-4fde2b47730a" providerId="ADAL" clId="{DD2AF8F7-EC84-4284-B462-54BF4DD5EFEA}" dt="2025-03-20T09:36:44.973" v="35" actId="27636"/>
        <pc:sldMkLst>
          <pc:docMk/>
          <pc:sldMk cId="1383380440" sldId="743"/>
        </pc:sldMkLst>
      </pc:sldChg>
      <pc:sldChg chg="addSp modSp mod">
        <pc:chgData name="Deborah Jenkins" userId="3cd02ba5-e528-4585-978d-4fde2b47730a" providerId="ADAL" clId="{DD2AF8F7-EC84-4284-B462-54BF4DD5EFEA}" dt="2025-03-20T09:40:54.203" v="58" actId="113"/>
        <pc:sldMkLst>
          <pc:docMk/>
          <pc:sldMk cId="392568919" sldId="744"/>
        </pc:sldMkLst>
      </pc:sldChg>
      <pc:sldChg chg="addSp modSp mod modAnim">
        <pc:chgData name="Deborah Jenkins" userId="3cd02ba5-e528-4585-978d-4fde2b47730a" providerId="ADAL" clId="{DD2AF8F7-EC84-4284-B462-54BF4DD5EFEA}" dt="2025-03-20T09:45:52.992" v="98"/>
        <pc:sldMkLst>
          <pc:docMk/>
          <pc:sldMk cId="1130011281" sldId="745"/>
        </pc:sldMkLst>
      </pc:sldChg>
      <pc:sldChg chg="addSp modSp mod modAnim">
        <pc:chgData name="Deborah Jenkins" userId="3cd02ba5-e528-4585-978d-4fde2b47730a" providerId="ADAL" clId="{DD2AF8F7-EC84-4284-B462-54BF4DD5EFEA}" dt="2025-03-20T09:48:34.044" v="124"/>
        <pc:sldMkLst>
          <pc:docMk/>
          <pc:sldMk cId="4219899995" sldId="746"/>
        </pc:sldMkLst>
      </pc:sldChg>
      <pc:sldChg chg="new">
        <pc:chgData name="Deborah Jenkins" userId="3cd02ba5-e528-4585-978d-4fde2b47730a" providerId="ADAL" clId="{DD2AF8F7-EC84-4284-B462-54BF4DD5EFEA}" dt="2025-04-04T10:03:23.940" v="132" actId="680"/>
        <pc:sldMkLst>
          <pc:docMk/>
          <pc:sldMk cId="1822759116" sldId="756"/>
        </pc:sldMkLst>
      </pc:sldChg>
    </pc:docChg>
  </pc:docChgLst>
  <pc:docChgLst>
    <pc:chgData name="Deborah Jenkins" userId="3cd02ba5-e528-4585-978d-4fde2b47730a" providerId="ADAL" clId="{6F0D011B-CFA3-4DC1-A459-B9C4128C9CBB}"/>
    <pc:docChg chg="custSel addSld modSld sldOrd">
      <pc:chgData name="Deborah Jenkins" userId="3cd02ba5-e528-4585-978d-4fde2b47730a" providerId="ADAL" clId="{6F0D011B-CFA3-4DC1-A459-B9C4128C9CBB}" dt="2025-11-28T10:31:42.709" v="126" actId="113"/>
      <pc:docMkLst>
        <pc:docMk/>
      </pc:docMkLst>
      <pc:sldChg chg="addSp modSp add mod modClrScheme chgLayout">
        <pc:chgData name="Deborah Jenkins" userId="3cd02ba5-e528-4585-978d-4fde2b47730a" providerId="ADAL" clId="{6F0D011B-CFA3-4DC1-A459-B9C4128C9CBB}" dt="2025-11-28T10:27:42.036" v="99" actId="26606"/>
        <pc:sldMkLst>
          <pc:docMk/>
          <pc:sldMk cId="0" sldId="256"/>
        </pc:sldMkLst>
        <pc:spChg chg="mod">
          <ac:chgData name="Deborah Jenkins" userId="3cd02ba5-e528-4585-978d-4fde2b47730a" providerId="ADAL" clId="{6F0D011B-CFA3-4DC1-A459-B9C4128C9CBB}" dt="2025-11-28T10:27:42.036" v="99" actId="26606"/>
          <ac:spMkLst>
            <pc:docMk/>
            <pc:sldMk cId="0" sldId="256"/>
            <ac:spMk id="2" creationId="{00000000-0000-0000-0000-000000000000}"/>
          </ac:spMkLst>
        </pc:spChg>
        <pc:spChg chg="mod">
          <ac:chgData name="Deborah Jenkins" userId="3cd02ba5-e528-4585-978d-4fde2b47730a" providerId="ADAL" clId="{6F0D011B-CFA3-4DC1-A459-B9C4128C9CBB}" dt="2025-11-28T10:27:42.036" v="99" actId="26606"/>
          <ac:spMkLst>
            <pc:docMk/>
            <pc:sldMk cId="0" sldId="256"/>
            <ac:spMk id="3" creationId="{00000000-0000-0000-0000-000000000000}"/>
          </ac:spMkLst>
        </pc:spChg>
        <pc:picChg chg="add mod">
          <ac:chgData name="Deborah Jenkins" userId="3cd02ba5-e528-4585-978d-4fde2b47730a" providerId="ADAL" clId="{6F0D011B-CFA3-4DC1-A459-B9C4128C9CBB}" dt="2025-11-28T10:27:42.036" v="99" actId="26606"/>
          <ac:picMkLst>
            <pc:docMk/>
            <pc:sldMk cId="0" sldId="256"/>
            <ac:picMk id="4" creationId="{645FC944-C3DF-A8CF-CEED-17FBA2589EB0}"/>
          </ac:picMkLst>
        </pc:picChg>
      </pc:sldChg>
      <pc:sldChg chg="addSp modSp add mod modClrScheme modAnim chgLayout">
        <pc:chgData name="Deborah Jenkins" userId="3cd02ba5-e528-4585-978d-4fde2b47730a" providerId="ADAL" clId="{6F0D011B-CFA3-4DC1-A459-B9C4128C9CBB}" dt="2025-11-28T10:28:24.710" v="103" actId="27614"/>
        <pc:sldMkLst>
          <pc:docMk/>
          <pc:sldMk cId="0" sldId="257"/>
        </pc:sldMkLst>
        <pc:spChg chg="mod">
          <ac:chgData name="Deborah Jenkins" userId="3cd02ba5-e528-4585-978d-4fde2b47730a" providerId="ADAL" clId="{6F0D011B-CFA3-4DC1-A459-B9C4128C9CBB}" dt="2025-11-28T10:28:21.313" v="101" actId="26606"/>
          <ac:spMkLst>
            <pc:docMk/>
            <pc:sldMk cId="0" sldId="257"/>
            <ac:spMk id="2" creationId="{00000000-0000-0000-0000-000000000000}"/>
          </ac:spMkLst>
        </pc:spChg>
        <pc:spChg chg="mod">
          <ac:chgData name="Deborah Jenkins" userId="3cd02ba5-e528-4585-978d-4fde2b47730a" providerId="ADAL" clId="{6F0D011B-CFA3-4DC1-A459-B9C4128C9CBB}" dt="2025-11-28T10:28:21.313" v="101" actId="26606"/>
          <ac:spMkLst>
            <pc:docMk/>
            <pc:sldMk cId="0" sldId="257"/>
            <ac:spMk id="3" creationId="{00000000-0000-0000-0000-000000000000}"/>
          </ac:spMkLst>
        </pc:spChg>
        <pc:picChg chg="add mod">
          <ac:chgData name="Deborah Jenkins" userId="3cd02ba5-e528-4585-978d-4fde2b47730a" providerId="ADAL" clId="{6F0D011B-CFA3-4DC1-A459-B9C4128C9CBB}" dt="2025-11-28T10:28:24.710" v="103" actId="27614"/>
          <ac:picMkLst>
            <pc:docMk/>
            <pc:sldMk cId="0" sldId="257"/>
            <ac:picMk id="4" creationId="{B8691558-892A-2395-8B40-A24439C675C2}"/>
          </ac:picMkLst>
        </pc:picChg>
      </pc:sldChg>
      <pc:sldChg chg="add">
        <pc:chgData name="Deborah Jenkins" userId="3cd02ba5-e528-4585-978d-4fde2b47730a" providerId="ADAL" clId="{6F0D011B-CFA3-4DC1-A459-B9C4128C9CBB}" dt="2025-11-28T10:26:10.401" v="95"/>
        <pc:sldMkLst>
          <pc:docMk/>
          <pc:sldMk cId="0" sldId="258"/>
        </pc:sldMkLst>
      </pc:sldChg>
      <pc:sldChg chg="addSp modSp add mod modClrScheme modAnim chgLayout">
        <pc:chgData name="Deborah Jenkins" userId="3cd02ba5-e528-4585-978d-4fde2b47730a" providerId="ADAL" clId="{6F0D011B-CFA3-4DC1-A459-B9C4128C9CBB}" dt="2025-11-28T10:29:00.102" v="107"/>
        <pc:sldMkLst>
          <pc:docMk/>
          <pc:sldMk cId="0" sldId="259"/>
        </pc:sldMkLst>
        <pc:spChg chg="mod">
          <ac:chgData name="Deborah Jenkins" userId="3cd02ba5-e528-4585-978d-4fde2b47730a" providerId="ADAL" clId="{6F0D011B-CFA3-4DC1-A459-B9C4128C9CBB}" dt="2025-11-28T10:28:55.796" v="105" actId="26606"/>
          <ac:spMkLst>
            <pc:docMk/>
            <pc:sldMk cId="0" sldId="259"/>
            <ac:spMk id="2" creationId="{00000000-0000-0000-0000-000000000000}"/>
          </ac:spMkLst>
        </pc:spChg>
        <pc:spChg chg="mod">
          <ac:chgData name="Deborah Jenkins" userId="3cd02ba5-e528-4585-978d-4fde2b47730a" providerId="ADAL" clId="{6F0D011B-CFA3-4DC1-A459-B9C4128C9CBB}" dt="2025-11-28T10:28:58.297" v="106" actId="14100"/>
          <ac:spMkLst>
            <pc:docMk/>
            <pc:sldMk cId="0" sldId="259"/>
            <ac:spMk id="3" creationId="{00000000-0000-0000-0000-000000000000}"/>
          </ac:spMkLst>
        </pc:spChg>
        <pc:picChg chg="add mod">
          <ac:chgData name="Deborah Jenkins" userId="3cd02ba5-e528-4585-978d-4fde2b47730a" providerId="ADAL" clId="{6F0D011B-CFA3-4DC1-A459-B9C4128C9CBB}" dt="2025-11-28T10:28:55.796" v="105" actId="26606"/>
          <ac:picMkLst>
            <pc:docMk/>
            <pc:sldMk cId="0" sldId="259"/>
            <ac:picMk id="4" creationId="{F453EC1F-95C9-C93F-9E33-934BC99A079C}"/>
          </ac:picMkLst>
        </pc:picChg>
      </pc:sldChg>
      <pc:sldChg chg="add">
        <pc:chgData name="Deborah Jenkins" userId="3cd02ba5-e528-4585-978d-4fde2b47730a" providerId="ADAL" clId="{6F0D011B-CFA3-4DC1-A459-B9C4128C9CBB}" dt="2025-11-28T10:26:10.401" v="95"/>
        <pc:sldMkLst>
          <pc:docMk/>
          <pc:sldMk cId="0" sldId="260"/>
        </pc:sldMkLst>
      </pc:sldChg>
      <pc:sldChg chg="add">
        <pc:chgData name="Deborah Jenkins" userId="3cd02ba5-e528-4585-978d-4fde2b47730a" providerId="ADAL" clId="{6F0D011B-CFA3-4DC1-A459-B9C4128C9CBB}" dt="2025-11-28T10:26:10.401" v="95"/>
        <pc:sldMkLst>
          <pc:docMk/>
          <pc:sldMk cId="0" sldId="261"/>
        </pc:sldMkLst>
      </pc:sldChg>
      <pc:sldChg chg="add">
        <pc:chgData name="Deborah Jenkins" userId="3cd02ba5-e528-4585-978d-4fde2b47730a" providerId="ADAL" clId="{6F0D011B-CFA3-4DC1-A459-B9C4128C9CBB}" dt="2025-11-28T10:26:10.401" v="95"/>
        <pc:sldMkLst>
          <pc:docMk/>
          <pc:sldMk cId="0" sldId="262"/>
        </pc:sldMkLst>
      </pc:sldChg>
      <pc:sldChg chg="add">
        <pc:chgData name="Deborah Jenkins" userId="3cd02ba5-e528-4585-978d-4fde2b47730a" providerId="ADAL" clId="{6F0D011B-CFA3-4DC1-A459-B9C4128C9CBB}" dt="2025-11-28T10:26:10.401" v="95"/>
        <pc:sldMkLst>
          <pc:docMk/>
          <pc:sldMk cId="0" sldId="263"/>
        </pc:sldMkLst>
      </pc:sldChg>
      <pc:sldChg chg="modSp add mod">
        <pc:chgData name="Deborah Jenkins" userId="3cd02ba5-e528-4585-978d-4fde2b47730a" providerId="ADAL" clId="{6F0D011B-CFA3-4DC1-A459-B9C4128C9CBB}" dt="2025-11-28T10:29:47.718" v="111" actId="27636"/>
        <pc:sldMkLst>
          <pc:docMk/>
          <pc:sldMk cId="0" sldId="264"/>
        </pc:sldMkLst>
        <pc:spChg chg="mod">
          <ac:chgData name="Deborah Jenkins" userId="3cd02ba5-e528-4585-978d-4fde2b47730a" providerId="ADAL" clId="{6F0D011B-CFA3-4DC1-A459-B9C4128C9CBB}" dt="2025-11-28T10:29:47.718" v="111" actId="27636"/>
          <ac:spMkLst>
            <pc:docMk/>
            <pc:sldMk cId="0" sldId="264"/>
            <ac:spMk id="3" creationId="{00000000-0000-0000-0000-000000000000}"/>
          </ac:spMkLst>
        </pc:spChg>
      </pc:sldChg>
      <pc:sldChg chg="add">
        <pc:chgData name="Deborah Jenkins" userId="3cd02ba5-e528-4585-978d-4fde2b47730a" providerId="ADAL" clId="{6F0D011B-CFA3-4DC1-A459-B9C4128C9CBB}" dt="2025-11-28T10:26:10.401" v="95"/>
        <pc:sldMkLst>
          <pc:docMk/>
          <pc:sldMk cId="0" sldId="265"/>
        </pc:sldMkLst>
      </pc:sldChg>
      <pc:sldChg chg="addSp modSp mod">
        <pc:chgData name="Deborah Jenkins" userId="3cd02ba5-e528-4585-978d-4fde2b47730a" providerId="ADAL" clId="{6F0D011B-CFA3-4DC1-A459-B9C4128C9CBB}" dt="2025-11-28T10:31:42.709" v="126" actId="113"/>
        <pc:sldMkLst>
          <pc:docMk/>
          <pc:sldMk cId="881963967" sldId="477"/>
        </pc:sldMkLst>
        <pc:spChg chg="add mod">
          <ac:chgData name="Deborah Jenkins" userId="3cd02ba5-e528-4585-978d-4fde2b47730a" providerId="ADAL" clId="{6F0D011B-CFA3-4DC1-A459-B9C4128C9CBB}" dt="2025-11-28T10:31:42.709" v="126" actId="113"/>
          <ac:spMkLst>
            <pc:docMk/>
            <pc:sldMk cId="881963967" sldId="477"/>
            <ac:spMk id="3" creationId="{FE736513-AD27-7DA3-3E6C-9C5A29D23402}"/>
          </ac:spMkLst>
        </pc:spChg>
        <pc:picChg chg="mod">
          <ac:chgData name="Deborah Jenkins" userId="3cd02ba5-e528-4585-978d-4fde2b47730a" providerId="ADAL" clId="{6F0D011B-CFA3-4DC1-A459-B9C4128C9CBB}" dt="2025-11-28T10:31:36.152" v="124" actId="14100"/>
          <ac:picMkLst>
            <pc:docMk/>
            <pc:sldMk cId="881963967" sldId="477"/>
            <ac:picMk id="1026" creationId="{A019E4ED-4064-502C-0B6B-FA86F04800AB}"/>
          </ac:picMkLst>
        </pc:picChg>
      </pc:sldChg>
      <pc:sldChg chg="modSp mod modAnim">
        <pc:chgData name="Deborah Jenkins" userId="3cd02ba5-e528-4585-978d-4fde2b47730a" providerId="ADAL" clId="{6F0D011B-CFA3-4DC1-A459-B9C4128C9CBB}" dt="2025-11-28T09:49:39.515" v="23" actId="12"/>
        <pc:sldMkLst>
          <pc:docMk/>
          <pc:sldMk cId="3809323133" sldId="539"/>
        </pc:sldMkLst>
        <pc:spChg chg="mod">
          <ac:chgData name="Deborah Jenkins" userId="3cd02ba5-e528-4585-978d-4fde2b47730a" providerId="ADAL" clId="{6F0D011B-CFA3-4DC1-A459-B9C4128C9CBB}" dt="2025-11-28T09:49:39.515" v="23" actId="12"/>
          <ac:spMkLst>
            <pc:docMk/>
            <pc:sldMk cId="3809323133" sldId="539"/>
            <ac:spMk id="4" creationId="{09B65143-0867-1B20-308D-1C023F8764CD}"/>
          </ac:spMkLst>
        </pc:spChg>
      </pc:sldChg>
      <pc:sldChg chg="modSp mod">
        <pc:chgData name="Deborah Jenkins" userId="3cd02ba5-e528-4585-978d-4fde2b47730a" providerId="ADAL" clId="{6F0D011B-CFA3-4DC1-A459-B9C4128C9CBB}" dt="2025-11-28T09:50:40.018" v="32" actId="14100"/>
        <pc:sldMkLst>
          <pc:docMk/>
          <pc:sldMk cId="1788729324" sldId="644"/>
        </pc:sldMkLst>
        <pc:spChg chg="mod">
          <ac:chgData name="Deborah Jenkins" userId="3cd02ba5-e528-4585-978d-4fde2b47730a" providerId="ADAL" clId="{6F0D011B-CFA3-4DC1-A459-B9C4128C9CBB}" dt="2025-11-28T09:50:36.400" v="31" actId="1076"/>
          <ac:spMkLst>
            <pc:docMk/>
            <pc:sldMk cId="1788729324" sldId="644"/>
            <ac:spMk id="4" creationId="{9D973132-564E-AF42-A227-DDFE4C228B05}"/>
          </ac:spMkLst>
        </pc:spChg>
        <pc:picChg chg="mod">
          <ac:chgData name="Deborah Jenkins" userId="3cd02ba5-e528-4585-978d-4fde2b47730a" providerId="ADAL" clId="{6F0D011B-CFA3-4DC1-A459-B9C4128C9CBB}" dt="2025-11-28T09:50:40.018" v="32" actId="14100"/>
          <ac:picMkLst>
            <pc:docMk/>
            <pc:sldMk cId="1788729324" sldId="644"/>
            <ac:picMk id="1026" creationId="{68CE240F-974C-9940-8C4C-7D319CCD0460}"/>
          </ac:picMkLst>
        </pc:picChg>
      </pc:sldChg>
      <pc:sldChg chg="modSp mod">
        <pc:chgData name="Deborah Jenkins" userId="3cd02ba5-e528-4585-978d-4fde2b47730a" providerId="ADAL" clId="{6F0D011B-CFA3-4DC1-A459-B9C4128C9CBB}" dt="2025-11-28T09:50:52.077" v="35" actId="14100"/>
        <pc:sldMkLst>
          <pc:docMk/>
          <pc:sldMk cId="1423601119" sldId="645"/>
        </pc:sldMkLst>
        <pc:spChg chg="mod">
          <ac:chgData name="Deborah Jenkins" userId="3cd02ba5-e528-4585-978d-4fde2b47730a" providerId="ADAL" clId="{6F0D011B-CFA3-4DC1-A459-B9C4128C9CBB}" dt="2025-11-28T09:50:52.077" v="35" actId="14100"/>
          <ac:spMkLst>
            <pc:docMk/>
            <pc:sldMk cId="1423601119" sldId="645"/>
            <ac:spMk id="4" creationId="{0439072E-8612-7040-B59A-EFEA869EC4D1}"/>
          </ac:spMkLst>
        </pc:spChg>
        <pc:picChg chg="mod">
          <ac:chgData name="Deborah Jenkins" userId="3cd02ba5-e528-4585-978d-4fde2b47730a" providerId="ADAL" clId="{6F0D011B-CFA3-4DC1-A459-B9C4128C9CBB}" dt="2025-11-28T09:50:47.252" v="34" actId="1076"/>
          <ac:picMkLst>
            <pc:docMk/>
            <pc:sldMk cId="1423601119" sldId="645"/>
            <ac:picMk id="2050" creationId="{CC33814B-A1B6-4E42-AE9C-78922D4A3885}"/>
          </ac:picMkLst>
        </pc:picChg>
      </pc:sldChg>
      <pc:sldChg chg="modSp mod">
        <pc:chgData name="Deborah Jenkins" userId="3cd02ba5-e528-4585-978d-4fde2b47730a" providerId="ADAL" clId="{6F0D011B-CFA3-4DC1-A459-B9C4128C9CBB}" dt="2025-11-28T09:55:06.559" v="94" actId="20577"/>
        <pc:sldMkLst>
          <pc:docMk/>
          <pc:sldMk cId="1777140968" sldId="733"/>
        </pc:sldMkLst>
        <pc:spChg chg="mod">
          <ac:chgData name="Deborah Jenkins" userId="3cd02ba5-e528-4585-978d-4fde2b47730a" providerId="ADAL" clId="{6F0D011B-CFA3-4DC1-A459-B9C4128C9CBB}" dt="2025-11-28T09:55:06.559" v="94" actId="20577"/>
          <ac:spMkLst>
            <pc:docMk/>
            <pc:sldMk cId="1777140968" sldId="733"/>
            <ac:spMk id="3" creationId="{40B09FEB-CFCF-C2F4-B248-BAF374835D20}"/>
          </ac:spMkLst>
        </pc:spChg>
      </pc:sldChg>
      <pc:sldChg chg="modSp new mod modAnim">
        <pc:chgData name="Deborah Jenkins" userId="3cd02ba5-e528-4585-978d-4fde2b47730a" providerId="ADAL" clId="{6F0D011B-CFA3-4DC1-A459-B9C4128C9CBB}" dt="2025-11-28T09:52:27.387" v="51"/>
        <pc:sldMkLst>
          <pc:docMk/>
          <pc:sldMk cId="2672278522" sldId="757"/>
        </pc:sldMkLst>
        <pc:spChg chg="mod">
          <ac:chgData name="Deborah Jenkins" userId="3cd02ba5-e528-4585-978d-4fde2b47730a" providerId="ADAL" clId="{6F0D011B-CFA3-4DC1-A459-B9C4128C9CBB}" dt="2025-11-28T09:52:03.802" v="41" actId="27636"/>
          <ac:spMkLst>
            <pc:docMk/>
            <pc:sldMk cId="2672278522" sldId="757"/>
            <ac:spMk id="2" creationId="{DAA03437-3BD6-59BD-D564-62BC1C2D3582}"/>
          </ac:spMkLst>
        </pc:spChg>
        <pc:spChg chg="mod">
          <ac:chgData name="Deborah Jenkins" userId="3cd02ba5-e528-4585-978d-4fde2b47730a" providerId="ADAL" clId="{6F0D011B-CFA3-4DC1-A459-B9C4128C9CBB}" dt="2025-11-28T09:52:18.104" v="48" actId="27636"/>
          <ac:spMkLst>
            <pc:docMk/>
            <pc:sldMk cId="2672278522" sldId="757"/>
            <ac:spMk id="3" creationId="{D476DB80-2707-F5FF-1D60-3865FC0F12CA}"/>
          </ac:spMkLst>
        </pc:spChg>
      </pc:sldChg>
      <pc:sldChg chg="modSp new mod ord modAnim">
        <pc:chgData name="Deborah Jenkins" userId="3cd02ba5-e528-4585-978d-4fde2b47730a" providerId="ADAL" clId="{6F0D011B-CFA3-4DC1-A459-B9C4128C9CBB}" dt="2025-11-28T10:26:29.316" v="97"/>
        <pc:sldMkLst>
          <pc:docMk/>
          <pc:sldMk cId="797920958" sldId="758"/>
        </pc:sldMkLst>
        <pc:spChg chg="mod">
          <ac:chgData name="Deborah Jenkins" userId="3cd02ba5-e528-4585-978d-4fde2b47730a" providerId="ADAL" clId="{6F0D011B-CFA3-4DC1-A459-B9C4128C9CBB}" dt="2025-11-28T09:52:57.517" v="57" actId="27636"/>
          <ac:spMkLst>
            <pc:docMk/>
            <pc:sldMk cId="797920958" sldId="758"/>
            <ac:spMk id="2" creationId="{B5DEC5F1-B0FE-D75C-C1AC-4C32E2206D2D}"/>
          </ac:spMkLst>
        </pc:spChg>
        <pc:spChg chg="mod">
          <ac:chgData name="Deborah Jenkins" userId="3cd02ba5-e528-4585-978d-4fde2b47730a" providerId="ADAL" clId="{6F0D011B-CFA3-4DC1-A459-B9C4128C9CBB}" dt="2025-11-28T09:53:11.637" v="67" actId="27636"/>
          <ac:spMkLst>
            <pc:docMk/>
            <pc:sldMk cId="797920958" sldId="758"/>
            <ac:spMk id="3" creationId="{DDBB3542-B94E-765B-7465-B8ABF2F6BE49}"/>
          </ac:spMkLst>
        </pc:spChg>
      </pc:sldChg>
      <pc:sldChg chg="modSp new mod modAnim">
        <pc:chgData name="Deborah Jenkins" userId="3cd02ba5-e528-4585-978d-4fde2b47730a" providerId="ADAL" clId="{6F0D011B-CFA3-4DC1-A459-B9C4128C9CBB}" dt="2025-11-28T09:54:01.984" v="84"/>
        <pc:sldMkLst>
          <pc:docMk/>
          <pc:sldMk cId="1363650880" sldId="759"/>
        </pc:sldMkLst>
        <pc:spChg chg="mod">
          <ac:chgData name="Deborah Jenkins" userId="3cd02ba5-e528-4585-978d-4fde2b47730a" providerId="ADAL" clId="{6F0D011B-CFA3-4DC1-A459-B9C4128C9CBB}" dt="2025-11-28T09:53:52.467" v="80" actId="14100"/>
          <ac:spMkLst>
            <pc:docMk/>
            <pc:sldMk cId="1363650880" sldId="759"/>
            <ac:spMk id="2" creationId="{AF0403EA-D81A-9031-3A09-BFC51D59F4A4}"/>
          </ac:spMkLst>
        </pc:spChg>
        <pc:spChg chg="mod">
          <ac:chgData name="Deborah Jenkins" userId="3cd02ba5-e528-4585-978d-4fde2b47730a" providerId="ADAL" clId="{6F0D011B-CFA3-4DC1-A459-B9C4128C9CBB}" dt="2025-11-28T09:53:59.660" v="83" actId="14100"/>
          <ac:spMkLst>
            <pc:docMk/>
            <pc:sldMk cId="1363650880" sldId="759"/>
            <ac:spMk id="3" creationId="{5E344524-D11D-0867-6DBB-9046AB12A56E}"/>
          </ac:spMkLst>
        </pc:spChg>
      </pc:sldChg>
      <pc:sldChg chg="modSp new mod modAnim">
        <pc:chgData name="Deborah Jenkins" userId="3cd02ba5-e528-4585-978d-4fde2b47730a" providerId="ADAL" clId="{6F0D011B-CFA3-4DC1-A459-B9C4128C9CBB}" dt="2025-11-28T09:54:39.577" v="89"/>
        <pc:sldMkLst>
          <pc:docMk/>
          <pc:sldMk cId="2162394502" sldId="760"/>
        </pc:sldMkLst>
        <pc:spChg chg="mod">
          <ac:chgData name="Deborah Jenkins" userId="3cd02ba5-e528-4585-978d-4fde2b47730a" providerId="ADAL" clId="{6F0D011B-CFA3-4DC1-A459-B9C4128C9CBB}" dt="2025-11-28T09:54:34.088" v="88"/>
          <ac:spMkLst>
            <pc:docMk/>
            <pc:sldMk cId="2162394502" sldId="760"/>
            <ac:spMk id="2" creationId="{27E1E8AC-9A55-72AE-1148-611A0EA7029C}"/>
          </ac:spMkLst>
        </pc:spChg>
        <pc:spChg chg="mod">
          <ac:chgData name="Deborah Jenkins" userId="3cd02ba5-e528-4585-978d-4fde2b47730a" providerId="ADAL" clId="{6F0D011B-CFA3-4DC1-A459-B9C4128C9CBB}" dt="2025-11-28T09:54:32.621" v="87" actId="21"/>
          <ac:spMkLst>
            <pc:docMk/>
            <pc:sldMk cId="2162394502" sldId="760"/>
            <ac:spMk id="3" creationId="{2A14B8DF-2FD9-A4A2-8283-E544E708DB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alon.com/2019/06/17/lithium-mining-for-green-electric-cars-is-leaving-a-stain-on-the-planet/"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delijn.be/en/overdelijn/organisatie/zorgzaam-ondernemen/milieu/co2-uitstoot-voertuigen.html?vertaling=true"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sciencedirect.com/science/article/pii/S1361920915001315"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Tourism is and has been the most common practice, whether it's for business, leisure, or family vacations, the economy of many countries is sustained by tourism. Because it's one of the commonest of practices, the effects that it could have on the environment should be put under the microscope too.</a:t>
            </a:r>
          </a:p>
          <a:p>
            <a:r>
              <a:rPr lang="en-GB" sz="1300" dirty="0"/>
              <a:t>Traveling can have significant negative impacts on the environment and makes up to 5% of the total pollution to the atmosphere. It's because the local tourist spots consist of many tourists in a single place, this amounts to a lot of carbon dioxide emissions. Furthermore, the vehicles used by the tourists for traveling give off many poisonous gases and damage the atmosphere.</a:t>
            </a:r>
          </a:p>
          <a:p>
            <a:r>
              <a:rPr lang="en-GB" sz="1300" dirty="0"/>
              <a:t>Hence it is of utmost importance to look for an alternative to conventional transport that is less harmful to the environment. The right choice is moving sustainably.</a:t>
            </a:r>
          </a:p>
          <a:p>
            <a:r>
              <a:rPr lang="en-GB" sz="1300" b="1" dirty="0"/>
              <a:t>What is sustainable transportation?</a:t>
            </a:r>
            <a:endParaRPr lang="en-GB" sz="1300" dirty="0"/>
          </a:p>
          <a:p>
            <a:r>
              <a:rPr lang="en-GB" sz="1300" dirty="0"/>
              <a:t>Sustainable transportation consists of a green and eco-friendly form of vehicular travel to minimise damage to the environment. A few examples of sustainable transport include green vehicles that use biogas as fuel, the same hybrid cars are controversial because the battery on which they run on is Lithium. </a:t>
            </a:r>
            <a:r>
              <a:rPr lang="en-GB" sz="1300" b="1" dirty="0">
                <a:hlinkClick r:id="rId3"/>
              </a:rPr>
              <a:t>Lithium mining</a:t>
            </a:r>
            <a:r>
              <a:rPr lang="en-GB" sz="1300" dirty="0"/>
              <a:t> is very damaging to the environment.</a:t>
            </a:r>
          </a:p>
          <a:p>
            <a:r>
              <a:rPr lang="en-GB" sz="1300" dirty="0"/>
              <a:t>Sustainable transportation also takes forms like walking, transit, sharing a ride instead of using multiple cars for a small number of people, and most importantly, cycling. If there's something we can affirm, is that the expansion of the world made us dependent on vehicular transport.</a:t>
            </a:r>
          </a:p>
          <a:p>
            <a:r>
              <a:rPr lang="en-GB" sz="1300" dirty="0"/>
              <a:t>Burning of organic fuel became the only source for powering these transportation methods, and as the demand for transport grew, so did the damage to the environment. This is why an alternative to conventional vehicles are being sought to minimise the negative impact on the environment.</a:t>
            </a:r>
          </a:p>
          <a:p>
            <a:r>
              <a:rPr lang="en-GB" sz="1300" dirty="0"/>
              <a:t>These environmentally friendly vehicles are being adopted rapidly with features more than the previous cars.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6805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sustainable transport?</a:t>
            </a:r>
          </a:p>
          <a:p>
            <a:r>
              <a:rPr lang="en-GB" dirty="0"/>
              <a:t>Any changes in working practices following Covid? Working from home? Some employers insisting people go back to the office!</a:t>
            </a:r>
          </a:p>
          <a:p>
            <a:r>
              <a:rPr lang="en-GB" dirty="0"/>
              <a:t>Impact of home deliveries/shopping patterns – how often do you see vans from Amazon, DPD, Tesco, Sainsbury etc </a:t>
            </a:r>
            <a:r>
              <a:rPr lang="en-GB" dirty="0" err="1"/>
              <a:t>etc</a:t>
            </a:r>
            <a:r>
              <a:rPr lang="en-GB" dirty="0"/>
              <a:t> in your street!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0780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essentially done through urban planning and 'mixed' zoning, including financial incentives and development strategies, that influence locational decisions of businesses and trade establishments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366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4071838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Electric tram on ‘green’ route in Paris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1801266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for each of you to come up with a form of transportation then report back to the group on how environmentally sound it is</a:t>
            </a:r>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9210837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t>Riding a bike in itself emits </a:t>
            </a:r>
            <a:r>
              <a:rPr lang="en-US" altLang="en-US" sz="1200" b="1" dirty="0"/>
              <a:t>0g</a:t>
            </a:r>
            <a:r>
              <a:rPr lang="en-US" altLang="en-US" sz="1200" dirty="0"/>
              <a:t> of CO2, but this fails to account for the environmental impact caused when producing the bike and transporting a whole fleet of them to their final location.</a:t>
            </a:r>
          </a:p>
          <a:p>
            <a:r>
              <a:rPr lang="en-GB" dirty="0"/>
              <a:t>However, I suspect that it’s a lot less than most of the above!</a:t>
            </a:r>
          </a:p>
          <a:p>
            <a:endParaRPr lang="en-GB" dirty="0"/>
          </a:p>
          <a:p>
            <a:pPr marL="0" indent="0" defTabSz="685800" eaLnBrk="0" fontAlgn="base" hangingPunct="0">
              <a:lnSpc>
                <a:spcPct val="100000"/>
              </a:lnSpc>
              <a:spcBef>
                <a:spcPct val="0"/>
              </a:spcBef>
              <a:spcAft>
                <a:spcPct val="0"/>
              </a:spcAft>
              <a:buNone/>
            </a:pPr>
            <a:endParaRPr lang="en-US" altLang="en-US" sz="1200" dirty="0">
              <a:solidFill>
                <a:srgbClr val="000000"/>
              </a:solidFill>
            </a:endParaRPr>
          </a:p>
          <a:p>
            <a:pPr marL="0" indent="0" defTabSz="685800" eaLnBrk="0" fontAlgn="base" hangingPunct="0">
              <a:lnSpc>
                <a:spcPct val="100000"/>
              </a:lnSpc>
              <a:spcBef>
                <a:spcPct val="0"/>
              </a:spcBef>
              <a:spcAft>
                <a:spcPct val="0"/>
              </a:spcAft>
              <a:buNone/>
            </a:pPr>
            <a:r>
              <a:rPr lang="en-US" altLang="en-US" sz="1200" dirty="0">
                <a:solidFill>
                  <a:srgbClr val="000000"/>
                </a:solidFill>
              </a:rPr>
              <a:t>Public transport overall is generally considered to be one of the better options when it comes to reducing the negative environmental impact of urban mobility.</a:t>
            </a:r>
            <a:endParaRPr lang="en-US" altLang="en-US" sz="1200" dirty="0"/>
          </a:p>
          <a:p>
            <a:pPr marL="0" indent="0" defTabSz="685800" eaLnBrk="0" fontAlgn="base" hangingPunct="0">
              <a:lnSpc>
                <a:spcPct val="100000"/>
              </a:lnSpc>
              <a:spcBef>
                <a:spcPct val="0"/>
              </a:spcBef>
              <a:spcAft>
                <a:spcPct val="0"/>
              </a:spcAft>
              <a:buNone/>
            </a:pPr>
            <a:endParaRPr lang="en-US" altLang="en-US" sz="1200" dirty="0">
              <a:solidFill>
                <a:srgbClr val="000000"/>
              </a:solidFill>
            </a:endParaRPr>
          </a:p>
          <a:p>
            <a:pPr marL="0" indent="0" defTabSz="685800" eaLnBrk="0" fontAlgn="base" hangingPunct="0">
              <a:lnSpc>
                <a:spcPct val="100000"/>
              </a:lnSpc>
              <a:spcBef>
                <a:spcPct val="0"/>
              </a:spcBef>
              <a:spcAft>
                <a:spcPct val="0"/>
              </a:spcAft>
              <a:buNone/>
            </a:pPr>
            <a:r>
              <a:rPr lang="en-US" altLang="en-US" sz="1200" dirty="0">
                <a:solidFill>
                  <a:srgbClr val="000000"/>
                </a:solidFill>
              </a:rPr>
              <a:t>Taking a bus, even if it runs on diesel, as the many still do, is exponentially better than taking an electric car or taxi. The problem is </a:t>
            </a:r>
            <a:r>
              <a:rPr lang="en-US" altLang="en-US" sz="1200" b="1" dirty="0">
                <a:solidFill>
                  <a:srgbClr val="000000"/>
                </a:solidFill>
              </a:rPr>
              <a:t>it’s rarely the transit mode of choice </a:t>
            </a:r>
            <a:r>
              <a:rPr lang="en-US" altLang="en-US" sz="1200" dirty="0">
                <a:solidFill>
                  <a:srgbClr val="000000"/>
                </a:solidFill>
              </a:rPr>
              <a:t>for the typical commuter – nobody likes bumping into a sweaty stranger’s armpit on their way to work when a crowded bus takes a sharp turn.</a:t>
            </a:r>
            <a:endParaRPr lang="en-US" altLang="en-US" sz="1200" dirty="0">
              <a:solidFill>
                <a:srgbClr val="555555"/>
              </a:solidFill>
            </a:endParaRPr>
          </a:p>
          <a:p>
            <a:endParaRPr lang="en-GB" dirty="0"/>
          </a:p>
          <a:p>
            <a:r>
              <a:rPr lang="en-US" altLang="en-US" sz="1200" dirty="0">
                <a:solidFill>
                  <a:srgbClr val="000000"/>
                </a:solidFill>
              </a:rPr>
              <a:t>Walking, running, jogging, strolling – whatever your pedestrian preference, it objectively has the </a:t>
            </a:r>
            <a:r>
              <a:rPr lang="en-US" altLang="en-US" sz="1200" dirty="0">
                <a:solidFill>
                  <a:srgbClr val="007BFF"/>
                </a:solidFill>
                <a:hlinkClick r:id="rId3"/>
              </a:rPr>
              <a:t>lowest ecological impact</a:t>
            </a:r>
            <a:r>
              <a:rPr lang="en-US" altLang="en-US" sz="1200" dirty="0">
                <a:solidFill>
                  <a:srgbClr val="000000"/>
                </a:solidFill>
              </a:rPr>
              <a:t> by far. It’s great for you to keep active, and it’s not hurting the environment per se, although it is worth mentioning that the carbon footprint of the average running shoe ranges from 18-41kg CO2** per pair during production.</a:t>
            </a:r>
          </a:p>
          <a:p>
            <a:r>
              <a:rPr lang="en-US" altLang="en-US" sz="1200" dirty="0">
                <a:solidFill>
                  <a:srgbClr val="000000"/>
                </a:solidFill>
              </a:rPr>
              <a:t>But how convenient is it in some city </a:t>
            </a:r>
            <a:r>
              <a:rPr lang="en-US" altLang="en-US" sz="1200" dirty="0" err="1">
                <a:solidFill>
                  <a:srgbClr val="000000"/>
                </a:solidFill>
              </a:rPr>
              <a:t>centres</a:t>
            </a:r>
            <a:r>
              <a:rPr lang="en-US" altLang="en-US" sz="1200" dirty="0">
                <a:solidFill>
                  <a:srgbClr val="000000"/>
                </a:solidFill>
              </a:rPr>
              <a:t>?</a:t>
            </a:r>
          </a:p>
          <a:p>
            <a:endParaRPr lang="en-US" altLang="en-US" sz="1200" dirty="0">
              <a:solidFill>
                <a:srgbClr val="000000"/>
              </a:solidFill>
            </a:endParaRPr>
          </a:p>
          <a:p>
            <a:pPr eaLnBrk="0" fontAlgn="base" hangingPunct="0">
              <a:lnSpc>
                <a:spcPct val="100000"/>
              </a:lnSpc>
              <a:spcBef>
                <a:spcPct val="0"/>
              </a:spcBef>
              <a:spcAft>
                <a:spcPct val="0"/>
              </a:spcAft>
            </a:pPr>
            <a:r>
              <a:rPr lang="en-US" altLang="en-US" sz="1200" dirty="0">
                <a:solidFill>
                  <a:srgbClr val="000000"/>
                </a:solidFill>
              </a:rPr>
              <a:t>Compared to the greenhouse gas emissions of a regular motorcycle, which average 107g/km CO2, a shared electric two-wheeler is the better choice. They’re also </a:t>
            </a:r>
            <a:r>
              <a:rPr lang="en-US" altLang="en-US" sz="1200" dirty="0">
                <a:solidFill>
                  <a:srgbClr val="007BFF"/>
                </a:solidFill>
                <a:hlinkClick r:id="rId4"/>
              </a:rPr>
              <a:t>lighter and consume less energy</a:t>
            </a:r>
            <a:r>
              <a:rPr lang="en-US" altLang="en-US" sz="1200" dirty="0">
                <a:solidFill>
                  <a:srgbClr val="000000"/>
                </a:solidFill>
              </a:rPr>
              <a:t> than electric cars, and they have 30x the battery capacity.</a:t>
            </a:r>
            <a:endParaRPr lang="en-US" altLang="en-US" sz="1200" dirty="0"/>
          </a:p>
          <a:p>
            <a:pPr eaLnBrk="0" fontAlgn="base" hangingPunct="0">
              <a:lnSpc>
                <a:spcPct val="100000"/>
              </a:lnSpc>
              <a:spcBef>
                <a:spcPct val="0"/>
              </a:spcBef>
              <a:spcAft>
                <a:spcPct val="0"/>
              </a:spcAft>
            </a:pPr>
            <a:r>
              <a:rPr lang="en-US" altLang="en-US" sz="1200" dirty="0">
                <a:solidFill>
                  <a:srgbClr val="000000"/>
                </a:solidFill>
              </a:rPr>
              <a:t>With dockless shared e-bikes, you run into similar problems as with shared bicycles – people will misuse them. This causes the lifecycle of an e-bike to be dramatically reduced versus a personal one, thus needing to be replaced more often and having a larger ecological impact.</a:t>
            </a:r>
            <a:endParaRPr lang="en-US" altLang="en-US" sz="1200" dirty="0">
              <a:solidFill>
                <a:srgbClr val="555555"/>
              </a:solidFill>
            </a:endParaRPr>
          </a:p>
          <a:p>
            <a:endParaRPr lang="en-US" altLang="en-US" sz="1200" dirty="0">
              <a:solidFill>
                <a:srgbClr val="555555"/>
              </a:solidFill>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24</a:t>
            </a:fld>
            <a:endParaRPr lang="en-GB"/>
          </a:p>
        </p:txBody>
      </p:sp>
    </p:spTree>
    <p:extLst>
      <p:ext uri="{BB962C8B-B14F-4D97-AF65-F5344CB8AC3E}">
        <p14:creationId xmlns:p14="http://schemas.microsoft.com/office/powerpoint/2010/main" val="2099994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all already know my thoughts on electric cars</a:t>
            </a:r>
          </a:p>
        </p:txBody>
      </p:sp>
      <p:sp>
        <p:nvSpPr>
          <p:cNvPr id="4" name="Slide Number Placeholder 3"/>
          <p:cNvSpPr>
            <a:spLocks noGrp="1"/>
          </p:cNvSpPr>
          <p:nvPr>
            <p:ph type="sldNum" sz="quarter" idx="5"/>
          </p:nvPr>
        </p:nvSpPr>
        <p:spPr/>
        <p:txBody>
          <a:bodyPr/>
          <a:lstStyle/>
          <a:p>
            <a:fld id="{324661F1-DB81-44E4-BB5E-8CFA2BC56AE0}" type="slidenum">
              <a:rPr lang="en-GB" smtClean="0"/>
              <a:t>25</a:t>
            </a:fld>
            <a:endParaRPr lang="en-GB"/>
          </a:p>
        </p:txBody>
      </p:sp>
    </p:spTree>
    <p:extLst>
      <p:ext uri="{BB962C8B-B14F-4D97-AF65-F5344CB8AC3E}">
        <p14:creationId xmlns:p14="http://schemas.microsoft.com/office/powerpoint/2010/main" val="3186125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mins</a:t>
            </a:r>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4836715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discussed what you think the future will look like. But what about responsible consumer behaviour?</a:t>
            </a:r>
          </a:p>
          <a:p>
            <a:endParaRPr lang="en-GB" dirty="0"/>
          </a:p>
          <a:p>
            <a:r>
              <a:rPr lang="en-GB" dirty="0"/>
              <a:t>I think we’ve established over the last few weeks that you do not think that it is consumer driven. However!!! There are three different types of consumer</a:t>
            </a:r>
          </a:p>
        </p:txBody>
      </p:sp>
      <p:sp>
        <p:nvSpPr>
          <p:cNvPr id="4" name="Slide Number Placeholder 3"/>
          <p:cNvSpPr>
            <a:spLocks noGrp="1"/>
          </p:cNvSpPr>
          <p:nvPr>
            <p:ph type="sldNum" sz="quarter" idx="5"/>
          </p:nvPr>
        </p:nvSpPr>
        <p:spPr/>
        <p:txBody>
          <a:bodyPr/>
          <a:lstStyle/>
          <a:p>
            <a:fld id="{324661F1-DB81-44E4-BB5E-8CFA2BC56AE0}" type="slidenum">
              <a:rPr lang="en-GB" smtClean="0"/>
              <a:t>29</a:t>
            </a:fld>
            <a:endParaRPr lang="en-GB"/>
          </a:p>
        </p:txBody>
      </p:sp>
    </p:spTree>
    <p:extLst>
      <p:ext uri="{BB962C8B-B14F-4D97-AF65-F5344CB8AC3E}">
        <p14:creationId xmlns:p14="http://schemas.microsoft.com/office/powerpoint/2010/main" val="3731051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activist consumer strongly engages in favour of sustainable development. Sorting waste, safeguarding energy by simple gestures, buying biodegradable products, using public or human powered transport, consuming organic local food, composting., participating an ecotourism project and volunteering for an environmental or local social association. A simple examples which are considered common sense by the activist consumer. The activists will prefer to organise weekly organic food distribution in cooperation with the local farmers, rather than purchase organic products from supermarkets. Some activists will visit farmers markets at closing time to buy all the fruits and vegetables leftover from the day, often deem as not sellable because of minor faults. Finally, the activist consumer organises large gatherings to discuss experiences, contemplate new ideas and generally to promote an open exchange within the community of activists. For example, a community of activist consumers might organise a day of non consumption.</a:t>
            </a:r>
          </a:p>
          <a:p>
            <a:endParaRPr lang="en-GB" dirty="0"/>
          </a:p>
          <a:p>
            <a:r>
              <a:rPr lang="en-GB" dirty="0"/>
              <a:t>The informed on the other hand, and in spite of the rise of the activist consumer, we can see the first sign of the slowing down of this collective movement. Indeed, there have been changes in the way you perceive our environment and thus in the way we consume. The trend seems to be going in the direction of consuming less but better, with a slight preference towards useful products and services. The consumer is more inclined to spend time searching for information rather than taking part in actions. The informed consumer requires A personalised service with special requirement. These are intelligibility and trace ability of the labels found on products. This informed consumer supports the return of reasonable agriculture, hence organic production, and keeps it close eye on where and how the products are manufactured. The involvement consumer tends to act less on a political level., which is different from the activist consumer, but will focus on raising the level of social equity and environmental awareness within a community at large.</a:t>
            </a:r>
          </a:p>
          <a:p>
            <a:endParaRPr lang="en-GB" dirty="0"/>
          </a:p>
          <a:p>
            <a:r>
              <a:rPr lang="en-GB" dirty="0"/>
              <a:t>The unpredictable consumer is a new profile of consumers and has made an appearance with a clear tendency towards mass consumption. This is the unpredictable consumer. This incoherent consumer is not an activist, not particularly informed, and rather unaware of the impact of choices made when purchasing products and services. This consumer wants are unforeseeable and consequently without coherent references. In this context To predict the behaviour of this consumer, it's complicated and highly dependent on the situations of consumption. Such a consumer may be wearing a very expensive watch driving a luxury car, but does the weekly food purchases at the mass discounter. The awareness of issues surrounding sustainable development is limited. This will be a chance for the business to use wise, reasonable promotion and instructive tools to inform and educate.</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30</a:t>
            </a:fld>
            <a:endParaRPr lang="en-GB"/>
          </a:p>
        </p:txBody>
      </p:sp>
    </p:spTree>
    <p:extLst>
      <p:ext uri="{BB962C8B-B14F-4D97-AF65-F5344CB8AC3E}">
        <p14:creationId xmlns:p14="http://schemas.microsoft.com/office/powerpoint/2010/main" val="2703166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mentioned eco </a:t>
            </a:r>
            <a:r>
              <a:rPr lang="en-GB" dirty="0" err="1"/>
              <a:t>toursim</a:t>
            </a:r>
            <a:r>
              <a:rPr lang="en-GB" dirty="0"/>
              <a:t> last week. What do those three consumers think about it?</a:t>
            </a:r>
          </a:p>
          <a:p>
            <a:endParaRPr lang="en-GB" dirty="0"/>
          </a:p>
          <a:p>
            <a:r>
              <a:rPr lang="en-GB" dirty="0"/>
              <a:t>For many people, tourism is already gone too far. Eco tourism, which has developed over the past decade in the tourism field, but as we actually know, it's much older than that. Eco tourism is a form of tourism that takes account of the needs of the environment in addition to the needs of the tourist. Is a former tourism that does not contribute to the crowding issue, in other words, over tourism and all the environmental problems it brings with it. It is a model of destination development that engages the communities in sustainably designing their future. But soon problems arise and considering whether 4 wheel drive vehicles racing around Africa's renowned game parks constitute ecotourism or not. Is tracking considered ecotourism, and authorities are building a road through an ancient forest to reach a tracking lodge.? Is equal tourism and marketing ploy for </a:t>
            </a:r>
            <a:r>
              <a:rPr lang="en-GB" dirty="0" err="1"/>
              <a:t>toric</a:t>
            </a:r>
            <a:r>
              <a:rPr lang="en-GB" dirty="0"/>
              <a:t> rages rather than a statement of true commitment? Asked growing nations around the world able to safeguard the environment and culture and meanwhile </a:t>
            </a:r>
            <a:r>
              <a:rPr lang="en-GB" dirty="0" err="1"/>
              <a:t>lua</a:t>
            </a:r>
            <a:r>
              <a:rPr lang="en-GB" dirty="0"/>
              <a:t> affluent foreigners and their tourist dollar.?</a:t>
            </a:r>
          </a:p>
          <a:p>
            <a:endParaRPr lang="en-GB" dirty="0"/>
          </a:p>
          <a:p>
            <a:r>
              <a:rPr lang="en-GB" dirty="0"/>
              <a:t>It is argued that tourist attitudes towards environmental issues are highly dependent on where they originally came from. Furthermore hotels performance on environmental issues is highly dependent on where its core guests come from. Greek hoteliers, for example, have greatly improve their environmental performance because the majority of their guests come from Germany, where people's Environmental Protection and awareness or relatively high. In Europe, the Scandinavian countries, Germany, France and the Netherlands are far more concerned about environmental issues than the eastern or southern member countries. Internationally operating hotel chains accommodate guests from various countries and cultures. This variety creates an issue in the way that different guests of different environmental perceptions and standards. Each guest has his own perception of sound environmental management. Additionally, there are different opinions as to what extent guests should be involved in environmentally sustainable initiatives. By promoting research and especially by defining ecotourism. In producing guidelines for tour operators and codes for travellers, the hopes are that ecotourism can gain the place it deserves in the future of tourism development.</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31</a:t>
            </a:fld>
            <a:endParaRPr lang="en-GB"/>
          </a:p>
        </p:txBody>
      </p:sp>
    </p:spTree>
    <p:extLst>
      <p:ext uri="{BB962C8B-B14F-4D97-AF65-F5344CB8AC3E}">
        <p14:creationId xmlns:p14="http://schemas.microsoft.com/office/powerpoint/2010/main" val="936145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look like and do these types of tourists exist?</a:t>
            </a:r>
          </a:p>
          <a:p>
            <a:endParaRPr lang="en-GB" dirty="0"/>
          </a:p>
          <a:p>
            <a:r>
              <a:rPr lang="en-GB" dirty="0"/>
              <a:t>What needs to be considered?:</a:t>
            </a:r>
          </a:p>
          <a:p>
            <a:endParaRPr lang="en-GB" dirty="0"/>
          </a:p>
          <a:p>
            <a:r>
              <a:rPr lang="en-GB" dirty="0"/>
              <a:t>Attitudes, intentions and actual consumption behaviour.</a:t>
            </a:r>
          </a:p>
          <a:p>
            <a:r>
              <a:rPr lang="en-GB" dirty="0"/>
              <a:t>The tourist intentional and actual consumption behaviour.</a:t>
            </a:r>
          </a:p>
          <a:p>
            <a:r>
              <a:rPr lang="en-GB" dirty="0"/>
              <a:t>The cost saving dilemma?</a:t>
            </a:r>
          </a:p>
          <a:p>
            <a:r>
              <a:rPr lang="en-GB" dirty="0"/>
              <a:t>A new market segment.</a:t>
            </a:r>
          </a:p>
          <a:p>
            <a:r>
              <a:rPr lang="en-GB" dirty="0"/>
              <a:t>The influence of labels and certification schemes on consumer buying and purchasing behaviour.</a:t>
            </a:r>
          </a:p>
          <a:p>
            <a:endParaRPr lang="en-GB" dirty="0"/>
          </a:p>
          <a:p>
            <a:r>
              <a:rPr lang="en-GB" dirty="0"/>
              <a:t>These considerations make it possible to explain the shift between attitudes, intentions and actual behaviour of consumers. The more consumers estimate that they are responsible for societal or environmental problems, the more they feel that their actions, even in small amounts, can have a direct benefit which is recognised by their peers. However, the more consumers believe in a responsible evolution of SoC, the more their behaviour will reflect their attitudes. In addition, human beings constantly attempt to make their behaviour coherent. If an individual believes that external factors control his behaviour, the more his consumption will be out of line with his attitudes towards consumption. Are influenced according to the values of the individual with, at the end of the chain, products, services and actions. And internally controlled individual will see a higher utility attributes of products which correspond clearly to their attitude. Consequently, an individual may want Environmental Protection, believe in social justice or again want to support the local economies, and then the products that have corresponding characteristics will be favoured and purchased. To encourage consumption in line with the Environmental Protection and social equity, for example, individuals must be convinced that their actions are positively supporting these issues. The study of consumers consuming and purchasing behaviour provides businesses with a framework of analysis likely to increase their performance on the three sustainability pillars.</a:t>
            </a:r>
          </a:p>
        </p:txBody>
      </p:sp>
      <p:sp>
        <p:nvSpPr>
          <p:cNvPr id="4" name="Slide Number Placeholder 3"/>
          <p:cNvSpPr>
            <a:spLocks noGrp="1"/>
          </p:cNvSpPr>
          <p:nvPr>
            <p:ph type="sldNum" sz="quarter" idx="5"/>
          </p:nvPr>
        </p:nvSpPr>
        <p:spPr/>
        <p:txBody>
          <a:bodyPr/>
          <a:lstStyle/>
          <a:p>
            <a:fld id="{324661F1-DB81-44E4-BB5E-8CFA2BC56AE0}" type="slidenum">
              <a:rPr lang="en-GB" smtClean="0"/>
              <a:t>32</a:t>
            </a:fld>
            <a:endParaRPr lang="en-GB"/>
          </a:p>
        </p:txBody>
      </p:sp>
    </p:spTree>
    <p:extLst>
      <p:ext uri="{BB962C8B-B14F-4D97-AF65-F5344CB8AC3E}">
        <p14:creationId xmlns:p14="http://schemas.microsoft.com/office/powerpoint/2010/main" val="3586100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Responsible tourism/consumer cycle</a:t>
            </a:r>
          </a:p>
        </p:txBody>
      </p:sp>
      <p:sp>
        <p:nvSpPr>
          <p:cNvPr id="4" name="Slide Number Placeholder 3"/>
          <p:cNvSpPr>
            <a:spLocks noGrp="1"/>
          </p:cNvSpPr>
          <p:nvPr>
            <p:ph type="sldNum" sz="quarter" idx="5"/>
          </p:nvPr>
        </p:nvSpPr>
        <p:spPr/>
        <p:txBody>
          <a:bodyPr/>
          <a:lstStyle/>
          <a:p>
            <a:fld id="{324661F1-DB81-44E4-BB5E-8CFA2BC56AE0}" type="slidenum">
              <a:rPr lang="en-GB" smtClean="0"/>
              <a:t>33</a:t>
            </a:fld>
            <a:endParaRPr lang="en-GB"/>
          </a:p>
        </p:txBody>
      </p:sp>
    </p:spTree>
    <p:extLst>
      <p:ext uri="{BB962C8B-B14F-4D97-AF65-F5344CB8AC3E}">
        <p14:creationId xmlns:p14="http://schemas.microsoft.com/office/powerpoint/2010/main" val="3314500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42</a:t>
            </a:fld>
            <a:endParaRPr lang="en-GB"/>
          </a:p>
        </p:txBody>
      </p:sp>
    </p:spTree>
    <p:extLst>
      <p:ext uri="{BB962C8B-B14F-4D97-AF65-F5344CB8AC3E}">
        <p14:creationId xmlns:p14="http://schemas.microsoft.com/office/powerpoint/2010/main" val="35583950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44</a:t>
            </a:fld>
            <a:endParaRPr lang="en-GB"/>
          </a:p>
        </p:txBody>
      </p:sp>
    </p:spTree>
    <p:extLst>
      <p:ext uri="{BB962C8B-B14F-4D97-AF65-F5344CB8AC3E}">
        <p14:creationId xmlns:p14="http://schemas.microsoft.com/office/powerpoint/2010/main" val="32107176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46</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11/28/2025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11/28/2025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96178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93330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837741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28/11/2025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55805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28/11/2025</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567227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28/11/2025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7086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28/11/2025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24116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93797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49875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28/11/2025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045563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28/11/2025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7082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28/11/2025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752756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28/11/2025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86296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8816663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01381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420262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9927088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489012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0923406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976922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11/28/2025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10766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9234077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87631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image" Target="../media/image5.png"/><Relationship Id="rId2" Type="http://schemas.openxmlformats.org/officeDocument/2006/relationships/slideLayout" Target="../slideLayouts/slideLayout29.xml"/><Relationship Id="rId16" Type="http://schemas.openxmlformats.org/officeDocument/2006/relationships/theme" Target="../theme/theme6.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10" Type="http://schemas.openxmlformats.org/officeDocument/2006/relationships/image" Target="../media/image7.png"/><Relationship Id="rId4" Type="http://schemas.openxmlformats.org/officeDocument/2006/relationships/slideLayout" Target="../slideLayouts/slideLayout46.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2.xml"/><Relationship Id="rId1" Type="http://schemas.openxmlformats.org/officeDocument/2006/relationships/slideLayout" Target="../slideLayouts/slideLayout51.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28/11/2025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1184940"/>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32" r:id="rId14"/>
    <p:sldLayoutId id="214748373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11/28/2025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81058444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8" r:id="rId7"/>
    <p:sldLayoutId id="214748375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01481655"/>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44.xml"/><Relationship Id="rId4" Type="http://schemas.openxmlformats.org/officeDocument/2006/relationships/hyperlink" Target="https://en.wikipedia.org/wiki/Transportation_in_Thailand"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4.xml"/><Relationship Id="rId1" Type="http://schemas.openxmlformats.org/officeDocument/2006/relationships/video" Target="https://www.youtube.com/embed/Et_eJ6rHfLc?feature=oembed" TargetMode="Externa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3.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4.xml"/><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2" Type="http://schemas.openxmlformats.org/officeDocument/2006/relationships/hyperlink" Target="https://sustainabledevelopment.un.org/topics/sustainabletransport" TargetMode="External"/><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hyperlink" Target="https://www.bbc.com/future/article/20200218-climate-change-how-to-cut-your-carbon-emissions-when-flying#:~:text=Around%202.4%25%20of%20global%20CO2%20emissions%20come%20from,very%20small%20percentage%20of%20the%20world%20flies%20frequently." TargetMode="Externa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44.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3" Type="http://schemas.openxmlformats.org/officeDocument/2006/relationships/hyperlink" Target="https://parisjetaime.com/eng/what-to-see-in-paris/sustainable-tourism-in-paris/getting-to-and-around-in-paris-without-polluting-the-environment/environmentally-friendly-travel/environmentally-friendly-travel?utm_source=chatgpt.com" TargetMode="External"/><Relationship Id="rId2" Type="http://schemas.openxmlformats.org/officeDocument/2006/relationships/hyperlink" Target="https://parisjetaime.com/eng/article/public-transport-eco-transport-a054?utm_source=chatgpt.com" TargetMode="External"/><Relationship Id="rId1" Type="http://schemas.openxmlformats.org/officeDocument/2006/relationships/slideLayout" Target="../slideLayouts/slideLayout44.xml"/><Relationship Id="rId4" Type="http://schemas.openxmlformats.org/officeDocument/2006/relationships/hyperlink" Target="https://www.iledefrance-mobilites.fr/en/actualites/bus-durable-transition-energetique-ile-de-france-mobilites?utm_source=chatgpt.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2" Type="http://schemas.openxmlformats.org/officeDocument/2006/relationships/hyperlink" Target="https://www.iledefrance-mobilites.fr/en/actualites/bus-durable-transition-energetique-ile-de-france-mobilites?utm_source=chatgpt.com" TargetMode="External"/><Relationship Id="rId1" Type="http://schemas.openxmlformats.org/officeDocument/2006/relationships/slideLayout" Target="../slideLayouts/slideLayout4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3" Type="http://schemas.openxmlformats.org/officeDocument/2006/relationships/hyperlink" Target="https://www.iledefrance-mobilites.fr/dossiers/ile-de-france-mobilites-une-mobilite-decarbonee?utm_source=chatgpt.com" TargetMode="External"/><Relationship Id="rId2" Type="http://schemas.openxmlformats.org/officeDocument/2006/relationships/hyperlink" Target="https://www.iledefrance.fr/toutes-les-actualites/plan-des-mobilites-en-ile-de-france-en-route-vers-le-bas-carbone?utm_source=chatgpt.com" TargetMode="External"/><Relationship Id="rId1" Type="http://schemas.openxmlformats.org/officeDocument/2006/relationships/slideLayout" Target="../slideLayouts/slideLayout44.xml"/><Relationship Id="rId4" Type="http://schemas.openxmlformats.org/officeDocument/2006/relationships/hyperlink" Target="https://www.paris.fr/pages/plus-vite-plus-local-plus-juste-le-nouveau-plan-climat-de-paris-25469?utm_source=chatgpt.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olympics.com/Default/doc/SYRACUSE/848876/the-legacy-and-sustainability-plan-for-the-paris-2024-olympic-and-paralympic-games-organising-commit?_lg=en-GB" TargetMode="External"/><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4.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4.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4.xml"/><Relationship Id="rId1" Type="http://schemas.openxmlformats.org/officeDocument/2006/relationships/video" Target="https://www.youtube.com/embed/CLomaBDgJMM?feature=oembed" TargetMode="External"/><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49.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50.xml"/><Relationship Id="rId5" Type="http://schemas.openxmlformats.org/officeDocument/2006/relationships/image" Target="../media/image27.jpeg"/><Relationship Id="rId4" Type="http://schemas.openxmlformats.org/officeDocument/2006/relationships/image" Target="../media/image26.jpeg"/></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50.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50.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49.xml"/></Relationships>
</file>

<file path=ppt/slides/_rels/slide34.xml.rels><?xml version="1.0" encoding="UTF-8" standalone="yes"?>
<Relationships xmlns="http://schemas.openxmlformats.org/package/2006/relationships"><Relationship Id="rId2" Type="http://schemas.openxmlformats.org/officeDocument/2006/relationships/hyperlink" Target="http://www.eiu.com/" TargetMode="External"/><Relationship Id="rId1" Type="http://schemas.openxmlformats.org/officeDocument/2006/relationships/slideLayout" Target="../slideLayouts/slideLayout4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40.xml.rels><?xml version="1.0" encoding="UTF-8" standalone="yes"?>
<Relationships xmlns="http://schemas.openxmlformats.org/package/2006/relationships"><Relationship Id="rId3" Type="http://schemas.openxmlformats.org/officeDocument/2006/relationships/hyperlink" Target="https://law.gov.wales/environment-wales-act-2016" TargetMode="External"/><Relationship Id="rId2" Type="http://schemas.openxmlformats.org/officeDocument/2006/relationships/hyperlink" Target="https://www.gov.wales/sites/default/files/publications/2019-05/sustainable-development-legislation.pdf" TargetMode="External"/><Relationship Id="rId1" Type="http://schemas.openxmlformats.org/officeDocument/2006/relationships/slideLayout" Target="../slideLayouts/slideLayout4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42.xml.rels><?xml version="1.0" encoding="UTF-8" standalone="yes"?>
<Relationships xmlns="http://schemas.openxmlformats.org/package/2006/relationships"><Relationship Id="rId3" Type="http://schemas.openxmlformats.org/officeDocument/2006/relationships/hyperlink" Target="https://www.dailytelegraph.com.au/lifestyle/cruise-lines-are-going-green-with-sustainable-shore-excursions/news-story/4419fda98fe7bb809dbb25e73035cdc3?utm_source=chatgpt.com" TargetMode="External"/><Relationship Id="rId2" Type="http://schemas.openxmlformats.org/officeDocument/2006/relationships/notesSlide" Target="../notesSlides/notesSlide15.xml"/><Relationship Id="rId1" Type="http://schemas.openxmlformats.org/officeDocument/2006/relationships/slideLayout" Target="../slideLayouts/slideLayout4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44.xml.rels><?xml version="1.0" encoding="UTF-8" standalone="yes"?>
<Relationships xmlns="http://schemas.openxmlformats.org/package/2006/relationships"><Relationship Id="rId3" Type="http://schemas.openxmlformats.org/officeDocument/2006/relationships/hyperlink" Target="https://www.cntraveler.com/story/bright-ideas-in-travel-2024?utm_source=chatgpt.com" TargetMode="External"/><Relationship Id="rId2" Type="http://schemas.openxmlformats.org/officeDocument/2006/relationships/notesSlide" Target="../notesSlides/notesSlide16.xml"/><Relationship Id="rId1" Type="http://schemas.openxmlformats.org/officeDocument/2006/relationships/slideLayout" Target="../slideLayouts/slideLayout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4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4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Week 9</a:t>
            </a:r>
          </a:p>
        </p:txBody>
      </p:sp>
      <p:sp>
        <p:nvSpPr>
          <p:cNvPr id="3" name="TextBox 2">
            <a:extLst>
              <a:ext uri="{FF2B5EF4-FFF2-40B4-BE49-F238E27FC236}">
                <a16:creationId xmlns:a16="http://schemas.microsoft.com/office/drawing/2014/main" id="{CABAF1C9-0284-2592-E649-6D904012D232}"/>
              </a:ext>
            </a:extLst>
          </p:cNvPr>
          <p:cNvSpPr txBox="1"/>
          <p:nvPr/>
        </p:nvSpPr>
        <p:spPr>
          <a:xfrm>
            <a:off x="6308436" y="2401742"/>
            <a:ext cx="6096000" cy="1077218"/>
          </a:xfrm>
          <a:prstGeom prst="rect">
            <a:avLst/>
          </a:prstGeom>
          <a:noFill/>
        </p:spPr>
        <p:txBody>
          <a:bodyPr wrap="square">
            <a:spAutoFit/>
          </a:bodyPr>
          <a:lstStyle/>
          <a:p>
            <a:r>
              <a:rPr lang="en-GB" sz="3200" b="1" dirty="0"/>
              <a:t>Global Travel and Tourism Sustainable Developments</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raffic on a busy street&#10;&#10;Description automatically generated with low confidence">
            <a:extLst>
              <a:ext uri="{FF2B5EF4-FFF2-40B4-BE49-F238E27FC236}">
                <a16:creationId xmlns:a16="http://schemas.microsoft.com/office/drawing/2014/main" id="{F2576710-86E9-134F-9F55-3786413E57C8}"/>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032" b="1300"/>
          <a:stretch/>
        </p:blipFill>
        <p:spPr>
          <a:xfrm>
            <a:off x="8617528" y="1877163"/>
            <a:ext cx="3076496" cy="1928219"/>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482897" y="93680"/>
            <a:ext cx="8447248"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defRPr/>
            </a:pPr>
            <a:r>
              <a:rPr lang="en-GB" sz="4000" b="1" dirty="0">
                <a:solidFill>
                  <a:srgbClr val="002060"/>
                </a:solidFill>
                <a:latin typeface="Calibri" panose="020F0502020204030204"/>
              </a:rPr>
              <a:t>Sustainable Transportation </a:t>
            </a:r>
            <a:endParaRPr lang="en-GB" sz="4000" b="1" dirty="0">
              <a:solidFill>
                <a:srgbClr val="002060"/>
              </a:solidFill>
              <a:latin typeface="Calibri" panose="020F0502020204030204"/>
              <a:cs typeface="Arial" panose="020B0604020202020204" pitchFamily="34" charset="0"/>
            </a:endParaRPr>
          </a:p>
        </p:txBody>
      </p:sp>
      <p:sp>
        <p:nvSpPr>
          <p:cNvPr id="4" name="TextBox 3">
            <a:extLst>
              <a:ext uri="{FF2B5EF4-FFF2-40B4-BE49-F238E27FC236}">
                <a16:creationId xmlns:a16="http://schemas.microsoft.com/office/drawing/2014/main" id="{09B65143-0867-1B20-308D-1C023F8764CD}"/>
              </a:ext>
            </a:extLst>
          </p:cNvPr>
          <p:cNvSpPr txBox="1"/>
          <p:nvPr/>
        </p:nvSpPr>
        <p:spPr>
          <a:xfrm>
            <a:off x="83128" y="635283"/>
            <a:ext cx="8534400" cy="5293757"/>
          </a:xfrm>
          <a:prstGeom prst="rect">
            <a:avLst/>
          </a:prstGeom>
          <a:noFill/>
        </p:spPr>
        <p:txBody>
          <a:bodyPr wrap="square">
            <a:spAutoFit/>
          </a:bodyPr>
          <a:lstStyle/>
          <a:p>
            <a:r>
              <a:rPr lang="en-GB" sz="2200" dirty="0"/>
              <a:t>Tourism is and has been the most common practice, whether it's for business, leisure, or family vacations, the economy of many countries is sustained by tourism.</a:t>
            </a:r>
          </a:p>
          <a:p>
            <a:endParaRPr lang="en-GB" sz="2200" dirty="0"/>
          </a:p>
          <a:p>
            <a:r>
              <a:rPr lang="en-GB" sz="2200" dirty="0"/>
              <a:t>Traveling can have significant negative impacts on the environment and makes up to </a:t>
            </a:r>
            <a:r>
              <a:rPr lang="en-GB" sz="2200" b="1" dirty="0"/>
              <a:t>5% of the total pollution to the atmosphere</a:t>
            </a:r>
            <a:r>
              <a:rPr lang="en-GB" sz="2200" dirty="0"/>
              <a:t>. It's because the local tourist spots consist of many tourists in a single place, this amounts to a lot of carbon dioxide emissions vehicles used by the tourists for traveling give off many poisonous gases and damage the atmosphere.</a:t>
            </a:r>
          </a:p>
          <a:p>
            <a:endParaRPr lang="en-GB" sz="2200" dirty="0"/>
          </a:p>
          <a:p>
            <a:r>
              <a:rPr lang="en-GB" sz="2200" dirty="0"/>
              <a:t>Utmost importance to look for an alternative to conventional transport that is less harmful to the environment. </a:t>
            </a:r>
            <a:r>
              <a:rPr lang="en-GB" sz="2400" dirty="0"/>
              <a:t>Sustainable transportation also takes forms like walking, transit, sharing a ride instead of using multiple cars for a small number of people, and most importantly, cycling. </a:t>
            </a:r>
            <a:endParaRPr lang="en-GB" sz="2200" dirty="0"/>
          </a:p>
        </p:txBody>
      </p:sp>
    </p:spTree>
    <p:extLst>
      <p:ext uri="{BB962C8B-B14F-4D97-AF65-F5344CB8AC3E}">
        <p14:creationId xmlns:p14="http://schemas.microsoft.com/office/powerpoint/2010/main" val="380932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SUTD Explains: Sustainable Transport">
            <a:hlinkClick r:id="" action="ppaction://media"/>
            <a:extLst>
              <a:ext uri="{FF2B5EF4-FFF2-40B4-BE49-F238E27FC236}">
                <a16:creationId xmlns:a16="http://schemas.microsoft.com/office/drawing/2014/main" id="{4C22A74F-3EA7-4A44-B898-AF3601A5A62F}"/>
              </a:ext>
            </a:extLst>
          </p:cNvPr>
          <p:cNvPicPr>
            <a:picLocks noGrp="1" noRot="1" noChangeAspect="1"/>
          </p:cNvPicPr>
          <p:nvPr>
            <p:ph idx="1"/>
            <a:videoFile r:link="rId1"/>
          </p:nvPr>
        </p:nvPicPr>
        <p:blipFill>
          <a:blip r:embed="rId4"/>
          <a:stretch>
            <a:fillRect/>
          </a:stretch>
        </p:blipFill>
        <p:spPr>
          <a:xfrm>
            <a:off x="1782763" y="560388"/>
            <a:ext cx="8626475" cy="4873625"/>
          </a:xfrm>
          <a:prstGeom prst="rect">
            <a:avLst/>
          </a:prstGeom>
        </p:spPr>
      </p:pic>
    </p:spTree>
    <p:extLst>
      <p:ext uri="{BB962C8B-B14F-4D97-AF65-F5344CB8AC3E}">
        <p14:creationId xmlns:p14="http://schemas.microsoft.com/office/powerpoint/2010/main" val="135071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le Transportation and cilmate mitigation, energy efficiency, sustainable tourism and urban planning">
            <a:extLst>
              <a:ext uri="{FF2B5EF4-FFF2-40B4-BE49-F238E27FC236}">
                <a16:creationId xmlns:a16="http://schemas.microsoft.com/office/drawing/2014/main" id="{68CE240F-974C-9940-8C4C-7D319CCD046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9721" y="1119452"/>
            <a:ext cx="5890934" cy="47654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973132-564E-AF42-A227-DDFE4C228B05}"/>
              </a:ext>
            </a:extLst>
          </p:cNvPr>
          <p:cNvSpPr txBox="1"/>
          <p:nvPr/>
        </p:nvSpPr>
        <p:spPr>
          <a:xfrm>
            <a:off x="6269199" y="299476"/>
            <a:ext cx="5415821" cy="6124754"/>
          </a:xfrm>
          <a:prstGeom prst="rect">
            <a:avLst/>
          </a:prstGeom>
          <a:noFill/>
        </p:spPr>
        <p:txBody>
          <a:bodyPr wrap="square" rtlCol="0">
            <a:spAutoFit/>
          </a:bodyPr>
          <a:lstStyle/>
          <a:p>
            <a:pPr algn="just">
              <a:defRPr/>
            </a:pPr>
            <a:r>
              <a:rPr lang="en-GB" sz="2200" b="1" dirty="0">
                <a:solidFill>
                  <a:prstClr val="black"/>
                </a:solidFill>
                <a:latin typeface="Calibri" panose="020F0502020204030204"/>
              </a:rPr>
              <a:t>Sustainable Transportation</a:t>
            </a:r>
            <a:r>
              <a:rPr lang="en-GB" sz="2200" dirty="0">
                <a:solidFill>
                  <a:prstClr val="black"/>
                </a:solidFill>
                <a:latin typeface="Calibri" panose="020F0502020204030204"/>
              </a:rPr>
              <a:t> emphasises broader access to goods and services, rather than just making mobility more efficient. </a:t>
            </a:r>
          </a:p>
          <a:p>
            <a:pPr algn="just">
              <a:defRPr/>
            </a:pPr>
            <a:r>
              <a:rPr lang="en-GB" sz="2200" dirty="0">
                <a:solidFill>
                  <a:prstClr val="black"/>
                </a:solidFill>
                <a:latin typeface="Calibri" panose="020F0502020204030204"/>
              </a:rPr>
              <a:t>This would essentially provide better and more urban services closer to the user, by 'decentralizing' services to be spread out and made available in larger number of places..</a:t>
            </a:r>
          </a:p>
          <a:p>
            <a:pPr>
              <a:defRPr/>
            </a:pPr>
            <a:endParaRPr lang="en-GB" sz="2200" dirty="0">
              <a:solidFill>
                <a:prstClr val="black"/>
              </a:solidFill>
              <a:latin typeface="Calibri" panose="020F0502020204030204"/>
            </a:endParaRPr>
          </a:p>
          <a:p>
            <a:pPr algn="just">
              <a:defRPr/>
            </a:pPr>
            <a:r>
              <a:rPr lang="en-GB" sz="2200" b="1" dirty="0">
                <a:solidFill>
                  <a:prstClr val="black"/>
                </a:solidFill>
                <a:latin typeface="Calibri" panose="020F0502020204030204"/>
              </a:rPr>
              <a:t>Sustainable transportation </a:t>
            </a:r>
            <a:r>
              <a:rPr lang="en-GB" sz="2200" dirty="0">
                <a:solidFill>
                  <a:prstClr val="black"/>
                </a:solidFill>
                <a:latin typeface="Calibri" panose="020F0502020204030204"/>
              </a:rPr>
              <a:t>would therefore manifest in the form of more pedestrianization (with walkways and cycling routes), public transit systems than are operated on clean and renewable energy sources, bicycle station and car share options. safe and fluid vehicle movement. networks of green corridors that connect people and open space, etc.</a:t>
            </a:r>
          </a:p>
          <a:p>
            <a:pPr>
              <a:defRPr/>
            </a:pPr>
            <a:endParaRPr lang="en-GB" dirty="0">
              <a:solidFill>
                <a:prstClr val="black"/>
              </a:solidFill>
              <a:latin typeface="Calibri" panose="020F0502020204030204"/>
            </a:endParaRPr>
          </a:p>
        </p:txBody>
      </p:sp>
    </p:spTree>
    <p:extLst>
      <p:ext uri="{BB962C8B-B14F-4D97-AF65-F5344CB8AC3E}">
        <p14:creationId xmlns:p14="http://schemas.microsoft.com/office/powerpoint/2010/main" val="178872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ustainable Development">
            <a:extLst>
              <a:ext uri="{FF2B5EF4-FFF2-40B4-BE49-F238E27FC236}">
                <a16:creationId xmlns:a16="http://schemas.microsoft.com/office/drawing/2014/main" id="{CC33814B-A1B6-4E42-AE9C-78922D4A38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655" y="857885"/>
            <a:ext cx="4511824" cy="42534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39072E-8612-7040-B59A-EFEA869EC4D1}"/>
              </a:ext>
            </a:extLst>
          </p:cNvPr>
          <p:cNvSpPr txBox="1"/>
          <p:nvPr/>
        </p:nvSpPr>
        <p:spPr>
          <a:xfrm>
            <a:off x="4799855" y="315536"/>
            <a:ext cx="6754835" cy="5109091"/>
          </a:xfrm>
          <a:prstGeom prst="rect">
            <a:avLst/>
          </a:prstGeom>
          <a:noFill/>
        </p:spPr>
        <p:txBody>
          <a:bodyPr wrap="square" rtlCol="0">
            <a:spAutoFit/>
          </a:bodyPr>
          <a:lstStyle/>
          <a:p>
            <a:pPr>
              <a:defRPr/>
            </a:pPr>
            <a:r>
              <a:rPr lang="en-GB" sz="2200" dirty="0">
                <a:solidFill>
                  <a:prstClr val="black"/>
                </a:solidFill>
                <a:latin typeface="Calibri" panose="020F0502020204030204"/>
              </a:rPr>
              <a:t>A sustainable transportation system takes its inspiration from that of broader sustainable development itself, calling for:</a:t>
            </a:r>
          </a:p>
          <a:p>
            <a:pPr>
              <a:defRPr/>
            </a:pPr>
            <a:endParaRPr lang="en-GB" sz="2200" dirty="0">
              <a:solidFill>
                <a:prstClr val="black"/>
              </a:solidFill>
              <a:latin typeface="Calibri" panose="020F0502020204030204"/>
            </a:endParaRPr>
          </a:p>
          <a:p>
            <a:pPr>
              <a:defRPr/>
            </a:pPr>
            <a:r>
              <a:rPr lang="en-GB" sz="2200" b="1" u="sng" dirty="0">
                <a:solidFill>
                  <a:prstClr val="black"/>
                </a:solidFill>
                <a:latin typeface="Calibri" panose="020F0502020204030204"/>
              </a:rPr>
              <a:t>Ecological</a:t>
            </a:r>
            <a:r>
              <a:rPr lang="en-GB" sz="2200" dirty="0">
                <a:solidFill>
                  <a:prstClr val="black"/>
                </a:solidFill>
                <a:latin typeface="Calibri" panose="020F0502020204030204"/>
              </a:rPr>
              <a:t>: reduced emissions, pollution and waste, minimized consumption of non-renewable energy sources and uses technologies that reuses and recycles its components.</a:t>
            </a:r>
          </a:p>
          <a:p>
            <a:pPr>
              <a:defRPr/>
            </a:pPr>
            <a:r>
              <a:rPr lang="en-GB" sz="2200" b="1" u="sng" dirty="0">
                <a:solidFill>
                  <a:prstClr val="black"/>
                </a:solidFill>
                <a:latin typeface="Calibri" panose="020F0502020204030204"/>
              </a:rPr>
              <a:t>Economic</a:t>
            </a:r>
            <a:r>
              <a:rPr lang="en-GB" sz="2200" dirty="0">
                <a:solidFill>
                  <a:prstClr val="black"/>
                </a:solidFill>
                <a:latin typeface="Calibri" panose="020F0502020204030204"/>
              </a:rPr>
              <a:t>: affordable systems that operate efficiently, offers a mix of transport mode choices, and supports the local economy.</a:t>
            </a:r>
          </a:p>
          <a:p>
            <a:pPr>
              <a:defRPr/>
            </a:pPr>
            <a:r>
              <a:rPr lang="en-GB" sz="2200" b="1" u="sng" dirty="0">
                <a:solidFill>
                  <a:prstClr val="black"/>
                </a:solidFill>
                <a:latin typeface="Calibri" panose="020F0502020204030204"/>
              </a:rPr>
              <a:t>Social</a:t>
            </a:r>
            <a:r>
              <a:rPr lang="en-GB" sz="2200" dirty="0">
                <a:solidFill>
                  <a:prstClr val="black"/>
                </a:solidFill>
                <a:latin typeface="Calibri" panose="020F0502020204030204"/>
              </a:rPr>
              <a:t>: basic access needs of individuals/communities to be met safely and support good lifestyles, and with equity within and between generations.</a:t>
            </a:r>
          </a:p>
          <a:p>
            <a:pPr>
              <a:defRPr/>
            </a:pPr>
            <a:endParaRPr lang="en-GB" dirty="0">
              <a:solidFill>
                <a:prstClr val="black"/>
              </a:solidFill>
              <a:latin typeface="Calibri" panose="020F0502020204030204"/>
            </a:endParaRPr>
          </a:p>
        </p:txBody>
      </p:sp>
    </p:spTree>
    <p:extLst>
      <p:ext uri="{BB962C8B-B14F-4D97-AF65-F5344CB8AC3E}">
        <p14:creationId xmlns:p14="http://schemas.microsoft.com/office/powerpoint/2010/main" val="1423601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E2D462-15BE-B6E6-86C3-011DE488DA05}"/>
              </a:ext>
            </a:extLst>
          </p:cNvPr>
          <p:cNvSpPr>
            <a:spLocks noGrp="1"/>
          </p:cNvSpPr>
          <p:nvPr>
            <p:ph idx="1"/>
          </p:nvPr>
        </p:nvSpPr>
        <p:spPr>
          <a:xfrm>
            <a:off x="2364518" y="1253331"/>
            <a:ext cx="7886700" cy="4351338"/>
          </a:xfrm>
        </p:spPr>
        <p:txBody>
          <a:bodyPr>
            <a:normAutofit/>
          </a:bodyPr>
          <a:lstStyle/>
          <a:p>
            <a:r>
              <a:rPr lang="en-GB" b="0" i="0" dirty="0">
                <a:effectLst/>
                <a:latin typeface="Noto sans" panose="020B0502040204020203" pitchFamily="34" charset="0"/>
              </a:rPr>
              <a:t>In the UN 2030 Agenda for Sustainable Development, </a:t>
            </a:r>
            <a:r>
              <a:rPr lang="en-GB" b="1" i="0" dirty="0">
                <a:effectLst/>
                <a:latin typeface="Noto sans" panose="020B0502040204020203" pitchFamily="34" charset="0"/>
              </a:rPr>
              <a:t>sustainable transport </a:t>
            </a:r>
            <a:r>
              <a:rPr lang="en-GB" b="0" i="0" dirty="0">
                <a:effectLst/>
                <a:latin typeface="Noto sans" panose="020B0502040204020203" pitchFamily="34" charset="0"/>
              </a:rPr>
              <a:t>is mainstreamed across several SDGs and targets, especially those related to: </a:t>
            </a:r>
          </a:p>
          <a:p>
            <a:r>
              <a:rPr lang="en-GB" b="0" i="0" dirty="0">
                <a:effectLst/>
                <a:latin typeface="Noto sans" panose="020B0502040204020203" pitchFamily="34" charset="0"/>
              </a:rPr>
              <a:t>food security, health, energy, economic growth, infrastructure, and cities and human settlements.</a:t>
            </a:r>
          </a:p>
          <a:p>
            <a:pPr marL="0" indent="0">
              <a:buNone/>
            </a:pPr>
            <a:endParaRPr lang="en-GB" b="0" i="0" dirty="0">
              <a:effectLst/>
              <a:latin typeface="Noto sans" panose="020B0502040204020203" pitchFamily="34" charset="0"/>
            </a:endParaRPr>
          </a:p>
          <a:p>
            <a:pPr marL="0" indent="0">
              <a:buNone/>
            </a:pPr>
            <a:r>
              <a:rPr lang="en-GB" dirty="0">
                <a:hlinkClick r:id="rId2"/>
              </a:rPr>
              <a:t>https://sustainabledevelopment.un.org/topics/sustainabletransport</a:t>
            </a:r>
            <a:r>
              <a:rPr lang="en-GB" dirty="0"/>
              <a:t> </a:t>
            </a:r>
          </a:p>
        </p:txBody>
      </p:sp>
    </p:spTree>
    <p:extLst>
      <p:ext uri="{BB962C8B-B14F-4D97-AF65-F5344CB8AC3E}">
        <p14:creationId xmlns:p14="http://schemas.microsoft.com/office/powerpoint/2010/main" val="993637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9AD7D-222A-E121-6B32-4E9B38829294}"/>
              </a:ext>
            </a:extLst>
          </p:cNvPr>
          <p:cNvSpPr>
            <a:spLocks noGrp="1"/>
          </p:cNvSpPr>
          <p:nvPr>
            <p:ph type="title"/>
          </p:nvPr>
        </p:nvSpPr>
        <p:spPr/>
        <p:txBody>
          <a:bodyPr/>
          <a:lstStyle/>
          <a:p>
            <a:r>
              <a:rPr lang="en-GB" dirty="0"/>
              <a:t>Flying</a:t>
            </a:r>
          </a:p>
        </p:txBody>
      </p:sp>
      <p:sp>
        <p:nvSpPr>
          <p:cNvPr id="3" name="Content Placeholder 2">
            <a:extLst>
              <a:ext uri="{FF2B5EF4-FFF2-40B4-BE49-F238E27FC236}">
                <a16:creationId xmlns:a16="http://schemas.microsoft.com/office/drawing/2014/main" id="{9F6C41C7-70D0-04F1-D482-124280A3674C}"/>
              </a:ext>
            </a:extLst>
          </p:cNvPr>
          <p:cNvSpPr>
            <a:spLocks noGrp="1"/>
          </p:cNvSpPr>
          <p:nvPr>
            <p:ph idx="1"/>
          </p:nvPr>
        </p:nvSpPr>
        <p:spPr>
          <a:xfrm>
            <a:off x="2152650" y="1057578"/>
            <a:ext cx="7886700" cy="4351338"/>
          </a:xfrm>
        </p:spPr>
        <p:txBody>
          <a:bodyPr/>
          <a:lstStyle/>
          <a:p>
            <a:r>
              <a:rPr lang="en-GB" dirty="0"/>
              <a:t>“Around 2.4% of global CO2 emissions come from aviation. Together with other gases and the water vapour trails produced by aircraft, the industry is responsible for around 5% of global warming.</a:t>
            </a:r>
          </a:p>
          <a:p>
            <a:endParaRPr lang="en-GB" dirty="0"/>
          </a:p>
          <a:p>
            <a:r>
              <a:rPr lang="en-GB" dirty="0"/>
              <a:t>At first glance, that might not seem like very big contribution. Except, only a very small percentage of the world flies frequently”.</a:t>
            </a:r>
          </a:p>
          <a:p>
            <a:r>
              <a:rPr lang="en-GB" dirty="0">
                <a:hlinkClick r:id="rId2"/>
              </a:rPr>
              <a:t>Should we give up flying for the sake of the climate? - BBC Future</a:t>
            </a:r>
            <a:endParaRPr lang="en-GB" dirty="0"/>
          </a:p>
        </p:txBody>
      </p:sp>
    </p:spTree>
    <p:extLst>
      <p:ext uri="{BB962C8B-B14F-4D97-AF65-F5344CB8AC3E}">
        <p14:creationId xmlns:p14="http://schemas.microsoft.com/office/powerpoint/2010/main" val="1767231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6AA0-6E4F-0C4C-BE3E-6205FD34E684}"/>
              </a:ext>
            </a:extLst>
          </p:cNvPr>
          <p:cNvSpPr>
            <a:spLocks noGrp="1"/>
          </p:cNvSpPr>
          <p:nvPr>
            <p:ph type="title"/>
          </p:nvPr>
        </p:nvSpPr>
        <p:spPr>
          <a:xfrm>
            <a:off x="4190870" y="121450"/>
            <a:ext cx="4939868" cy="950696"/>
          </a:xfrm>
        </p:spPr>
        <p:txBody>
          <a:bodyPr anchor="b">
            <a:noAutofit/>
          </a:bodyPr>
          <a:lstStyle/>
          <a:p>
            <a:r>
              <a:rPr lang="en-GB" b="1" dirty="0"/>
              <a:t>Urban Transportation</a:t>
            </a:r>
          </a:p>
        </p:txBody>
      </p:sp>
      <p:pic>
        <p:nvPicPr>
          <p:cNvPr id="4" name="Picture 2" descr="TRAVEL, TRANSPORT &amp; MOBILITY | Tourism2030">
            <a:extLst>
              <a:ext uri="{FF2B5EF4-FFF2-40B4-BE49-F238E27FC236}">
                <a16:creationId xmlns:a16="http://schemas.microsoft.com/office/drawing/2014/main" id="{2BB881CA-67FF-5E58-AC95-758FEEFDB2C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tretch/>
        </p:blipFill>
        <p:spPr bwMode="auto">
          <a:xfrm>
            <a:off x="4352973" y="963974"/>
            <a:ext cx="4343400" cy="32575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ea of buildings at twilight">
            <a:extLst>
              <a:ext uri="{FF2B5EF4-FFF2-40B4-BE49-F238E27FC236}">
                <a16:creationId xmlns:a16="http://schemas.microsoft.com/office/drawing/2014/main" id="{BB74D3B5-427E-C1B8-3D67-7FF000E94278}"/>
              </a:ext>
            </a:extLst>
          </p:cNvPr>
          <p:cNvPicPr>
            <a:picLocks noChangeAspect="1"/>
          </p:cNvPicPr>
          <p:nvPr/>
        </p:nvPicPr>
        <p:blipFill rotWithShape="1">
          <a:blip r:embed="rId4"/>
          <a:srcRect l="26628" r="39532" b="-1"/>
          <a:stretch/>
        </p:blipFill>
        <p:spPr>
          <a:xfrm>
            <a:off x="447627" y="0"/>
            <a:ext cx="3476673" cy="6857990"/>
          </a:xfrm>
          <a:prstGeom prst="rect">
            <a:avLst/>
          </a:prstGeom>
          <a:effectLst/>
        </p:spPr>
      </p:pic>
      <p:pic>
        <p:nvPicPr>
          <p:cNvPr id="3" name="Picture 2" descr="Image result for pictures of madrid congestion">
            <a:extLst>
              <a:ext uri="{FF2B5EF4-FFF2-40B4-BE49-F238E27FC236}">
                <a16:creationId xmlns:a16="http://schemas.microsoft.com/office/drawing/2014/main" id="{12009A29-1C86-5665-8E03-E9BF01C96EC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621" r="5713"/>
          <a:stretch/>
        </p:blipFill>
        <p:spPr bwMode="auto">
          <a:xfrm>
            <a:off x="9130738" y="3429000"/>
            <a:ext cx="3061262" cy="22959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F2E1009-181F-C431-7ACC-2F778F10C630}"/>
              </a:ext>
            </a:extLst>
          </p:cNvPr>
          <p:cNvSpPr txBox="1"/>
          <p:nvPr/>
        </p:nvSpPr>
        <p:spPr>
          <a:xfrm>
            <a:off x="4190870" y="4879382"/>
            <a:ext cx="6096000" cy="461665"/>
          </a:xfrm>
          <a:prstGeom prst="rect">
            <a:avLst/>
          </a:prstGeom>
          <a:noFill/>
        </p:spPr>
        <p:txBody>
          <a:bodyPr wrap="square">
            <a:spAutoFit/>
          </a:bodyPr>
          <a:lstStyle/>
          <a:p>
            <a:r>
              <a:rPr lang="en-GB" sz="2400" b="1" dirty="0"/>
              <a:t>Electric tram on ‘green’ route in Paris</a:t>
            </a:r>
          </a:p>
        </p:txBody>
      </p:sp>
    </p:spTree>
    <p:extLst>
      <p:ext uri="{BB962C8B-B14F-4D97-AF65-F5344CB8AC3E}">
        <p14:creationId xmlns:p14="http://schemas.microsoft.com/office/powerpoint/2010/main" val="830917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6AA0-6E4F-0C4C-BE3E-6205FD34E684}"/>
              </a:ext>
            </a:extLst>
          </p:cNvPr>
          <p:cNvSpPr>
            <a:spLocks noGrp="1"/>
          </p:cNvSpPr>
          <p:nvPr>
            <p:ph type="title"/>
          </p:nvPr>
        </p:nvSpPr>
        <p:spPr>
          <a:xfrm>
            <a:off x="5230776" y="980728"/>
            <a:ext cx="5240414" cy="950696"/>
          </a:xfrm>
        </p:spPr>
        <p:txBody>
          <a:bodyPr anchor="b">
            <a:noAutofit/>
          </a:bodyPr>
          <a:lstStyle/>
          <a:p>
            <a:r>
              <a:rPr lang="en-GB" b="1" dirty="0"/>
              <a:t>Group discussion:  Urban Transportation</a:t>
            </a:r>
          </a:p>
        </p:txBody>
      </p:sp>
      <p:sp>
        <p:nvSpPr>
          <p:cNvPr id="3" name="Content Placeholder 2">
            <a:extLst>
              <a:ext uri="{FF2B5EF4-FFF2-40B4-BE49-F238E27FC236}">
                <a16:creationId xmlns:a16="http://schemas.microsoft.com/office/drawing/2014/main" id="{486E34E6-5431-A342-A487-C2F865E34816}"/>
              </a:ext>
            </a:extLst>
          </p:cNvPr>
          <p:cNvSpPr>
            <a:spLocks noGrp="1"/>
          </p:cNvSpPr>
          <p:nvPr>
            <p:ph idx="1"/>
          </p:nvPr>
        </p:nvSpPr>
        <p:spPr>
          <a:xfrm>
            <a:off x="4442691" y="2336800"/>
            <a:ext cx="6111775" cy="3653484"/>
          </a:xfrm>
        </p:spPr>
        <p:txBody>
          <a:bodyPr>
            <a:normAutofit lnSpcReduction="10000"/>
          </a:bodyPr>
          <a:lstStyle/>
          <a:p>
            <a:r>
              <a:rPr lang="en-GB" dirty="0"/>
              <a:t>What are the most common forms of transport in urban areas?</a:t>
            </a:r>
          </a:p>
          <a:p>
            <a:r>
              <a:rPr lang="en-GB" dirty="0"/>
              <a:t>How environmentally-friendly are they?</a:t>
            </a:r>
          </a:p>
          <a:p>
            <a:r>
              <a:rPr lang="en-GB" dirty="0"/>
              <a:t>What about congestion charges and ULEZ (ultra low emission zones)?</a:t>
            </a:r>
          </a:p>
          <a:p>
            <a:r>
              <a:rPr lang="en-GB" dirty="0"/>
              <a:t>Consider how do </a:t>
            </a:r>
            <a:r>
              <a:rPr lang="en-GB" b="1" dirty="0"/>
              <a:t>tourists</a:t>
            </a:r>
            <a:r>
              <a:rPr lang="en-GB" dirty="0"/>
              <a:t> travel in these areas? What are their options/choices</a:t>
            </a:r>
            <a:r>
              <a:rPr lang="en-GB" sz="2400" dirty="0"/>
              <a:t>….?</a:t>
            </a:r>
          </a:p>
        </p:txBody>
      </p:sp>
      <p:pic>
        <p:nvPicPr>
          <p:cNvPr id="5" name="Picture 4" descr="Sea of buildings at twilight">
            <a:extLst>
              <a:ext uri="{FF2B5EF4-FFF2-40B4-BE49-F238E27FC236}">
                <a16:creationId xmlns:a16="http://schemas.microsoft.com/office/drawing/2014/main" id="{BB74D3B5-427E-C1B8-3D67-7FF000E94278}"/>
              </a:ext>
            </a:extLst>
          </p:cNvPr>
          <p:cNvPicPr>
            <a:picLocks noChangeAspect="1"/>
          </p:cNvPicPr>
          <p:nvPr/>
        </p:nvPicPr>
        <p:blipFill rotWithShape="1">
          <a:blip r:embed="rId3"/>
          <a:srcRect l="26628" r="39532" b="-1"/>
          <a:stretch/>
        </p:blipFill>
        <p:spPr>
          <a:xfrm>
            <a:off x="840530" y="-73881"/>
            <a:ext cx="3476673" cy="6857990"/>
          </a:xfrm>
          <a:prstGeom prst="rect">
            <a:avLst/>
          </a:prstGeom>
          <a:effectLst/>
        </p:spPr>
      </p:pic>
    </p:spTree>
    <p:extLst>
      <p:ext uri="{BB962C8B-B14F-4D97-AF65-F5344CB8AC3E}">
        <p14:creationId xmlns:p14="http://schemas.microsoft.com/office/powerpoint/2010/main" val="1383380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3437-3BD6-59BD-D564-62BC1C2D3582}"/>
              </a:ext>
            </a:extLst>
          </p:cNvPr>
          <p:cNvSpPr>
            <a:spLocks noGrp="1"/>
          </p:cNvSpPr>
          <p:nvPr>
            <p:ph type="title"/>
          </p:nvPr>
        </p:nvSpPr>
        <p:spPr/>
        <p:txBody>
          <a:bodyPr>
            <a:normAutofit fontScale="90000"/>
          </a:bodyPr>
          <a:lstStyle/>
          <a:p>
            <a:r>
              <a:rPr lang="en-GB" b="1" dirty="0"/>
              <a:t>What Paris already offers in sustainable transport</a:t>
            </a:r>
            <a:br>
              <a:rPr lang="en-GB" b="1" dirty="0"/>
            </a:br>
            <a:endParaRPr lang="en-GB" dirty="0"/>
          </a:p>
        </p:txBody>
      </p:sp>
      <p:sp>
        <p:nvSpPr>
          <p:cNvPr id="3" name="Content Placeholder 2">
            <a:extLst>
              <a:ext uri="{FF2B5EF4-FFF2-40B4-BE49-F238E27FC236}">
                <a16:creationId xmlns:a16="http://schemas.microsoft.com/office/drawing/2014/main" id="{D476DB80-2707-F5FF-1D60-3865FC0F12CA}"/>
              </a:ext>
            </a:extLst>
          </p:cNvPr>
          <p:cNvSpPr>
            <a:spLocks noGrp="1"/>
          </p:cNvSpPr>
          <p:nvPr>
            <p:ph idx="1"/>
          </p:nvPr>
        </p:nvSpPr>
        <p:spPr>
          <a:xfrm>
            <a:off x="341745" y="1256145"/>
            <a:ext cx="11012055" cy="5163127"/>
          </a:xfrm>
        </p:spPr>
        <p:txBody>
          <a:bodyPr>
            <a:normAutofit fontScale="62500" lnSpcReduction="20000"/>
          </a:bodyPr>
          <a:lstStyle/>
          <a:p>
            <a:pPr>
              <a:lnSpc>
                <a:spcPct val="120000"/>
              </a:lnSpc>
            </a:pPr>
            <a:r>
              <a:rPr lang="en-GB" sz="3400" b="1" dirty="0"/>
              <a:t>Extensive public-transport network</a:t>
            </a:r>
            <a:r>
              <a:rPr lang="en-GB" sz="3400" dirty="0"/>
              <a:t> — metros, RER suburban trains, trams, and buses cover the city and region. The network is dense: many metro lines, frequent service, and good coverage make public transit a practical alternative to cars. </a:t>
            </a:r>
            <a:r>
              <a:rPr lang="en-GB" sz="3400" dirty="0">
                <a:hlinkClick r:id="rId2"/>
              </a:rPr>
              <a:t>Paris je </a:t>
            </a:r>
            <a:r>
              <a:rPr lang="en-GB" sz="3400" dirty="0" err="1">
                <a:hlinkClick r:id="rId2"/>
              </a:rPr>
              <a:t>t'aime</a:t>
            </a:r>
            <a:r>
              <a:rPr lang="en-GB" sz="3400" dirty="0">
                <a:hlinkClick r:id="rId2"/>
              </a:rPr>
              <a:t> - Tourist office+2Paris je </a:t>
            </a:r>
            <a:r>
              <a:rPr lang="en-GB" sz="3400" dirty="0" err="1">
                <a:hlinkClick r:id="rId2"/>
              </a:rPr>
              <a:t>t'aime</a:t>
            </a:r>
            <a:r>
              <a:rPr lang="en-GB" sz="3400" dirty="0">
                <a:hlinkClick r:id="rId2"/>
              </a:rPr>
              <a:t> - Tourist office+2</a:t>
            </a:r>
            <a:endParaRPr lang="en-GB" sz="3400" dirty="0"/>
          </a:p>
          <a:p>
            <a:pPr>
              <a:lnSpc>
                <a:spcPct val="120000"/>
              </a:lnSpc>
            </a:pPr>
            <a:r>
              <a:rPr lang="en-GB" sz="3400" b="1" dirty="0"/>
              <a:t>Bike-sharing and cycling infrastructure</a:t>
            </a:r>
            <a:r>
              <a:rPr lang="en-GB" sz="3400" dirty="0"/>
              <a:t> — The bike-sharing service </a:t>
            </a:r>
            <a:r>
              <a:rPr lang="en-GB" sz="3400" dirty="0" err="1"/>
              <a:t>Vélib</a:t>
            </a:r>
            <a:r>
              <a:rPr lang="en-GB" sz="3400" dirty="0"/>
              <a:t>' </a:t>
            </a:r>
            <a:r>
              <a:rPr lang="en-GB" sz="3400" dirty="0" err="1"/>
              <a:t>Métropole</a:t>
            </a:r>
            <a:r>
              <a:rPr lang="en-GB" sz="3400" dirty="0"/>
              <a:t> remains a core feature. Bikes (traditional and electric) are widely available, and Paris boasts a large (and growing) network of cycle paths and bike parking facilities. </a:t>
            </a:r>
            <a:r>
              <a:rPr lang="en-GB" sz="3400" dirty="0">
                <a:hlinkClick r:id="rId3"/>
              </a:rPr>
              <a:t>Paris je </a:t>
            </a:r>
            <a:r>
              <a:rPr lang="en-GB" sz="3400" dirty="0" err="1">
                <a:hlinkClick r:id="rId3"/>
              </a:rPr>
              <a:t>t'aime</a:t>
            </a:r>
            <a:r>
              <a:rPr lang="en-GB" sz="3400" dirty="0">
                <a:hlinkClick r:id="rId3"/>
              </a:rPr>
              <a:t> - Tourist office+2Paris+2</a:t>
            </a:r>
            <a:endParaRPr lang="en-GB" sz="3400" dirty="0"/>
          </a:p>
          <a:p>
            <a:pPr>
              <a:lnSpc>
                <a:spcPct val="120000"/>
              </a:lnSpc>
            </a:pPr>
            <a:r>
              <a:rPr lang="en-GB" sz="3400" b="1" dirty="0"/>
              <a:t>Cleaner buses and coaches</a:t>
            </a:r>
            <a:r>
              <a:rPr lang="en-GB" sz="3400" dirty="0"/>
              <a:t> — Under the regional operator Île-de-France </a:t>
            </a:r>
            <a:r>
              <a:rPr lang="en-GB" sz="3400" dirty="0" err="1"/>
              <a:t>Mobilités</a:t>
            </a:r>
            <a:r>
              <a:rPr lang="en-GB" sz="3400" dirty="0"/>
              <a:t>, Paris is working to replace diesel vehicles with cleaner-energy ones (biomethane, electricity, etc.). As of 2025, many services already run on clean energy. </a:t>
            </a:r>
            <a:r>
              <a:rPr lang="en-GB" sz="3400" dirty="0">
                <a:hlinkClick r:id="rId4"/>
              </a:rPr>
              <a:t>Île-de-France Mobilités+2Île-de-France Mobilités+2</a:t>
            </a:r>
            <a:endParaRPr lang="en-GB" sz="3400" dirty="0"/>
          </a:p>
          <a:p>
            <a:pPr>
              <a:lnSpc>
                <a:spcPct val="120000"/>
              </a:lnSpc>
            </a:pPr>
            <a:r>
              <a:rPr lang="en-GB" sz="3400" b="1" dirty="0"/>
              <a:t>Support for “soft mobility”</a:t>
            </a:r>
            <a:r>
              <a:rPr lang="en-GB" sz="3400" dirty="0"/>
              <a:t> — Beyond public transport and bikes, the city encourages walking, cycling, cargo bikes or e-bikes, and other low-emission mobility for daily commutes or travel.</a:t>
            </a:r>
          </a:p>
          <a:p>
            <a:endParaRPr lang="en-GB" dirty="0"/>
          </a:p>
        </p:txBody>
      </p:sp>
    </p:spTree>
    <p:extLst>
      <p:ext uri="{BB962C8B-B14F-4D97-AF65-F5344CB8AC3E}">
        <p14:creationId xmlns:p14="http://schemas.microsoft.com/office/powerpoint/2010/main" val="267227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403EA-D81A-9031-3A09-BFC51D59F4A4}"/>
              </a:ext>
            </a:extLst>
          </p:cNvPr>
          <p:cNvSpPr>
            <a:spLocks noGrp="1"/>
          </p:cNvSpPr>
          <p:nvPr>
            <p:ph type="title"/>
          </p:nvPr>
        </p:nvSpPr>
        <p:spPr>
          <a:xfrm>
            <a:off x="838200" y="365126"/>
            <a:ext cx="10515600" cy="918729"/>
          </a:xfrm>
        </p:spPr>
        <p:txBody>
          <a:bodyPr>
            <a:normAutofit fontScale="90000"/>
          </a:bodyPr>
          <a:lstStyle/>
          <a:p>
            <a:r>
              <a:rPr lang="en-GB" b="1" dirty="0"/>
              <a:t>What It Means for Sustainability, Residents &amp; Tourists</a:t>
            </a:r>
            <a:br>
              <a:rPr lang="en-GB" b="1" dirty="0"/>
            </a:br>
            <a:endParaRPr lang="en-GB" dirty="0"/>
          </a:p>
        </p:txBody>
      </p:sp>
      <p:sp>
        <p:nvSpPr>
          <p:cNvPr id="3" name="Content Placeholder 2">
            <a:extLst>
              <a:ext uri="{FF2B5EF4-FFF2-40B4-BE49-F238E27FC236}">
                <a16:creationId xmlns:a16="http://schemas.microsoft.com/office/drawing/2014/main" id="{5E344524-D11D-0867-6DBB-9046AB12A56E}"/>
              </a:ext>
            </a:extLst>
          </p:cNvPr>
          <p:cNvSpPr>
            <a:spLocks noGrp="1"/>
          </p:cNvSpPr>
          <p:nvPr>
            <p:ph idx="1"/>
          </p:nvPr>
        </p:nvSpPr>
        <p:spPr>
          <a:xfrm>
            <a:off x="240145" y="1117600"/>
            <a:ext cx="11113655" cy="5375274"/>
          </a:xfrm>
        </p:spPr>
        <p:txBody>
          <a:bodyPr>
            <a:normAutofit fontScale="77500" lnSpcReduction="20000"/>
          </a:bodyPr>
          <a:lstStyle/>
          <a:p>
            <a:pPr>
              <a:lnSpc>
                <a:spcPct val="120000"/>
              </a:lnSpc>
            </a:pPr>
            <a:r>
              <a:rPr lang="en-GB" b="1" dirty="0"/>
              <a:t>Lower carbon footprint</a:t>
            </a:r>
            <a:r>
              <a:rPr lang="en-GB" dirty="0"/>
              <a:t>: By shifting transport to electric / biomethane buses + renewably powered trains + active transport (bike/walk), Paris is reducing greenhouse-gas emissions and air pollution.</a:t>
            </a:r>
          </a:p>
          <a:p>
            <a:pPr>
              <a:lnSpc>
                <a:spcPct val="120000"/>
              </a:lnSpc>
            </a:pPr>
            <a:r>
              <a:rPr lang="en-GB" b="1" dirty="0"/>
              <a:t>Accessibility &amp; equity</a:t>
            </a:r>
            <a:r>
              <a:rPr lang="en-GB" dirty="0"/>
              <a:t>: A dense public-transport network plus bike-share and improved cycle lanes means mobility becomes accessible to more people — not just those owning cars. This helps both locals and visitors.</a:t>
            </a:r>
          </a:p>
          <a:p>
            <a:pPr>
              <a:lnSpc>
                <a:spcPct val="120000"/>
              </a:lnSpc>
            </a:pPr>
            <a:r>
              <a:rPr lang="en-GB" b="1" dirty="0"/>
              <a:t>Health and well-being</a:t>
            </a:r>
            <a:r>
              <a:rPr lang="en-GB" dirty="0"/>
              <a:t>: Encouraging walking and cycling supports healthier lifestyles (which maybe of interest to you, since you already exercise daily).</a:t>
            </a:r>
          </a:p>
          <a:p>
            <a:pPr>
              <a:lnSpc>
                <a:spcPct val="120000"/>
              </a:lnSpc>
            </a:pPr>
            <a:r>
              <a:rPr lang="en-GB" b="1" dirty="0"/>
              <a:t>Less congestion &amp; better urban quality</a:t>
            </a:r>
            <a:r>
              <a:rPr lang="en-GB" dirty="0"/>
              <a:t>: Fewer private cars, more public / shared transport and soft mobility should ease traffic, improve air quality, and make public space more pleasant.</a:t>
            </a:r>
          </a:p>
          <a:p>
            <a:pPr>
              <a:lnSpc>
                <a:spcPct val="120000"/>
              </a:lnSpc>
            </a:pPr>
            <a:r>
              <a:rPr lang="en-GB" b="1" dirty="0"/>
              <a:t>Tourism benefits</a:t>
            </a:r>
            <a:r>
              <a:rPr lang="en-GB" dirty="0"/>
              <a:t>: For visitors, Paris becomes easier to explore in a sustainable, convenient way — many key monuments and neighbourhoods reachable by metro, tram, bike, or even on foot. It aligns nicely with sustainable tourism ideals.</a:t>
            </a:r>
          </a:p>
          <a:p>
            <a:endParaRPr lang="en-GB" dirty="0"/>
          </a:p>
        </p:txBody>
      </p:sp>
    </p:spTree>
    <p:extLst>
      <p:ext uri="{BB962C8B-B14F-4D97-AF65-F5344CB8AC3E}">
        <p14:creationId xmlns:p14="http://schemas.microsoft.com/office/powerpoint/2010/main" val="1363650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1E8AC-9A55-72AE-1148-611A0EA7029C}"/>
              </a:ext>
            </a:extLst>
          </p:cNvPr>
          <p:cNvSpPr>
            <a:spLocks noGrp="1"/>
          </p:cNvSpPr>
          <p:nvPr>
            <p:ph type="title"/>
          </p:nvPr>
        </p:nvSpPr>
        <p:spPr/>
        <p:txBody>
          <a:bodyPr/>
          <a:lstStyle/>
          <a:p>
            <a:r>
              <a:rPr lang="en-GB" b="1" dirty="0"/>
              <a:t>Challenges &amp; Debate</a:t>
            </a:r>
            <a:br>
              <a:rPr lang="en-GB" b="1" dirty="0"/>
            </a:br>
            <a:endParaRPr lang="en-GB" dirty="0"/>
          </a:p>
        </p:txBody>
      </p:sp>
      <p:sp>
        <p:nvSpPr>
          <p:cNvPr id="3" name="Content Placeholder 2">
            <a:extLst>
              <a:ext uri="{FF2B5EF4-FFF2-40B4-BE49-F238E27FC236}">
                <a16:creationId xmlns:a16="http://schemas.microsoft.com/office/drawing/2014/main" id="{2A14B8DF-2FD9-A4A2-8283-E544E708DB44}"/>
              </a:ext>
            </a:extLst>
          </p:cNvPr>
          <p:cNvSpPr>
            <a:spLocks noGrp="1"/>
          </p:cNvSpPr>
          <p:nvPr>
            <p:ph idx="1"/>
          </p:nvPr>
        </p:nvSpPr>
        <p:spPr/>
        <p:txBody>
          <a:bodyPr/>
          <a:lstStyle/>
          <a:p>
            <a:r>
              <a:rPr lang="en-GB" dirty="0"/>
              <a:t>Converting bus and coach fleets takes time and funding; even with progress, it’s a gradual shift. </a:t>
            </a:r>
            <a:r>
              <a:rPr lang="en-GB" dirty="0">
                <a:hlinkClick r:id="rId2"/>
              </a:rPr>
              <a:t>Île-de-France Mobilités+1</a:t>
            </a:r>
            <a:endParaRPr lang="en-GB" dirty="0"/>
          </a:p>
          <a:p>
            <a:r>
              <a:rPr lang="en-GB" dirty="0"/>
              <a:t>Encouraging modal shift (getting people out of private cars) requires convincing many habits to change — public-transport availability, reliability, safety (cycling infrastructure), cultural habits.</a:t>
            </a:r>
          </a:p>
          <a:p>
            <a:r>
              <a:rPr lang="en-GB" dirty="0"/>
              <a:t>Inter-modality can be tricky: infrastructure, connections and seamless ticketing are complex.</a:t>
            </a:r>
          </a:p>
          <a:p>
            <a:endParaRPr lang="en-GB" dirty="0"/>
          </a:p>
        </p:txBody>
      </p:sp>
    </p:spTree>
    <p:extLst>
      <p:ext uri="{BB962C8B-B14F-4D97-AF65-F5344CB8AC3E}">
        <p14:creationId xmlns:p14="http://schemas.microsoft.com/office/powerpoint/2010/main" val="2162394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p:spPr>
        <p:txBody>
          <a:bodyPr anchor="ctr">
            <a:normAutofit/>
          </a:bodyPr>
          <a:lstStyle/>
          <a:p>
            <a:r>
              <a:t>Paris: Building a Sustainable Transport System</a:t>
            </a:r>
          </a:p>
        </p:txBody>
      </p:sp>
      <p:sp>
        <p:nvSpPr>
          <p:cNvPr id="3" name="Content Placeholder 2"/>
          <p:cNvSpPr>
            <a:spLocks noGrp="1"/>
          </p:cNvSpPr>
          <p:nvPr>
            <p:ph sz="half" idx="1"/>
          </p:nvPr>
        </p:nvSpPr>
        <p:spPr>
          <a:xfrm>
            <a:off x="838200" y="1825625"/>
            <a:ext cx="5156200" cy="3809862"/>
          </a:xfrm>
        </p:spPr>
        <p:txBody>
          <a:bodyPr>
            <a:normAutofit/>
          </a:bodyPr>
          <a:lstStyle/>
          <a:p>
            <a:endParaRPr/>
          </a:p>
          <a:p>
            <a:r>
              <a:t>Urban mobility transformation toward 2030</a:t>
            </a:r>
          </a:p>
          <a:p>
            <a:r>
              <a:t>Focus: public transport, cycling, decarbonisation, multimodality</a:t>
            </a:r>
          </a:p>
        </p:txBody>
      </p:sp>
      <p:pic>
        <p:nvPicPr>
          <p:cNvPr id="4" name="Picture 3">
            <a:extLst>
              <a:ext uri="{FF2B5EF4-FFF2-40B4-BE49-F238E27FC236}">
                <a16:creationId xmlns:a16="http://schemas.microsoft.com/office/drawing/2014/main" id="{645FC944-C3DF-A8CF-CEED-17FBA2589EB0}"/>
              </a:ext>
            </a:extLst>
          </p:cNvPr>
          <p:cNvPicPr>
            <a:picLocks noChangeAspect="1"/>
          </p:cNvPicPr>
          <p:nvPr/>
        </p:nvPicPr>
        <p:blipFill>
          <a:blip r:embed="rId2"/>
          <a:stretch>
            <a:fillRect/>
          </a:stretch>
        </p:blipFill>
        <p:spPr>
          <a:xfrm>
            <a:off x="6197600" y="2009674"/>
            <a:ext cx="5156200" cy="3441763"/>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C5F1-B0FE-D75C-C1AC-4C32E2206D2D}"/>
              </a:ext>
            </a:extLst>
          </p:cNvPr>
          <p:cNvSpPr>
            <a:spLocks noGrp="1"/>
          </p:cNvSpPr>
          <p:nvPr>
            <p:ph type="title"/>
          </p:nvPr>
        </p:nvSpPr>
        <p:spPr/>
        <p:txBody>
          <a:bodyPr>
            <a:normAutofit fontScale="90000"/>
          </a:bodyPr>
          <a:lstStyle/>
          <a:p>
            <a:r>
              <a:rPr lang="en-GB" b="1" dirty="0"/>
              <a:t>What’s Changing — Recent Plans &amp; Ambitions for More Sustainability</a:t>
            </a:r>
            <a:br>
              <a:rPr lang="en-GB" b="1" dirty="0"/>
            </a:br>
            <a:endParaRPr lang="en-GB" dirty="0"/>
          </a:p>
        </p:txBody>
      </p:sp>
      <p:sp>
        <p:nvSpPr>
          <p:cNvPr id="3" name="Content Placeholder 2">
            <a:extLst>
              <a:ext uri="{FF2B5EF4-FFF2-40B4-BE49-F238E27FC236}">
                <a16:creationId xmlns:a16="http://schemas.microsoft.com/office/drawing/2014/main" id="{DDBB3542-B94E-765B-7465-B8ABF2F6BE49}"/>
              </a:ext>
            </a:extLst>
          </p:cNvPr>
          <p:cNvSpPr>
            <a:spLocks noGrp="1"/>
          </p:cNvSpPr>
          <p:nvPr>
            <p:ph idx="1"/>
          </p:nvPr>
        </p:nvSpPr>
        <p:spPr>
          <a:xfrm>
            <a:off x="129309" y="1431636"/>
            <a:ext cx="11224491" cy="5061238"/>
          </a:xfrm>
        </p:spPr>
        <p:txBody>
          <a:bodyPr>
            <a:normAutofit fontScale="55000" lnSpcReduction="20000"/>
          </a:bodyPr>
          <a:lstStyle/>
          <a:p>
            <a:pPr>
              <a:lnSpc>
                <a:spcPct val="120000"/>
              </a:lnSpc>
            </a:pPr>
            <a:r>
              <a:rPr lang="en-GB" sz="3600" b="1" dirty="0"/>
              <a:t>New regional mobility plan</a:t>
            </a:r>
            <a:r>
              <a:rPr lang="en-GB" sz="3600" dirty="0"/>
              <a:t> — In 2025, Île-de-France adopted a new Plan des </a:t>
            </a:r>
            <a:r>
              <a:rPr lang="en-GB" sz="3600" dirty="0" err="1"/>
              <a:t>mobilités</a:t>
            </a:r>
            <a:r>
              <a:rPr lang="en-GB" sz="3600" dirty="0"/>
              <a:t> </a:t>
            </a:r>
            <a:r>
              <a:rPr lang="en-GB" sz="3600" dirty="0" err="1"/>
              <a:t>en</a:t>
            </a:r>
            <a:r>
              <a:rPr lang="en-GB" sz="3600" dirty="0"/>
              <a:t> Île-de-France 2030. Goals include a big reduction in car &amp; motorbike use (~ -15%), a ~ +15% increase in public-transport use, and a </a:t>
            </a:r>
            <a:r>
              <a:rPr lang="en-GB" sz="3600" i="1" dirty="0"/>
              <a:t>tripling</a:t>
            </a:r>
            <a:r>
              <a:rPr lang="en-GB" sz="3600" dirty="0"/>
              <a:t> of daily bicycle trips by 2030. </a:t>
            </a:r>
            <a:r>
              <a:rPr lang="en-GB" sz="3600" dirty="0">
                <a:hlinkClick r:id="rId2"/>
              </a:rPr>
              <a:t>Île-de-France</a:t>
            </a:r>
            <a:endParaRPr lang="en-GB" sz="3600" dirty="0"/>
          </a:p>
          <a:p>
            <a:pPr>
              <a:lnSpc>
                <a:spcPct val="120000"/>
              </a:lnSpc>
            </a:pPr>
            <a:r>
              <a:rPr lang="en-GB" sz="3600" b="1" dirty="0"/>
              <a:t>Decarbonisation targets</a:t>
            </a:r>
            <a:r>
              <a:rPr lang="en-GB" sz="3600" dirty="0"/>
              <a:t> — The plan supports phasing out or converting traditional (diesel) vehicles and shifting to low-carbon energy: a mix of biomethane and electricity for buses/coaches, and clean/renewable energy use for rails, infrastructure, etc. </a:t>
            </a:r>
            <a:r>
              <a:rPr lang="en-GB" sz="3600" dirty="0">
                <a:hlinkClick r:id="rId3"/>
              </a:rPr>
              <a:t>Île-de-France Mobilités+2Île-de-France Mobilités+2</a:t>
            </a:r>
            <a:endParaRPr lang="en-GB" sz="3600" dirty="0"/>
          </a:p>
          <a:p>
            <a:pPr>
              <a:lnSpc>
                <a:spcPct val="120000"/>
              </a:lnSpc>
            </a:pPr>
            <a:r>
              <a:rPr lang="en-GB" sz="3600" b="1" dirty="0"/>
              <a:t>More cycling infrastructure</a:t>
            </a:r>
            <a:r>
              <a:rPr lang="en-GB" sz="3600" dirty="0"/>
              <a:t> — The city plans to add hundreds of kilometres of new bike lanes and thousands more bike-parking spaces by ~2026. This is part of a broader “mobility plus green / low-carbon” push. </a:t>
            </a:r>
            <a:r>
              <a:rPr lang="en-GB" sz="3600" dirty="0">
                <a:hlinkClick r:id="rId4"/>
              </a:rPr>
              <a:t>Paris+1</a:t>
            </a:r>
            <a:endParaRPr lang="en-GB" sz="3600" dirty="0"/>
          </a:p>
          <a:p>
            <a:pPr>
              <a:lnSpc>
                <a:spcPct val="120000"/>
              </a:lnSpc>
            </a:pPr>
            <a:r>
              <a:rPr lang="en-GB" sz="3600" b="1" dirty="0"/>
              <a:t>Better inter-modality and integration</a:t>
            </a:r>
            <a:r>
              <a:rPr lang="en-GB" sz="3600" dirty="0"/>
              <a:t> — The strategy isn’t just “build more of X,” but to make transitions between metro/tram/bus/bike/car-share smooth and easy — encouraging multimodal journeys (e.g. bike + metro + bus) rather than private car use.</a:t>
            </a:r>
          </a:p>
          <a:p>
            <a:endParaRPr lang="en-GB" dirty="0"/>
          </a:p>
        </p:txBody>
      </p:sp>
    </p:spTree>
    <p:extLst>
      <p:ext uri="{BB962C8B-B14F-4D97-AF65-F5344CB8AC3E}">
        <p14:creationId xmlns:p14="http://schemas.microsoft.com/office/powerpoint/2010/main" val="79792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p:spPr>
        <p:txBody>
          <a:bodyPr anchor="ctr">
            <a:normAutofit/>
          </a:bodyPr>
          <a:lstStyle/>
          <a:p>
            <a:r>
              <a:t>Why Sustainable Transport Matters in Paris</a:t>
            </a:r>
          </a:p>
        </p:txBody>
      </p:sp>
      <p:sp>
        <p:nvSpPr>
          <p:cNvPr id="3" name="Content Placeholder 2"/>
          <p:cNvSpPr>
            <a:spLocks noGrp="1"/>
          </p:cNvSpPr>
          <p:nvPr>
            <p:ph sz="half" idx="1"/>
          </p:nvPr>
        </p:nvSpPr>
        <p:spPr>
          <a:xfrm>
            <a:off x="838200" y="1825625"/>
            <a:ext cx="5156200" cy="3809862"/>
          </a:xfrm>
        </p:spPr>
        <p:txBody>
          <a:bodyPr>
            <a:normAutofit/>
          </a:bodyPr>
          <a:lstStyle/>
          <a:p>
            <a:endParaRPr lang="en-GB" sz="2400" dirty="0"/>
          </a:p>
          <a:p>
            <a:r>
              <a:rPr lang="en-GB" sz="2400" dirty="0"/>
              <a:t>High population density + global tourist destination</a:t>
            </a:r>
          </a:p>
          <a:p>
            <a:r>
              <a:rPr lang="en-GB" sz="2400" dirty="0"/>
              <a:t>Air pollution &amp; congestion challenges</a:t>
            </a:r>
          </a:p>
          <a:p>
            <a:r>
              <a:rPr lang="en-GB" sz="2400" dirty="0"/>
              <a:t>Climate commitments (Paris Climate Plan)</a:t>
            </a:r>
          </a:p>
          <a:p>
            <a:r>
              <a:rPr lang="en-GB" sz="2400" dirty="0"/>
              <a:t>Olympics legacy: accelerated transport improvements</a:t>
            </a:r>
          </a:p>
          <a:p>
            <a:r>
              <a:rPr lang="en-GB" sz="2400" dirty="0"/>
              <a:t>Goal: reduce car dependence</a:t>
            </a:r>
          </a:p>
        </p:txBody>
      </p:sp>
      <p:pic>
        <p:nvPicPr>
          <p:cNvPr id="4" name="Picture 3" descr="An aerial view of a city&#10;&#10;AI-generated content may be incorrect.">
            <a:extLst>
              <a:ext uri="{FF2B5EF4-FFF2-40B4-BE49-F238E27FC236}">
                <a16:creationId xmlns:a16="http://schemas.microsoft.com/office/drawing/2014/main" id="{B8691558-892A-2395-8B40-A24439C675C2}"/>
              </a:ext>
            </a:extLst>
          </p:cNvPr>
          <p:cNvPicPr>
            <a:picLocks noChangeAspect="1"/>
          </p:cNvPicPr>
          <p:nvPr/>
        </p:nvPicPr>
        <p:blipFill>
          <a:blip r:embed="rId2"/>
          <a:stretch>
            <a:fillRect/>
          </a:stretch>
        </p:blipFill>
        <p:spPr>
          <a:xfrm>
            <a:off x="6235792" y="1825625"/>
            <a:ext cx="5079816" cy="380986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Existing Sustainable Transport Network</a:t>
            </a:r>
          </a:p>
        </p:txBody>
      </p:sp>
      <p:sp>
        <p:nvSpPr>
          <p:cNvPr id="3" name="Content Placeholder 2"/>
          <p:cNvSpPr>
            <a:spLocks noGrp="1"/>
          </p:cNvSpPr>
          <p:nvPr>
            <p:ph idx="1"/>
          </p:nvPr>
        </p:nvSpPr>
        <p:spPr/>
        <p:txBody>
          <a:bodyPr/>
          <a:lstStyle/>
          <a:p>
            <a:endParaRPr/>
          </a:p>
          <a:p>
            <a:r>
              <a:t>Metro, RER, Tram: low‑emission backbone</a:t>
            </a:r>
          </a:p>
          <a:p>
            <a:r>
              <a:t>Bus network shifting to electric/biomethane</a:t>
            </a:r>
          </a:p>
          <a:p>
            <a:r>
              <a:t>Walking-friendly urban design</a:t>
            </a:r>
          </a:p>
          <a:p>
            <a:r>
              <a:t>Vélib’ bike-sharing &amp; growing cycle lanes</a:t>
            </a:r>
          </a:p>
          <a:p>
            <a:r>
              <a:t>Electric car‑sharing &amp; LEZ restrictions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p:spPr>
        <p:txBody>
          <a:bodyPr anchor="ctr">
            <a:normAutofit/>
          </a:bodyPr>
          <a:lstStyle/>
          <a:p>
            <a:r>
              <a:t>2030 Mobility Plan: Key Policies</a:t>
            </a:r>
          </a:p>
        </p:txBody>
      </p:sp>
      <p:sp>
        <p:nvSpPr>
          <p:cNvPr id="3" name="Content Placeholder 2"/>
          <p:cNvSpPr>
            <a:spLocks noGrp="1"/>
          </p:cNvSpPr>
          <p:nvPr>
            <p:ph sz="half" idx="1"/>
          </p:nvPr>
        </p:nvSpPr>
        <p:spPr>
          <a:xfrm>
            <a:off x="120073" y="1551709"/>
            <a:ext cx="5874327" cy="4083778"/>
          </a:xfrm>
        </p:spPr>
        <p:txBody>
          <a:bodyPr>
            <a:normAutofit/>
          </a:bodyPr>
          <a:lstStyle/>
          <a:p>
            <a:endParaRPr lang="en-GB" sz="2400" dirty="0"/>
          </a:p>
          <a:p>
            <a:r>
              <a:rPr lang="en-GB" sz="2400" dirty="0"/>
              <a:t>Reduce car/motorbike use by ~15%</a:t>
            </a:r>
          </a:p>
          <a:p>
            <a:r>
              <a:rPr lang="en-GB" sz="2400" dirty="0"/>
              <a:t>Increase public transport use by ~15%</a:t>
            </a:r>
          </a:p>
          <a:p>
            <a:r>
              <a:rPr lang="en-GB" sz="2400" dirty="0"/>
              <a:t>Triple daily cycling trips</a:t>
            </a:r>
          </a:p>
          <a:p>
            <a:r>
              <a:rPr lang="en-GB" sz="2400" dirty="0"/>
              <a:t>Expand bike highways &amp; protected lanes</a:t>
            </a:r>
          </a:p>
          <a:p>
            <a:r>
              <a:rPr lang="en-GB" sz="2400" dirty="0"/>
              <a:t>Decarbonise bus fleets</a:t>
            </a:r>
          </a:p>
          <a:p>
            <a:r>
              <a:rPr lang="en-GB" sz="2400" dirty="0"/>
              <a:t>Improve multimodality</a:t>
            </a:r>
          </a:p>
        </p:txBody>
      </p:sp>
      <p:pic>
        <p:nvPicPr>
          <p:cNvPr id="4" name="Picture 3">
            <a:extLst>
              <a:ext uri="{FF2B5EF4-FFF2-40B4-BE49-F238E27FC236}">
                <a16:creationId xmlns:a16="http://schemas.microsoft.com/office/drawing/2014/main" id="{F453EC1F-95C9-C93F-9E33-934BC99A079C}"/>
              </a:ext>
            </a:extLst>
          </p:cNvPr>
          <p:cNvPicPr>
            <a:picLocks noChangeAspect="1"/>
          </p:cNvPicPr>
          <p:nvPr/>
        </p:nvPicPr>
        <p:blipFill>
          <a:blip r:embed="rId2"/>
          <a:stretch>
            <a:fillRect/>
          </a:stretch>
        </p:blipFill>
        <p:spPr>
          <a:xfrm>
            <a:off x="7427962" y="1825625"/>
            <a:ext cx="2695476" cy="380986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Cycling Revolution in Paris</a:t>
            </a:r>
          </a:p>
        </p:txBody>
      </p:sp>
      <p:sp>
        <p:nvSpPr>
          <p:cNvPr id="3" name="Content Placeholder 2"/>
          <p:cNvSpPr>
            <a:spLocks noGrp="1"/>
          </p:cNvSpPr>
          <p:nvPr>
            <p:ph idx="1"/>
          </p:nvPr>
        </p:nvSpPr>
        <p:spPr/>
        <p:txBody>
          <a:bodyPr/>
          <a:lstStyle/>
          <a:p>
            <a:endParaRPr/>
          </a:p>
          <a:p>
            <a:r>
              <a:t>Major investment since 2020</a:t>
            </a:r>
          </a:p>
          <a:p>
            <a:r>
              <a:t>Plan Vélo: hundreds of km of new bike lanes</a:t>
            </a:r>
          </a:p>
          <a:p>
            <a:r>
              <a:t>Huge Vélib’ bike‑sharing system</a:t>
            </a:r>
          </a:p>
          <a:p>
            <a:r>
              <a:t>Bike/cargo‑bike parking hubs</a:t>
            </a:r>
          </a:p>
          <a:p>
            <a:r>
              <a:t>Goal: make cycling mainstream</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Decarbonisation of Public Transport</a:t>
            </a:r>
          </a:p>
        </p:txBody>
      </p:sp>
      <p:sp>
        <p:nvSpPr>
          <p:cNvPr id="3" name="Content Placeholder 2"/>
          <p:cNvSpPr>
            <a:spLocks noGrp="1"/>
          </p:cNvSpPr>
          <p:nvPr>
            <p:ph idx="1"/>
          </p:nvPr>
        </p:nvSpPr>
        <p:spPr/>
        <p:txBody>
          <a:bodyPr/>
          <a:lstStyle/>
          <a:p>
            <a:endParaRPr/>
          </a:p>
          <a:p>
            <a:r>
              <a:t>Electric &amp; biomethane buses replacing diesel</a:t>
            </a:r>
          </a:p>
          <a:p>
            <a:r>
              <a:t>Cleaner, quieter fleet</a:t>
            </a:r>
          </a:p>
          <a:p>
            <a:r>
              <a:t>Renewable energy for stations &amp; depots</a:t>
            </a:r>
          </a:p>
          <a:p>
            <a:r>
              <a:t>Accessibility &amp; modernisation upgrades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Impact on Residents &amp; Tourists</a:t>
            </a:r>
          </a:p>
        </p:txBody>
      </p:sp>
      <p:sp>
        <p:nvSpPr>
          <p:cNvPr id="3" name="Content Placeholder 2"/>
          <p:cNvSpPr>
            <a:spLocks noGrp="1"/>
          </p:cNvSpPr>
          <p:nvPr>
            <p:ph idx="1"/>
          </p:nvPr>
        </p:nvSpPr>
        <p:spPr/>
        <p:txBody>
          <a:bodyPr/>
          <a:lstStyle/>
          <a:p>
            <a:endParaRPr/>
          </a:p>
          <a:p>
            <a:r>
              <a:t>Residents: cleaner air, safer streets, better mobility</a:t>
            </a:r>
          </a:p>
          <a:p>
            <a:r>
              <a:t>Tourists: easier sustainable travel options</a:t>
            </a:r>
          </a:p>
          <a:p>
            <a:r>
              <a:t>Affordable passes &amp; safer bike routes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Challenges &amp; Criticisms</a:t>
            </a:r>
          </a:p>
        </p:txBody>
      </p:sp>
      <p:sp>
        <p:nvSpPr>
          <p:cNvPr id="3" name="Content Placeholder 2"/>
          <p:cNvSpPr>
            <a:spLocks noGrp="1"/>
          </p:cNvSpPr>
          <p:nvPr>
            <p:ph idx="1"/>
          </p:nvPr>
        </p:nvSpPr>
        <p:spPr/>
        <p:txBody>
          <a:bodyPr/>
          <a:lstStyle/>
          <a:p>
            <a:endParaRPr/>
          </a:p>
          <a:p>
            <a:r>
              <a:t>Political debate around reducing cars</a:t>
            </a:r>
          </a:p>
          <a:p>
            <a:r>
              <a:t>Funding &amp; timeline issues</a:t>
            </a:r>
          </a:p>
          <a:p>
            <a:r>
              <a:t>Behavioural change barriers</a:t>
            </a:r>
          </a:p>
          <a:p>
            <a:r>
              <a:t>Managing peak demand</a:t>
            </a:r>
          </a:p>
          <a:p>
            <a:r>
              <a:t>Balancing needs of all road users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Study Insights</a:t>
            </a:r>
          </a:p>
        </p:txBody>
      </p:sp>
      <p:sp>
        <p:nvSpPr>
          <p:cNvPr id="3" name="Content Placeholder 2"/>
          <p:cNvSpPr>
            <a:spLocks noGrp="1"/>
          </p:cNvSpPr>
          <p:nvPr>
            <p:ph idx="1"/>
          </p:nvPr>
        </p:nvSpPr>
        <p:spPr/>
        <p:txBody>
          <a:bodyPr>
            <a:normAutofit fontScale="92500" lnSpcReduction="20000"/>
          </a:bodyPr>
          <a:lstStyle/>
          <a:p>
            <a:endParaRPr dirty="0"/>
          </a:p>
          <a:p>
            <a:r>
              <a:rPr dirty="0"/>
              <a:t>Policy + infrastructure + culture change</a:t>
            </a:r>
          </a:p>
          <a:p>
            <a:r>
              <a:rPr dirty="0"/>
              <a:t>Multimodality reduces car dependence</a:t>
            </a:r>
          </a:p>
          <a:p>
            <a:r>
              <a:rPr dirty="0"/>
              <a:t>Supports visitor economy</a:t>
            </a:r>
          </a:p>
          <a:p>
            <a:r>
              <a:rPr dirty="0"/>
              <a:t>Useful model for tourism cities globally</a:t>
            </a:r>
            <a:endParaRPr lang="en-GB" dirty="0"/>
          </a:p>
          <a:p>
            <a:endParaRPr lang="en-GB" dirty="0"/>
          </a:p>
          <a:p>
            <a:r>
              <a:rPr lang="en-GB" dirty="0">
                <a:hlinkClick r:id="rId2"/>
              </a:rPr>
              <a:t>The legacy and sustainability plan for the Paris 2024 Olympic and Paralympic Games / Organising Committee for the Paris 2024 Olympic and Paralympic Games - Olympic World Library</a:t>
            </a: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Discussion Questions</a:t>
            </a:r>
          </a:p>
        </p:txBody>
      </p:sp>
      <p:sp>
        <p:nvSpPr>
          <p:cNvPr id="3" name="Content Placeholder 2"/>
          <p:cNvSpPr>
            <a:spLocks noGrp="1"/>
          </p:cNvSpPr>
          <p:nvPr>
            <p:ph idx="1"/>
          </p:nvPr>
        </p:nvSpPr>
        <p:spPr/>
        <p:txBody>
          <a:bodyPr/>
          <a:lstStyle/>
          <a:p>
            <a:endParaRPr/>
          </a:p>
          <a:p>
            <a:r>
              <a:t>How does Paris balance tourist vs. sustainability goals?</a:t>
            </a:r>
          </a:p>
          <a:p>
            <a:r>
              <a:t>What barriers prevent car‑use reduction?</a:t>
            </a:r>
          </a:p>
          <a:p>
            <a:r>
              <a:t>Which strategies could work in your city?</a:t>
            </a:r>
          </a:p>
          <a:p>
            <a:r>
              <a:t>How can destinations promote sustainable transport?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0887F-D12D-6BBD-FE85-5765AA8C3EE2}"/>
              </a:ext>
            </a:extLst>
          </p:cNvPr>
          <p:cNvSpPr>
            <a:spLocks noGrp="1"/>
          </p:cNvSpPr>
          <p:nvPr>
            <p:ph type="title"/>
          </p:nvPr>
        </p:nvSpPr>
        <p:spPr>
          <a:xfrm>
            <a:off x="2152650" y="672508"/>
            <a:ext cx="8263830" cy="975643"/>
          </a:xfrm>
        </p:spPr>
        <p:txBody>
          <a:bodyPr/>
          <a:lstStyle/>
          <a:p>
            <a:r>
              <a:rPr lang="en-GB" b="1" dirty="0"/>
              <a:t>Tourism transport options…?</a:t>
            </a:r>
          </a:p>
        </p:txBody>
      </p:sp>
      <p:sp>
        <p:nvSpPr>
          <p:cNvPr id="3" name="Content Placeholder 2">
            <a:extLst>
              <a:ext uri="{FF2B5EF4-FFF2-40B4-BE49-F238E27FC236}">
                <a16:creationId xmlns:a16="http://schemas.microsoft.com/office/drawing/2014/main" id="{40B09FEB-CFCF-C2F4-B248-BAF374835D20}"/>
              </a:ext>
            </a:extLst>
          </p:cNvPr>
          <p:cNvSpPr>
            <a:spLocks noGrp="1"/>
          </p:cNvSpPr>
          <p:nvPr>
            <p:ph idx="1"/>
          </p:nvPr>
        </p:nvSpPr>
        <p:spPr/>
        <p:txBody>
          <a:bodyPr/>
          <a:lstStyle/>
          <a:p>
            <a:r>
              <a:rPr lang="en-GB" dirty="0"/>
              <a:t>Taxis, Uber etc</a:t>
            </a:r>
          </a:p>
          <a:p>
            <a:r>
              <a:rPr lang="en-GB" dirty="0"/>
              <a:t>Buses, train, trams</a:t>
            </a:r>
          </a:p>
          <a:p>
            <a:r>
              <a:rPr lang="en-GB" dirty="0"/>
              <a:t>Electric vehicles?</a:t>
            </a:r>
          </a:p>
          <a:p>
            <a:r>
              <a:rPr lang="en-GB" dirty="0"/>
              <a:t>Horse-drawn buggies</a:t>
            </a:r>
          </a:p>
          <a:p>
            <a:r>
              <a:rPr lang="en-GB" dirty="0"/>
              <a:t>Rickshaws</a:t>
            </a:r>
          </a:p>
          <a:p>
            <a:r>
              <a:rPr lang="en-GB" dirty="0"/>
              <a:t>Bikes - </a:t>
            </a:r>
            <a:r>
              <a:rPr lang="en-US" altLang="en-US" dirty="0"/>
              <a:t>Riding a bike in itself emits </a:t>
            </a:r>
            <a:r>
              <a:rPr lang="en-US" altLang="en-US" b="1" dirty="0"/>
              <a:t>0g</a:t>
            </a:r>
            <a:r>
              <a:rPr lang="en-US" altLang="en-US" dirty="0"/>
              <a:t> of CO2</a:t>
            </a:r>
            <a:endParaRPr lang="en-GB" dirty="0"/>
          </a:p>
          <a:p>
            <a:r>
              <a:rPr lang="en-GB" dirty="0"/>
              <a:t>Walking</a:t>
            </a:r>
          </a:p>
        </p:txBody>
      </p:sp>
    </p:spTree>
    <p:extLst>
      <p:ext uri="{BB962C8B-B14F-4D97-AF65-F5344CB8AC3E}">
        <p14:creationId xmlns:p14="http://schemas.microsoft.com/office/powerpoint/2010/main" val="17771409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80029D-81BF-4472-9BC5-9A1061569580}"/>
              </a:ext>
            </a:extLst>
          </p:cNvPr>
          <p:cNvSpPr>
            <a:spLocks noGrp="1"/>
          </p:cNvSpPr>
          <p:nvPr>
            <p:ph idx="1"/>
          </p:nvPr>
        </p:nvSpPr>
        <p:spPr>
          <a:xfrm>
            <a:off x="151625" y="294891"/>
            <a:ext cx="7886700" cy="5505545"/>
          </a:xfrm>
        </p:spPr>
        <p:txBody>
          <a:bodyPr>
            <a:normAutofit fontScale="85000" lnSpcReduction="20000"/>
          </a:bodyPr>
          <a:lstStyle/>
          <a:p>
            <a:pPr marL="0" indent="0" defTabSz="685800" eaLnBrk="0" fontAlgn="base" hangingPunct="0">
              <a:lnSpc>
                <a:spcPct val="100000"/>
              </a:lnSpc>
              <a:spcBef>
                <a:spcPct val="0"/>
              </a:spcBef>
              <a:spcAft>
                <a:spcPct val="0"/>
              </a:spcAft>
              <a:buNone/>
            </a:pPr>
            <a:r>
              <a:rPr lang="en-US" altLang="en-US" sz="4000" b="1" dirty="0">
                <a:solidFill>
                  <a:srgbClr val="000000"/>
                </a:solidFill>
              </a:rPr>
              <a:t>Electric Cars</a:t>
            </a:r>
          </a:p>
          <a:p>
            <a:pPr marL="0" indent="0" defTabSz="685800" eaLnBrk="0" fontAlgn="base" hangingPunct="0">
              <a:lnSpc>
                <a:spcPct val="100000"/>
              </a:lnSpc>
              <a:spcBef>
                <a:spcPct val="0"/>
              </a:spcBef>
              <a:spcAft>
                <a:spcPct val="0"/>
              </a:spcAft>
              <a:buNone/>
            </a:pPr>
            <a:endParaRPr lang="en-US" altLang="en-US" sz="4000" b="1" dirty="0">
              <a:solidFill>
                <a:srgbClr val="000000"/>
              </a:solidFill>
            </a:endParaRPr>
          </a:p>
          <a:p>
            <a:pPr defTabSz="685800" eaLnBrk="0" fontAlgn="base" hangingPunct="0">
              <a:lnSpc>
                <a:spcPct val="120000"/>
              </a:lnSpc>
              <a:spcBef>
                <a:spcPct val="0"/>
              </a:spcBef>
              <a:spcAft>
                <a:spcPct val="0"/>
              </a:spcAft>
            </a:pPr>
            <a:r>
              <a:rPr lang="en-US" altLang="en-US" dirty="0">
                <a:solidFill>
                  <a:srgbClr val="000000"/>
                </a:solidFill>
              </a:rPr>
              <a:t>Compared to gas-guzzling internal-combustion-</a:t>
            </a:r>
            <a:r>
              <a:rPr lang="en-US" altLang="en-US" dirty="0" err="1">
                <a:solidFill>
                  <a:srgbClr val="000000"/>
                </a:solidFill>
              </a:rPr>
              <a:t>engined</a:t>
            </a:r>
            <a:r>
              <a:rPr lang="en-US" altLang="en-US" dirty="0">
                <a:solidFill>
                  <a:srgbClr val="000000"/>
                </a:solidFill>
              </a:rPr>
              <a:t> cars, electric vehicles are leading the charge to environmentally-friendly mobility. But how much of this public perception is reality, and how much is ‘greenwashing’?</a:t>
            </a:r>
          </a:p>
          <a:p>
            <a:pPr defTabSz="685800" eaLnBrk="0" fontAlgn="base" hangingPunct="0">
              <a:lnSpc>
                <a:spcPct val="120000"/>
              </a:lnSpc>
              <a:spcBef>
                <a:spcPct val="0"/>
              </a:spcBef>
              <a:spcAft>
                <a:spcPct val="0"/>
              </a:spcAft>
            </a:pPr>
            <a:endParaRPr lang="en-US" altLang="en-US" dirty="0"/>
          </a:p>
          <a:p>
            <a:pPr defTabSz="685800" eaLnBrk="0" fontAlgn="base" hangingPunct="0">
              <a:lnSpc>
                <a:spcPct val="120000"/>
              </a:lnSpc>
              <a:spcBef>
                <a:spcPct val="0"/>
              </a:spcBef>
              <a:spcAft>
                <a:spcPct val="0"/>
              </a:spcAft>
            </a:pPr>
            <a:r>
              <a:rPr lang="en-US" altLang="en-US" dirty="0">
                <a:solidFill>
                  <a:srgbClr val="000000"/>
                </a:solidFill>
              </a:rPr>
              <a:t>While EVs are being marketed as the zero-emissions, sustainable alternative, the reality isn’t as black and white. The process of mining </a:t>
            </a:r>
            <a:r>
              <a:rPr lang="en-US" altLang="en-US" b="1" dirty="0">
                <a:solidFill>
                  <a:srgbClr val="000000"/>
                </a:solidFill>
              </a:rPr>
              <a:t>lithium</a:t>
            </a:r>
            <a:r>
              <a:rPr lang="en-US" altLang="en-US" dirty="0">
                <a:solidFill>
                  <a:srgbClr val="000000"/>
                </a:solidFill>
              </a:rPr>
              <a:t> to produce EV batteries is quickly becoming an irreversible environmental catastrophe, which begs the question: is the grass always greener on the other side?</a:t>
            </a:r>
            <a:endParaRPr lang="en-US" altLang="en-US"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p:txBody>
      </p:sp>
      <p:pic>
        <p:nvPicPr>
          <p:cNvPr id="4098" name="Picture 2">
            <a:extLst>
              <a:ext uri="{FF2B5EF4-FFF2-40B4-BE49-F238E27FC236}">
                <a16:creationId xmlns:a16="http://schemas.microsoft.com/office/drawing/2014/main" id="{EBAF4406-66EF-49FD-85CC-E457B9A24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0971" y="3947408"/>
            <a:ext cx="3688678" cy="1765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mm.. : r/terriblefacebookmemes">
            <a:extLst>
              <a:ext uri="{FF2B5EF4-FFF2-40B4-BE49-F238E27FC236}">
                <a16:creationId xmlns:a16="http://schemas.microsoft.com/office/drawing/2014/main" id="{B4C3EB3D-C001-86BE-1841-BB4E087A2C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8448" y="32873"/>
            <a:ext cx="203835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761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BFAC1C-1873-4868-BB68-F958B2752F33}"/>
              </a:ext>
            </a:extLst>
          </p:cNvPr>
          <p:cNvSpPr>
            <a:spLocks noGrp="1"/>
          </p:cNvSpPr>
          <p:nvPr>
            <p:ph idx="1"/>
          </p:nvPr>
        </p:nvSpPr>
        <p:spPr>
          <a:xfrm>
            <a:off x="258618" y="260648"/>
            <a:ext cx="9587087" cy="4968552"/>
          </a:xfrm>
        </p:spPr>
        <p:txBody>
          <a:bodyPr>
            <a:normAutofit fontScale="92500" lnSpcReduction="20000"/>
          </a:bodyPr>
          <a:lstStyle/>
          <a:p>
            <a:pPr marL="0" indent="0" defTabSz="685800" eaLnBrk="0" fontAlgn="base" hangingPunct="0">
              <a:lnSpc>
                <a:spcPct val="100000"/>
              </a:lnSpc>
              <a:spcBef>
                <a:spcPct val="0"/>
              </a:spcBef>
              <a:spcAft>
                <a:spcPct val="0"/>
              </a:spcAft>
              <a:buNone/>
            </a:pPr>
            <a:r>
              <a:rPr lang="en-US" altLang="en-US" sz="2100" dirty="0">
                <a:solidFill>
                  <a:srgbClr val="000000"/>
                </a:solidFill>
              </a:rPr>
              <a:t>  </a:t>
            </a:r>
            <a:r>
              <a:rPr lang="en-US" altLang="en-US" sz="4000" dirty="0">
                <a:solidFill>
                  <a:srgbClr val="000000"/>
                </a:solidFill>
              </a:rPr>
              <a:t> </a:t>
            </a:r>
            <a:r>
              <a:rPr lang="en-GB" altLang="en-US" sz="4000" b="1" dirty="0">
                <a:solidFill>
                  <a:srgbClr val="000000"/>
                </a:solidFill>
              </a:rPr>
              <a:t>Let the train take the strain?</a:t>
            </a:r>
          </a:p>
          <a:p>
            <a:pPr marL="0" indent="0" defTabSz="685800" eaLnBrk="0" fontAlgn="base" hangingPunct="0">
              <a:lnSpc>
                <a:spcPct val="100000"/>
              </a:lnSpc>
              <a:spcBef>
                <a:spcPct val="0"/>
              </a:spcBef>
              <a:spcAft>
                <a:spcPct val="0"/>
              </a:spcAft>
              <a:buNone/>
            </a:pPr>
            <a:r>
              <a:rPr lang="en-US" altLang="en-US" sz="2100" dirty="0">
                <a:solidFill>
                  <a:srgbClr val="000000"/>
                </a:solidFill>
              </a:rPr>
              <a:t>       </a:t>
            </a:r>
            <a:endParaRPr lang="en-US" altLang="en-US" sz="2100" dirty="0"/>
          </a:p>
          <a:p>
            <a:pPr eaLnBrk="0" fontAlgn="base" hangingPunct="0">
              <a:lnSpc>
                <a:spcPct val="100000"/>
              </a:lnSpc>
              <a:spcBef>
                <a:spcPct val="0"/>
              </a:spcBef>
              <a:spcAft>
                <a:spcPct val="0"/>
              </a:spcAft>
            </a:pPr>
            <a:endParaRPr lang="en-US" altLang="en-US" sz="2100" dirty="0">
              <a:solidFill>
                <a:srgbClr val="000000"/>
              </a:solidFill>
            </a:endParaRPr>
          </a:p>
          <a:p>
            <a:pPr eaLnBrk="0" fontAlgn="base" hangingPunct="0">
              <a:lnSpc>
                <a:spcPct val="120000"/>
              </a:lnSpc>
              <a:spcBef>
                <a:spcPct val="0"/>
              </a:spcBef>
              <a:spcAft>
                <a:spcPct val="0"/>
              </a:spcAft>
            </a:pPr>
            <a:r>
              <a:rPr lang="en-US" altLang="en-US" dirty="0">
                <a:solidFill>
                  <a:srgbClr val="000000"/>
                </a:solidFill>
              </a:rPr>
              <a:t>Trains, trams, metro, subway, underground, tube – there are a lot of differences among these vehicles like capacity, speed, energy efficiency, engine type, and so on that can influence their environmental impact, so the numbers below are only meant to reflect the broader category of railway transit.</a:t>
            </a:r>
            <a:endParaRPr lang="en-US" altLang="en-US" dirty="0"/>
          </a:p>
          <a:p>
            <a:pPr eaLnBrk="0" fontAlgn="base" hangingPunct="0">
              <a:lnSpc>
                <a:spcPct val="120000"/>
              </a:lnSpc>
              <a:spcBef>
                <a:spcPct val="0"/>
              </a:spcBef>
              <a:spcAft>
                <a:spcPct val="0"/>
              </a:spcAft>
            </a:pPr>
            <a:r>
              <a:rPr lang="en-US" altLang="en-US" dirty="0">
                <a:solidFill>
                  <a:srgbClr val="000000"/>
                </a:solidFill>
              </a:rPr>
              <a:t>Zooming out to the larger mobility landscape, </a:t>
            </a:r>
            <a:r>
              <a:rPr lang="en-US" altLang="en-US" b="1" dirty="0">
                <a:solidFill>
                  <a:srgbClr val="000000"/>
                </a:solidFill>
              </a:rPr>
              <a:t>traveling by rail-based public transport removes cars from the road, lowers emissions and is cheaper than personal vehicles. Not to mention that the majority of trains in Europe already run on renewable energy.</a:t>
            </a:r>
            <a:endParaRPr lang="en-US" altLang="en-US" b="1" dirty="0">
              <a:solidFill>
                <a:srgbClr val="555555"/>
              </a:solidFill>
            </a:endParaRPr>
          </a:p>
          <a:p>
            <a:pPr marL="0" indent="0" defTabSz="685800" eaLnBrk="0" fontAlgn="base" hangingPunct="0">
              <a:lnSpc>
                <a:spcPct val="120000"/>
              </a:lnSpc>
              <a:spcBef>
                <a:spcPct val="0"/>
              </a:spcBef>
              <a:spcAft>
                <a:spcPct val="0"/>
              </a:spcAft>
              <a:buNone/>
            </a:pPr>
            <a:endParaRPr lang="en-US" altLang="en-US"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a:p>
            <a:pPr marL="0" indent="0">
              <a:buNone/>
            </a:pPr>
            <a:endParaRPr lang="en-GB" dirty="0"/>
          </a:p>
        </p:txBody>
      </p:sp>
      <p:pic>
        <p:nvPicPr>
          <p:cNvPr id="2050" name="Picture 2">
            <a:extLst>
              <a:ext uri="{FF2B5EF4-FFF2-40B4-BE49-F238E27FC236}">
                <a16:creationId xmlns:a16="http://schemas.microsoft.com/office/drawing/2014/main" id="{F5DE3D42-65D5-4F0D-8D6D-C6203CF4BD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7952" y="4878588"/>
            <a:ext cx="3695823" cy="1824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30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05006-F351-4A95-BB4C-9731A5814CA2}"/>
              </a:ext>
            </a:extLst>
          </p:cNvPr>
          <p:cNvSpPr>
            <a:spLocks noGrp="1"/>
          </p:cNvSpPr>
          <p:nvPr>
            <p:ph type="title"/>
          </p:nvPr>
        </p:nvSpPr>
        <p:spPr>
          <a:xfrm>
            <a:off x="412587" y="136632"/>
            <a:ext cx="8393000" cy="831627"/>
          </a:xfrm>
        </p:spPr>
        <p:txBody>
          <a:bodyPr/>
          <a:lstStyle/>
          <a:p>
            <a:r>
              <a:rPr lang="en-GB" b="1" dirty="0"/>
              <a:t>So which one is the winner?!</a:t>
            </a:r>
          </a:p>
        </p:txBody>
      </p:sp>
      <p:sp>
        <p:nvSpPr>
          <p:cNvPr id="3" name="Content Placeholder 2">
            <a:extLst>
              <a:ext uri="{FF2B5EF4-FFF2-40B4-BE49-F238E27FC236}">
                <a16:creationId xmlns:a16="http://schemas.microsoft.com/office/drawing/2014/main" id="{CD5278BB-F047-4E5E-8804-CE7108DEE7BB}"/>
              </a:ext>
            </a:extLst>
          </p:cNvPr>
          <p:cNvSpPr>
            <a:spLocks noGrp="1"/>
          </p:cNvSpPr>
          <p:nvPr>
            <p:ph idx="1"/>
          </p:nvPr>
        </p:nvSpPr>
        <p:spPr>
          <a:xfrm>
            <a:off x="412587" y="1381301"/>
            <a:ext cx="10334740" cy="4095398"/>
          </a:xfrm>
        </p:spPr>
        <p:txBody>
          <a:bodyPr>
            <a:noAutofit/>
          </a:bodyPr>
          <a:lstStyle/>
          <a:p>
            <a:pPr eaLnBrk="0" fontAlgn="base" hangingPunct="0">
              <a:lnSpc>
                <a:spcPct val="100000"/>
              </a:lnSpc>
              <a:spcBef>
                <a:spcPct val="0"/>
              </a:spcBef>
              <a:spcAft>
                <a:spcPct val="0"/>
              </a:spcAft>
            </a:pPr>
            <a:r>
              <a:rPr lang="en-US" altLang="en-US" dirty="0">
                <a:solidFill>
                  <a:srgbClr val="000000"/>
                </a:solidFill>
              </a:rPr>
              <a:t>The most environmentally friendly mode of transportation is clearly </a:t>
            </a:r>
            <a:r>
              <a:rPr lang="en-US" altLang="en-US" b="1" dirty="0">
                <a:solidFill>
                  <a:srgbClr val="000000"/>
                </a:solidFill>
              </a:rPr>
              <a:t>walking</a:t>
            </a:r>
            <a:r>
              <a:rPr lang="en-US" altLang="en-US" dirty="0">
                <a:solidFill>
                  <a:srgbClr val="000000"/>
                </a:solidFill>
              </a:rPr>
              <a:t>, with other forms of public transport in second and third place. </a:t>
            </a:r>
          </a:p>
          <a:p>
            <a:pPr marL="0" indent="0" eaLnBrk="0" fontAlgn="base" hangingPunct="0">
              <a:lnSpc>
                <a:spcPct val="100000"/>
              </a:lnSpc>
              <a:spcBef>
                <a:spcPct val="0"/>
              </a:spcBef>
              <a:spcAft>
                <a:spcPct val="0"/>
              </a:spcAft>
              <a:buNone/>
            </a:pPr>
            <a:endParaRPr lang="en-US" altLang="en-US" dirty="0">
              <a:solidFill>
                <a:srgbClr val="000000"/>
              </a:solidFill>
            </a:endParaRPr>
          </a:p>
          <a:p>
            <a:pPr eaLnBrk="0" fontAlgn="base" hangingPunct="0">
              <a:lnSpc>
                <a:spcPct val="100000"/>
              </a:lnSpc>
              <a:spcBef>
                <a:spcPct val="0"/>
              </a:spcBef>
              <a:spcAft>
                <a:spcPct val="0"/>
              </a:spcAft>
            </a:pPr>
            <a:r>
              <a:rPr lang="en-US" altLang="en-US" dirty="0">
                <a:solidFill>
                  <a:srgbClr val="000000"/>
                </a:solidFill>
              </a:rPr>
              <a:t>But realistically, the answer is not so simple.</a:t>
            </a:r>
            <a:r>
              <a:rPr lang="en-US" altLang="en-US" dirty="0"/>
              <a:t> </a:t>
            </a:r>
            <a:r>
              <a:rPr lang="en-US" altLang="en-US" dirty="0">
                <a:solidFill>
                  <a:srgbClr val="000000"/>
                </a:solidFill>
              </a:rPr>
              <a:t>Every human on earth has an individual and multimodal travel chain.</a:t>
            </a:r>
          </a:p>
          <a:p>
            <a:pPr marL="0" indent="0" eaLnBrk="0" fontAlgn="base" hangingPunct="0">
              <a:lnSpc>
                <a:spcPct val="100000"/>
              </a:lnSpc>
              <a:spcBef>
                <a:spcPct val="0"/>
              </a:spcBef>
              <a:spcAft>
                <a:spcPct val="0"/>
              </a:spcAft>
              <a:buNone/>
            </a:pPr>
            <a:endParaRPr lang="en-US" altLang="en-US" dirty="0">
              <a:solidFill>
                <a:srgbClr val="000000"/>
              </a:solidFill>
            </a:endParaRPr>
          </a:p>
          <a:p>
            <a:pPr eaLnBrk="0" fontAlgn="base" hangingPunct="0">
              <a:lnSpc>
                <a:spcPct val="100000"/>
              </a:lnSpc>
              <a:spcBef>
                <a:spcPct val="0"/>
              </a:spcBef>
              <a:spcAft>
                <a:spcPct val="0"/>
              </a:spcAft>
            </a:pPr>
            <a:r>
              <a:rPr lang="en-US" altLang="en-US" dirty="0">
                <a:solidFill>
                  <a:srgbClr val="000000"/>
                </a:solidFill>
              </a:rPr>
              <a:t>It's (almost) impossible to find a person who only uses a single mode of transport in a week, let alone a month, a year, or a lifetime.</a:t>
            </a:r>
            <a:endParaRPr lang="en-GB" dirty="0"/>
          </a:p>
        </p:txBody>
      </p:sp>
    </p:spTree>
    <p:extLst>
      <p:ext uri="{BB962C8B-B14F-4D97-AF65-F5344CB8AC3E}">
        <p14:creationId xmlns:p14="http://schemas.microsoft.com/office/powerpoint/2010/main" val="296965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5CFFE5D-DE55-45F2-B3A7-287886084EE2}"/>
              </a:ext>
            </a:extLst>
          </p:cNvPr>
          <p:cNvSpPr txBox="1"/>
          <p:nvPr/>
        </p:nvSpPr>
        <p:spPr>
          <a:xfrm>
            <a:off x="1991544" y="4941169"/>
            <a:ext cx="8336944" cy="954107"/>
          </a:xfrm>
          <a:prstGeom prst="rect">
            <a:avLst/>
          </a:prstGeom>
          <a:noFill/>
        </p:spPr>
        <p:txBody>
          <a:bodyPr wrap="square" rtlCol="0">
            <a:spAutoFit/>
          </a:bodyPr>
          <a:lstStyle/>
          <a:p>
            <a:pPr>
              <a:defRPr/>
            </a:pPr>
            <a:r>
              <a:rPr lang="en-GB" sz="2800" dirty="0">
                <a:solidFill>
                  <a:prstClr val="black"/>
                </a:solidFill>
                <a:latin typeface="Calibri" panose="020F0502020204030204"/>
              </a:rPr>
              <a:t>So what do you think will be the future of international tourism travel?! Is it still too early to tell?</a:t>
            </a:r>
          </a:p>
        </p:txBody>
      </p:sp>
      <p:pic>
        <p:nvPicPr>
          <p:cNvPr id="7" name="Online Media 6" title="Tourism’s Carbon Emissions Measured in Landmark Report Launched At COP25">
            <a:hlinkClick r:id="" action="ppaction://media"/>
            <a:extLst>
              <a:ext uri="{FF2B5EF4-FFF2-40B4-BE49-F238E27FC236}">
                <a16:creationId xmlns:a16="http://schemas.microsoft.com/office/drawing/2014/main" id="{033F5618-93C9-8F88-BCB4-87EBE1266141}"/>
              </a:ext>
            </a:extLst>
          </p:cNvPr>
          <p:cNvPicPr>
            <a:picLocks noGrp="1" noRot="1" noChangeAspect="1"/>
          </p:cNvPicPr>
          <p:nvPr>
            <p:ph idx="1"/>
            <a:videoFile r:link="rId1"/>
          </p:nvPr>
        </p:nvPicPr>
        <p:blipFill>
          <a:blip r:embed="rId4"/>
          <a:stretch>
            <a:fillRect/>
          </a:stretch>
        </p:blipFill>
        <p:spPr>
          <a:xfrm>
            <a:off x="2246313" y="342900"/>
            <a:ext cx="7699375" cy="4330700"/>
          </a:xfrm>
          <a:prstGeom prst="rect">
            <a:avLst/>
          </a:prstGeom>
        </p:spPr>
      </p:pic>
    </p:spTree>
    <p:extLst>
      <p:ext uri="{BB962C8B-B14F-4D97-AF65-F5344CB8AC3E}">
        <p14:creationId xmlns:p14="http://schemas.microsoft.com/office/powerpoint/2010/main" val="27176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le Consumerism an Oxymoron? - ICE Business Times">
            <a:extLst>
              <a:ext uri="{FF2B5EF4-FFF2-40B4-BE49-F238E27FC236}">
                <a16:creationId xmlns:a16="http://schemas.microsoft.com/office/drawing/2014/main" id="{A019E4ED-4064-502C-0B6B-FA86F04800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9782" y="1403927"/>
            <a:ext cx="4575160" cy="30292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E736513-AD27-7DA3-3E6C-9C5A29D23402}"/>
              </a:ext>
            </a:extLst>
          </p:cNvPr>
          <p:cNvSpPr txBox="1"/>
          <p:nvPr/>
        </p:nvSpPr>
        <p:spPr>
          <a:xfrm>
            <a:off x="230908" y="328182"/>
            <a:ext cx="6936509" cy="5632311"/>
          </a:xfrm>
          <a:prstGeom prst="rect">
            <a:avLst/>
          </a:prstGeom>
          <a:noFill/>
        </p:spPr>
        <p:txBody>
          <a:bodyPr wrap="square">
            <a:spAutoFit/>
          </a:bodyPr>
          <a:lstStyle/>
          <a:p>
            <a:r>
              <a:rPr lang="en-GB" sz="3600" dirty="0"/>
              <a:t>We have discussed what you think the future will look like. But what about responsible consumer behaviour?</a:t>
            </a:r>
          </a:p>
          <a:p>
            <a:endParaRPr lang="en-GB" sz="3600" dirty="0"/>
          </a:p>
          <a:p>
            <a:r>
              <a:rPr lang="en-GB" sz="3600" dirty="0"/>
              <a:t>I think we’ve established over the last few weeks that you do not think that it is consumer driven. However!!! There </a:t>
            </a:r>
            <a:r>
              <a:rPr lang="en-GB" sz="3600" b="1" dirty="0"/>
              <a:t>are three different types of consumer</a:t>
            </a:r>
          </a:p>
        </p:txBody>
      </p:sp>
    </p:spTree>
    <p:extLst>
      <p:ext uri="{BB962C8B-B14F-4D97-AF65-F5344CB8AC3E}">
        <p14:creationId xmlns:p14="http://schemas.microsoft.com/office/powerpoint/2010/main" val="881963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6A0D8-1242-C3C6-737D-5F11E0A95536}"/>
              </a:ext>
            </a:extLst>
          </p:cNvPr>
          <p:cNvSpPr>
            <a:spLocks noGrp="1"/>
          </p:cNvSpPr>
          <p:nvPr>
            <p:ph type="title"/>
          </p:nvPr>
        </p:nvSpPr>
        <p:spPr/>
        <p:txBody>
          <a:bodyPr/>
          <a:lstStyle/>
          <a:p>
            <a:r>
              <a:rPr lang="en-GB" dirty="0"/>
              <a:t>The Activist, The Informed and The Unpredictable Customer </a:t>
            </a:r>
          </a:p>
        </p:txBody>
      </p:sp>
      <p:pic>
        <p:nvPicPr>
          <p:cNvPr id="2050" name="Picture 2" descr="3,300+ Environmental Activist Stock Photos, Pictures &amp; Royalty-Free Images  - iStock | Environmental activist illustration">
            <a:extLst>
              <a:ext uri="{FF2B5EF4-FFF2-40B4-BE49-F238E27FC236}">
                <a16:creationId xmlns:a16="http://schemas.microsoft.com/office/drawing/2014/main" id="{68DD924D-488C-7FBA-08D0-D61B95BD73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49" y="1928784"/>
            <a:ext cx="3655682" cy="20959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BS and BCIS join forces to improve sustainability information - BIM+">
            <a:extLst>
              <a:ext uri="{FF2B5EF4-FFF2-40B4-BE49-F238E27FC236}">
                <a16:creationId xmlns:a16="http://schemas.microsoft.com/office/drawing/2014/main" id="{F5D1183F-5A5F-AB50-A6DE-B227022908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5096" y="1899827"/>
            <a:ext cx="3781807" cy="212489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merging Markets: Always Unpredictable, Sometimes... | Morningstar">
            <a:extLst>
              <a:ext uri="{FF2B5EF4-FFF2-40B4-BE49-F238E27FC236}">
                <a16:creationId xmlns:a16="http://schemas.microsoft.com/office/drawing/2014/main" id="{B1A7977E-26AA-8C83-9E64-04698EE6C1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49376" y="1899827"/>
            <a:ext cx="3842624" cy="21248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3F3C53-6CE4-65BE-19E4-C2D880598295}"/>
              </a:ext>
            </a:extLst>
          </p:cNvPr>
          <p:cNvSpPr txBox="1"/>
          <p:nvPr/>
        </p:nvSpPr>
        <p:spPr>
          <a:xfrm>
            <a:off x="563419" y="4345817"/>
            <a:ext cx="9984508" cy="1631216"/>
          </a:xfrm>
          <a:prstGeom prst="rect">
            <a:avLst/>
          </a:prstGeom>
          <a:noFill/>
        </p:spPr>
        <p:txBody>
          <a:bodyPr wrap="square">
            <a:spAutoFit/>
          </a:bodyPr>
          <a:lstStyle/>
          <a:p>
            <a:r>
              <a:rPr lang="en-GB" sz="2000" dirty="0"/>
              <a:t>The activist consumer strongly engages in favour of sustainable development</a:t>
            </a:r>
          </a:p>
          <a:p>
            <a:r>
              <a:rPr lang="en-GB" sz="2000" dirty="0"/>
              <a:t>Sorting waste, safeguarding energy by simple gestures, buying biodegradable products, using public or human powered transport, consuming organic local food, composting., participating an ecotourism project and volunteering for an environmental or local social association. </a:t>
            </a:r>
          </a:p>
          <a:p>
            <a:r>
              <a:rPr lang="en-GB" sz="2000" dirty="0"/>
              <a:t>A simple examples which are </a:t>
            </a:r>
            <a:r>
              <a:rPr lang="en-GB" sz="2000" b="1" dirty="0"/>
              <a:t>considered common sense by the activist consumer</a:t>
            </a:r>
          </a:p>
        </p:txBody>
      </p:sp>
    </p:spTree>
    <p:extLst>
      <p:ext uri="{BB962C8B-B14F-4D97-AF65-F5344CB8AC3E}">
        <p14:creationId xmlns:p14="http://schemas.microsoft.com/office/powerpoint/2010/main" val="3925689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cotourism examples around the world: the 10 best places to visit a...">
            <a:extLst>
              <a:ext uri="{FF2B5EF4-FFF2-40B4-BE49-F238E27FC236}">
                <a16:creationId xmlns:a16="http://schemas.microsoft.com/office/drawing/2014/main" id="{9AF4902E-172B-3001-587F-0B7C6CD212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6351" y="990561"/>
            <a:ext cx="2740938" cy="15349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168A8F4-0435-0B90-615C-613B1142F611}"/>
              </a:ext>
            </a:extLst>
          </p:cNvPr>
          <p:cNvSpPr txBox="1"/>
          <p:nvPr/>
        </p:nvSpPr>
        <p:spPr>
          <a:xfrm>
            <a:off x="0" y="0"/>
            <a:ext cx="6096000" cy="584775"/>
          </a:xfrm>
          <a:prstGeom prst="rect">
            <a:avLst/>
          </a:prstGeom>
          <a:noFill/>
        </p:spPr>
        <p:txBody>
          <a:bodyPr wrap="square">
            <a:spAutoFit/>
          </a:bodyPr>
          <a:lstStyle/>
          <a:p>
            <a:r>
              <a:rPr lang="en-GB" sz="3200" b="1" dirty="0">
                <a:latin typeface="+mj-lt"/>
              </a:rPr>
              <a:t>Eco tourism </a:t>
            </a:r>
          </a:p>
        </p:txBody>
      </p:sp>
      <p:sp>
        <p:nvSpPr>
          <p:cNvPr id="5" name="TextBox 4">
            <a:extLst>
              <a:ext uri="{FF2B5EF4-FFF2-40B4-BE49-F238E27FC236}">
                <a16:creationId xmlns:a16="http://schemas.microsoft.com/office/drawing/2014/main" id="{9141A501-7CAB-B510-B090-39195E5DEABB}"/>
              </a:ext>
            </a:extLst>
          </p:cNvPr>
          <p:cNvSpPr txBox="1"/>
          <p:nvPr/>
        </p:nvSpPr>
        <p:spPr>
          <a:xfrm>
            <a:off x="110022" y="843787"/>
            <a:ext cx="8898599" cy="4708981"/>
          </a:xfrm>
          <a:prstGeom prst="rect">
            <a:avLst/>
          </a:prstGeom>
          <a:noFill/>
        </p:spPr>
        <p:txBody>
          <a:bodyPr wrap="square">
            <a:spAutoFit/>
          </a:bodyPr>
          <a:lstStyle/>
          <a:p>
            <a:r>
              <a:rPr lang="en-GB" sz="2000" dirty="0"/>
              <a:t>Eco tourism is a form of tourism that takes account of </a:t>
            </a:r>
            <a:r>
              <a:rPr lang="en-GB" sz="2000" b="1" dirty="0"/>
              <a:t>the needs of the environment in addition to the needs of the tourist</a:t>
            </a:r>
          </a:p>
          <a:p>
            <a:r>
              <a:rPr lang="en-GB" sz="2000" dirty="0"/>
              <a:t> Is a former tourism that does not contribute to the crowding issue, in other words, over tourism and all the environmental problems it brings with it.</a:t>
            </a:r>
          </a:p>
          <a:p>
            <a:r>
              <a:rPr lang="en-GB" sz="2000" dirty="0"/>
              <a:t> It is a model of </a:t>
            </a:r>
            <a:r>
              <a:rPr lang="en-GB" sz="2000" b="1" dirty="0"/>
              <a:t>destination development t</a:t>
            </a:r>
            <a:r>
              <a:rPr lang="en-GB" sz="2000" dirty="0"/>
              <a:t>hat engages the communities in sustainably designing their future.</a:t>
            </a:r>
          </a:p>
          <a:p>
            <a:endParaRPr lang="en-GB" sz="2000" dirty="0"/>
          </a:p>
          <a:p>
            <a:r>
              <a:rPr lang="en-GB" sz="2000" dirty="0"/>
              <a:t>hotels performance on environmental issues is highly dependent on where its core guests come from. Greek hoteliers, for example, have greatly improve their environmental performance because the majority of their guests come from Germany, where people's Environmental </a:t>
            </a:r>
          </a:p>
          <a:p>
            <a:endParaRPr lang="en-GB" sz="2000" dirty="0"/>
          </a:p>
          <a:p>
            <a:r>
              <a:rPr lang="en-GB" sz="2000" dirty="0"/>
              <a:t>Protection and awareness or relatively high.</a:t>
            </a:r>
          </a:p>
          <a:p>
            <a:r>
              <a:rPr lang="en-GB" sz="2000" dirty="0"/>
              <a:t>guests should be involved in environmentally sustainable initiatives. By promoting research and especially by defining ecotourism</a:t>
            </a:r>
          </a:p>
        </p:txBody>
      </p:sp>
    </p:spTree>
    <p:extLst>
      <p:ext uri="{BB962C8B-B14F-4D97-AF65-F5344CB8AC3E}">
        <p14:creationId xmlns:p14="http://schemas.microsoft.com/office/powerpoint/2010/main" val="113001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E1E1-C8A3-6E76-323C-7B884439F443}"/>
              </a:ext>
            </a:extLst>
          </p:cNvPr>
          <p:cNvSpPr>
            <a:spLocks noGrp="1"/>
          </p:cNvSpPr>
          <p:nvPr>
            <p:ph type="title"/>
          </p:nvPr>
        </p:nvSpPr>
        <p:spPr/>
        <p:txBody>
          <a:bodyPr/>
          <a:lstStyle/>
          <a:p>
            <a:r>
              <a:rPr lang="en-GB"/>
              <a:t>The responsible tourist</a:t>
            </a:r>
            <a:endParaRPr lang="en-GB" dirty="0"/>
          </a:p>
        </p:txBody>
      </p:sp>
      <p:pic>
        <p:nvPicPr>
          <p:cNvPr id="4098" name="Picture 2" descr="Being a responsible tourist – in Rio de Janeiro and elsewhere - RioTravel">
            <a:extLst>
              <a:ext uri="{FF2B5EF4-FFF2-40B4-BE49-F238E27FC236}">
                <a16:creationId xmlns:a16="http://schemas.microsoft.com/office/drawing/2014/main" id="{DB37AAFA-6729-C2DE-8F22-5E6A08FC46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2011" y="706508"/>
            <a:ext cx="2957919" cy="19683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24E2624-F89B-2E66-E8AC-9150362BF86A}"/>
              </a:ext>
            </a:extLst>
          </p:cNvPr>
          <p:cNvSpPr txBox="1"/>
          <p:nvPr/>
        </p:nvSpPr>
        <p:spPr>
          <a:xfrm>
            <a:off x="838200" y="1940225"/>
            <a:ext cx="6096000" cy="830997"/>
          </a:xfrm>
          <a:prstGeom prst="rect">
            <a:avLst/>
          </a:prstGeom>
          <a:noFill/>
        </p:spPr>
        <p:txBody>
          <a:bodyPr wrap="square">
            <a:spAutoFit/>
          </a:bodyPr>
          <a:lstStyle/>
          <a:p>
            <a:r>
              <a:rPr lang="en-GB" sz="2400" b="1" dirty="0"/>
              <a:t>What does this look like and do these types of tourists exist?</a:t>
            </a:r>
          </a:p>
        </p:txBody>
      </p:sp>
      <p:sp>
        <p:nvSpPr>
          <p:cNvPr id="6" name="TextBox 5">
            <a:extLst>
              <a:ext uri="{FF2B5EF4-FFF2-40B4-BE49-F238E27FC236}">
                <a16:creationId xmlns:a16="http://schemas.microsoft.com/office/drawing/2014/main" id="{4D387B01-7615-F301-5567-9644569F64B2}"/>
              </a:ext>
            </a:extLst>
          </p:cNvPr>
          <p:cNvSpPr txBox="1"/>
          <p:nvPr/>
        </p:nvSpPr>
        <p:spPr>
          <a:xfrm>
            <a:off x="60960" y="2899954"/>
            <a:ext cx="8699863" cy="2862322"/>
          </a:xfrm>
          <a:prstGeom prst="rect">
            <a:avLst/>
          </a:prstGeom>
          <a:noFill/>
        </p:spPr>
        <p:txBody>
          <a:bodyPr wrap="square">
            <a:spAutoFit/>
          </a:bodyPr>
          <a:lstStyle/>
          <a:p>
            <a:r>
              <a:rPr lang="en-GB" sz="2000" dirty="0"/>
              <a:t>The more consumers estimate that they are responsible for societal or environmental problems, the more they feel that their actions, even in small amounts, can have a direct benefit which is recognised by their peers. </a:t>
            </a:r>
          </a:p>
          <a:p>
            <a:r>
              <a:rPr lang="en-GB" sz="2000" dirty="0"/>
              <a:t>an individual may want Environmental Protection, believe in social justice or again want to support the local economies, and then the products that have corresponding characteristics will be favoured and purchased.</a:t>
            </a:r>
            <a:br>
              <a:rPr lang="en-GB" sz="2000" dirty="0"/>
            </a:br>
            <a:r>
              <a:rPr lang="en-GB" sz="2000" dirty="0"/>
              <a:t>To encourage consumption in line with the Environmental Protection and social equity, for example, individuals must be convinced that their actions are positively supporting these issues</a:t>
            </a:r>
          </a:p>
        </p:txBody>
      </p:sp>
    </p:spTree>
    <p:extLst>
      <p:ext uri="{BB962C8B-B14F-4D97-AF65-F5344CB8AC3E}">
        <p14:creationId xmlns:p14="http://schemas.microsoft.com/office/powerpoint/2010/main" val="421989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D8E0CF-56B0-EE9B-1E90-994DDC3C68D2}"/>
              </a:ext>
            </a:extLst>
          </p:cNvPr>
          <p:cNvPicPr>
            <a:picLocks noChangeAspect="1"/>
          </p:cNvPicPr>
          <p:nvPr/>
        </p:nvPicPr>
        <p:blipFill rotWithShape="1">
          <a:blip r:embed="rId3"/>
          <a:srcRect l="11203" t="11944" r="12871" b="19723"/>
          <a:stretch/>
        </p:blipFill>
        <p:spPr>
          <a:xfrm>
            <a:off x="2444660" y="244386"/>
            <a:ext cx="7810500" cy="4686300"/>
          </a:xfrm>
          <a:prstGeom prst="rect">
            <a:avLst/>
          </a:prstGeom>
        </p:spPr>
      </p:pic>
      <p:sp>
        <p:nvSpPr>
          <p:cNvPr id="4" name="TextBox 3">
            <a:extLst>
              <a:ext uri="{FF2B5EF4-FFF2-40B4-BE49-F238E27FC236}">
                <a16:creationId xmlns:a16="http://schemas.microsoft.com/office/drawing/2014/main" id="{576B2B87-4540-15B3-A33F-8706B559B11D}"/>
              </a:ext>
            </a:extLst>
          </p:cNvPr>
          <p:cNvSpPr txBox="1"/>
          <p:nvPr/>
        </p:nvSpPr>
        <p:spPr>
          <a:xfrm>
            <a:off x="1323702" y="5319151"/>
            <a:ext cx="6096000" cy="461665"/>
          </a:xfrm>
          <a:prstGeom prst="rect">
            <a:avLst/>
          </a:prstGeom>
          <a:noFill/>
        </p:spPr>
        <p:txBody>
          <a:bodyPr wrap="square">
            <a:spAutoFit/>
          </a:bodyPr>
          <a:lstStyle/>
          <a:p>
            <a:r>
              <a:rPr lang="en-GB" sz="2400" dirty="0"/>
              <a:t>Responsible tourism/consumer cycle</a:t>
            </a:r>
          </a:p>
        </p:txBody>
      </p:sp>
    </p:spTree>
    <p:extLst>
      <p:ext uri="{BB962C8B-B14F-4D97-AF65-F5344CB8AC3E}">
        <p14:creationId xmlns:p14="http://schemas.microsoft.com/office/powerpoint/2010/main" val="20941864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5CA38B-2566-111A-5221-53DA9B19FDB9}"/>
              </a:ext>
            </a:extLst>
          </p:cNvPr>
          <p:cNvSpPr txBox="1"/>
          <p:nvPr/>
        </p:nvSpPr>
        <p:spPr>
          <a:xfrm>
            <a:off x="1756470" y="115863"/>
            <a:ext cx="8496944" cy="5509200"/>
          </a:xfrm>
          <a:prstGeom prst="rect">
            <a:avLst/>
          </a:prstGeom>
          <a:noFill/>
        </p:spPr>
        <p:txBody>
          <a:bodyPr wrap="square">
            <a:spAutoFit/>
          </a:bodyPr>
          <a:lstStyle/>
          <a:p>
            <a:pPr algn="l"/>
            <a:r>
              <a:rPr lang="en-GB" sz="4400" b="1" dirty="0">
                <a:solidFill>
                  <a:srgbClr val="0D0D0D"/>
                </a:solidFill>
                <a:latin typeface="Arial" panose="020B0604020202020204" pitchFamily="34" charset="0"/>
                <a:cs typeface="Arial" panose="020B0604020202020204" pitchFamily="34" charset="0"/>
              </a:rPr>
              <a:t>Trends - tourism outlook 2023  </a:t>
            </a:r>
            <a:r>
              <a:rPr lang="en-GB" sz="2800" dirty="0">
                <a:solidFill>
                  <a:srgbClr val="0D0D0D"/>
                </a:solidFill>
              </a:rPr>
              <a:t>(</a:t>
            </a:r>
            <a:r>
              <a:rPr lang="en-GB" sz="2800" dirty="0">
                <a:solidFill>
                  <a:srgbClr val="0D0D0D"/>
                </a:solidFill>
                <a:hlinkClick r:id="rId2"/>
              </a:rPr>
              <a:t>www.eiu.com</a:t>
            </a:r>
            <a:r>
              <a:rPr lang="en-GB" sz="2800" dirty="0">
                <a:solidFill>
                  <a:srgbClr val="0D0D0D"/>
                </a:solidFill>
              </a:rPr>
              <a:t> )</a:t>
            </a:r>
          </a:p>
          <a:p>
            <a:pPr algn="l"/>
            <a:endParaRPr lang="en-GB" sz="2800" dirty="0">
              <a:solidFill>
                <a:srgbClr val="0D0D0D"/>
              </a:solidFill>
            </a:endParaRPr>
          </a:p>
          <a:p>
            <a:pPr marL="457200" indent="-457200">
              <a:buFont typeface="Arial" panose="020B0604020202020204" pitchFamily="34" charset="0"/>
              <a:buChar char="•"/>
            </a:pPr>
            <a:r>
              <a:rPr lang="en-GB" sz="2800" dirty="0">
                <a:solidFill>
                  <a:srgbClr val="0D0D0D"/>
                </a:solidFill>
              </a:rPr>
              <a:t>Global tourism arrivals will increase by 30% in 2023, following growth of 60% in 2022, but will remain below pre-pandemic levels. The economic downturn, sanctions on Russia, and China’s zero-covid strategy will delay recovery (but Heathrow busier now then pre Covid).</a:t>
            </a:r>
          </a:p>
          <a:p>
            <a:pPr marL="457200" indent="-457200">
              <a:buFont typeface="Arial" panose="020B0604020202020204" pitchFamily="34" charset="0"/>
              <a:buChar char="•"/>
            </a:pPr>
            <a:r>
              <a:rPr lang="en-GB" sz="2800" dirty="0">
                <a:solidFill>
                  <a:srgbClr val="0D0D0D"/>
                </a:solidFill>
              </a:rPr>
              <a:t>EIU’s guide to tourism in 2023 provides a comprehensive view of the challenges, opportunities and trends to watch over this year.</a:t>
            </a:r>
          </a:p>
        </p:txBody>
      </p:sp>
    </p:spTree>
    <p:extLst>
      <p:ext uri="{BB962C8B-B14F-4D97-AF65-F5344CB8AC3E}">
        <p14:creationId xmlns:p14="http://schemas.microsoft.com/office/powerpoint/2010/main" val="8350667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402" y="103128"/>
            <a:ext cx="7886700" cy="725213"/>
          </a:xfrm>
        </p:spPr>
        <p:txBody>
          <a:bodyPr>
            <a:normAutofit fontScale="90000"/>
          </a:bodyPr>
          <a:lstStyle/>
          <a:p>
            <a:r>
              <a:rPr lang="en-US" sz="4700" b="1" dirty="0"/>
              <a:t>Some conclusions….?</a:t>
            </a:r>
            <a:r>
              <a:rPr lang="en-US" sz="4700" b="1" dirty="0">
                <a:latin typeface="Cambria" pitchFamily="18" charset="0"/>
              </a:rPr>
              <a:t> </a:t>
            </a:r>
          </a:p>
        </p:txBody>
      </p:sp>
      <p:sp>
        <p:nvSpPr>
          <p:cNvPr id="3" name="Content Placeholder 2"/>
          <p:cNvSpPr>
            <a:spLocks noGrp="1"/>
          </p:cNvSpPr>
          <p:nvPr>
            <p:ph idx="1"/>
          </p:nvPr>
        </p:nvSpPr>
        <p:spPr>
          <a:xfrm>
            <a:off x="1589210" y="944723"/>
            <a:ext cx="8496944" cy="4968553"/>
          </a:xfrm>
        </p:spPr>
        <p:txBody>
          <a:bodyPr>
            <a:noAutofit/>
          </a:bodyPr>
          <a:lstStyle/>
          <a:p>
            <a:r>
              <a:rPr lang="en-GB" sz="2400" dirty="0"/>
              <a:t>The </a:t>
            </a:r>
            <a:r>
              <a:rPr lang="en-GB" sz="2400" b="1" dirty="0"/>
              <a:t>sustainability of our natural environment </a:t>
            </a:r>
            <a:r>
              <a:rPr lang="en-GB" sz="2400" dirty="0"/>
              <a:t>has become an important and urgent matter not only to governments but to many companies as well. </a:t>
            </a:r>
          </a:p>
          <a:p>
            <a:r>
              <a:rPr lang="en-GB" sz="2400" dirty="0"/>
              <a:t>As sustainability is about meeting the needs of the present without compromising the ability of future generations to meet their own needs, </a:t>
            </a:r>
            <a:r>
              <a:rPr lang="en-GB" sz="2400" b="1" dirty="0"/>
              <a:t>long-term and holistic approach </a:t>
            </a:r>
            <a:r>
              <a:rPr lang="en-GB" sz="2400" dirty="0"/>
              <a:t>is required for business to become more sustainable. </a:t>
            </a:r>
          </a:p>
          <a:p>
            <a:r>
              <a:rPr lang="en-GB" sz="2400" dirty="0"/>
              <a:t>The natural environment should not be perceived as something to be extracted and used as much as possible in order to maximise profit. Instead, it should be viewed as a major stakeholder. </a:t>
            </a:r>
          </a:p>
          <a:p>
            <a:r>
              <a:rPr lang="en-GB" sz="2400" dirty="0"/>
              <a:t>It involves the creation of a fair and just world in which humans, animals and the natural environment are all treated with respect.</a:t>
            </a:r>
          </a:p>
        </p:txBody>
      </p:sp>
    </p:spTree>
    <p:extLst>
      <p:ext uri="{BB962C8B-B14F-4D97-AF65-F5344CB8AC3E}">
        <p14:creationId xmlns:p14="http://schemas.microsoft.com/office/powerpoint/2010/main" val="8660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15156-294B-D582-9E97-D924CF7D89DC}"/>
              </a:ext>
            </a:extLst>
          </p:cNvPr>
          <p:cNvSpPr>
            <a:spLocks noGrp="1"/>
          </p:cNvSpPr>
          <p:nvPr>
            <p:ph type="title"/>
          </p:nvPr>
        </p:nvSpPr>
        <p:spPr>
          <a:xfrm>
            <a:off x="163945" y="29729"/>
            <a:ext cx="10515600" cy="1325563"/>
          </a:xfrm>
        </p:spPr>
        <p:txBody>
          <a:bodyPr/>
          <a:lstStyle/>
          <a:p>
            <a:r>
              <a:rPr lang="en-GB" sz="3600" b="0" i="0" dirty="0">
                <a:solidFill>
                  <a:srgbClr val="040C28"/>
                </a:solidFill>
                <a:effectLst/>
                <a:latin typeface="Google Sans"/>
              </a:rPr>
              <a:t>The Environment (Wales) Act 2016</a:t>
            </a:r>
            <a:endParaRPr lang="en-GB" sz="3600" dirty="0"/>
          </a:p>
        </p:txBody>
      </p:sp>
      <p:sp>
        <p:nvSpPr>
          <p:cNvPr id="3" name="Content Placeholder 2">
            <a:extLst>
              <a:ext uri="{FF2B5EF4-FFF2-40B4-BE49-F238E27FC236}">
                <a16:creationId xmlns:a16="http://schemas.microsoft.com/office/drawing/2014/main" id="{08ADA0EC-8256-80CB-FAC3-5F1B62B96FFF}"/>
              </a:ext>
            </a:extLst>
          </p:cNvPr>
          <p:cNvSpPr>
            <a:spLocks noGrp="1"/>
          </p:cNvSpPr>
          <p:nvPr>
            <p:ph idx="1"/>
          </p:nvPr>
        </p:nvSpPr>
        <p:spPr>
          <a:xfrm>
            <a:off x="163945" y="892751"/>
            <a:ext cx="10515600" cy="5378739"/>
          </a:xfrm>
        </p:spPr>
        <p:txBody>
          <a:bodyPr/>
          <a:lstStyle/>
          <a:p>
            <a:pPr>
              <a:lnSpc>
                <a:spcPct val="100000"/>
              </a:lnSpc>
            </a:pPr>
            <a:r>
              <a:rPr lang="en-GB" sz="2400" dirty="0"/>
              <a:t>key piece of legislation aimed at improving </a:t>
            </a:r>
            <a:r>
              <a:rPr lang="en-GB" sz="2400" dirty="0" err="1"/>
              <a:t>Wales’</a:t>
            </a:r>
            <a:r>
              <a:rPr lang="en-GB" sz="2400" dirty="0"/>
              <a:t> environment and promoting sustainable management of natural resources. It was designed to help </a:t>
            </a:r>
            <a:r>
              <a:rPr lang="en-GB" sz="2400" b="1" dirty="0"/>
              <a:t>Wales tackle climate change, protect biodiversity, and move towards a low-carbon economy.</a:t>
            </a:r>
          </a:p>
          <a:p>
            <a:pPr>
              <a:lnSpc>
                <a:spcPct val="100000"/>
              </a:lnSpc>
            </a:pPr>
            <a:r>
              <a:rPr lang="en-GB" sz="2400" b="1" dirty="0"/>
              <a:t>Key Features of the Act:</a:t>
            </a:r>
          </a:p>
          <a:p>
            <a:pPr>
              <a:lnSpc>
                <a:spcPct val="100000"/>
              </a:lnSpc>
            </a:pPr>
            <a:r>
              <a:rPr lang="en-GB" sz="2400" b="1" dirty="0"/>
              <a:t>Waste Management &amp; Circular Economy</a:t>
            </a:r>
            <a:endParaRPr lang="en-GB" sz="2400" dirty="0"/>
          </a:p>
          <a:p>
            <a:pPr lvl="1">
              <a:lnSpc>
                <a:spcPct val="100000"/>
              </a:lnSpc>
            </a:pPr>
            <a:r>
              <a:rPr lang="en-GB" dirty="0"/>
              <a:t>Introduces powers to </a:t>
            </a:r>
            <a:r>
              <a:rPr lang="en-GB" b="1" dirty="0"/>
              <a:t>increase recycling rates</a:t>
            </a:r>
            <a:r>
              <a:rPr lang="en-GB" dirty="0"/>
              <a:t> and reduce waste.</a:t>
            </a:r>
          </a:p>
          <a:p>
            <a:pPr lvl="1">
              <a:lnSpc>
                <a:spcPct val="100000"/>
              </a:lnSpc>
            </a:pPr>
            <a:r>
              <a:rPr lang="en-GB" dirty="0"/>
              <a:t>Supports the shift towards a </a:t>
            </a:r>
            <a:r>
              <a:rPr lang="en-GB" b="1" dirty="0"/>
              <a:t>circular economy</a:t>
            </a:r>
            <a:r>
              <a:rPr lang="en-GB" dirty="0"/>
              <a:t>, where materials are reused and recycled rather than discarded.</a:t>
            </a:r>
          </a:p>
          <a:p>
            <a:pPr>
              <a:lnSpc>
                <a:spcPct val="100000"/>
              </a:lnSpc>
            </a:pPr>
            <a:r>
              <a:rPr lang="en-GB" sz="2400" b="1" dirty="0"/>
              <a:t>Land Management &amp; Forestry</a:t>
            </a:r>
            <a:endParaRPr lang="en-GB" sz="2400" dirty="0"/>
          </a:p>
          <a:p>
            <a:pPr lvl="1">
              <a:lnSpc>
                <a:spcPct val="100000"/>
              </a:lnSpc>
            </a:pPr>
            <a:r>
              <a:rPr lang="en-GB" dirty="0"/>
              <a:t>Provides better protection for </a:t>
            </a:r>
            <a:r>
              <a:rPr lang="en-GB" b="1" dirty="0"/>
              <a:t>woodlands and forestry resources</a:t>
            </a:r>
            <a:r>
              <a:rPr lang="en-GB" dirty="0"/>
              <a:t>.</a:t>
            </a:r>
          </a:p>
          <a:p>
            <a:pPr lvl="1">
              <a:lnSpc>
                <a:spcPct val="100000"/>
              </a:lnSpc>
            </a:pPr>
            <a:r>
              <a:rPr lang="en-GB" dirty="0"/>
              <a:t>Introduces measures for </a:t>
            </a:r>
            <a:r>
              <a:rPr lang="en-GB" b="1" dirty="0"/>
              <a:t>sustainable land management</a:t>
            </a:r>
            <a:r>
              <a:rPr lang="en-GB" dirty="0"/>
              <a:t>.</a:t>
            </a:r>
          </a:p>
          <a:p>
            <a:endParaRPr lang="en-GB" b="1" dirty="0"/>
          </a:p>
        </p:txBody>
      </p:sp>
    </p:spTree>
    <p:extLst>
      <p:ext uri="{BB962C8B-B14F-4D97-AF65-F5344CB8AC3E}">
        <p14:creationId xmlns:p14="http://schemas.microsoft.com/office/powerpoint/2010/main" val="1812442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42E304-5A00-8027-5078-FEB09FF27CA0}"/>
              </a:ext>
            </a:extLst>
          </p:cNvPr>
          <p:cNvSpPr>
            <a:spLocks noGrp="1"/>
          </p:cNvSpPr>
          <p:nvPr>
            <p:ph idx="1"/>
          </p:nvPr>
        </p:nvSpPr>
        <p:spPr>
          <a:xfrm>
            <a:off x="126999" y="116897"/>
            <a:ext cx="11935691" cy="5812848"/>
          </a:xfrm>
        </p:spPr>
        <p:txBody>
          <a:bodyPr/>
          <a:lstStyle/>
          <a:p>
            <a:pPr marL="0" indent="0">
              <a:lnSpc>
                <a:spcPct val="100000"/>
              </a:lnSpc>
              <a:buNone/>
            </a:pPr>
            <a:r>
              <a:rPr lang="en-GB" sz="2600" b="1" dirty="0"/>
              <a:t>Sustainable Management of Natural Resources (SMNR)</a:t>
            </a:r>
            <a:endParaRPr lang="en-GB" sz="2600" dirty="0"/>
          </a:p>
          <a:p>
            <a:pPr marL="457200" lvl="1" indent="0">
              <a:lnSpc>
                <a:spcPct val="100000"/>
              </a:lnSpc>
              <a:buNone/>
            </a:pPr>
            <a:r>
              <a:rPr lang="en-GB" sz="2600" dirty="0"/>
              <a:t>Introduces a framework for managing </a:t>
            </a:r>
            <a:r>
              <a:rPr lang="en-GB" sz="2600" dirty="0" err="1"/>
              <a:t>Wales’</a:t>
            </a:r>
            <a:r>
              <a:rPr lang="en-GB" sz="2600" dirty="0"/>
              <a:t> natural resources more sustainably.</a:t>
            </a:r>
          </a:p>
          <a:p>
            <a:pPr marL="457200" lvl="1" indent="0">
              <a:lnSpc>
                <a:spcPct val="100000"/>
              </a:lnSpc>
              <a:buNone/>
            </a:pPr>
            <a:r>
              <a:rPr lang="en-GB" sz="2600" dirty="0"/>
              <a:t>Requires </a:t>
            </a:r>
            <a:r>
              <a:rPr lang="en-GB" sz="2600" b="1" dirty="0"/>
              <a:t>Natural Resources Wales (NRW)</a:t>
            </a:r>
            <a:r>
              <a:rPr lang="en-GB" sz="2600" dirty="0"/>
              <a:t> to produce </a:t>
            </a:r>
            <a:r>
              <a:rPr lang="en-GB" sz="2600" b="1" dirty="0"/>
              <a:t>State of Natural Resources Reports (</a:t>
            </a:r>
            <a:r>
              <a:rPr lang="en-GB" sz="2600" b="1" dirty="0" err="1"/>
              <a:t>SoNaRR</a:t>
            </a:r>
            <a:r>
              <a:rPr lang="en-GB" sz="2600" b="1" dirty="0"/>
              <a:t>)</a:t>
            </a:r>
            <a:r>
              <a:rPr lang="en-GB" sz="2600" dirty="0"/>
              <a:t> and </a:t>
            </a:r>
            <a:r>
              <a:rPr lang="en-GB" sz="2600" b="1" dirty="0"/>
              <a:t>Area Statements</a:t>
            </a:r>
            <a:r>
              <a:rPr lang="en-GB" sz="2600" dirty="0"/>
              <a:t> to guide local environmental policies.</a:t>
            </a:r>
          </a:p>
          <a:p>
            <a:pPr marL="0" indent="0">
              <a:lnSpc>
                <a:spcPct val="100000"/>
              </a:lnSpc>
              <a:buNone/>
            </a:pPr>
            <a:r>
              <a:rPr lang="en-GB" sz="2600" b="1" dirty="0"/>
              <a:t>Biodiversity and Resilience of Ecosystems Duty</a:t>
            </a:r>
            <a:endParaRPr lang="en-GB" sz="2600" dirty="0"/>
          </a:p>
          <a:p>
            <a:pPr marL="457200" lvl="1" indent="0">
              <a:lnSpc>
                <a:spcPct val="100000"/>
              </a:lnSpc>
              <a:buNone/>
            </a:pPr>
            <a:r>
              <a:rPr lang="en-GB" sz="2600" dirty="0"/>
              <a:t>Public authorities must take action to maintain and enhance biodiversity.</a:t>
            </a:r>
          </a:p>
          <a:p>
            <a:pPr marL="457200" lvl="1" indent="0">
              <a:lnSpc>
                <a:spcPct val="100000"/>
              </a:lnSpc>
              <a:buNone/>
            </a:pPr>
            <a:r>
              <a:rPr lang="en-GB" sz="2600" dirty="0"/>
              <a:t>Encourages a more proactive approach to protecting ecosystems.</a:t>
            </a:r>
          </a:p>
          <a:p>
            <a:pPr marL="0" indent="0">
              <a:lnSpc>
                <a:spcPct val="100000"/>
              </a:lnSpc>
              <a:buNone/>
            </a:pPr>
            <a:r>
              <a:rPr lang="en-GB" sz="2600" b="1" dirty="0"/>
              <a:t>Climate Change Targets</a:t>
            </a:r>
            <a:endParaRPr lang="en-GB" sz="2600" dirty="0"/>
          </a:p>
          <a:p>
            <a:pPr marL="457200" lvl="1" indent="0">
              <a:lnSpc>
                <a:spcPct val="100000"/>
              </a:lnSpc>
              <a:buNone/>
            </a:pPr>
            <a:r>
              <a:rPr lang="en-GB" sz="2600" dirty="0"/>
              <a:t>Establishes a legal requirement for </a:t>
            </a:r>
            <a:r>
              <a:rPr lang="en-GB" sz="2600" b="1" dirty="0"/>
              <a:t>reducing greenhouse gas emissions</a:t>
            </a:r>
            <a:r>
              <a:rPr lang="en-GB" sz="2600" dirty="0"/>
              <a:t> in Wales by </a:t>
            </a:r>
            <a:r>
              <a:rPr lang="en-GB" sz="2600" b="1" dirty="0"/>
              <a:t>at least 80% by 2050</a:t>
            </a:r>
            <a:r>
              <a:rPr lang="en-GB" sz="2600" dirty="0"/>
              <a:t> (later updated to align with net-zero ambitions).</a:t>
            </a:r>
          </a:p>
          <a:p>
            <a:pPr marL="457200" lvl="1" indent="0">
              <a:lnSpc>
                <a:spcPct val="100000"/>
              </a:lnSpc>
              <a:buNone/>
            </a:pPr>
            <a:r>
              <a:rPr lang="en-GB" sz="2600" dirty="0"/>
              <a:t>Welsh Ministers must set carbon budgets every five years.</a:t>
            </a:r>
          </a:p>
          <a:p>
            <a:pPr marL="0" indent="0">
              <a:buNone/>
            </a:pPr>
            <a:endParaRPr lang="en-GB" dirty="0"/>
          </a:p>
        </p:txBody>
      </p:sp>
    </p:spTree>
    <p:extLst>
      <p:ext uri="{BB962C8B-B14F-4D97-AF65-F5344CB8AC3E}">
        <p14:creationId xmlns:p14="http://schemas.microsoft.com/office/powerpoint/2010/main" val="788649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6D83E-9AA9-3B99-3B5C-5CA7FF2F05C9}"/>
              </a:ext>
            </a:extLst>
          </p:cNvPr>
          <p:cNvSpPr>
            <a:spLocks noGrp="1"/>
          </p:cNvSpPr>
          <p:nvPr>
            <p:ph type="title"/>
          </p:nvPr>
        </p:nvSpPr>
        <p:spPr>
          <a:xfrm>
            <a:off x="99291" y="18255"/>
            <a:ext cx="10515600" cy="1325563"/>
          </a:xfrm>
        </p:spPr>
        <p:txBody>
          <a:bodyPr/>
          <a:lstStyle/>
          <a:p>
            <a:r>
              <a:rPr lang="en-GB" sz="4000" b="1" dirty="0"/>
              <a:t>Well-being of Future Generations (Wales) Act 2015</a:t>
            </a:r>
            <a:endParaRPr lang="en-GB" sz="4000" dirty="0"/>
          </a:p>
        </p:txBody>
      </p:sp>
      <p:sp>
        <p:nvSpPr>
          <p:cNvPr id="3" name="Content Placeholder 2">
            <a:extLst>
              <a:ext uri="{FF2B5EF4-FFF2-40B4-BE49-F238E27FC236}">
                <a16:creationId xmlns:a16="http://schemas.microsoft.com/office/drawing/2014/main" id="{BB04AD40-9775-13E4-E9EE-40CB7F53D7B2}"/>
              </a:ext>
            </a:extLst>
          </p:cNvPr>
          <p:cNvSpPr>
            <a:spLocks noGrp="1"/>
          </p:cNvSpPr>
          <p:nvPr>
            <p:ph idx="1"/>
          </p:nvPr>
        </p:nvSpPr>
        <p:spPr>
          <a:xfrm>
            <a:off x="99291" y="874279"/>
            <a:ext cx="10515600" cy="4990812"/>
          </a:xfrm>
        </p:spPr>
        <p:txBody>
          <a:bodyPr/>
          <a:lstStyle/>
          <a:p>
            <a:r>
              <a:rPr lang="en-GB" dirty="0"/>
              <a:t>groundbreaking law designed to improve social, economic, environmental, and cultural well-being in Wales. It ensures that decisions made today consider the long-term impact on future generations.</a:t>
            </a:r>
          </a:p>
          <a:p>
            <a:r>
              <a:rPr lang="en-GB" b="1" dirty="0"/>
              <a:t>Why is This Act Important?</a:t>
            </a:r>
          </a:p>
          <a:p>
            <a:pPr>
              <a:buFont typeface="Arial" panose="020B0604020202020204" pitchFamily="34" charset="0"/>
              <a:buChar char="•"/>
            </a:pPr>
            <a:r>
              <a:rPr lang="en-GB" dirty="0"/>
              <a:t>It’s </a:t>
            </a:r>
            <a:r>
              <a:rPr lang="en-GB" b="1" dirty="0"/>
              <a:t>one of the first laws in the world</a:t>
            </a:r>
            <a:r>
              <a:rPr lang="en-GB" dirty="0"/>
              <a:t> to focus on future generations explicitly.</a:t>
            </a:r>
          </a:p>
          <a:p>
            <a:pPr>
              <a:buFont typeface="Arial" panose="020B0604020202020204" pitchFamily="34" charset="0"/>
              <a:buChar char="•"/>
            </a:pPr>
            <a:r>
              <a:rPr lang="en-GB" dirty="0"/>
              <a:t>It </a:t>
            </a:r>
            <a:r>
              <a:rPr lang="en-GB" b="1" dirty="0"/>
              <a:t>shifts public services</a:t>
            </a:r>
            <a:r>
              <a:rPr lang="en-GB" dirty="0"/>
              <a:t> towards long-term, sustainable decision-making.</a:t>
            </a:r>
          </a:p>
          <a:p>
            <a:pPr>
              <a:buFont typeface="Arial" panose="020B0604020202020204" pitchFamily="34" charset="0"/>
              <a:buChar char="•"/>
            </a:pPr>
            <a:r>
              <a:rPr lang="en-GB" dirty="0"/>
              <a:t>Helps address challenges like </a:t>
            </a:r>
            <a:r>
              <a:rPr lang="en-GB" b="1" dirty="0"/>
              <a:t>climate change, poverty, and inequality</a:t>
            </a:r>
            <a:r>
              <a:rPr lang="en-GB" dirty="0"/>
              <a:t>.</a:t>
            </a:r>
          </a:p>
          <a:p>
            <a:endParaRPr lang="en-GB" dirty="0"/>
          </a:p>
        </p:txBody>
      </p:sp>
    </p:spTree>
    <p:extLst>
      <p:ext uri="{BB962C8B-B14F-4D97-AF65-F5344CB8AC3E}">
        <p14:creationId xmlns:p14="http://schemas.microsoft.com/office/powerpoint/2010/main" val="41673291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1AC0-E995-7833-007D-CFFD589F5099}"/>
              </a:ext>
            </a:extLst>
          </p:cNvPr>
          <p:cNvSpPr>
            <a:spLocks noGrp="1"/>
          </p:cNvSpPr>
          <p:nvPr>
            <p:ph type="title"/>
          </p:nvPr>
        </p:nvSpPr>
        <p:spPr>
          <a:xfrm>
            <a:off x="0" y="69562"/>
            <a:ext cx="10515600" cy="1325563"/>
          </a:xfrm>
        </p:spPr>
        <p:txBody>
          <a:bodyPr/>
          <a:lstStyle/>
          <a:p>
            <a:r>
              <a:rPr lang="en-GB" sz="3600" b="1" dirty="0"/>
              <a:t>Key Features of the Act</a:t>
            </a:r>
            <a:br>
              <a:rPr lang="en-GB" b="1" dirty="0"/>
            </a:br>
            <a:endParaRPr lang="en-GB" dirty="0"/>
          </a:p>
        </p:txBody>
      </p:sp>
      <p:sp>
        <p:nvSpPr>
          <p:cNvPr id="3" name="Content Placeholder 2">
            <a:extLst>
              <a:ext uri="{FF2B5EF4-FFF2-40B4-BE49-F238E27FC236}">
                <a16:creationId xmlns:a16="http://schemas.microsoft.com/office/drawing/2014/main" id="{14CBE14D-3846-2FCA-FAC5-6E997DA04040}"/>
              </a:ext>
            </a:extLst>
          </p:cNvPr>
          <p:cNvSpPr>
            <a:spLocks noGrp="1"/>
          </p:cNvSpPr>
          <p:nvPr>
            <p:ph idx="1"/>
          </p:nvPr>
        </p:nvSpPr>
        <p:spPr>
          <a:xfrm>
            <a:off x="145473" y="939294"/>
            <a:ext cx="11861800" cy="5008923"/>
          </a:xfrm>
        </p:spPr>
        <p:txBody>
          <a:bodyPr/>
          <a:lstStyle/>
          <a:p>
            <a:r>
              <a:rPr lang="en-GB" b="1" dirty="0"/>
              <a:t>Seven Well-being Goals</a:t>
            </a:r>
            <a:br>
              <a:rPr lang="en-GB" dirty="0"/>
            </a:br>
            <a:r>
              <a:rPr lang="en-GB" dirty="0"/>
              <a:t>The Act sets out </a:t>
            </a:r>
            <a:r>
              <a:rPr lang="en-GB" b="1" dirty="0"/>
              <a:t>seven well-being goals</a:t>
            </a:r>
            <a:r>
              <a:rPr lang="en-GB" dirty="0"/>
              <a:t> that public bodies in Wales must work towards:</a:t>
            </a:r>
          </a:p>
          <a:p>
            <a:pPr lvl="1"/>
            <a:r>
              <a:rPr lang="en-GB" b="1" dirty="0"/>
              <a:t>A Prosperous Wales</a:t>
            </a:r>
            <a:r>
              <a:rPr lang="en-GB" dirty="0"/>
              <a:t> – A productive, low-carbon economy with decent jobs and fair wages.</a:t>
            </a:r>
          </a:p>
          <a:p>
            <a:pPr lvl="1"/>
            <a:r>
              <a:rPr lang="en-GB" b="1" dirty="0"/>
              <a:t>A Resilient Wales</a:t>
            </a:r>
            <a:r>
              <a:rPr lang="en-GB" dirty="0"/>
              <a:t> – A nation that protects and enhances ecosystems.</a:t>
            </a:r>
          </a:p>
          <a:p>
            <a:pPr lvl="1"/>
            <a:r>
              <a:rPr lang="en-GB" b="1" dirty="0"/>
              <a:t>A Healthier Wales</a:t>
            </a:r>
            <a:r>
              <a:rPr lang="en-GB" dirty="0"/>
              <a:t> – Encouraging physical and mental well-being for all.</a:t>
            </a:r>
          </a:p>
          <a:p>
            <a:pPr lvl="1"/>
            <a:r>
              <a:rPr lang="en-GB" b="1" dirty="0"/>
              <a:t>A More Equal Wales</a:t>
            </a:r>
            <a:r>
              <a:rPr lang="en-GB" dirty="0"/>
              <a:t> – Ensuring everyone has opportunities to thrive.</a:t>
            </a:r>
          </a:p>
          <a:p>
            <a:pPr lvl="1"/>
            <a:r>
              <a:rPr lang="en-GB" b="1" dirty="0"/>
              <a:t>A Wales of Cohesive Communities</a:t>
            </a:r>
            <a:r>
              <a:rPr lang="en-GB" dirty="0"/>
              <a:t> – Supporting safe and well-connected communities.</a:t>
            </a:r>
          </a:p>
          <a:p>
            <a:pPr lvl="1"/>
            <a:r>
              <a:rPr lang="en-GB" b="1" dirty="0"/>
              <a:t>A Wales of Vibrant Culture and Thriving Welsh Language</a:t>
            </a:r>
            <a:r>
              <a:rPr lang="en-GB" dirty="0"/>
              <a:t> – Promoting culture, heritage, and the Welsh language.</a:t>
            </a:r>
          </a:p>
          <a:p>
            <a:pPr lvl="1"/>
            <a:r>
              <a:rPr lang="en-GB" b="1" dirty="0"/>
              <a:t>A Globally Responsible Wales</a:t>
            </a:r>
            <a:r>
              <a:rPr lang="en-GB" dirty="0"/>
              <a:t> – Ensuring </a:t>
            </a:r>
            <a:r>
              <a:rPr lang="en-GB" dirty="0" err="1"/>
              <a:t>Wales’</a:t>
            </a:r>
            <a:r>
              <a:rPr lang="en-GB" dirty="0"/>
              <a:t> actions benefit people and the planet globally</a:t>
            </a:r>
          </a:p>
          <a:p>
            <a:endParaRPr lang="en-GB" dirty="0"/>
          </a:p>
        </p:txBody>
      </p:sp>
    </p:spTree>
    <p:extLst>
      <p:ext uri="{BB962C8B-B14F-4D97-AF65-F5344CB8AC3E}">
        <p14:creationId xmlns:p14="http://schemas.microsoft.com/office/powerpoint/2010/main" val="24300880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52FA-1964-13AE-B5B6-BA5B49C444B1}"/>
              </a:ext>
            </a:extLst>
          </p:cNvPr>
          <p:cNvSpPr>
            <a:spLocks noGrp="1"/>
          </p:cNvSpPr>
          <p:nvPr>
            <p:ph type="title"/>
          </p:nvPr>
        </p:nvSpPr>
        <p:spPr/>
        <p:txBody>
          <a:bodyPr/>
          <a:lstStyle/>
          <a:p>
            <a:r>
              <a:rPr lang="en-GB" dirty="0"/>
              <a:t>Public Duty on Public Bodies</a:t>
            </a:r>
          </a:p>
        </p:txBody>
      </p:sp>
      <p:sp>
        <p:nvSpPr>
          <p:cNvPr id="3" name="Content Placeholder 2">
            <a:extLst>
              <a:ext uri="{FF2B5EF4-FFF2-40B4-BE49-F238E27FC236}">
                <a16:creationId xmlns:a16="http://schemas.microsoft.com/office/drawing/2014/main" id="{893DF31E-9D15-1096-A5C7-0BA1C78212E4}"/>
              </a:ext>
            </a:extLst>
          </p:cNvPr>
          <p:cNvSpPr>
            <a:spLocks noGrp="1"/>
          </p:cNvSpPr>
          <p:nvPr>
            <p:ph idx="1"/>
          </p:nvPr>
        </p:nvSpPr>
        <p:spPr/>
        <p:txBody>
          <a:bodyPr/>
          <a:lstStyle/>
          <a:p>
            <a:r>
              <a:rPr lang="en-GB" b="1" dirty="0"/>
              <a:t>44 public bodies</a:t>
            </a:r>
            <a:r>
              <a:rPr lang="en-GB" dirty="0"/>
              <a:t>, including local councils, health boards, and the Welsh Government, must apply </a:t>
            </a:r>
            <a:r>
              <a:rPr lang="en-GB" b="1" dirty="0"/>
              <a:t>sustainable development principles</a:t>
            </a:r>
            <a:r>
              <a:rPr lang="en-GB" dirty="0"/>
              <a:t> in their decisions.</a:t>
            </a:r>
          </a:p>
          <a:p>
            <a:r>
              <a:rPr lang="en-GB" dirty="0">
                <a:hlinkClick r:id="rId2"/>
              </a:rPr>
              <a:t>sustainable-development-legislation.pdf</a:t>
            </a:r>
            <a:endParaRPr lang="en-GB" dirty="0"/>
          </a:p>
          <a:p>
            <a:r>
              <a:rPr lang="en-GB" dirty="0">
                <a:hlinkClick r:id="rId3"/>
              </a:rPr>
              <a:t>Environment (Wales) Act 2016 | Law Wales</a:t>
            </a:r>
            <a:endParaRPr lang="en-GB" dirty="0"/>
          </a:p>
        </p:txBody>
      </p:sp>
    </p:spTree>
    <p:extLst>
      <p:ext uri="{BB962C8B-B14F-4D97-AF65-F5344CB8AC3E}">
        <p14:creationId xmlns:p14="http://schemas.microsoft.com/office/powerpoint/2010/main" val="11284509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D86D-3B4D-4739-AD13-6AE03C77ED90}"/>
              </a:ext>
            </a:extLst>
          </p:cNvPr>
          <p:cNvSpPr>
            <a:spLocks noGrp="1"/>
          </p:cNvSpPr>
          <p:nvPr>
            <p:ph type="title"/>
          </p:nvPr>
        </p:nvSpPr>
        <p:spPr/>
        <p:txBody>
          <a:bodyPr/>
          <a:lstStyle/>
          <a:p>
            <a:r>
              <a:rPr lang="en-GB" b="1" dirty="0"/>
              <a:t>Innovative Sustainable Travel Initiatives</a:t>
            </a:r>
            <a:br>
              <a:rPr lang="en-GB" b="1" dirty="0"/>
            </a:br>
            <a:endParaRPr lang="en-GB" dirty="0"/>
          </a:p>
        </p:txBody>
      </p:sp>
      <p:sp>
        <p:nvSpPr>
          <p:cNvPr id="3" name="Content Placeholder 2">
            <a:extLst>
              <a:ext uri="{FF2B5EF4-FFF2-40B4-BE49-F238E27FC236}">
                <a16:creationId xmlns:a16="http://schemas.microsoft.com/office/drawing/2014/main" id="{0C32FAEA-B96B-8F9C-B58E-30A27AC14F9D}"/>
              </a:ext>
            </a:extLst>
          </p:cNvPr>
          <p:cNvSpPr>
            <a:spLocks noGrp="1"/>
          </p:cNvSpPr>
          <p:nvPr>
            <p:ph idx="1"/>
          </p:nvPr>
        </p:nvSpPr>
        <p:spPr>
          <a:xfrm>
            <a:off x="431800" y="1363806"/>
            <a:ext cx="10515600" cy="4351338"/>
          </a:xfrm>
        </p:spPr>
        <p:txBody>
          <a:bodyPr>
            <a:normAutofit lnSpcReduction="10000"/>
          </a:bodyPr>
          <a:lstStyle/>
          <a:p>
            <a:pPr>
              <a:lnSpc>
                <a:spcPct val="100000"/>
              </a:lnSpc>
            </a:pPr>
            <a:r>
              <a:rPr lang="en-GB" dirty="0"/>
              <a:t>The global travel and tourism industry is increasingly embracing sustainable practices to minimize environmental impact and promote responsible travel.</a:t>
            </a:r>
          </a:p>
          <a:p>
            <a:pPr>
              <a:lnSpc>
                <a:spcPct val="100000"/>
              </a:lnSpc>
            </a:pPr>
            <a:r>
              <a:rPr lang="en-GB" dirty="0"/>
              <a:t> Here are some notable developments:</a:t>
            </a:r>
          </a:p>
          <a:p>
            <a:pPr>
              <a:lnSpc>
                <a:spcPct val="100000"/>
              </a:lnSpc>
              <a:buFont typeface="Arial" panose="020B0604020202020204" pitchFamily="34" charset="0"/>
              <a:buChar char="•"/>
            </a:pPr>
            <a:r>
              <a:rPr lang="en-GB" b="1" dirty="0"/>
              <a:t>Bright Ideas in Travel 2024</a:t>
            </a:r>
            <a:r>
              <a:rPr lang="en-GB" dirty="0"/>
              <a:t>: This initiative recognizes individuals and organizations making significant positive impacts in travel, addressing sustainability, community involvement, inclusion, accessibility, and conservation. Notable efforts include </a:t>
            </a:r>
            <a:r>
              <a:rPr lang="en-GB" dirty="0" err="1"/>
              <a:t>Synhelion's</a:t>
            </a:r>
            <a:r>
              <a:rPr lang="en-GB" dirty="0"/>
              <a:t> use of solar fuel, Delta Flight Products' launch of PWC-compatible airplane seats, and Louisville Airport's geothermal HVAC system.</a:t>
            </a:r>
          </a:p>
        </p:txBody>
      </p:sp>
    </p:spTree>
    <p:extLst>
      <p:ext uri="{BB962C8B-B14F-4D97-AF65-F5344CB8AC3E}">
        <p14:creationId xmlns:p14="http://schemas.microsoft.com/office/powerpoint/2010/main" val="8721226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98E9B-841B-5D8B-AEAC-AFB60A702A06}"/>
              </a:ext>
            </a:extLst>
          </p:cNvPr>
          <p:cNvSpPr>
            <a:spLocks noGrp="1"/>
          </p:cNvSpPr>
          <p:nvPr>
            <p:ph type="title"/>
          </p:nvPr>
        </p:nvSpPr>
        <p:spPr>
          <a:xfrm>
            <a:off x="145473" y="88035"/>
            <a:ext cx="10515600" cy="1325563"/>
          </a:xfrm>
        </p:spPr>
        <p:txBody>
          <a:bodyPr/>
          <a:lstStyle/>
          <a:p>
            <a:r>
              <a:rPr lang="en-GB" b="1" dirty="0"/>
              <a:t>Sustainable Shore Excursions in Cruising</a:t>
            </a:r>
            <a:br>
              <a:rPr lang="en-GB" b="1" dirty="0"/>
            </a:br>
            <a:endParaRPr lang="en-GB" dirty="0"/>
          </a:p>
        </p:txBody>
      </p:sp>
      <p:sp>
        <p:nvSpPr>
          <p:cNvPr id="3" name="Content Placeholder 2">
            <a:extLst>
              <a:ext uri="{FF2B5EF4-FFF2-40B4-BE49-F238E27FC236}">
                <a16:creationId xmlns:a16="http://schemas.microsoft.com/office/drawing/2014/main" id="{DDBCB610-D20C-DE08-E3C6-2A861AF2F65B}"/>
              </a:ext>
            </a:extLst>
          </p:cNvPr>
          <p:cNvSpPr>
            <a:spLocks noGrp="1"/>
          </p:cNvSpPr>
          <p:nvPr>
            <p:ph idx="1"/>
          </p:nvPr>
        </p:nvSpPr>
        <p:spPr>
          <a:xfrm>
            <a:off x="145473" y="819221"/>
            <a:ext cx="10515600" cy="5443033"/>
          </a:xfrm>
        </p:spPr>
        <p:txBody>
          <a:bodyPr>
            <a:normAutofit lnSpcReduction="10000"/>
          </a:bodyPr>
          <a:lstStyle/>
          <a:p>
            <a:pPr>
              <a:buFont typeface="Arial" panose="020B0604020202020204" pitchFamily="34" charset="0"/>
              <a:buChar char="•"/>
            </a:pPr>
            <a:r>
              <a:rPr lang="en-GB" b="1" dirty="0"/>
              <a:t>Eco-Friendly Cruise Activities</a:t>
            </a:r>
            <a:r>
              <a:rPr lang="en-GB" dirty="0"/>
              <a:t>: Cruise lines are increasingly offering sustainable shore excursions. </a:t>
            </a:r>
          </a:p>
          <a:p>
            <a:pPr>
              <a:buFont typeface="Arial" panose="020B0604020202020204" pitchFamily="34" charset="0"/>
              <a:buChar char="•"/>
            </a:pPr>
            <a:r>
              <a:rPr lang="en-GB" dirty="0"/>
              <a:t>For example, Coral Expeditions conducts citizen science-themed trips on the Great Barrier Reef, involving guests in conservation activities like species surveys. </a:t>
            </a:r>
          </a:p>
          <a:p>
            <a:pPr>
              <a:buFont typeface="Arial" panose="020B0604020202020204" pitchFamily="34" charset="0"/>
              <a:buChar char="•"/>
            </a:pPr>
            <a:r>
              <a:rPr lang="en-GB" dirty="0"/>
              <a:t>Aurora Expeditions participates in the Clean Up Svalbard initiative to remove waste from Norway's shores, encouraging passengers to reduce disposable items. </a:t>
            </a:r>
          </a:p>
          <a:p>
            <a:pPr>
              <a:buFont typeface="Arial" panose="020B0604020202020204" pitchFamily="34" charset="0"/>
              <a:buChar char="•"/>
            </a:pPr>
            <a:r>
              <a:rPr lang="en-GB" dirty="0"/>
              <a:t>Oceania Cruises offers "Go Green Tours," showcasing local conservation efforts, such as beekeeping in St Lucia and textile upcycling in Estonia. </a:t>
            </a:r>
          </a:p>
          <a:p>
            <a:pPr>
              <a:buFont typeface="Arial" panose="020B0604020202020204" pitchFamily="34" charset="0"/>
              <a:buChar char="•"/>
            </a:pPr>
            <a:r>
              <a:rPr lang="en-GB" dirty="0">
                <a:hlinkClick r:id="rId3"/>
              </a:rPr>
              <a:t>Sustainable cruise tourism trend sees rise of green shore excursions | Daily Telegraph</a:t>
            </a:r>
            <a:endParaRPr lang="en-GB" dirty="0"/>
          </a:p>
          <a:p>
            <a:endParaRPr lang="en-GB" dirty="0"/>
          </a:p>
        </p:txBody>
      </p:sp>
    </p:spTree>
    <p:extLst>
      <p:ext uri="{BB962C8B-B14F-4D97-AF65-F5344CB8AC3E}">
        <p14:creationId xmlns:p14="http://schemas.microsoft.com/office/powerpoint/2010/main" val="38277023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2B56-0BFD-157A-F920-9E1DA004AA03}"/>
              </a:ext>
            </a:extLst>
          </p:cNvPr>
          <p:cNvSpPr>
            <a:spLocks noGrp="1"/>
          </p:cNvSpPr>
          <p:nvPr>
            <p:ph type="title"/>
          </p:nvPr>
        </p:nvSpPr>
        <p:spPr/>
        <p:txBody>
          <a:bodyPr/>
          <a:lstStyle/>
          <a:p>
            <a:r>
              <a:rPr lang="en-GB" b="1" dirty="0"/>
              <a:t>Advancements in Sustainable Aviation</a:t>
            </a:r>
            <a:br>
              <a:rPr lang="en-GB" b="1" dirty="0"/>
            </a:br>
            <a:endParaRPr lang="en-GB" dirty="0"/>
          </a:p>
        </p:txBody>
      </p:sp>
      <p:sp>
        <p:nvSpPr>
          <p:cNvPr id="3" name="Content Placeholder 2">
            <a:extLst>
              <a:ext uri="{FF2B5EF4-FFF2-40B4-BE49-F238E27FC236}">
                <a16:creationId xmlns:a16="http://schemas.microsoft.com/office/drawing/2014/main" id="{27D3F69E-1445-237D-F932-E063C1E350BB}"/>
              </a:ext>
            </a:extLst>
          </p:cNvPr>
          <p:cNvSpPr>
            <a:spLocks noGrp="1"/>
          </p:cNvSpPr>
          <p:nvPr>
            <p:ph idx="1"/>
          </p:nvPr>
        </p:nvSpPr>
        <p:spPr/>
        <p:txBody>
          <a:bodyPr/>
          <a:lstStyle/>
          <a:p>
            <a:pPr>
              <a:buFont typeface="Arial" panose="020B0604020202020204" pitchFamily="34" charset="0"/>
              <a:buChar char="•"/>
            </a:pPr>
            <a:r>
              <a:rPr lang="en-GB" b="1" dirty="0"/>
              <a:t>Hydrogen-Powered Flight</a:t>
            </a:r>
            <a:r>
              <a:rPr lang="en-GB" dirty="0"/>
              <a:t>: </a:t>
            </a:r>
            <a:r>
              <a:rPr lang="en-GB" dirty="0" err="1"/>
              <a:t>Stralis</a:t>
            </a:r>
            <a:r>
              <a:rPr lang="en-GB" dirty="0"/>
              <a:t> Aircraft, a Brisbane-based company, is developing emissions-free aviation using hydrogen-electric propulsion. </a:t>
            </a:r>
          </a:p>
          <a:p>
            <a:pPr>
              <a:buFont typeface="Arial" panose="020B0604020202020204" pitchFamily="34" charset="0"/>
              <a:buChar char="•"/>
            </a:pPr>
            <a:r>
              <a:rPr lang="en-GB" dirty="0"/>
              <a:t>They are working on retrofitting existing aircraft and designing new ones with this green technology. </a:t>
            </a:r>
          </a:p>
          <a:p>
            <a:pPr>
              <a:buFont typeface="Arial" panose="020B0604020202020204" pitchFamily="34" charset="0"/>
              <a:buChar char="•"/>
            </a:pPr>
            <a:r>
              <a:rPr lang="en-GB" dirty="0"/>
              <a:t>The hydrogen-electric propulsion system, which is lighter and produces only water as a by-product, offers a cleaner, quieter, and potentially 50% cheaper alternative to conventional jet propulsion. </a:t>
            </a:r>
          </a:p>
          <a:p>
            <a:endParaRPr lang="en-GB" dirty="0"/>
          </a:p>
        </p:txBody>
      </p:sp>
    </p:spTree>
    <p:extLst>
      <p:ext uri="{BB962C8B-B14F-4D97-AF65-F5344CB8AC3E}">
        <p14:creationId xmlns:p14="http://schemas.microsoft.com/office/powerpoint/2010/main" val="11064662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0281-FCB9-0808-7A0A-BE3C09D57517}"/>
              </a:ext>
            </a:extLst>
          </p:cNvPr>
          <p:cNvSpPr>
            <a:spLocks noGrp="1"/>
          </p:cNvSpPr>
          <p:nvPr>
            <p:ph type="title"/>
          </p:nvPr>
        </p:nvSpPr>
        <p:spPr/>
        <p:txBody>
          <a:bodyPr/>
          <a:lstStyle/>
          <a:p>
            <a:r>
              <a:rPr lang="en-GB" b="1" dirty="0"/>
              <a:t>Regenerative Tourism Efforts</a:t>
            </a:r>
            <a:br>
              <a:rPr lang="en-GB" b="1" dirty="0"/>
            </a:br>
            <a:endParaRPr lang="en-GB" dirty="0"/>
          </a:p>
        </p:txBody>
      </p:sp>
      <p:sp>
        <p:nvSpPr>
          <p:cNvPr id="3" name="Content Placeholder 2">
            <a:extLst>
              <a:ext uri="{FF2B5EF4-FFF2-40B4-BE49-F238E27FC236}">
                <a16:creationId xmlns:a16="http://schemas.microsoft.com/office/drawing/2014/main" id="{D06F9E13-91A2-7D79-0277-3E9D82BEFD83}"/>
              </a:ext>
            </a:extLst>
          </p:cNvPr>
          <p:cNvSpPr>
            <a:spLocks noGrp="1"/>
          </p:cNvSpPr>
          <p:nvPr>
            <p:ph idx="1"/>
          </p:nvPr>
        </p:nvSpPr>
        <p:spPr/>
        <p:txBody>
          <a:bodyPr>
            <a:normAutofit lnSpcReduction="10000"/>
          </a:bodyPr>
          <a:lstStyle/>
          <a:p>
            <a:pPr>
              <a:buFont typeface="Arial" panose="020B0604020202020204" pitchFamily="34" charset="0"/>
              <a:buChar char="•"/>
            </a:pPr>
            <a:r>
              <a:rPr lang="en-GB" b="1" dirty="0"/>
              <a:t>Lanzarote's Sustainable Tourism Model</a:t>
            </a:r>
            <a:r>
              <a:rPr lang="en-GB" dirty="0"/>
              <a:t>: Lanzarote presented a stand at FITUR 2025 focused on sustainability, promoting a diversified and sustainable tourism model. </a:t>
            </a:r>
          </a:p>
          <a:p>
            <a:pPr>
              <a:buFont typeface="Arial" panose="020B0604020202020204" pitchFamily="34" charset="0"/>
              <a:buChar char="•"/>
            </a:pPr>
            <a:r>
              <a:rPr lang="en-GB" dirty="0"/>
              <a:t>The island leads in tourist spending per visitor in the Canary Islands and has numerous international alliances and innovative actions to strengthen sustainability. </a:t>
            </a:r>
          </a:p>
          <a:p>
            <a:pPr>
              <a:buFont typeface="Arial" panose="020B0604020202020204" pitchFamily="34" charset="0"/>
              <a:buChar char="•"/>
            </a:pPr>
            <a:r>
              <a:rPr lang="en-GB" dirty="0"/>
              <a:t>Lanzarote will host events coordinated with the Global Sustainable Tourism Council and the UN Spain on regenerative tourism</a:t>
            </a:r>
          </a:p>
          <a:p>
            <a:r>
              <a:rPr lang="en-GB" dirty="0">
                <a:hlinkClick r:id="rId3"/>
              </a:rPr>
              <a:t>Bright Ideas in Travel 2024 | Condé Nast Traveler</a:t>
            </a:r>
            <a:endParaRPr lang="en-GB" dirty="0"/>
          </a:p>
        </p:txBody>
      </p:sp>
    </p:spTree>
    <p:extLst>
      <p:ext uri="{BB962C8B-B14F-4D97-AF65-F5344CB8AC3E}">
        <p14:creationId xmlns:p14="http://schemas.microsoft.com/office/powerpoint/2010/main" val="12703580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C1D47-99DF-2F61-BB57-2927C081C0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E7381F-A24A-8398-6478-9C949E6A05C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227591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5349</Words>
  <Application>Microsoft Office PowerPoint</Application>
  <PresentationFormat>Widescreen</PresentationFormat>
  <Paragraphs>303</Paragraphs>
  <Slides>46</Slides>
  <Notes>17</Notes>
  <HiddenSlides>0</HiddenSlides>
  <MMClips>2</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46</vt:i4>
      </vt:variant>
    </vt:vector>
  </HeadingPairs>
  <TitlesOfParts>
    <vt:vector size="60" baseType="lpstr">
      <vt:lpstr>Google Sans</vt:lpstr>
      <vt:lpstr>Arial</vt:lpstr>
      <vt:lpstr>Calibri</vt:lpstr>
      <vt:lpstr>Calibri Light</vt:lpstr>
      <vt:lpstr>Cambria</vt:lpstr>
      <vt:lpstr>Noto sans</vt:lpstr>
      <vt:lpstr>Title Slide 1</vt:lpstr>
      <vt:lpstr>Sub Title 1</vt:lpstr>
      <vt:lpstr>1_Text Break Info Slide 2</vt:lpstr>
      <vt:lpstr>1_Title Slide 1</vt:lpstr>
      <vt:lpstr>Text 1</vt:lpstr>
      <vt:lpstr>Theme1</vt:lpstr>
      <vt:lpstr>Accessible 2</vt:lpstr>
      <vt:lpstr>1_Sub Title 1</vt:lpstr>
      <vt:lpstr>PowerPoint Presentation</vt:lpstr>
      <vt:lpstr>PowerPoint Presentation</vt:lpstr>
      <vt:lpstr>PowerPoint Presentation</vt:lpstr>
      <vt:lpstr>PowerPoint Presentation</vt:lpstr>
      <vt:lpstr>PowerPoint Presentation</vt:lpstr>
      <vt:lpstr>PowerPoint Presentation</vt:lpstr>
      <vt:lpstr>Flying</vt:lpstr>
      <vt:lpstr>Urban Transportation</vt:lpstr>
      <vt:lpstr>Group discussion:  Urban Transportation</vt:lpstr>
      <vt:lpstr>What Paris already offers in sustainable transport </vt:lpstr>
      <vt:lpstr>What It Means for Sustainability, Residents &amp; Tourists </vt:lpstr>
      <vt:lpstr>Challenges &amp; Debate </vt:lpstr>
      <vt:lpstr>Paris: Building a Sustainable Transport System</vt:lpstr>
      <vt:lpstr>What’s Changing — Recent Plans &amp; Ambitions for More Sustainability </vt:lpstr>
      <vt:lpstr>Why Sustainable Transport Matters in Paris</vt:lpstr>
      <vt:lpstr>Existing Sustainable Transport Network</vt:lpstr>
      <vt:lpstr>2030 Mobility Plan: Key Policies</vt:lpstr>
      <vt:lpstr>Cycling Revolution in Paris</vt:lpstr>
      <vt:lpstr>Decarbonisation of Public Transport</vt:lpstr>
      <vt:lpstr>Impact on Residents &amp; Tourists</vt:lpstr>
      <vt:lpstr>Challenges &amp; Criticisms</vt:lpstr>
      <vt:lpstr>Case Study Insights</vt:lpstr>
      <vt:lpstr>Discussion Questions</vt:lpstr>
      <vt:lpstr>Tourism transport options…?</vt:lpstr>
      <vt:lpstr>PowerPoint Presentation</vt:lpstr>
      <vt:lpstr>PowerPoint Presentation</vt:lpstr>
      <vt:lpstr>So which one is the winner?!</vt:lpstr>
      <vt:lpstr>PowerPoint Presentation</vt:lpstr>
      <vt:lpstr>PowerPoint Presentation</vt:lpstr>
      <vt:lpstr>The Activist, The Informed and The Unpredictable Customer </vt:lpstr>
      <vt:lpstr>PowerPoint Presentation</vt:lpstr>
      <vt:lpstr>The responsible tourist</vt:lpstr>
      <vt:lpstr>PowerPoint Presentation</vt:lpstr>
      <vt:lpstr>PowerPoint Presentation</vt:lpstr>
      <vt:lpstr>Some conclusions….? </vt:lpstr>
      <vt:lpstr>The Environment (Wales) Act 2016</vt:lpstr>
      <vt:lpstr>PowerPoint Presentation</vt:lpstr>
      <vt:lpstr>Well-being of Future Generations (Wales) Act 2015</vt:lpstr>
      <vt:lpstr>Key Features of the Act </vt:lpstr>
      <vt:lpstr>Public Duty on Public Bodies</vt:lpstr>
      <vt:lpstr>Innovative Sustainable Travel Initiatives </vt:lpstr>
      <vt:lpstr>Sustainable Shore Excursions in Cruising </vt:lpstr>
      <vt:lpstr>Advancements in Sustainable Aviation </vt:lpstr>
      <vt:lpstr>Regenerative Tourism Efforts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Deborah Jenkins</cp:lastModifiedBy>
  <cp:revision>3</cp:revision>
  <dcterms:created xsi:type="dcterms:W3CDTF">2023-01-31T21:01:37Z</dcterms:created>
  <dcterms:modified xsi:type="dcterms:W3CDTF">2025-11-28T10:31:49Z</dcterms:modified>
</cp:coreProperties>
</file>