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5.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6.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49"/>
  </p:notesMasterIdLst>
  <p:sldIdLst>
    <p:sldId id="256" r:id="rId10"/>
    <p:sldId id="257" r:id="rId11"/>
    <p:sldId id="283" r:id="rId12"/>
    <p:sldId id="263" r:id="rId13"/>
    <p:sldId id="282" r:id="rId14"/>
    <p:sldId id="415" r:id="rId15"/>
    <p:sldId id="284" r:id="rId16"/>
    <p:sldId id="285" r:id="rId17"/>
    <p:sldId id="286" r:id="rId18"/>
    <p:sldId id="258" r:id="rId19"/>
    <p:sldId id="259" r:id="rId20"/>
    <p:sldId id="261" r:id="rId21"/>
    <p:sldId id="416" r:id="rId22"/>
    <p:sldId id="418" r:id="rId23"/>
    <p:sldId id="417" r:id="rId24"/>
    <p:sldId id="419" r:id="rId25"/>
    <p:sldId id="422" r:id="rId26"/>
    <p:sldId id="423" r:id="rId27"/>
    <p:sldId id="262" r:id="rId28"/>
    <p:sldId id="329" r:id="rId29"/>
    <p:sldId id="331" r:id="rId30"/>
    <p:sldId id="343" r:id="rId31"/>
    <p:sldId id="425" r:id="rId32"/>
    <p:sldId id="974" r:id="rId33"/>
    <p:sldId id="448" r:id="rId34"/>
    <p:sldId id="449" r:id="rId35"/>
    <p:sldId id="979" r:id="rId36"/>
    <p:sldId id="450" r:id="rId37"/>
    <p:sldId id="980" r:id="rId38"/>
    <p:sldId id="451" r:id="rId39"/>
    <p:sldId id="576" r:id="rId40"/>
    <p:sldId id="577" r:id="rId41"/>
    <p:sldId id="452" r:id="rId42"/>
    <p:sldId id="569" r:id="rId43"/>
    <p:sldId id="453" r:id="rId44"/>
    <p:sldId id="565" r:id="rId45"/>
    <p:sldId id="454" r:id="rId46"/>
    <p:sldId id="455" r:id="rId47"/>
    <p:sldId id="981"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205"/>
    <p:restoredTop sz="96327"/>
  </p:normalViewPr>
  <p:slideViewPr>
    <p:cSldViewPr snapToGrid="0" snapToObjects="1">
      <p:cViewPr varScale="1">
        <p:scale>
          <a:sx n="112" d="100"/>
          <a:sy n="112" d="100"/>
        </p:scale>
        <p:origin x="30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presProps" Target="presProps.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tableStyles" Target="tableStyles.xml"/><Relationship Id="rId5" Type="http://schemas.openxmlformats.org/officeDocument/2006/relationships/slideMaster" Target="slideMasters/slideMaster3.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theme" Target="theme/theme1.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8" Type="http://schemas.openxmlformats.org/officeDocument/2006/relationships/slideMaster" Target="slideMasters/slideMaster6.xml"/><Relationship Id="rId51" Type="http://schemas.openxmlformats.org/officeDocument/2006/relationships/viewProps" Target="viewProps.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20" Type="http://schemas.openxmlformats.org/officeDocument/2006/relationships/slide" Target="slides/slide11.xml"/><Relationship Id="rId41" Type="http://schemas.openxmlformats.org/officeDocument/2006/relationships/slide" Target="slides/slide32.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B90458D2-BB21-4040-B9E3-65A3BBEC6E39}"/>
    <pc:docChg chg="undo custSel addSld delSld modSld sldOrd">
      <pc:chgData name="Christopher Wilkin" userId="10363294-769d-46d1-9962-1839b2820248" providerId="ADAL" clId="{B90458D2-BB21-4040-B9E3-65A3BBEC6E39}" dt="2026-09-08T15:01:47.143" v="67" actId="20577"/>
      <pc:docMkLst>
        <pc:docMk/>
      </pc:docMkLst>
      <pc:sldChg chg="modSp mod ord">
        <pc:chgData name="Christopher Wilkin" userId="10363294-769d-46d1-9962-1839b2820248" providerId="ADAL" clId="{B90458D2-BB21-4040-B9E3-65A3BBEC6E39}" dt="2026-09-08T15:01:47.143" v="67" actId="20577"/>
        <pc:sldMkLst>
          <pc:docMk/>
          <pc:sldMk cId="1228867326" sldId="258"/>
        </pc:sldMkLst>
        <pc:spChg chg="mod">
          <ac:chgData name="Christopher Wilkin" userId="10363294-769d-46d1-9962-1839b2820248" providerId="ADAL" clId="{B90458D2-BB21-4040-B9E3-65A3BBEC6E39}" dt="2026-09-08T15:01:47.143" v="67" actId="20577"/>
          <ac:spMkLst>
            <pc:docMk/>
            <pc:sldMk cId="1228867326" sldId="258"/>
            <ac:spMk id="3" creationId="{7821D06A-945D-03B1-2F9C-CB03ED0ACBB7}"/>
          </ac:spMkLst>
        </pc:spChg>
      </pc:sldChg>
      <pc:sldChg chg="del">
        <pc:chgData name="Christopher Wilkin" userId="10363294-769d-46d1-9962-1839b2820248" providerId="ADAL" clId="{B90458D2-BB21-4040-B9E3-65A3BBEC6E39}" dt="2026-09-08T08:26:56.364" v="26" actId="47"/>
        <pc:sldMkLst>
          <pc:docMk/>
          <pc:sldMk cId="149419865" sldId="260"/>
        </pc:sldMkLst>
      </pc:sldChg>
      <pc:sldChg chg="ord">
        <pc:chgData name="Christopher Wilkin" userId="10363294-769d-46d1-9962-1839b2820248" providerId="ADAL" clId="{B90458D2-BB21-4040-B9E3-65A3BBEC6E39}" dt="2026-09-07T07:36:39.911" v="25"/>
        <pc:sldMkLst>
          <pc:docMk/>
          <pc:sldMk cId="1960698381" sldId="262"/>
        </pc:sldMkLst>
      </pc:sldChg>
      <pc:sldChg chg="del">
        <pc:chgData name="Christopher Wilkin" userId="10363294-769d-46d1-9962-1839b2820248" providerId="ADAL" clId="{B90458D2-BB21-4040-B9E3-65A3BBEC6E39}" dt="2026-09-08T15:01:05.389" v="50" actId="47"/>
        <pc:sldMkLst>
          <pc:docMk/>
          <pc:sldMk cId="2607744921" sldId="424"/>
        </pc:sldMkLst>
      </pc:sldChg>
      <pc:sldChg chg="modSp new mod">
        <pc:chgData name="Christopher Wilkin" userId="10363294-769d-46d1-9962-1839b2820248" providerId="ADAL" clId="{B90458D2-BB21-4040-B9E3-65A3BBEC6E39}" dt="2026-09-04T20:09:57.620" v="13" actId="20577"/>
        <pc:sldMkLst>
          <pc:docMk/>
          <pc:sldMk cId="3201394610" sldId="425"/>
        </pc:sldMkLst>
        <pc:spChg chg="mod">
          <ac:chgData name="Christopher Wilkin" userId="10363294-769d-46d1-9962-1839b2820248" providerId="ADAL" clId="{B90458D2-BB21-4040-B9E3-65A3BBEC6E39}" dt="2026-09-04T20:09:57.620" v="13" actId="20577"/>
          <ac:spMkLst>
            <pc:docMk/>
            <pc:sldMk cId="3201394610" sldId="425"/>
            <ac:spMk id="2" creationId="{B072D83C-82CC-C8AD-291E-6E5241C8D5F1}"/>
          </ac:spMkLst>
        </pc:spChg>
      </pc:sldChg>
      <pc:sldChg chg="add">
        <pc:chgData name="Christopher Wilkin" userId="10363294-769d-46d1-9962-1839b2820248" providerId="ADAL" clId="{B90458D2-BB21-4040-B9E3-65A3BBEC6E39}" dt="2026-09-04T20:10:20.967" v="14"/>
        <pc:sldMkLst>
          <pc:docMk/>
          <pc:sldMk cId="528361137" sldId="448"/>
        </pc:sldMkLst>
      </pc:sldChg>
      <pc:sldChg chg="add">
        <pc:chgData name="Christopher Wilkin" userId="10363294-769d-46d1-9962-1839b2820248" providerId="ADAL" clId="{B90458D2-BB21-4040-B9E3-65A3BBEC6E39}" dt="2026-09-04T20:10:20.967" v="14"/>
        <pc:sldMkLst>
          <pc:docMk/>
          <pc:sldMk cId="1071983741" sldId="449"/>
        </pc:sldMkLst>
      </pc:sldChg>
      <pc:sldChg chg="add">
        <pc:chgData name="Christopher Wilkin" userId="10363294-769d-46d1-9962-1839b2820248" providerId="ADAL" clId="{B90458D2-BB21-4040-B9E3-65A3BBEC6E39}" dt="2026-09-04T20:10:20.967" v="14"/>
        <pc:sldMkLst>
          <pc:docMk/>
          <pc:sldMk cId="3196325702" sldId="450"/>
        </pc:sldMkLst>
      </pc:sldChg>
      <pc:sldChg chg="modSp add modAnim">
        <pc:chgData name="Christopher Wilkin" userId="10363294-769d-46d1-9962-1839b2820248" providerId="ADAL" clId="{B90458D2-BB21-4040-B9E3-65A3BBEC6E39}" dt="2026-09-07T07:32:26.994" v="16" actId="20577"/>
        <pc:sldMkLst>
          <pc:docMk/>
          <pc:sldMk cId="2455965161" sldId="451"/>
        </pc:sldMkLst>
        <pc:spChg chg="mod">
          <ac:chgData name="Christopher Wilkin" userId="10363294-769d-46d1-9962-1839b2820248" providerId="ADAL" clId="{B90458D2-BB21-4040-B9E3-65A3BBEC6E39}" dt="2026-09-07T07:32:26.994" v="16" actId="20577"/>
          <ac:spMkLst>
            <pc:docMk/>
            <pc:sldMk cId="2455965161" sldId="451"/>
            <ac:spMk id="7" creationId="{00000000-0000-0000-0000-000000000000}"/>
          </ac:spMkLst>
        </pc:spChg>
      </pc:sldChg>
      <pc:sldChg chg="add">
        <pc:chgData name="Christopher Wilkin" userId="10363294-769d-46d1-9962-1839b2820248" providerId="ADAL" clId="{B90458D2-BB21-4040-B9E3-65A3BBEC6E39}" dt="2026-09-04T20:10:20.967" v="14"/>
        <pc:sldMkLst>
          <pc:docMk/>
          <pc:sldMk cId="569452179" sldId="452"/>
        </pc:sldMkLst>
      </pc:sldChg>
      <pc:sldChg chg="add">
        <pc:chgData name="Christopher Wilkin" userId="10363294-769d-46d1-9962-1839b2820248" providerId="ADAL" clId="{B90458D2-BB21-4040-B9E3-65A3BBEC6E39}" dt="2026-09-04T20:10:20.967" v="14"/>
        <pc:sldMkLst>
          <pc:docMk/>
          <pc:sldMk cId="1251751795" sldId="453"/>
        </pc:sldMkLst>
      </pc:sldChg>
      <pc:sldChg chg="add">
        <pc:chgData name="Christopher Wilkin" userId="10363294-769d-46d1-9962-1839b2820248" providerId="ADAL" clId="{B90458D2-BB21-4040-B9E3-65A3BBEC6E39}" dt="2026-09-04T20:10:20.967" v="14"/>
        <pc:sldMkLst>
          <pc:docMk/>
          <pc:sldMk cId="1001816373" sldId="454"/>
        </pc:sldMkLst>
      </pc:sldChg>
      <pc:sldChg chg="add">
        <pc:chgData name="Christopher Wilkin" userId="10363294-769d-46d1-9962-1839b2820248" providerId="ADAL" clId="{B90458D2-BB21-4040-B9E3-65A3BBEC6E39}" dt="2026-09-04T20:10:20.967" v="14"/>
        <pc:sldMkLst>
          <pc:docMk/>
          <pc:sldMk cId="2388786260" sldId="455"/>
        </pc:sldMkLst>
      </pc:sldChg>
      <pc:sldChg chg="add setBg">
        <pc:chgData name="Christopher Wilkin" userId="10363294-769d-46d1-9962-1839b2820248" providerId="ADAL" clId="{B90458D2-BB21-4040-B9E3-65A3BBEC6E39}" dt="2026-09-04T20:10:20.967" v="14"/>
        <pc:sldMkLst>
          <pc:docMk/>
          <pc:sldMk cId="1229393930" sldId="565"/>
        </pc:sldMkLst>
      </pc:sldChg>
      <pc:sldChg chg="add setBg">
        <pc:chgData name="Christopher Wilkin" userId="10363294-769d-46d1-9962-1839b2820248" providerId="ADAL" clId="{B90458D2-BB21-4040-B9E3-65A3BBEC6E39}" dt="2026-09-04T20:10:20.967" v="14"/>
        <pc:sldMkLst>
          <pc:docMk/>
          <pc:sldMk cId="3294537851" sldId="569"/>
        </pc:sldMkLst>
      </pc:sldChg>
      <pc:sldChg chg="add setBg">
        <pc:chgData name="Christopher Wilkin" userId="10363294-769d-46d1-9962-1839b2820248" providerId="ADAL" clId="{B90458D2-BB21-4040-B9E3-65A3BBEC6E39}" dt="2026-09-04T20:10:20.967" v="14"/>
        <pc:sldMkLst>
          <pc:docMk/>
          <pc:sldMk cId="1714264568" sldId="576"/>
        </pc:sldMkLst>
      </pc:sldChg>
      <pc:sldChg chg="add setBg">
        <pc:chgData name="Christopher Wilkin" userId="10363294-769d-46d1-9962-1839b2820248" providerId="ADAL" clId="{B90458D2-BB21-4040-B9E3-65A3BBEC6E39}" dt="2026-09-04T20:10:20.967" v="14"/>
        <pc:sldMkLst>
          <pc:docMk/>
          <pc:sldMk cId="2414511841" sldId="577"/>
        </pc:sldMkLst>
      </pc:sldChg>
      <pc:sldChg chg="add del setBg">
        <pc:chgData name="Christopher Wilkin" userId="10363294-769d-46d1-9962-1839b2820248" providerId="ADAL" clId="{B90458D2-BB21-4040-B9E3-65A3BBEC6E39}" dt="2026-09-07T07:31:41.458" v="15" actId="47"/>
        <pc:sldMkLst>
          <pc:docMk/>
          <pc:sldMk cId="3160846832" sldId="773"/>
        </pc:sldMkLst>
      </pc:sldChg>
      <pc:sldChg chg="add">
        <pc:chgData name="Christopher Wilkin" userId="10363294-769d-46d1-9962-1839b2820248" providerId="ADAL" clId="{B90458D2-BB21-4040-B9E3-65A3BBEC6E39}" dt="2026-09-04T20:10:20.967" v="14"/>
        <pc:sldMkLst>
          <pc:docMk/>
          <pc:sldMk cId="1122943793" sldId="974"/>
        </pc:sldMkLst>
      </pc:sldChg>
      <pc:sldChg chg="add">
        <pc:chgData name="Christopher Wilkin" userId="10363294-769d-46d1-9962-1839b2820248" providerId="ADAL" clId="{B90458D2-BB21-4040-B9E3-65A3BBEC6E39}" dt="2026-09-04T20:10:20.967" v="14"/>
        <pc:sldMkLst>
          <pc:docMk/>
          <pc:sldMk cId="2204528812" sldId="979"/>
        </pc:sldMkLst>
      </pc:sldChg>
      <pc:sldChg chg="add">
        <pc:chgData name="Christopher Wilkin" userId="10363294-769d-46d1-9962-1839b2820248" providerId="ADAL" clId="{B90458D2-BB21-4040-B9E3-65A3BBEC6E39}" dt="2026-09-04T20:10:20.967" v="14"/>
        <pc:sldMkLst>
          <pc:docMk/>
          <pc:sldMk cId="4140600212" sldId="980"/>
        </pc:sldMkLst>
      </pc:sldChg>
      <pc:sldChg chg="add">
        <pc:chgData name="Christopher Wilkin" userId="10363294-769d-46d1-9962-1839b2820248" providerId="ADAL" clId="{B90458D2-BB21-4040-B9E3-65A3BBEC6E39}" dt="2026-09-04T20:10:20.967" v="14"/>
        <pc:sldMkLst>
          <pc:docMk/>
          <pc:sldMk cId="1195101234" sldId="981"/>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7.svg"/><Relationship Id="rId2" Type="http://schemas.openxmlformats.org/officeDocument/2006/relationships/image" Target="../media/image56.svg"/><Relationship Id="rId1" Type="http://schemas.openxmlformats.org/officeDocument/2006/relationships/image" Target="../media/image55.svg"/><Relationship Id="rId4" Type="http://schemas.openxmlformats.org/officeDocument/2006/relationships/image" Target="../media/image5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7.svg"/><Relationship Id="rId2" Type="http://schemas.openxmlformats.org/officeDocument/2006/relationships/image" Target="../media/image56.svg"/><Relationship Id="rId1" Type="http://schemas.openxmlformats.org/officeDocument/2006/relationships/image" Target="../media/image55.svg"/><Relationship Id="rId4" Type="http://schemas.openxmlformats.org/officeDocument/2006/relationships/image" Target="../media/image5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8554D2-3E35-4277-A4B8-6738E95C2F94}" type="doc">
      <dgm:prSet loTypeId="urn:microsoft.com/office/officeart/2005/8/layout/hList1" loCatId="list" qsTypeId="urn:microsoft.com/office/officeart/2005/8/quickstyle/3d2" qsCatId="3D" csTypeId="urn:microsoft.com/office/officeart/2005/8/colors/colorful1" csCatId="colorful" phldr="1"/>
      <dgm:spPr/>
      <dgm:t>
        <a:bodyPr/>
        <a:lstStyle/>
        <a:p>
          <a:endParaRPr lang="en-GB"/>
        </a:p>
      </dgm:t>
    </dgm:pt>
    <dgm:pt modelId="{F765410A-0EF1-4144-A8AC-1F232E4F3EAD}">
      <dgm:prSet phldrT="[Text]"/>
      <dgm:spPr/>
      <dgm:t>
        <a:bodyPr/>
        <a:lstStyle/>
        <a:p>
          <a:pPr>
            <a:buNone/>
          </a:pPr>
          <a:r>
            <a:rPr lang="en-GB" b="1" dirty="0"/>
            <a:t>Consultant 1 – Strategic Business Diagnostic</a:t>
          </a:r>
          <a:endParaRPr lang="en-GB" dirty="0"/>
        </a:p>
      </dgm:t>
    </dgm:pt>
    <dgm:pt modelId="{287F7D87-FFF2-4577-91D9-36AA34DF01BA}" type="parTrans" cxnId="{16A8855F-45BF-4C98-92FD-5F463AA0DA15}">
      <dgm:prSet/>
      <dgm:spPr/>
      <dgm:t>
        <a:bodyPr/>
        <a:lstStyle/>
        <a:p>
          <a:endParaRPr lang="en-GB"/>
        </a:p>
      </dgm:t>
    </dgm:pt>
    <dgm:pt modelId="{B0818233-91EF-4546-87D5-A16628FEC672}" type="sibTrans" cxnId="{16A8855F-45BF-4C98-92FD-5F463AA0DA15}">
      <dgm:prSet/>
      <dgm:spPr/>
      <dgm:t>
        <a:bodyPr/>
        <a:lstStyle/>
        <a:p>
          <a:endParaRPr lang="en-GB"/>
        </a:p>
      </dgm:t>
    </dgm:pt>
    <dgm:pt modelId="{2428D2BE-D19D-46FC-9014-EAAB1B8B7EB4}">
      <dgm:prSet phldrT="[Text]"/>
      <dgm:spPr/>
      <dgm:t>
        <a:bodyPr/>
        <a:lstStyle/>
        <a:p>
          <a:pPr>
            <a:buNone/>
          </a:pPr>
          <a:r>
            <a:rPr lang="en-GB" b="1" dirty="0"/>
            <a:t>Consultant 2 – Growth Strategy</a:t>
          </a:r>
          <a:endParaRPr lang="en-GB" dirty="0"/>
        </a:p>
      </dgm:t>
    </dgm:pt>
    <dgm:pt modelId="{958D1850-80D2-4222-A12C-D13BF21EBB77}" type="parTrans" cxnId="{87BE6525-A549-496C-8748-A268426B7120}">
      <dgm:prSet/>
      <dgm:spPr/>
      <dgm:t>
        <a:bodyPr/>
        <a:lstStyle/>
        <a:p>
          <a:endParaRPr lang="en-GB"/>
        </a:p>
      </dgm:t>
    </dgm:pt>
    <dgm:pt modelId="{C1DA3BC0-009D-4ACE-933D-9DB4C52765F5}" type="sibTrans" cxnId="{87BE6525-A549-496C-8748-A268426B7120}">
      <dgm:prSet/>
      <dgm:spPr/>
      <dgm:t>
        <a:bodyPr/>
        <a:lstStyle/>
        <a:p>
          <a:endParaRPr lang="en-GB"/>
        </a:p>
      </dgm:t>
    </dgm:pt>
    <dgm:pt modelId="{D21B0895-94C4-4866-A6C5-D49984A8F72D}">
      <dgm:prSet phldrT="[Text]"/>
      <dgm:spPr/>
      <dgm:t>
        <a:bodyPr/>
        <a:lstStyle/>
        <a:p>
          <a:pPr>
            <a:buNone/>
          </a:pPr>
          <a:r>
            <a:rPr lang="en-GB" b="1" dirty="0"/>
            <a:t>Consultant 3 – Managing Growth</a:t>
          </a:r>
          <a:endParaRPr lang="en-GB" dirty="0"/>
        </a:p>
      </dgm:t>
    </dgm:pt>
    <dgm:pt modelId="{200365A4-C3B0-4266-BC3B-1F1A8C957CC8}" type="parTrans" cxnId="{1F660F67-A42A-439A-B987-9BA59CF45E6A}">
      <dgm:prSet/>
      <dgm:spPr/>
      <dgm:t>
        <a:bodyPr/>
        <a:lstStyle/>
        <a:p>
          <a:endParaRPr lang="en-GB"/>
        </a:p>
      </dgm:t>
    </dgm:pt>
    <dgm:pt modelId="{E4330E85-CBA3-4DE6-9409-7B66F5131923}" type="sibTrans" cxnId="{1F660F67-A42A-439A-B987-9BA59CF45E6A}">
      <dgm:prSet/>
      <dgm:spPr/>
      <dgm:t>
        <a:bodyPr/>
        <a:lstStyle/>
        <a:p>
          <a:endParaRPr lang="en-GB"/>
        </a:p>
      </dgm:t>
    </dgm:pt>
    <dgm:pt modelId="{043F1377-FD71-4918-9326-306E99F6239D}">
      <dgm:prSet phldrT="[Text]"/>
      <dgm:spPr/>
      <dgm:t>
        <a:bodyPr/>
        <a:lstStyle/>
        <a:p>
          <a:pPr>
            <a:buNone/>
          </a:pPr>
          <a:r>
            <a:rPr lang="en-GB" b="1" dirty="0"/>
            <a:t>Consultant 4 – Sustainable Growth and Future Development</a:t>
          </a:r>
          <a:endParaRPr lang="en-GB" dirty="0"/>
        </a:p>
      </dgm:t>
    </dgm:pt>
    <dgm:pt modelId="{B50A98C7-46C0-4369-BAE2-0A3A67D80764}" type="parTrans" cxnId="{549C5F00-82D9-4D5A-B12F-31C58EB10868}">
      <dgm:prSet/>
      <dgm:spPr/>
      <dgm:t>
        <a:bodyPr/>
        <a:lstStyle/>
        <a:p>
          <a:endParaRPr lang="en-GB"/>
        </a:p>
      </dgm:t>
    </dgm:pt>
    <dgm:pt modelId="{919ED21D-C1B8-416C-AD36-AA9E0E6B58EE}" type="sibTrans" cxnId="{549C5F00-82D9-4D5A-B12F-31C58EB10868}">
      <dgm:prSet/>
      <dgm:spPr/>
      <dgm:t>
        <a:bodyPr/>
        <a:lstStyle/>
        <a:p>
          <a:endParaRPr lang="en-GB"/>
        </a:p>
      </dgm:t>
    </dgm:pt>
    <dgm:pt modelId="{77EF1279-4CF8-4722-9A9E-8C5FE31FCFFD}">
      <dgm:prSet/>
      <dgm:spPr/>
      <dgm:t>
        <a:bodyPr/>
        <a:lstStyle/>
        <a:p>
          <a:pPr>
            <a:buNone/>
          </a:pPr>
          <a:r>
            <a:rPr lang="en-GB" dirty="0"/>
            <a:t>Evaluate the current position and growth potential of the business.</a:t>
          </a:r>
        </a:p>
      </dgm:t>
    </dgm:pt>
    <dgm:pt modelId="{A0EDEC88-D5A4-46DA-BBE9-82261F6F5661}" type="parTrans" cxnId="{DFD82A56-3301-4BE3-87BE-BE80481F5080}">
      <dgm:prSet/>
      <dgm:spPr/>
      <dgm:t>
        <a:bodyPr/>
        <a:lstStyle/>
        <a:p>
          <a:endParaRPr lang="en-GB"/>
        </a:p>
      </dgm:t>
    </dgm:pt>
    <dgm:pt modelId="{01FCADFB-1288-4194-9C01-E37D89102027}" type="sibTrans" cxnId="{DFD82A56-3301-4BE3-87BE-BE80481F5080}">
      <dgm:prSet/>
      <dgm:spPr/>
      <dgm:t>
        <a:bodyPr/>
        <a:lstStyle/>
        <a:p>
          <a:endParaRPr lang="en-GB"/>
        </a:p>
      </dgm:t>
    </dgm:pt>
    <dgm:pt modelId="{41348C03-A111-41C2-B45C-A4D4FFF555A0}">
      <dgm:prSet/>
      <dgm:spPr/>
      <dgm:t>
        <a:bodyPr/>
        <a:lstStyle/>
        <a:p>
          <a:pPr>
            <a:buNone/>
          </a:pPr>
          <a:r>
            <a:rPr lang="en-GB"/>
            <a:t>Consider:</a:t>
          </a:r>
        </a:p>
      </dgm:t>
    </dgm:pt>
    <dgm:pt modelId="{52D5EDBF-56C9-4A08-A4F2-8994C5AA54F6}" type="parTrans" cxnId="{51DA7F66-F6C4-44DB-9084-205602811470}">
      <dgm:prSet/>
      <dgm:spPr/>
      <dgm:t>
        <a:bodyPr/>
        <a:lstStyle/>
        <a:p>
          <a:endParaRPr lang="en-GB"/>
        </a:p>
      </dgm:t>
    </dgm:pt>
    <dgm:pt modelId="{0D3CC5B1-923F-49DA-8826-A80CAAC84169}" type="sibTrans" cxnId="{51DA7F66-F6C4-44DB-9084-205602811470}">
      <dgm:prSet/>
      <dgm:spPr/>
      <dgm:t>
        <a:bodyPr/>
        <a:lstStyle/>
        <a:p>
          <a:endParaRPr lang="en-GB"/>
        </a:p>
      </dgm:t>
    </dgm:pt>
    <dgm:pt modelId="{EDE47C0E-203A-454A-A625-095C609CCAD2}">
      <dgm:prSet/>
      <dgm:spPr/>
      <dgm:t>
        <a:bodyPr/>
        <a:lstStyle/>
        <a:p>
          <a:pPr>
            <a:buSzPts val="1000"/>
            <a:buFont typeface="Symbol" panose="05050102010706020507" pitchFamily="18" charset="2"/>
            <a:buChar char=""/>
          </a:pPr>
          <a:r>
            <a:rPr lang="en-GB"/>
            <a:t>Market and environmental conditions.</a:t>
          </a:r>
        </a:p>
      </dgm:t>
    </dgm:pt>
    <dgm:pt modelId="{C6B7E30C-F590-4B47-8359-900BD3B13883}" type="parTrans" cxnId="{A0A32305-72A8-4E62-A048-9F75079CBD6C}">
      <dgm:prSet/>
      <dgm:spPr/>
      <dgm:t>
        <a:bodyPr/>
        <a:lstStyle/>
        <a:p>
          <a:endParaRPr lang="en-GB"/>
        </a:p>
      </dgm:t>
    </dgm:pt>
    <dgm:pt modelId="{2B9A4965-75E3-446C-9764-C73E96D0A2DF}" type="sibTrans" cxnId="{A0A32305-72A8-4E62-A048-9F75079CBD6C}">
      <dgm:prSet/>
      <dgm:spPr/>
      <dgm:t>
        <a:bodyPr/>
        <a:lstStyle/>
        <a:p>
          <a:endParaRPr lang="en-GB"/>
        </a:p>
      </dgm:t>
    </dgm:pt>
    <dgm:pt modelId="{66B5DCE1-0AAF-443C-BDA2-F89C50038551}">
      <dgm:prSet/>
      <dgm:spPr/>
      <dgm:t>
        <a:bodyPr/>
        <a:lstStyle/>
        <a:p>
          <a:pPr>
            <a:buSzPts val="1000"/>
            <a:buFont typeface="Symbol" panose="05050102010706020507" pitchFamily="18" charset="2"/>
            <a:buChar char=""/>
          </a:pPr>
          <a:r>
            <a:rPr lang="en-GB"/>
            <a:t>Competitive position.</a:t>
          </a:r>
        </a:p>
      </dgm:t>
    </dgm:pt>
    <dgm:pt modelId="{590AC277-5A56-416D-B7E7-9DFCCD048D73}" type="parTrans" cxnId="{73527BFD-B6E1-47DD-8CD1-571147AD595C}">
      <dgm:prSet/>
      <dgm:spPr/>
      <dgm:t>
        <a:bodyPr/>
        <a:lstStyle/>
        <a:p>
          <a:endParaRPr lang="en-GB"/>
        </a:p>
      </dgm:t>
    </dgm:pt>
    <dgm:pt modelId="{7FFE5749-AAB1-4DA7-8490-FA1A88F74521}" type="sibTrans" cxnId="{73527BFD-B6E1-47DD-8CD1-571147AD595C}">
      <dgm:prSet/>
      <dgm:spPr/>
      <dgm:t>
        <a:bodyPr/>
        <a:lstStyle/>
        <a:p>
          <a:endParaRPr lang="en-GB"/>
        </a:p>
      </dgm:t>
    </dgm:pt>
    <dgm:pt modelId="{0238FF19-1688-4462-BACB-AA099FF1D7A2}">
      <dgm:prSet/>
      <dgm:spPr/>
      <dgm:t>
        <a:bodyPr/>
        <a:lstStyle/>
        <a:p>
          <a:pPr>
            <a:buSzPts val="1000"/>
            <a:buFont typeface="Symbol" panose="05050102010706020507" pitchFamily="18" charset="2"/>
            <a:buChar char=""/>
          </a:pPr>
          <a:r>
            <a:rPr lang="en-GB"/>
            <a:t>Customer and market opportunities.</a:t>
          </a:r>
        </a:p>
      </dgm:t>
    </dgm:pt>
    <dgm:pt modelId="{DE81FA08-FDFE-4707-B0F9-6AA356C588C6}" type="parTrans" cxnId="{C9C73E8A-781C-4396-8350-31BC6E88AAD5}">
      <dgm:prSet/>
      <dgm:spPr/>
      <dgm:t>
        <a:bodyPr/>
        <a:lstStyle/>
        <a:p>
          <a:endParaRPr lang="en-GB"/>
        </a:p>
      </dgm:t>
    </dgm:pt>
    <dgm:pt modelId="{909D6DCA-AABE-43D3-9157-C369FE5DF9DA}" type="sibTrans" cxnId="{C9C73E8A-781C-4396-8350-31BC6E88AAD5}">
      <dgm:prSet/>
      <dgm:spPr/>
      <dgm:t>
        <a:bodyPr/>
        <a:lstStyle/>
        <a:p>
          <a:endParaRPr lang="en-GB"/>
        </a:p>
      </dgm:t>
    </dgm:pt>
    <dgm:pt modelId="{CB8F59DF-A5E2-4E57-AF53-65B5E4E800F7}">
      <dgm:prSet/>
      <dgm:spPr/>
      <dgm:t>
        <a:bodyPr/>
        <a:lstStyle/>
        <a:p>
          <a:pPr>
            <a:buSzPts val="1000"/>
            <a:buFont typeface="Symbol" panose="05050102010706020507" pitchFamily="18" charset="2"/>
            <a:buChar char=""/>
          </a:pPr>
          <a:r>
            <a:rPr lang="en-GB"/>
            <a:t>Business resources and capabilities.</a:t>
          </a:r>
        </a:p>
      </dgm:t>
    </dgm:pt>
    <dgm:pt modelId="{CCE13DDE-38D3-495D-B311-091778875E65}" type="parTrans" cxnId="{CAD34A53-935D-4AF9-A1FF-1E8ACE714CF1}">
      <dgm:prSet/>
      <dgm:spPr/>
      <dgm:t>
        <a:bodyPr/>
        <a:lstStyle/>
        <a:p>
          <a:endParaRPr lang="en-GB"/>
        </a:p>
      </dgm:t>
    </dgm:pt>
    <dgm:pt modelId="{EB9E9663-749E-41EF-8B67-35661CAEE705}" type="sibTrans" cxnId="{CAD34A53-935D-4AF9-A1FF-1E8ACE714CF1}">
      <dgm:prSet/>
      <dgm:spPr/>
      <dgm:t>
        <a:bodyPr/>
        <a:lstStyle/>
        <a:p>
          <a:endParaRPr lang="en-GB"/>
        </a:p>
      </dgm:t>
    </dgm:pt>
    <dgm:pt modelId="{B5CAA869-6BF8-40C7-97B4-5F5AC172DA43}">
      <dgm:prSet/>
      <dgm:spPr/>
      <dgm:t>
        <a:bodyPr/>
        <a:lstStyle/>
        <a:p>
          <a:pPr>
            <a:buNone/>
          </a:pPr>
          <a:r>
            <a:rPr lang="en-GB"/>
            <a:t>Readiness for growth.</a:t>
          </a:r>
        </a:p>
      </dgm:t>
    </dgm:pt>
    <dgm:pt modelId="{CD0FB22B-2205-4748-93BB-DE6CFFE0AD20}" type="parTrans" cxnId="{87E0CBFA-B436-42A5-843F-79CC6F9DCF87}">
      <dgm:prSet/>
      <dgm:spPr/>
      <dgm:t>
        <a:bodyPr/>
        <a:lstStyle/>
        <a:p>
          <a:endParaRPr lang="en-GB"/>
        </a:p>
      </dgm:t>
    </dgm:pt>
    <dgm:pt modelId="{18673F16-769B-4C4B-8847-7088E07F2266}" type="sibTrans" cxnId="{87E0CBFA-B436-42A5-843F-79CC6F9DCF87}">
      <dgm:prSet/>
      <dgm:spPr/>
      <dgm:t>
        <a:bodyPr/>
        <a:lstStyle/>
        <a:p>
          <a:endParaRPr lang="en-GB"/>
        </a:p>
      </dgm:t>
    </dgm:pt>
    <dgm:pt modelId="{2F9C81F1-6745-4DCF-BB34-CAC3C84879C2}">
      <dgm:prSet/>
      <dgm:spPr/>
      <dgm:t>
        <a:bodyPr/>
        <a:lstStyle/>
        <a:p>
          <a:pPr>
            <a:buNone/>
          </a:pPr>
          <a:r>
            <a:rPr lang="en-GB"/>
            <a:t>Identify and evaluate potential routes for business growth.</a:t>
          </a:r>
        </a:p>
      </dgm:t>
    </dgm:pt>
    <dgm:pt modelId="{3EB4095B-9D04-43D0-8A6C-7668D6749CA3}" type="parTrans" cxnId="{0235EA68-400D-4EBD-BF85-D982F93184C7}">
      <dgm:prSet/>
      <dgm:spPr/>
      <dgm:t>
        <a:bodyPr/>
        <a:lstStyle/>
        <a:p>
          <a:endParaRPr lang="en-GB"/>
        </a:p>
      </dgm:t>
    </dgm:pt>
    <dgm:pt modelId="{37144BCC-D8E6-4802-8886-4E8AA8D08F46}" type="sibTrans" cxnId="{0235EA68-400D-4EBD-BF85-D982F93184C7}">
      <dgm:prSet/>
      <dgm:spPr/>
      <dgm:t>
        <a:bodyPr/>
        <a:lstStyle/>
        <a:p>
          <a:endParaRPr lang="en-GB"/>
        </a:p>
      </dgm:t>
    </dgm:pt>
    <dgm:pt modelId="{40607644-F3F7-4585-9BC1-C88AF33E9FC8}">
      <dgm:prSet/>
      <dgm:spPr/>
      <dgm:t>
        <a:bodyPr/>
        <a:lstStyle/>
        <a:p>
          <a:pPr>
            <a:buNone/>
          </a:pPr>
          <a:r>
            <a:rPr lang="en-GB"/>
            <a:t>Consider options such as:</a:t>
          </a:r>
        </a:p>
      </dgm:t>
    </dgm:pt>
    <dgm:pt modelId="{E3DFC52B-CD16-4C7A-87F9-5050F349513C}" type="parTrans" cxnId="{D455641D-A8B7-4E6F-8744-6F1D6251D84E}">
      <dgm:prSet/>
      <dgm:spPr/>
      <dgm:t>
        <a:bodyPr/>
        <a:lstStyle/>
        <a:p>
          <a:endParaRPr lang="en-GB"/>
        </a:p>
      </dgm:t>
    </dgm:pt>
    <dgm:pt modelId="{24B84135-CA15-492E-819B-D6AD57DD2659}" type="sibTrans" cxnId="{D455641D-A8B7-4E6F-8744-6F1D6251D84E}">
      <dgm:prSet/>
      <dgm:spPr/>
      <dgm:t>
        <a:bodyPr/>
        <a:lstStyle/>
        <a:p>
          <a:endParaRPr lang="en-GB"/>
        </a:p>
      </dgm:t>
    </dgm:pt>
    <dgm:pt modelId="{EB438C86-2D3D-4252-B44F-E74463491AEA}">
      <dgm:prSet/>
      <dgm:spPr/>
      <dgm:t>
        <a:bodyPr/>
        <a:lstStyle/>
        <a:p>
          <a:pPr>
            <a:buSzPts val="1000"/>
            <a:buFont typeface="Symbol" panose="05050102010706020507" pitchFamily="18" charset="2"/>
            <a:buChar char=""/>
          </a:pPr>
          <a:r>
            <a:rPr lang="en-GB"/>
            <a:t>Market penetration.</a:t>
          </a:r>
        </a:p>
      </dgm:t>
    </dgm:pt>
    <dgm:pt modelId="{CDF60C8F-97D8-4468-B9D0-E0F3895655BB}" type="parTrans" cxnId="{59E74480-DFA3-4E61-9950-CD1B22904E0A}">
      <dgm:prSet/>
      <dgm:spPr/>
      <dgm:t>
        <a:bodyPr/>
        <a:lstStyle/>
        <a:p>
          <a:endParaRPr lang="en-GB"/>
        </a:p>
      </dgm:t>
    </dgm:pt>
    <dgm:pt modelId="{6BD561C6-11FC-467E-A7DE-36AD0E93EEFB}" type="sibTrans" cxnId="{59E74480-DFA3-4E61-9950-CD1B22904E0A}">
      <dgm:prSet/>
      <dgm:spPr/>
      <dgm:t>
        <a:bodyPr/>
        <a:lstStyle/>
        <a:p>
          <a:endParaRPr lang="en-GB"/>
        </a:p>
      </dgm:t>
    </dgm:pt>
    <dgm:pt modelId="{C4F579FF-3467-4F64-9892-4B14855E4A85}">
      <dgm:prSet/>
      <dgm:spPr/>
      <dgm:t>
        <a:bodyPr/>
        <a:lstStyle/>
        <a:p>
          <a:pPr>
            <a:buSzPts val="1000"/>
            <a:buFont typeface="Symbol" panose="05050102010706020507" pitchFamily="18" charset="2"/>
            <a:buChar char=""/>
          </a:pPr>
          <a:r>
            <a:rPr lang="en-GB"/>
            <a:t>Market development.</a:t>
          </a:r>
        </a:p>
      </dgm:t>
    </dgm:pt>
    <dgm:pt modelId="{3EE79C99-6BDA-4561-8DEA-A76858755E16}" type="parTrans" cxnId="{5758DA2A-CBC5-41DE-A5FE-4D55D06FABBE}">
      <dgm:prSet/>
      <dgm:spPr/>
      <dgm:t>
        <a:bodyPr/>
        <a:lstStyle/>
        <a:p>
          <a:endParaRPr lang="en-GB"/>
        </a:p>
      </dgm:t>
    </dgm:pt>
    <dgm:pt modelId="{EA4E795A-79E4-4049-91A5-89CA388C89D0}" type="sibTrans" cxnId="{5758DA2A-CBC5-41DE-A5FE-4D55D06FABBE}">
      <dgm:prSet/>
      <dgm:spPr/>
      <dgm:t>
        <a:bodyPr/>
        <a:lstStyle/>
        <a:p>
          <a:endParaRPr lang="en-GB"/>
        </a:p>
      </dgm:t>
    </dgm:pt>
    <dgm:pt modelId="{AEEE08AB-86B5-48C1-8378-F13B6C4CAD6F}">
      <dgm:prSet/>
      <dgm:spPr/>
      <dgm:t>
        <a:bodyPr/>
        <a:lstStyle/>
        <a:p>
          <a:pPr>
            <a:buSzPts val="1000"/>
            <a:buFont typeface="Symbol" panose="05050102010706020507" pitchFamily="18" charset="2"/>
            <a:buChar char=""/>
          </a:pPr>
          <a:r>
            <a:rPr lang="en-GB"/>
            <a:t>Product or service development.</a:t>
          </a:r>
        </a:p>
      </dgm:t>
    </dgm:pt>
    <dgm:pt modelId="{09D8CD10-9C48-4532-B339-F6EBD53897BB}" type="parTrans" cxnId="{1D364E22-C0BD-4106-A42D-D3FB0EC9394B}">
      <dgm:prSet/>
      <dgm:spPr/>
      <dgm:t>
        <a:bodyPr/>
        <a:lstStyle/>
        <a:p>
          <a:endParaRPr lang="en-GB"/>
        </a:p>
      </dgm:t>
    </dgm:pt>
    <dgm:pt modelId="{E48E6F7A-10FB-4A01-8095-FF1316C7D249}" type="sibTrans" cxnId="{1D364E22-C0BD-4106-A42D-D3FB0EC9394B}">
      <dgm:prSet/>
      <dgm:spPr/>
      <dgm:t>
        <a:bodyPr/>
        <a:lstStyle/>
        <a:p>
          <a:endParaRPr lang="en-GB"/>
        </a:p>
      </dgm:t>
    </dgm:pt>
    <dgm:pt modelId="{19321DD8-08C5-4107-A221-7713B0783F82}">
      <dgm:prSet/>
      <dgm:spPr/>
      <dgm:t>
        <a:bodyPr/>
        <a:lstStyle/>
        <a:p>
          <a:pPr>
            <a:buSzPts val="1000"/>
            <a:buFont typeface="Symbol" panose="05050102010706020507" pitchFamily="18" charset="2"/>
            <a:buChar char=""/>
          </a:pPr>
          <a:r>
            <a:rPr lang="en-GB"/>
            <a:t>Diversification.</a:t>
          </a:r>
        </a:p>
      </dgm:t>
    </dgm:pt>
    <dgm:pt modelId="{794AB524-7325-4CDC-BE40-426DD4BD0934}" type="parTrans" cxnId="{5DC63257-9558-47A5-8371-9F4B75CE1514}">
      <dgm:prSet/>
      <dgm:spPr/>
      <dgm:t>
        <a:bodyPr/>
        <a:lstStyle/>
        <a:p>
          <a:endParaRPr lang="en-GB"/>
        </a:p>
      </dgm:t>
    </dgm:pt>
    <dgm:pt modelId="{9E50CC7C-868C-4FE7-9BBD-512F441F1A36}" type="sibTrans" cxnId="{5DC63257-9558-47A5-8371-9F4B75CE1514}">
      <dgm:prSet/>
      <dgm:spPr/>
      <dgm:t>
        <a:bodyPr/>
        <a:lstStyle/>
        <a:p>
          <a:endParaRPr lang="en-GB"/>
        </a:p>
      </dgm:t>
    </dgm:pt>
    <dgm:pt modelId="{E953580C-CCAD-4306-A8EF-F5A8033FA5C5}">
      <dgm:prSet/>
      <dgm:spPr/>
      <dgm:t>
        <a:bodyPr/>
        <a:lstStyle/>
        <a:p>
          <a:pPr>
            <a:buSzPts val="1000"/>
            <a:buFont typeface="Symbol" panose="05050102010706020507" pitchFamily="18" charset="2"/>
            <a:buChar char=""/>
          </a:pPr>
          <a:r>
            <a:rPr lang="en-GB"/>
            <a:t>Partnerships.</a:t>
          </a:r>
        </a:p>
      </dgm:t>
    </dgm:pt>
    <dgm:pt modelId="{B6BB3C99-BC91-4EA9-87F2-750F5DF63121}" type="parTrans" cxnId="{DF553548-F34D-45E7-B154-45137D1BFA2A}">
      <dgm:prSet/>
      <dgm:spPr/>
      <dgm:t>
        <a:bodyPr/>
        <a:lstStyle/>
        <a:p>
          <a:endParaRPr lang="en-GB"/>
        </a:p>
      </dgm:t>
    </dgm:pt>
    <dgm:pt modelId="{E15CC8AE-2D6D-4D2A-A5FA-F30CBA8B43C4}" type="sibTrans" cxnId="{DF553548-F34D-45E7-B154-45137D1BFA2A}">
      <dgm:prSet/>
      <dgm:spPr/>
      <dgm:t>
        <a:bodyPr/>
        <a:lstStyle/>
        <a:p>
          <a:endParaRPr lang="en-GB"/>
        </a:p>
      </dgm:t>
    </dgm:pt>
    <dgm:pt modelId="{75DDBF60-106D-4ACC-A776-9BF76BD71D8A}">
      <dgm:prSet/>
      <dgm:spPr/>
      <dgm:t>
        <a:bodyPr/>
        <a:lstStyle/>
        <a:p>
          <a:pPr>
            <a:buSzPts val="1000"/>
            <a:buFont typeface="Symbol" panose="05050102010706020507" pitchFamily="18" charset="2"/>
            <a:buChar char=""/>
          </a:pPr>
          <a:r>
            <a:rPr lang="en-GB"/>
            <a:t>Digital expansion.</a:t>
          </a:r>
        </a:p>
      </dgm:t>
    </dgm:pt>
    <dgm:pt modelId="{9EDF374A-6A0C-438D-9271-1734DB24262E}" type="parTrans" cxnId="{7B0E194D-E65A-4612-8363-039DAC27DB39}">
      <dgm:prSet/>
      <dgm:spPr/>
      <dgm:t>
        <a:bodyPr/>
        <a:lstStyle/>
        <a:p>
          <a:endParaRPr lang="en-GB"/>
        </a:p>
      </dgm:t>
    </dgm:pt>
    <dgm:pt modelId="{C5493DCA-4AC2-43E6-81B8-873254BBDC37}" type="sibTrans" cxnId="{7B0E194D-E65A-4612-8363-039DAC27DB39}">
      <dgm:prSet/>
      <dgm:spPr/>
      <dgm:t>
        <a:bodyPr/>
        <a:lstStyle/>
        <a:p>
          <a:endParaRPr lang="en-GB"/>
        </a:p>
      </dgm:t>
    </dgm:pt>
    <dgm:pt modelId="{9EC18F0F-29D5-48A6-911E-497DB25505F4}">
      <dgm:prSet/>
      <dgm:spPr/>
      <dgm:t>
        <a:bodyPr/>
        <a:lstStyle/>
        <a:p>
          <a:pPr>
            <a:buNone/>
          </a:pPr>
          <a:r>
            <a:rPr lang="en-GB"/>
            <a:t>Evaluate the practical implications of implementing the recommended growth strategy.</a:t>
          </a:r>
        </a:p>
      </dgm:t>
    </dgm:pt>
    <dgm:pt modelId="{CD1410FC-734E-410E-BFC0-DAC9392888BE}" type="parTrans" cxnId="{1257A904-F196-4743-91D3-730FCB027573}">
      <dgm:prSet/>
      <dgm:spPr/>
      <dgm:t>
        <a:bodyPr/>
        <a:lstStyle/>
        <a:p>
          <a:endParaRPr lang="en-GB"/>
        </a:p>
      </dgm:t>
    </dgm:pt>
    <dgm:pt modelId="{C7154662-301D-4ADA-A8FC-D38FCB98115A}" type="sibTrans" cxnId="{1257A904-F196-4743-91D3-730FCB027573}">
      <dgm:prSet/>
      <dgm:spPr/>
      <dgm:t>
        <a:bodyPr/>
        <a:lstStyle/>
        <a:p>
          <a:endParaRPr lang="en-GB"/>
        </a:p>
      </dgm:t>
    </dgm:pt>
    <dgm:pt modelId="{007EF634-06D5-467D-848A-D5EA9291561A}">
      <dgm:prSet/>
      <dgm:spPr/>
      <dgm:t>
        <a:bodyPr/>
        <a:lstStyle/>
        <a:p>
          <a:pPr>
            <a:buNone/>
          </a:pPr>
          <a:r>
            <a:rPr lang="en-GB"/>
            <a:t>Consider:</a:t>
          </a:r>
        </a:p>
      </dgm:t>
    </dgm:pt>
    <dgm:pt modelId="{EBF77731-DC9B-403A-9A35-DB06268569AA}" type="parTrans" cxnId="{DBD31795-3954-4068-B82B-05EE9FBF2148}">
      <dgm:prSet/>
      <dgm:spPr/>
      <dgm:t>
        <a:bodyPr/>
        <a:lstStyle/>
        <a:p>
          <a:endParaRPr lang="en-GB"/>
        </a:p>
      </dgm:t>
    </dgm:pt>
    <dgm:pt modelId="{DCDCDD90-F8C8-4491-AFE3-785FA8735EEE}" type="sibTrans" cxnId="{DBD31795-3954-4068-B82B-05EE9FBF2148}">
      <dgm:prSet/>
      <dgm:spPr/>
      <dgm:t>
        <a:bodyPr/>
        <a:lstStyle/>
        <a:p>
          <a:endParaRPr lang="en-GB"/>
        </a:p>
      </dgm:t>
    </dgm:pt>
    <dgm:pt modelId="{2921EABC-C99F-40A1-9E3A-77252CA2A26B}">
      <dgm:prSet/>
      <dgm:spPr/>
      <dgm:t>
        <a:bodyPr/>
        <a:lstStyle/>
        <a:p>
          <a:pPr>
            <a:buSzPts val="1000"/>
            <a:buFont typeface="Symbol" panose="05050102010706020507" pitchFamily="18" charset="2"/>
            <a:buChar char=""/>
          </a:pPr>
          <a:r>
            <a:rPr lang="en-GB"/>
            <a:t>Financial requirements.</a:t>
          </a:r>
        </a:p>
      </dgm:t>
    </dgm:pt>
    <dgm:pt modelId="{D69C62FB-9A35-4A4E-8D1B-2468F54EFDCB}" type="parTrans" cxnId="{E43B59C5-BB1B-4AAF-845F-A61894217A63}">
      <dgm:prSet/>
      <dgm:spPr/>
      <dgm:t>
        <a:bodyPr/>
        <a:lstStyle/>
        <a:p>
          <a:endParaRPr lang="en-GB"/>
        </a:p>
      </dgm:t>
    </dgm:pt>
    <dgm:pt modelId="{35BB107E-AEA5-4350-B9CB-45774ABDB01C}" type="sibTrans" cxnId="{E43B59C5-BB1B-4AAF-845F-A61894217A63}">
      <dgm:prSet/>
      <dgm:spPr/>
      <dgm:t>
        <a:bodyPr/>
        <a:lstStyle/>
        <a:p>
          <a:endParaRPr lang="en-GB"/>
        </a:p>
      </dgm:t>
    </dgm:pt>
    <dgm:pt modelId="{53A96784-9F19-4D54-9AB4-B6FF66E3EAFF}">
      <dgm:prSet/>
      <dgm:spPr/>
      <dgm:t>
        <a:bodyPr/>
        <a:lstStyle/>
        <a:p>
          <a:pPr>
            <a:buSzPts val="1000"/>
            <a:buFont typeface="Symbol" panose="05050102010706020507" pitchFamily="18" charset="2"/>
            <a:buChar char=""/>
          </a:pPr>
          <a:r>
            <a:rPr lang="en-GB"/>
            <a:t>Operational capacity.</a:t>
          </a:r>
        </a:p>
      </dgm:t>
    </dgm:pt>
    <dgm:pt modelId="{AF0BD186-9593-401F-9DA3-39D5270FBFBB}" type="parTrans" cxnId="{F2E92948-6B62-4F57-BECB-B4353244F950}">
      <dgm:prSet/>
      <dgm:spPr/>
      <dgm:t>
        <a:bodyPr/>
        <a:lstStyle/>
        <a:p>
          <a:endParaRPr lang="en-GB"/>
        </a:p>
      </dgm:t>
    </dgm:pt>
    <dgm:pt modelId="{D3D54818-8BF7-4FF1-BE7B-A3E5B29B975C}" type="sibTrans" cxnId="{F2E92948-6B62-4F57-BECB-B4353244F950}">
      <dgm:prSet/>
      <dgm:spPr/>
      <dgm:t>
        <a:bodyPr/>
        <a:lstStyle/>
        <a:p>
          <a:endParaRPr lang="en-GB"/>
        </a:p>
      </dgm:t>
    </dgm:pt>
    <dgm:pt modelId="{AD399C17-85E1-48CC-A412-D5E66B66D0FA}">
      <dgm:prSet/>
      <dgm:spPr/>
      <dgm:t>
        <a:bodyPr/>
        <a:lstStyle/>
        <a:p>
          <a:pPr>
            <a:buSzPts val="1000"/>
            <a:buFont typeface="Symbol" panose="05050102010706020507" pitchFamily="18" charset="2"/>
            <a:buChar char=""/>
          </a:pPr>
          <a:r>
            <a:rPr lang="en-GB"/>
            <a:t>People and skills.</a:t>
          </a:r>
        </a:p>
      </dgm:t>
    </dgm:pt>
    <dgm:pt modelId="{9D8C3F14-1271-43E7-9EA2-B44EF2C843EC}" type="parTrans" cxnId="{EBDEC939-98FD-42F1-B440-8DBF486C3048}">
      <dgm:prSet/>
      <dgm:spPr/>
      <dgm:t>
        <a:bodyPr/>
        <a:lstStyle/>
        <a:p>
          <a:endParaRPr lang="en-GB"/>
        </a:p>
      </dgm:t>
    </dgm:pt>
    <dgm:pt modelId="{BC12D5B4-4F20-444F-A853-F70E02F5271D}" type="sibTrans" cxnId="{EBDEC939-98FD-42F1-B440-8DBF486C3048}">
      <dgm:prSet/>
      <dgm:spPr/>
      <dgm:t>
        <a:bodyPr/>
        <a:lstStyle/>
        <a:p>
          <a:endParaRPr lang="en-GB"/>
        </a:p>
      </dgm:t>
    </dgm:pt>
    <dgm:pt modelId="{7D9B6B7D-510F-4F7F-8E4C-3793B334C9DF}">
      <dgm:prSet/>
      <dgm:spPr/>
      <dgm:t>
        <a:bodyPr/>
        <a:lstStyle/>
        <a:p>
          <a:pPr>
            <a:buSzPts val="1000"/>
            <a:buFont typeface="Symbol" panose="05050102010706020507" pitchFamily="18" charset="2"/>
            <a:buChar char=""/>
          </a:pPr>
          <a:r>
            <a:rPr lang="en-GB"/>
            <a:t>Leadership and organisational capability.</a:t>
          </a:r>
        </a:p>
      </dgm:t>
    </dgm:pt>
    <dgm:pt modelId="{48081E56-CF87-4B77-9B31-27A897B934CB}" type="parTrans" cxnId="{2F13E030-3B67-4A84-B4CB-2877D6BC574C}">
      <dgm:prSet/>
      <dgm:spPr/>
      <dgm:t>
        <a:bodyPr/>
        <a:lstStyle/>
        <a:p>
          <a:endParaRPr lang="en-GB"/>
        </a:p>
      </dgm:t>
    </dgm:pt>
    <dgm:pt modelId="{DC820F8D-2368-4757-A2AA-4BB16B013ED0}" type="sibTrans" cxnId="{2F13E030-3B67-4A84-B4CB-2877D6BC574C}">
      <dgm:prSet/>
      <dgm:spPr/>
      <dgm:t>
        <a:bodyPr/>
        <a:lstStyle/>
        <a:p>
          <a:endParaRPr lang="en-GB"/>
        </a:p>
      </dgm:t>
    </dgm:pt>
    <dgm:pt modelId="{1ED1AAD6-8188-4821-9DA9-F7590652E844}">
      <dgm:prSet/>
      <dgm:spPr/>
      <dgm:t>
        <a:bodyPr/>
        <a:lstStyle/>
        <a:p>
          <a:pPr>
            <a:buSzPts val="1000"/>
            <a:buFont typeface="Symbol" panose="05050102010706020507" pitchFamily="18" charset="2"/>
            <a:buChar char=""/>
          </a:pPr>
          <a:r>
            <a:rPr lang="en-GB"/>
            <a:t>Technology and infrastructure.</a:t>
          </a:r>
        </a:p>
      </dgm:t>
    </dgm:pt>
    <dgm:pt modelId="{B2E49A79-99D8-431E-93B0-F6622D3B18B3}" type="parTrans" cxnId="{C874132B-AAE0-4B7E-8AC4-B84BFCCAEF82}">
      <dgm:prSet/>
      <dgm:spPr/>
      <dgm:t>
        <a:bodyPr/>
        <a:lstStyle/>
        <a:p>
          <a:endParaRPr lang="en-GB"/>
        </a:p>
      </dgm:t>
    </dgm:pt>
    <dgm:pt modelId="{91057EAC-3541-43D9-9BD9-39D89655EC5B}" type="sibTrans" cxnId="{C874132B-AAE0-4B7E-8AC4-B84BFCCAEF82}">
      <dgm:prSet/>
      <dgm:spPr/>
      <dgm:t>
        <a:bodyPr/>
        <a:lstStyle/>
        <a:p>
          <a:endParaRPr lang="en-GB"/>
        </a:p>
      </dgm:t>
    </dgm:pt>
    <dgm:pt modelId="{E91A37F2-FA6C-48AA-8C85-8CC6F5226B50}">
      <dgm:prSet/>
      <dgm:spPr/>
      <dgm:t>
        <a:bodyPr/>
        <a:lstStyle/>
        <a:p>
          <a:pPr>
            <a:buSzPts val="1000"/>
            <a:buFont typeface="Symbol" panose="05050102010706020507" pitchFamily="18" charset="2"/>
            <a:buChar char=""/>
          </a:pPr>
          <a:r>
            <a:rPr lang="en-GB"/>
            <a:t>Risks associated with growth.</a:t>
          </a:r>
        </a:p>
      </dgm:t>
    </dgm:pt>
    <dgm:pt modelId="{B2009D7B-CCCA-4BC2-82AD-6DA81CF6E969}" type="parTrans" cxnId="{617BAB73-7410-4068-BA87-FDBE62BDA65A}">
      <dgm:prSet/>
      <dgm:spPr/>
      <dgm:t>
        <a:bodyPr/>
        <a:lstStyle/>
        <a:p>
          <a:endParaRPr lang="en-GB"/>
        </a:p>
      </dgm:t>
    </dgm:pt>
    <dgm:pt modelId="{78187168-B85B-47AF-8987-2371C3502485}" type="sibTrans" cxnId="{617BAB73-7410-4068-BA87-FDBE62BDA65A}">
      <dgm:prSet/>
      <dgm:spPr/>
      <dgm:t>
        <a:bodyPr/>
        <a:lstStyle/>
        <a:p>
          <a:endParaRPr lang="en-GB"/>
        </a:p>
      </dgm:t>
    </dgm:pt>
    <dgm:pt modelId="{9ACF994F-671D-423F-9EBD-D7CF7A0135F1}">
      <dgm:prSet/>
      <dgm:spPr/>
      <dgm:t>
        <a:bodyPr/>
        <a:lstStyle/>
        <a:p>
          <a:pPr>
            <a:buNone/>
          </a:pPr>
          <a:r>
            <a:rPr lang="en-GB"/>
            <a:t>Evaluate how the business can achieve and maintain sustainable growth over the longer term.</a:t>
          </a:r>
        </a:p>
      </dgm:t>
    </dgm:pt>
    <dgm:pt modelId="{848105D0-FE27-4C5B-9764-188625E26B3F}" type="parTrans" cxnId="{3ADED69B-57BB-47D8-9337-C4870E099CFB}">
      <dgm:prSet/>
      <dgm:spPr/>
      <dgm:t>
        <a:bodyPr/>
        <a:lstStyle/>
        <a:p>
          <a:endParaRPr lang="en-GB"/>
        </a:p>
      </dgm:t>
    </dgm:pt>
    <dgm:pt modelId="{D7AA2B11-C2E6-4056-A049-0663C6F5BF52}" type="sibTrans" cxnId="{3ADED69B-57BB-47D8-9337-C4870E099CFB}">
      <dgm:prSet/>
      <dgm:spPr/>
      <dgm:t>
        <a:bodyPr/>
        <a:lstStyle/>
        <a:p>
          <a:endParaRPr lang="en-GB"/>
        </a:p>
      </dgm:t>
    </dgm:pt>
    <dgm:pt modelId="{3FE2D5E7-E336-4D5E-BD52-5474B3DBA4DF}">
      <dgm:prSet/>
      <dgm:spPr/>
      <dgm:t>
        <a:bodyPr/>
        <a:lstStyle/>
        <a:p>
          <a:pPr>
            <a:buNone/>
          </a:pPr>
          <a:r>
            <a:rPr lang="en-GB"/>
            <a:t>Consider:</a:t>
          </a:r>
        </a:p>
      </dgm:t>
    </dgm:pt>
    <dgm:pt modelId="{B3C76C93-CB6B-47A6-86C6-DF0D52CB0697}" type="parTrans" cxnId="{09F7A370-1A8B-4A31-935C-6B2D77D9B955}">
      <dgm:prSet/>
      <dgm:spPr/>
      <dgm:t>
        <a:bodyPr/>
        <a:lstStyle/>
        <a:p>
          <a:endParaRPr lang="en-GB"/>
        </a:p>
      </dgm:t>
    </dgm:pt>
    <dgm:pt modelId="{7674005A-8019-42F9-A031-65905066A54E}" type="sibTrans" cxnId="{09F7A370-1A8B-4A31-935C-6B2D77D9B955}">
      <dgm:prSet/>
      <dgm:spPr/>
      <dgm:t>
        <a:bodyPr/>
        <a:lstStyle/>
        <a:p>
          <a:endParaRPr lang="en-GB"/>
        </a:p>
      </dgm:t>
    </dgm:pt>
    <dgm:pt modelId="{B0C51D39-D1EB-4105-9466-2143D5C3746F}">
      <dgm:prSet/>
      <dgm:spPr/>
      <dgm:t>
        <a:bodyPr/>
        <a:lstStyle/>
        <a:p>
          <a:pPr>
            <a:buSzPts val="1000"/>
            <a:buFont typeface="Symbol" panose="05050102010706020507" pitchFamily="18" charset="2"/>
            <a:buChar char=""/>
          </a:pPr>
          <a:r>
            <a:rPr lang="en-GB"/>
            <a:t>Innovation.</a:t>
          </a:r>
        </a:p>
      </dgm:t>
    </dgm:pt>
    <dgm:pt modelId="{719E6C1B-5F09-417A-ABD0-F150AC9ECDEB}" type="parTrans" cxnId="{88ABD77A-F58C-43AE-957D-0668B89B818F}">
      <dgm:prSet/>
      <dgm:spPr/>
      <dgm:t>
        <a:bodyPr/>
        <a:lstStyle/>
        <a:p>
          <a:endParaRPr lang="en-GB"/>
        </a:p>
      </dgm:t>
    </dgm:pt>
    <dgm:pt modelId="{C4753351-3091-4286-B952-E0D710D297C3}" type="sibTrans" cxnId="{88ABD77A-F58C-43AE-957D-0668B89B818F}">
      <dgm:prSet/>
      <dgm:spPr/>
      <dgm:t>
        <a:bodyPr/>
        <a:lstStyle/>
        <a:p>
          <a:endParaRPr lang="en-GB"/>
        </a:p>
      </dgm:t>
    </dgm:pt>
    <dgm:pt modelId="{B6B71475-BB38-460D-8DBD-406B29CCCD1C}">
      <dgm:prSet/>
      <dgm:spPr/>
      <dgm:t>
        <a:bodyPr/>
        <a:lstStyle/>
        <a:p>
          <a:pPr>
            <a:buSzPts val="1000"/>
            <a:buFont typeface="Symbol" panose="05050102010706020507" pitchFamily="18" charset="2"/>
            <a:buChar char=""/>
          </a:pPr>
          <a:r>
            <a:rPr lang="en-GB"/>
            <a:t>Customer value.</a:t>
          </a:r>
        </a:p>
      </dgm:t>
    </dgm:pt>
    <dgm:pt modelId="{BD1FB28B-FF36-4D0A-B9FF-082A57C812EA}" type="parTrans" cxnId="{4B1DD48F-D58C-4B39-8598-27C1F370D79D}">
      <dgm:prSet/>
      <dgm:spPr/>
      <dgm:t>
        <a:bodyPr/>
        <a:lstStyle/>
        <a:p>
          <a:endParaRPr lang="en-GB"/>
        </a:p>
      </dgm:t>
    </dgm:pt>
    <dgm:pt modelId="{1451824F-FD12-414F-9004-C2F6ABAA8163}" type="sibTrans" cxnId="{4B1DD48F-D58C-4B39-8598-27C1F370D79D}">
      <dgm:prSet/>
      <dgm:spPr/>
      <dgm:t>
        <a:bodyPr/>
        <a:lstStyle/>
        <a:p>
          <a:endParaRPr lang="en-GB"/>
        </a:p>
      </dgm:t>
    </dgm:pt>
    <dgm:pt modelId="{D20FE3D0-FFC4-4C78-85D3-8F4C00463D5A}">
      <dgm:prSet/>
      <dgm:spPr/>
      <dgm:t>
        <a:bodyPr/>
        <a:lstStyle/>
        <a:p>
          <a:pPr>
            <a:buSzPts val="1000"/>
            <a:buFont typeface="Symbol" panose="05050102010706020507" pitchFamily="18" charset="2"/>
            <a:buChar char=""/>
          </a:pPr>
          <a:r>
            <a:rPr lang="en-GB"/>
            <a:t>Competitive advantage.</a:t>
          </a:r>
        </a:p>
      </dgm:t>
    </dgm:pt>
    <dgm:pt modelId="{33EB5E3E-281B-43DD-9156-3EBA7300A689}" type="parTrans" cxnId="{CF99AC48-3FB9-4B95-AB7E-E410202F23CD}">
      <dgm:prSet/>
      <dgm:spPr/>
      <dgm:t>
        <a:bodyPr/>
        <a:lstStyle/>
        <a:p>
          <a:endParaRPr lang="en-GB"/>
        </a:p>
      </dgm:t>
    </dgm:pt>
    <dgm:pt modelId="{EA70C8C3-6224-4456-8805-D6DC18F33A1F}" type="sibTrans" cxnId="{CF99AC48-3FB9-4B95-AB7E-E410202F23CD}">
      <dgm:prSet/>
      <dgm:spPr/>
      <dgm:t>
        <a:bodyPr/>
        <a:lstStyle/>
        <a:p>
          <a:endParaRPr lang="en-GB"/>
        </a:p>
      </dgm:t>
    </dgm:pt>
    <dgm:pt modelId="{CDC10487-A9D2-4218-98E5-02B667D1AC8B}">
      <dgm:prSet/>
      <dgm:spPr/>
      <dgm:t>
        <a:bodyPr/>
        <a:lstStyle/>
        <a:p>
          <a:pPr>
            <a:buSzPts val="1000"/>
            <a:buFont typeface="Symbol" panose="05050102010706020507" pitchFamily="18" charset="2"/>
            <a:buChar char=""/>
          </a:pPr>
          <a:r>
            <a:rPr lang="en-GB"/>
            <a:t>Responsible business practices.</a:t>
          </a:r>
        </a:p>
      </dgm:t>
    </dgm:pt>
    <dgm:pt modelId="{0A7FBED8-FADD-4186-851C-E30ADBE4BF22}" type="parTrans" cxnId="{6DC20E0F-7F93-45AF-8154-9DE03D2B83C5}">
      <dgm:prSet/>
      <dgm:spPr/>
      <dgm:t>
        <a:bodyPr/>
        <a:lstStyle/>
        <a:p>
          <a:endParaRPr lang="en-GB"/>
        </a:p>
      </dgm:t>
    </dgm:pt>
    <dgm:pt modelId="{0A1092BC-EC03-4248-8DAC-3768E37153A2}" type="sibTrans" cxnId="{6DC20E0F-7F93-45AF-8154-9DE03D2B83C5}">
      <dgm:prSet/>
      <dgm:spPr/>
      <dgm:t>
        <a:bodyPr/>
        <a:lstStyle/>
        <a:p>
          <a:endParaRPr lang="en-GB"/>
        </a:p>
      </dgm:t>
    </dgm:pt>
    <dgm:pt modelId="{9DA093E1-868B-4013-908B-15B93D4A45F0}">
      <dgm:prSet/>
      <dgm:spPr/>
      <dgm:t>
        <a:bodyPr/>
        <a:lstStyle/>
        <a:p>
          <a:pPr>
            <a:buSzPts val="1000"/>
            <a:buFont typeface="Symbol" panose="05050102010706020507" pitchFamily="18" charset="2"/>
            <a:buChar char=""/>
          </a:pPr>
          <a:r>
            <a:rPr lang="en-GB"/>
            <a:t>Risk management.</a:t>
          </a:r>
        </a:p>
      </dgm:t>
    </dgm:pt>
    <dgm:pt modelId="{EF41F797-2641-4C33-8818-2C89AD5C612B}" type="parTrans" cxnId="{2F48B4E9-963E-421D-9673-BE7B8B244884}">
      <dgm:prSet/>
      <dgm:spPr/>
      <dgm:t>
        <a:bodyPr/>
        <a:lstStyle/>
        <a:p>
          <a:endParaRPr lang="en-GB"/>
        </a:p>
      </dgm:t>
    </dgm:pt>
    <dgm:pt modelId="{31AEF121-C117-47E1-8CB2-C946367EE22A}" type="sibTrans" cxnId="{2F48B4E9-963E-421D-9673-BE7B8B244884}">
      <dgm:prSet/>
      <dgm:spPr/>
      <dgm:t>
        <a:bodyPr/>
        <a:lstStyle/>
        <a:p>
          <a:endParaRPr lang="en-GB"/>
        </a:p>
      </dgm:t>
    </dgm:pt>
    <dgm:pt modelId="{FDCDFD68-2DC1-4B6D-BF78-180E7D864D53}">
      <dgm:prSet/>
      <dgm:spPr/>
      <dgm:t>
        <a:bodyPr/>
        <a:lstStyle/>
        <a:p>
          <a:pPr>
            <a:buSzPts val="1000"/>
            <a:buFont typeface="Symbol" panose="05050102010706020507" pitchFamily="18" charset="2"/>
            <a:buChar char=""/>
          </a:pPr>
          <a:r>
            <a:rPr lang="en-GB"/>
            <a:t>Long-term growth opportunities.</a:t>
          </a:r>
        </a:p>
      </dgm:t>
    </dgm:pt>
    <dgm:pt modelId="{3C45D193-02FB-4743-B1D1-B3DAD18B5D79}" type="parTrans" cxnId="{C4A995F8-59E8-4396-9679-C89210032B00}">
      <dgm:prSet/>
      <dgm:spPr/>
      <dgm:t>
        <a:bodyPr/>
        <a:lstStyle/>
        <a:p>
          <a:endParaRPr lang="en-GB"/>
        </a:p>
      </dgm:t>
    </dgm:pt>
    <dgm:pt modelId="{D4CAA907-0A25-416A-86A5-4535CF71BD78}" type="sibTrans" cxnId="{C4A995F8-59E8-4396-9679-C89210032B00}">
      <dgm:prSet/>
      <dgm:spPr/>
      <dgm:t>
        <a:bodyPr/>
        <a:lstStyle/>
        <a:p>
          <a:endParaRPr lang="en-GB"/>
        </a:p>
      </dgm:t>
    </dgm:pt>
    <dgm:pt modelId="{833E34AB-BDEF-4095-883F-411C5F02364E}" type="pres">
      <dgm:prSet presAssocID="{4E8554D2-3E35-4277-A4B8-6738E95C2F94}" presName="Name0" presStyleCnt="0">
        <dgm:presLayoutVars>
          <dgm:dir/>
          <dgm:animLvl val="lvl"/>
          <dgm:resizeHandles val="exact"/>
        </dgm:presLayoutVars>
      </dgm:prSet>
      <dgm:spPr/>
    </dgm:pt>
    <dgm:pt modelId="{E2E273DD-755E-4BF2-9EE3-02C73182039C}" type="pres">
      <dgm:prSet presAssocID="{F765410A-0EF1-4144-A8AC-1F232E4F3EAD}" presName="composite" presStyleCnt="0"/>
      <dgm:spPr/>
    </dgm:pt>
    <dgm:pt modelId="{224ACE09-C203-4701-B526-2D1A4F864684}" type="pres">
      <dgm:prSet presAssocID="{F765410A-0EF1-4144-A8AC-1F232E4F3EAD}" presName="parTx" presStyleLbl="alignNode1" presStyleIdx="0" presStyleCnt="4">
        <dgm:presLayoutVars>
          <dgm:chMax val="0"/>
          <dgm:chPref val="0"/>
          <dgm:bulletEnabled val="1"/>
        </dgm:presLayoutVars>
      </dgm:prSet>
      <dgm:spPr/>
    </dgm:pt>
    <dgm:pt modelId="{C3310989-C758-49B7-9166-436FC6D146E3}" type="pres">
      <dgm:prSet presAssocID="{F765410A-0EF1-4144-A8AC-1F232E4F3EAD}" presName="desTx" presStyleLbl="alignAccFollowNode1" presStyleIdx="0" presStyleCnt="4">
        <dgm:presLayoutVars>
          <dgm:bulletEnabled val="1"/>
        </dgm:presLayoutVars>
      </dgm:prSet>
      <dgm:spPr/>
    </dgm:pt>
    <dgm:pt modelId="{BDC74A71-E74A-480D-8B84-FA12075E65B9}" type="pres">
      <dgm:prSet presAssocID="{B0818233-91EF-4546-87D5-A16628FEC672}" presName="space" presStyleCnt="0"/>
      <dgm:spPr/>
    </dgm:pt>
    <dgm:pt modelId="{CE7E95FA-89A7-4919-9520-547B8690617C}" type="pres">
      <dgm:prSet presAssocID="{2428D2BE-D19D-46FC-9014-EAAB1B8B7EB4}" presName="composite" presStyleCnt="0"/>
      <dgm:spPr/>
    </dgm:pt>
    <dgm:pt modelId="{9FCDB1CE-898B-46A7-8BDE-80E67F2DA913}" type="pres">
      <dgm:prSet presAssocID="{2428D2BE-D19D-46FC-9014-EAAB1B8B7EB4}" presName="parTx" presStyleLbl="alignNode1" presStyleIdx="1" presStyleCnt="4">
        <dgm:presLayoutVars>
          <dgm:chMax val="0"/>
          <dgm:chPref val="0"/>
          <dgm:bulletEnabled val="1"/>
        </dgm:presLayoutVars>
      </dgm:prSet>
      <dgm:spPr/>
    </dgm:pt>
    <dgm:pt modelId="{34DC9259-E877-4CF3-B38D-95B25B8710B3}" type="pres">
      <dgm:prSet presAssocID="{2428D2BE-D19D-46FC-9014-EAAB1B8B7EB4}" presName="desTx" presStyleLbl="alignAccFollowNode1" presStyleIdx="1" presStyleCnt="4">
        <dgm:presLayoutVars>
          <dgm:bulletEnabled val="1"/>
        </dgm:presLayoutVars>
      </dgm:prSet>
      <dgm:spPr/>
    </dgm:pt>
    <dgm:pt modelId="{AF4095D8-97D2-4C1C-B53C-634216C60FE4}" type="pres">
      <dgm:prSet presAssocID="{C1DA3BC0-009D-4ACE-933D-9DB4C52765F5}" presName="space" presStyleCnt="0"/>
      <dgm:spPr/>
    </dgm:pt>
    <dgm:pt modelId="{9BB095FD-A7D5-45AA-93D5-E3C23B9EC285}" type="pres">
      <dgm:prSet presAssocID="{D21B0895-94C4-4866-A6C5-D49984A8F72D}" presName="composite" presStyleCnt="0"/>
      <dgm:spPr/>
    </dgm:pt>
    <dgm:pt modelId="{A10A7048-F2F9-4BFF-AD0D-C27093E008B4}" type="pres">
      <dgm:prSet presAssocID="{D21B0895-94C4-4866-A6C5-D49984A8F72D}" presName="parTx" presStyleLbl="alignNode1" presStyleIdx="2" presStyleCnt="4">
        <dgm:presLayoutVars>
          <dgm:chMax val="0"/>
          <dgm:chPref val="0"/>
          <dgm:bulletEnabled val="1"/>
        </dgm:presLayoutVars>
      </dgm:prSet>
      <dgm:spPr/>
    </dgm:pt>
    <dgm:pt modelId="{06D97668-3C62-4A57-BCAA-23BA14B42D44}" type="pres">
      <dgm:prSet presAssocID="{D21B0895-94C4-4866-A6C5-D49984A8F72D}" presName="desTx" presStyleLbl="alignAccFollowNode1" presStyleIdx="2" presStyleCnt="4">
        <dgm:presLayoutVars>
          <dgm:bulletEnabled val="1"/>
        </dgm:presLayoutVars>
      </dgm:prSet>
      <dgm:spPr/>
    </dgm:pt>
    <dgm:pt modelId="{626ABB3D-9C9A-4C56-9427-88E8D156E45D}" type="pres">
      <dgm:prSet presAssocID="{E4330E85-CBA3-4DE6-9409-7B66F5131923}" presName="space" presStyleCnt="0"/>
      <dgm:spPr/>
    </dgm:pt>
    <dgm:pt modelId="{4462E324-2A8F-47F5-AA28-551CD78D636C}" type="pres">
      <dgm:prSet presAssocID="{043F1377-FD71-4918-9326-306E99F6239D}" presName="composite" presStyleCnt="0"/>
      <dgm:spPr/>
    </dgm:pt>
    <dgm:pt modelId="{8E2896A7-F388-40CA-8A1D-84CC4F06C36C}" type="pres">
      <dgm:prSet presAssocID="{043F1377-FD71-4918-9326-306E99F6239D}" presName="parTx" presStyleLbl="alignNode1" presStyleIdx="3" presStyleCnt="4">
        <dgm:presLayoutVars>
          <dgm:chMax val="0"/>
          <dgm:chPref val="0"/>
          <dgm:bulletEnabled val="1"/>
        </dgm:presLayoutVars>
      </dgm:prSet>
      <dgm:spPr/>
    </dgm:pt>
    <dgm:pt modelId="{3D71E53E-59BB-465B-BD96-5951DB89D9B4}" type="pres">
      <dgm:prSet presAssocID="{043F1377-FD71-4918-9326-306E99F6239D}" presName="desTx" presStyleLbl="alignAccFollowNode1" presStyleIdx="3" presStyleCnt="4">
        <dgm:presLayoutVars>
          <dgm:bulletEnabled val="1"/>
        </dgm:presLayoutVars>
      </dgm:prSet>
      <dgm:spPr/>
    </dgm:pt>
  </dgm:ptLst>
  <dgm:cxnLst>
    <dgm:cxn modelId="{549C5F00-82D9-4D5A-B12F-31C58EB10868}" srcId="{4E8554D2-3E35-4277-A4B8-6738E95C2F94}" destId="{043F1377-FD71-4918-9326-306E99F6239D}" srcOrd="3" destOrd="0" parTransId="{B50A98C7-46C0-4369-BAE2-0A3A67D80764}" sibTransId="{919ED21D-C1B8-416C-AD36-AA9E0E6B58EE}"/>
    <dgm:cxn modelId="{1257A904-F196-4743-91D3-730FCB027573}" srcId="{D21B0895-94C4-4866-A6C5-D49984A8F72D}" destId="{9EC18F0F-29D5-48A6-911E-497DB25505F4}" srcOrd="0" destOrd="0" parTransId="{CD1410FC-734E-410E-BFC0-DAC9392888BE}" sibTransId="{C7154662-301D-4ADA-A8FC-D38FCB98115A}"/>
    <dgm:cxn modelId="{A0A32305-72A8-4E62-A048-9F75079CBD6C}" srcId="{41348C03-A111-41C2-B45C-A4D4FFF555A0}" destId="{EDE47C0E-203A-454A-A625-095C609CCAD2}" srcOrd="0" destOrd="0" parTransId="{C6B7E30C-F590-4B47-8359-900BD3B13883}" sibTransId="{2B9A4965-75E3-446C-9764-C73E96D0A2DF}"/>
    <dgm:cxn modelId="{6CC9CC07-2938-4D55-BCD4-06F6FC2B8EE1}" type="presOf" srcId="{4E8554D2-3E35-4277-A4B8-6738E95C2F94}" destId="{833E34AB-BDEF-4095-883F-411C5F02364E}" srcOrd="0" destOrd="0" presId="urn:microsoft.com/office/officeart/2005/8/layout/hList1"/>
    <dgm:cxn modelId="{08B1CB08-79A2-47AC-84ED-4728FFDE194B}" type="presOf" srcId="{E953580C-CCAD-4306-A8EF-F5A8033FA5C5}" destId="{34DC9259-E877-4CF3-B38D-95B25B8710B3}" srcOrd="0" destOrd="6" presId="urn:microsoft.com/office/officeart/2005/8/layout/hList1"/>
    <dgm:cxn modelId="{6DC20E0F-7F93-45AF-8154-9DE03D2B83C5}" srcId="{3FE2D5E7-E336-4D5E-BD52-5474B3DBA4DF}" destId="{CDC10487-A9D2-4218-98E5-02B667D1AC8B}" srcOrd="3" destOrd="0" parTransId="{0A7FBED8-FADD-4186-851C-E30ADBE4BF22}" sibTransId="{0A1092BC-EC03-4248-8DAC-3768E37153A2}"/>
    <dgm:cxn modelId="{F35C8C18-B01E-4444-85D9-DB4A1AD894F0}" type="presOf" srcId="{7D9B6B7D-510F-4F7F-8E4C-3793B334C9DF}" destId="{06D97668-3C62-4A57-BCAA-23BA14B42D44}" srcOrd="0" destOrd="5" presId="urn:microsoft.com/office/officeart/2005/8/layout/hList1"/>
    <dgm:cxn modelId="{D455641D-A8B7-4E6F-8744-6F1D6251D84E}" srcId="{2428D2BE-D19D-46FC-9014-EAAB1B8B7EB4}" destId="{40607644-F3F7-4585-9BC1-C88AF33E9FC8}" srcOrd="1" destOrd="0" parTransId="{E3DFC52B-CD16-4C7A-87F9-5050F349513C}" sibTransId="{24B84135-CA15-492E-819B-D6AD57DD2659}"/>
    <dgm:cxn modelId="{E00C5220-47F8-401D-B1F6-F3E48EB3DDE5}" type="presOf" srcId="{AD399C17-85E1-48CC-A412-D5E66B66D0FA}" destId="{06D97668-3C62-4A57-BCAA-23BA14B42D44}" srcOrd="0" destOrd="4" presId="urn:microsoft.com/office/officeart/2005/8/layout/hList1"/>
    <dgm:cxn modelId="{758F3A21-0402-4E93-B6C3-12CADA5B7B90}" type="presOf" srcId="{9ACF994F-671D-423F-9EBD-D7CF7A0135F1}" destId="{3D71E53E-59BB-465B-BD96-5951DB89D9B4}" srcOrd="0" destOrd="0" presId="urn:microsoft.com/office/officeart/2005/8/layout/hList1"/>
    <dgm:cxn modelId="{1D364E22-C0BD-4106-A42D-D3FB0EC9394B}" srcId="{40607644-F3F7-4585-9BC1-C88AF33E9FC8}" destId="{AEEE08AB-86B5-48C1-8378-F13B6C4CAD6F}" srcOrd="2" destOrd="0" parTransId="{09D8CD10-9C48-4532-B339-F6EBD53897BB}" sibTransId="{E48E6F7A-10FB-4A01-8095-FF1316C7D249}"/>
    <dgm:cxn modelId="{87BE6525-A549-496C-8748-A268426B7120}" srcId="{4E8554D2-3E35-4277-A4B8-6738E95C2F94}" destId="{2428D2BE-D19D-46FC-9014-EAAB1B8B7EB4}" srcOrd="1" destOrd="0" parTransId="{958D1850-80D2-4222-A12C-D13BF21EBB77}" sibTransId="{C1DA3BC0-009D-4ACE-933D-9DB4C52765F5}"/>
    <dgm:cxn modelId="{5758DA2A-CBC5-41DE-A5FE-4D55D06FABBE}" srcId="{40607644-F3F7-4585-9BC1-C88AF33E9FC8}" destId="{C4F579FF-3467-4F64-9892-4B14855E4A85}" srcOrd="1" destOrd="0" parTransId="{3EE79C99-6BDA-4561-8DEA-A76858755E16}" sibTransId="{EA4E795A-79E4-4049-91A5-89CA388C89D0}"/>
    <dgm:cxn modelId="{C874132B-AAE0-4B7E-8AC4-B84BFCCAEF82}" srcId="{007EF634-06D5-467D-848A-D5EA9291561A}" destId="{1ED1AAD6-8188-4821-9DA9-F7590652E844}" srcOrd="4" destOrd="0" parTransId="{B2E49A79-99D8-431E-93B0-F6622D3B18B3}" sibTransId="{91057EAC-3541-43D9-9BD9-39D89655EC5B}"/>
    <dgm:cxn modelId="{2F13E030-3B67-4A84-B4CB-2877D6BC574C}" srcId="{007EF634-06D5-467D-848A-D5EA9291561A}" destId="{7D9B6B7D-510F-4F7F-8E4C-3793B334C9DF}" srcOrd="3" destOrd="0" parTransId="{48081E56-CF87-4B77-9B31-27A897B934CB}" sibTransId="{DC820F8D-2368-4757-A2AA-4BB16B013ED0}"/>
    <dgm:cxn modelId="{EBDEC939-98FD-42F1-B440-8DBF486C3048}" srcId="{007EF634-06D5-467D-848A-D5EA9291561A}" destId="{AD399C17-85E1-48CC-A412-D5E66B66D0FA}" srcOrd="2" destOrd="0" parTransId="{9D8C3F14-1271-43E7-9EA2-B44EF2C843EC}" sibTransId="{BC12D5B4-4F20-444F-A853-F70E02F5271D}"/>
    <dgm:cxn modelId="{ECFE8C5C-6FDB-4630-BF7D-34505712B39F}" type="presOf" srcId="{EDE47C0E-203A-454A-A625-095C609CCAD2}" destId="{C3310989-C758-49B7-9166-436FC6D146E3}" srcOrd="0" destOrd="2" presId="urn:microsoft.com/office/officeart/2005/8/layout/hList1"/>
    <dgm:cxn modelId="{16A8855F-45BF-4C98-92FD-5F463AA0DA15}" srcId="{4E8554D2-3E35-4277-A4B8-6738E95C2F94}" destId="{F765410A-0EF1-4144-A8AC-1F232E4F3EAD}" srcOrd="0" destOrd="0" parTransId="{287F7D87-FFF2-4577-91D9-36AA34DF01BA}" sibTransId="{B0818233-91EF-4546-87D5-A16628FEC672}"/>
    <dgm:cxn modelId="{095E7862-AB3E-4447-B336-A65C5566431D}" type="presOf" srcId="{CDC10487-A9D2-4218-98E5-02B667D1AC8B}" destId="{3D71E53E-59BB-465B-BD96-5951DB89D9B4}" srcOrd="0" destOrd="5" presId="urn:microsoft.com/office/officeart/2005/8/layout/hList1"/>
    <dgm:cxn modelId="{53D18464-1C80-4331-9AC5-FD1D9D553FB1}" type="presOf" srcId="{F765410A-0EF1-4144-A8AC-1F232E4F3EAD}" destId="{224ACE09-C203-4701-B526-2D1A4F864684}" srcOrd="0" destOrd="0" presId="urn:microsoft.com/office/officeart/2005/8/layout/hList1"/>
    <dgm:cxn modelId="{51DA7F66-F6C4-44DB-9084-205602811470}" srcId="{F765410A-0EF1-4144-A8AC-1F232E4F3EAD}" destId="{41348C03-A111-41C2-B45C-A4D4FFF555A0}" srcOrd="1" destOrd="0" parTransId="{52D5EDBF-56C9-4A08-A4F2-8994C5AA54F6}" sibTransId="{0D3CC5B1-923F-49DA-8826-A80CAAC84169}"/>
    <dgm:cxn modelId="{1F660F67-A42A-439A-B987-9BA59CF45E6A}" srcId="{4E8554D2-3E35-4277-A4B8-6738E95C2F94}" destId="{D21B0895-94C4-4866-A6C5-D49984A8F72D}" srcOrd="2" destOrd="0" parTransId="{200365A4-C3B0-4266-BC3B-1F1A8C957CC8}" sibTransId="{E4330E85-CBA3-4DE6-9409-7B66F5131923}"/>
    <dgm:cxn modelId="{F2E92948-6B62-4F57-BECB-B4353244F950}" srcId="{007EF634-06D5-467D-848A-D5EA9291561A}" destId="{53A96784-9F19-4D54-9AB4-B6FF66E3EAFF}" srcOrd="1" destOrd="0" parTransId="{AF0BD186-9593-401F-9DA3-39D5270FBFBB}" sibTransId="{D3D54818-8BF7-4FF1-BE7B-A3E5B29B975C}"/>
    <dgm:cxn modelId="{DF553548-F34D-45E7-B154-45137D1BFA2A}" srcId="{40607644-F3F7-4585-9BC1-C88AF33E9FC8}" destId="{E953580C-CCAD-4306-A8EF-F5A8033FA5C5}" srcOrd="4" destOrd="0" parTransId="{B6BB3C99-BC91-4EA9-87F2-750F5DF63121}" sibTransId="{E15CC8AE-2D6D-4D2A-A5FA-F30CBA8B43C4}"/>
    <dgm:cxn modelId="{CF99AC48-3FB9-4B95-AB7E-E410202F23CD}" srcId="{3FE2D5E7-E336-4D5E-BD52-5474B3DBA4DF}" destId="{D20FE3D0-FFC4-4C78-85D3-8F4C00463D5A}" srcOrd="2" destOrd="0" parTransId="{33EB5E3E-281B-43DD-9156-3EBA7300A689}" sibTransId="{EA70C8C3-6224-4456-8805-D6DC18F33A1F}"/>
    <dgm:cxn modelId="{0235EA68-400D-4EBD-BF85-D982F93184C7}" srcId="{2428D2BE-D19D-46FC-9014-EAAB1B8B7EB4}" destId="{2F9C81F1-6745-4DCF-BB34-CAC3C84879C2}" srcOrd="0" destOrd="0" parTransId="{3EB4095B-9D04-43D0-8A6C-7668D6749CA3}" sibTransId="{37144BCC-D8E6-4802-8886-4E8AA8D08F46}"/>
    <dgm:cxn modelId="{8973346A-FCB5-4A47-A311-7505DCBFD497}" type="presOf" srcId="{0238FF19-1688-4462-BACB-AA099FF1D7A2}" destId="{C3310989-C758-49B7-9166-436FC6D146E3}" srcOrd="0" destOrd="4" presId="urn:microsoft.com/office/officeart/2005/8/layout/hList1"/>
    <dgm:cxn modelId="{D1E86D6B-FD58-4378-A2BA-3CD718C46B06}" type="presOf" srcId="{CB8F59DF-A5E2-4E57-AF53-65B5E4E800F7}" destId="{C3310989-C758-49B7-9166-436FC6D146E3}" srcOrd="0" destOrd="5" presId="urn:microsoft.com/office/officeart/2005/8/layout/hList1"/>
    <dgm:cxn modelId="{95BA5B4C-7EE1-44FB-8383-757AD654DAD0}" type="presOf" srcId="{2F9C81F1-6745-4DCF-BB34-CAC3C84879C2}" destId="{34DC9259-E877-4CF3-B38D-95B25B8710B3}" srcOrd="0" destOrd="0" presId="urn:microsoft.com/office/officeart/2005/8/layout/hList1"/>
    <dgm:cxn modelId="{D21FD86C-7EE6-47E0-8BCE-6256AAD6531F}" type="presOf" srcId="{D21B0895-94C4-4866-A6C5-D49984A8F72D}" destId="{A10A7048-F2F9-4BFF-AD0D-C27093E008B4}" srcOrd="0" destOrd="0" presId="urn:microsoft.com/office/officeart/2005/8/layout/hList1"/>
    <dgm:cxn modelId="{7B0E194D-E65A-4612-8363-039DAC27DB39}" srcId="{40607644-F3F7-4585-9BC1-C88AF33E9FC8}" destId="{75DDBF60-106D-4ACC-A776-9BF76BD71D8A}" srcOrd="5" destOrd="0" parTransId="{9EDF374A-6A0C-438D-9271-1734DB24262E}" sibTransId="{C5493DCA-4AC2-43E6-81B8-873254BBDC37}"/>
    <dgm:cxn modelId="{09F7A370-1A8B-4A31-935C-6B2D77D9B955}" srcId="{043F1377-FD71-4918-9326-306E99F6239D}" destId="{3FE2D5E7-E336-4D5E-BD52-5474B3DBA4DF}" srcOrd="1" destOrd="0" parTransId="{B3C76C93-CB6B-47A6-86C6-DF0D52CB0697}" sibTransId="{7674005A-8019-42F9-A031-65905066A54E}"/>
    <dgm:cxn modelId="{CAD34A53-935D-4AF9-A1FF-1E8ACE714CF1}" srcId="{41348C03-A111-41C2-B45C-A4D4FFF555A0}" destId="{CB8F59DF-A5E2-4E57-AF53-65B5E4E800F7}" srcOrd="3" destOrd="0" parTransId="{CCE13DDE-38D3-495D-B311-091778875E65}" sibTransId="{EB9E9663-749E-41EF-8B67-35661CAEE705}"/>
    <dgm:cxn modelId="{3E2BA673-21E7-4FEF-9E43-726775B4AC43}" type="presOf" srcId="{C4F579FF-3467-4F64-9892-4B14855E4A85}" destId="{34DC9259-E877-4CF3-B38D-95B25B8710B3}" srcOrd="0" destOrd="3" presId="urn:microsoft.com/office/officeart/2005/8/layout/hList1"/>
    <dgm:cxn modelId="{617BAB73-7410-4068-BA87-FDBE62BDA65A}" srcId="{007EF634-06D5-467D-848A-D5EA9291561A}" destId="{E91A37F2-FA6C-48AA-8C85-8CC6F5226B50}" srcOrd="5" destOrd="0" parTransId="{B2009D7B-CCCA-4BC2-82AD-6DA81CF6E969}" sibTransId="{78187168-B85B-47AF-8987-2371C3502485}"/>
    <dgm:cxn modelId="{DFD82A56-3301-4BE3-87BE-BE80481F5080}" srcId="{F765410A-0EF1-4144-A8AC-1F232E4F3EAD}" destId="{77EF1279-4CF8-4722-9A9E-8C5FE31FCFFD}" srcOrd="0" destOrd="0" parTransId="{A0EDEC88-D5A4-46DA-BBE9-82261F6F5661}" sibTransId="{01FCADFB-1288-4194-9C01-E37D89102027}"/>
    <dgm:cxn modelId="{5DC63257-9558-47A5-8371-9F4B75CE1514}" srcId="{40607644-F3F7-4585-9BC1-C88AF33E9FC8}" destId="{19321DD8-08C5-4107-A221-7713B0783F82}" srcOrd="3" destOrd="0" parTransId="{794AB524-7325-4CDC-BE40-426DD4BD0934}" sibTransId="{9E50CC7C-868C-4FE7-9BBD-512F441F1A36}"/>
    <dgm:cxn modelId="{88ABD77A-F58C-43AE-957D-0668B89B818F}" srcId="{3FE2D5E7-E336-4D5E-BD52-5474B3DBA4DF}" destId="{B0C51D39-D1EB-4105-9466-2143D5C3746F}" srcOrd="0" destOrd="0" parTransId="{719E6C1B-5F09-417A-ABD0-F150AC9ECDEB}" sibTransId="{C4753351-3091-4286-B952-E0D710D297C3}"/>
    <dgm:cxn modelId="{FF2DCD7B-F774-42E1-81BF-5B58DDA048DF}" type="presOf" srcId="{2428D2BE-D19D-46FC-9014-EAAB1B8B7EB4}" destId="{9FCDB1CE-898B-46A7-8BDE-80E67F2DA913}" srcOrd="0" destOrd="0" presId="urn:microsoft.com/office/officeart/2005/8/layout/hList1"/>
    <dgm:cxn modelId="{59E74480-DFA3-4E61-9950-CD1B22904E0A}" srcId="{40607644-F3F7-4585-9BC1-C88AF33E9FC8}" destId="{EB438C86-2D3D-4252-B44F-E74463491AEA}" srcOrd="0" destOrd="0" parTransId="{CDF60C8F-97D8-4468-B9D0-E0F3895655BB}" sibTransId="{6BD561C6-11FC-467E-A7DE-36AD0E93EEFB}"/>
    <dgm:cxn modelId="{E25C1481-73F2-4F61-A265-0C5E21B6EAF0}" type="presOf" srcId="{EB438C86-2D3D-4252-B44F-E74463491AEA}" destId="{34DC9259-E877-4CF3-B38D-95B25B8710B3}" srcOrd="0" destOrd="2" presId="urn:microsoft.com/office/officeart/2005/8/layout/hList1"/>
    <dgm:cxn modelId="{C9C73E8A-781C-4396-8350-31BC6E88AAD5}" srcId="{41348C03-A111-41C2-B45C-A4D4FFF555A0}" destId="{0238FF19-1688-4462-BACB-AA099FF1D7A2}" srcOrd="2" destOrd="0" parTransId="{DE81FA08-FDFE-4707-B0F9-6AA356C588C6}" sibTransId="{909D6DCA-AABE-43D3-9157-C369FE5DF9DA}"/>
    <dgm:cxn modelId="{E307568D-5C3B-49CD-A1AC-945400B98B5E}" type="presOf" srcId="{007EF634-06D5-467D-848A-D5EA9291561A}" destId="{06D97668-3C62-4A57-BCAA-23BA14B42D44}" srcOrd="0" destOrd="1" presId="urn:microsoft.com/office/officeart/2005/8/layout/hList1"/>
    <dgm:cxn modelId="{6F90048E-F786-4E26-B139-B658D797E40C}" type="presOf" srcId="{41348C03-A111-41C2-B45C-A4D4FFF555A0}" destId="{C3310989-C758-49B7-9166-436FC6D146E3}" srcOrd="0" destOrd="1" presId="urn:microsoft.com/office/officeart/2005/8/layout/hList1"/>
    <dgm:cxn modelId="{4B1DD48F-D58C-4B39-8598-27C1F370D79D}" srcId="{3FE2D5E7-E336-4D5E-BD52-5474B3DBA4DF}" destId="{B6B71475-BB38-460D-8DBD-406B29CCCD1C}" srcOrd="1" destOrd="0" parTransId="{BD1FB28B-FF36-4D0A-B9FF-082A57C812EA}" sibTransId="{1451824F-FD12-414F-9004-C2F6ABAA8163}"/>
    <dgm:cxn modelId="{22245A90-803E-4319-9E21-A41533F73307}" type="presOf" srcId="{9EC18F0F-29D5-48A6-911E-497DB25505F4}" destId="{06D97668-3C62-4A57-BCAA-23BA14B42D44}" srcOrd="0" destOrd="0" presId="urn:microsoft.com/office/officeart/2005/8/layout/hList1"/>
    <dgm:cxn modelId="{DBD31795-3954-4068-B82B-05EE9FBF2148}" srcId="{D21B0895-94C4-4866-A6C5-D49984A8F72D}" destId="{007EF634-06D5-467D-848A-D5EA9291561A}" srcOrd="1" destOrd="0" parTransId="{EBF77731-DC9B-403A-9A35-DB06268569AA}" sibTransId="{DCDCDD90-F8C8-4491-AFE3-785FA8735EEE}"/>
    <dgm:cxn modelId="{DDB0C596-8096-419E-9802-997D923F181B}" type="presOf" srcId="{53A96784-9F19-4D54-9AB4-B6FF66E3EAFF}" destId="{06D97668-3C62-4A57-BCAA-23BA14B42D44}" srcOrd="0" destOrd="3" presId="urn:microsoft.com/office/officeart/2005/8/layout/hList1"/>
    <dgm:cxn modelId="{5897F397-02CB-40B3-A037-F78F9B9B1D14}" type="presOf" srcId="{66B5DCE1-0AAF-443C-BDA2-F89C50038551}" destId="{C3310989-C758-49B7-9166-436FC6D146E3}" srcOrd="0" destOrd="3" presId="urn:microsoft.com/office/officeart/2005/8/layout/hList1"/>
    <dgm:cxn modelId="{3ADED69B-57BB-47D8-9337-C4870E099CFB}" srcId="{043F1377-FD71-4918-9326-306E99F6239D}" destId="{9ACF994F-671D-423F-9EBD-D7CF7A0135F1}" srcOrd="0" destOrd="0" parTransId="{848105D0-FE27-4C5B-9764-188625E26B3F}" sibTransId="{D7AA2B11-C2E6-4056-A049-0663C6F5BF52}"/>
    <dgm:cxn modelId="{B661B19C-029C-4262-ADA8-5FD56B8F02ED}" type="presOf" srcId="{FDCDFD68-2DC1-4B6D-BF78-180E7D864D53}" destId="{3D71E53E-59BB-465B-BD96-5951DB89D9B4}" srcOrd="0" destOrd="7" presId="urn:microsoft.com/office/officeart/2005/8/layout/hList1"/>
    <dgm:cxn modelId="{395BD6A1-8DEA-4C19-AB00-7D40A2C87B22}" type="presOf" srcId="{40607644-F3F7-4585-9BC1-C88AF33E9FC8}" destId="{34DC9259-E877-4CF3-B38D-95B25B8710B3}" srcOrd="0" destOrd="1" presId="urn:microsoft.com/office/officeart/2005/8/layout/hList1"/>
    <dgm:cxn modelId="{811566A7-0EDA-4245-9672-AADA0F832989}" type="presOf" srcId="{B6B71475-BB38-460D-8DBD-406B29CCCD1C}" destId="{3D71E53E-59BB-465B-BD96-5951DB89D9B4}" srcOrd="0" destOrd="3" presId="urn:microsoft.com/office/officeart/2005/8/layout/hList1"/>
    <dgm:cxn modelId="{4DBC2CAF-FDB4-4725-ADBA-6664A90F36C6}" type="presOf" srcId="{77EF1279-4CF8-4722-9A9E-8C5FE31FCFFD}" destId="{C3310989-C758-49B7-9166-436FC6D146E3}" srcOrd="0" destOrd="0" presId="urn:microsoft.com/office/officeart/2005/8/layout/hList1"/>
    <dgm:cxn modelId="{7DF916B1-51E3-459E-819F-D483E76B0497}" type="presOf" srcId="{75DDBF60-106D-4ACC-A776-9BF76BD71D8A}" destId="{34DC9259-E877-4CF3-B38D-95B25B8710B3}" srcOrd="0" destOrd="7" presId="urn:microsoft.com/office/officeart/2005/8/layout/hList1"/>
    <dgm:cxn modelId="{07A67FB1-3D82-4E95-8F50-B675A81B2405}" type="presOf" srcId="{19321DD8-08C5-4107-A221-7713B0783F82}" destId="{34DC9259-E877-4CF3-B38D-95B25B8710B3}" srcOrd="0" destOrd="5" presId="urn:microsoft.com/office/officeart/2005/8/layout/hList1"/>
    <dgm:cxn modelId="{93AE6CB4-15DF-49FD-9AF4-64F6142EEFDB}" type="presOf" srcId="{043F1377-FD71-4918-9326-306E99F6239D}" destId="{8E2896A7-F388-40CA-8A1D-84CC4F06C36C}" srcOrd="0" destOrd="0" presId="urn:microsoft.com/office/officeart/2005/8/layout/hList1"/>
    <dgm:cxn modelId="{B4E3DDB6-8E0C-4186-8A6D-AEF912CB6CAB}" type="presOf" srcId="{AEEE08AB-86B5-48C1-8378-F13B6C4CAD6F}" destId="{34DC9259-E877-4CF3-B38D-95B25B8710B3}" srcOrd="0" destOrd="4" presId="urn:microsoft.com/office/officeart/2005/8/layout/hList1"/>
    <dgm:cxn modelId="{33AD5ABF-5F04-4DFC-856B-13A9B42259C7}" type="presOf" srcId="{1ED1AAD6-8188-4821-9DA9-F7590652E844}" destId="{06D97668-3C62-4A57-BCAA-23BA14B42D44}" srcOrd="0" destOrd="6" presId="urn:microsoft.com/office/officeart/2005/8/layout/hList1"/>
    <dgm:cxn modelId="{46E3E1C3-8D3D-46B9-80CD-1921C2DE8662}" type="presOf" srcId="{9DA093E1-868B-4013-908B-15B93D4A45F0}" destId="{3D71E53E-59BB-465B-BD96-5951DB89D9B4}" srcOrd="0" destOrd="6" presId="urn:microsoft.com/office/officeart/2005/8/layout/hList1"/>
    <dgm:cxn modelId="{E43B59C5-BB1B-4AAF-845F-A61894217A63}" srcId="{007EF634-06D5-467D-848A-D5EA9291561A}" destId="{2921EABC-C99F-40A1-9E3A-77252CA2A26B}" srcOrd="0" destOrd="0" parTransId="{D69C62FB-9A35-4A4E-8D1B-2468F54EFDCB}" sibTransId="{35BB107E-AEA5-4350-B9CB-45774ABDB01C}"/>
    <dgm:cxn modelId="{693C42CD-8EE4-4FDD-87B1-C31EAC226B0C}" type="presOf" srcId="{E91A37F2-FA6C-48AA-8C85-8CC6F5226B50}" destId="{06D97668-3C62-4A57-BCAA-23BA14B42D44}" srcOrd="0" destOrd="7" presId="urn:microsoft.com/office/officeart/2005/8/layout/hList1"/>
    <dgm:cxn modelId="{C561A1E0-3F6F-4DA6-979F-7B36000C7566}" type="presOf" srcId="{2921EABC-C99F-40A1-9E3A-77252CA2A26B}" destId="{06D97668-3C62-4A57-BCAA-23BA14B42D44}" srcOrd="0" destOrd="2" presId="urn:microsoft.com/office/officeart/2005/8/layout/hList1"/>
    <dgm:cxn modelId="{578699E6-8356-4EC6-85EF-85C46D144792}" type="presOf" srcId="{B0C51D39-D1EB-4105-9466-2143D5C3746F}" destId="{3D71E53E-59BB-465B-BD96-5951DB89D9B4}" srcOrd="0" destOrd="2" presId="urn:microsoft.com/office/officeart/2005/8/layout/hList1"/>
    <dgm:cxn modelId="{11E7F6E6-DA10-407E-A03A-2ED2E83D03C9}" type="presOf" srcId="{B5CAA869-6BF8-40C7-97B4-5F5AC172DA43}" destId="{C3310989-C758-49B7-9166-436FC6D146E3}" srcOrd="0" destOrd="6" presId="urn:microsoft.com/office/officeart/2005/8/layout/hList1"/>
    <dgm:cxn modelId="{2F48B4E9-963E-421D-9673-BE7B8B244884}" srcId="{3FE2D5E7-E336-4D5E-BD52-5474B3DBA4DF}" destId="{9DA093E1-868B-4013-908B-15B93D4A45F0}" srcOrd="4" destOrd="0" parTransId="{EF41F797-2641-4C33-8818-2C89AD5C612B}" sibTransId="{31AEF121-C117-47E1-8CB2-C946367EE22A}"/>
    <dgm:cxn modelId="{B9365AEE-DB9C-4809-9C23-4AA5068B55B8}" type="presOf" srcId="{D20FE3D0-FFC4-4C78-85D3-8F4C00463D5A}" destId="{3D71E53E-59BB-465B-BD96-5951DB89D9B4}" srcOrd="0" destOrd="4" presId="urn:microsoft.com/office/officeart/2005/8/layout/hList1"/>
    <dgm:cxn modelId="{C4A995F8-59E8-4396-9679-C89210032B00}" srcId="{3FE2D5E7-E336-4D5E-BD52-5474B3DBA4DF}" destId="{FDCDFD68-2DC1-4B6D-BF78-180E7D864D53}" srcOrd="5" destOrd="0" parTransId="{3C45D193-02FB-4743-B1D1-B3DAD18B5D79}" sibTransId="{D4CAA907-0A25-416A-86A5-4535CF71BD78}"/>
    <dgm:cxn modelId="{0EEF02FA-AF72-4A52-A517-282F01F5733F}" type="presOf" srcId="{3FE2D5E7-E336-4D5E-BD52-5474B3DBA4DF}" destId="{3D71E53E-59BB-465B-BD96-5951DB89D9B4}" srcOrd="0" destOrd="1" presId="urn:microsoft.com/office/officeart/2005/8/layout/hList1"/>
    <dgm:cxn modelId="{87E0CBFA-B436-42A5-843F-79CC6F9DCF87}" srcId="{F765410A-0EF1-4144-A8AC-1F232E4F3EAD}" destId="{B5CAA869-6BF8-40C7-97B4-5F5AC172DA43}" srcOrd="2" destOrd="0" parTransId="{CD0FB22B-2205-4748-93BB-DE6CFFE0AD20}" sibTransId="{18673F16-769B-4C4B-8847-7088E07F2266}"/>
    <dgm:cxn modelId="{73527BFD-B6E1-47DD-8CD1-571147AD595C}" srcId="{41348C03-A111-41C2-B45C-A4D4FFF555A0}" destId="{66B5DCE1-0AAF-443C-BDA2-F89C50038551}" srcOrd="1" destOrd="0" parTransId="{590AC277-5A56-416D-B7E7-9DFCCD048D73}" sibTransId="{7FFE5749-AAB1-4DA7-8490-FA1A88F74521}"/>
    <dgm:cxn modelId="{7545F1EF-EC4E-4132-B915-1B09682C4430}" type="presParOf" srcId="{833E34AB-BDEF-4095-883F-411C5F02364E}" destId="{E2E273DD-755E-4BF2-9EE3-02C73182039C}" srcOrd="0" destOrd="0" presId="urn:microsoft.com/office/officeart/2005/8/layout/hList1"/>
    <dgm:cxn modelId="{5EE7EC75-B3EA-4A89-9F0F-2E5409004B55}" type="presParOf" srcId="{E2E273DD-755E-4BF2-9EE3-02C73182039C}" destId="{224ACE09-C203-4701-B526-2D1A4F864684}" srcOrd="0" destOrd="0" presId="urn:microsoft.com/office/officeart/2005/8/layout/hList1"/>
    <dgm:cxn modelId="{918A128C-42EB-49FE-9FCA-4A6A4FA4DDC5}" type="presParOf" srcId="{E2E273DD-755E-4BF2-9EE3-02C73182039C}" destId="{C3310989-C758-49B7-9166-436FC6D146E3}" srcOrd="1" destOrd="0" presId="urn:microsoft.com/office/officeart/2005/8/layout/hList1"/>
    <dgm:cxn modelId="{21305C4D-4238-412B-A820-DFD2A87A41A4}" type="presParOf" srcId="{833E34AB-BDEF-4095-883F-411C5F02364E}" destId="{BDC74A71-E74A-480D-8B84-FA12075E65B9}" srcOrd="1" destOrd="0" presId="urn:microsoft.com/office/officeart/2005/8/layout/hList1"/>
    <dgm:cxn modelId="{A8A32727-B4CC-4883-8CED-7E69356879B0}" type="presParOf" srcId="{833E34AB-BDEF-4095-883F-411C5F02364E}" destId="{CE7E95FA-89A7-4919-9520-547B8690617C}" srcOrd="2" destOrd="0" presId="urn:microsoft.com/office/officeart/2005/8/layout/hList1"/>
    <dgm:cxn modelId="{CC63C698-BE39-4BFD-BBBB-7C09C8BAD567}" type="presParOf" srcId="{CE7E95FA-89A7-4919-9520-547B8690617C}" destId="{9FCDB1CE-898B-46A7-8BDE-80E67F2DA913}" srcOrd="0" destOrd="0" presId="urn:microsoft.com/office/officeart/2005/8/layout/hList1"/>
    <dgm:cxn modelId="{73E70B8D-A1C3-4666-B681-03F9BD0FAC8F}" type="presParOf" srcId="{CE7E95FA-89A7-4919-9520-547B8690617C}" destId="{34DC9259-E877-4CF3-B38D-95B25B8710B3}" srcOrd="1" destOrd="0" presId="urn:microsoft.com/office/officeart/2005/8/layout/hList1"/>
    <dgm:cxn modelId="{AEFAE772-319F-4226-9FD5-0954592B306C}" type="presParOf" srcId="{833E34AB-BDEF-4095-883F-411C5F02364E}" destId="{AF4095D8-97D2-4C1C-B53C-634216C60FE4}" srcOrd="3" destOrd="0" presId="urn:microsoft.com/office/officeart/2005/8/layout/hList1"/>
    <dgm:cxn modelId="{EE8F127D-01CC-4BAD-8765-A3E6CFE7F37A}" type="presParOf" srcId="{833E34AB-BDEF-4095-883F-411C5F02364E}" destId="{9BB095FD-A7D5-45AA-93D5-E3C23B9EC285}" srcOrd="4" destOrd="0" presId="urn:microsoft.com/office/officeart/2005/8/layout/hList1"/>
    <dgm:cxn modelId="{171CEFE4-1D08-435E-8107-4D107CAD5B42}" type="presParOf" srcId="{9BB095FD-A7D5-45AA-93D5-E3C23B9EC285}" destId="{A10A7048-F2F9-4BFF-AD0D-C27093E008B4}" srcOrd="0" destOrd="0" presId="urn:microsoft.com/office/officeart/2005/8/layout/hList1"/>
    <dgm:cxn modelId="{02F073DE-4CBD-4466-8FE2-A8C937F89D31}" type="presParOf" srcId="{9BB095FD-A7D5-45AA-93D5-E3C23B9EC285}" destId="{06D97668-3C62-4A57-BCAA-23BA14B42D44}" srcOrd="1" destOrd="0" presId="urn:microsoft.com/office/officeart/2005/8/layout/hList1"/>
    <dgm:cxn modelId="{950A2D90-EE01-4209-92E7-B3345741228F}" type="presParOf" srcId="{833E34AB-BDEF-4095-883F-411C5F02364E}" destId="{626ABB3D-9C9A-4C56-9427-88E8D156E45D}" srcOrd="5" destOrd="0" presId="urn:microsoft.com/office/officeart/2005/8/layout/hList1"/>
    <dgm:cxn modelId="{EC889214-0769-4793-B97C-78353CBB1019}" type="presParOf" srcId="{833E34AB-BDEF-4095-883F-411C5F02364E}" destId="{4462E324-2A8F-47F5-AA28-551CD78D636C}" srcOrd="6" destOrd="0" presId="urn:microsoft.com/office/officeart/2005/8/layout/hList1"/>
    <dgm:cxn modelId="{7E35538B-F649-421E-97F8-403E2A10E932}" type="presParOf" srcId="{4462E324-2A8F-47F5-AA28-551CD78D636C}" destId="{8E2896A7-F388-40CA-8A1D-84CC4F06C36C}" srcOrd="0" destOrd="0" presId="urn:microsoft.com/office/officeart/2005/8/layout/hList1"/>
    <dgm:cxn modelId="{ADD97AFA-1136-4939-B2BB-DFBB3F638008}" type="presParOf" srcId="{4462E324-2A8F-47F5-AA28-551CD78D636C}" destId="{3D71E53E-59BB-465B-BD96-5951DB89D9B4}"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64CE12-6B51-441C-81F3-1F5F61C9F28B}"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44CADFFD-F83F-4F38-AF7B-D76B4C833056}">
      <dgm:prSet custT="1"/>
      <dgm:spPr/>
      <dgm:t>
        <a:bodyPr/>
        <a:lstStyle/>
        <a:p>
          <a:pPr>
            <a:lnSpc>
              <a:spcPct val="100000"/>
            </a:lnSpc>
          </a:pPr>
          <a:r>
            <a:rPr lang="en-GB" sz="2000" dirty="0"/>
            <a:t>Mind maps are graphic summaries of information that aid you as a notetaker to:</a:t>
          </a:r>
          <a:endParaRPr lang="en-US" sz="2000" dirty="0"/>
        </a:p>
      </dgm:t>
    </dgm:pt>
    <dgm:pt modelId="{E85BDD27-A71B-496C-B4E4-8E75A68F5F30}" type="parTrans" cxnId="{2F7E5E2A-22B8-458C-B612-F42180528E6E}">
      <dgm:prSet/>
      <dgm:spPr/>
      <dgm:t>
        <a:bodyPr/>
        <a:lstStyle/>
        <a:p>
          <a:endParaRPr lang="en-US" sz="2000"/>
        </a:p>
      </dgm:t>
    </dgm:pt>
    <dgm:pt modelId="{4F72F8CB-4713-44E6-9D58-5E4F51784679}" type="sibTrans" cxnId="{2F7E5E2A-22B8-458C-B612-F42180528E6E}">
      <dgm:prSet/>
      <dgm:spPr/>
      <dgm:t>
        <a:bodyPr/>
        <a:lstStyle/>
        <a:p>
          <a:pPr>
            <a:lnSpc>
              <a:spcPct val="100000"/>
            </a:lnSpc>
          </a:pPr>
          <a:endParaRPr lang="en-US" sz="2000"/>
        </a:p>
      </dgm:t>
    </dgm:pt>
    <dgm:pt modelId="{B0F19991-499D-4A8F-B0E3-FDEA33C1D95D}">
      <dgm:prSet custT="1"/>
      <dgm:spPr/>
      <dgm:t>
        <a:bodyPr/>
        <a:lstStyle/>
        <a:p>
          <a:pPr>
            <a:lnSpc>
              <a:spcPct val="100000"/>
            </a:lnSpc>
          </a:pPr>
          <a:r>
            <a:rPr lang="en-GB" sz="2000" dirty="0"/>
            <a:t>Organise, </a:t>
          </a:r>
          <a:endParaRPr lang="en-US" sz="2000" dirty="0"/>
        </a:p>
      </dgm:t>
    </dgm:pt>
    <dgm:pt modelId="{33A59C69-982D-4CAB-8F5B-6E8C50E2D4AC}" type="parTrans" cxnId="{5D82A9AB-1247-4BE6-809D-D754018A9FC3}">
      <dgm:prSet/>
      <dgm:spPr/>
      <dgm:t>
        <a:bodyPr/>
        <a:lstStyle/>
        <a:p>
          <a:endParaRPr lang="en-US" sz="2000"/>
        </a:p>
      </dgm:t>
    </dgm:pt>
    <dgm:pt modelId="{BF12CC54-EEE3-4DFB-A57F-DC6422007C3D}" type="sibTrans" cxnId="{5D82A9AB-1247-4BE6-809D-D754018A9FC3}">
      <dgm:prSet/>
      <dgm:spPr/>
      <dgm:t>
        <a:bodyPr/>
        <a:lstStyle/>
        <a:p>
          <a:pPr>
            <a:lnSpc>
              <a:spcPct val="100000"/>
            </a:lnSpc>
          </a:pPr>
          <a:endParaRPr lang="en-US" sz="2000"/>
        </a:p>
      </dgm:t>
    </dgm:pt>
    <dgm:pt modelId="{C5DB4C97-C415-4AA4-B2F6-7956E5A2DAF9}">
      <dgm:prSet custT="1"/>
      <dgm:spPr/>
      <dgm:t>
        <a:bodyPr/>
        <a:lstStyle/>
        <a:p>
          <a:pPr>
            <a:lnSpc>
              <a:spcPct val="100000"/>
            </a:lnSpc>
          </a:pPr>
          <a:r>
            <a:rPr lang="en-GB" sz="2000" dirty="0"/>
            <a:t>Group your points of information,</a:t>
          </a:r>
          <a:endParaRPr lang="en-US" sz="2000" dirty="0"/>
        </a:p>
      </dgm:t>
    </dgm:pt>
    <dgm:pt modelId="{8F2663ED-B672-45AC-98A8-695C2C6A6240}" type="parTrans" cxnId="{B05EC3B4-1C49-4682-9708-D2A37E56CCDB}">
      <dgm:prSet/>
      <dgm:spPr/>
      <dgm:t>
        <a:bodyPr/>
        <a:lstStyle/>
        <a:p>
          <a:endParaRPr lang="en-US" sz="2000"/>
        </a:p>
      </dgm:t>
    </dgm:pt>
    <dgm:pt modelId="{B62CBFDE-8480-4442-8950-E055FA0AAEF7}" type="sibTrans" cxnId="{B05EC3B4-1C49-4682-9708-D2A37E56CCDB}">
      <dgm:prSet/>
      <dgm:spPr/>
      <dgm:t>
        <a:bodyPr/>
        <a:lstStyle/>
        <a:p>
          <a:pPr>
            <a:lnSpc>
              <a:spcPct val="100000"/>
            </a:lnSpc>
          </a:pPr>
          <a:endParaRPr lang="en-US" sz="2000"/>
        </a:p>
      </dgm:t>
    </dgm:pt>
    <dgm:pt modelId="{59D864C8-4697-406A-9881-EB5D7E17DAAD}">
      <dgm:prSet custT="1"/>
      <dgm:spPr/>
      <dgm:t>
        <a:bodyPr/>
        <a:lstStyle/>
        <a:p>
          <a:pPr>
            <a:lnSpc>
              <a:spcPct val="100000"/>
            </a:lnSpc>
          </a:pPr>
          <a:r>
            <a:rPr lang="en-GB" sz="2000"/>
            <a:t>Link your points of information. </a:t>
          </a:r>
          <a:endParaRPr lang="en-US" sz="2000"/>
        </a:p>
      </dgm:t>
    </dgm:pt>
    <dgm:pt modelId="{A20D9836-DEF6-4465-91E2-2966DF6A44CF}" type="parTrans" cxnId="{247CE746-9AD3-40C2-A30D-C22CBE421C33}">
      <dgm:prSet/>
      <dgm:spPr/>
      <dgm:t>
        <a:bodyPr/>
        <a:lstStyle/>
        <a:p>
          <a:endParaRPr lang="en-US" sz="2000"/>
        </a:p>
      </dgm:t>
    </dgm:pt>
    <dgm:pt modelId="{5678921E-217D-4CE9-A48F-1C773B73131E}" type="sibTrans" cxnId="{247CE746-9AD3-40C2-A30D-C22CBE421C33}">
      <dgm:prSet/>
      <dgm:spPr/>
      <dgm:t>
        <a:bodyPr/>
        <a:lstStyle/>
        <a:p>
          <a:endParaRPr lang="en-US" sz="2000"/>
        </a:p>
      </dgm:t>
    </dgm:pt>
    <dgm:pt modelId="{355D6E9F-DE78-49A9-9E89-D974B77CBED4}" type="pres">
      <dgm:prSet presAssocID="{8B64CE12-6B51-441C-81F3-1F5F61C9F28B}" presName="root" presStyleCnt="0">
        <dgm:presLayoutVars>
          <dgm:dir/>
          <dgm:resizeHandles val="exact"/>
        </dgm:presLayoutVars>
      </dgm:prSet>
      <dgm:spPr/>
    </dgm:pt>
    <dgm:pt modelId="{39694312-751B-4F20-A621-089D24E206C5}" type="pres">
      <dgm:prSet presAssocID="{8B64CE12-6B51-441C-81F3-1F5F61C9F28B}" presName="container" presStyleCnt="0">
        <dgm:presLayoutVars>
          <dgm:dir/>
          <dgm:resizeHandles val="exact"/>
        </dgm:presLayoutVars>
      </dgm:prSet>
      <dgm:spPr/>
    </dgm:pt>
    <dgm:pt modelId="{DB5EFBF0-648D-458C-9400-FCAFAD90D3EC}" type="pres">
      <dgm:prSet presAssocID="{44CADFFD-F83F-4F38-AF7B-D76B4C833056}" presName="compNode" presStyleCnt="0"/>
      <dgm:spPr/>
    </dgm:pt>
    <dgm:pt modelId="{71145474-A109-4424-849B-3A1A97622538}" type="pres">
      <dgm:prSet presAssocID="{44CADFFD-F83F-4F38-AF7B-D76B4C833056}" presName="iconBgRect" presStyleLbl="bgShp" presStyleIdx="0" presStyleCnt="4"/>
      <dgm:spPr/>
    </dgm:pt>
    <dgm:pt modelId="{D511DADA-0A8C-4870-B041-90FF581980CE}" type="pres">
      <dgm:prSet presAssocID="{44CADFFD-F83F-4F38-AF7B-D76B4C83305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aperclip"/>
        </a:ext>
      </dgm:extLst>
    </dgm:pt>
    <dgm:pt modelId="{82F21375-022C-4BEB-ADC3-230891A200F9}" type="pres">
      <dgm:prSet presAssocID="{44CADFFD-F83F-4F38-AF7B-D76B4C833056}" presName="spaceRect" presStyleCnt="0"/>
      <dgm:spPr/>
    </dgm:pt>
    <dgm:pt modelId="{EF7DAC79-FBF3-45AD-AA29-646B16ECBA72}" type="pres">
      <dgm:prSet presAssocID="{44CADFFD-F83F-4F38-AF7B-D76B4C833056}" presName="textRect" presStyleLbl="revTx" presStyleIdx="0" presStyleCnt="4">
        <dgm:presLayoutVars>
          <dgm:chMax val="1"/>
          <dgm:chPref val="1"/>
        </dgm:presLayoutVars>
      </dgm:prSet>
      <dgm:spPr/>
    </dgm:pt>
    <dgm:pt modelId="{932FAE1B-C1AC-44A1-B487-09F907AC3447}" type="pres">
      <dgm:prSet presAssocID="{4F72F8CB-4713-44E6-9D58-5E4F51784679}" presName="sibTrans" presStyleLbl="sibTrans2D1" presStyleIdx="0" presStyleCnt="0"/>
      <dgm:spPr/>
    </dgm:pt>
    <dgm:pt modelId="{6B8C36AD-D81D-4FF0-BF46-B07200B53A6B}" type="pres">
      <dgm:prSet presAssocID="{B0F19991-499D-4A8F-B0E3-FDEA33C1D95D}" presName="compNode" presStyleCnt="0"/>
      <dgm:spPr/>
    </dgm:pt>
    <dgm:pt modelId="{E5A84BE5-9B4F-4174-8BA0-DD9E4061DB46}" type="pres">
      <dgm:prSet presAssocID="{B0F19991-499D-4A8F-B0E3-FDEA33C1D95D}" presName="iconBgRect" presStyleLbl="bgShp" presStyleIdx="1" presStyleCnt="4"/>
      <dgm:spPr/>
    </dgm:pt>
    <dgm:pt modelId="{FF5B3417-B2E5-4536-B1E4-39B80FBAB4CD}" type="pres">
      <dgm:prSet presAssocID="{B0F19991-499D-4A8F-B0E3-FDEA33C1D95D}"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B045330A-A224-4CD3-8B18-44788295762A}" type="pres">
      <dgm:prSet presAssocID="{B0F19991-499D-4A8F-B0E3-FDEA33C1D95D}" presName="spaceRect" presStyleCnt="0"/>
      <dgm:spPr/>
    </dgm:pt>
    <dgm:pt modelId="{6A12711D-2D48-4C48-8880-9D0DEFE04B99}" type="pres">
      <dgm:prSet presAssocID="{B0F19991-499D-4A8F-B0E3-FDEA33C1D95D}" presName="textRect" presStyleLbl="revTx" presStyleIdx="1" presStyleCnt="4">
        <dgm:presLayoutVars>
          <dgm:chMax val="1"/>
          <dgm:chPref val="1"/>
        </dgm:presLayoutVars>
      </dgm:prSet>
      <dgm:spPr/>
    </dgm:pt>
    <dgm:pt modelId="{8EBF7B0E-7244-4E0B-BB3C-C0AD82228943}" type="pres">
      <dgm:prSet presAssocID="{BF12CC54-EEE3-4DFB-A57F-DC6422007C3D}" presName="sibTrans" presStyleLbl="sibTrans2D1" presStyleIdx="0" presStyleCnt="0"/>
      <dgm:spPr/>
    </dgm:pt>
    <dgm:pt modelId="{D602C2A9-3342-45CE-98D5-EBB342039EC4}" type="pres">
      <dgm:prSet presAssocID="{C5DB4C97-C415-4AA4-B2F6-7956E5A2DAF9}" presName="compNode" presStyleCnt="0"/>
      <dgm:spPr/>
    </dgm:pt>
    <dgm:pt modelId="{E2986E31-9D70-4043-9EFB-D9CF28B93ED2}" type="pres">
      <dgm:prSet presAssocID="{C5DB4C97-C415-4AA4-B2F6-7956E5A2DAF9}" presName="iconBgRect" presStyleLbl="bgShp" presStyleIdx="2" presStyleCnt="4"/>
      <dgm:spPr/>
    </dgm:pt>
    <dgm:pt modelId="{175080D8-3D51-40A2-865C-42E6E034F621}" type="pres">
      <dgm:prSet presAssocID="{C5DB4C97-C415-4AA4-B2F6-7956E5A2DAF9}"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of People"/>
        </a:ext>
      </dgm:extLst>
    </dgm:pt>
    <dgm:pt modelId="{1EB4A2AF-2614-4F50-8326-49916F8109B7}" type="pres">
      <dgm:prSet presAssocID="{C5DB4C97-C415-4AA4-B2F6-7956E5A2DAF9}" presName="spaceRect" presStyleCnt="0"/>
      <dgm:spPr/>
    </dgm:pt>
    <dgm:pt modelId="{001AB6E9-2C44-467F-978E-F832882976C4}" type="pres">
      <dgm:prSet presAssocID="{C5DB4C97-C415-4AA4-B2F6-7956E5A2DAF9}" presName="textRect" presStyleLbl="revTx" presStyleIdx="2" presStyleCnt="4">
        <dgm:presLayoutVars>
          <dgm:chMax val="1"/>
          <dgm:chPref val="1"/>
        </dgm:presLayoutVars>
      </dgm:prSet>
      <dgm:spPr/>
    </dgm:pt>
    <dgm:pt modelId="{82F3FB10-B4ED-4C31-BF13-FDBC45A363CB}" type="pres">
      <dgm:prSet presAssocID="{B62CBFDE-8480-4442-8950-E055FA0AAEF7}" presName="sibTrans" presStyleLbl="sibTrans2D1" presStyleIdx="0" presStyleCnt="0"/>
      <dgm:spPr/>
    </dgm:pt>
    <dgm:pt modelId="{7D1C708C-7DEA-420E-8B94-A2FB012886FC}" type="pres">
      <dgm:prSet presAssocID="{59D864C8-4697-406A-9881-EB5D7E17DAAD}" presName="compNode" presStyleCnt="0"/>
      <dgm:spPr/>
    </dgm:pt>
    <dgm:pt modelId="{6261F7D7-99B4-4BD3-8483-E0AF144A1FA5}" type="pres">
      <dgm:prSet presAssocID="{59D864C8-4697-406A-9881-EB5D7E17DAAD}" presName="iconBgRect" presStyleLbl="bgShp" presStyleIdx="3" presStyleCnt="4"/>
      <dgm:spPr/>
    </dgm:pt>
    <dgm:pt modelId="{49B41747-E4BC-4505-A33E-FDA36415F1E2}" type="pres">
      <dgm:prSet presAssocID="{59D864C8-4697-406A-9881-EB5D7E17DAA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nk"/>
        </a:ext>
      </dgm:extLst>
    </dgm:pt>
    <dgm:pt modelId="{A871D82A-7CEE-4DBF-B946-E0BF05006920}" type="pres">
      <dgm:prSet presAssocID="{59D864C8-4697-406A-9881-EB5D7E17DAAD}" presName="spaceRect" presStyleCnt="0"/>
      <dgm:spPr/>
    </dgm:pt>
    <dgm:pt modelId="{1596B827-19CD-479B-8DAD-814F65145FF9}" type="pres">
      <dgm:prSet presAssocID="{59D864C8-4697-406A-9881-EB5D7E17DAAD}" presName="textRect" presStyleLbl="revTx" presStyleIdx="3" presStyleCnt="4">
        <dgm:presLayoutVars>
          <dgm:chMax val="1"/>
          <dgm:chPref val="1"/>
        </dgm:presLayoutVars>
      </dgm:prSet>
      <dgm:spPr/>
    </dgm:pt>
  </dgm:ptLst>
  <dgm:cxnLst>
    <dgm:cxn modelId="{2F7E5E2A-22B8-458C-B612-F42180528E6E}" srcId="{8B64CE12-6B51-441C-81F3-1F5F61C9F28B}" destId="{44CADFFD-F83F-4F38-AF7B-D76B4C833056}" srcOrd="0" destOrd="0" parTransId="{E85BDD27-A71B-496C-B4E4-8E75A68F5F30}" sibTransId="{4F72F8CB-4713-44E6-9D58-5E4F51784679}"/>
    <dgm:cxn modelId="{5A31EF32-5D3B-44C1-8264-B0CB237944F9}" type="presOf" srcId="{44CADFFD-F83F-4F38-AF7B-D76B4C833056}" destId="{EF7DAC79-FBF3-45AD-AA29-646B16ECBA72}" srcOrd="0" destOrd="0" presId="urn:microsoft.com/office/officeart/2018/2/layout/IconCircleList"/>
    <dgm:cxn modelId="{8AD2F936-5C68-4BF7-B3BB-CC006B44165D}" type="presOf" srcId="{B62CBFDE-8480-4442-8950-E055FA0AAEF7}" destId="{82F3FB10-B4ED-4C31-BF13-FDBC45A363CB}" srcOrd="0" destOrd="0" presId="urn:microsoft.com/office/officeart/2018/2/layout/IconCircleList"/>
    <dgm:cxn modelId="{CF169438-AE58-4D86-8F29-409E099F9199}" type="presOf" srcId="{8B64CE12-6B51-441C-81F3-1F5F61C9F28B}" destId="{355D6E9F-DE78-49A9-9E89-D974B77CBED4}" srcOrd="0" destOrd="0" presId="urn:microsoft.com/office/officeart/2018/2/layout/IconCircleList"/>
    <dgm:cxn modelId="{247CE746-9AD3-40C2-A30D-C22CBE421C33}" srcId="{8B64CE12-6B51-441C-81F3-1F5F61C9F28B}" destId="{59D864C8-4697-406A-9881-EB5D7E17DAAD}" srcOrd="3" destOrd="0" parTransId="{A20D9836-DEF6-4465-91E2-2966DF6A44CF}" sibTransId="{5678921E-217D-4CE9-A48F-1C773B73131E}"/>
    <dgm:cxn modelId="{5D82A9AB-1247-4BE6-809D-D754018A9FC3}" srcId="{8B64CE12-6B51-441C-81F3-1F5F61C9F28B}" destId="{B0F19991-499D-4A8F-B0E3-FDEA33C1D95D}" srcOrd="1" destOrd="0" parTransId="{33A59C69-982D-4CAB-8F5B-6E8C50E2D4AC}" sibTransId="{BF12CC54-EEE3-4DFB-A57F-DC6422007C3D}"/>
    <dgm:cxn modelId="{B05EC3B4-1C49-4682-9708-D2A37E56CCDB}" srcId="{8B64CE12-6B51-441C-81F3-1F5F61C9F28B}" destId="{C5DB4C97-C415-4AA4-B2F6-7956E5A2DAF9}" srcOrd="2" destOrd="0" parTransId="{8F2663ED-B672-45AC-98A8-695C2C6A6240}" sibTransId="{B62CBFDE-8480-4442-8950-E055FA0AAEF7}"/>
    <dgm:cxn modelId="{11BDA9BE-F546-4DA9-B1F0-70F1C1A9EE9C}" type="presOf" srcId="{BF12CC54-EEE3-4DFB-A57F-DC6422007C3D}" destId="{8EBF7B0E-7244-4E0B-BB3C-C0AD82228943}" srcOrd="0" destOrd="0" presId="urn:microsoft.com/office/officeart/2018/2/layout/IconCircleList"/>
    <dgm:cxn modelId="{ECCE08BF-5B12-4096-BA3B-64E986120E5B}" type="presOf" srcId="{C5DB4C97-C415-4AA4-B2F6-7956E5A2DAF9}" destId="{001AB6E9-2C44-467F-978E-F832882976C4}" srcOrd="0" destOrd="0" presId="urn:microsoft.com/office/officeart/2018/2/layout/IconCircleList"/>
    <dgm:cxn modelId="{ECE631C9-B055-47EC-9CCC-7277CDA4B91B}" type="presOf" srcId="{4F72F8CB-4713-44E6-9D58-5E4F51784679}" destId="{932FAE1B-C1AC-44A1-B487-09F907AC3447}" srcOrd="0" destOrd="0" presId="urn:microsoft.com/office/officeart/2018/2/layout/IconCircleList"/>
    <dgm:cxn modelId="{0AEDAFCB-6FEE-4AE9-B9CB-19A0FEFF93C4}" type="presOf" srcId="{59D864C8-4697-406A-9881-EB5D7E17DAAD}" destId="{1596B827-19CD-479B-8DAD-814F65145FF9}" srcOrd="0" destOrd="0" presId="urn:microsoft.com/office/officeart/2018/2/layout/IconCircleList"/>
    <dgm:cxn modelId="{1CB18CD8-77C8-4676-BFE5-6CFA6B00CD90}" type="presOf" srcId="{B0F19991-499D-4A8F-B0E3-FDEA33C1D95D}" destId="{6A12711D-2D48-4C48-8880-9D0DEFE04B99}" srcOrd="0" destOrd="0" presId="urn:microsoft.com/office/officeart/2018/2/layout/IconCircleList"/>
    <dgm:cxn modelId="{416C23B5-1414-4534-837C-6F6B7A51F0C3}" type="presParOf" srcId="{355D6E9F-DE78-49A9-9E89-D974B77CBED4}" destId="{39694312-751B-4F20-A621-089D24E206C5}" srcOrd="0" destOrd="0" presId="urn:microsoft.com/office/officeart/2018/2/layout/IconCircleList"/>
    <dgm:cxn modelId="{B4E5AF70-DC58-462E-950E-F027B4B25169}" type="presParOf" srcId="{39694312-751B-4F20-A621-089D24E206C5}" destId="{DB5EFBF0-648D-458C-9400-FCAFAD90D3EC}" srcOrd="0" destOrd="0" presId="urn:microsoft.com/office/officeart/2018/2/layout/IconCircleList"/>
    <dgm:cxn modelId="{04736521-DBC2-434F-A42A-A33DFFF10A2A}" type="presParOf" srcId="{DB5EFBF0-648D-458C-9400-FCAFAD90D3EC}" destId="{71145474-A109-4424-849B-3A1A97622538}" srcOrd="0" destOrd="0" presId="urn:microsoft.com/office/officeart/2018/2/layout/IconCircleList"/>
    <dgm:cxn modelId="{8254EA50-3BF3-4D86-8EB4-B6BE403ECB76}" type="presParOf" srcId="{DB5EFBF0-648D-458C-9400-FCAFAD90D3EC}" destId="{D511DADA-0A8C-4870-B041-90FF581980CE}" srcOrd="1" destOrd="0" presId="urn:microsoft.com/office/officeart/2018/2/layout/IconCircleList"/>
    <dgm:cxn modelId="{87300002-D78A-4AE1-9685-71B20E89EAE8}" type="presParOf" srcId="{DB5EFBF0-648D-458C-9400-FCAFAD90D3EC}" destId="{82F21375-022C-4BEB-ADC3-230891A200F9}" srcOrd="2" destOrd="0" presId="urn:microsoft.com/office/officeart/2018/2/layout/IconCircleList"/>
    <dgm:cxn modelId="{B900C11E-86AD-4C3D-89CC-CA291D25C3DB}" type="presParOf" srcId="{DB5EFBF0-648D-458C-9400-FCAFAD90D3EC}" destId="{EF7DAC79-FBF3-45AD-AA29-646B16ECBA72}" srcOrd="3" destOrd="0" presId="urn:microsoft.com/office/officeart/2018/2/layout/IconCircleList"/>
    <dgm:cxn modelId="{F423A80A-2D9A-474D-B74E-ED6820C8D238}" type="presParOf" srcId="{39694312-751B-4F20-A621-089D24E206C5}" destId="{932FAE1B-C1AC-44A1-B487-09F907AC3447}" srcOrd="1" destOrd="0" presId="urn:microsoft.com/office/officeart/2018/2/layout/IconCircleList"/>
    <dgm:cxn modelId="{D6609044-3006-492E-ACAB-CBA9E1ADE92E}" type="presParOf" srcId="{39694312-751B-4F20-A621-089D24E206C5}" destId="{6B8C36AD-D81D-4FF0-BF46-B07200B53A6B}" srcOrd="2" destOrd="0" presId="urn:microsoft.com/office/officeart/2018/2/layout/IconCircleList"/>
    <dgm:cxn modelId="{23A25845-97A9-4A1D-999D-18A5F249785B}" type="presParOf" srcId="{6B8C36AD-D81D-4FF0-BF46-B07200B53A6B}" destId="{E5A84BE5-9B4F-4174-8BA0-DD9E4061DB46}" srcOrd="0" destOrd="0" presId="urn:microsoft.com/office/officeart/2018/2/layout/IconCircleList"/>
    <dgm:cxn modelId="{FA99982C-D8D7-4581-A67B-D21CA65E999D}" type="presParOf" srcId="{6B8C36AD-D81D-4FF0-BF46-B07200B53A6B}" destId="{FF5B3417-B2E5-4536-B1E4-39B80FBAB4CD}" srcOrd="1" destOrd="0" presId="urn:microsoft.com/office/officeart/2018/2/layout/IconCircleList"/>
    <dgm:cxn modelId="{8FE6767C-6722-42FA-B530-67A215C38DB1}" type="presParOf" srcId="{6B8C36AD-D81D-4FF0-BF46-B07200B53A6B}" destId="{B045330A-A224-4CD3-8B18-44788295762A}" srcOrd="2" destOrd="0" presId="urn:microsoft.com/office/officeart/2018/2/layout/IconCircleList"/>
    <dgm:cxn modelId="{B7BF52AB-3245-4812-AA3D-A5EC9226FF01}" type="presParOf" srcId="{6B8C36AD-D81D-4FF0-BF46-B07200B53A6B}" destId="{6A12711D-2D48-4C48-8880-9D0DEFE04B99}" srcOrd="3" destOrd="0" presId="urn:microsoft.com/office/officeart/2018/2/layout/IconCircleList"/>
    <dgm:cxn modelId="{F9161C6D-67E1-4F1E-B32F-AEFBED829E50}" type="presParOf" srcId="{39694312-751B-4F20-A621-089D24E206C5}" destId="{8EBF7B0E-7244-4E0B-BB3C-C0AD82228943}" srcOrd="3" destOrd="0" presId="urn:microsoft.com/office/officeart/2018/2/layout/IconCircleList"/>
    <dgm:cxn modelId="{CC390112-8595-4703-A9D7-450B8F710669}" type="presParOf" srcId="{39694312-751B-4F20-A621-089D24E206C5}" destId="{D602C2A9-3342-45CE-98D5-EBB342039EC4}" srcOrd="4" destOrd="0" presId="urn:microsoft.com/office/officeart/2018/2/layout/IconCircleList"/>
    <dgm:cxn modelId="{756FBFAD-655C-49F8-BA06-660C5021E0A8}" type="presParOf" srcId="{D602C2A9-3342-45CE-98D5-EBB342039EC4}" destId="{E2986E31-9D70-4043-9EFB-D9CF28B93ED2}" srcOrd="0" destOrd="0" presId="urn:microsoft.com/office/officeart/2018/2/layout/IconCircleList"/>
    <dgm:cxn modelId="{594DFE29-5F8B-4A35-8BB8-69077955E746}" type="presParOf" srcId="{D602C2A9-3342-45CE-98D5-EBB342039EC4}" destId="{175080D8-3D51-40A2-865C-42E6E034F621}" srcOrd="1" destOrd="0" presId="urn:microsoft.com/office/officeart/2018/2/layout/IconCircleList"/>
    <dgm:cxn modelId="{33FEDF88-1B6D-4037-9A80-B3724C8DFC6D}" type="presParOf" srcId="{D602C2A9-3342-45CE-98D5-EBB342039EC4}" destId="{1EB4A2AF-2614-4F50-8326-49916F8109B7}" srcOrd="2" destOrd="0" presId="urn:microsoft.com/office/officeart/2018/2/layout/IconCircleList"/>
    <dgm:cxn modelId="{A6F41AE3-6683-47D5-822E-0ACD304174C9}" type="presParOf" srcId="{D602C2A9-3342-45CE-98D5-EBB342039EC4}" destId="{001AB6E9-2C44-467F-978E-F832882976C4}" srcOrd="3" destOrd="0" presId="urn:microsoft.com/office/officeart/2018/2/layout/IconCircleList"/>
    <dgm:cxn modelId="{E2974B8E-1E0C-4F09-B651-D6A32A556236}" type="presParOf" srcId="{39694312-751B-4F20-A621-089D24E206C5}" destId="{82F3FB10-B4ED-4C31-BF13-FDBC45A363CB}" srcOrd="5" destOrd="0" presId="urn:microsoft.com/office/officeart/2018/2/layout/IconCircleList"/>
    <dgm:cxn modelId="{52AB9321-7C9F-41F2-BEE7-2B79201491A1}" type="presParOf" srcId="{39694312-751B-4F20-A621-089D24E206C5}" destId="{7D1C708C-7DEA-420E-8B94-A2FB012886FC}" srcOrd="6" destOrd="0" presId="urn:microsoft.com/office/officeart/2018/2/layout/IconCircleList"/>
    <dgm:cxn modelId="{B2783075-168F-4DA1-83AD-E2383D4F0EF4}" type="presParOf" srcId="{7D1C708C-7DEA-420E-8B94-A2FB012886FC}" destId="{6261F7D7-99B4-4BD3-8483-E0AF144A1FA5}" srcOrd="0" destOrd="0" presId="urn:microsoft.com/office/officeart/2018/2/layout/IconCircleList"/>
    <dgm:cxn modelId="{8AF5EA0C-F753-4C2F-9EAF-4F7402105296}" type="presParOf" srcId="{7D1C708C-7DEA-420E-8B94-A2FB012886FC}" destId="{49B41747-E4BC-4505-A33E-FDA36415F1E2}" srcOrd="1" destOrd="0" presId="urn:microsoft.com/office/officeart/2018/2/layout/IconCircleList"/>
    <dgm:cxn modelId="{44ADFE0F-0B99-4C24-9C7A-E552A03D9F4B}" type="presParOf" srcId="{7D1C708C-7DEA-420E-8B94-A2FB012886FC}" destId="{A871D82A-7CEE-4DBF-B946-E0BF05006920}" srcOrd="2" destOrd="0" presId="urn:microsoft.com/office/officeart/2018/2/layout/IconCircleList"/>
    <dgm:cxn modelId="{F92F9B89-9A5C-4986-AB00-C6251E3FAE4E}" type="presParOf" srcId="{7D1C708C-7DEA-420E-8B94-A2FB012886FC}" destId="{1596B827-19CD-479B-8DAD-814F65145FF9}"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4ACE09-C203-4701-B526-2D1A4F864684}">
      <dsp:nvSpPr>
        <dsp:cNvPr id="0" name=""/>
        <dsp:cNvSpPr/>
      </dsp:nvSpPr>
      <dsp:spPr>
        <a:xfrm>
          <a:off x="3919" y="551600"/>
          <a:ext cx="2357020" cy="8072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b="1" kern="1200" dirty="0"/>
            <a:t>Consultant 1 – Strategic Business Diagnostic</a:t>
          </a:r>
          <a:endParaRPr lang="en-GB" sz="1600" kern="1200" dirty="0"/>
        </a:p>
      </dsp:txBody>
      <dsp:txXfrm>
        <a:off x="3919" y="551600"/>
        <a:ext cx="2357020" cy="807243"/>
      </dsp:txXfrm>
    </dsp:sp>
    <dsp:sp modelId="{C3310989-C758-49B7-9166-436FC6D146E3}">
      <dsp:nvSpPr>
        <dsp:cNvPr id="0" name=""/>
        <dsp:cNvSpPr/>
      </dsp:nvSpPr>
      <dsp:spPr>
        <a:xfrm>
          <a:off x="3919" y="1358843"/>
          <a:ext cx="2357020" cy="4276710"/>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None/>
          </a:pPr>
          <a:r>
            <a:rPr lang="en-GB" sz="1600" kern="1200" dirty="0"/>
            <a:t>Evaluate the current position and growth potential of the business.</a:t>
          </a:r>
        </a:p>
        <a:p>
          <a:pPr marL="171450" lvl="1" indent="-171450" algn="l" defTabSz="711200">
            <a:lnSpc>
              <a:spcPct val="90000"/>
            </a:lnSpc>
            <a:spcBef>
              <a:spcPct val="0"/>
            </a:spcBef>
            <a:spcAft>
              <a:spcPct val="15000"/>
            </a:spcAft>
            <a:buNone/>
          </a:pPr>
          <a:r>
            <a:rPr lang="en-GB" sz="1600" kern="1200"/>
            <a:t>Consider:</a:t>
          </a:r>
        </a:p>
        <a:p>
          <a:pPr marL="342900" lvl="2" indent="-171450" algn="l" defTabSz="711200">
            <a:lnSpc>
              <a:spcPct val="90000"/>
            </a:lnSpc>
            <a:spcBef>
              <a:spcPct val="0"/>
            </a:spcBef>
            <a:spcAft>
              <a:spcPct val="15000"/>
            </a:spcAft>
            <a:buSzPts val="1000"/>
            <a:buFont typeface="Symbol" panose="05050102010706020507" pitchFamily="18" charset="2"/>
            <a:buChar char=""/>
          </a:pPr>
          <a:r>
            <a:rPr lang="en-GB" sz="1600" kern="1200"/>
            <a:t>Market and environmental conditions.</a:t>
          </a:r>
        </a:p>
        <a:p>
          <a:pPr marL="342900" lvl="2" indent="-171450" algn="l" defTabSz="711200">
            <a:lnSpc>
              <a:spcPct val="90000"/>
            </a:lnSpc>
            <a:spcBef>
              <a:spcPct val="0"/>
            </a:spcBef>
            <a:spcAft>
              <a:spcPct val="15000"/>
            </a:spcAft>
            <a:buSzPts val="1000"/>
            <a:buFont typeface="Symbol" panose="05050102010706020507" pitchFamily="18" charset="2"/>
            <a:buChar char=""/>
          </a:pPr>
          <a:r>
            <a:rPr lang="en-GB" sz="1600" kern="1200"/>
            <a:t>Competitive position.</a:t>
          </a:r>
        </a:p>
        <a:p>
          <a:pPr marL="342900" lvl="2" indent="-171450" algn="l" defTabSz="711200">
            <a:lnSpc>
              <a:spcPct val="90000"/>
            </a:lnSpc>
            <a:spcBef>
              <a:spcPct val="0"/>
            </a:spcBef>
            <a:spcAft>
              <a:spcPct val="15000"/>
            </a:spcAft>
            <a:buSzPts val="1000"/>
            <a:buFont typeface="Symbol" panose="05050102010706020507" pitchFamily="18" charset="2"/>
            <a:buChar char=""/>
          </a:pPr>
          <a:r>
            <a:rPr lang="en-GB" sz="1600" kern="1200"/>
            <a:t>Customer and market opportunities.</a:t>
          </a:r>
        </a:p>
        <a:p>
          <a:pPr marL="342900" lvl="2" indent="-171450" algn="l" defTabSz="711200">
            <a:lnSpc>
              <a:spcPct val="90000"/>
            </a:lnSpc>
            <a:spcBef>
              <a:spcPct val="0"/>
            </a:spcBef>
            <a:spcAft>
              <a:spcPct val="15000"/>
            </a:spcAft>
            <a:buSzPts val="1000"/>
            <a:buFont typeface="Symbol" panose="05050102010706020507" pitchFamily="18" charset="2"/>
            <a:buChar char=""/>
          </a:pPr>
          <a:r>
            <a:rPr lang="en-GB" sz="1600" kern="1200"/>
            <a:t>Business resources and capabilities.</a:t>
          </a:r>
        </a:p>
        <a:p>
          <a:pPr marL="171450" lvl="1" indent="-171450" algn="l" defTabSz="711200">
            <a:lnSpc>
              <a:spcPct val="90000"/>
            </a:lnSpc>
            <a:spcBef>
              <a:spcPct val="0"/>
            </a:spcBef>
            <a:spcAft>
              <a:spcPct val="15000"/>
            </a:spcAft>
            <a:buNone/>
          </a:pPr>
          <a:r>
            <a:rPr lang="en-GB" sz="1600" kern="1200"/>
            <a:t>Readiness for growth.</a:t>
          </a:r>
        </a:p>
      </dsp:txBody>
      <dsp:txXfrm>
        <a:off x="3919" y="1358843"/>
        <a:ext cx="2357020" cy="4276710"/>
      </dsp:txXfrm>
    </dsp:sp>
    <dsp:sp modelId="{9FCDB1CE-898B-46A7-8BDE-80E67F2DA913}">
      <dsp:nvSpPr>
        <dsp:cNvPr id="0" name=""/>
        <dsp:cNvSpPr/>
      </dsp:nvSpPr>
      <dsp:spPr>
        <a:xfrm>
          <a:off x="2690922" y="551600"/>
          <a:ext cx="2357020" cy="80724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b="1" kern="1200" dirty="0"/>
            <a:t>Consultant 2 – Growth Strategy</a:t>
          </a:r>
          <a:endParaRPr lang="en-GB" sz="1600" kern="1200" dirty="0"/>
        </a:p>
      </dsp:txBody>
      <dsp:txXfrm>
        <a:off x="2690922" y="551600"/>
        <a:ext cx="2357020" cy="807243"/>
      </dsp:txXfrm>
    </dsp:sp>
    <dsp:sp modelId="{34DC9259-E877-4CF3-B38D-95B25B8710B3}">
      <dsp:nvSpPr>
        <dsp:cNvPr id="0" name=""/>
        <dsp:cNvSpPr/>
      </dsp:nvSpPr>
      <dsp:spPr>
        <a:xfrm>
          <a:off x="2690922" y="1358843"/>
          <a:ext cx="2357020" cy="4276710"/>
        </a:xfrm>
        <a:prstGeom prst="rect">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None/>
          </a:pPr>
          <a:r>
            <a:rPr lang="en-GB" sz="1600" kern="1200"/>
            <a:t>Identify and evaluate potential routes for business growth.</a:t>
          </a:r>
        </a:p>
        <a:p>
          <a:pPr marL="171450" lvl="1" indent="-171450" algn="l" defTabSz="711200">
            <a:lnSpc>
              <a:spcPct val="90000"/>
            </a:lnSpc>
            <a:spcBef>
              <a:spcPct val="0"/>
            </a:spcBef>
            <a:spcAft>
              <a:spcPct val="15000"/>
            </a:spcAft>
            <a:buNone/>
          </a:pPr>
          <a:r>
            <a:rPr lang="en-GB" sz="1600" kern="1200"/>
            <a:t>Consider options such as:</a:t>
          </a:r>
        </a:p>
        <a:p>
          <a:pPr marL="342900" lvl="2" indent="-171450" algn="l" defTabSz="711200">
            <a:lnSpc>
              <a:spcPct val="90000"/>
            </a:lnSpc>
            <a:spcBef>
              <a:spcPct val="0"/>
            </a:spcBef>
            <a:spcAft>
              <a:spcPct val="15000"/>
            </a:spcAft>
            <a:buSzPts val="1000"/>
            <a:buFont typeface="Symbol" panose="05050102010706020507" pitchFamily="18" charset="2"/>
            <a:buChar char=""/>
          </a:pPr>
          <a:r>
            <a:rPr lang="en-GB" sz="1600" kern="1200"/>
            <a:t>Market penetration.</a:t>
          </a:r>
        </a:p>
        <a:p>
          <a:pPr marL="342900" lvl="2" indent="-171450" algn="l" defTabSz="711200">
            <a:lnSpc>
              <a:spcPct val="90000"/>
            </a:lnSpc>
            <a:spcBef>
              <a:spcPct val="0"/>
            </a:spcBef>
            <a:spcAft>
              <a:spcPct val="15000"/>
            </a:spcAft>
            <a:buSzPts val="1000"/>
            <a:buFont typeface="Symbol" panose="05050102010706020507" pitchFamily="18" charset="2"/>
            <a:buChar char=""/>
          </a:pPr>
          <a:r>
            <a:rPr lang="en-GB" sz="1600" kern="1200"/>
            <a:t>Market development.</a:t>
          </a:r>
        </a:p>
        <a:p>
          <a:pPr marL="342900" lvl="2" indent="-171450" algn="l" defTabSz="711200">
            <a:lnSpc>
              <a:spcPct val="90000"/>
            </a:lnSpc>
            <a:spcBef>
              <a:spcPct val="0"/>
            </a:spcBef>
            <a:spcAft>
              <a:spcPct val="15000"/>
            </a:spcAft>
            <a:buSzPts val="1000"/>
            <a:buFont typeface="Symbol" panose="05050102010706020507" pitchFamily="18" charset="2"/>
            <a:buChar char=""/>
          </a:pPr>
          <a:r>
            <a:rPr lang="en-GB" sz="1600" kern="1200"/>
            <a:t>Product or service development.</a:t>
          </a:r>
        </a:p>
        <a:p>
          <a:pPr marL="342900" lvl="2" indent="-171450" algn="l" defTabSz="711200">
            <a:lnSpc>
              <a:spcPct val="90000"/>
            </a:lnSpc>
            <a:spcBef>
              <a:spcPct val="0"/>
            </a:spcBef>
            <a:spcAft>
              <a:spcPct val="15000"/>
            </a:spcAft>
            <a:buSzPts val="1000"/>
            <a:buFont typeface="Symbol" panose="05050102010706020507" pitchFamily="18" charset="2"/>
            <a:buChar char=""/>
          </a:pPr>
          <a:r>
            <a:rPr lang="en-GB" sz="1600" kern="1200"/>
            <a:t>Diversification.</a:t>
          </a:r>
        </a:p>
        <a:p>
          <a:pPr marL="342900" lvl="2" indent="-171450" algn="l" defTabSz="711200">
            <a:lnSpc>
              <a:spcPct val="90000"/>
            </a:lnSpc>
            <a:spcBef>
              <a:spcPct val="0"/>
            </a:spcBef>
            <a:spcAft>
              <a:spcPct val="15000"/>
            </a:spcAft>
            <a:buSzPts val="1000"/>
            <a:buFont typeface="Symbol" panose="05050102010706020507" pitchFamily="18" charset="2"/>
            <a:buChar char=""/>
          </a:pPr>
          <a:r>
            <a:rPr lang="en-GB" sz="1600" kern="1200"/>
            <a:t>Partnerships.</a:t>
          </a:r>
        </a:p>
        <a:p>
          <a:pPr marL="342900" lvl="2" indent="-171450" algn="l" defTabSz="711200">
            <a:lnSpc>
              <a:spcPct val="90000"/>
            </a:lnSpc>
            <a:spcBef>
              <a:spcPct val="0"/>
            </a:spcBef>
            <a:spcAft>
              <a:spcPct val="15000"/>
            </a:spcAft>
            <a:buSzPts val="1000"/>
            <a:buFont typeface="Symbol" panose="05050102010706020507" pitchFamily="18" charset="2"/>
            <a:buChar char=""/>
          </a:pPr>
          <a:r>
            <a:rPr lang="en-GB" sz="1600" kern="1200"/>
            <a:t>Digital expansion.</a:t>
          </a:r>
        </a:p>
      </dsp:txBody>
      <dsp:txXfrm>
        <a:off x="2690922" y="1358843"/>
        <a:ext cx="2357020" cy="4276710"/>
      </dsp:txXfrm>
    </dsp:sp>
    <dsp:sp modelId="{A10A7048-F2F9-4BFF-AD0D-C27093E008B4}">
      <dsp:nvSpPr>
        <dsp:cNvPr id="0" name=""/>
        <dsp:cNvSpPr/>
      </dsp:nvSpPr>
      <dsp:spPr>
        <a:xfrm>
          <a:off x="5377925" y="551600"/>
          <a:ext cx="2357020" cy="80724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b="1" kern="1200" dirty="0"/>
            <a:t>Consultant 3 – Managing Growth</a:t>
          </a:r>
          <a:endParaRPr lang="en-GB" sz="1600" kern="1200" dirty="0"/>
        </a:p>
      </dsp:txBody>
      <dsp:txXfrm>
        <a:off x="5377925" y="551600"/>
        <a:ext cx="2357020" cy="807243"/>
      </dsp:txXfrm>
    </dsp:sp>
    <dsp:sp modelId="{06D97668-3C62-4A57-BCAA-23BA14B42D44}">
      <dsp:nvSpPr>
        <dsp:cNvPr id="0" name=""/>
        <dsp:cNvSpPr/>
      </dsp:nvSpPr>
      <dsp:spPr>
        <a:xfrm>
          <a:off x="5377925" y="1358843"/>
          <a:ext cx="2357020" cy="4276710"/>
        </a:xfrm>
        <a:prstGeom prst="rect">
          <a:avLst/>
        </a:prstGeom>
        <a:solidFill>
          <a:schemeClr val="accent4">
            <a:tint val="40000"/>
            <a:alpha val="90000"/>
            <a:hueOff val="0"/>
            <a:satOff val="0"/>
            <a:lumOff val="0"/>
            <a:alphaOff val="0"/>
          </a:schemeClr>
        </a:solidFill>
        <a:ln w="6350" cap="flat" cmpd="sng" algn="ctr">
          <a:solidFill>
            <a:schemeClr val="accent4">
              <a:tint val="40000"/>
              <a:alpha val="9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None/>
          </a:pPr>
          <a:r>
            <a:rPr lang="en-GB" sz="1600" kern="1200"/>
            <a:t>Evaluate the practical implications of implementing the recommended growth strategy.</a:t>
          </a:r>
        </a:p>
        <a:p>
          <a:pPr marL="171450" lvl="1" indent="-171450" algn="l" defTabSz="711200">
            <a:lnSpc>
              <a:spcPct val="90000"/>
            </a:lnSpc>
            <a:spcBef>
              <a:spcPct val="0"/>
            </a:spcBef>
            <a:spcAft>
              <a:spcPct val="15000"/>
            </a:spcAft>
            <a:buNone/>
          </a:pPr>
          <a:r>
            <a:rPr lang="en-GB" sz="1600" kern="1200"/>
            <a:t>Consider:</a:t>
          </a:r>
        </a:p>
        <a:p>
          <a:pPr marL="342900" lvl="2" indent="-171450" algn="l" defTabSz="711200">
            <a:lnSpc>
              <a:spcPct val="90000"/>
            </a:lnSpc>
            <a:spcBef>
              <a:spcPct val="0"/>
            </a:spcBef>
            <a:spcAft>
              <a:spcPct val="15000"/>
            </a:spcAft>
            <a:buSzPts val="1000"/>
            <a:buFont typeface="Symbol" panose="05050102010706020507" pitchFamily="18" charset="2"/>
            <a:buChar char=""/>
          </a:pPr>
          <a:r>
            <a:rPr lang="en-GB" sz="1600" kern="1200"/>
            <a:t>Financial requirements.</a:t>
          </a:r>
        </a:p>
        <a:p>
          <a:pPr marL="342900" lvl="2" indent="-171450" algn="l" defTabSz="711200">
            <a:lnSpc>
              <a:spcPct val="90000"/>
            </a:lnSpc>
            <a:spcBef>
              <a:spcPct val="0"/>
            </a:spcBef>
            <a:spcAft>
              <a:spcPct val="15000"/>
            </a:spcAft>
            <a:buSzPts val="1000"/>
            <a:buFont typeface="Symbol" panose="05050102010706020507" pitchFamily="18" charset="2"/>
            <a:buChar char=""/>
          </a:pPr>
          <a:r>
            <a:rPr lang="en-GB" sz="1600" kern="1200"/>
            <a:t>Operational capacity.</a:t>
          </a:r>
        </a:p>
        <a:p>
          <a:pPr marL="342900" lvl="2" indent="-171450" algn="l" defTabSz="711200">
            <a:lnSpc>
              <a:spcPct val="90000"/>
            </a:lnSpc>
            <a:spcBef>
              <a:spcPct val="0"/>
            </a:spcBef>
            <a:spcAft>
              <a:spcPct val="15000"/>
            </a:spcAft>
            <a:buSzPts val="1000"/>
            <a:buFont typeface="Symbol" panose="05050102010706020507" pitchFamily="18" charset="2"/>
            <a:buChar char=""/>
          </a:pPr>
          <a:r>
            <a:rPr lang="en-GB" sz="1600" kern="1200"/>
            <a:t>People and skills.</a:t>
          </a:r>
        </a:p>
        <a:p>
          <a:pPr marL="342900" lvl="2" indent="-171450" algn="l" defTabSz="711200">
            <a:lnSpc>
              <a:spcPct val="90000"/>
            </a:lnSpc>
            <a:spcBef>
              <a:spcPct val="0"/>
            </a:spcBef>
            <a:spcAft>
              <a:spcPct val="15000"/>
            </a:spcAft>
            <a:buSzPts val="1000"/>
            <a:buFont typeface="Symbol" panose="05050102010706020507" pitchFamily="18" charset="2"/>
            <a:buChar char=""/>
          </a:pPr>
          <a:r>
            <a:rPr lang="en-GB" sz="1600" kern="1200"/>
            <a:t>Leadership and organisational capability.</a:t>
          </a:r>
        </a:p>
        <a:p>
          <a:pPr marL="342900" lvl="2" indent="-171450" algn="l" defTabSz="711200">
            <a:lnSpc>
              <a:spcPct val="90000"/>
            </a:lnSpc>
            <a:spcBef>
              <a:spcPct val="0"/>
            </a:spcBef>
            <a:spcAft>
              <a:spcPct val="15000"/>
            </a:spcAft>
            <a:buSzPts val="1000"/>
            <a:buFont typeface="Symbol" panose="05050102010706020507" pitchFamily="18" charset="2"/>
            <a:buChar char=""/>
          </a:pPr>
          <a:r>
            <a:rPr lang="en-GB" sz="1600" kern="1200"/>
            <a:t>Technology and infrastructure.</a:t>
          </a:r>
        </a:p>
        <a:p>
          <a:pPr marL="342900" lvl="2" indent="-171450" algn="l" defTabSz="711200">
            <a:lnSpc>
              <a:spcPct val="90000"/>
            </a:lnSpc>
            <a:spcBef>
              <a:spcPct val="0"/>
            </a:spcBef>
            <a:spcAft>
              <a:spcPct val="15000"/>
            </a:spcAft>
            <a:buSzPts val="1000"/>
            <a:buFont typeface="Symbol" panose="05050102010706020507" pitchFamily="18" charset="2"/>
            <a:buChar char=""/>
          </a:pPr>
          <a:r>
            <a:rPr lang="en-GB" sz="1600" kern="1200"/>
            <a:t>Risks associated with growth.</a:t>
          </a:r>
        </a:p>
      </dsp:txBody>
      <dsp:txXfrm>
        <a:off x="5377925" y="1358843"/>
        <a:ext cx="2357020" cy="4276710"/>
      </dsp:txXfrm>
    </dsp:sp>
    <dsp:sp modelId="{8E2896A7-F388-40CA-8A1D-84CC4F06C36C}">
      <dsp:nvSpPr>
        <dsp:cNvPr id="0" name=""/>
        <dsp:cNvSpPr/>
      </dsp:nvSpPr>
      <dsp:spPr>
        <a:xfrm>
          <a:off x="8064928" y="551600"/>
          <a:ext cx="2357020" cy="80724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b="1" kern="1200" dirty="0"/>
            <a:t>Consultant 4 – Sustainable Growth and Future Development</a:t>
          </a:r>
          <a:endParaRPr lang="en-GB" sz="1600" kern="1200" dirty="0"/>
        </a:p>
      </dsp:txBody>
      <dsp:txXfrm>
        <a:off x="8064928" y="551600"/>
        <a:ext cx="2357020" cy="807243"/>
      </dsp:txXfrm>
    </dsp:sp>
    <dsp:sp modelId="{3D71E53E-59BB-465B-BD96-5951DB89D9B4}">
      <dsp:nvSpPr>
        <dsp:cNvPr id="0" name=""/>
        <dsp:cNvSpPr/>
      </dsp:nvSpPr>
      <dsp:spPr>
        <a:xfrm>
          <a:off x="8064928" y="1358843"/>
          <a:ext cx="2357020" cy="4276710"/>
        </a:xfrm>
        <a:prstGeom prst="rect">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None/>
          </a:pPr>
          <a:r>
            <a:rPr lang="en-GB" sz="1600" kern="1200"/>
            <a:t>Evaluate how the business can achieve and maintain sustainable growth over the longer term.</a:t>
          </a:r>
        </a:p>
        <a:p>
          <a:pPr marL="171450" lvl="1" indent="-171450" algn="l" defTabSz="711200">
            <a:lnSpc>
              <a:spcPct val="90000"/>
            </a:lnSpc>
            <a:spcBef>
              <a:spcPct val="0"/>
            </a:spcBef>
            <a:spcAft>
              <a:spcPct val="15000"/>
            </a:spcAft>
            <a:buNone/>
          </a:pPr>
          <a:r>
            <a:rPr lang="en-GB" sz="1600" kern="1200"/>
            <a:t>Consider:</a:t>
          </a:r>
        </a:p>
        <a:p>
          <a:pPr marL="342900" lvl="2" indent="-171450" algn="l" defTabSz="711200">
            <a:lnSpc>
              <a:spcPct val="90000"/>
            </a:lnSpc>
            <a:spcBef>
              <a:spcPct val="0"/>
            </a:spcBef>
            <a:spcAft>
              <a:spcPct val="15000"/>
            </a:spcAft>
            <a:buSzPts val="1000"/>
            <a:buFont typeface="Symbol" panose="05050102010706020507" pitchFamily="18" charset="2"/>
            <a:buChar char=""/>
          </a:pPr>
          <a:r>
            <a:rPr lang="en-GB" sz="1600" kern="1200"/>
            <a:t>Innovation.</a:t>
          </a:r>
        </a:p>
        <a:p>
          <a:pPr marL="342900" lvl="2" indent="-171450" algn="l" defTabSz="711200">
            <a:lnSpc>
              <a:spcPct val="90000"/>
            </a:lnSpc>
            <a:spcBef>
              <a:spcPct val="0"/>
            </a:spcBef>
            <a:spcAft>
              <a:spcPct val="15000"/>
            </a:spcAft>
            <a:buSzPts val="1000"/>
            <a:buFont typeface="Symbol" panose="05050102010706020507" pitchFamily="18" charset="2"/>
            <a:buChar char=""/>
          </a:pPr>
          <a:r>
            <a:rPr lang="en-GB" sz="1600" kern="1200"/>
            <a:t>Customer value.</a:t>
          </a:r>
        </a:p>
        <a:p>
          <a:pPr marL="342900" lvl="2" indent="-171450" algn="l" defTabSz="711200">
            <a:lnSpc>
              <a:spcPct val="90000"/>
            </a:lnSpc>
            <a:spcBef>
              <a:spcPct val="0"/>
            </a:spcBef>
            <a:spcAft>
              <a:spcPct val="15000"/>
            </a:spcAft>
            <a:buSzPts val="1000"/>
            <a:buFont typeface="Symbol" panose="05050102010706020507" pitchFamily="18" charset="2"/>
            <a:buChar char=""/>
          </a:pPr>
          <a:r>
            <a:rPr lang="en-GB" sz="1600" kern="1200"/>
            <a:t>Competitive advantage.</a:t>
          </a:r>
        </a:p>
        <a:p>
          <a:pPr marL="342900" lvl="2" indent="-171450" algn="l" defTabSz="711200">
            <a:lnSpc>
              <a:spcPct val="90000"/>
            </a:lnSpc>
            <a:spcBef>
              <a:spcPct val="0"/>
            </a:spcBef>
            <a:spcAft>
              <a:spcPct val="15000"/>
            </a:spcAft>
            <a:buSzPts val="1000"/>
            <a:buFont typeface="Symbol" panose="05050102010706020507" pitchFamily="18" charset="2"/>
            <a:buChar char=""/>
          </a:pPr>
          <a:r>
            <a:rPr lang="en-GB" sz="1600" kern="1200"/>
            <a:t>Responsible business practices.</a:t>
          </a:r>
        </a:p>
        <a:p>
          <a:pPr marL="342900" lvl="2" indent="-171450" algn="l" defTabSz="711200">
            <a:lnSpc>
              <a:spcPct val="90000"/>
            </a:lnSpc>
            <a:spcBef>
              <a:spcPct val="0"/>
            </a:spcBef>
            <a:spcAft>
              <a:spcPct val="15000"/>
            </a:spcAft>
            <a:buSzPts val="1000"/>
            <a:buFont typeface="Symbol" panose="05050102010706020507" pitchFamily="18" charset="2"/>
            <a:buChar char=""/>
          </a:pPr>
          <a:r>
            <a:rPr lang="en-GB" sz="1600" kern="1200"/>
            <a:t>Risk management.</a:t>
          </a:r>
        </a:p>
        <a:p>
          <a:pPr marL="342900" lvl="2" indent="-171450" algn="l" defTabSz="711200">
            <a:lnSpc>
              <a:spcPct val="90000"/>
            </a:lnSpc>
            <a:spcBef>
              <a:spcPct val="0"/>
            </a:spcBef>
            <a:spcAft>
              <a:spcPct val="15000"/>
            </a:spcAft>
            <a:buSzPts val="1000"/>
            <a:buFont typeface="Symbol" panose="05050102010706020507" pitchFamily="18" charset="2"/>
            <a:buChar char=""/>
          </a:pPr>
          <a:r>
            <a:rPr lang="en-GB" sz="1600" kern="1200"/>
            <a:t>Long-term growth opportunities.</a:t>
          </a:r>
        </a:p>
      </dsp:txBody>
      <dsp:txXfrm>
        <a:off x="8064928" y="1358843"/>
        <a:ext cx="2357020" cy="42767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45474-A109-4424-849B-3A1A97622538}">
      <dsp:nvSpPr>
        <dsp:cNvPr id="0" name=""/>
        <dsp:cNvSpPr/>
      </dsp:nvSpPr>
      <dsp:spPr>
        <a:xfrm>
          <a:off x="99070" y="1053397"/>
          <a:ext cx="991978" cy="9919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11DADA-0A8C-4870-B041-90FF581980CE}">
      <dsp:nvSpPr>
        <dsp:cNvPr id="0" name=""/>
        <dsp:cNvSpPr/>
      </dsp:nvSpPr>
      <dsp:spPr>
        <a:xfrm>
          <a:off x="307385" y="1261712"/>
          <a:ext cx="575347" cy="5753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7DAC79-FBF3-45AD-AA29-646B16ECBA72}">
      <dsp:nvSpPr>
        <dsp:cNvPr id="0" name=""/>
        <dsp:cNvSpPr/>
      </dsp:nvSpPr>
      <dsp:spPr>
        <a:xfrm>
          <a:off x="1303615" y="1053397"/>
          <a:ext cx="2338234" cy="991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Mind maps are graphic summaries of information that aid you as a notetaker to:</a:t>
          </a:r>
          <a:endParaRPr lang="en-US" sz="2000" kern="1200" dirty="0"/>
        </a:p>
      </dsp:txBody>
      <dsp:txXfrm>
        <a:off x="1303615" y="1053397"/>
        <a:ext cx="2338234" cy="991978"/>
      </dsp:txXfrm>
    </dsp:sp>
    <dsp:sp modelId="{E5A84BE5-9B4F-4174-8BA0-DD9E4061DB46}">
      <dsp:nvSpPr>
        <dsp:cNvPr id="0" name=""/>
        <dsp:cNvSpPr/>
      </dsp:nvSpPr>
      <dsp:spPr>
        <a:xfrm>
          <a:off x="4049270" y="1053397"/>
          <a:ext cx="991978" cy="9919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5B3417-B2E5-4536-B1E4-39B80FBAB4CD}">
      <dsp:nvSpPr>
        <dsp:cNvPr id="0" name=""/>
        <dsp:cNvSpPr/>
      </dsp:nvSpPr>
      <dsp:spPr>
        <a:xfrm>
          <a:off x="4257585" y="1261712"/>
          <a:ext cx="575347" cy="5753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12711D-2D48-4C48-8880-9D0DEFE04B99}">
      <dsp:nvSpPr>
        <dsp:cNvPr id="0" name=""/>
        <dsp:cNvSpPr/>
      </dsp:nvSpPr>
      <dsp:spPr>
        <a:xfrm>
          <a:off x="5253815" y="1053397"/>
          <a:ext cx="2338234" cy="991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Organise, </a:t>
          </a:r>
          <a:endParaRPr lang="en-US" sz="2000" kern="1200" dirty="0"/>
        </a:p>
      </dsp:txBody>
      <dsp:txXfrm>
        <a:off x="5253815" y="1053397"/>
        <a:ext cx="2338234" cy="991978"/>
      </dsp:txXfrm>
    </dsp:sp>
    <dsp:sp modelId="{E2986E31-9D70-4043-9EFB-D9CF28B93ED2}">
      <dsp:nvSpPr>
        <dsp:cNvPr id="0" name=""/>
        <dsp:cNvSpPr/>
      </dsp:nvSpPr>
      <dsp:spPr>
        <a:xfrm>
          <a:off x="99070" y="2883240"/>
          <a:ext cx="991978" cy="9919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5080D8-3D51-40A2-865C-42E6E034F621}">
      <dsp:nvSpPr>
        <dsp:cNvPr id="0" name=""/>
        <dsp:cNvSpPr/>
      </dsp:nvSpPr>
      <dsp:spPr>
        <a:xfrm>
          <a:off x="307385" y="3091555"/>
          <a:ext cx="575347" cy="5753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1AB6E9-2C44-467F-978E-F832882976C4}">
      <dsp:nvSpPr>
        <dsp:cNvPr id="0" name=""/>
        <dsp:cNvSpPr/>
      </dsp:nvSpPr>
      <dsp:spPr>
        <a:xfrm>
          <a:off x="1303615" y="2883240"/>
          <a:ext cx="2338234" cy="991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Group your points of information,</a:t>
          </a:r>
          <a:endParaRPr lang="en-US" sz="2000" kern="1200" dirty="0"/>
        </a:p>
      </dsp:txBody>
      <dsp:txXfrm>
        <a:off x="1303615" y="2883240"/>
        <a:ext cx="2338234" cy="991978"/>
      </dsp:txXfrm>
    </dsp:sp>
    <dsp:sp modelId="{6261F7D7-99B4-4BD3-8483-E0AF144A1FA5}">
      <dsp:nvSpPr>
        <dsp:cNvPr id="0" name=""/>
        <dsp:cNvSpPr/>
      </dsp:nvSpPr>
      <dsp:spPr>
        <a:xfrm>
          <a:off x="4049270" y="2883240"/>
          <a:ext cx="991978" cy="9919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B41747-E4BC-4505-A33E-FDA36415F1E2}">
      <dsp:nvSpPr>
        <dsp:cNvPr id="0" name=""/>
        <dsp:cNvSpPr/>
      </dsp:nvSpPr>
      <dsp:spPr>
        <a:xfrm>
          <a:off x="4257585" y="3091555"/>
          <a:ext cx="575347" cy="5753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96B827-19CD-479B-8DAD-814F65145FF9}">
      <dsp:nvSpPr>
        <dsp:cNvPr id="0" name=""/>
        <dsp:cNvSpPr/>
      </dsp:nvSpPr>
      <dsp:spPr>
        <a:xfrm>
          <a:off x="5253815" y="2883240"/>
          <a:ext cx="2338234" cy="991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Link your points of information. </a:t>
          </a:r>
          <a:endParaRPr lang="en-US" sz="2000" kern="1200"/>
        </a:p>
      </dsp:txBody>
      <dsp:txXfrm>
        <a:off x="5253815" y="2883240"/>
        <a:ext cx="2338234" cy="991978"/>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94AB07-2E14-40B3-9503-FE813022938F}" type="datetimeFigureOut">
              <a:rPr lang="en-GB" smtClean="0"/>
              <a:t>08/09/2026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3457B9-CE58-4DB7-A519-F11CEB848D1B}" type="slidenum">
              <a:rPr lang="en-GB" smtClean="0"/>
              <a:t>‹#›</a:t>
            </a:fld>
            <a:endParaRPr lang="en-GB"/>
          </a:p>
        </p:txBody>
      </p:sp>
    </p:spTree>
    <p:extLst>
      <p:ext uri="{BB962C8B-B14F-4D97-AF65-F5344CB8AC3E}">
        <p14:creationId xmlns:p14="http://schemas.microsoft.com/office/powerpoint/2010/main" val="2401113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 centre of the page, write the subject area, question, argument or idea. </a:t>
            </a:r>
          </a:p>
          <a:p>
            <a:r>
              <a:rPr lang="en-GB" dirty="0"/>
              <a:t>Next stages is to listen or read information which may be related.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10074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639156A-02D3-412D-A453-8109EC340DB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46786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639156A-02D3-412D-A453-8109EC340DB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85184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639156A-02D3-412D-A453-8109EC340DB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38177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639156A-02D3-412D-A453-8109EC340DB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19913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639156A-02D3-412D-A453-8109EC340DB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9597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639156A-02D3-412D-A453-8109EC340DB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289221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639156A-02D3-412D-A453-8109EC340DB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777582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639156A-02D3-412D-A453-8109EC340DB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2081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639156A-02D3-412D-A453-8109EC340DB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23062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6" name="Rectangle 5"/>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800"/>
          </a:p>
        </p:txBody>
      </p:sp>
      <p:sp>
        <p:nvSpPr>
          <p:cNvPr id="2" name="Date Placeholder 1"/>
          <p:cNvSpPr>
            <a:spLocks noGrp="1"/>
          </p:cNvSpPr>
          <p:nvPr>
            <p:ph type="dt" sz="half" idx="10"/>
          </p:nvPr>
        </p:nvSpPr>
        <p:spPr/>
        <p:txBody>
          <a:bodyPr/>
          <a:lstStyle/>
          <a:p>
            <a:fld id="{4FC72141-AE0A-4216-A982-2C701C29F188}" type="datetimeFigureOut">
              <a:rPr lang="en-GB" smtClean="0"/>
              <a:t>08/09/2026</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0472358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chemeClr val="tx1"/>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sz="2400" b="0" i="0">
                <a:solidFill>
                  <a:schemeClr val="tx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9/8/2026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095063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9/8/2026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200735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pPr defTabSz="457200">
              <a:defRPr/>
            </a:pPr>
            <a:fld id="{379F1E6B-445D-CA46-80DE-7864B0ECB295}" type="datetimeFigureOut">
              <a:rPr lang="en-US" smtClean="0">
                <a:solidFill>
                  <a:prstClr val="black"/>
                </a:solidFill>
              </a:rPr>
              <a:pPr defTabSz="457200">
                <a:defRPr/>
              </a:pPr>
              <a:t>9/8/2026</a:t>
            </a:fld>
            <a:endParaRPr lang="en-US">
              <a:solidFill>
                <a:prstClr val="black"/>
              </a:solidFill>
            </a:endParaRPr>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pPr defTabSz="457200">
              <a:defRPr/>
            </a:pPr>
            <a:endParaRPr lang="en-US">
              <a:solidFill>
                <a:prstClr val="black"/>
              </a:solidFill>
            </a:endParaRPr>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pPr defTabSz="457200">
              <a:defRPr/>
            </a:pPr>
            <a:fld id="{B9D02D7D-548A-4643-87FF-2466158C2507}" type="slidenum">
              <a:rPr lang="en-US" smtClean="0">
                <a:solidFill>
                  <a:prstClr val="black"/>
                </a:solidFill>
              </a:rPr>
              <a:pPr defTabSz="457200">
                <a:defRPr/>
              </a:pPr>
              <a:t>‹#›</a:t>
            </a:fld>
            <a:endParaRPr lang="en-US">
              <a:solidFill>
                <a:prstClr val="black"/>
              </a:solidFill>
            </a:endParaRPr>
          </a:p>
        </p:txBody>
      </p:sp>
    </p:spTree>
    <p:extLst>
      <p:ext uri="{BB962C8B-B14F-4D97-AF65-F5344CB8AC3E}">
        <p14:creationId xmlns:p14="http://schemas.microsoft.com/office/powerpoint/2010/main" val="31291412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9/8/2026</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760237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4.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10" Type="http://schemas.openxmlformats.org/officeDocument/2006/relationships/image" Target="../media/image7.png"/><Relationship Id="rId4" Type="http://schemas.openxmlformats.org/officeDocument/2006/relationships/slideLayout" Target="../slideLayouts/slideLayout10.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17.xml"/><Relationship Id="rId7"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5" Type="http://schemas.openxmlformats.org/officeDocument/2006/relationships/image" Target="../media/image20.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9/8/2026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 id="214748374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49" r:id="rId3"/>
    <p:sldLayoutId id="2147483750" r:id="rId4"/>
    <p:sldLayoutId id="2147483751" r:id="rId5"/>
    <p:sldLayoutId id="214748375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8" Type="http://schemas.openxmlformats.org/officeDocument/2006/relationships/image" Target="../media/image37.jpeg"/><Relationship Id="rId13" Type="http://schemas.openxmlformats.org/officeDocument/2006/relationships/image" Target="../media/image42.png"/><Relationship Id="rId18" Type="http://schemas.openxmlformats.org/officeDocument/2006/relationships/image" Target="../media/image47.jpeg"/><Relationship Id="rId3" Type="http://schemas.openxmlformats.org/officeDocument/2006/relationships/image" Target="../media/image32.svg"/><Relationship Id="rId7" Type="http://schemas.openxmlformats.org/officeDocument/2006/relationships/image" Target="../media/image36.jpeg"/><Relationship Id="rId12" Type="http://schemas.openxmlformats.org/officeDocument/2006/relationships/image" Target="../media/image41.gif"/><Relationship Id="rId17" Type="http://schemas.openxmlformats.org/officeDocument/2006/relationships/image" Target="../media/image46.jpeg"/><Relationship Id="rId2" Type="http://schemas.openxmlformats.org/officeDocument/2006/relationships/image" Target="../media/image31.jpeg"/><Relationship Id="rId16" Type="http://schemas.openxmlformats.org/officeDocument/2006/relationships/image" Target="../media/image45.png"/><Relationship Id="rId1" Type="http://schemas.openxmlformats.org/officeDocument/2006/relationships/slideLayout" Target="../slideLayouts/slideLayout14.xml"/><Relationship Id="rId6" Type="http://schemas.openxmlformats.org/officeDocument/2006/relationships/image" Target="../media/image35.jpeg"/><Relationship Id="rId11" Type="http://schemas.openxmlformats.org/officeDocument/2006/relationships/image" Target="../media/image40.png"/><Relationship Id="rId5" Type="http://schemas.openxmlformats.org/officeDocument/2006/relationships/image" Target="../media/image34.png"/><Relationship Id="rId15" Type="http://schemas.openxmlformats.org/officeDocument/2006/relationships/image" Target="../media/image44.png"/><Relationship Id="rId10" Type="http://schemas.openxmlformats.org/officeDocument/2006/relationships/image" Target="../media/image39.png"/><Relationship Id="rId4" Type="http://schemas.openxmlformats.org/officeDocument/2006/relationships/image" Target="../media/image33.png"/><Relationship Id="rId9" Type="http://schemas.openxmlformats.org/officeDocument/2006/relationships/image" Target="../media/image38.png"/><Relationship Id="rId14" Type="http://schemas.openxmlformats.org/officeDocument/2006/relationships/image" Target="../media/image43.png"/></Relationships>
</file>

<file path=ppt/slides/_rels/slide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gtePFvYP7A0" TargetMode="External"/><Relationship Id="rId2" Type="http://schemas.openxmlformats.org/officeDocument/2006/relationships/hyperlink" Target="https://www.uwtsd.ac.uk/studentcharter/" TargetMode="Externa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jpe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2" Type="http://schemas.openxmlformats.org/officeDocument/2006/relationships/image" Target="../media/image50.emf"/><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4.png"/><Relationship Id="rId1" Type="http://schemas.openxmlformats.org/officeDocument/2006/relationships/slideLayout" Target="../slideLayouts/slideLayout1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slideLayout" Target="../slideLayouts/slideLayout20.xml"/><Relationship Id="rId1" Type="http://schemas.openxmlformats.org/officeDocument/2006/relationships/video" Target="https://www.youtube.com/embed/kixaIURlfJ8?feature=oembed"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Layout" Target="../slideLayouts/slideLayout17.xml"/><Relationship Id="rId5" Type="http://schemas.openxmlformats.org/officeDocument/2006/relationships/image" Target="../media/image64.jpeg"/><Relationship Id="rId4" Type="http://schemas.openxmlformats.org/officeDocument/2006/relationships/image" Target="../media/image63.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7.jpeg"/><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jpeg"/><Relationship Id="rId1" Type="http://schemas.openxmlformats.org/officeDocument/2006/relationships/slideLayout" Target="../slideLayouts/slideLayout17.xml"/><Relationship Id="rId5" Type="http://schemas.openxmlformats.org/officeDocument/2006/relationships/image" Target="../media/image72.png"/><Relationship Id="rId4" Type="http://schemas.openxmlformats.org/officeDocument/2006/relationships/image" Target="../media/image71.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hyperlink" Target="http://www.trendhunter.com/photos/20277/related/1/1" TargetMode="External"/><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64006C7-364D-956C-670E-A149453AD110}"/>
              </a:ext>
            </a:extLst>
          </p:cNvPr>
          <p:cNvSpPr>
            <a:spLocks noGrp="1"/>
          </p:cNvSpPr>
          <p:nvPr>
            <p:ph idx="1"/>
          </p:nvPr>
        </p:nvSpPr>
        <p:spPr/>
        <p:txBody>
          <a:bodyPr/>
          <a:lstStyle/>
          <a:p>
            <a:pPr marL="0" indent="0" algn="ctr">
              <a:buNone/>
            </a:pPr>
            <a:r>
              <a:rPr lang="en-GB" sz="4000" b="1" dirty="0">
                <a:solidFill>
                  <a:schemeClr val="bg1"/>
                </a:solidFill>
              </a:rPr>
              <a:t>Enterprise Development and Commercial Innovation</a:t>
            </a:r>
          </a:p>
          <a:p>
            <a:pPr marL="0" indent="0" algn="ctr">
              <a:buNone/>
            </a:pPr>
            <a:endParaRPr lang="en-GB" sz="4000" b="1" dirty="0">
              <a:solidFill>
                <a:schemeClr val="bg1"/>
              </a:solidFill>
            </a:endParaRPr>
          </a:p>
          <a:p>
            <a:pPr marL="0" indent="0" algn="ctr">
              <a:buNone/>
            </a:pPr>
            <a:r>
              <a:rPr lang="en-GB" sz="4000" b="1" dirty="0">
                <a:solidFill>
                  <a:schemeClr val="bg1"/>
                </a:solidFill>
              </a:rPr>
              <a:t>Week 1</a:t>
            </a:r>
          </a:p>
          <a:p>
            <a:pPr marL="0" indent="0" algn="ctr">
              <a:buNone/>
            </a:pPr>
            <a:r>
              <a:rPr lang="en-GB" sz="4000" b="1" dirty="0">
                <a:solidFill>
                  <a:schemeClr val="bg1"/>
                </a:solidFill>
              </a:rPr>
              <a:t>Module introduction</a:t>
            </a:r>
            <a:endParaRPr lang="en-GB" sz="4000" dirty="0">
              <a:solidFill>
                <a:schemeClr val="bg1"/>
              </a:solidFill>
            </a:endParaRPr>
          </a:p>
        </p:txBody>
      </p:sp>
    </p:spTree>
    <p:extLst>
      <p:ext uri="{BB962C8B-B14F-4D97-AF65-F5344CB8AC3E}">
        <p14:creationId xmlns:p14="http://schemas.microsoft.com/office/powerpoint/2010/main" val="3747586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2" descr="$PPTXTitle">
            <a:extLst>
              <a:ext uri="{FF2B5EF4-FFF2-40B4-BE49-F238E27FC236}">
                <a16:creationId xmlns:a16="http://schemas.microsoft.com/office/drawing/2014/main" id="{DCE60F7B-5BE1-7D82-1677-A8E52EDDE278}"/>
              </a:ext>
            </a:extLst>
          </p:cNvPr>
          <p:cNvSpPr txBox="1">
            <a:spLocks/>
          </p:cNvSpPr>
          <p:nvPr/>
        </p:nvSpPr>
        <p:spPr>
          <a:xfrm>
            <a:off x="2665882" y="555625"/>
            <a:ext cx="6860235" cy="696594"/>
          </a:xfrm>
          <a:prstGeom prst="rect">
            <a:avLst/>
          </a:prstGeom>
        </p:spPr>
        <p:txBody>
          <a:bodyPr vert="horz" wrap="square" lIns="0" tIns="12065"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089660">
              <a:lnSpc>
                <a:spcPct val="100000"/>
              </a:lnSpc>
              <a:spcBef>
                <a:spcPts val="95"/>
              </a:spcBef>
            </a:pPr>
            <a:r>
              <a:rPr lang="en-GB" dirty="0"/>
              <a:t>Learning</a:t>
            </a:r>
            <a:r>
              <a:rPr lang="en-GB" spc="-185" dirty="0"/>
              <a:t> </a:t>
            </a:r>
            <a:r>
              <a:rPr lang="en-GB" spc="-10" dirty="0"/>
              <a:t>outcomes</a:t>
            </a:r>
          </a:p>
        </p:txBody>
      </p:sp>
      <p:sp>
        <p:nvSpPr>
          <p:cNvPr id="5" name="object 3">
            <a:extLst>
              <a:ext uri="{FF2B5EF4-FFF2-40B4-BE49-F238E27FC236}">
                <a16:creationId xmlns:a16="http://schemas.microsoft.com/office/drawing/2014/main" id="{987F58B2-AA94-1379-992E-3833EF102F4E}"/>
              </a:ext>
            </a:extLst>
          </p:cNvPr>
          <p:cNvSpPr txBox="1"/>
          <p:nvPr/>
        </p:nvSpPr>
        <p:spPr>
          <a:xfrm>
            <a:off x="3776516" y="1573982"/>
            <a:ext cx="7352030" cy="4888518"/>
          </a:xfrm>
          <a:prstGeom prst="rect">
            <a:avLst/>
          </a:prstGeom>
        </p:spPr>
        <p:txBody>
          <a:bodyPr vert="horz" wrap="square" lIns="0" tIns="12700" rIns="0" bIns="0" rtlCol="0">
            <a:spAutoFit/>
          </a:bodyPr>
          <a:lstStyle/>
          <a:p>
            <a:pPr lvl="1"/>
            <a:r>
              <a:rPr sz="2400" dirty="0">
                <a:latin typeface="Arial"/>
                <a:cs typeface="Arial"/>
              </a:rPr>
              <a:t>Upon</a:t>
            </a:r>
            <a:r>
              <a:rPr sz="2400" spc="-80" dirty="0">
                <a:latin typeface="Arial"/>
                <a:cs typeface="Arial"/>
              </a:rPr>
              <a:t> </a:t>
            </a:r>
            <a:r>
              <a:rPr sz="2400" dirty="0">
                <a:latin typeface="Arial"/>
                <a:cs typeface="Arial"/>
              </a:rPr>
              <a:t>the</a:t>
            </a:r>
            <a:r>
              <a:rPr sz="2400" spc="-85" dirty="0">
                <a:latin typeface="Arial"/>
                <a:cs typeface="Arial"/>
              </a:rPr>
              <a:t> </a:t>
            </a:r>
            <a:r>
              <a:rPr sz="2400" dirty="0">
                <a:latin typeface="Arial"/>
                <a:cs typeface="Arial"/>
              </a:rPr>
              <a:t>successful</a:t>
            </a:r>
            <a:r>
              <a:rPr sz="2400" spc="-85" dirty="0">
                <a:latin typeface="Arial"/>
                <a:cs typeface="Arial"/>
              </a:rPr>
              <a:t> </a:t>
            </a:r>
            <a:r>
              <a:rPr sz="2400" dirty="0">
                <a:latin typeface="Arial"/>
                <a:cs typeface="Arial"/>
              </a:rPr>
              <a:t>completion</a:t>
            </a:r>
            <a:r>
              <a:rPr sz="2400" spc="-70" dirty="0">
                <a:latin typeface="Arial"/>
                <a:cs typeface="Arial"/>
              </a:rPr>
              <a:t> </a:t>
            </a:r>
            <a:r>
              <a:rPr sz="2400" dirty="0">
                <a:latin typeface="Arial"/>
                <a:cs typeface="Arial"/>
              </a:rPr>
              <a:t>of</a:t>
            </a:r>
            <a:r>
              <a:rPr sz="2400" spc="-85" dirty="0">
                <a:latin typeface="Arial"/>
                <a:cs typeface="Arial"/>
              </a:rPr>
              <a:t> </a:t>
            </a:r>
            <a:r>
              <a:rPr sz="2400" dirty="0">
                <a:latin typeface="Arial"/>
                <a:cs typeface="Arial"/>
              </a:rPr>
              <a:t>this</a:t>
            </a:r>
            <a:r>
              <a:rPr sz="2400" spc="-85" dirty="0">
                <a:latin typeface="Arial"/>
                <a:cs typeface="Arial"/>
              </a:rPr>
              <a:t> </a:t>
            </a:r>
            <a:r>
              <a:rPr sz="2400" dirty="0">
                <a:latin typeface="Arial"/>
                <a:cs typeface="Arial"/>
              </a:rPr>
              <a:t>module,</a:t>
            </a:r>
            <a:r>
              <a:rPr sz="2400" spc="-70" dirty="0">
                <a:latin typeface="Arial"/>
                <a:cs typeface="Arial"/>
              </a:rPr>
              <a:t> </a:t>
            </a:r>
            <a:r>
              <a:rPr sz="2400" spc="-25" dirty="0">
                <a:latin typeface="Arial"/>
                <a:cs typeface="Arial"/>
              </a:rPr>
              <a:t>you </a:t>
            </a:r>
            <a:r>
              <a:rPr sz="2400" dirty="0">
                <a:latin typeface="Arial"/>
                <a:cs typeface="Arial"/>
              </a:rPr>
              <a:t>should</a:t>
            </a:r>
            <a:r>
              <a:rPr sz="2400" spc="-50" dirty="0">
                <a:latin typeface="Arial"/>
                <a:cs typeface="Arial"/>
              </a:rPr>
              <a:t> </a:t>
            </a:r>
            <a:r>
              <a:rPr sz="2400" dirty="0">
                <a:latin typeface="Arial"/>
                <a:cs typeface="Arial"/>
              </a:rPr>
              <a:t>be</a:t>
            </a:r>
            <a:r>
              <a:rPr sz="2400" spc="-80" dirty="0">
                <a:latin typeface="Arial"/>
                <a:cs typeface="Arial"/>
              </a:rPr>
              <a:t> </a:t>
            </a:r>
            <a:r>
              <a:rPr sz="2400" dirty="0">
                <a:latin typeface="Arial"/>
                <a:cs typeface="Arial"/>
              </a:rPr>
              <a:t>able</a:t>
            </a:r>
            <a:r>
              <a:rPr sz="2400" spc="-55" dirty="0">
                <a:latin typeface="Arial"/>
                <a:cs typeface="Arial"/>
              </a:rPr>
              <a:t> </a:t>
            </a:r>
            <a:r>
              <a:rPr sz="2400" spc="-25" dirty="0">
                <a:latin typeface="Arial"/>
                <a:cs typeface="Arial"/>
              </a:rPr>
              <a:t>to:</a:t>
            </a:r>
            <a:endParaRPr lang="en-GB" sz="2400" spc="-25" dirty="0">
              <a:latin typeface="Arial"/>
              <a:cs typeface="Arial"/>
            </a:endParaRPr>
          </a:p>
          <a:p>
            <a:pPr lvl="1"/>
            <a:endParaRPr lang="en-GB" sz="2400" spc="-25" dirty="0">
              <a:latin typeface="Arial"/>
              <a:cs typeface="Arial"/>
            </a:endParaRPr>
          </a:p>
          <a:p>
            <a:pPr lvl="1"/>
            <a:r>
              <a:rPr lang="en-GB" sz="2000" dirty="0"/>
              <a:t>-Analyse business opportunities using appropriate commercial and market analysis tools;</a:t>
            </a:r>
          </a:p>
          <a:p>
            <a:pPr lvl="1"/>
            <a:endParaRPr lang="en-GB" sz="2000" dirty="0"/>
          </a:p>
          <a:p>
            <a:pPr lvl="1"/>
            <a:r>
              <a:rPr lang="en-GB" sz="2000" dirty="0"/>
              <a:t>-Apply enterprise and innovation frameworks to propose commercially viable products, services or business solutions;</a:t>
            </a:r>
          </a:p>
          <a:p>
            <a:pPr lvl="1"/>
            <a:endParaRPr lang="en-GB" sz="2000" dirty="0"/>
          </a:p>
          <a:p>
            <a:pPr lvl="1"/>
            <a:r>
              <a:rPr lang="en-GB" sz="2000" dirty="0"/>
              <a:t>-Evaluate the operational, financial, and strategic implications of commercialising a business idea;</a:t>
            </a:r>
          </a:p>
          <a:p>
            <a:pPr lvl="1"/>
            <a:endParaRPr lang="en-GB" sz="2000" dirty="0"/>
          </a:p>
          <a:p>
            <a:pPr lvl="1"/>
            <a:r>
              <a:rPr lang="en-GB" sz="2000" dirty="0"/>
              <a:t>-Recommend appropriate strategies for enterprise growth, innovation, and market development.</a:t>
            </a:r>
          </a:p>
          <a:p>
            <a:pPr marL="12700" marR="382905">
              <a:lnSpc>
                <a:spcPct val="100000"/>
              </a:lnSpc>
              <a:spcBef>
                <a:spcPts val="100"/>
              </a:spcBef>
            </a:pPr>
            <a:endParaRPr sz="2400" dirty="0">
              <a:latin typeface="Arial"/>
              <a:cs typeface="Arial"/>
            </a:endParaRPr>
          </a:p>
        </p:txBody>
      </p:sp>
    </p:spTree>
    <p:extLst>
      <p:ext uri="{BB962C8B-B14F-4D97-AF65-F5344CB8AC3E}">
        <p14:creationId xmlns:p14="http://schemas.microsoft.com/office/powerpoint/2010/main" val="533656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5253FD5-F205-6617-468A-5D6355A77FAB}"/>
              </a:ext>
            </a:extLst>
          </p:cNvPr>
          <p:cNvSpPr>
            <a:spLocks noGrp="1"/>
          </p:cNvSpPr>
          <p:nvPr>
            <p:ph idx="1"/>
          </p:nvPr>
        </p:nvSpPr>
        <p:spPr>
          <a:xfrm>
            <a:off x="630810" y="1470581"/>
            <a:ext cx="4535079" cy="477489"/>
          </a:xfrm>
        </p:spPr>
        <p:txBody>
          <a:bodyPr/>
          <a:lstStyle/>
          <a:p>
            <a:r>
              <a:rPr lang="en-US" dirty="0"/>
              <a:t>Aims for today</a:t>
            </a:r>
            <a:endParaRPr lang="en-GB" dirty="0"/>
          </a:p>
        </p:txBody>
      </p:sp>
      <p:pic>
        <p:nvPicPr>
          <p:cNvPr id="4" name="Picture 3" descr="A hand holding a yellow sign with black text&#10;&#10;Description automatically generated">
            <a:extLst>
              <a:ext uri="{FF2B5EF4-FFF2-40B4-BE49-F238E27FC236}">
                <a16:creationId xmlns:a16="http://schemas.microsoft.com/office/drawing/2014/main" id="{23D7D148-A02D-08CE-B6CE-ECF85BB56F48}"/>
              </a:ext>
            </a:extLst>
          </p:cNvPr>
          <p:cNvPicPr>
            <a:picLocks noChangeAspect="1"/>
          </p:cNvPicPr>
          <p:nvPr/>
        </p:nvPicPr>
        <p:blipFill rotWithShape="1">
          <a:blip r:embed="rId2"/>
          <a:srcRect t="23560" b="8356"/>
          <a:stretch>
            <a:fillRect/>
          </a:stretch>
        </p:blipFill>
        <p:spPr>
          <a:xfrm>
            <a:off x="6096001" y="0"/>
            <a:ext cx="6118720" cy="6858000"/>
          </a:xfrm>
          <a:prstGeom prst="rect">
            <a:avLst/>
          </a:prstGeom>
          <a:ln>
            <a:noFill/>
          </a:ln>
          <a:effectLst/>
        </p:spPr>
      </p:pic>
      <p:sp>
        <p:nvSpPr>
          <p:cNvPr id="6" name="TextBox 5">
            <a:extLst>
              <a:ext uri="{FF2B5EF4-FFF2-40B4-BE49-F238E27FC236}">
                <a16:creationId xmlns:a16="http://schemas.microsoft.com/office/drawing/2014/main" id="{A35E8820-0FF5-3897-4BB2-D1A44EF064FE}"/>
              </a:ext>
            </a:extLst>
          </p:cNvPr>
          <p:cNvSpPr txBox="1"/>
          <p:nvPr/>
        </p:nvSpPr>
        <p:spPr>
          <a:xfrm>
            <a:off x="562271" y="2001898"/>
            <a:ext cx="6111144" cy="3416320"/>
          </a:xfrm>
          <a:prstGeom prst="rect">
            <a:avLst/>
          </a:prstGeom>
          <a:noFill/>
        </p:spPr>
        <p:txBody>
          <a:bodyPr wrap="square">
            <a:spAutoFit/>
          </a:bodyPr>
          <a:lstStyle/>
          <a:p>
            <a:r>
              <a:rPr lang="en-US" dirty="0">
                <a:solidFill>
                  <a:schemeClr val="bg1"/>
                </a:solidFill>
              </a:rPr>
              <a:t>Introductions – you/me</a:t>
            </a:r>
          </a:p>
          <a:p>
            <a:endParaRPr lang="en-US" dirty="0">
              <a:solidFill>
                <a:schemeClr val="bg1"/>
              </a:solidFill>
            </a:endParaRPr>
          </a:p>
          <a:p>
            <a:r>
              <a:rPr lang="en-US" dirty="0">
                <a:solidFill>
                  <a:schemeClr val="bg1"/>
                </a:solidFill>
              </a:rPr>
              <a:t>Overview of the module</a:t>
            </a:r>
          </a:p>
          <a:p>
            <a:endParaRPr lang="en-US" dirty="0">
              <a:solidFill>
                <a:schemeClr val="bg1"/>
              </a:solidFill>
            </a:endParaRPr>
          </a:p>
          <a:p>
            <a:r>
              <a:rPr lang="en-US" dirty="0">
                <a:solidFill>
                  <a:schemeClr val="bg1"/>
                </a:solidFill>
              </a:rPr>
              <a:t>The assignment</a:t>
            </a:r>
          </a:p>
          <a:p>
            <a:endParaRPr lang="en-US" dirty="0">
              <a:solidFill>
                <a:schemeClr val="bg1"/>
              </a:solidFill>
            </a:endParaRPr>
          </a:p>
          <a:p>
            <a:r>
              <a:rPr lang="en-US" dirty="0">
                <a:solidFill>
                  <a:schemeClr val="bg1"/>
                </a:solidFill>
              </a:rPr>
              <a:t>Moodle page</a:t>
            </a:r>
          </a:p>
          <a:p>
            <a:endParaRPr lang="en-US" dirty="0">
              <a:solidFill>
                <a:schemeClr val="bg1"/>
              </a:solidFill>
            </a:endParaRPr>
          </a:p>
          <a:p>
            <a:r>
              <a:rPr lang="en-US" dirty="0">
                <a:solidFill>
                  <a:schemeClr val="bg1"/>
                </a:solidFill>
              </a:rPr>
              <a:t>Introduction to Enterprise Development and Commercial Innovation </a:t>
            </a:r>
          </a:p>
          <a:p>
            <a:endParaRPr lang="en-US" dirty="0">
              <a:solidFill>
                <a:schemeClr val="bg1"/>
              </a:solidFill>
            </a:endParaRPr>
          </a:p>
          <a:p>
            <a:r>
              <a:rPr lang="en-US" dirty="0">
                <a:solidFill>
                  <a:schemeClr val="bg1"/>
                </a:solidFill>
              </a:rPr>
              <a:t>Any questions you have</a:t>
            </a:r>
          </a:p>
        </p:txBody>
      </p:sp>
    </p:spTree>
    <p:extLst>
      <p:ext uri="{BB962C8B-B14F-4D97-AF65-F5344CB8AC3E}">
        <p14:creationId xmlns:p14="http://schemas.microsoft.com/office/powerpoint/2010/main" val="1084611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wdy.com Acquires Brazilian Talent Marketplace, GeekHunter, As Demand for  AI Engineers Increases">
            <a:extLst>
              <a:ext uri="{FF2B5EF4-FFF2-40B4-BE49-F238E27FC236}">
                <a16:creationId xmlns:a16="http://schemas.microsoft.com/office/drawing/2014/main" id="{B1FA5468-1562-8114-C63E-7D75135B2B4A}"/>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0150" t="20431" r="21025" b="22794"/>
          <a:stretch>
            <a:fillRect/>
          </a:stretch>
        </p:blipFill>
        <p:spPr bwMode="auto">
          <a:xfrm>
            <a:off x="7409605" y="1125656"/>
            <a:ext cx="3824474" cy="193786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CE87437-4D89-4B97-AA54-4B2835A4158D}"/>
              </a:ext>
            </a:extLst>
          </p:cNvPr>
          <p:cNvSpPr txBox="1"/>
          <p:nvPr/>
        </p:nvSpPr>
        <p:spPr>
          <a:xfrm>
            <a:off x="379493" y="402922"/>
            <a:ext cx="4867118" cy="2403101"/>
          </a:xfrm>
          <a:prstGeom prst="rect">
            <a:avLst/>
          </a:prstGeom>
        </p:spPr>
        <p:txBody>
          <a:bodyPr vert="horz" lIns="68580" tIns="34290" rIns="68580" bIns="34290" rtlCol="0" anchor="b">
            <a:normAutofit/>
          </a:bodyPr>
          <a:lstStyle/>
          <a:p>
            <a:pPr defTabSz="685800">
              <a:lnSpc>
                <a:spcPct val="90000"/>
              </a:lnSpc>
              <a:spcBef>
                <a:spcPct val="0"/>
              </a:spcBef>
              <a:spcAft>
                <a:spcPts val="450"/>
              </a:spcAft>
            </a:pPr>
            <a:r>
              <a:rPr lang="en-US" sz="3600" b="1" dirty="0">
                <a:solidFill>
                  <a:srgbClr val="FFFFCC"/>
                </a:solidFill>
                <a:latin typeface="Trebuchet MS" panose="020B0603020202020204"/>
              </a:rPr>
              <a:t>A little about me, a little about you… </a:t>
            </a:r>
            <a:endParaRPr lang="en-US" sz="3600" dirty="0">
              <a:solidFill>
                <a:srgbClr val="FFFFCC"/>
              </a:solidFill>
              <a:latin typeface="Trebuchet MS" panose="020B0603020202020204"/>
            </a:endParaRPr>
          </a:p>
        </p:txBody>
      </p:sp>
      <p:sp>
        <p:nvSpPr>
          <p:cNvPr id="4" name="TextBox 3">
            <a:extLst>
              <a:ext uri="{FF2B5EF4-FFF2-40B4-BE49-F238E27FC236}">
                <a16:creationId xmlns:a16="http://schemas.microsoft.com/office/drawing/2014/main" id="{2469CEFA-7432-7038-6550-75A4983542A3}"/>
              </a:ext>
            </a:extLst>
          </p:cNvPr>
          <p:cNvSpPr txBox="1"/>
          <p:nvPr/>
        </p:nvSpPr>
        <p:spPr>
          <a:xfrm>
            <a:off x="362172" y="3237756"/>
            <a:ext cx="2166299" cy="530915"/>
          </a:xfrm>
          <a:prstGeom prst="rect">
            <a:avLst/>
          </a:prstGeom>
          <a:noFill/>
        </p:spPr>
        <p:txBody>
          <a:bodyPr wrap="none" lIns="68580" tIns="34290" rIns="68580" bIns="34290" rtlCol="0" anchor="t">
            <a:spAutoFit/>
          </a:bodyPr>
          <a:lstStyle/>
          <a:p>
            <a:pPr defTabSz="685800"/>
            <a:r>
              <a:rPr lang="en-GB" sz="3000" dirty="0">
                <a:solidFill>
                  <a:srgbClr val="FFFFCC"/>
                </a:solidFill>
                <a:latin typeface="Futura Medium" panose="020B0602020204020303" pitchFamily="34" charset="-79"/>
                <a:ea typeface="Tahoma" panose="020B0604030504040204" pitchFamily="34" charset="0"/>
                <a:cs typeface="Futura Medium" panose="020B0602020204020303" pitchFamily="34" charset="-79"/>
              </a:rPr>
              <a:t>Chris Wilkin</a:t>
            </a:r>
          </a:p>
        </p:txBody>
      </p:sp>
      <p:sp>
        <p:nvSpPr>
          <p:cNvPr id="5" name="TextBox 4">
            <a:extLst>
              <a:ext uri="{FF2B5EF4-FFF2-40B4-BE49-F238E27FC236}">
                <a16:creationId xmlns:a16="http://schemas.microsoft.com/office/drawing/2014/main" id="{3C82DBE4-92C7-7066-5B2A-2BDB98C7C6E2}"/>
              </a:ext>
            </a:extLst>
          </p:cNvPr>
          <p:cNvSpPr txBox="1"/>
          <p:nvPr/>
        </p:nvSpPr>
        <p:spPr>
          <a:xfrm>
            <a:off x="369595" y="3904508"/>
            <a:ext cx="1502334" cy="323165"/>
          </a:xfrm>
          <a:prstGeom prst="rect">
            <a:avLst/>
          </a:prstGeom>
          <a:noFill/>
        </p:spPr>
        <p:txBody>
          <a:bodyPr wrap="none" rtlCol="0">
            <a:spAutoFit/>
          </a:bodyPr>
          <a:lstStyle/>
          <a:p>
            <a:pPr defTabSz="685800"/>
            <a:r>
              <a:rPr lang="en-GB" sz="1500" dirty="0">
                <a:solidFill>
                  <a:srgbClr val="FFFFCC"/>
                </a:solidFill>
                <a:latin typeface="Futura Medium" panose="020B0602020204020303" pitchFamily="34" charset="-79"/>
                <a:ea typeface="Tahoma" panose="020B0604030504040204" pitchFamily="34" charset="0"/>
                <a:cs typeface="Futura Medium" panose="020B0602020204020303" pitchFamily="34" charset="-79"/>
              </a:rPr>
              <a:t>Senior Lecturer</a:t>
            </a:r>
          </a:p>
        </p:txBody>
      </p:sp>
      <p:sp>
        <p:nvSpPr>
          <p:cNvPr id="6" name="Rectangle 5">
            <a:extLst>
              <a:ext uri="{FF2B5EF4-FFF2-40B4-BE49-F238E27FC236}">
                <a16:creationId xmlns:a16="http://schemas.microsoft.com/office/drawing/2014/main" id="{F7CCEF9E-9487-6394-7ADC-4382D713E9B5}"/>
              </a:ext>
            </a:extLst>
          </p:cNvPr>
          <p:cNvSpPr/>
          <p:nvPr/>
        </p:nvSpPr>
        <p:spPr>
          <a:xfrm>
            <a:off x="379493" y="3673409"/>
            <a:ext cx="4339778" cy="300082"/>
          </a:xfrm>
          <a:prstGeom prst="rect">
            <a:avLst/>
          </a:prstGeom>
        </p:spPr>
        <p:txBody>
          <a:bodyPr wrap="none">
            <a:spAutoFit/>
          </a:bodyPr>
          <a:lstStyle/>
          <a:p>
            <a:pPr defTabSz="685800"/>
            <a:r>
              <a:rPr lang="en-GB" sz="1350" dirty="0">
                <a:solidFill>
                  <a:srgbClr val="FFFFCC"/>
                </a:solidFill>
                <a:latin typeface="Futura Medium" panose="020B0602020204020303" pitchFamily="34" charset="-79"/>
                <a:ea typeface="Tahoma" panose="020B0604030504040204" pitchFamily="34" charset="0"/>
                <a:cs typeface="Futura Medium" panose="020B0602020204020303" pitchFamily="34" charset="-79"/>
              </a:rPr>
              <a:t>HND, BA (Hons), PGCE/PSET, MSc, CIM, CIPR, MIH </a:t>
            </a:r>
          </a:p>
        </p:txBody>
      </p:sp>
      <p:pic>
        <p:nvPicPr>
          <p:cNvPr id="7" name="Graphic 6" descr="Email with solid fill">
            <a:extLst>
              <a:ext uri="{FF2B5EF4-FFF2-40B4-BE49-F238E27FC236}">
                <a16:creationId xmlns:a16="http://schemas.microsoft.com/office/drawing/2014/main" id="{EE301F29-5598-0C03-8EB9-4056D5A1CD8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41031" y="4379449"/>
            <a:ext cx="239924" cy="239924"/>
          </a:xfrm>
          <a:prstGeom prst="rect">
            <a:avLst/>
          </a:prstGeom>
        </p:spPr>
      </p:pic>
      <p:sp>
        <p:nvSpPr>
          <p:cNvPr id="8" name="TextBox 7">
            <a:extLst>
              <a:ext uri="{FF2B5EF4-FFF2-40B4-BE49-F238E27FC236}">
                <a16:creationId xmlns:a16="http://schemas.microsoft.com/office/drawing/2014/main" id="{9D6E53D3-AC9A-0B53-BF1A-EFD0E8B54F2C}"/>
              </a:ext>
            </a:extLst>
          </p:cNvPr>
          <p:cNvSpPr txBox="1"/>
          <p:nvPr/>
        </p:nvSpPr>
        <p:spPr>
          <a:xfrm>
            <a:off x="700430" y="4342327"/>
            <a:ext cx="2061783" cy="323165"/>
          </a:xfrm>
          <a:prstGeom prst="rect">
            <a:avLst/>
          </a:prstGeom>
          <a:noFill/>
        </p:spPr>
        <p:txBody>
          <a:bodyPr wrap="none" rtlCol="0">
            <a:spAutoFit/>
          </a:bodyPr>
          <a:lstStyle/>
          <a:p>
            <a:pPr defTabSz="685800"/>
            <a:r>
              <a:rPr lang="en-GB" sz="1500" dirty="0">
                <a:solidFill>
                  <a:srgbClr val="E0BD4D"/>
                </a:solidFill>
                <a:latin typeface="Futura Medium" panose="020B0602020204020303" pitchFamily="34" charset="-79"/>
                <a:ea typeface="Tahoma" panose="020B0604030504040204" pitchFamily="34" charset="0"/>
                <a:cs typeface="Futura Medium" panose="020B0602020204020303" pitchFamily="34" charset="-79"/>
              </a:rPr>
              <a:t>C.wilkin@uwtsd.ac.uk</a:t>
            </a:r>
          </a:p>
        </p:txBody>
      </p:sp>
      <p:sp>
        <p:nvSpPr>
          <p:cNvPr id="9" name="TextBox 8">
            <a:extLst>
              <a:ext uri="{FF2B5EF4-FFF2-40B4-BE49-F238E27FC236}">
                <a16:creationId xmlns:a16="http://schemas.microsoft.com/office/drawing/2014/main" id="{9E8C7E89-C18D-ACB3-402E-19D4E5AF9774}"/>
              </a:ext>
            </a:extLst>
          </p:cNvPr>
          <p:cNvSpPr txBox="1"/>
          <p:nvPr/>
        </p:nvSpPr>
        <p:spPr>
          <a:xfrm>
            <a:off x="379493" y="4893086"/>
            <a:ext cx="2576040" cy="1015663"/>
          </a:xfrm>
          <a:prstGeom prst="rect">
            <a:avLst/>
          </a:prstGeom>
          <a:noFill/>
        </p:spPr>
        <p:txBody>
          <a:bodyPr wrap="square" rtlCol="0">
            <a:spAutoFit/>
          </a:bodyPr>
          <a:lstStyle/>
          <a:p>
            <a:pPr defTabSz="685800"/>
            <a:r>
              <a:rPr lang="en-GB" sz="1500" dirty="0">
                <a:solidFill>
                  <a:srgbClr val="FFFFCC"/>
                </a:solidFill>
                <a:latin typeface="Futura Medium" panose="020B0602020204020303" pitchFamily="34" charset="-79"/>
                <a:ea typeface="Tahoma" panose="020B0604030504040204" pitchFamily="34" charset="0"/>
                <a:cs typeface="Futura Medium" panose="020B0602020204020303" pitchFamily="34" charset="-79"/>
              </a:rPr>
              <a:t>Monday - Friday</a:t>
            </a:r>
          </a:p>
          <a:p>
            <a:pPr defTabSz="685800"/>
            <a:r>
              <a:rPr lang="en-GB" sz="1500" dirty="0">
                <a:solidFill>
                  <a:srgbClr val="FFFFCC"/>
                </a:solidFill>
                <a:latin typeface="Futura Medium" panose="020B0602020204020303" pitchFamily="34" charset="-79"/>
                <a:ea typeface="Tahoma" panose="020B0604030504040204" pitchFamily="34" charset="0"/>
                <a:cs typeface="Futura Medium" panose="020B0602020204020303" pitchFamily="34" charset="-79"/>
              </a:rPr>
              <a:t>9.00am – 5:00pm</a:t>
            </a:r>
          </a:p>
          <a:p>
            <a:pPr defTabSz="685800"/>
            <a:r>
              <a:rPr lang="en-GB" sz="1500" dirty="0">
                <a:solidFill>
                  <a:srgbClr val="FFFFCC"/>
                </a:solidFill>
                <a:latin typeface="Futura Medium" panose="020B0602020204020303" pitchFamily="34" charset="-79"/>
                <a:ea typeface="Tahoma" panose="020B0604030504040204" pitchFamily="34" charset="0"/>
                <a:cs typeface="Futura Medium" panose="020B0602020204020303" pitchFamily="34" charset="-79"/>
              </a:rPr>
              <a:t>Aim to respond within 48 hours* </a:t>
            </a:r>
            <a:r>
              <a:rPr lang="en-GB" sz="750" dirty="0">
                <a:solidFill>
                  <a:srgbClr val="FFFFCC"/>
                </a:solidFill>
                <a:latin typeface="Futura Medium" panose="020B0602020204020303" pitchFamily="34" charset="-79"/>
                <a:ea typeface="Tahoma" panose="020B0604030504040204" pitchFamily="34" charset="0"/>
                <a:cs typeface="Futura Medium" panose="020B0602020204020303" pitchFamily="34" charset="-79"/>
              </a:rPr>
              <a:t>*of the working week</a:t>
            </a:r>
          </a:p>
        </p:txBody>
      </p:sp>
      <p:pic>
        <p:nvPicPr>
          <p:cNvPr id="10" name="Picture 9" descr="UWTSD Institute of Management and Health">
            <a:extLst>
              <a:ext uri="{FF2B5EF4-FFF2-40B4-BE49-F238E27FC236}">
                <a16:creationId xmlns:a16="http://schemas.microsoft.com/office/drawing/2014/main" id="{946B340C-C1AA-D079-6446-9B4BD26EDB5E}"/>
              </a:ext>
            </a:extLst>
          </p:cNvPr>
          <p:cNvPicPr>
            <a:picLocks noChangeAspect="1"/>
          </p:cNvPicPr>
          <p:nvPr/>
        </p:nvPicPr>
        <p:blipFill rotWithShape="1">
          <a:blip r:embed="rId4">
            <a:extLst>
              <a:ext uri="{28A0092B-C50C-407E-A947-70E740481C1C}">
                <a14:useLocalDpi xmlns:a14="http://schemas.microsoft.com/office/drawing/2010/main" val="0"/>
              </a:ext>
            </a:extLst>
          </a:blip>
          <a:srcRect t="19737" b="25000"/>
          <a:stretch/>
        </p:blipFill>
        <p:spPr bwMode="auto">
          <a:xfrm>
            <a:off x="6203269" y="3247143"/>
            <a:ext cx="1657231" cy="1000659"/>
          </a:xfrm>
          <a:prstGeom prst="rect">
            <a:avLst/>
          </a:prstGeom>
          <a:noFill/>
          <a:ln>
            <a:noFill/>
          </a:ln>
          <a:extLst>
            <a:ext uri="{53640926-AAD7-44D8-BBD7-CCE9431645EC}">
              <a14:shadowObscured xmlns:a14="http://schemas.microsoft.com/office/drawing/2010/main"/>
            </a:ext>
          </a:extLst>
        </p:spPr>
      </p:pic>
      <p:pic>
        <p:nvPicPr>
          <p:cNvPr id="11" name="Picture 10">
            <a:extLst>
              <a:ext uri="{FF2B5EF4-FFF2-40B4-BE49-F238E27FC236}">
                <a16:creationId xmlns:a16="http://schemas.microsoft.com/office/drawing/2014/main" id="{9FDD27D3-EE9B-9210-1DAF-87237BEC0B1B}"/>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13393" r="12500"/>
          <a:stretch/>
        </p:blipFill>
        <p:spPr bwMode="auto">
          <a:xfrm>
            <a:off x="7192197" y="4047799"/>
            <a:ext cx="1121774" cy="1135309"/>
          </a:xfrm>
          <a:prstGeom prst="rect">
            <a:avLst/>
          </a:prstGeom>
          <a:noFill/>
          <a:ln>
            <a:noFill/>
          </a:ln>
          <a:extLst>
            <a:ext uri="{53640926-AAD7-44D8-BBD7-CCE9431645EC}">
              <a14:shadowObscured xmlns:a14="http://schemas.microsoft.com/office/drawing/2010/main"/>
            </a:ext>
          </a:extLst>
        </p:spPr>
      </p:pic>
      <p:pic>
        <p:nvPicPr>
          <p:cNvPr id="12" name="Picture 11" descr="PY2Ttl59_400x400">
            <a:extLst>
              <a:ext uri="{FF2B5EF4-FFF2-40B4-BE49-F238E27FC236}">
                <a16:creationId xmlns:a16="http://schemas.microsoft.com/office/drawing/2014/main" id="{6E23E3EB-6066-7717-C968-575B0018392D}"/>
              </a:ext>
            </a:extLst>
          </p:cNvPr>
          <p:cNvPicPr>
            <a:picLocks/>
          </p:cNvPicPr>
          <p:nvPr/>
        </p:nvPicPr>
        <p:blipFill>
          <a:blip r:embed="rId6" cstate="print">
            <a:extLst>
              <a:ext uri="{28A0092B-C50C-407E-A947-70E740481C1C}">
                <a14:useLocalDpi xmlns:a14="http://schemas.microsoft.com/office/drawing/2010/main" val="0"/>
              </a:ext>
            </a:extLst>
          </a:blip>
          <a:srcRect l="5000" t="29250" r="4750" b="34500"/>
          <a:stretch>
            <a:fillRect/>
          </a:stretch>
        </p:blipFill>
        <p:spPr bwMode="auto">
          <a:xfrm>
            <a:off x="6175912" y="4993264"/>
            <a:ext cx="1429081" cy="677471"/>
          </a:xfrm>
          <a:prstGeom prst="rect">
            <a:avLst/>
          </a:prstGeom>
          <a:noFill/>
        </p:spPr>
      </p:pic>
      <p:pic>
        <p:nvPicPr>
          <p:cNvPr id="13" name="Picture 12" descr="download">
            <a:extLst>
              <a:ext uri="{FF2B5EF4-FFF2-40B4-BE49-F238E27FC236}">
                <a16:creationId xmlns:a16="http://schemas.microsoft.com/office/drawing/2014/main" id="{D29C4CF8-AC76-C97F-AAB2-146916E85AA9}"/>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411030" y="5311180"/>
            <a:ext cx="1121774" cy="771220"/>
          </a:xfrm>
          <a:prstGeom prst="rect">
            <a:avLst/>
          </a:prstGeom>
          <a:noFill/>
        </p:spPr>
      </p:pic>
      <p:pic>
        <p:nvPicPr>
          <p:cNvPr id="14" name="Picture 13" descr="b5a50f7ad81cfeb1604e9a9fe0d2cc45">
            <a:extLst>
              <a:ext uri="{FF2B5EF4-FFF2-40B4-BE49-F238E27FC236}">
                <a16:creationId xmlns:a16="http://schemas.microsoft.com/office/drawing/2014/main" id="{4AB17F44-8526-6DED-41A0-374D766C53B0}"/>
              </a:ext>
            </a:extLst>
          </p:cNvPr>
          <p:cNvPicPr>
            <a:picLocks/>
          </p:cNvPicPr>
          <p:nvPr/>
        </p:nvPicPr>
        <p:blipFill>
          <a:blip r:embed="rId8" cstate="print">
            <a:extLst>
              <a:ext uri="{28A0092B-C50C-407E-A947-70E740481C1C}">
                <a14:useLocalDpi xmlns:a14="http://schemas.microsoft.com/office/drawing/2010/main" val="0"/>
              </a:ext>
            </a:extLst>
          </a:blip>
          <a:srcRect l="13173" t="23853" r="9581" b="23854"/>
          <a:stretch>
            <a:fillRect/>
          </a:stretch>
        </p:blipFill>
        <p:spPr bwMode="auto">
          <a:xfrm>
            <a:off x="9974221" y="3211874"/>
            <a:ext cx="1488343" cy="743976"/>
          </a:xfrm>
          <a:prstGeom prst="rect">
            <a:avLst/>
          </a:prstGeom>
          <a:noFill/>
        </p:spPr>
      </p:pic>
      <p:pic>
        <p:nvPicPr>
          <p:cNvPr id="15" name="Picture 14">
            <a:extLst>
              <a:ext uri="{FF2B5EF4-FFF2-40B4-BE49-F238E27FC236}">
                <a16:creationId xmlns:a16="http://schemas.microsoft.com/office/drawing/2014/main" id="{3252FB24-24F7-C8FA-8849-101BFEAD6F28}"/>
              </a:ext>
            </a:extLst>
          </p:cNvPr>
          <p:cNvPicPr>
            <a:picLocks noChangeAspect="1"/>
          </p:cNvPicPr>
          <p:nvPr/>
        </p:nvPicPr>
        <p:blipFill>
          <a:blip r:embed="rId9" cstate="print"/>
          <a:srcRect t="14530" r="27273" b="32479"/>
          <a:stretch>
            <a:fillRect/>
          </a:stretch>
        </p:blipFill>
        <p:spPr bwMode="auto">
          <a:xfrm>
            <a:off x="8254035" y="3761803"/>
            <a:ext cx="1970953" cy="851093"/>
          </a:xfrm>
          <a:prstGeom prst="rect">
            <a:avLst/>
          </a:prstGeom>
          <a:noFill/>
          <a:ln w="9525">
            <a:noFill/>
            <a:miter lim="800000"/>
            <a:headEnd/>
            <a:tailEnd/>
          </a:ln>
        </p:spPr>
      </p:pic>
      <p:pic>
        <p:nvPicPr>
          <p:cNvPr id="16" name="Picture 2" descr="Tesco - St Enoch Centre - Glasgow City ...">
            <a:extLst>
              <a:ext uri="{FF2B5EF4-FFF2-40B4-BE49-F238E27FC236}">
                <a16:creationId xmlns:a16="http://schemas.microsoft.com/office/drawing/2014/main" id="{923C3D30-CB41-1EEC-52EE-EDE37EF40D1F}"/>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9655401" y="4948226"/>
            <a:ext cx="698477" cy="500794"/>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4" descr="Sony - Latest News on Sony, Top News, Photos, Videos | Business Standard">
            <a:extLst>
              <a:ext uri="{FF2B5EF4-FFF2-40B4-BE49-F238E27FC236}">
                <a16:creationId xmlns:a16="http://schemas.microsoft.com/office/drawing/2014/main" id="{26450F1F-889E-A257-D78D-E6B389F873AC}"/>
              </a:ext>
            </a:extLst>
          </p:cNvPr>
          <p:cNvPicPr>
            <a:picLocks noChangeAspect="1" noChangeArrowheads="1"/>
          </p:cNvPicPr>
          <p:nvPr/>
        </p:nvPicPr>
        <p:blipFill rotWithShape="1">
          <a:blip r:embed="rId11" cstate="print">
            <a:extLst>
              <a:ext uri="{28A0092B-C50C-407E-A947-70E740481C1C}">
                <a14:useLocalDpi xmlns:a14="http://schemas.microsoft.com/office/drawing/2010/main" val="0"/>
              </a:ext>
            </a:extLst>
          </a:blip>
          <a:srcRect t="32822" b="37024"/>
          <a:stretch>
            <a:fillRect/>
          </a:stretch>
        </p:blipFill>
        <p:spPr bwMode="auto">
          <a:xfrm>
            <a:off x="9974221" y="4632200"/>
            <a:ext cx="1266930" cy="382026"/>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6" descr="simms-chips.co.uk - Home">
            <a:extLst>
              <a:ext uri="{FF2B5EF4-FFF2-40B4-BE49-F238E27FC236}">
                <a16:creationId xmlns:a16="http://schemas.microsoft.com/office/drawing/2014/main" id="{E3CBEE7B-24A0-CDDC-F8BC-6CCDAF2A35F9}"/>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1" t="-59840" r="-59840" b="1"/>
          <a:stretch>
            <a:fillRect/>
          </a:stretch>
        </p:blipFill>
        <p:spPr bwMode="auto">
          <a:xfrm>
            <a:off x="10509815" y="5693750"/>
            <a:ext cx="2480709" cy="741362"/>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8" descr="CARPHONE WAREHOUSE – Templars">
            <a:extLst>
              <a:ext uri="{FF2B5EF4-FFF2-40B4-BE49-F238E27FC236}">
                <a16:creationId xmlns:a16="http://schemas.microsoft.com/office/drawing/2014/main" id="{A3B5BEDB-7D80-F8B3-80FF-2EBD79D50A87}"/>
              </a:ext>
            </a:extLst>
          </p:cNvPr>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10509815" y="3811327"/>
            <a:ext cx="1493695" cy="977489"/>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2" descr="Harveys Furniture Font | Delta Fonts">
            <a:extLst>
              <a:ext uri="{FF2B5EF4-FFF2-40B4-BE49-F238E27FC236}">
                <a16:creationId xmlns:a16="http://schemas.microsoft.com/office/drawing/2014/main" id="{8056F646-C39F-AB8B-6326-C0163194EF04}"/>
              </a:ext>
            </a:extLst>
          </p:cNvPr>
          <p:cNvPicPr>
            <a:picLocks noChangeAspect="1" noChangeArrowheads="1"/>
          </p:cNvPicPr>
          <p:nvPr/>
        </p:nvPicPr>
        <p:blipFill rotWithShape="1">
          <a:blip r:embed="rId14" cstate="print">
            <a:extLst>
              <a:ext uri="{28A0092B-C50C-407E-A947-70E740481C1C}">
                <a14:useLocalDpi xmlns:a14="http://schemas.microsoft.com/office/drawing/2010/main" val="0"/>
              </a:ext>
            </a:extLst>
          </a:blip>
          <a:srcRect t="28639" b="31564"/>
          <a:stretch>
            <a:fillRect/>
          </a:stretch>
        </p:blipFill>
        <p:spPr bwMode="auto">
          <a:xfrm>
            <a:off x="8564202" y="4615454"/>
            <a:ext cx="1148361" cy="457022"/>
          </a:xfrm>
          <a:prstGeom prst="rect">
            <a:avLst/>
          </a:prstGeom>
          <a:noFill/>
          <a:extLst>
            <a:ext uri="{909E8E84-426E-40DD-AFC4-6F175D3DCCD1}">
              <a14:hiddenFill xmlns:a14="http://schemas.microsoft.com/office/drawing/2010/main">
                <a:solidFill>
                  <a:srgbClr val="FFFFFF"/>
                </a:solidFill>
              </a14:hiddenFill>
            </a:ext>
          </a:extLst>
        </p:spPr>
      </p:pic>
      <p:sp>
        <p:nvSpPr>
          <p:cNvPr id="21" name="AutoShape 14" descr="Robert Dyas Case Study - SCCG">
            <a:extLst>
              <a:ext uri="{FF2B5EF4-FFF2-40B4-BE49-F238E27FC236}">
                <a16:creationId xmlns:a16="http://schemas.microsoft.com/office/drawing/2014/main" id="{0E46FDD5-B9C9-3579-1E0B-7339EFCA1510}"/>
              </a:ext>
            </a:extLst>
          </p:cNvPr>
          <p:cNvSpPr>
            <a:spLocks noChangeAspect="1" noChangeArrowheads="1"/>
          </p:cNvSpPr>
          <p:nvPr/>
        </p:nvSpPr>
        <p:spPr bwMode="auto">
          <a:xfrm>
            <a:off x="7595701" y="5760283"/>
            <a:ext cx="304148" cy="30414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pPr defTabSz="685800"/>
            <a:endParaRPr lang="en-GB" sz="1350">
              <a:solidFill>
                <a:srgbClr val="FFFFCC"/>
              </a:solidFill>
              <a:latin typeface="Trebuchet MS" panose="020B0603020202020204"/>
            </a:endParaRPr>
          </a:p>
        </p:txBody>
      </p:sp>
      <p:pic>
        <p:nvPicPr>
          <p:cNvPr id="22" name="Picture 16" descr="Robert Dyas (Love2Shop Voucher) &amp; Vouchers| Buy Online">
            <a:extLst>
              <a:ext uri="{FF2B5EF4-FFF2-40B4-BE49-F238E27FC236}">
                <a16:creationId xmlns:a16="http://schemas.microsoft.com/office/drawing/2014/main" id="{596E6B6B-1B09-BE14-DA59-235818EE9659}"/>
              </a:ext>
            </a:extLst>
          </p:cNvPr>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9216507" y="5472145"/>
            <a:ext cx="1039064" cy="677471"/>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18" descr="HMV - Wikipedia">
            <a:extLst>
              <a:ext uri="{FF2B5EF4-FFF2-40B4-BE49-F238E27FC236}">
                <a16:creationId xmlns:a16="http://schemas.microsoft.com/office/drawing/2014/main" id="{12AEF045-A0EF-AA74-E307-70DACAB0A81C}"/>
              </a:ext>
            </a:extLst>
          </p:cNvPr>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8668447" y="5183108"/>
            <a:ext cx="938838" cy="435621"/>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0" descr="KFC - KFC UK &amp; IRELAND SIGN UP TO THE BETTER CHICKEN COMMITMENT | KFC">
            <a:extLst>
              <a:ext uri="{FF2B5EF4-FFF2-40B4-BE49-F238E27FC236}">
                <a16:creationId xmlns:a16="http://schemas.microsoft.com/office/drawing/2014/main" id="{B8E464C5-F379-0A38-DAE5-733EBA9D00CC}"/>
              </a:ext>
            </a:extLst>
          </p:cNvPr>
          <p:cNvPicPr>
            <a:picLocks noChangeAspect="1" noChangeArrowheads="1"/>
          </p:cNvPicPr>
          <p:nvPr/>
        </p:nvPicPr>
        <p:blipFill rotWithShape="1">
          <a:blip r:embed="rId17" cstate="print">
            <a:extLst>
              <a:ext uri="{28A0092B-C50C-407E-A947-70E740481C1C}">
                <a14:useLocalDpi xmlns:a14="http://schemas.microsoft.com/office/drawing/2010/main" val="0"/>
              </a:ext>
            </a:extLst>
          </a:blip>
          <a:srcRect l="28054" t="7824" r="27249" b="9505"/>
          <a:stretch>
            <a:fillRect/>
          </a:stretch>
        </p:blipFill>
        <p:spPr bwMode="auto">
          <a:xfrm>
            <a:off x="10836291" y="5008011"/>
            <a:ext cx="748799" cy="738659"/>
          </a:xfrm>
          <a:prstGeom prst="rect">
            <a:avLst/>
          </a:prstGeom>
          <a:noFill/>
          <a:extLst>
            <a:ext uri="{909E8E84-426E-40DD-AFC4-6F175D3DCCD1}">
              <a14:hiddenFill xmlns:a14="http://schemas.microsoft.com/office/drawing/2010/main">
                <a:solidFill>
                  <a:srgbClr val="FFFFFF"/>
                </a:solidFill>
              </a14:hiddenFill>
            </a:ext>
          </a:extLst>
        </p:spPr>
      </p:pic>
      <p:sp>
        <p:nvSpPr>
          <p:cNvPr id="25" name="AutoShape 22" descr="Burger King Font is → Insaniburger">
            <a:extLst>
              <a:ext uri="{FF2B5EF4-FFF2-40B4-BE49-F238E27FC236}">
                <a16:creationId xmlns:a16="http://schemas.microsoft.com/office/drawing/2014/main" id="{3F845512-7669-1204-22E1-6D974D25CFE3}"/>
              </a:ext>
            </a:extLst>
          </p:cNvPr>
          <p:cNvSpPr>
            <a:spLocks noChangeAspect="1" noChangeArrowheads="1"/>
          </p:cNvSpPr>
          <p:nvPr/>
        </p:nvSpPr>
        <p:spPr bwMode="auto">
          <a:xfrm>
            <a:off x="7710001" y="5874583"/>
            <a:ext cx="304148" cy="30414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pPr defTabSz="685800"/>
            <a:endParaRPr lang="en-GB" sz="1350">
              <a:solidFill>
                <a:srgbClr val="FFFFCC"/>
              </a:solidFill>
              <a:latin typeface="Trebuchet MS" panose="020B0603020202020204"/>
            </a:endParaRPr>
          </a:p>
        </p:txBody>
      </p:sp>
      <p:pic>
        <p:nvPicPr>
          <p:cNvPr id="26" name="Picture 24" descr="Burger King | The Meadows">
            <a:extLst>
              <a:ext uri="{FF2B5EF4-FFF2-40B4-BE49-F238E27FC236}">
                <a16:creationId xmlns:a16="http://schemas.microsoft.com/office/drawing/2014/main" id="{8885411B-40E7-A7FB-2311-4E8315426E22}"/>
              </a:ext>
            </a:extLst>
          </p:cNvPr>
          <p:cNvPicPr>
            <a:picLocks noChangeAspect="1" noChangeArrowheads="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10353878" y="5496187"/>
            <a:ext cx="625195" cy="624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6470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500"/>
                                        <p:tgtEl>
                                          <p:spTgt spid="15"/>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fade">
                                      <p:cBhvr>
                                        <p:cTn id="15" dur="500"/>
                                        <p:tgtEl>
                                          <p:spTgt spid="19"/>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500"/>
                                        <p:tgtEl>
                                          <p:spTgt spid="20"/>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500"/>
                                        <p:tgtEl>
                                          <p:spTgt spid="17"/>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18"/>
                                        </p:tgtEl>
                                        <p:attrNameLst>
                                          <p:attrName>style.visibility</p:attrName>
                                        </p:attrNameLst>
                                      </p:cBhvr>
                                      <p:to>
                                        <p:strVal val="visible"/>
                                      </p:to>
                                    </p:set>
                                    <p:animEffect transition="in" filter="fade">
                                      <p:cBhvr>
                                        <p:cTn id="31" dur="500"/>
                                        <p:tgtEl>
                                          <p:spTgt spid="18"/>
                                        </p:tgtEl>
                                      </p:cBhvr>
                                    </p:animEffect>
                                  </p:childTnLst>
                                </p:cTn>
                              </p:par>
                            </p:childTnLst>
                          </p:cTn>
                        </p:par>
                        <p:par>
                          <p:cTn id="32" fill="hold">
                            <p:stCondLst>
                              <p:cond delay="3500"/>
                            </p:stCondLst>
                            <p:childTnLst>
                              <p:par>
                                <p:cTn id="33" presetID="10" presetClass="entr" presetSubtype="0" fill="hold" nodeType="afterEffect">
                                  <p:stCondLst>
                                    <p:cond delay="0"/>
                                  </p:stCondLst>
                                  <p:childTnLst>
                                    <p:set>
                                      <p:cBhvr>
                                        <p:cTn id="34" dur="1" fill="hold">
                                          <p:stCondLst>
                                            <p:cond delay="0"/>
                                          </p:stCondLst>
                                        </p:cTn>
                                        <p:tgtEl>
                                          <p:spTgt spid="24"/>
                                        </p:tgtEl>
                                        <p:attrNameLst>
                                          <p:attrName>style.visibility</p:attrName>
                                        </p:attrNameLst>
                                      </p:cBhvr>
                                      <p:to>
                                        <p:strVal val="visible"/>
                                      </p:to>
                                    </p:set>
                                    <p:animEffect transition="in" filter="fade">
                                      <p:cBhvr>
                                        <p:cTn id="35" dur="500"/>
                                        <p:tgtEl>
                                          <p:spTgt spid="24"/>
                                        </p:tgtEl>
                                      </p:cBhvr>
                                    </p:animEffect>
                                  </p:childTnLst>
                                </p:cTn>
                              </p:par>
                            </p:childTnLst>
                          </p:cTn>
                        </p:par>
                        <p:par>
                          <p:cTn id="36" fill="hold">
                            <p:stCondLst>
                              <p:cond delay="4000"/>
                            </p:stCondLst>
                            <p:childTnLst>
                              <p:par>
                                <p:cTn id="37" presetID="10" presetClass="entr" presetSubtype="0" fill="hold" nodeType="afterEffect">
                                  <p:stCondLst>
                                    <p:cond delay="0"/>
                                  </p:stCondLst>
                                  <p:childTnLst>
                                    <p:set>
                                      <p:cBhvr>
                                        <p:cTn id="38" dur="1" fill="hold">
                                          <p:stCondLst>
                                            <p:cond delay="0"/>
                                          </p:stCondLst>
                                        </p:cTn>
                                        <p:tgtEl>
                                          <p:spTgt spid="26"/>
                                        </p:tgtEl>
                                        <p:attrNameLst>
                                          <p:attrName>style.visibility</p:attrName>
                                        </p:attrNameLst>
                                      </p:cBhvr>
                                      <p:to>
                                        <p:strVal val="visible"/>
                                      </p:to>
                                    </p:set>
                                    <p:animEffect transition="in" filter="fade">
                                      <p:cBhvr>
                                        <p:cTn id="39" dur="500"/>
                                        <p:tgtEl>
                                          <p:spTgt spid="26"/>
                                        </p:tgtEl>
                                      </p:cBhvr>
                                    </p:animEffect>
                                  </p:childTnLst>
                                </p:cTn>
                              </p:par>
                            </p:childTnLst>
                          </p:cTn>
                        </p:par>
                        <p:par>
                          <p:cTn id="40" fill="hold">
                            <p:stCondLst>
                              <p:cond delay="4500"/>
                            </p:stCondLst>
                            <p:childTnLst>
                              <p:par>
                                <p:cTn id="41" presetID="10" presetClass="entr" presetSubtype="0" fill="hold" nodeType="afterEffect">
                                  <p:stCondLst>
                                    <p:cond delay="0"/>
                                  </p:stCondLst>
                                  <p:childTnLst>
                                    <p:set>
                                      <p:cBhvr>
                                        <p:cTn id="42" dur="1" fill="hold">
                                          <p:stCondLst>
                                            <p:cond delay="0"/>
                                          </p:stCondLst>
                                        </p:cTn>
                                        <p:tgtEl>
                                          <p:spTgt spid="23"/>
                                        </p:tgtEl>
                                        <p:attrNameLst>
                                          <p:attrName>style.visibility</p:attrName>
                                        </p:attrNameLst>
                                      </p:cBhvr>
                                      <p:to>
                                        <p:strVal val="visible"/>
                                      </p:to>
                                    </p:set>
                                    <p:animEffect transition="in" filter="fade">
                                      <p:cBhvr>
                                        <p:cTn id="43" dur="500"/>
                                        <p:tgtEl>
                                          <p:spTgt spid="23"/>
                                        </p:tgtEl>
                                      </p:cBhvr>
                                    </p:animEffect>
                                  </p:childTnLst>
                                </p:cTn>
                              </p:par>
                            </p:childTnLst>
                          </p:cTn>
                        </p:par>
                        <p:par>
                          <p:cTn id="44" fill="hold">
                            <p:stCondLst>
                              <p:cond delay="5000"/>
                            </p:stCondLst>
                            <p:childTnLst>
                              <p:par>
                                <p:cTn id="45" presetID="10" presetClass="entr" presetSubtype="0" fill="hold" nodeType="afterEffect">
                                  <p:stCondLst>
                                    <p:cond delay="0"/>
                                  </p:stCondLst>
                                  <p:childTnLst>
                                    <p:set>
                                      <p:cBhvr>
                                        <p:cTn id="46" dur="1" fill="hold">
                                          <p:stCondLst>
                                            <p:cond delay="0"/>
                                          </p:stCondLst>
                                        </p:cTn>
                                        <p:tgtEl>
                                          <p:spTgt spid="22"/>
                                        </p:tgtEl>
                                        <p:attrNameLst>
                                          <p:attrName>style.visibility</p:attrName>
                                        </p:attrNameLst>
                                      </p:cBhvr>
                                      <p:to>
                                        <p:strVal val="visible"/>
                                      </p:to>
                                    </p:set>
                                    <p:animEffect transition="in" filter="fade">
                                      <p:cBhvr>
                                        <p:cTn id="4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EBCEE-6521-54C4-9B54-F412A09019F8}"/>
              </a:ext>
            </a:extLst>
          </p:cNvPr>
          <p:cNvSpPr>
            <a:spLocks noGrp="1"/>
          </p:cNvSpPr>
          <p:nvPr>
            <p:ph type="title"/>
          </p:nvPr>
        </p:nvSpPr>
        <p:spPr/>
        <p:txBody>
          <a:bodyPr/>
          <a:lstStyle/>
          <a:p>
            <a:r>
              <a:rPr lang="en-GB" b="1" dirty="0"/>
              <a:t>Time to introduce </a:t>
            </a:r>
            <a:r>
              <a:rPr lang="en-GB" dirty="0"/>
              <a:t>each other?</a:t>
            </a:r>
            <a:r>
              <a:rPr lang="en-GB" b="1" dirty="0"/>
              <a:t>!</a:t>
            </a:r>
          </a:p>
        </p:txBody>
      </p:sp>
      <p:sp>
        <p:nvSpPr>
          <p:cNvPr id="3" name="Content Placeholder 2">
            <a:extLst>
              <a:ext uri="{FF2B5EF4-FFF2-40B4-BE49-F238E27FC236}">
                <a16:creationId xmlns:a16="http://schemas.microsoft.com/office/drawing/2014/main" id="{F36D5BE6-FCF6-AA97-056C-B20F092241B9}"/>
              </a:ext>
            </a:extLst>
          </p:cNvPr>
          <p:cNvSpPr>
            <a:spLocks noGrp="1"/>
          </p:cNvSpPr>
          <p:nvPr>
            <p:ph idx="1"/>
          </p:nvPr>
        </p:nvSpPr>
        <p:spPr>
          <a:xfrm>
            <a:off x="372569" y="1685707"/>
            <a:ext cx="7432499" cy="3339220"/>
          </a:xfrm>
        </p:spPr>
        <p:txBody>
          <a:bodyPr>
            <a:normAutofit fontScale="70000" lnSpcReduction="20000"/>
          </a:bodyPr>
          <a:lstStyle/>
          <a:p>
            <a:pPr marL="0" indent="0">
              <a:buNone/>
            </a:pPr>
            <a:r>
              <a:rPr lang="en-GB" dirty="0"/>
              <a:t>Get into pairs! (someone you were with last year)</a:t>
            </a:r>
          </a:p>
          <a:p>
            <a:pPr marL="0" indent="0">
              <a:buNone/>
            </a:pPr>
            <a:endParaRPr lang="en-GB" dirty="0"/>
          </a:p>
          <a:p>
            <a:pPr marL="0" indent="0">
              <a:buNone/>
            </a:pPr>
            <a:r>
              <a:rPr lang="en-GB" dirty="0"/>
              <a:t>Describe your partner to the group</a:t>
            </a:r>
          </a:p>
          <a:p>
            <a:pPr marL="0" indent="0">
              <a:buNone/>
            </a:pPr>
            <a:r>
              <a:rPr lang="en-GB" dirty="0"/>
              <a:t> </a:t>
            </a:r>
          </a:p>
          <a:p>
            <a:pPr marL="0" indent="0">
              <a:buNone/>
            </a:pPr>
            <a:r>
              <a:rPr lang="en-GB" dirty="0"/>
              <a:t>What was their strongest subject last year?</a:t>
            </a:r>
          </a:p>
          <a:p>
            <a:pPr marL="0" indent="0">
              <a:buNone/>
            </a:pPr>
            <a:r>
              <a:rPr lang="en-GB" dirty="0"/>
              <a:t>What 3 words describe them best?</a:t>
            </a:r>
          </a:p>
          <a:p>
            <a:pPr marL="0" indent="0">
              <a:buNone/>
            </a:pPr>
            <a:r>
              <a:rPr lang="en-GB" dirty="0"/>
              <a:t>What job they would be terrible at?</a:t>
            </a:r>
          </a:p>
          <a:p>
            <a:pPr marL="0" indent="0">
              <a:buNone/>
            </a:pPr>
            <a:r>
              <a:rPr lang="en-GB" dirty="0"/>
              <a:t>What food matches their personality?</a:t>
            </a:r>
          </a:p>
          <a:p>
            <a:pPr marL="0" indent="0">
              <a:buNone/>
            </a:pPr>
            <a:r>
              <a:rPr lang="en-GB" dirty="0"/>
              <a:t>What superpower they would have?</a:t>
            </a:r>
          </a:p>
          <a:p>
            <a:pPr marL="0" indent="0">
              <a:buNone/>
            </a:pPr>
            <a:r>
              <a:rPr lang="en-GB" dirty="0"/>
              <a:t>Why they are a great person to know? </a:t>
            </a:r>
          </a:p>
          <a:p>
            <a:pPr marL="0" indent="0">
              <a:buNone/>
            </a:pPr>
            <a:r>
              <a:rPr lang="en-GB" dirty="0"/>
              <a:t> </a:t>
            </a:r>
          </a:p>
          <a:p>
            <a:pPr marL="0" indent="0">
              <a:buNone/>
            </a:pPr>
            <a:endParaRPr lang="en-GB" dirty="0"/>
          </a:p>
          <a:p>
            <a:pPr marL="0" indent="0">
              <a:buNone/>
            </a:pPr>
            <a:endParaRPr lang="en-GB" dirty="0"/>
          </a:p>
        </p:txBody>
      </p:sp>
      <p:pic>
        <p:nvPicPr>
          <p:cNvPr id="4" name="Picture 2" descr="Howdy.com Acquires Brazilian Talent Marketplace, GeekHunter, As Demand for  AI Engineers Increases">
            <a:extLst>
              <a:ext uri="{FF2B5EF4-FFF2-40B4-BE49-F238E27FC236}">
                <a16:creationId xmlns:a16="http://schemas.microsoft.com/office/drawing/2014/main" id="{B63FF00A-5370-8798-646F-096E61CEEAB7}"/>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0150" t="20431" r="21025" b="22794"/>
          <a:stretch>
            <a:fillRect/>
          </a:stretch>
        </p:blipFill>
        <p:spPr bwMode="auto">
          <a:xfrm>
            <a:off x="7819418" y="2215771"/>
            <a:ext cx="3419779" cy="1732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1656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500"/>
                                        <p:tgtEl>
                                          <p:spTgt spid="3">
                                            <p:txEl>
                                              <p:pRg st="5" end="5"/>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fade">
                                      <p:cBhvr>
                                        <p:cTn id="21" dur="500"/>
                                        <p:tgtEl>
                                          <p:spTgt spid="3">
                                            <p:txEl>
                                              <p:pRg st="7" end="7"/>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8" end="8"/>
                                            </p:txEl>
                                          </p:spTgt>
                                        </p:tgtEl>
                                        <p:attrNameLst>
                                          <p:attrName>style.visibility</p:attrName>
                                        </p:attrNameLst>
                                      </p:cBhvr>
                                      <p:to>
                                        <p:strVal val="visible"/>
                                      </p:to>
                                    </p:set>
                                    <p:animEffect transition="in" filter="fade">
                                      <p:cBhvr>
                                        <p:cTn id="24" dur="500"/>
                                        <p:tgtEl>
                                          <p:spTgt spid="3">
                                            <p:txEl>
                                              <p:pRg st="8" end="8"/>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animEffect transition="in" filter="fade">
                                      <p:cBhvr>
                                        <p:cTn id="2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3046510" y="483234"/>
            <a:ext cx="9146980" cy="690574"/>
          </a:xfrm>
          <a:prstGeom prst="rect">
            <a:avLst/>
          </a:prstGeom>
        </p:spPr>
        <p:txBody>
          <a:bodyPr vert="horz" wrap="square" lIns="0" tIns="13335" rIns="0" bIns="0" rtlCol="0">
            <a:spAutoFit/>
          </a:bodyPr>
          <a:lstStyle/>
          <a:p>
            <a:pPr marL="12700">
              <a:spcBef>
                <a:spcPts val="105"/>
              </a:spcBef>
            </a:pPr>
            <a:r>
              <a:rPr sz="4400" dirty="0"/>
              <a:t>Student</a:t>
            </a:r>
            <a:r>
              <a:rPr sz="4400" spc="-10" dirty="0"/>
              <a:t> </a:t>
            </a:r>
            <a:r>
              <a:rPr sz="4400" dirty="0"/>
              <a:t>Support</a:t>
            </a:r>
            <a:r>
              <a:rPr sz="4400" spc="-25" dirty="0"/>
              <a:t> </a:t>
            </a:r>
            <a:r>
              <a:rPr sz="4400" spc="-10" dirty="0"/>
              <a:t>Services</a:t>
            </a:r>
            <a:endParaRPr sz="4400"/>
          </a:p>
        </p:txBody>
      </p:sp>
      <p:sp>
        <p:nvSpPr>
          <p:cNvPr id="3" name="object 3"/>
          <p:cNvSpPr txBox="1"/>
          <p:nvPr/>
        </p:nvSpPr>
        <p:spPr>
          <a:xfrm>
            <a:off x="2059940" y="1531062"/>
            <a:ext cx="7963534" cy="3636893"/>
          </a:xfrm>
          <a:prstGeom prst="rect">
            <a:avLst/>
          </a:prstGeom>
        </p:spPr>
        <p:txBody>
          <a:bodyPr vert="horz" wrap="square" lIns="0" tIns="12700" rIns="0" bIns="0" rtlCol="0">
            <a:spAutoFit/>
          </a:bodyPr>
          <a:lstStyle/>
          <a:p>
            <a:pPr marL="354965" indent="-342265">
              <a:spcBef>
                <a:spcPts val="100"/>
              </a:spcBef>
              <a:buFontTx/>
              <a:buChar char="•"/>
              <a:tabLst>
                <a:tab pos="354965" algn="l"/>
              </a:tabLst>
            </a:pPr>
            <a:r>
              <a:rPr sz="3000" kern="0" dirty="0">
                <a:solidFill>
                  <a:sysClr val="windowText" lastClr="000000"/>
                </a:solidFill>
                <a:latin typeface="Arial"/>
                <a:cs typeface="Arial"/>
              </a:rPr>
              <a:t>Support</a:t>
            </a:r>
            <a:r>
              <a:rPr sz="3000" kern="0" spc="-15" dirty="0">
                <a:solidFill>
                  <a:sysClr val="windowText" lastClr="000000"/>
                </a:solidFill>
                <a:latin typeface="Arial"/>
                <a:cs typeface="Arial"/>
              </a:rPr>
              <a:t> </a:t>
            </a:r>
            <a:r>
              <a:rPr sz="3000" kern="0" dirty="0">
                <a:solidFill>
                  <a:sysClr val="windowText" lastClr="000000"/>
                </a:solidFill>
                <a:latin typeface="Arial"/>
                <a:cs typeface="Arial"/>
              </a:rPr>
              <a:t>with</a:t>
            </a:r>
            <a:r>
              <a:rPr sz="3000" kern="0" spc="-25" dirty="0">
                <a:solidFill>
                  <a:sysClr val="windowText" lastClr="000000"/>
                </a:solidFill>
                <a:latin typeface="Arial"/>
                <a:cs typeface="Arial"/>
              </a:rPr>
              <a:t> </a:t>
            </a:r>
            <a:r>
              <a:rPr sz="3000" kern="0" dirty="0">
                <a:solidFill>
                  <a:sysClr val="windowText" lastClr="000000"/>
                </a:solidFill>
                <a:latin typeface="Arial"/>
                <a:cs typeface="Arial"/>
              </a:rPr>
              <a:t>academic</a:t>
            </a:r>
            <a:r>
              <a:rPr sz="3000" kern="0" spc="-25" dirty="0">
                <a:solidFill>
                  <a:sysClr val="windowText" lastClr="000000"/>
                </a:solidFill>
                <a:latin typeface="Arial"/>
                <a:cs typeface="Arial"/>
              </a:rPr>
              <a:t> </a:t>
            </a:r>
            <a:r>
              <a:rPr sz="3000" kern="0" spc="-10" dirty="0">
                <a:solidFill>
                  <a:sysClr val="windowText" lastClr="000000"/>
                </a:solidFill>
                <a:latin typeface="Arial"/>
                <a:cs typeface="Arial"/>
              </a:rPr>
              <a:t>writing</a:t>
            </a:r>
            <a:endParaRPr sz="3000" kern="0">
              <a:solidFill>
                <a:sysClr val="windowText" lastClr="000000"/>
              </a:solidFill>
              <a:latin typeface="Arial"/>
              <a:cs typeface="Arial"/>
            </a:endParaRPr>
          </a:p>
          <a:p>
            <a:pPr marL="354965" indent="-342265">
              <a:spcBef>
                <a:spcPts val="5"/>
              </a:spcBef>
              <a:buFontTx/>
              <a:buChar char="•"/>
              <a:tabLst>
                <a:tab pos="354965" algn="l"/>
              </a:tabLst>
            </a:pPr>
            <a:r>
              <a:rPr sz="3000" kern="0" dirty="0">
                <a:solidFill>
                  <a:sysClr val="windowText" lastClr="000000"/>
                </a:solidFill>
                <a:latin typeface="Arial"/>
                <a:cs typeface="Arial"/>
              </a:rPr>
              <a:t>Study</a:t>
            </a:r>
            <a:r>
              <a:rPr sz="3000" kern="0" spc="5" dirty="0">
                <a:solidFill>
                  <a:sysClr val="windowText" lastClr="000000"/>
                </a:solidFill>
                <a:latin typeface="Arial"/>
                <a:cs typeface="Arial"/>
              </a:rPr>
              <a:t> </a:t>
            </a:r>
            <a:r>
              <a:rPr sz="3000" kern="0" spc="-10" dirty="0">
                <a:solidFill>
                  <a:sysClr val="windowText" lastClr="000000"/>
                </a:solidFill>
                <a:latin typeface="Arial"/>
                <a:cs typeface="Arial"/>
              </a:rPr>
              <a:t>skills</a:t>
            </a:r>
            <a:endParaRPr sz="3000" kern="0">
              <a:solidFill>
                <a:sysClr val="windowText" lastClr="000000"/>
              </a:solidFill>
              <a:latin typeface="Arial"/>
              <a:cs typeface="Arial"/>
            </a:endParaRPr>
          </a:p>
          <a:p>
            <a:pPr marL="354965" indent="-342265">
              <a:buFontTx/>
              <a:buChar char="•"/>
              <a:tabLst>
                <a:tab pos="354965" algn="l"/>
              </a:tabLst>
            </a:pPr>
            <a:r>
              <a:rPr sz="3000" kern="0" dirty="0">
                <a:solidFill>
                  <a:sysClr val="windowText" lastClr="000000"/>
                </a:solidFill>
                <a:latin typeface="Arial"/>
                <a:cs typeface="Arial"/>
              </a:rPr>
              <a:t>Counselling</a:t>
            </a:r>
            <a:r>
              <a:rPr sz="3000" kern="0" spc="-40" dirty="0">
                <a:solidFill>
                  <a:sysClr val="windowText" lastClr="000000"/>
                </a:solidFill>
                <a:latin typeface="Arial"/>
                <a:cs typeface="Arial"/>
              </a:rPr>
              <a:t> </a:t>
            </a:r>
            <a:r>
              <a:rPr sz="3000" kern="0" spc="-10" dirty="0">
                <a:solidFill>
                  <a:sysClr val="windowText" lastClr="000000"/>
                </a:solidFill>
                <a:latin typeface="Arial"/>
                <a:cs typeface="Arial"/>
              </a:rPr>
              <a:t>services</a:t>
            </a:r>
            <a:endParaRPr sz="3000" kern="0">
              <a:solidFill>
                <a:sysClr val="windowText" lastClr="000000"/>
              </a:solidFill>
              <a:latin typeface="Arial"/>
              <a:cs typeface="Arial"/>
            </a:endParaRPr>
          </a:p>
          <a:p>
            <a:pPr marL="354965" indent="-342265">
              <a:buFontTx/>
              <a:buChar char="•"/>
              <a:tabLst>
                <a:tab pos="354965" algn="l"/>
              </a:tabLst>
            </a:pPr>
            <a:r>
              <a:rPr sz="3000" kern="0" dirty="0">
                <a:solidFill>
                  <a:sysClr val="windowText" lastClr="000000"/>
                </a:solidFill>
                <a:latin typeface="Arial"/>
                <a:cs typeface="Arial"/>
              </a:rPr>
              <a:t>Extenuating</a:t>
            </a:r>
            <a:r>
              <a:rPr sz="3000" kern="0" spc="-45" dirty="0">
                <a:solidFill>
                  <a:sysClr val="windowText" lastClr="000000"/>
                </a:solidFill>
                <a:latin typeface="Arial"/>
                <a:cs typeface="Arial"/>
              </a:rPr>
              <a:t> </a:t>
            </a:r>
            <a:r>
              <a:rPr sz="3000" kern="0" spc="-10" dirty="0">
                <a:solidFill>
                  <a:sysClr val="windowText" lastClr="000000"/>
                </a:solidFill>
                <a:latin typeface="Arial"/>
                <a:cs typeface="Arial"/>
              </a:rPr>
              <a:t>Circumstances</a:t>
            </a:r>
            <a:endParaRPr sz="3000" kern="0">
              <a:solidFill>
                <a:sysClr val="windowText" lastClr="000000"/>
              </a:solidFill>
              <a:latin typeface="Arial"/>
              <a:cs typeface="Arial"/>
            </a:endParaRPr>
          </a:p>
          <a:p>
            <a:pPr marL="354965" indent="-342265">
              <a:buFontTx/>
              <a:buChar char="•"/>
              <a:tabLst>
                <a:tab pos="354965" algn="l"/>
              </a:tabLst>
            </a:pPr>
            <a:r>
              <a:rPr sz="3000" kern="0" dirty="0">
                <a:solidFill>
                  <a:sysClr val="windowText" lastClr="000000"/>
                </a:solidFill>
                <a:latin typeface="Arial"/>
                <a:cs typeface="Arial"/>
              </a:rPr>
              <a:t>Full</a:t>
            </a:r>
            <a:r>
              <a:rPr sz="3000" kern="0" spc="-20" dirty="0">
                <a:solidFill>
                  <a:sysClr val="windowText" lastClr="000000"/>
                </a:solidFill>
                <a:latin typeface="Arial"/>
                <a:cs typeface="Arial"/>
              </a:rPr>
              <a:t> </a:t>
            </a:r>
            <a:r>
              <a:rPr sz="3000" kern="0" dirty="0">
                <a:solidFill>
                  <a:sysClr val="windowText" lastClr="000000"/>
                </a:solidFill>
                <a:latin typeface="Arial"/>
                <a:cs typeface="Arial"/>
              </a:rPr>
              <a:t>details</a:t>
            </a:r>
            <a:r>
              <a:rPr sz="3000" kern="0" spc="-25" dirty="0">
                <a:solidFill>
                  <a:sysClr val="windowText" lastClr="000000"/>
                </a:solidFill>
                <a:latin typeface="Arial"/>
                <a:cs typeface="Arial"/>
              </a:rPr>
              <a:t> </a:t>
            </a:r>
            <a:r>
              <a:rPr sz="3000" kern="0" dirty="0">
                <a:solidFill>
                  <a:sysClr val="windowText" lastClr="000000"/>
                </a:solidFill>
                <a:latin typeface="Arial"/>
                <a:cs typeface="Arial"/>
              </a:rPr>
              <a:t>on</a:t>
            </a:r>
            <a:r>
              <a:rPr sz="3000" kern="0" spc="-25" dirty="0">
                <a:solidFill>
                  <a:sysClr val="windowText" lastClr="000000"/>
                </a:solidFill>
                <a:latin typeface="Arial"/>
                <a:cs typeface="Arial"/>
              </a:rPr>
              <a:t> </a:t>
            </a:r>
            <a:r>
              <a:rPr sz="3000" kern="0" dirty="0">
                <a:solidFill>
                  <a:sysClr val="windowText" lastClr="000000"/>
                </a:solidFill>
                <a:latin typeface="Arial"/>
                <a:cs typeface="Arial"/>
              </a:rPr>
              <a:t>the</a:t>
            </a:r>
            <a:r>
              <a:rPr sz="3000" kern="0" spc="-5" dirty="0">
                <a:solidFill>
                  <a:sysClr val="windowText" lastClr="000000"/>
                </a:solidFill>
                <a:latin typeface="Arial"/>
                <a:cs typeface="Arial"/>
              </a:rPr>
              <a:t> </a:t>
            </a:r>
            <a:r>
              <a:rPr sz="3000" kern="0" spc="-25" dirty="0">
                <a:solidFill>
                  <a:sysClr val="windowText" lastClr="000000"/>
                </a:solidFill>
                <a:latin typeface="Arial"/>
                <a:cs typeface="Arial"/>
              </a:rPr>
              <a:t>Hwb</a:t>
            </a:r>
            <a:endParaRPr sz="3000" kern="0">
              <a:solidFill>
                <a:sysClr val="windowText" lastClr="000000"/>
              </a:solidFill>
              <a:latin typeface="Arial"/>
              <a:cs typeface="Arial"/>
            </a:endParaRPr>
          </a:p>
          <a:p>
            <a:pPr>
              <a:spcBef>
                <a:spcPts val="869"/>
              </a:spcBef>
            </a:pPr>
            <a:endParaRPr sz="3000" kern="0">
              <a:solidFill>
                <a:sysClr val="windowText" lastClr="000000"/>
              </a:solidFill>
              <a:latin typeface="Arial"/>
              <a:cs typeface="Arial"/>
            </a:endParaRPr>
          </a:p>
          <a:p>
            <a:pPr marL="12700" marR="5080">
              <a:lnSpc>
                <a:spcPct val="80000"/>
              </a:lnSpc>
            </a:pPr>
            <a:r>
              <a:rPr sz="3000" kern="0" dirty="0">
                <a:solidFill>
                  <a:sysClr val="windowText" lastClr="000000"/>
                </a:solidFill>
                <a:latin typeface="Arial"/>
                <a:cs typeface="Arial"/>
              </a:rPr>
              <a:t>Any</a:t>
            </a:r>
            <a:r>
              <a:rPr sz="3000" kern="0" spc="-5" dirty="0">
                <a:solidFill>
                  <a:sysClr val="windowText" lastClr="000000"/>
                </a:solidFill>
                <a:latin typeface="Arial"/>
                <a:cs typeface="Arial"/>
              </a:rPr>
              <a:t> </a:t>
            </a:r>
            <a:r>
              <a:rPr sz="3000" kern="0" dirty="0">
                <a:solidFill>
                  <a:sysClr val="windowText" lastClr="000000"/>
                </a:solidFill>
                <a:latin typeface="Arial"/>
                <a:cs typeface="Arial"/>
              </a:rPr>
              <a:t>issues</a:t>
            </a:r>
            <a:r>
              <a:rPr sz="3000" kern="0" spc="-20" dirty="0">
                <a:solidFill>
                  <a:sysClr val="windowText" lastClr="000000"/>
                </a:solidFill>
                <a:latin typeface="Arial"/>
                <a:cs typeface="Arial"/>
              </a:rPr>
              <a:t> </a:t>
            </a:r>
            <a:r>
              <a:rPr sz="3000" kern="0" dirty="0">
                <a:solidFill>
                  <a:sysClr val="windowText" lastClr="000000"/>
                </a:solidFill>
                <a:latin typeface="Arial"/>
                <a:cs typeface="Arial"/>
              </a:rPr>
              <a:t>–</a:t>
            </a:r>
            <a:r>
              <a:rPr sz="3000" kern="0" spc="-15" dirty="0">
                <a:solidFill>
                  <a:sysClr val="windowText" lastClr="000000"/>
                </a:solidFill>
                <a:latin typeface="Arial"/>
                <a:cs typeface="Arial"/>
              </a:rPr>
              <a:t> </a:t>
            </a:r>
            <a:r>
              <a:rPr sz="3000" kern="0" dirty="0">
                <a:solidFill>
                  <a:sysClr val="windowText" lastClr="000000"/>
                </a:solidFill>
                <a:latin typeface="Arial"/>
                <a:cs typeface="Arial"/>
              </a:rPr>
              <a:t>you</a:t>
            </a:r>
            <a:r>
              <a:rPr sz="3000" kern="0" spc="-5" dirty="0">
                <a:solidFill>
                  <a:sysClr val="windowText" lastClr="000000"/>
                </a:solidFill>
                <a:latin typeface="Arial"/>
                <a:cs typeface="Arial"/>
              </a:rPr>
              <a:t> </a:t>
            </a:r>
            <a:r>
              <a:rPr sz="3000" kern="0" dirty="0">
                <a:solidFill>
                  <a:sysClr val="windowText" lastClr="000000"/>
                </a:solidFill>
                <a:latin typeface="Arial"/>
                <a:cs typeface="Arial"/>
              </a:rPr>
              <a:t>are welcome</a:t>
            </a:r>
            <a:r>
              <a:rPr sz="3000" kern="0" spc="-35" dirty="0">
                <a:solidFill>
                  <a:sysClr val="windowText" lastClr="000000"/>
                </a:solidFill>
                <a:latin typeface="Arial"/>
                <a:cs typeface="Arial"/>
              </a:rPr>
              <a:t> </a:t>
            </a:r>
            <a:r>
              <a:rPr sz="3000" kern="0" dirty="0">
                <a:solidFill>
                  <a:sysClr val="windowText" lastClr="000000"/>
                </a:solidFill>
                <a:latin typeface="Arial"/>
                <a:cs typeface="Arial"/>
              </a:rPr>
              <a:t>to</a:t>
            </a:r>
            <a:r>
              <a:rPr sz="3000" kern="0" spc="-5" dirty="0">
                <a:solidFill>
                  <a:sysClr val="windowText" lastClr="000000"/>
                </a:solidFill>
                <a:latin typeface="Arial"/>
                <a:cs typeface="Arial"/>
              </a:rPr>
              <a:t> </a:t>
            </a:r>
            <a:r>
              <a:rPr sz="3000" kern="0" dirty="0">
                <a:solidFill>
                  <a:sysClr val="windowText" lastClr="000000"/>
                </a:solidFill>
                <a:latin typeface="Arial"/>
                <a:cs typeface="Arial"/>
              </a:rPr>
              <a:t>contact</a:t>
            </a:r>
            <a:r>
              <a:rPr sz="3000" kern="0" spc="-5" dirty="0">
                <a:solidFill>
                  <a:sysClr val="windowText" lastClr="000000"/>
                </a:solidFill>
                <a:latin typeface="Arial"/>
                <a:cs typeface="Arial"/>
              </a:rPr>
              <a:t> </a:t>
            </a:r>
            <a:r>
              <a:rPr sz="3000" kern="0" dirty="0">
                <a:solidFill>
                  <a:sysClr val="windowText" lastClr="000000"/>
                </a:solidFill>
                <a:latin typeface="Arial"/>
                <a:cs typeface="Arial"/>
              </a:rPr>
              <a:t>me </a:t>
            </a:r>
            <a:r>
              <a:rPr sz="3000" kern="0" spc="-25" dirty="0">
                <a:solidFill>
                  <a:sysClr val="windowText" lastClr="000000"/>
                </a:solidFill>
                <a:latin typeface="Arial"/>
                <a:cs typeface="Arial"/>
              </a:rPr>
              <a:t>in </a:t>
            </a:r>
            <a:r>
              <a:rPr sz="3000" kern="0" dirty="0">
                <a:solidFill>
                  <a:sysClr val="windowText" lastClr="000000"/>
                </a:solidFill>
                <a:latin typeface="Arial"/>
                <a:cs typeface="Arial"/>
              </a:rPr>
              <a:t>the</a:t>
            </a:r>
            <a:r>
              <a:rPr sz="3000" kern="0" spc="-40" dirty="0">
                <a:solidFill>
                  <a:sysClr val="windowText" lastClr="000000"/>
                </a:solidFill>
                <a:latin typeface="Arial"/>
                <a:cs typeface="Arial"/>
              </a:rPr>
              <a:t> </a:t>
            </a:r>
            <a:r>
              <a:rPr sz="3000" kern="0" dirty="0">
                <a:solidFill>
                  <a:sysClr val="windowText" lastClr="000000"/>
                </a:solidFill>
                <a:latin typeface="Arial"/>
                <a:cs typeface="Arial"/>
              </a:rPr>
              <a:t>first</a:t>
            </a:r>
            <a:r>
              <a:rPr sz="3000" kern="0" spc="-25" dirty="0">
                <a:solidFill>
                  <a:sysClr val="windowText" lastClr="000000"/>
                </a:solidFill>
                <a:latin typeface="Arial"/>
                <a:cs typeface="Arial"/>
              </a:rPr>
              <a:t> </a:t>
            </a:r>
            <a:r>
              <a:rPr sz="3000" kern="0" spc="-10" dirty="0">
                <a:solidFill>
                  <a:sysClr val="windowText" lastClr="000000"/>
                </a:solidFill>
                <a:latin typeface="Arial"/>
                <a:cs typeface="Arial"/>
              </a:rPr>
              <a:t>instance.</a:t>
            </a:r>
            <a:endParaRPr sz="3000" kern="0">
              <a:solidFill>
                <a:sysClr val="windowText" lastClr="000000"/>
              </a:solidFill>
              <a:latin typeface="Arial"/>
              <a:cs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3046510" y="483234"/>
            <a:ext cx="9146980" cy="690574"/>
          </a:xfrm>
          <a:prstGeom prst="rect">
            <a:avLst/>
          </a:prstGeom>
        </p:spPr>
        <p:txBody>
          <a:bodyPr vert="horz" wrap="square" lIns="0" tIns="13335" rIns="0" bIns="0" rtlCol="0">
            <a:spAutoFit/>
          </a:bodyPr>
          <a:lstStyle/>
          <a:p>
            <a:pPr marL="1177925">
              <a:spcBef>
                <a:spcPts val="105"/>
              </a:spcBef>
            </a:pPr>
            <a:r>
              <a:rPr sz="4400" dirty="0"/>
              <a:t>Student </a:t>
            </a:r>
            <a:r>
              <a:rPr sz="4400" spc="-10" dirty="0"/>
              <a:t>Conduct</a:t>
            </a:r>
            <a:endParaRPr sz="4400"/>
          </a:p>
        </p:txBody>
      </p:sp>
      <p:sp>
        <p:nvSpPr>
          <p:cNvPr id="3" name="object 3"/>
          <p:cNvSpPr txBox="1"/>
          <p:nvPr/>
        </p:nvSpPr>
        <p:spPr>
          <a:xfrm>
            <a:off x="2059940" y="1523659"/>
            <a:ext cx="7818120" cy="3343275"/>
          </a:xfrm>
          <a:prstGeom prst="rect">
            <a:avLst/>
          </a:prstGeom>
        </p:spPr>
        <p:txBody>
          <a:bodyPr vert="horz" wrap="square" lIns="0" tIns="110489" rIns="0" bIns="0" rtlCol="0">
            <a:spAutoFit/>
          </a:bodyPr>
          <a:lstStyle/>
          <a:p>
            <a:pPr marL="354965" indent="-342265">
              <a:spcBef>
                <a:spcPts val="869"/>
              </a:spcBef>
              <a:buFontTx/>
              <a:buChar char="•"/>
              <a:tabLst>
                <a:tab pos="354965" algn="l"/>
              </a:tabLst>
            </a:pPr>
            <a:r>
              <a:rPr sz="3200" kern="0" dirty="0">
                <a:solidFill>
                  <a:sysClr val="windowText" lastClr="000000"/>
                </a:solidFill>
                <a:latin typeface="Arial"/>
                <a:cs typeface="Arial"/>
              </a:rPr>
              <a:t>Student</a:t>
            </a:r>
            <a:r>
              <a:rPr sz="3200" kern="0" spc="-25" dirty="0">
                <a:solidFill>
                  <a:sysClr val="windowText" lastClr="000000"/>
                </a:solidFill>
                <a:latin typeface="Arial"/>
                <a:cs typeface="Arial"/>
              </a:rPr>
              <a:t> </a:t>
            </a:r>
            <a:r>
              <a:rPr sz="3200" kern="0" dirty="0">
                <a:solidFill>
                  <a:sysClr val="windowText" lastClr="000000"/>
                </a:solidFill>
                <a:latin typeface="Arial"/>
                <a:cs typeface="Arial"/>
              </a:rPr>
              <a:t>Charter</a:t>
            </a:r>
            <a:r>
              <a:rPr sz="3200" kern="0" spc="-40" dirty="0">
                <a:solidFill>
                  <a:sysClr val="windowText" lastClr="000000"/>
                </a:solidFill>
                <a:latin typeface="Arial"/>
                <a:cs typeface="Arial"/>
              </a:rPr>
              <a:t> </a:t>
            </a:r>
            <a:r>
              <a:rPr sz="3200" kern="0" dirty="0">
                <a:solidFill>
                  <a:sysClr val="windowText" lastClr="000000"/>
                </a:solidFill>
                <a:latin typeface="Arial"/>
                <a:cs typeface="Arial"/>
              </a:rPr>
              <a:t>and</a:t>
            </a:r>
            <a:r>
              <a:rPr sz="3200" kern="0" spc="-25" dirty="0">
                <a:solidFill>
                  <a:sysClr val="windowText" lastClr="000000"/>
                </a:solidFill>
                <a:latin typeface="Arial"/>
                <a:cs typeface="Arial"/>
              </a:rPr>
              <a:t> </a:t>
            </a:r>
            <a:r>
              <a:rPr sz="3200" kern="0" dirty="0">
                <a:solidFill>
                  <a:sysClr val="windowText" lastClr="000000"/>
                </a:solidFill>
                <a:latin typeface="Arial"/>
                <a:cs typeface="Arial"/>
              </a:rPr>
              <a:t>Code</a:t>
            </a:r>
            <a:r>
              <a:rPr sz="3200" kern="0" spc="-35" dirty="0">
                <a:solidFill>
                  <a:sysClr val="windowText" lastClr="000000"/>
                </a:solidFill>
                <a:latin typeface="Arial"/>
                <a:cs typeface="Arial"/>
              </a:rPr>
              <a:t> </a:t>
            </a:r>
            <a:r>
              <a:rPr sz="3200" kern="0" dirty="0">
                <a:solidFill>
                  <a:sysClr val="windowText" lastClr="000000"/>
                </a:solidFill>
                <a:latin typeface="Arial"/>
                <a:cs typeface="Arial"/>
              </a:rPr>
              <a:t>of</a:t>
            </a:r>
            <a:r>
              <a:rPr sz="3200" kern="0" spc="-10" dirty="0">
                <a:solidFill>
                  <a:sysClr val="windowText" lastClr="000000"/>
                </a:solidFill>
                <a:latin typeface="Arial"/>
                <a:cs typeface="Arial"/>
              </a:rPr>
              <a:t> Conduct</a:t>
            </a:r>
            <a:endParaRPr sz="3200" kern="0">
              <a:solidFill>
                <a:sysClr val="windowText" lastClr="000000"/>
              </a:solidFill>
              <a:latin typeface="Arial"/>
              <a:cs typeface="Arial"/>
            </a:endParaRPr>
          </a:p>
          <a:p>
            <a:pPr marL="354965" indent="-342265">
              <a:spcBef>
                <a:spcPts val="770"/>
              </a:spcBef>
              <a:buClr>
                <a:srgbClr val="000000"/>
              </a:buClr>
              <a:buFontTx/>
              <a:buChar char="•"/>
              <a:tabLst>
                <a:tab pos="354965" algn="l"/>
              </a:tabLst>
            </a:pPr>
            <a:r>
              <a:rPr sz="3200" u="sng" kern="0" dirty="0">
                <a:solidFill>
                  <a:srgbClr val="0000FF"/>
                </a:solidFill>
                <a:uFill>
                  <a:solidFill>
                    <a:srgbClr val="0000FF"/>
                  </a:solidFill>
                </a:uFill>
                <a:latin typeface="Arial"/>
                <a:cs typeface="Arial"/>
                <a:hlinkClick r:id="rId2"/>
              </a:rPr>
              <a:t>Student</a:t>
            </a:r>
            <a:r>
              <a:rPr sz="3200" u="sng" kern="0" spc="-20" dirty="0">
                <a:solidFill>
                  <a:srgbClr val="0000FF"/>
                </a:solidFill>
                <a:uFill>
                  <a:solidFill>
                    <a:srgbClr val="0000FF"/>
                  </a:solidFill>
                </a:uFill>
                <a:latin typeface="Arial"/>
                <a:cs typeface="Arial"/>
                <a:hlinkClick r:id="rId2"/>
              </a:rPr>
              <a:t> </a:t>
            </a:r>
            <a:r>
              <a:rPr sz="3200" u="sng" kern="0" dirty="0">
                <a:solidFill>
                  <a:srgbClr val="0000FF"/>
                </a:solidFill>
                <a:uFill>
                  <a:solidFill>
                    <a:srgbClr val="0000FF"/>
                  </a:solidFill>
                </a:uFill>
                <a:latin typeface="Arial"/>
                <a:cs typeface="Arial"/>
                <a:hlinkClick r:id="rId2"/>
              </a:rPr>
              <a:t>Charter</a:t>
            </a:r>
            <a:r>
              <a:rPr sz="3200" u="sng" kern="0" spc="-40" dirty="0">
                <a:solidFill>
                  <a:srgbClr val="0000FF"/>
                </a:solidFill>
                <a:uFill>
                  <a:solidFill>
                    <a:srgbClr val="0000FF"/>
                  </a:solidFill>
                </a:uFill>
                <a:latin typeface="Arial"/>
                <a:cs typeface="Arial"/>
                <a:hlinkClick r:id="rId2"/>
              </a:rPr>
              <a:t> </a:t>
            </a:r>
            <a:r>
              <a:rPr sz="3200" u="sng" kern="0" dirty="0">
                <a:solidFill>
                  <a:srgbClr val="0000FF"/>
                </a:solidFill>
                <a:uFill>
                  <a:solidFill>
                    <a:srgbClr val="0000FF"/>
                  </a:solidFill>
                </a:uFill>
                <a:latin typeface="Arial"/>
                <a:cs typeface="Arial"/>
                <a:hlinkClick r:id="rId2"/>
              </a:rPr>
              <a:t>|</a:t>
            </a:r>
            <a:r>
              <a:rPr sz="3200" u="sng" kern="0" spc="-15" dirty="0">
                <a:solidFill>
                  <a:srgbClr val="0000FF"/>
                </a:solidFill>
                <a:uFill>
                  <a:solidFill>
                    <a:srgbClr val="0000FF"/>
                  </a:solidFill>
                </a:uFill>
                <a:latin typeface="Arial"/>
                <a:cs typeface="Arial"/>
                <a:hlinkClick r:id="rId2"/>
              </a:rPr>
              <a:t> </a:t>
            </a:r>
            <a:r>
              <a:rPr sz="3200" u="sng" kern="0" spc="-10" dirty="0">
                <a:solidFill>
                  <a:srgbClr val="0000FF"/>
                </a:solidFill>
                <a:uFill>
                  <a:solidFill>
                    <a:srgbClr val="0000FF"/>
                  </a:solidFill>
                </a:uFill>
                <a:latin typeface="Arial"/>
                <a:cs typeface="Arial"/>
                <a:hlinkClick r:id="rId2"/>
              </a:rPr>
              <a:t>UWTSD</a:t>
            </a:r>
            <a:endParaRPr sz="3200" kern="0">
              <a:solidFill>
                <a:sysClr val="windowText" lastClr="000000"/>
              </a:solidFill>
              <a:latin typeface="Arial"/>
              <a:cs typeface="Arial"/>
            </a:endParaRPr>
          </a:p>
          <a:p>
            <a:pPr marL="355600" marR="5080" indent="-342900">
              <a:spcBef>
                <a:spcPts val="770"/>
              </a:spcBef>
              <a:buClr>
                <a:srgbClr val="000000"/>
              </a:buClr>
              <a:buFontTx/>
              <a:buChar char="•"/>
              <a:tabLst>
                <a:tab pos="355600" algn="l"/>
              </a:tabLst>
            </a:pPr>
            <a:r>
              <a:rPr sz="3200" u="sng" kern="0" dirty="0">
                <a:solidFill>
                  <a:srgbClr val="0000FF"/>
                </a:solidFill>
                <a:uFill>
                  <a:solidFill>
                    <a:srgbClr val="0000FF"/>
                  </a:solidFill>
                </a:uFill>
                <a:latin typeface="Arial"/>
                <a:cs typeface="Arial"/>
                <a:hlinkClick r:id="rId3"/>
              </a:rPr>
              <a:t>UWTSD</a:t>
            </a:r>
            <a:r>
              <a:rPr sz="3200" u="sng" kern="0" spc="-30" dirty="0">
                <a:solidFill>
                  <a:srgbClr val="0000FF"/>
                </a:solidFill>
                <a:uFill>
                  <a:solidFill>
                    <a:srgbClr val="0000FF"/>
                  </a:solidFill>
                </a:uFill>
                <a:latin typeface="Arial"/>
                <a:cs typeface="Arial"/>
                <a:hlinkClick r:id="rId3"/>
              </a:rPr>
              <a:t> </a:t>
            </a:r>
            <a:r>
              <a:rPr sz="3200" u="sng" kern="0" dirty="0">
                <a:solidFill>
                  <a:srgbClr val="0000FF"/>
                </a:solidFill>
                <a:uFill>
                  <a:solidFill>
                    <a:srgbClr val="0000FF"/>
                  </a:solidFill>
                </a:uFill>
                <a:latin typeface="Arial"/>
                <a:cs typeface="Arial"/>
                <a:hlinkClick r:id="rId3"/>
              </a:rPr>
              <a:t>Strategic</a:t>
            </a:r>
            <a:r>
              <a:rPr sz="3200" u="sng" kern="0" spc="-20" dirty="0">
                <a:solidFill>
                  <a:srgbClr val="0000FF"/>
                </a:solidFill>
                <a:uFill>
                  <a:solidFill>
                    <a:srgbClr val="0000FF"/>
                  </a:solidFill>
                </a:uFill>
                <a:latin typeface="Arial"/>
                <a:cs typeface="Arial"/>
                <a:hlinkClick r:id="rId3"/>
              </a:rPr>
              <a:t> </a:t>
            </a:r>
            <a:r>
              <a:rPr sz="3200" u="sng" kern="0" dirty="0">
                <a:solidFill>
                  <a:srgbClr val="0000FF"/>
                </a:solidFill>
                <a:uFill>
                  <a:solidFill>
                    <a:srgbClr val="0000FF"/>
                  </a:solidFill>
                </a:uFill>
                <a:latin typeface="Arial"/>
                <a:cs typeface="Arial"/>
                <a:hlinkClick r:id="rId3"/>
              </a:rPr>
              <a:t>Equality</a:t>
            </a:r>
            <a:r>
              <a:rPr sz="3200" u="sng" kern="0" spc="-10" dirty="0">
                <a:solidFill>
                  <a:srgbClr val="0000FF"/>
                </a:solidFill>
                <a:uFill>
                  <a:solidFill>
                    <a:srgbClr val="0000FF"/>
                  </a:solidFill>
                </a:uFill>
                <a:latin typeface="Arial"/>
                <a:cs typeface="Arial"/>
                <a:hlinkClick r:id="rId3"/>
              </a:rPr>
              <a:t> </a:t>
            </a:r>
            <a:r>
              <a:rPr sz="3200" u="sng" kern="0" dirty="0">
                <a:solidFill>
                  <a:srgbClr val="0000FF"/>
                </a:solidFill>
                <a:uFill>
                  <a:solidFill>
                    <a:srgbClr val="0000FF"/>
                  </a:solidFill>
                </a:uFill>
                <a:latin typeface="Arial"/>
                <a:cs typeface="Arial"/>
                <a:hlinkClick r:id="rId3"/>
              </a:rPr>
              <a:t>Plan</a:t>
            </a:r>
            <a:r>
              <a:rPr sz="3200" u="sng" kern="0" spc="-10" dirty="0">
                <a:solidFill>
                  <a:srgbClr val="0000FF"/>
                </a:solidFill>
                <a:uFill>
                  <a:solidFill>
                    <a:srgbClr val="0000FF"/>
                  </a:solidFill>
                </a:uFill>
                <a:latin typeface="Arial"/>
                <a:cs typeface="Arial"/>
                <a:hlinkClick r:id="rId3"/>
              </a:rPr>
              <a:t> </a:t>
            </a:r>
            <a:r>
              <a:rPr sz="3200" u="sng" kern="0" dirty="0">
                <a:solidFill>
                  <a:srgbClr val="0000FF"/>
                </a:solidFill>
                <a:uFill>
                  <a:solidFill>
                    <a:srgbClr val="0000FF"/>
                  </a:solidFill>
                </a:uFill>
                <a:latin typeface="Arial"/>
                <a:cs typeface="Arial"/>
                <a:hlinkClick r:id="rId3"/>
              </a:rPr>
              <a:t>Update</a:t>
            </a:r>
            <a:r>
              <a:rPr sz="3200" u="sng" kern="0" spc="-90" dirty="0">
                <a:solidFill>
                  <a:srgbClr val="0000FF"/>
                </a:solidFill>
                <a:uFill>
                  <a:solidFill>
                    <a:srgbClr val="0000FF"/>
                  </a:solidFill>
                </a:uFill>
                <a:latin typeface="Arial"/>
                <a:cs typeface="Arial"/>
                <a:hlinkClick r:id="rId3"/>
              </a:rPr>
              <a:t> </a:t>
            </a:r>
            <a:r>
              <a:rPr sz="3200" u="sng" kern="0" spc="-50" dirty="0">
                <a:solidFill>
                  <a:srgbClr val="0000FF"/>
                </a:solidFill>
                <a:uFill>
                  <a:solidFill>
                    <a:srgbClr val="0000FF"/>
                  </a:solidFill>
                </a:uFill>
                <a:latin typeface="Arial"/>
                <a:cs typeface="Arial"/>
                <a:hlinkClick r:id="rId3"/>
              </a:rPr>
              <a:t>–</a:t>
            </a:r>
            <a:r>
              <a:rPr sz="3200" kern="0" spc="-50" dirty="0">
                <a:solidFill>
                  <a:srgbClr val="0000FF"/>
                </a:solidFill>
                <a:latin typeface="Arial"/>
                <a:cs typeface="Arial"/>
                <a:hlinkClick r:id="rId3"/>
              </a:rPr>
              <a:t> </a:t>
            </a:r>
            <a:r>
              <a:rPr sz="3200" u="sng" kern="0" dirty="0">
                <a:solidFill>
                  <a:srgbClr val="0000FF"/>
                </a:solidFill>
                <a:uFill>
                  <a:solidFill>
                    <a:srgbClr val="0000FF"/>
                  </a:solidFill>
                </a:uFill>
                <a:latin typeface="Arial"/>
                <a:cs typeface="Arial"/>
                <a:hlinkClick r:id="rId3"/>
              </a:rPr>
              <a:t>Sept</a:t>
            </a:r>
            <a:r>
              <a:rPr sz="3200" u="sng" kern="0" spc="-15" dirty="0">
                <a:solidFill>
                  <a:srgbClr val="0000FF"/>
                </a:solidFill>
                <a:uFill>
                  <a:solidFill>
                    <a:srgbClr val="0000FF"/>
                  </a:solidFill>
                </a:uFill>
                <a:latin typeface="Arial"/>
                <a:cs typeface="Arial"/>
                <a:hlinkClick r:id="rId3"/>
              </a:rPr>
              <a:t> </a:t>
            </a:r>
            <a:r>
              <a:rPr sz="3200" u="sng" kern="0" dirty="0">
                <a:solidFill>
                  <a:srgbClr val="0000FF"/>
                </a:solidFill>
                <a:uFill>
                  <a:solidFill>
                    <a:srgbClr val="0000FF"/>
                  </a:solidFill>
                </a:uFill>
                <a:latin typeface="Arial"/>
                <a:cs typeface="Arial"/>
                <a:hlinkClick r:id="rId3"/>
              </a:rPr>
              <a:t>2021</a:t>
            </a:r>
            <a:r>
              <a:rPr sz="3200" u="sng" kern="0" spc="-40" dirty="0">
                <a:solidFill>
                  <a:srgbClr val="0000FF"/>
                </a:solidFill>
                <a:uFill>
                  <a:solidFill>
                    <a:srgbClr val="0000FF"/>
                  </a:solidFill>
                </a:uFill>
                <a:latin typeface="Arial"/>
                <a:cs typeface="Arial"/>
                <a:hlinkClick r:id="rId3"/>
              </a:rPr>
              <a:t> </a:t>
            </a:r>
            <a:r>
              <a:rPr sz="3200" u="sng" kern="0" dirty="0">
                <a:solidFill>
                  <a:srgbClr val="0000FF"/>
                </a:solidFill>
                <a:uFill>
                  <a:solidFill>
                    <a:srgbClr val="0000FF"/>
                  </a:solidFill>
                </a:uFill>
                <a:latin typeface="Arial"/>
                <a:cs typeface="Arial"/>
                <a:hlinkClick r:id="rId3"/>
              </a:rPr>
              <a:t>–</a:t>
            </a:r>
            <a:r>
              <a:rPr sz="3200" u="sng" kern="0" spc="-70" dirty="0">
                <a:solidFill>
                  <a:srgbClr val="0000FF"/>
                </a:solidFill>
                <a:uFill>
                  <a:solidFill>
                    <a:srgbClr val="0000FF"/>
                  </a:solidFill>
                </a:uFill>
                <a:latin typeface="Arial"/>
                <a:cs typeface="Arial"/>
                <a:hlinkClick r:id="rId3"/>
              </a:rPr>
              <a:t> </a:t>
            </a:r>
            <a:r>
              <a:rPr sz="3200" u="sng" kern="0" spc="-10" dirty="0">
                <a:solidFill>
                  <a:srgbClr val="0000FF"/>
                </a:solidFill>
                <a:uFill>
                  <a:solidFill>
                    <a:srgbClr val="0000FF"/>
                  </a:solidFill>
                </a:uFill>
                <a:latin typeface="Arial"/>
                <a:cs typeface="Arial"/>
                <a:hlinkClick r:id="rId3"/>
              </a:rPr>
              <a:t>YouTube</a:t>
            </a:r>
            <a:endParaRPr sz="3200" kern="0">
              <a:solidFill>
                <a:sysClr val="windowText" lastClr="000000"/>
              </a:solidFill>
              <a:latin typeface="Arial"/>
              <a:cs typeface="Arial"/>
            </a:endParaRPr>
          </a:p>
          <a:p>
            <a:pPr marL="355600" marR="91440" indent="-342900">
              <a:spcBef>
                <a:spcPts val="770"/>
              </a:spcBef>
              <a:buFontTx/>
              <a:buChar char="•"/>
              <a:tabLst>
                <a:tab pos="355600" algn="l"/>
              </a:tabLst>
            </a:pPr>
            <a:r>
              <a:rPr sz="3200" kern="0" dirty="0">
                <a:solidFill>
                  <a:sysClr val="windowText" lastClr="000000"/>
                </a:solidFill>
                <a:latin typeface="Arial"/>
                <a:cs typeface="Arial"/>
              </a:rPr>
              <a:t>Use</a:t>
            </a:r>
            <a:r>
              <a:rPr sz="3200" kern="0" spc="-25" dirty="0">
                <a:solidFill>
                  <a:sysClr val="windowText" lastClr="000000"/>
                </a:solidFill>
                <a:latin typeface="Arial"/>
                <a:cs typeface="Arial"/>
              </a:rPr>
              <a:t> </a:t>
            </a:r>
            <a:r>
              <a:rPr sz="3200" kern="0" dirty="0">
                <a:solidFill>
                  <a:sysClr val="windowText" lastClr="000000"/>
                </a:solidFill>
                <a:latin typeface="Arial"/>
                <a:cs typeface="Arial"/>
              </a:rPr>
              <a:t>of</a:t>
            </a:r>
            <a:r>
              <a:rPr sz="3200" kern="0" spc="-190" dirty="0">
                <a:solidFill>
                  <a:sysClr val="windowText" lastClr="000000"/>
                </a:solidFill>
                <a:latin typeface="Arial"/>
                <a:cs typeface="Arial"/>
              </a:rPr>
              <a:t> </a:t>
            </a:r>
            <a:r>
              <a:rPr sz="3200" kern="0" dirty="0">
                <a:solidFill>
                  <a:sysClr val="windowText" lastClr="000000"/>
                </a:solidFill>
                <a:latin typeface="Arial"/>
                <a:cs typeface="Arial"/>
              </a:rPr>
              <a:t>AI</a:t>
            </a:r>
            <a:r>
              <a:rPr sz="3200" kern="0" spc="-25" dirty="0">
                <a:solidFill>
                  <a:sysClr val="windowText" lastClr="000000"/>
                </a:solidFill>
                <a:latin typeface="Arial"/>
                <a:cs typeface="Arial"/>
              </a:rPr>
              <a:t> </a:t>
            </a:r>
            <a:r>
              <a:rPr sz="3200" kern="0" dirty="0">
                <a:solidFill>
                  <a:sysClr val="windowText" lastClr="000000"/>
                </a:solidFill>
                <a:latin typeface="Arial"/>
                <a:cs typeface="Arial"/>
              </a:rPr>
              <a:t>–</a:t>
            </a:r>
            <a:r>
              <a:rPr sz="3200" kern="0" spc="-15" dirty="0">
                <a:solidFill>
                  <a:sysClr val="windowText" lastClr="000000"/>
                </a:solidFill>
                <a:latin typeface="Arial"/>
                <a:cs typeface="Arial"/>
              </a:rPr>
              <a:t> </a:t>
            </a:r>
            <a:r>
              <a:rPr sz="3200" kern="0" dirty="0">
                <a:solidFill>
                  <a:sysClr val="windowText" lastClr="000000"/>
                </a:solidFill>
                <a:latin typeface="Arial"/>
                <a:cs typeface="Arial"/>
              </a:rPr>
              <a:t>Specific</a:t>
            </a:r>
            <a:r>
              <a:rPr sz="3200" kern="0" spc="-10" dirty="0">
                <a:solidFill>
                  <a:sysClr val="windowText" lastClr="000000"/>
                </a:solidFill>
                <a:latin typeface="Arial"/>
                <a:cs typeface="Arial"/>
              </a:rPr>
              <a:t> </a:t>
            </a:r>
            <a:r>
              <a:rPr sz="3200" kern="0" dirty="0">
                <a:solidFill>
                  <a:sysClr val="windowText" lastClr="000000"/>
                </a:solidFill>
                <a:latin typeface="Arial"/>
                <a:cs typeface="Arial"/>
              </a:rPr>
              <a:t>reference</a:t>
            </a:r>
            <a:r>
              <a:rPr sz="3200" kern="0" spc="-30" dirty="0">
                <a:solidFill>
                  <a:sysClr val="windowText" lastClr="000000"/>
                </a:solidFill>
                <a:latin typeface="Arial"/>
                <a:cs typeface="Arial"/>
              </a:rPr>
              <a:t> </a:t>
            </a:r>
            <a:r>
              <a:rPr sz="3200" kern="0" spc="-10" dirty="0">
                <a:solidFill>
                  <a:sysClr val="windowText" lastClr="000000"/>
                </a:solidFill>
                <a:latin typeface="Arial"/>
                <a:cs typeface="Arial"/>
              </a:rPr>
              <a:t>handbook. </a:t>
            </a:r>
            <a:r>
              <a:rPr sz="3200" kern="0" dirty="0">
                <a:solidFill>
                  <a:sysClr val="windowText" lastClr="000000"/>
                </a:solidFill>
                <a:latin typeface="Arial"/>
                <a:cs typeface="Arial"/>
              </a:rPr>
              <a:t>Please</a:t>
            </a:r>
            <a:r>
              <a:rPr sz="3200" kern="0" spc="-10" dirty="0">
                <a:solidFill>
                  <a:sysClr val="windowText" lastClr="000000"/>
                </a:solidFill>
                <a:latin typeface="Arial"/>
                <a:cs typeface="Arial"/>
              </a:rPr>
              <a:t> </a:t>
            </a:r>
            <a:r>
              <a:rPr sz="3200" kern="0" dirty="0">
                <a:solidFill>
                  <a:sysClr val="windowText" lastClr="000000"/>
                </a:solidFill>
                <a:latin typeface="Arial"/>
                <a:cs typeface="Arial"/>
              </a:rPr>
              <a:t>speak</a:t>
            </a:r>
            <a:r>
              <a:rPr sz="3200" kern="0" spc="-25" dirty="0">
                <a:solidFill>
                  <a:sysClr val="windowText" lastClr="000000"/>
                </a:solidFill>
                <a:latin typeface="Arial"/>
                <a:cs typeface="Arial"/>
              </a:rPr>
              <a:t> </a:t>
            </a:r>
            <a:r>
              <a:rPr sz="3200" kern="0" dirty="0">
                <a:solidFill>
                  <a:sysClr val="windowText" lastClr="000000"/>
                </a:solidFill>
                <a:latin typeface="Arial"/>
                <a:cs typeface="Arial"/>
              </a:rPr>
              <a:t>to</a:t>
            </a:r>
            <a:r>
              <a:rPr sz="3200" kern="0" spc="-5" dirty="0">
                <a:solidFill>
                  <a:sysClr val="windowText" lastClr="000000"/>
                </a:solidFill>
                <a:latin typeface="Arial"/>
                <a:cs typeface="Arial"/>
              </a:rPr>
              <a:t> </a:t>
            </a:r>
            <a:r>
              <a:rPr sz="3200" kern="0" dirty="0">
                <a:solidFill>
                  <a:sysClr val="windowText" lastClr="000000"/>
                </a:solidFill>
                <a:latin typeface="Arial"/>
                <a:cs typeface="Arial"/>
              </a:rPr>
              <a:t>me</a:t>
            </a:r>
            <a:r>
              <a:rPr sz="3200" kern="0" spc="-10" dirty="0">
                <a:solidFill>
                  <a:sysClr val="windowText" lastClr="000000"/>
                </a:solidFill>
                <a:latin typeface="Arial"/>
                <a:cs typeface="Arial"/>
              </a:rPr>
              <a:t> </a:t>
            </a:r>
            <a:r>
              <a:rPr sz="3200" kern="0" dirty="0">
                <a:solidFill>
                  <a:sysClr val="windowText" lastClr="000000"/>
                </a:solidFill>
                <a:latin typeface="Arial"/>
                <a:cs typeface="Arial"/>
              </a:rPr>
              <a:t>with</a:t>
            </a:r>
            <a:r>
              <a:rPr sz="3200" kern="0" spc="-35" dirty="0">
                <a:solidFill>
                  <a:sysClr val="windowText" lastClr="000000"/>
                </a:solidFill>
                <a:latin typeface="Arial"/>
                <a:cs typeface="Arial"/>
              </a:rPr>
              <a:t> </a:t>
            </a:r>
            <a:r>
              <a:rPr sz="3200" kern="0" dirty="0">
                <a:solidFill>
                  <a:sysClr val="windowText" lastClr="000000"/>
                </a:solidFill>
                <a:latin typeface="Arial"/>
                <a:cs typeface="Arial"/>
              </a:rPr>
              <a:t>any</a:t>
            </a:r>
            <a:r>
              <a:rPr sz="3200" kern="0" spc="-5" dirty="0">
                <a:solidFill>
                  <a:sysClr val="windowText" lastClr="000000"/>
                </a:solidFill>
                <a:latin typeface="Arial"/>
                <a:cs typeface="Arial"/>
              </a:rPr>
              <a:t> </a:t>
            </a:r>
            <a:r>
              <a:rPr sz="3200" kern="0" spc="-10" dirty="0">
                <a:solidFill>
                  <a:sysClr val="windowText" lastClr="000000"/>
                </a:solidFill>
                <a:latin typeface="Arial"/>
                <a:cs typeface="Arial"/>
              </a:rPr>
              <a:t>questions.</a:t>
            </a:r>
            <a:endParaRPr sz="3200" kern="0">
              <a:solidFill>
                <a:sysClr val="windowText" lastClr="000000"/>
              </a:solidFill>
              <a:latin typeface="Arial"/>
              <a:cs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3046510" y="483234"/>
            <a:ext cx="9146980" cy="627736"/>
          </a:xfrm>
          <a:prstGeom prst="rect">
            <a:avLst/>
          </a:prstGeom>
        </p:spPr>
        <p:txBody>
          <a:bodyPr vert="horz" wrap="square" lIns="0" tIns="12065" rIns="0" bIns="0" rtlCol="0">
            <a:spAutoFit/>
          </a:bodyPr>
          <a:lstStyle/>
          <a:p>
            <a:pPr marL="1852295">
              <a:spcBef>
                <a:spcPts val="95"/>
              </a:spcBef>
            </a:pPr>
            <a:r>
              <a:rPr spc="-10" dirty="0"/>
              <a:t>Expectations</a:t>
            </a:r>
          </a:p>
        </p:txBody>
      </p:sp>
      <p:sp>
        <p:nvSpPr>
          <p:cNvPr id="3" name="object 3"/>
          <p:cNvSpPr txBox="1"/>
          <p:nvPr/>
        </p:nvSpPr>
        <p:spPr>
          <a:xfrm>
            <a:off x="2182469" y="1370581"/>
            <a:ext cx="7383780" cy="3055965"/>
          </a:xfrm>
          <a:prstGeom prst="rect">
            <a:avLst/>
          </a:prstGeom>
        </p:spPr>
        <p:txBody>
          <a:bodyPr vert="horz" wrap="square" lIns="0" tIns="85090" rIns="0" bIns="0" rtlCol="0">
            <a:spAutoFit/>
          </a:bodyPr>
          <a:lstStyle/>
          <a:p>
            <a:pPr marL="354965" indent="-342265">
              <a:spcBef>
                <a:spcPts val="670"/>
              </a:spcBef>
              <a:buFontTx/>
              <a:buChar char="•"/>
              <a:tabLst>
                <a:tab pos="354965" algn="l"/>
              </a:tabLst>
            </a:pPr>
            <a:r>
              <a:rPr sz="2400" kern="0" dirty="0">
                <a:solidFill>
                  <a:sysClr val="windowText" lastClr="000000"/>
                </a:solidFill>
                <a:latin typeface="Arial"/>
                <a:cs typeface="Arial"/>
              </a:rPr>
              <a:t>Attend</a:t>
            </a:r>
            <a:r>
              <a:rPr sz="2400" kern="0" spc="-65" dirty="0">
                <a:solidFill>
                  <a:sysClr val="windowText" lastClr="000000"/>
                </a:solidFill>
                <a:latin typeface="Arial"/>
                <a:cs typeface="Arial"/>
              </a:rPr>
              <a:t> </a:t>
            </a:r>
            <a:r>
              <a:rPr sz="2400" kern="0" dirty="0">
                <a:solidFill>
                  <a:sysClr val="windowText" lastClr="000000"/>
                </a:solidFill>
                <a:latin typeface="Arial"/>
                <a:cs typeface="Arial"/>
              </a:rPr>
              <a:t>lectures</a:t>
            </a:r>
            <a:r>
              <a:rPr sz="2400" kern="0" spc="-40" dirty="0">
                <a:solidFill>
                  <a:sysClr val="windowText" lastClr="000000"/>
                </a:solidFill>
                <a:latin typeface="Arial"/>
                <a:cs typeface="Arial"/>
              </a:rPr>
              <a:t> </a:t>
            </a:r>
            <a:r>
              <a:rPr sz="2400" kern="0" dirty="0">
                <a:solidFill>
                  <a:sysClr val="windowText" lastClr="000000"/>
                </a:solidFill>
                <a:latin typeface="Arial"/>
                <a:cs typeface="Arial"/>
              </a:rPr>
              <a:t>on</a:t>
            </a:r>
            <a:r>
              <a:rPr sz="2400" kern="0" spc="-50" dirty="0">
                <a:solidFill>
                  <a:sysClr val="windowText" lastClr="000000"/>
                </a:solidFill>
                <a:latin typeface="Arial"/>
                <a:cs typeface="Arial"/>
              </a:rPr>
              <a:t> </a:t>
            </a:r>
            <a:r>
              <a:rPr sz="2400" kern="0" dirty="0">
                <a:solidFill>
                  <a:sysClr val="windowText" lastClr="000000"/>
                </a:solidFill>
                <a:latin typeface="Arial"/>
                <a:cs typeface="Arial"/>
              </a:rPr>
              <a:t>time</a:t>
            </a:r>
            <a:r>
              <a:rPr sz="2400" kern="0" spc="-50" dirty="0">
                <a:solidFill>
                  <a:sysClr val="windowText" lastClr="000000"/>
                </a:solidFill>
                <a:latin typeface="Arial"/>
                <a:cs typeface="Arial"/>
              </a:rPr>
              <a:t> </a:t>
            </a:r>
            <a:r>
              <a:rPr sz="2400" kern="0" dirty="0">
                <a:solidFill>
                  <a:sysClr val="windowText" lastClr="000000"/>
                </a:solidFill>
                <a:latin typeface="Arial"/>
                <a:cs typeface="Arial"/>
              </a:rPr>
              <a:t>every</a:t>
            </a:r>
            <a:r>
              <a:rPr sz="2400" kern="0" spc="-45" dirty="0">
                <a:solidFill>
                  <a:sysClr val="windowText" lastClr="000000"/>
                </a:solidFill>
                <a:latin typeface="Arial"/>
                <a:cs typeface="Arial"/>
              </a:rPr>
              <a:t> </a:t>
            </a:r>
            <a:r>
              <a:rPr sz="2400" kern="0" spc="-10" dirty="0">
                <a:solidFill>
                  <a:sysClr val="windowText" lastClr="000000"/>
                </a:solidFill>
                <a:latin typeface="Arial"/>
                <a:cs typeface="Arial"/>
              </a:rPr>
              <a:t>week.</a:t>
            </a:r>
            <a:endParaRPr sz="2400" kern="0" dirty="0">
              <a:solidFill>
                <a:sysClr val="windowText" lastClr="000000"/>
              </a:solidFill>
              <a:latin typeface="Arial"/>
              <a:cs typeface="Arial"/>
            </a:endParaRPr>
          </a:p>
          <a:p>
            <a:pPr marL="354965" indent="-342265">
              <a:spcBef>
                <a:spcPts val="580"/>
              </a:spcBef>
              <a:buFontTx/>
              <a:buChar char="•"/>
              <a:tabLst>
                <a:tab pos="354965" algn="l"/>
              </a:tabLst>
            </a:pPr>
            <a:r>
              <a:rPr sz="2400" kern="0" dirty="0">
                <a:solidFill>
                  <a:sysClr val="windowText" lastClr="000000"/>
                </a:solidFill>
                <a:latin typeface="Arial"/>
                <a:cs typeface="Arial"/>
              </a:rPr>
              <a:t>Notify</a:t>
            </a:r>
            <a:r>
              <a:rPr sz="2400" kern="0" spc="-45" dirty="0">
                <a:solidFill>
                  <a:sysClr val="windowText" lastClr="000000"/>
                </a:solidFill>
                <a:latin typeface="Arial"/>
                <a:cs typeface="Arial"/>
              </a:rPr>
              <a:t> </a:t>
            </a:r>
            <a:r>
              <a:rPr sz="2400" kern="0" dirty="0">
                <a:solidFill>
                  <a:sysClr val="windowText" lastClr="000000"/>
                </a:solidFill>
                <a:latin typeface="Arial"/>
                <a:cs typeface="Arial"/>
              </a:rPr>
              <a:t>me</a:t>
            </a:r>
            <a:r>
              <a:rPr sz="2400" kern="0" spc="-55" dirty="0">
                <a:solidFill>
                  <a:sysClr val="windowText" lastClr="000000"/>
                </a:solidFill>
                <a:latin typeface="Arial"/>
                <a:cs typeface="Arial"/>
              </a:rPr>
              <a:t> </a:t>
            </a:r>
            <a:r>
              <a:rPr sz="2400" kern="0" dirty="0">
                <a:solidFill>
                  <a:sysClr val="windowText" lastClr="000000"/>
                </a:solidFill>
                <a:latin typeface="Arial"/>
                <a:cs typeface="Arial"/>
              </a:rPr>
              <a:t>if</a:t>
            </a:r>
            <a:r>
              <a:rPr sz="2400" kern="0" spc="-55" dirty="0">
                <a:solidFill>
                  <a:sysClr val="windowText" lastClr="000000"/>
                </a:solidFill>
                <a:latin typeface="Arial"/>
                <a:cs typeface="Arial"/>
              </a:rPr>
              <a:t> </a:t>
            </a:r>
            <a:r>
              <a:rPr sz="2400" kern="0" dirty="0">
                <a:solidFill>
                  <a:sysClr val="windowText" lastClr="000000"/>
                </a:solidFill>
                <a:latin typeface="Arial"/>
                <a:cs typeface="Arial"/>
              </a:rPr>
              <a:t>you</a:t>
            </a:r>
            <a:r>
              <a:rPr sz="2400" kern="0" spc="-50" dirty="0">
                <a:solidFill>
                  <a:sysClr val="windowText" lastClr="000000"/>
                </a:solidFill>
                <a:latin typeface="Arial"/>
                <a:cs typeface="Arial"/>
              </a:rPr>
              <a:t> </a:t>
            </a:r>
            <a:r>
              <a:rPr sz="2400" kern="0" dirty="0">
                <a:solidFill>
                  <a:sysClr val="windowText" lastClr="000000"/>
                </a:solidFill>
                <a:latin typeface="Arial"/>
                <a:cs typeface="Arial"/>
              </a:rPr>
              <a:t>are</a:t>
            </a:r>
            <a:r>
              <a:rPr sz="2400" kern="0" spc="-40" dirty="0">
                <a:solidFill>
                  <a:sysClr val="windowText" lastClr="000000"/>
                </a:solidFill>
                <a:latin typeface="Arial"/>
                <a:cs typeface="Arial"/>
              </a:rPr>
              <a:t> </a:t>
            </a:r>
            <a:r>
              <a:rPr sz="2400" kern="0" dirty="0">
                <a:solidFill>
                  <a:sysClr val="windowText" lastClr="000000"/>
                </a:solidFill>
                <a:latin typeface="Arial"/>
                <a:cs typeface="Arial"/>
              </a:rPr>
              <a:t>unable</a:t>
            </a:r>
            <a:r>
              <a:rPr sz="2400" kern="0" spc="-30" dirty="0">
                <a:solidFill>
                  <a:sysClr val="windowText" lastClr="000000"/>
                </a:solidFill>
                <a:latin typeface="Arial"/>
                <a:cs typeface="Arial"/>
              </a:rPr>
              <a:t> </a:t>
            </a:r>
            <a:r>
              <a:rPr sz="2400" kern="0" dirty="0">
                <a:solidFill>
                  <a:sysClr val="windowText" lastClr="000000"/>
                </a:solidFill>
                <a:latin typeface="Arial"/>
                <a:cs typeface="Arial"/>
              </a:rPr>
              <a:t>to</a:t>
            </a:r>
            <a:r>
              <a:rPr sz="2400" kern="0" spc="-50" dirty="0">
                <a:solidFill>
                  <a:sysClr val="windowText" lastClr="000000"/>
                </a:solidFill>
                <a:latin typeface="Arial"/>
                <a:cs typeface="Arial"/>
              </a:rPr>
              <a:t> </a:t>
            </a:r>
            <a:r>
              <a:rPr sz="2400" kern="0" dirty="0">
                <a:solidFill>
                  <a:sysClr val="windowText" lastClr="000000"/>
                </a:solidFill>
                <a:latin typeface="Arial"/>
                <a:cs typeface="Arial"/>
              </a:rPr>
              <a:t>attend</a:t>
            </a:r>
            <a:r>
              <a:rPr sz="2400" kern="0" spc="-45" dirty="0">
                <a:solidFill>
                  <a:sysClr val="windowText" lastClr="000000"/>
                </a:solidFill>
                <a:latin typeface="Arial"/>
                <a:cs typeface="Arial"/>
              </a:rPr>
              <a:t> </a:t>
            </a:r>
            <a:r>
              <a:rPr sz="2400" kern="0" dirty="0">
                <a:solidFill>
                  <a:sysClr val="windowText" lastClr="000000"/>
                </a:solidFill>
                <a:latin typeface="Arial"/>
                <a:cs typeface="Arial"/>
              </a:rPr>
              <a:t>or</a:t>
            </a:r>
            <a:r>
              <a:rPr sz="2400" kern="0" spc="-50" dirty="0">
                <a:solidFill>
                  <a:sysClr val="windowText" lastClr="000000"/>
                </a:solidFill>
                <a:latin typeface="Arial"/>
                <a:cs typeface="Arial"/>
              </a:rPr>
              <a:t> </a:t>
            </a:r>
            <a:r>
              <a:rPr sz="2400" kern="0" dirty="0">
                <a:solidFill>
                  <a:sysClr val="windowText" lastClr="000000"/>
                </a:solidFill>
                <a:latin typeface="Arial"/>
                <a:cs typeface="Arial"/>
              </a:rPr>
              <a:t>running</a:t>
            </a:r>
            <a:r>
              <a:rPr sz="2400" kern="0" spc="-30" dirty="0">
                <a:solidFill>
                  <a:sysClr val="windowText" lastClr="000000"/>
                </a:solidFill>
                <a:latin typeface="Arial"/>
                <a:cs typeface="Arial"/>
              </a:rPr>
              <a:t> </a:t>
            </a:r>
            <a:r>
              <a:rPr sz="2400" kern="0" spc="-10" dirty="0">
                <a:solidFill>
                  <a:sysClr val="windowText" lastClr="000000"/>
                </a:solidFill>
                <a:latin typeface="Arial"/>
                <a:cs typeface="Arial"/>
              </a:rPr>
              <a:t>late.</a:t>
            </a:r>
            <a:endParaRPr sz="2400" kern="0" dirty="0">
              <a:solidFill>
                <a:sysClr val="windowText" lastClr="000000"/>
              </a:solidFill>
              <a:latin typeface="Arial"/>
              <a:cs typeface="Arial"/>
            </a:endParaRPr>
          </a:p>
          <a:p>
            <a:pPr marL="354965" indent="-342265">
              <a:spcBef>
                <a:spcPts val="575"/>
              </a:spcBef>
              <a:buFontTx/>
              <a:buChar char="•"/>
              <a:tabLst>
                <a:tab pos="354965" algn="l"/>
              </a:tabLst>
            </a:pPr>
            <a:r>
              <a:rPr sz="2400" kern="0" dirty="0">
                <a:solidFill>
                  <a:sysClr val="windowText" lastClr="000000"/>
                </a:solidFill>
                <a:latin typeface="Arial"/>
                <a:cs typeface="Arial"/>
              </a:rPr>
              <a:t>Reach</a:t>
            </a:r>
            <a:r>
              <a:rPr sz="2400" kern="0" spc="-50" dirty="0">
                <a:solidFill>
                  <a:sysClr val="windowText" lastClr="000000"/>
                </a:solidFill>
                <a:latin typeface="Arial"/>
                <a:cs typeface="Arial"/>
              </a:rPr>
              <a:t> </a:t>
            </a:r>
            <a:r>
              <a:rPr sz="2400" kern="0" dirty="0">
                <a:solidFill>
                  <a:sysClr val="windowText" lastClr="000000"/>
                </a:solidFill>
                <a:latin typeface="Arial"/>
                <a:cs typeface="Arial"/>
              </a:rPr>
              <a:t>out</a:t>
            </a:r>
            <a:r>
              <a:rPr sz="2400" kern="0" spc="-50" dirty="0">
                <a:solidFill>
                  <a:sysClr val="windowText" lastClr="000000"/>
                </a:solidFill>
                <a:latin typeface="Arial"/>
                <a:cs typeface="Arial"/>
              </a:rPr>
              <a:t> </a:t>
            </a:r>
            <a:r>
              <a:rPr sz="2400" kern="0" dirty="0">
                <a:solidFill>
                  <a:sysClr val="windowText" lastClr="000000"/>
                </a:solidFill>
                <a:latin typeface="Arial"/>
                <a:cs typeface="Arial"/>
              </a:rPr>
              <a:t>for</a:t>
            </a:r>
            <a:r>
              <a:rPr sz="2400" kern="0" spc="-70" dirty="0">
                <a:solidFill>
                  <a:sysClr val="windowText" lastClr="000000"/>
                </a:solidFill>
                <a:latin typeface="Arial"/>
                <a:cs typeface="Arial"/>
              </a:rPr>
              <a:t> </a:t>
            </a:r>
            <a:r>
              <a:rPr sz="2400" kern="0" dirty="0">
                <a:solidFill>
                  <a:sysClr val="windowText" lastClr="000000"/>
                </a:solidFill>
                <a:latin typeface="Arial"/>
                <a:cs typeface="Arial"/>
              </a:rPr>
              <a:t>support</a:t>
            </a:r>
            <a:r>
              <a:rPr sz="2400" kern="0" spc="-50" dirty="0">
                <a:solidFill>
                  <a:sysClr val="windowText" lastClr="000000"/>
                </a:solidFill>
                <a:latin typeface="Arial"/>
                <a:cs typeface="Arial"/>
              </a:rPr>
              <a:t> </a:t>
            </a:r>
            <a:r>
              <a:rPr sz="2400" kern="0" dirty="0">
                <a:solidFill>
                  <a:sysClr val="windowText" lastClr="000000"/>
                </a:solidFill>
                <a:latin typeface="Arial"/>
                <a:cs typeface="Arial"/>
              </a:rPr>
              <a:t>if</a:t>
            </a:r>
            <a:r>
              <a:rPr sz="2400" kern="0" spc="-50" dirty="0">
                <a:solidFill>
                  <a:sysClr val="windowText" lastClr="000000"/>
                </a:solidFill>
                <a:latin typeface="Arial"/>
                <a:cs typeface="Arial"/>
              </a:rPr>
              <a:t> </a:t>
            </a:r>
            <a:r>
              <a:rPr sz="2400" kern="0" dirty="0">
                <a:solidFill>
                  <a:sysClr val="windowText" lastClr="000000"/>
                </a:solidFill>
                <a:latin typeface="Arial"/>
                <a:cs typeface="Arial"/>
              </a:rPr>
              <a:t>you</a:t>
            </a:r>
            <a:r>
              <a:rPr sz="2400" kern="0" spc="-45" dirty="0">
                <a:solidFill>
                  <a:sysClr val="windowText" lastClr="000000"/>
                </a:solidFill>
                <a:latin typeface="Arial"/>
                <a:cs typeface="Arial"/>
              </a:rPr>
              <a:t> </a:t>
            </a:r>
            <a:r>
              <a:rPr sz="2400" kern="0" dirty="0">
                <a:solidFill>
                  <a:sysClr val="windowText" lastClr="000000"/>
                </a:solidFill>
                <a:latin typeface="Arial"/>
                <a:cs typeface="Arial"/>
              </a:rPr>
              <a:t>need</a:t>
            </a:r>
            <a:r>
              <a:rPr sz="2400" kern="0" spc="-45" dirty="0">
                <a:solidFill>
                  <a:sysClr val="windowText" lastClr="000000"/>
                </a:solidFill>
                <a:latin typeface="Arial"/>
                <a:cs typeface="Arial"/>
              </a:rPr>
              <a:t> </a:t>
            </a:r>
            <a:r>
              <a:rPr sz="2400" kern="0" spc="-25" dirty="0">
                <a:solidFill>
                  <a:sysClr val="windowText" lastClr="000000"/>
                </a:solidFill>
                <a:latin typeface="Arial"/>
                <a:cs typeface="Arial"/>
              </a:rPr>
              <a:t>it.</a:t>
            </a:r>
            <a:endParaRPr sz="2400" kern="0" dirty="0">
              <a:solidFill>
                <a:sysClr val="windowText" lastClr="000000"/>
              </a:solidFill>
              <a:latin typeface="Arial"/>
              <a:cs typeface="Arial"/>
            </a:endParaRPr>
          </a:p>
          <a:p>
            <a:pPr marL="355600" marR="227329" indent="-342900">
              <a:spcBef>
                <a:spcPts val="575"/>
              </a:spcBef>
              <a:buFontTx/>
              <a:buChar char="•"/>
              <a:tabLst>
                <a:tab pos="355600" algn="l"/>
              </a:tabLst>
            </a:pPr>
            <a:r>
              <a:rPr sz="2400" kern="0" dirty="0">
                <a:solidFill>
                  <a:sysClr val="windowText" lastClr="000000"/>
                </a:solidFill>
                <a:latin typeface="Arial"/>
                <a:cs typeface="Arial"/>
              </a:rPr>
              <a:t>Ask</a:t>
            </a:r>
            <a:r>
              <a:rPr sz="2400" kern="0" spc="-60" dirty="0">
                <a:solidFill>
                  <a:sysClr val="windowText" lastClr="000000"/>
                </a:solidFill>
                <a:latin typeface="Arial"/>
                <a:cs typeface="Arial"/>
              </a:rPr>
              <a:t> </a:t>
            </a:r>
            <a:r>
              <a:rPr sz="2400" kern="0" dirty="0">
                <a:solidFill>
                  <a:sysClr val="windowText" lastClr="000000"/>
                </a:solidFill>
                <a:latin typeface="Arial"/>
                <a:cs typeface="Arial"/>
              </a:rPr>
              <a:t>questions</a:t>
            </a:r>
            <a:r>
              <a:rPr sz="2400" kern="0" spc="-45" dirty="0">
                <a:solidFill>
                  <a:sysClr val="windowText" lastClr="000000"/>
                </a:solidFill>
                <a:latin typeface="Arial"/>
                <a:cs typeface="Arial"/>
              </a:rPr>
              <a:t> </a:t>
            </a:r>
            <a:r>
              <a:rPr sz="2400" kern="0" dirty="0">
                <a:solidFill>
                  <a:sysClr val="windowText" lastClr="000000"/>
                </a:solidFill>
                <a:latin typeface="Arial"/>
                <a:cs typeface="Arial"/>
              </a:rPr>
              <a:t>if</a:t>
            </a:r>
            <a:r>
              <a:rPr sz="2400" kern="0" spc="-65" dirty="0">
                <a:solidFill>
                  <a:sysClr val="windowText" lastClr="000000"/>
                </a:solidFill>
                <a:latin typeface="Arial"/>
                <a:cs typeface="Arial"/>
              </a:rPr>
              <a:t> </a:t>
            </a:r>
            <a:r>
              <a:rPr sz="2400" kern="0" dirty="0">
                <a:solidFill>
                  <a:sysClr val="windowText" lastClr="000000"/>
                </a:solidFill>
                <a:latin typeface="Arial"/>
                <a:cs typeface="Arial"/>
              </a:rPr>
              <a:t>you</a:t>
            </a:r>
            <a:r>
              <a:rPr sz="2400" kern="0" spc="-55" dirty="0">
                <a:solidFill>
                  <a:sysClr val="windowText" lastClr="000000"/>
                </a:solidFill>
                <a:latin typeface="Arial"/>
                <a:cs typeface="Arial"/>
              </a:rPr>
              <a:t> </a:t>
            </a:r>
            <a:r>
              <a:rPr sz="2400" kern="0" dirty="0">
                <a:solidFill>
                  <a:sysClr val="windowText" lastClr="000000"/>
                </a:solidFill>
                <a:latin typeface="Arial"/>
                <a:cs typeface="Arial"/>
              </a:rPr>
              <a:t>are</a:t>
            </a:r>
            <a:r>
              <a:rPr sz="2400" kern="0" spc="-55" dirty="0">
                <a:solidFill>
                  <a:sysClr val="windowText" lastClr="000000"/>
                </a:solidFill>
                <a:latin typeface="Arial"/>
                <a:cs typeface="Arial"/>
              </a:rPr>
              <a:t> </a:t>
            </a:r>
            <a:r>
              <a:rPr sz="2400" kern="0" dirty="0">
                <a:solidFill>
                  <a:sysClr val="windowText" lastClr="000000"/>
                </a:solidFill>
                <a:latin typeface="Arial"/>
                <a:cs typeface="Arial"/>
              </a:rPr>
              <a:t>unsure</a:t>
            </a:r>
            <a:r>
              <a:rPr sz="2400" kern="0" spc="-50" dirty="0">
                <a:solidFill>
                  <a:sysClr val="windowText" lastClr="000000"/>
                </a:solidFill>
                <a:latin typeface="Arial"/>
                <a:cs typeface="Arial"/>
              </a:rPr>
              <a:t> </a:t>
            </a:r>
            <a:r>
              <a:rPr sz="2400" kern="0" dirty="0">
                <a:solidFill>
                  <a:sysClr val="windowText" lastClr="000000"/>
                </a:solidFill>
                <a:latin typeface="Arial"/>
                <a:cs typeface="Arial"/>
              </a:rPr>
              <a:t>(after</a:t>
            </a:r>
            <a:r>
              <a:rPr sz="2400" kern="0" spc="-75" dirty="0">
                <a:solidFill>
                  <a:sysClr val="windowText" lastClr="000000"/>
                </a:solidFill>
                <a:latin typeface="Arial"/>
                <a:cs typeface="Arial"/>
              </a:rPr>
              <a:t> </a:t>
            </a:r>
            <a:r>
              <a:rPr sz="2400" kern="0" dirty="0">
                <a:solidFill>
                  <a:sysClr val="windowText" lastClr="000000"/>
                </a:solidFill>
                <a:latin typeface="Arial"/>
                <a:cs typeface="Arial"/>
              </a:rPr>
              <a:t>the</a:t>
            </a:r>
            <a:r>
              <a:rPr sz="2400" kern="0" spc="-55" dirty="0">
                <a:solidFill>
                  <a:sysClr val="windowText" lastClr="000000"/>
                </a:solidFill>
                <a:latin typeface="Arial"/>
                <a:cs typeface="Arial"/>
              </a:rPr>
              <a:t> </a:t>
            </a:r>
            <a:r>
              <a:rPr sz="2400" kern="0" dirty="0">
                <a:solidFill>
                  <a:sysClr val="windowText" lastClr="000000"/>
                </a:solidFill>
                <a:latin typeface="Arial"/>
                <a:cs typeface="Arial"/>
              </a:rPr>
              <a:t>lecture</a:t>
            </a:r>
            <a:r>
              <a:rPr sz="2400" kern="0" spc="-55" dirty="0">
                <a:solidFill>
                  <a:sysClr val="windowText" lastClr="000000"/>
                </a:solidFill>
                <a:latin typeface="Arial"/>
                <a:cs typeface="Arial"/>
              </a:rPr>
              <a:t> </a:t>
            </a:r>
            <a:r>
              <a:rPr sz="2400" kern="0" spc="-25" dirty="0">
                <a:solidFill>
                  <a:sysClr val="windowText" lastClr="000000"/>
                </a:solidFill>
                <a:latin typeface="Arial"/>
                <a:cs typeface="Arial"/>
              </a:rPr>
              <a:t>if </a:t>
            </a:r>
            <a:r>
              <a:rPr sz="2400" kern="0" dirty="0">
                <a:solidFill>
                  <a:sysClr val="windowText" lastClr="000000"/>
                </a:solidFill>
                <a:latin typeface="Arial"/>
                <a:cs typeface="Arial"/>
              </a:rPr>
              <a:t>you</a:t>
            </a:r>
            <a:r>
              <a:rPr sz="2400" kern="0" spc="-70" dirty="0">
                <a:solidFill>
                  <a:sysClr val="windowText" lastClr="000000"/>
                </a:solidFill>
                <a:latin typeface="Arial"/>
                <a:cs typeface="Arial"/>
              </a:rPr>
              <a:t> </a:t>
            </a:r>
            <a:r>
              <a:rPr sz="2400" kern="0" dirty="0">
                <a:solidFill>
                  <a:sysClr val="windowText" lastClr="000000"/>
                </a:solidFill>
                <a:latin typeface="Arial"/>
                <a:cs typeface="Arial"/>
              </a:rPr>
              <a:t>would</a:t>
            </a:r>
            <a:r>
              <a:rPr sz="2400" kern="0" spc="-55" dirty="0">
                <a:solidFill>
                  <a:sysClr val="windowText" lastClr="000000"/>
                </a:solidFill>
                <a:latin typeface="Arial"/>
                <a:cs typeface="Arial"/>
              </a:rPr>
              <a:t> </a:t>
            </a:r>
            <a:r>
              <a:rPr sz="2400" kern="0" spc="-10" dirty="0">
                <a:solidFill>
                  <a:sysClr val="windowText" lastClr="000000"/>
                </a:solidFill>
                <a:latin typeface="Arial"/>
                <a:cs typeface="Arial"/>
              </a:rPr>
              <a:t>prefer).</a:t>
            </a:r>
            <a:endParaRPr sz="2400" kern="0" dirty="0">
              <a:solidFill>
                <a:sysClr val="windowText" lastClr="000000"/>
              </a:solidFill>
              <a:latin typeface="Arial"/>
              <a:cs typeface="Arial"/>
            </a:endParaRPr>
          </a:p>
          <a:p>
            <a:pPr marL="354965" indent="-342265">
              <a:spcBef>
                <a:spcPts val="580"/>
              </a:spcBef>
              <a:buFontTx/>
              <a:buChar char="•"/>
              <a:tabLst>
                <a:tab pos="354965" algn="l"/>
              </a:tabLst>
            </a:pPr>
            <a:r>
              <a:rPr sz="2400" kern="0" dirty="0">
                <a:solidFill>
                  <a:sysClr val="windowText" lastClr="000000"/>
                </a:solidFill>
                <a:latin typeface="Arial"/>
                <a:cs typeface="Arial"/>
              </a:rPr>
              <a:t>Act</a:t>
            </a:r>
            <a:r>
              <a:rPr sz="2400" kern="0" spc="-45" dirty="0">
                <a:solidFill>
                  <a:sysClr val="windowText" lastClr="000000"/>
                </a:solidFill>
                <a:latin typeface="Arial"/>
                <a:cs typeface="Arial"/>
              </a:rPr>
              <a:t> </a:t>
            </a:r>
            <a:r>
              <a:rPr sz="2400" kern="0" dirty="0">
                <a:solidFill>
                  <a:sysClr val="windowText" lastClr="000000"/>
                </a:solidFill>
                <a:latin typeface="Arial"/>
                <a:cs typeface="Arial"/>
              </a:rPr>
              <a:t>with</a:t>
            </a:r>
            <a:r>
              <a:rPr sz="2400" kern="0" spc="-35" dirty="0">
                <a:solidFill>
                  <a:sysClr val="windowText" lastClr="000000"/>
                </a:solidFill>
                <a:latin typeface="Arial"/>
                <a:cs typeface="Arial"/>
              </a:rPr>
              <a:t> </a:t>
            </a:r>
            <a:r>
              <a:rPr sz="2400" kern="0" spc="-20" dirty="0">
                <a:solidFill>
                  <a:sysClr val="windowText" lastClr="000000"/>
                </a:solidFill>
                <a:latin typeface="Arial"/>
                <a:cs typeface="Arial"/>
              </a:rPr>
              <a:t>integrity.</a:t>
            </a:r>
            <a:r>
              <a:rPr sz="2400" kern="0" spc="-30" dirty="0">
                <a:solidFill>
                  <a:sysClr val="windowText" lastClr="000000"/>
                </a:solidFill>
                <a:latin typeface="Arial"/>
                <a:cs typeface="Arial"/>
              </a:rPr>
              <a:t> </a:t>
            </a:r>
            <a:r>
              <a:rPr sz="2400" kern="0" dirty="0">
                <a:solidFill>
                  <a:sysClr val="windowText" lastClr="000000"/>
                </a:solidFill>
                <a:latin typeface="Arial"/>
                <a:cs typeface="Arial"/>
              </a:rPr>
              <a:t>What</a:t>
            </a:r>
            <a:r>
              <a:rPr sz="2400" kern="0" spc="-35" dirty="0">
                <a:solidFill>
                  <a:sysClr val="windowText" lastClr="000000"/>
                </a:solidFill>
                <a:latin typeface="Arial"/>
                <a:cs typeface="Arial"/>
              </a:rPr>
              <a:t> </a:t>
            </a:r>
            <a:r>
              <a:rPr sz="2400" kern="0" dirty="0">
                <a:solidFill>
                  <a:sysClr val="windowText" lastClr="000000"/>
                </a:solidFill>
                <a:latin typeface="Arial"/>
                <a:cs typeface="Arial"/>
              </a:rPr>
              <a:t>does</a:t>
            </a:r>
            <a:r>
              <a:rPr sz="2400" kern="0" spc="-35" dirty="0">
                <a:solidFill>
                  <a:sysClr val="windowText" lastClr="000000"/>
                </a:solidFill>
                <a:latin typeface="Arial"/>
                <a:cs typeface="Arial"/>
              </a:rPr>
              <a:t> </a:t>
            </a:r>
            <a:r>
              <a:rPr sz="2400" kern="0" dirty="0">
                <a:solidFill>
                  <a:sysClr val="windowText" lastClr="000000"/>
                </a:solidFill>
                <a:latin typeface="Arial"/>
                <a:cs typeface="Arial"/>
              </a:rPr>
              <a:t>this</a:t>
            </a:r>
            <a:r>
              <a:rPr sz="2400" kern="0" spc="-35" dirty="0">
                <a:solidFill>
                  <a:sysClr val="windowText" lastClr="000000"/>
                </a:solidFill>
                <a:latin typeface="Arial"/>
                <a:cs typeface="Arial"/>
              </a:rPr>
              <a:t> </a:t>
            </a:r>
            <a:r>
              <a:rPr sz="2400" kern="0" spc="-10" dirty="0">
                <a:solidFill>
                  <a:sysClr val="windowText" lastClr="000000"/>
                </a:solidFill>
                <a:latin typeface="Arial"/>
                <a:cs typeface="Arial"/>
              </a:rPr>
              <a:t>mean?</a:t>
            </a:r>
            <a:endParaRPr sz="2400" kern="0" dirty="0">
              <a:solidFill>
                <a:sysClr val="windowText" lastClr="000000"/>
              </a:solidFill>
              <a:latin typeface="Arial"/>
              <a:cs typeface="Arial"/>
            </a:endParaRPr>
          </a:p>
          <a:p>
            <a:pPr marL="354965" indent="-342265">
              <a:spcBef>
                <a:spcPts val="575"/>
              </a:spcBef>
              <a:buFontTx/>
              <a:buChar char="•"/>
              <a:tabLst>
                <a:tab pos="354965" algn="l"/>
              </a:tabLst>
            </a:pPr>
            <a:r>
              <a:rPr sz="2400" kern="0" dirty="0">
                <a:solidFill>
                  <a:sysClr val="windowText" lastClr="000000"/>
                </a:solidFill>
                <a:latin typeface="Arial"/>
                <a:cs typeface="Arial"/>
              </a:rPr>
              <a:t>Reference</a:t>
            </a:r>
            <a:r>
              <a:rPr sz="2400" kern="0" spc="-70" dirty="0">
                <a:solidFill>
                  <a:sysClr val="windowText" lastClr="000000"/>
                </a:solidFill>
                <a:latin typeface="Arial"/>
                <a:cs typeface="Arial"/>
              </a:rPr>
              <a:t> </a:t>
            </a:r>
            <a:r>
              <a:rPr sz="2400" kern="0" dirty="0">
                <a:solidFill>
                  <a:sysClr val="windowText" lastClr="000000"/>
                </a:solidFill>
                <a:latin typeface="Arial"/>
                <a:cs typeface="Arial"/>
              </a:rPr>
              <a:t>your</a:t>
            </a:r>
            <a:r>
              <a:rPr sz="2400" kern="0" spc="-70" dirty="0">
                <a:solidFill>
                  <a:sysClr val="windowText" lastClr="000000"/>
                </a:solidFill>
                <a:latin typeface="Arial"/>
                <a:cs typeface="Arial"/>
              </a:rPr>
              <a:t> </a:t>
            </a:r>
            <a:r>
              <a:rPr sz="2400" kern="0" dirty="0">
                <a:solidFill>
                  <a:sysClr val="windowText" lastClr="000000"/>
                </a:solidFill>
                <a:latin typeface="Arial"/>
                <a:cs typeface="Arial"/>
              </a:rPr>
              <a:t>work</a:t>
            </a:r>
            <a:r>
              <a:rPr sz="2400" kern="0" spc="-65" dirty="0">
                <a:solidFill>
                  <a:sysClr val="windowText" lastClr="000000"/>
                </a:solidFill>
                <a:latin typeface="Arial"/>
                <a:cs typeface="Arial"/>
              </a:rPr>
              <a:t> </a:t>
            </a:r>
            <a:r>
              <a:rPr sz="2400" kern="0" spc="-10" dirty="0">
                <a:solidFill>
                  <a:sysClr val="windowText" lastClr="000000"/>
                </a:solidFill>
                <a:latin typeface="Arial"/>
                <a:cs typeface="Arial"/>
              </a:rPr>
              <a:t>accordingly.</a:t>
            </a:r>
            <a:endParaRPr sz="2400" kern="0" dirty="0">
              <a:solidFill>
                <a:sysClr val="windowText" lastClr="000000"/>
              </a:solidFill>
              <a:latin typeface="Arial"/>
              <a:cs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AD67CEE-22C2-2630-7E6A-01F766ADD3FA}"/>
              </a:ext>
            </a:extLst>
          </p:cNvPr>
          <p:cNvSpPr>
            <a:spLocks noGrp="1"/>
          </p:cNvSpPr>
          <p:nvPr>
            <p:ph idx="1"/>
          </p:nvPr>
        </p:nvSpPr>
        <p:spPr>
          <a:xfrm>
            <a:off x="630810" y="3314620"/>
            <a:ext cx="4535079" cy="983059"/>
          </a:xfrm>
        </p:spPr>
        <p:txBody>
          <a:bodyPr/>
          <a:lstStyle/>
          <a:p>
            <a:r>
              <a:rPr lang="en-GB" dirty="0"/>
              <a:t>Assessments</a:t>
            </a:r>
          </a:p>
        </p:txBody>
      </p:sp>
      <p:sp>
        <p:nvSpPr>
          <p:cNvPr id="3" name="Content Placeholder 2">
            <a:extLst>
              <a:ext uri="{FF2B5EF4-FFF2-40B4-BE49-F238E27FC236}">
                <a16:creationId xmlns:a16="http://schemas.microsoft.com/office/drawing/2014/main" id="{7821D06A-945D-03B1-2F9C-CB03ED0ACBB7}"/>
              </a:ext>
            </a:extLst>
          </p:cNvPr>
          <p:cNvSpPr>
            <a:spLocks noGrp="1"/>
          </p:cNvSpPr>
          <p:nvPr>
            <p:ph idx="10"/>
          </p:nvPr>
        </p:nvSpPr>
        <p:spPr>
          <a:xfrm>
            <a:off x="6275490" y="689570"/>
            <a:ext cx="5916510" cy="1211659"/>
          </a:xfrm>
        </p:spPr>
        <p:txBody>
          <a:bodyPr/>
          <a:lstStyle/>
          <a:p>
            <a:r>
              <a:rPr lang="en-GB" dirty="0"/>
              <a:t>Academic interview –</a:t>
            </a:r>
          </a:p>
          <a:p>
            <a:r>
              <a:rPr lang="en-GB" dirty="0"/>
              <a:t>23:59pm</a:t>
            </a:r>
          </a:p>
          <a:p>
            <a:r>
              <a:rPr lang="en-GB" dirty="0"/>
              <a:t>Interviews will take place </a:t>
            </a:r>
          </a:p>
          <a:p>
            <a:r>
              <a:rPr lang="en-GB" dirty="0"/>
              <a:t>WC 12/10/26</a:t>
            </a:r>
          </a:p>
          <a:p>
            <a:r>
              <a:rPr lang="en-GB" sz="1200" dirty="0"/>
              <a:t>An academic interview is an oral assessment in which students demonstrate their </a:t>
            </a:r>
          </a:p>
          <a:p>
            <a:r>
              <a:rPr lang="en-GB" sz="1200" dirty="0"/>
              <a:t>understanding, reasoning, and ability to apply knowledge by responding to questions </a:t>
            </a:r>
          </a:p>
          <a:p>
            <a:r>
              <a:rPr lang="en-GB" sz="1200" dirty="0"/>
              <a:t>from an assessor. </a:t>
            </a:r>
          </a:p>
          <a:p>
            <a:r>
              <a:rPr lang="en-GB" sz="1200" dirty="0"/>
              <a:t>Rather than recalling information, students are expected to explain, justify, evaluate </a:t>
            </a:r>
          </a:p>
          <a:p>
            <a:r>
              <a:rPr lang="en-GB" sz="1200" dirty="0"/>
              <a:t>and critically reflect upon their decisions using appropriate academic concepts and evidence.</a:t>
            </a:r>
          </a:p>
          <a:p>
            <a:endParaRPr lang="en-GB" sz="1200" dirty="0"/>
          </a:p>
          <a:p>
            <a:endParaRPr lang="en-GB" dirty="0"/>
          </a:p>
          <a:p>
            <a:r>
              <a:rPr lang="en-GB" dirty="0"/>
              <a:t>Business consultancy – 09/11/2026</a:t>
            </a:r>
          </a:p>
          <a:p>
            <a:r>
              <a:rPr lang="en-GB"/>
              <a:t>23.59pm</a:t>
            </a:r>
            <a:endParaRPr lang="en-GB" dirty="0"/>
          </a:p>
          <a:p>
            <a:r>
              <a:rPr lang="en-GB" sz="1200" dirty="0"/>
              <a:t>You will work in a group of four as a team of </a:t>
            </a:r>
            <a:r>
              <a:rPr lang="en-GB" sz="1200" b="1" dirty="0"/>
              <a:t>Business Growth and Development Consultants</a:t>
            </a:r>
            <a:r>
              <a:rPr lang="en-GB" sz="1200" dirty="0"/>
              <a:t>.</a:t>
            </a:r>
          </a:p>
          <a:p>
            <a:endParaRPr lang="en-GB" sz="1200" dirty="0"/>
          </a:p>
          <a:p>
            <a:endParaRPr lang="en-GB" dirty="0"/>
          </a:p>
        </p:txBody>
      </p:sp>
    </p:spTree>
    <p:extLst>
      <p:ext uri="{BB962C8B-B14F-4D97-AF65-F5344CB8AC3E}">
        <p14:creationId xmlns:p14="http://schemas.microsoft.com/office/powerpoint/2010/main" val="1228867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0C008-5B54-ED8B-6D5F-9D54F9CBBA3B}"/>
              </a:ext>
            </a:extLst>
          </p:cNvPr>
          <p:cNvSpPr>
            <a:spLocks noGrp="1"/>
          </p:cNvSpPr>
          <p:nvPr>
            <p:ph type="title"/>
          </p:nvPr>
        </p:nvSpPr>
        <p:spPr>
          <a:xfrm>
            <a:off x="182373" y="-179998"/>
            <a:ext cx="11481847" cy="1325563"/>
          </a:xfrm>
        </p:spPr>
        <p:txBody>
          <a:bodyPr/>
          <a:lstStyle/>
          <a:p>
            <a:r>
              <a:rPr lang="en-GB" dirty="0"/>
              <a:t>Assessment 1 </a:t>
            </a:r>
          </a:p>
        </p:txBody>
      </p:sp>
      <p:sp>
        <p:nvSpPr>
          <p:cNvPr id="3" name="Content Placeholder 2">
            <a:extLst>
              <a:ext uri="{FF2B5EF4-FFF2-40B4-BE49-F238E27FC236}">
                <a16:creationId xmlns:a16="http://schemas.microsoft.com/office/drawing/2014/main" id="{2E19D60D-9BFE-A87E-3B7C-67C6DE84EB83}"/>
              </a:ext>
            </a:extLst>
          </p:cNvPr>
          <p:cNvSpPr>
            <a:spLocks noGrp="1"/>
          </p:cNvSpPr>
          <p:nvPr>
            <p:ph idx="1"/>
          </p:nvPr>
        </p:nvSpPr>
        <p:spPr>
          <a:xfrm>
            <a:off x="195491" y="885674"/>
            <a:ext cx="5477919" cy="5463851"/>
          </a:xfrm>
        </p:spPr>
        <p:txBody>
          <a:bodyPr>
            <a:normAutofit fontScale="40000" lnSpcReduction="20000"/>
          </a:bodyPr>
          <a:lstStyle/>
          <a:p>
            <a:pPr marL="0" indent="0">
              <a:buNone/>
            </a:pPr>
            <a:r>
              <a:rPr lang="en-GB" sz="2900" dirty="0"/>
              <a:t>The first assessment comprises three integrated components:</a:t>
            </a:r>
          </a:p>
          <a:p>
            <a:pPr lvl="0"/>
            <a:r>
              <a:rPr lang="en-GB" sz="2900" dirty="0"/>
              <a:t>An individual </a:t>
            </a:r>
            <a:r>
              <a:rPr lang="en-GB" sz="2900" b="1" dirty="0"/>
              <a:t>Business Opportunity Mind Map</a:t>
            </a:r>
            <a:endParaRPr lang="en-GB" sz="2900" dirty="0"/>
          </a:p>
          <a:p>
            <a:pPr lvl="0"/>
            <a:r>
              <a:rPr lang="en-GB" sz="2900" dirty="0"/>
              <a:t>A completed </a:t>
            </a:r>
            <a:r>
              <a:rPr lang="en-GB" sz="2900" b="1" dirty="0"/>
              <a:t>Value Proposition Canvas (VPC)</a:t>
            </a:r>
            <a:endParaRPr lang="en-GB" sz="2900" dirty="0"/>
          </a:p>
          <a:p>
            <a:pPr lvl="0"/>
            <a:r>
              <a:rPr lang="en-GB" sz="2900" dirty="0"/>
              <a:t>An individual </a:t>
            </a:r>
            <a:r>
              <a:rPr lang="en-GB" sz="2900" b="1" dirty="0"/>
              <a:t>Academic Interview</a:t>
            </a:r>
            <a:r>
              <a:rPr lang="en-GB" sz="2900" dirty="0"/>
              <a:t> (20 minutes)</a:t>
            </a:r>
          </a:p>
          <a:p>
            <a:pPr marL="0" indent="0">
              <a:buNone/>
            </a:pPr>
            <a:endParaRPr lang="en-GB" sz="2900" dirty="0"/>
          </a:p>
          <a:p>
            <a:pPr marL="0" indent="0">
              <a:buNone/>
            </a:pPr>
            <a:r>
              <a:rPr lang="en-GB" b="1" dirty="0"/>
              <a:t>Mind map </a:t>
            </a:r>
            <a:r>
              <a:rPr lang="en-GB" dirty="0"/>
              <a:t>- You are required to produce an individual mind map that visually represents the development of your business opportunity throughout the first half of the module. should demonstrate how the concepts introduced during weekly teaching have influenced the evolution of your business idea. It should clearly illustrate the relationships between enterprise theory and entrepreneurial decision making, evidencing how your understanding has developed through the iterative refinement of your proposed venture</a:t>
            </a:r>
          </a:p>
          <a:p>
            <a:pPr marL="0" indent="0">
              <a:buNone/>
            </a:pPr>
            <a:r>
              <a:rPr lang="en-GB" sz="2900" u="sng" dirty="0"/>
              <a:t>The proposed business opportunity must be an original concept developed specifically for this module. It must not be based upon an existing business, a previous entrepreneurship project, or work submitted for assessment in another module.</a:t>
            </a:r>
          </a:p>
          <a:p>
            <a:pPr marL="0" indent="0">
              <a:buNone/>
            </a:pPr>
            <a:r>
              <a:rPr lang="en-GB" dirty="0"/>
              <a:t>The mind map should be developed progressively throughout the first weeks of module rather than completed retrospectively at the end to demonstrate how your thinking has evolved and the concept has changed based upon research and frameworks introduced in each session.</a:t>
            </a:r>
          </a:p>
          <a:p>
            <a:pPr marL="0" indent="0">
              <a:buNone/>
            </a:pPr>
            <a:endParaRPr lang="en-GB" dirty="0"/>
          </a:p>
          <a:p>
            <a:pPr marL="0" indent="0">
              <a:buNone/>
            </a:pPr>
            <a:r>
              <a:rPr lang="en-GB" b="1" dirty="0"/>
              <a:t>VPC - </a:t>
            </a:r>
            <a:r>
              <a:rPr lang="en-GB" dirty="0"/>
              <a:t>You are required to complete a Value Proposition Canvas that demonstrates your understanding of the relationship between your proposed product or service and its intended customer. The Value Proposition Canvas should demonstrate how customer insights have informed the development and validation of your business opportunity.</a:t>
            </a:r>
          </a:p>
          <a:p>
            <a:pPr marL="0" indent="0">
              <a:buNone/>
            </a:pPr>
            <a:r>
              <a:rPr lang="en-GB" dirty="0"/>
              <a:t>The assessment will focus on your ability to explain, justify, critically evaluate, and apply enterprise and innovation concepts rather than on the visual presentation of the mind map or Value Proposition Canvas.</a:t>
            </a:r>
          </a:p>
          <a:p>
            <a:pPr marL="0" indent="0">
              <a:buNone/>
            </a:pPr>
            <a:endParaRPr lang="en-GB" dirty="0"/>
          </a:p>
          <a:p>
            <a:pPr marL="0" indent="0">
              <a:buNone/>
            </a:pPr>
            <a:endParaRPr lang="en-GB" dirty="0"/>
          </a:p>
          <a:p>
            <a:pPr marL="0" indent="0">
              <a:buNone/>
            </a:pPr>
            <a:endParaRPr lang="en-GB" sz="2900" u="sng" dirty="0"/>
          </a:p>
        </p:txBody>
      </p:sp>
      <p:pic>
        <p:nvPicPr>
          <p:cNvPr id="4" name="Picture 3" descr="Customize 3,991+ Mind Maps Templates Online - Canva">
            <a:extLst>
              <a:ext uri="{FF2B5EF4-FFF2-40B4-BE49-F238E27FC236}">
                <a16:creationId xmlns:a16="http://schemas.microsoft.com/office/drawing/2014/main" id="{8FCB8E14-157F-7A86-2623-2F1E270FA16B}"/>
              </a:ext>
            </a:extLst>
          </p:cNvPr>
          <p:cNvPicPr>
            <a:picLocks noChangeAspect="1"/>
          </p:cNvPicPr>
          <p:nvPr/>
        </p:nvPicPr>
        <p:blipFill>
          <a:blip r:embed="rId2"/>
          <a:stretch>
            <a:fillRect/>
          </a:stretch>
        </p:blipFill>
        <p:spPr>
          <a:xfrm>
            <a:off x="5923295" y="231575"/>
            <a:ext cx="5477922" cy="3081331"/>
          </a:xfrm>
          <a:prstGeom prst="rect">
            <a:avLst/>
          </a:prstGeom>
        </p:spPr>
      </p:pic>
      <p:pic>
        <p:nvPicPr>
          <p:cNvPr id="5" name="Picture 4" descr="Value Proposition Canvas – Download the Official Template">
            <a:extLst>
              <a:ext uri="{FF2B5EF4-FFF2-40B4-BE49-F238E27FC236}">
                <a16:creationId xmlns:a16="http://schemas.microsoft.com/office/drawing/2014/main" id="{88F344ED-2494-4DEB-0313-F6C8102A911A}"/>
              </a:ext>
            </a:extLst>
          </p:cNvPr>
          <p:cNvPicPr>
            <a:picLocks noChangeAspect="1"/>
          </p:cNvPicPr>
          <p:nvPr/>
        </p:nvPicPr>
        <p:blipFill>
          <a:blip r:embed="rId3"/>
          <a:srcRect b="10111"/>
          <a:stretch>
            <a:fillRect/>
          </a:stretch>
        </p:blipFill>
        <p:spPr>
          <a:xfrm>
            <a:off x="5923295" y="3545095"/>
            <a:ext cx="5477922" cy="3081331"/>
          </a:xfrm>
          <a:prstGeom prst="rect">
            <a:avLst/>
          </a:prstGeom>
        </p:spPr>
      </p:pic>
    </p:spTree>
    <p:extLst>
      <p:ext uri="{BB962C8B-B14F-4D97-AF65-F5344CB8AC3E}">
        <p14:creationId xmlns:p14="http://schemas.microsoft.com/office/powerpoint/2010/main" val="27119438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68666-0BF1-F2FD-7C11-51F51A89B1D9}"/>
              </a:ext>
            </a:extLst>
          </p:cNvPr>
          <p:cNvSpPr>
            <a:spLocks noGrp="1"/>
          </p:cNvSpPr>
          <p:nvPr>
            <p:ph type="title"/>
          </p:nvPr>
        </p:nvSpPr>
        <p:spPr/>
        <p:txBody>
          <a:bodyPr/>
          <a:lstStyle/>
          <a:p>
            <a:r>
              <a:rPr lang="en-GB" dirty="0"/>
              <a:t>Assessment 1 </a:t>
            </a:r>
          </a:p>
        </p:txBody>
      </p:sp>
      <p:sp>
        <p:nvSpPr>
          <p:cNvPr id="3" name="Content Placeholder 2">
            <a:extLst>
              <a:ext uri="{FF2B5EF4-FFF2-40B4-BE49-F238E27FC236}">
                <a16:creationId xmlns:a16="http://schemas.microsoft.com/office/drawing/2014/main" id="{74244A32-D04F-75C1-BC58-06B8B80FB47E}"/>
              </a:ext>
            </a:extLst>
          </p:cNvPr>
          <p:cNvSpPr>
            <a:spLocks noGrp="1"/>
          </p:cNvSpPr>
          <p:nvPr>
            <p:ph idx="1"/>
          </p:nvPr>
        </p:nvSpPr>
        <p:spPr>
          <a:xfrm>
            <a:off x="992702" y="1807702"/>
            <a:ext cx="10743667" cy="4667250"/>
          </a:xfrm>
        </p:spPr>
        <p:txBody>
          <a:bodyPr>
            <a:normAutofit/>
          </a:bodyPr>
          <a:lstStyle/>
          <a:p>
            <a:pPr marL="0" indent="0">
              <a:buNone/>
            </a:pPr>
            <a:r>
              <a:rPr lang="en-GB" dirty="0"/>
              <a:t>The Academic Interview</a:t>
            </a:r>
          </a:p>
          <a:p>
            <a:pPr marL="0" indent="0">
              <a:buNone/>
            </a:pPr>
            <a:r>
              <a:rPr lang="en-GB" sz="1300" dirty="0"/>
              <a:t>The completed </a:t>
            </a:r>
            <a:r>
              <a:rPr lang="en-GB" sz="1300" b="1" dirty="0"/>
              <a:t>Business Opportunity Mind Map</a:t>
            </a:r>
            <a:r>
              <a:rPr lang="en-GB" sz="1300" dirty="0"/>
              <a:t> and </a:t>
            </a:r>
            <a:r>
              <a:rPr lang="en-GB" sz="1300" b="1" dirty="0"/>
              <a:t>Value Proposition Canvas</a:t>
            </a:r>
            <a:r>
              <a:rPr lang="en-GB" sz="1300" dirty="0"/>
              <a:t> will serve as the sole discussion prompts during the academic interview.</a:t>
            </a:r>
          </a:p>
          <a:p>
            <a:pPr marL="0" indent="0">
              <a:buNone/>
            </a:pPr>
            <a:r>
              <a:rPr lang="en-GB" sz="1300" b="1" u="sng" dirty="0"/>
              <a:t>No additional notes, prompts, cue cards, electronic devices, or supporting materials will be permitted during the interview.</a:t>
            </a:r>
          </a:p>
          <a:p>
            <a:pPr marL="0" indent="0">
              <a:buNone/>
            </a:pPr>
            <a:r>
              <a:rPr lang="en-GB" sz="1300" dirty="0"/>
              <a:t>The academic interview will last approximately </a:t>
            </a:r>
            <a:r>
              <a:rPr lang="en-GB" sz="1300" b="1" dirty="0"/>
              <a:t>20 minutes</a:t>
            </a:r>
            <a:r>
              <a:rPr lang="en-GB" sz="1300" dirty="0"/>
              <a:t> and will assess your understanding and application of the enterprise and innovation concepts introduced during the first half of the module.</a:t>
            </a:r>
          </a:p>
          <a:p>
            <a:pPr marL="0" indent="0">
              <a:buNone/>
            </a:pPr>
            <a:endParaRPr lang="en-GB" sz="1300" dirty="0"/>
          </a:p>
          <a:p>
            <a:pPr marL="0" indent="0">
              <a:buNone/>
            </a:pPr>
            <a:r>
              <a:rPr lang="en-GB" sz="1300" b="1" dirty="0"/>
              <a:t>Opening Discussion (approximately 5 minutes)</a:t>
            </a:r>
            <a:endParaRPr lang="en-GB" sz="1300" dirty="0"/>
          </a:p>
          <a:p>
            <a:r>
              <a:rPr lang="en-GB" sz="1300" dirty="0"/>
              <a:t>You will provide a concise overview of your business opportunity, summarising the development of your concept and the rationale underpinning your proposed venture.</a:t>
            </a:r>
          </a:p>
          <a:p>
            <a:pPr marL="0" indent="0">
              <a:buNone/>
            </a:pPr>
            <a:r>
              <a:rPr lang="en-GB" sz="1300" b="1" dirty="0"/>
              <a:t>Academic Questioning (approximately 10 minutes)</a:t>
            </a:r>
            <a:endParaRPr lang="en-GB" sz="1300" dirty="0"/>
          </a:p>
          <a:p>
            <a:r>
              <a:rPr lang="en-GB" sz="1300" dirty="0"/>
              <a:t>The assessor will utilise Socratic questioning relating to your business opportunity, the development of your mind map, your Value Proposition Canvas, and the enterprise and innovation concepts explored during the module. Follow up questions will be used to explore the depth of your understanding and your ability to justify entrepreneurial decisions.</a:t>
            </a:r>
          </a:p>
          <a:p>
            <a:pPr marL="0" indent="0">
              <a:buNone/>
            </a:pPr>
            <a:r>
              <a:rPr lang="en-GB" sz="1300" b="1" dirty="0"/>
              <a:t>Critical Reflection (approximately 5 minutes)</a:t>
            </a:r>
            <a:endParaRPr lang="en-GB" sz="1300" dirty="0"/>
          </a:p>
          <a:p>
            <a:r>
              <a:rPr lang="en-GB" sz="1300" dirty="0"/>
              <a:t>You will be expected to critically reflect upon the strengths and limitations of your business opportunity, discuss lessons learned throughout the development process, and identify potential opportunities for future refinement and validation</a:t>
            </a:r>
          </a:p>
        </p:txBody>
      </p:sp>
    </p:spTree>
    <p:extLst>
      <p:ext uri="{BB962C8B-B14F-4D97-AF65-F5344CB8AC3E}">
        <p14:creationId xmlns:p14="http://schemas.microsoft.com/office/powerpoint/2010/main" val="1875515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EAD27-C774-5875-062C-F2959E2ED268}"/>
              </a:ext>
            </a:extLst>
          </p:cNvPr>
          <p:cNvSpPr>
            <a:spLocks noGrp="1"/>
          </p:cNvSpPr>
          <p:nvPr>
            <p:ph type="title"/>
          </p:nvPr>
        </p:nvSpPr>
        <p:spPr>
          <a:xfrm>
            <a:off x="1139497" y="2766218"/>
            <a:ext cx="7956222" cy="1325563"/>
          </a:xfrm>
        </p:spPr>
        <p:txBody>
          <a:bodyPr/>
          <a:lstStyle/>
          <a:p>
            <a:r>
              <a:rPr lang="en-GB" dirty="0"/>
              <a:t>Socratic Questioning</a:t>
            </a:r>
          </a:p>
        </p:txBody>
      </p:sp>
      <p:pic>
        <p:nvPicPr>
          <p:cNvPr id="4" name="Picture 3">
            <a:extLst>
              <a:ext uri="{FF2B5EF4-FFF2-40B4-BE49-F238E27FC236}">
                <a16:creationId xmlns:a16="http://schemas.microsoft.com/office/drawing/2014/main" id="{2F9A480B-EF51-6E49-1124-79F1429CDF8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903295" y="86273"/>
            <a:ext cx="4847171" cy="6790513"/>
          </a:xfrm>
          <a:prstGeom prst="rect">
            <a:avLst/>
          </a:prstGeom>
          <a:noFill/>
          <a:ln>
            <a:noFill/>
          </a:ln>
        </p:spPr>
      </p:pic>
    </p:spTree>
    <p:extLst>
      <p:ext uri="{BB962C8B-B14F-4D97-AF65-F5344CB8AC3E}">
        <p14:creationId xmlns:p14="http://schemas.microsoft.com/office/powerpoint/2010/main" val="29063951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0C811-D8A8-6EAD-DE13-18CA923D8868}"/>
              </a:ext>
            </a:extLst>
          </p:cNvPr>
          <p:cNvSpPr>
            <a:spLocks noGrp="1"/>
          </p:cNvSpPr>
          <p:nvPr>
            <p:ph type="title"/>
          </p:nvPr>
        </p:nvSpPr>
        <p:spPr/>
        <p:txBody>
          <a:bodyPr/>
          <a:lstStyle/>
          <a:p>
            <a:r>
              <a:rPr lang="en-GB" dirty="0"/>
              <a:t>Assessment 2</a:t>
            </a:r>
          </a:p>
        </p:txBody>
      </p:sp>
      <p:sp>
        <p:nvSpPr>
          <p:cNvPr id="3" name="Text Placeholder 2">
            <a:extLst>
              <a:ext uri="{FF2B5EF4-FFF2-40B4-BE49-F238E27FC236}">
                <a16:creationId xmlns:a16="http://schemas.microsoft.com/office/drawing/2014/main" id="{4F0B31B2-7EAC-6E3B-1339-CB42DF48451B}"/>
              </a:ext>
            </a:extLst>
          </p:cNvPr>
          <p:cNvSpPr>
            <a:spLocks noGrp="1"/>
          </p:cNvSpPr>
          <p:nvPr>
            <p:ph type="body" idx="1"/>
          </p:nvPr>
        </p:nvSpPr>
        <p:spPr>
          <a:xfrm>
            <a:off x="355076" y="1641033"/>
            <a:ext cx="11481847" cy="3575934"/>
          </a:xfrm>
        </p:spPr>
        <p:txBody>
          <a:bodyPr>
            <a:normAutofit/>
          </a:bodyPr>
          <a:lstStyle/>
          <a:p>
            <a:r>
              <a:rPr lang="en-GB" dirty="0"/>
              <a:t>You will work in a group of four as a team of </a:t>
            </a:r>
            <a:r>
              <a:rPr lang="en-GB" b="1" dirty="0"/>
              <a:t>Business Growth and Development Consultants</a:t>
            </a:r>
            <a:r>
              <a:rPr lang="en-GB" dirty="0"/>
              <a:t>.</a:t>
            </a:r>
          </a:p>
          <a:p>
            <a:r>
              <a:rPr lang="en-GB" dirty="0"/>
              <a:t>Your group will be allocated a business concept developed by another student during Assessment 1. You will not be allocated a concept that you developed or contributed to.</a:t>
            </a:r>
          </a:p>
          <a:p>
            <a:r>
              <a:rPr lang="en-GB" dirty="0"/>
              <a:t>The business concept (Mind map, value canvas and interview) will act as your </a:t>
            </a:r>
            <a:r>
              <a:rPr lang="en-GB" b="1" dirty="0"/>
              <a:t>client brief</a:t>
            </a:r>
            <a:r>
              <a:rPr lang="en-GB" dirty="0"/>
              <a:t>. Your role is to independently assess the business and provide recommendations for how it can develop and achieve </a:t>
            </a:r>
            <a:r>
              <a:rPr lang="en-GB" b="1" dirty="0"/>
              <a:t>sustainable growth</a:t>
            </a:r>
            <a:r>
              <a:rPr lang="en-GB" dirty="0"/>
              <a:t>.</a:t>
            </a:r>
          </a:p>
          <a:p>
            <a:pPr marL="0" indent="0">
              <a:buNone/>
            </a:pPr>
            <a:endParaRPr lang="en-GB" dirty="0"/>
          </a:p>
        </p:txBody>
      </p:sp>
    </p:spTree>
    <p:extLst>
      <p:ext uri="{BB962C8B-B14F-4D97-AF65-F5344CB8AC3E}">
        <p14:creationId xmlns:p14="http://schemas.microsoft.com/office/powerpoint/2010/main" val="440971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4499C5AA-2F1E-1BD6-F98E-EC55BEDB1BC2}"/>
              </a:ext>
            </a:extLst>
          </p:cNvPr>
          <p:cNvGraphicFramePr/>
          <p:nvPr>
            <p:extLst>
              <p:ext uri="{D42A27DB-BD31-4B8C-83A1-F6EECF244321}">
                <p14:modId xmlns:p14="http://schemas.microsoft.com/office/powerpoint/2010/main" val="764903591"/>
              </p:ext>
            </p:extLst>
          </p:nvPr>
        </p:nvGraphicFramePr>
        <p:xfrm>
          <a:off x="1100435" y="936259"/>
          <a:ext cx="10425869" cy="61871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a:extLst>
              <a:ext uri="{FF2B5EF4-FFF2-40B4-BE49-F238E27FC236}">
                <a16:creationId xmlns:a16="http://schemas.microsoft.com/office/drawing/2014/main" id="{868325B2-D427-6A4C-2AA3-91D1B64B0089}"/>
              </a:ext>
            </a:extLst>
          </p:cNvPr>
          <p:cNvSpPr>
            <a:spLocks noGrp="1"/>
          </p:cNvSpPr>
          <p:nvPr>
            <p:ph type="title"/>
          </p:nvPr>
        </p:nvSpPr>
        <p:spPr>
          <a:xfrm>
            <a:off x="1024051" y="566433"/>
            <a:ext cx="11481847" cy="1325563"/>
          </a:xfrm>
        </p:spPr>
        <p:txBody>
          <a:bodyPr/>
          <a:lstStyle/>
          <a:p>
            <a:r>
              <a:rPr lang="en-GB" dirty="0"/>
              <a:t>Roles</a:t>
            </a:r>
          </a:p>
        </p:txBody>
      </p:sp>
    </p:spTree>
    <p:extLst>
      <p:ext uri="{BB962C8B-B14F-4D97-AF65-F5344CB8AC3E}">
        <p14:creationId xmlns:p14="http://schemas.microsoft.com/office/powerpoint/2010/main" val="21112523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A6FC7-3BB2-0B2B-AF51-48ABB5D5865A}"/>
              </a:ext>
            </a:extLst>
          </p:cNvPr>
          <p:cNvSpPr>
            <a:spLocks noGrp="1"/>
          </p:cNvSpPr>
          <p:nvPr>
            <p:ph type="title"/>
          </p:nvPr>
        </p:nvSpPr>
        <p:spPr/>
        <p:txBody>
          <a:bodyPr/>
          <a:lstStyle/>
          <a:p>
            <a:r>
              <a:rPr lang="en-GB" dirty="0"/>
              <a:t>Video presentation</a:t>
            </a:r>
          </a:p>
        </p:txBody>
      </p:sp>
      <p:sp>
        <p:nvSpPr>
          <p:cNvPr id="3" name="Content Placeholder 2">
            <a:extLst>
              <a:ext uri="{FF2B5EF4-FFF2-40B4-BE49-F238E27FC236}">
                <a16:creationId xmlns:a16="http://schemas.microsoft.com/office/drawing/2014/main" id="{6A60AB5D-0686-B551-052A-2C6E41BA015F}"/>
              </a:ext>
            </a:extLst>
          </p:cNvPr>
          <p:cNvSpPr>
            <a:spLocks noGrp="1"/>
          </p:cNvSpPr>
          <p:nvPr>
            <p:ph idx="1"/>
          </p:nvPr>
        </p:nvSpPr>
        <p:spPr>
          <a:xfrm>
            <a:off x="880217" y="1825625"/>
            <a:ext cx="10856153" cy="4667250"/>
          </a:xfrm>
        </p:spPr>
        <p:txBody>
          <a:bodyPr>
            <a:normAutofit fontScale="92500" lnSpcReduction="10000"/>
          </a:bodyPr>
          <a:lstStyle/>
          <a:p>
            <a:r>
              <a:rPr lang="en-GB" dirty="0"/>
              <a:t>Each student will record an </a:t>
            </a:r>
            <a:r>
              <a:rPr lang="en-GB" b="1" dirty="0"/>
              <a:t>8-minute individual presentation</a:t>
            </a:r>
            <a:r>
              <a:rPr lang="en-GB" dirty="0"/>
              <a:t>.</a:t>
            </a:r>
          </a:p>
          <a:p>
            <a:r>
              <a:rPr lang="en-GB" dirty="0"/>
              <a:t>demonstrate a professional consultancy approach, contain a clear and logical narrative, integrate the four individual contributions, use appropriate visual material, support analysis with relevant evidence, provide justified recommendations and maintain a consistent professional standard throughout.</a:t>
            </a:r>
          </a:p>
          <a:p>
            <a:r>
              <a:rPr lang="en-GB" u="sng" dirty="0"/>
              <a:t>It is expected that students will act as a single consultancy sharing slide format and design, professional standards of dress (you will be expected to be seen in your recording)</a:t>
            </a:r>
          </a:p>
          <a:p>
            <a:r>
              <a:rPr lang="en-GB" dirty="0"/>
              <a:t>The four recordings will then be edited together to create the group's final consultancy presentation </a:t>
            </a:r>
          </a:p>
          <a:p>
            <a:pPr marL="0" indent="0">
              <a:buNone/>
            </a:pPr>
            <a:r>
              <a:rPr lang="en-GB" sz="1100" dirty="0"/>
              <a:t>References – 20 references per student presentation (This is a minimum required and should not represent the maximum be mindful that you are awarded not only for quantity or references but quality and relevancy)</a:t>
            </a:r>
          </a:p>
          <a:p>
            <a:endParaRPr lang="en-GB" dirty="0"/>
          </a:p>
          <a:p>
            <a:endParaRPr lang="en-GB" dirty="0"/>
          </a:p>
        </p:txBody>
      </p:sp>
    </p:spTree>
    <p:extLst>
      <p:ext uri="{BB962C8B-B14F-4D97-AF65-F5344CB8AC3E}">
        <p14:creationId xmlns:p14="http://schemas.microsoft.com/office/powerpoint/2010/main" val="11928792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9A7DE-0A02-2B80-E1F9-FAAC6FA9A13A}"/>
              </a:ext>
            </a:extLst>
          </p:cNvPr>
          <p:cNvSpPr>
            <a:spLocks noGrp="1"/>
          </p:cNvSpPr>
          <p:nvPr>
            <p:ph type="title"/>
          </p:nvPr>
        </p:nvSpPr>
        <p:spPr/>
        <p:txBody>
          <a:bodyPr/>
          <a:lstStyle/>
          <a:p>
            <a:r>
              <a:rPr lang="en-GB" dirty="0"/>
              <a:t>Assessment 2</a:t>
            </a:r>
          </a:p>
        </p:txBody>
      </p:sp>
      <p:sp>
        <p:nvSpPr>
          <p:cNvPr id="3" name="Content Placeholder 2">
            <a:extLst>
              <a:ext uri="{FF2B5EF4-FFF2-40B4-BE49-F238E27FC236}">
                <a16:creationId xmlns:a16="http://schemas.microsoft.com/office/drawing/2014/main" id="{4CB68FBD-6472-0E4C-6483-B10EAAAC9F87}"/>
              </a:ext>
            </a:extLst>
          </p:cNvPr>
          <p:cNvSpPr>
            <a:spLocks noGrp="1"/>
          </p:cNvSpPr>
          <p:nvPr>
            <p:ph idx="1"/>
          </p:nvPr>
        </p:nvSpPr>
        <p:spPr/>
        <p:txBody>
          <a:bodyPr>
            <a:normAutofit fontScale="55000" lnSpcReduction="20000"/>
          </a:bodyPr>
          <a:lstStyle/>
          <a:p>
            <a:pPr marL="0" indent="0">
              <a:buNone/>
            </a:pPr>
            <a:r>
              <a:rPr lang="en-GB" dirty="0"/>
              <a:t>Although each student is responsible for an individual consultancy section, the four contributions should form </a:t>
            </a:r>
            <a:r>
              <a:rPr lang="en-GB" b="1" dirty="0"/>
              <a:t>one coherent consultancy report</a:t>
            </a:r>
            <a:r>
              <a:rPr lang="en-GB" dirty="0"/>
              <a:t>.</a:t>
            </a:r>
          </a:p>
          <a:p>
            <a:endParaRPr lang="en-GB" dirty="0"/>
          </a:p>
          <a:p>
            <a:pPr marL="0" indent="0">
              <a:buNone/>
            </a:pPr>
            <a:r>
              <a:rPr lang="en-GB" dirty="0"/>
              <a:t>The final presentation should therefore demonstrate a clear progression:</a:t>
            </a:r>
          </a:p>
          <a:p>
            <a:pPr marL="0" indent="0">
              <a:buNone/>
            </a:pPr>
            <a:r>
              <a:rPr lang="en-GB" b="1" dirty="0"/>
              <a:t>Diagnose → Identify Growth → Manage Growth → Sustain Growth</a:t>
            </a:r>
          </a:p>
          <a:p>
            <a:endParaRPr lang="en-GB" dirty="0"/>
          </a:p>
          <a:p>
            <a:pPr marL="0" indent="0">
              <a:buNone/>
            </a:pPr>
            <a:r>
              <a:rPr lang="en-GB" dirty="0"/>
              <a:t>The group's recommendations should be consistent across all four sections and should provide the client with a clear strategic direction.</a:t>
            </a:r>
          </a:p>
          <a:p>
            <a:pPr marL="0" indent="0">
              <a:buNone/>
            </a:pPr>
            <a:r>
              <a:rPr lang="en-GB" dirty="0"/>
              <a:t>Throughout the presentation, students should apply relevant academic theory, business and strategic frameworks, market evidence, industry information and commercial data.</a:t>
            </a:r>
          </a:p>
          <a:p>
            <a:endParaRPr lang="en-GB" dirty="0"/>
          </a:p>
          <a:p>
            <a:pPr marL="0" indent="0">
              <a:buNone/>
            </a:pPr>
            <a:r>
              <a:rPr lang="en-GB" dirty="0"/>
              <a:t>Students should </a:t>
            </a:r>
            <a:r>
              <a:rPr lang="en-GB" b="1" dirty="0"/>
              <a:t>select and justify appropriate analytical tools from the range discussed in class and your other modules you have studied so far</a:t>
            </a:r>
            <a:r>
              <a:rPr lang="en-GB" dirty="0"/>
              <a:t> rather than applying frameworks mechanically.</a:t>
            </a:r>
          </a:p>
          <a:p>
            <a:endParaRPr lang="en-GB" dirty="0"/>
          </a:p>
          <a:p>
            <a:pPr marL="0" indent="0">
              <a:buNone/>
            </a:pPr>
            <a:r>
              <a:rPr lang="en-GB" dirty="0"/>
              <a:t>The emphasis should be on </a:t>
            </a:r>
            <a:r>
              <a:rPr lang="en-GB" b="1" dirty="0"/>
              <a:t>application, evaluation and recommendation</a:t>
            </a:r>
            <a:r>
              <a:rPr lang="en-GB" dirty="0"/>
              <a:t>, rather than description.</a:t>
            </a:r>
          </a:p>
          <a:p>
            <a:endParaRPr lang="en-GB" dirty="0"/>
          </a:p>
        </p:txBody>
      </p:sp>
    </p:spTree>
    <p:extLst>
      <p:ext uri="{BB962C8B-B14F-4D97-AF65-F5344CB8AC3E}">
        <p14:creationId xmlns:p14="http://schemas.microsoft.com/office/powerpoint/2010/main" val="35405982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59D49BE-34A5-DFA7-DD54-EA39BFFD149F}"/>
              </a:ext>
            </a:extLst>
          </p:cNvPr>
          <p:cNvSpPr>
            <a:spLocks noGrp="1"/>
          </p:cNvSpPr>
          <p:nvPr>
            <p:ph type="title"/>
          </p:nvPr>
        </p:nvSpPr>
        <p:spPr>
          <a:xfrm>
            <a:off x="301657" y="1420926"/>
            <a:ext cx="11594969" cy="1325563"/>
          </a:xfrm>
        </p:spPr>
        <p:txBody>
          <a:bodyPr anchor="ctr">
            <a:normAutofit/>
          </a:bodyPr>
          <a:lstStyle/>
          <a:p>
            <a:r>
              <a:rPr lang="en-US" dirty="0"/>
              <a:t>Questions? </a:t>
            </a:r>
          </a:p>
        </p:txBody>
      </p:sp>
      <p:pic>
        <p:nvPicPr>
          <p:cNvPr id="4" name="Picture 3" descr="The Art of Asking Questions">
            <a:extLst>
              <a:ext uri="{FF2B5EF4-FFF2-40B4-BE49-F238E27FC236}">
                <a16:creationId xmlns:a16="http://schemas.microsoft.com/office/drawing/2014/main" id="{55C1A513-C912-39BE-3CC5-EC8366705535}"/>
              </a:ext>
            </a:extLst>
          </p:cNvPr>
          <p:cNvPicPr>
            <a:picLocks noChangeAspect="1"/>
          </p:cNvPicPr>
          <p:nvPr/>
        </p:nvPicPr>
        <p:blipFill>
          <a:blip r:embed="rId2"/>
          <a:stretch>
            <a:fillRect/>
          </a:stretch>
        </p:blipFill>
        <p:spPr>
          <a:xfrm>
            <a:off x="2978662" y="2881426"/>
            <a:ext cx="6240958" cy="3651349"/>
          </a:xfrm>
          <a:prstGeom prst="rect">
            <a:avLst/>
          </a:prstGeom>
          <a:noFill/>
        </p:spPr>
      </p:pic>
    </p:spTree>
    <p:extLst>
      <p:ext uri="{BB962C8B-B14F-4D97-AF65-F5344CB8AC3E}">
        <p14:creationId xmlns:p14="http://schemas.microsoft.com/office/powerpoint/2010/main" val="22883801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E55236-3FC4-B096-CC79-BAF98DF99FDA}"/>
              </a:ext>
            </a:extLst>
          </p:cNvPr>
          <p:cNvPicPr>
            <a:picLocks noChangeAspect="1"/>
          </p:cNvPicPr>
          <p:nvPr/>
        </p:nvPicPr>
        <p:blipFill>
          <a:blip r:embed="rId2"/>
          <a:stretch>
            <a:fillRect/>
          </a:stretch>
        </p:blipFill>
        <p:spPr>
          <a:xfrm>
            <a:off x="4239871" y="548815"/>
            <a:ext cx="3712257" cy="3712257"/>
          </a:xfrm>
          <a:prstGeom prst="rect">
            <a:avLst/>
          </a:prstGeom>
        </p:spPr>
      </p:pic>
    </p:spTree>
    <p:extLst>
      <p:ext uri="{BB962C8B-B14F-4D97-AF65-F5344CB8AC3E}">
        <p14:creationId xmlns:p14="http://schemas.microsoft.com/office/powerpoint/2010/main" val="19606983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2531F-5A22-0671-96B8-6F5C00AE20A5}"/>
              </a:ext>
            </a:extLst>
          </p:cNvPr>
          <p:cNvSpPr>
            <a:spLocks noGrp="1"/>
          </p:cNvSpPr>
          <p:nvPr>
            <p:ph type="title"/>
          </p:nvPr>
        </p:nvSpPr>
        <p:spPr>
          <a:xfrm>
            <a:off x="5496822" y="264920"/>
            <a:ext cx="6034187" cy="1097280"/>
          </a:xfrm>
        </p:spPr>
        <p:txBody>
          <a:bodyPr>
            <a:normAutofit/>
          </a:bodyPr>
          <a:lstStyle/>
          <a:p>
            <a:r>
              <a:rPr lang="en-GB" dirty="0"/>
              <a:t>Note-Taking Essentials</a:t>
            </a:r>
          </a:p>
        </p:txBody>
      </p:sp>
      <p:pic>
        <p:nvPicPr>
          <p:cNvPr id="14" name="Picture 13" descr="Colorful adhesive taps and pen on open notebook">
            <a:extLst>
              <a:ext uri="{FF2B5EF4-FFF2-40B4-BE49-F238E27FC236}">
                <a16:creationId xmlns:a16="http://schemas.microsoft.com/office/drawing/2014/main" id="{1435D75A-FBBA-217F-6D39-1D157948105F}"/>
              </a:ext>
            </a:extLst>
          </p:cNvPr>
          <p:cNvPicPr>
            <a:picLocks noChangeAspect="1"/>
          </p:cNvPicPr>
          <p:nvPr/>
        </p:nvPicPr>
        <p:blipFill>
          <a:blip r:embed="rId2"/>
          <a:srcRect r="52717" b="-1"/>
          <a:stretch>
            <a:fillRect/>
          </a:stretch>
        </p:blipFill>
        <p:spPr>
          <a:xfrm>
            <a:off x="21" y="10"/>
            <a:ext cx="4857871" cy="6857990"/>
          </a:xfrm>
          <a:prstGeom prst="rect">
            <a:avLst/>
          </a:prstGeom>
        </p:spPr>
      </p:pic>
      <p:sp>
        <p:nvSpPr>
          <p:cNvPr id="16" name="Content Placeholder 2">
            <a:extLst>
              <a:ext uri="{FF2B5EF4-FFF2-40B4-BE49-F238E27FC236}">
                <a16:creationId xmlns:a16="http://schemas.microsoft.com/office/drawing/2014/main" id="{68CED596-40BF-29BB-F690-282CAB2E3528}"/>
              </a:ext>
            </a:extLst>
          </p:cNvPr>
          <p:cNvSpPr>
            <a:spLocks noGrp="1"/>
          </p:cNvSpPr>
          <p:nvPr>
            <p:ph idx="1"/>
          </p:nvPr>
        </p:nvSpPr>
        <p:spPr>
          <a:xfrm>
            <a:off x="5496822" y="1596656"/>
            <a:ext cx="6034187" cy="3664687"/>
          </a:xfrm>
        </p:spPr>
        <p:txBody>
          <a:bodyPr>
            <a:normAutofit fontScale="77500" lnSpcReduction="20000"/>
          </a:bodyPr>
          <a:lstStyle/>
          <a:p>
            <a:pPr>
              <a:lnSpc>
                <a:spcPct val="200000"/>
              </a:lnSpc>
            </a:pPr>
            <a:r>
              <a:rPr lang="en-GB" b="1" dirty="0"/>
              <a:t>Record notes accurately (source) </a:t>
            </a:r>
          </a:p>
          <a:p>
            <a:pPr>
              <a:lnSpc>
                <a:spcPct val="200000"/>
              </a:lnSpc>
            </a:pPr>
            <a:r>
              <a:rPr lang="en-GB" b="1" dirty="0"/>
              <a:t>Date your notes (chronologically or lecturers)</a:t>
            </a:r>
          </a:p>
          <a:p>
            <a:pPr>
              <a:lnSpc>
                <a:spcPct val="200000"/>
              </a:lnSpc>
            </a:pPr>
            <a:r>
              <a:rPr lang="en-GB" b="1" dirty="0"/>
              <a:t>Your notes have to be meaningful (from day 1 to months) </a:t>
            </a:r>
          </a:p>
          <a:p>
            <a:pPr>
              <a:lnSpc>
                <a:spcPct val="200000"/>
              </a:lnSpc>
            </a:pPr>
            <a:r>
              <a:rPr lang="en-GB" b="1" dirty="0"/>
              <a:t>Personalise your notes (they have to make sense to you) </a:t>
            </a:r>
          </a:p>
          <a:p>
            <a:endParaRPr lang="en-GB" dirty="0"/>
          </a:p>
        </p:txBody>
      </p:sp>
    </p:spTree>
    <p:extLst>
      <p:ext uri="{BB962C8B-B14F-4D97-AF65-F5344CB8AC3E}">
        <p14:creationId xmlns:p14="http://schemas.microsoft.com/office/powerpoint/2010/main" val="30769659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CEEF7-8DDB-98C5-79FD-AE8A8005DC19}"/>
              </a:ext>
            </a:extLst>
          </p:cNvPr>
          <p:cNvSpPr>
            <a:spLocks noGrp="1"/>
          </p:cNvSpPr>
          <p:nvPr>
            <p:ph type="title"/>
          </p:nvPr>
        </p:nvSpPr>
        <p:spPr>
          <a:xfrm>
            <a:off x="-753846" y="-159237"/>
            <a:ext cx="5737859" cy="1097280"/>
          </a:xfrm>
        </p:spPr>
        <p:txBody>
          <a:bodyPr>
            <a:normAutofit/>
          </a:bodyPr>
          <a:lstStyle/>
          <a:p>
            <a:pPr algn="ctr"/>
            <a:r>
              <a:rPr lang="en-GB" dirty="0"/>
              <a:t>Mind-Mapping</a:t>
            </a:r>
          </a:p>
        </p:txBody>
      </p:sp>
      <p:pic>
        <p:nvPicPr>
          <p:cNvPr id="1026" name="Picture 2" descr="What are Mind Maps? — updated 2025 | IxDF">
            <a:extLst>
              <a:ext uri="{FF2B5EF4-FFF2-40B4-BE49-F238E27FC236}">
                <a16:creationId xmlns:a16="http://schemas.microsoft.com/office/drawing/2014/main" id="{1C3AB2F0-2334-21CF-8769-2D88C415E55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7491813" y="929640"/>
            <a:ext cx="4375829" cy="443121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Content Placeholder 2">
            <a:extLst>
              <a:ext uri="{FF2B5EF4-FFF2-40B4-BE49-F238E27FC236}">
                <a16:creationId xmlns:a16="http://schemas.microsoft.com/office/drawing/2014/main" id="{FFF04BD6-2018-54B3-4C97-0A4C8BB84D10}"/>
              </a:ext>
            </a:extLst>
          </p:cNvPr>
          <p:cNvGraphicFramePr>
            <a:graphicFrameLocks noGrp="1"/>
          </p:cNvGraphicFramePr>
          <p:nvPr>
            <p:ph idx="1"/>
            <p:extLst>
              <p:ext uri="{D42A27DB-BD31-4B8C-83A1-F6EECF244321}">
                <p14:modId xmlns:p14="http://schemas.microsoft.com/office/powerpoint/2010/main" val="1405345457"/>
              </p:ext>
            </p:extLst>
          </p:nvPr>
        </p:nvGraphicFramePr>
        <p:xfrm>
          <a:off x="137909" y="1300702"/>
          <a:ext cx="7691121" cy="49286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34519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FEA22-1480-4796-92B5-85C590004537}"/>
              </a:ext>
            </a:extLst>
          </p:cNvPr>
          <p:cNvSpPr>
            <a:spLocks noGrp="1"/>
          </p:cNvSpPr>
          <p:nvPr>
            <p:ph type="title"/>
          </p:nvPr>
        </p:nvSpPr>
        <p:spPr>
          <a:xfrm>
            <a:off x="-2512746" y="354833"/>
            <a:ext cx="10890929" cy="1097280"/>
          </a:xfrm>
        </p:spPr>
        <p:txBody>
          <a:bodyPr/>
          <a:lstStyle/>
          <a:p>
            <a:pPr algn="ctr"/>
            <a:r>
              <a:rPr lang="en-GB" b="1" dirty="0"/>
              <a:t>Building a Mind Map</a:t>
            </a:r>
          </a:p>
        </p:txBody>
      </p:sp>
      <p:sp>
        <p:nvSpPr>
          <p:cNvPr id="6" name="TextBox 5">
            <a:extLst>
              <a:ext uri="{FF2B5EF4-FFF2-40B4-BE49-F238E27FC236}">
                <a16:creationId xmlns:a16="http://schemas.microsoft.com/office/drawing/2014/main" id="{8719E755-ED2C-4AA3-A745-F79D9C8AE88C}"/>
              </a:ext>
            </a:extLst>
          </p:cNvPr>
          <p:cNvSpPr txBox="1"/>
          <p:nvPr/>
        </p:nvSpPr>
        <p:spPr>
          <a:xfrm>
            <a:off x="1602212" y="4808047"/>
            <a:ext cx="8049580" cy="727059"/>
          </a:xfrm>
          <a:prstGeom prst="rect">
            <a:avLst/>
          </a:prstGeom>
          <a:noFill/>
        </p:spPr>
        <p:txBody>
          <a:bodyPr wrap="square">
            <a:spAutoFit/>
          </a:bodyPr>
          <a:lstStyle/>
          <a:p>
            <a:pPr algn="ctr" defTabSz="914446">
              <a:lnSpc>
                <a:spcPct val="107000"/>
              </a:lnSpc>
              <a:spcAft>
                <a:spcPts val="800"/>
              </a:spcAft>
            </a:pPr>
            <a:r>
              <a:rPr lang="en-GB" sz="2000" b="1" dirty="0">
                <a:solidFill>
                  <a:prstClr val="black"/>
                </a:solidFill>
                <a:latin typeface="Arial" panose="020B0604020202020204" pitchFamily="34" charset="0"/>
                <a:ea typeface="Calibri" panose="020F0502020204030204" pitchFamily="34" charset="0"/>
                <a:cs typeface="Arial" panose="020B0604020202020204" pitchFamily="34" charset="0"/>
              </a:rPr>
              <a:t>Here is an example of a Mind Map. You could do one at the end of each week to help with the following weeks recap activity.</a:t>
            </a:r>
          </a:p>
        </p:txBody>
      </p:sp>
      <p:sp>
        <p:nvSpPr>
          <p:cNvPr id="9" name="Oval 8">
            <a:extLst>
              <a:ext uri="{FF2B5EF4-FFF2-40B4-BE49-F238E27FC236}">
                <a16:creationId xmlns:a16="http://schemas.microsoft.com/office/drawing/2014/main" id="{ACAB5BD3-0DE2-442A-8B81-F8B72C413280}"/>
              </a:ext>
            </a:extLst>
          </p:cNvPr>
          <p:cNvSpPr/>
          <p:nvPr/>
        </p:nvSpPr>
        <p:spPr>
          <a:xfrm>
            <a:off x="4344052" y="1564360"/>
            <a:ext cx="2079535" cy="133807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defTabSz="914446">
              <a:lnSpc>
                <a:spcPct val="107000"/>
              </a:lnSpc>
              <a:spcAft>
                <a:spcPts val="800"/>
              </a:spcAft>
            </a:pPr>
            <a:r>
              <a:rPr lang="en-GB" sz="1400" b="1" dirty="0">
                <a:solidFill>
                  <a:prstClr val="white"/>
                </a:solidFill>
                <a:latin typeface="Arial" panose="020B0604020202020204" pitchFamily="34" charset="0"/>
                <a:ea typeface="Calibri" panose="020F0502020204030204" pitchFamily="34" charset="0"/>
                <a:cs typeface="Arial" panose="020B0604020202020204" pitchFamily="34" charset="0"/>
              </a:rPr>
              <a:t>Health Care soft skills</a:t>
            </a:r>
          </a:p>
        </p:txBody>
      </p:sp>
      <p:cxnSp>
        <p:nvCxnSpPr>
          <p:cNvPr id="10" name="Straight Connector 9">
            <a:extLst>
              <a:ext uri="{FF2B5EF4-FFF2-40B4-BE49-F238E27FC236}">
                <a16:creationId xmlns:a16="http://schemas.microsoft.com/office/drawing/2014/main" id="{57C42B24-24CD-4D20-9B70-978116EACF5A}"/>
              </a:ext>
            </a:extLst>
          </p:cNvPr>
          <p:cNvCxnSpPr>
            <a:cxnSpLocks/>
            <a:stCxn id="13" idx="6"/>
            <a:endCxn id="9" idx="2"/>
          </p:cNvCxnSpPr>
          <p:nvPr/>
        </p:nvCxnSpPr>
        <p:spPr>
          <a:xfrm>
            <a:off x="3573876" y="2233247"/>
            <a:ext cx="770174" cy="153"/>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CA0D3E7-BABB-4CBD-AC93-47DFB57C03AA}"/>
              </a:ext>
            </a:extLst>
          </p:cNvPr>
          <p:cNvCxnSpPr>
            <a:cxnSpLocks/>
          </p:cNvCxnSpPr>
          <p:nvPr/>
        </p:nvCxnSpPr>
        <p:spPr>
          <a:xfrm>
            <a:off x="6139296" y="2233245"/>
            <a:ext cx="116997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877B93C-95FB-41EE-A295-D4BCCB4A9D22}"/>
              </a:ext>
            </a:extLst>
          </p:cNvPr>
          <p:cNvCxnSpPr>
            <a:cxnSpLocks/>
            <a:stCxn id="15" idx="0"/>
          </p:cNvCxnSpPr>
          <p:nvPr/>
        </p:nvCxnSpPr>
        <p:spPr>
          <a:xfrm flipH="1" flipV="1">
            <a:off x="5406256" y="2919296"/>
            <a:ext cx="2993" cy="633734"/>
          </a:xfrm>
          <a:prstGeom prst="line">
            <a:avLst/>
          </a:prstGeom>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48C994FE-4BD1-4B46-ADD6-4D6B779E0962}"/>
              </a:ext>
            </a:extLst>
          </p:cNvPr>
          <p:cNvSpPr/>
          <p:nvPr/>
        </p:nvSpPr>
        <p:spPr>
          <a:xfrm>
            <a:off x="1384075" y="1702424"/>
            <a:ext cx="2189803" cy="106164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defTabSz="914446">
              <a:lnSpc>
                <a:spcPct val="107000"/>
              </a:lnSpc>
              <a:spcAft>
                <a:spcPts val="800"/>
              </a:spcAft>
            </a:pPr>
            <a:r>
              <a:rPr lang="en-GB" sz="1400" b="1" dirty="0">
                <a:solidFill>
                  <a:prstClr val="black"/>
                </a:solidFill>
                <a:latin typeface="Arial" panose="020B0604020202020204" pitchFamily="34" charset="0"/>
                <a:ea typeface="Calibri" panose="020F0502020204030204" pitchFamily="34" charset="0"/>
                <a:cs typeface="Arial" panose="020B0604020202020204" pitchFamily="34" charset="0"/>
              </a:rPr>
              <a:t>Communication</a:t>
            </a:r>
          </a:p>
        </p:txBody>
      </p:sp>
      <p:sp>
        <p:nvSpPr>
          <p:cNvPr id="14" name="Oval 13">
            <a:extLst>
              <a:ext uri="{FF2B5EF4-FFF2-40B4-BE49-F238E27FC236}">
                <a16:creationId xmlns:a16="http://schemas.microsoft.com/office/drawing/2014/main" id="{93D4A178-5C73-44D2-A994-35746181C4AF}"/>
              </a:ext>
            </a:extLst>
          </p:cNvPr>
          <p:cNvSpPr/>
          <p:nvPr/>
        </p:nvSpPr>
        <p:spPr>
          <a:xfrm>
            <a:off x="7281434" y="1637670"/>
            <a:ext cx="2016222" cy="1061645"/>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defTabSz="914446">
              <a:lnSpc>
                <a:spcPct val="107000"/>
              </a:lnSpc>
              <a:spcAft>
                <a:spcPts val="800"/>
              </a:spcAft>
            </a:pPr>
            <a:r>
              <a:rPr lang="en-GB" sz="1600" b="1" dirty="0">
                <a:solidFill>
                  <a:prstClr val="black"/>
                </a:solidFill>
                <a:latin typeface="Arial" panose="020B0604020202020204" pitchFamily="34" charset="0"/>
                <a:ea typeface="Calibri" panose="020F0502020204030204" pitchFamily="34" charset="0"/>
                <a:cs typeface="Arial" panose="020B0604020202020204" pitchFamily="34" charset="0"/>
              </a:rPr>
              <a:t>Empathy</a:t>
            </a:r>
            <a:r>
              <a:rPr lang="en-GB" sz="1200" b="1" dirty="0">
                <a:solidFill>
                  <a:prstClr val="white"/>
                </a:solidFill>
                <a:latin typeface="Arial" panose="020B0604020202020204" pitchFamily="34" charset="0"/>
                <a:ea typeface="Calibri" panose="020F0502020204030204" pitchFamily="34" charset="0"/>
                <a:cs typeface="Arial" panose="020B0604020202020204" pitchFamily="34" charset="0"/>
              </a:rPr>
              <a:t> </a:t>
            </a:r>
          </a:p>
        </p:txBody>
      </p:sp>
      <p:sp>
        <p:nvSpPr>
          <p:cNvPr id="15" name="Oval 14">
            <a:extLst>
              <a:ext uri="{FF2B5EF4-FFF2-40B4-BE49-F238E27FC236}">
                <a16:creationId xmlns:a16="http://schemas.microsoft.com/office/drawing/2014/main" id="{7C6FCA24-34A9-4267-A045-BE48D7F72365}"/>
              </a:ext>
            </a:extLst>
          </p:cNvPr>
          <p:cNvSpPr/>
          <p:nvPr/>
        </p:nvSpPr>
        <p:spPr>
          <a:xfrm>
            <a:off x="4548006" y="3553031"/>
            <a:ext cx="1722485" cy="99057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defTabSz="914446">
              <a:lnSpc>
                <a:spcPct val="107000"/>
              </a:lnSpc>
              <a:spcAft>
                <a:spcPts val="800"/>
              </a:spcAft>
            </a:pPr>
            <a:r>
              <a:rPr lang="en-GB" b="1" dirty="0">
                <a:solidFill>
                  <a:prstClr val="black"/>
                </a:solidFill>
                <a:latin typeface="Arial" panose="020B0604020202020204" pitchFamily="34" charset="0"/>
                <a:ea typeface="Calibri" panose="020F0502020204030204" pitchFamily="34" charset="0"/>
                <a:cs typeface="Arial" panose="020B0604020202020204" pitchFamily="34" charset="0"/>
              </a:rPr>
              <a:t>Positive attitude</a:t>
            </a:r>
          </a:p>
        </p:txBody>
      </p:sp>
      <p:cxnSp>
        <p:nvCxnSpPr>
          <p:cNvPr id="16" name="Straight Connector 15">
            <a:extLst>
              <a:ext uri="{FF2B5EF4-FFF2-40B4-BE49-F238E27FC236}">
                <a16:creationId xmlns:a16="http://schemas.microsoft.com/office/drawing/2014/main" id="{BC1EAACB-B551-460E-A284-433FB00A79D5}"/>
              </a:ext>
            </a:extLst>
          </p:cNvPr>
          <p:cNvCxnSpPr>
            <a:cxnSpLocks/>
            <a:endCxn id="13" idx="4"/>
          </p:cNvCxnSpPr>
          <p:nvPr/>
        </p:nvCxnSpPr>
        <p:spPr>
          <a:xfrm flipV="1">
            <a:off x="1748758" y="2764068"/>
            <a:ext cx="730219" cy="788962"/>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EAC60D9-6FC8-4118-9621-61EFA90E01B1}"/>
              </a:ext>
            </a:extLst>
          </p:cNvPr>
          <p:cNvCxnSpPr>
            <a:cxnSpLocks/>
          </p:cNvCxnSpPr>
          <p:nvPr/>
        </p:nvCxnSpPr>
        <p:spPr>
          <a:xfrm>
            <a:off x="8450601" y="2711257"/>
            <a:ext cx="570965" cy="841772"/>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E64AD8B-F6FD-404F-96B0-D62554717F60}"/>
              </a:ext>
            </a:extLst>
          </p:cNvPr>
          <p:cNvCxnSpPr>
            <a:cxnSpLocks/>
          </p:cNvCxnSpPr>
          <p:nvPr/>
        </p:nvCxnSpPr>
        <p:spPr>
          <a:xfrm flipH="1">
            <a:off x="6285259" y="3885050"/>
            <a:ext cx="864099" cy="768"/>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70A3D130-C6EC-4830-8F60-54D1EA03838C}"/>
              </a:ext>
            </a:extLst>
          </p:cNvPr>
          <p:cNvCxnSpPr>
            <a:cxnSpLocks/>
          </p:cNvCxnSpPr>
          <p:nvPr/>
        </p:nvCxnSpPr>
        <p:spPr>
          <a:xfrm flipH="1">
            <a:off x="3730176" y="3885050"/>
            <a:ext cx="83259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CD1D65B-9155-462F-A820-E5568D367630}"/>
              </a:ext>
            </a:extLst>
          </p:cNvPr>
          <p:cNvCxnSpPr>
            <a:cxnSpLocks/>
            <a:endCxn id="15" idx="4"/>
          </p:cNvCxnSpPr>
          <p:nvPr/>
        </p:nvCxnSpPr>
        <p:spPr>
          <a:xfrm flipV="1">
            <a:off x="5409247" y="4543604"/>
            <a:ext cx="0" cy="192782"/>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5463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0" presetClass="entr" presetSubtype="0" fill="hold"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5"/>
                                        </p:tgtEl>
                                        <p:attrNameLst>
                                          <p:attrName>style.visibility</p:attrName>
                                        </p:attrNameLst>
                                      </p:cBhvr>
                                      <p:to>
                                        <p:strVal val="visible"/>
                                      </p:to>
                                    </p:set>
                                    <p:animEffect transition="in" filter="fade">
                                      <p:cBhvr>
                                        <p:cTn id="33" dur="500"/>
                                        <p:tgtEl>
                                          <p:spTgt spid="15"/>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6"/>
                                        </p:tgtEl>
                                        <p:attrNameLst>
                                          <p:attrName>style.visibility</p:attrName>
                                        </p:attrNameLst>
                                      </p:cBhvr>
                                      <p:to>
                                        <p:strVal val="visible"/>
                                      </p:to>
                                    </p:set>
                                    <p:animEffect transition="in" filter="fade">
                                      <p:cBhvr>
                                        <p:cTn id="38" dur="500"/>
                                        <p:tgtEl>
                                          <p:spTgt spid="16"/>
                                        </p:tgtEl>
                                      </p:cBhvr>
                                    </p:animEffect>
                                  </p:childTnLst>
                                </p:cTn>
                              </p:par>
                              <p:par>
                                <p:cTn id="39" presetID="10" presetClass="entr" presetSubtype="0" fill="hold" nodeType="withEffect">
                                  <p:stCondLst>
                                    <p:cond delay="0"/>
                                  </p:stCondLst>
                                  <p:childTnLst>
                                    <p:set>
                                      <p:cBhvr>
                                        <p:cTn id="40" dur="1" fill="hold">
                                          <p:stCondLst>
                                            <p:cond delay="0"/>
                                          </p:stCondLst>
                                        </p:cTn>
                                        <p:tgtEl>
                                          <p:spTgt spid="21"/>
                                        </p:tgtEl>
                                        <p:attrNameLst>
                                          <p:attrName>style.visibility</p:attrName>
                                        </p:attrNameLst>
                                      </p:cBhvr>
                                      <p:to>
                                        <p:strVal val="visible"/>
                                      </p:to>
                                    </p:set>
                                    <p:animEffect transition="in" filter="fade">
                                      <p:cBhvr>
                                        <p:cTn id="41" dur="500"/>
                                        <p:tgtEl>
                                          <p:spTgt spid="21"/>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6"/>
                                        </p:tgtEl>
                                        <p:attrNameLst>
                                          <p:attrName>style.visibility</p:attrName>
                                        </p:attrNameLst>
                                      </p:cBhvr>
                                      <p:to>
                                        <p:strVal val="visible"/>
                                      </p:to>
                                    </p:set>
                                    <p:animEffect transition="in" filter="fade">
                                      <p:cBhvr>
                                        <p:cTn id="46" dur="500"/>
                                        <p:tgtEl>
                                          <p:spTgt spid="6"/>
                                        </p:tgtEl>
                                      </p:cBhvr>
                                    </p:animEffect>
                                  </p:childTnLst>
                                </p:cTn>
                              </p:par>
                              <p:par>
                                <p:cTn id="47" presetID="10" presetClass="entr" presetSubtype="0" fill="hold" nodeType="withEffect">
                                  <p:stCondLst>
                                    <p:cond delay="0"/>
                                  </p:stCondLst>
                                  <p:childTnLst>
                                    <p:set>
                                      <p:cBhvr>
                                        <p:cTn id="48" dur="1" fill="hold">
                                          <p:stCondLst>
                                            <p:cond delay="0"/>
                                          </p:stCondLst>
                                        </p:cTn>
                                        <p:tgtEl>
                                          <p:spTgt spid="17"/>
                                        </p:tgtEl>
                                        <p:attrNameLst>
                                          <p:attrName>style.visibility</p:attrName>
                                        </p:attrNameLst>
                                      </p:cBhvr>
                                      <p:to>
                                        <p:strVal val="visible"/>
                                      </p:to>
                                    </p:set>
                                    <p:animEffect transition="in" filter="fade">
                                      <p:cBhvr>
                                        <p:cTn id="49" dur="500"/>
                                        <p:tgtEl>
                                          <p:spTgt spid="17"/>
                                        </p:tgtEl>
                                      </p:cBhvr>
                                    </p:animEffect>
                                  </p:childTnLst>
                                </p:cTn>
                              </p:par>
                              <p:par>
                                <p:cTn id="50" presetID="10" presetClass="entr" presetSubtype="0" fill="hold" nodeType="withEffect">
                                  <p:stCondLst>
                                    <p:cond delay="0"/>
                                  </p:stCondLst>
                                  <p:childTnLst>
                                    <p:set>
                                      <p:cBhvr>
                                        <p:cTn id="51" dur="1" fill="hold">
                                          <p:stCondLst>
                                            <p:cond delay="0"/>
                                          </p:stCondLst>
                                        </p:cTn>
                                        <p:tgtEl>
                                          <p:spTgt spid="19"/>
                                        </p:tgtEl>
                                        <p:attrNameLst>
                                          <p:attrName>style.visibility</p:attrName>
                                        </p:attrNameLst>
                                      </p:cBhvr>
                                      <p:to>
                                        <p:strVal val="visible"/>
                                      </p:to>
                                    </p:set>
                                    <p:animEffect transition="in" filter="fade">
                                      <p:cBhvr>
                                        <p:cTn id="52" dur="500"/>
                                        <p:tgtEl>
                                          <p:spTgt spid="19"/>
                                        </p:tgtEl>
                                      </p:cBhvr>
                                    </p:animEffect>
                                  </p:childTnLst>
                                </p:cTn>
                              </p:par>
                              <p:par>
                                <p:cTn id="53" presetID="10" presetClass="entr" presetSubtype="0" fill="hold" nodeType="withEffect">
                                  <p:stCondLst>
                                    <p:cond delay="0"/>
                                  </p:stCondLst>
                                  <p:childTnLst>
                                    <p:set>
                                      <p:cBhvr>
                                        <p:cTn id="54" dur="1" fill="hold">
                                          <p:stCondLst>
                                            <p:cond delay="0"/>
                                          </p:stCondLst>
                                        </p:cTn>
                                        <p:tgtEl>
                                          <p:spTgt spid="22"/>
                                        </p:tgtEl>
                                        <p:attrNameLst>
                                          <p:attrName>style.visibility</p:attrName>
                                        </p:attrNameLst>
                                      </p:cBhvr>
                                      <p:to>
                                        <p:strVal val="visible"/>
                                      </p:to>
                                    </p:set>
                                    <p:animEffect transition="in" filter="fade">
                                      <p:cBhvr>
                                        <p:cTn id="55"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animBg="1"/>
      <p:bldP spid="13" grpId="0" animBg="1"/>
      <p:bldP spid="14" grpId="0" animBg="1"/>
      <p:bldP spid="1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2D83C-82CC-C8AD-291E-6E5241C8D5F1}"/>
              </a:ext>
            </a:extLst>
          </p:cNvPr>
          <p:cNvSpPr>
            <a:spLocks noGrp="1"/>
          </p:cNvSpPr>
          <p:nvPr>
            <p:ph type="title"/>
          </p:nvPr>
        </p:nvSpPr>
        <p:spPr/>
        <p:txBody>
          <a:bodyPr/>
          <a:lstStyle/>
          <a:p>
            <a:r>
              <a:rPr lang="en-GB" dirty="0"/>
              <a:t>New business</a:t>
            </a:r>
          </a:p>
        </p:txBody>
      </p:sp>
      <p:sp>
        <p:nvSpPr>
          <p:cNvPr id="3" name="Content Placeholder 2">
            <a:extLst>
              <a:ext uri="{FF2B5EF4-FFF2-40B4-BE49-F238E27FC236}">
                <a16:creationId xmlns:a16="http://schemas.microsoft.com/office/drawing/2014/main" id="{43805CBC-5C97-3AD5-BD89-342D818F6CEF}"/>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2013946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Idea Generation">
            <a:hlinkClick r:id="" action="ppaction://media"/>
            <a:extLst>
              <a:ext uri="{FF2B5EF4-FFF2-40B4-BE49-F238E27FC236}">
                <a16:creationId xmlns:a16="http://schemas.microsoft.com/office/drawing/2014/main" id="{BD11C841-1A04-4798-9F47-ECEF9B99DCA5}"/>
              </a:ext>
            </a:extLst>
          </p:cNvPr>
          <p:cNvPicPr>
            <a:picLocks noRot="1" noChangeAspect="1"/>
          </p:cNvPicPr>
          <p:nvPr>
            <a:videoFile r:link="rId1"/>
          </p:nvPr>
        </p:nvPicPr>
        <p:blipFill>
          <a:blip r:embed="rId3"/>
          <a:stretch>
            <a:fillRect/>
          </a:stretch>
        </p:blipFill>
        <p:spPr>
          <a:xfrm>
            <a:off x="1699975" y="522445"/>
            <a:ext cx="8834073" cy="4991251"/>
          </a:xfrm>
          <a:prstGeom prst="rect">
            <a:avLst/>
          </a:prstGeom>
        </p:spPr>
      </p:pic>
    </p:spTree>
    <p:extLst>
      <p:ext uri="{BB962C8B-B14F-4D97-AF65-F5344CB8AC3E}">
        <p14:creationId xmlns:p14="http://schemas.microsoft.com/office/powerpoint/2010/main" val="1122943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1991544" y="152400"/>
            <a:ext cx="8229600" cy="73093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defRPr/>
            </a:pPr>
            <a:r>
              <a:rPr lang="en-GB" sz="3600" dirty="0">
                <a:solidFill>
                  <a:srgbClr val="007DC3"/>
                </a:solidFill>
                <a:effectLst/>
                <a:latin typeface="Calibri" panose="020F0502020204030204"/>
              </a:rPr>
              <a:t>How to Generate Business Ideas.</a:t>
            </a:r>
          </a:p>
        </p:txBody>
      </p:sp>
      <p:sp>
        <p:nvSpPr>
          <p:cNvPr id="7" name="Content Placeholder 2"/>
          <p:cNvSpPr txBox="1">
            <a:spLocks/>
          </p:cNvSpPr>
          <p:nvPr/>
        </p:nvSpPr>
        <p:spPr bwMode="auto">
          <a:xfrm>
            <a:off x="2046099" y="1099332"/>
            <a:ext cx="8424862" cy="4561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marL="0" indent="0" defTabSz="457200">
              <a:spcBef>
                <a:spcPct val="0"/>
              </a:spcBef>
              <a:spcAft>
                <a:spcPts val="1200"/>
              </a:spcAft>
              <a:buClr>
                <a:srgbClr val="007DC3"/>
              </a:buClr>
              <a:buNone/>
              <a:defRPr/>
            </a:pPr>
            <a:r>
              <a:rPr lang="en-GB" altLang="en-US" sz="2000" b="0" dirty="0">
                <a:solidFill>
                  <a:prstClr val="black"/>
                </a:solidFill>
                <a:latin typeface="Calibri" panose="020F0502020204030204"/>
              </a:rPr>
              <a:t>Anyone who puts in enough practice and who makes a conscious effort to notice problems and identify needs can improve their ability to come up with new ideas. Ideas can be generated to:</a:t>
            </a:r>
          </a:p>
          <a:p>
            <a:pPr defTabSz="457200">
              <a:spcBef>
                <a:spcPct val="0"/>
              </a:spcBef>
              <a:spcAft>
                <a:spcPts val="1200"/>
              </a:spcAft>
              <a:buClr>
                <a:srgbClr val="007DC3"/>
              </a:buClr>
              <a:buFont typeface="Wingdings" pitchFamily="2" charset="2"/>
              <a:buChar char="Ø"/>
              <a:defRPr/>
            </a:pPr>
            <a:r>
              <a:rPr lang="en-GB" altLang="en-US" sz="2000" dirty="0">
                <a:solidFill>
                  <a:prstClr val="black"/>
                </a:solidFill>
                <a:latin typeface="Calibri" panose="020F0502020204030204"/>
              </a:rPr>
              <a:t>Solve problems</a:t>
            </a:r>
          </a:p>
          <a:p>
            <a:pPr defTabSz="457200">
              <a:spcBef>
                <a:spcPct val="0"/>
              </a:spcBef>
              <a:spcAft>
                <a:spcPts val="1200"/>
              </a:spcAft>
              <a:buClr>
                <a:srgbClr val="007DC3"/>
              </a:buClr>
              <a:buFont typeface="Wingdings" pitchFamily="2" charset="2"/>
              <a:buChar char="Ø"/>
              <a:defRPr/>
            </a:pPr>
            <a:r>
              <a:rPr lang="en-GB" altLang="en-US" sz="2000" dirty="0">
                <a:solidFill>
                  <a:prstClr val="black"/>
                </a:solidFill>
                <a:latin typeface="Calibri" panose="020F0502020204030204"/>
              </a:rPr>
              <a:t>Solve things that may become problems</a:t>
            </a:r>
          </a:p>
          <a:p>
            <a:pPr defTabSz="457200">
              <a:spcBef>
                <a:spcPct val="0"/>
              </a:spcBef>
              <a:spcAft>
                <a:spcPts val="1200"/>
              </a:spcAft>
              <a:buClr>
                <a:srgbClr val="007DC3"/>
              </a:buClr>
              <a:buFont typeface="Wingdings" pitchFamily="2" charset="2"/>
              <a:buChar char="Ø"/>
              <a:defRPr/>
            </a:pPr>
            <a:r>
              <a:rPr lang="en-GB" altLang="en-US" sz="2000" dirty="0">
                <a:solidFill>
                  <a:prstClr val="black"/>
                </a:solidFill>
                <a:latin typeface="Calibri" panose="020F0502020204030204"/>
              </a:rPr>
              <a:t>Adapt to evolving needs</a:t>
            </a:r>
          </a:p>
          <a:p>
            <a:pPr defTabSz="457200">
              <a:spcBef>
                <a:spcPct val="0"/>
              </a:spcBef>
              <a:spcAft>
                <a:spcPts val="1200"/>
              </a:spcAft>
              <a:buClr>
                <a:srgbClr val="007DC3"/>
              </a:buClr>
              <a:buFont typeface="Wingdings" pitchFamily="2" charset="2"/>
              <a:buChar char="Ø"/>
              <a:defRPr/>
            </a:pPr>
            <a:r>
              <a:rPr lang="en-GB" altLang="en-US" sz="2000" dirty="0">
                <a:solidFill>
                  <a:prstClr val="black"/>
                </a:solidFill>
                <a:latin typeface="Calibri" panose="020F0502020204030204"/>
              </a:rPr>
              <a:t>Save people money</a:t>
            </a:r>
          </a:p>
          <a:p>
            <a:pPr defTabSz="457200">
              <a:spcBef>
                <a:spcPct val="0"/>
              </a:spcBef>
              <a:spcAft>
                <a:spcPts val="1200"/>
              </a:spcAft>
              <a:buClr>
                <a:srgbClr val="007DC3"/>
              </a:buClr>
              <a:buFont typeface="Wingdings" pitchFamily="2" charset="2"/>
              <a:buChar char="Ø"/>
              <a:defRPr/>
            </a:pPr>
            <a:r>
              <a:rPr lang="en-GB" altLang="en-US" sz="2000" dirty="0">
                <a:solidFill>
                  <a:prstClr val="black"/>
                </a:solidFill>
                <a:latin typeface="Calibri" panose="020F0502020204030204"/>
              </a:rPr>
              <a:t>Make people’s lives easier</a:t>
            </a:r>
          </a:p>
          <a:p>
            <a:pPr defTabSz="457200">
              <a:spcBef>
                <a:spcPct val="0"/>
              </a:spcBef>
              <a:spcAft>
                <a:spcPts val="1200"/>
              </a:spcAft>
              <a:buClr>
                <a:srgbClr val="007DC3"/>
              </a:buClr>
              <a:buFont typeface="Wingdings" pitchFamily="2" charset="2"/>
              <a:buChar char="Ø"/>
              <a:defRPr/>
            </a:pPr>
            <a:r>
              <a:rPr lang="en-GB" altLang="en-US" sz="2000" dirty="0">
                <a:solidFill>
                  <a:prstClr val="black"/>
                </a:solidFill>
                <a:latin typeface="Calibri" panose="020F0502020204030204"/>
              </a:rPr>
              <a:t>Turn a hobby or something you’re passionate about into a business.</a:t>
            </a:r>
          </a:p>
          <a:p>
            <a:pPr defTabSz="457200">
              <a:spcBef>
                <a:spcPct val="0"/>
              </a:spcBef>
              <a:spcAft>
                <a:spcPts val="1200"/>
              </a:spcAft>
              <a:buClr>
                <a:srgbClr val="007DC3"/>
              </a:buClr>
              <a:buFont typeface="Wingdings" pitchFamily="2" charset="2"/>
              <a:buChar char="Ø"/>
              <a:defRPr/>
            </a:pPr>
            <a:r>
              <a:rPr lang="en-GB" altLang="en-US" sz="2000" dirty="0">
                <a:solidFill>
                  <a:prstClr val="black"/>
                </a:solidFill>
                <a:latin typeface="Calibri" panose="020F0502020204030204"/>
              </a:rPr>
              <a:t>Fulfil a need</a:t>
            </a:r>
          </a:p>
        </p:txBody>
      </p:sp>
    </p:spTree>
    <p:extLst>
      <p:ext uri="{BB962C8B-B14F-4D97-AF65-F5344CB8AC3E}">
        <p14:creationId xmlns:p14="http://schemas.microsoft.com/office/powerpoint/2010/main" val="528361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1991544" y="152400"/>
            <a:ext cx="8229600" cy="73093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defRPr/>
            </a:pPr>
            <a:r>
              <a:rPr lang="en-GB" sz="3600" dirty="0">
                <a:solidFill>
                  <a:srgbClr val="007DC3"/>
                </a:solidFill>
                <a:effectLst/>
                <a:latin typeface="Calibri" panose="020F0502020204030204"/>
              </a:rPr>
              <a:t>Solve problems</a:t>
            </a:r>
          </a:p>
        </p:txBody>
      </p:sp>
      <p:sp>
        <p:nvSpPr>
          <p:cNvPr id="7" name="Content Placeholder 2"/>
          <p:cNvSpPr txBox="1">
            <a:spLocks/>
          </p:cNvSpPr>
          <p:nvPr/>
        </p:nvSpPr>
        <p:spPr bwMode="auto">
          <a:xfrm>
            <a:off x="2046099" y="1099332"/>
            <a:ext cx="8424862" cy="4561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defTabSz="457200">
              <a:spcBef>
                <a:spcPct val="0"/>
              </a:spcBef>
              <a:spcAft>
                <a:spcPts val="1200"/>
              </a:spcAft>
              <a:buClr>
                <a:srgbClr val="007DC3"/>
              </a:buClr>
              <a:defRPr/>
            </a:pPr>
            <a:r>
              <a:rPr lang="en-GB" altLang="en-US" sz="2000" b="0" dirty="0">
                <a:solidFill>
                  <a:prstClr val="black"/>
                </a:solidFill>
                <a:latin typeface="Calibri" panose="020F0502020204030204"/>
              </a:rPr>
              <a:t>The easiest way to come up with business ideas is to solve problems you have. The second easiest is to solve problems others have. These don’t have to be big solutions like Google search or Amazon, they could be much smaller.</a:t>
            </a:r>
          </a:p>
          <a:p>
            <a:pPr defTabSz="457200">
              <a:spcBef>
                <a:spcPct val="0"/>
              </a:spcBef>
              <a:spcAft>
                <a:spcPts val="1200"/>
              </a:spcAft>
              <a:buClr>
                <a:srgbClr val="007DC3"/>
              </a:buClr>
              <a:defRPr/>
            </a:pPr>
            <a:r>
              <a:rPr lang="en-GB" altLang="en-US" sz="2000" b="0" dirty="0">
                <a:solidFill>
                  <a:prstClr val="black"/>
                </a:solidFill>
                <a:latin typeface="Calibri" panose="020F0502020204030204"/>
              </a:rPr>
              <a:t>All you have to do is get good at identifying problems. Once you’ve realized that each of your own frustrations is actually an idea in the making, you’re actually going to start having fun!</a:t>
            </a:r>
          </a:p>
          <a:p>
            <a:pPr marL="0" indent="0" algn="ctr" defTabSz="457200">
              <a:spcBef>
                <a:spcPct val="0"/>
              </a:spcBef>
              <a:spcAft>
                <a:spcPts val="1200"/>
              </a:spcAft>
              <a:buClr>
                <a:srgbClr val="007DC3"/>
              </a:buClr>
              <a:buNone/>
              <a:defRPr/>
            </a:pPr>
            <a:endParaRPr lang="en-GB" altLang="en-US" sz="2000" b="0" dirty="0">
              <a:solidFill>
                <a:prstClr val="black"/>
              </a:solidFill>
              <a:latin typeface="Calibri" panose="020F0502020204030204"/>
            </a:endParaRPr>
          </a:p>
          <a:p>
            <a:pPr marL="0" indent="0" defTabSz="457200">
              <a:spcBef>
                <a:spcPct val="0"/>
              </a:spcBef>
              <a:spcAft>
                <a:spcPts val="1200"/>
              </a:spcAft>
              <a:buClr>
                <a:srgbClr val="007DC3"/>
              </a:buClr>
              <a:buNone/>
              <a:defRPr/>
            </a:pPr>
            <a:r>
              <a:rPr lang="en-GB" altLang="en-US" sz="2800" dirty="0">
                <a:solidFill>
                  <a:prstClr val="black"/>
                </a:solidFill>
                <a:highlight>
                  <a:srgbClr val="FFFF00"/>
                </a:highlight>
                <a:latin typeface="Calibri" panose="020F0502020204030204"/>
              </a:rPr>
              <a:t>List your own frustrations?</a:t>
            </a:r>
          </a:p>
        </p:txBody>
      </p:sp>
      <p:pic>
        <p:nvPicPr>
          <p:cNvPr id="2" name="Picture 1">
            <a:extLst>
              <a:ext uri="{FF2B5EF4-FFF2-40B4-BE49-F238E27FC236}">
                <a16:creationId xmlns:a16="http://schemas.microsoft.com/office/drawing/2014/main" id="{358CA596-DA41-4139-AED0-10785616324B}"/>
              </a:ext>
            </a:extLst>
          </p:cNvPr>
          <p:cNvPicPr>
            <a:picLocks noChangeAspect="1"/>
          </p:cNvPicPr>
          <p:nvPr/>
        </p:nvPicPr>
        <p:blipFill>
          <a:blip r:embed="rId3"/>
          <a:stretch>
            <a:fillRect/>
          </a:stretch>
        </p:blipFill>
        <p:spPr>
          <a:xfrm>
            <a:off x="7613461" y="4061048"/>
            <a:ext cx="2857500" cy="1600200"/>
          </a:xfrm>
          <a:prstGeom prst="rect">
            <a:avLst/>
          </a:prstGeom>
        </p:spPr>
      </p:pic>
    </p:spTree>
    <p:extLst>
      <p:ext uri="{BB962C8B-B14F-4D97-AF65-F5344CB8AC3E}">
        <p14:creationId xmlns:p14="http://schemas.microsoft.com/office/powerpoint/2010/main" val="1071983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9" name="Picture 7" descr="http://www.whataboutwatermelon.com/wp-content/uploads/2009/10/banner.JPG"/>
          <p:cNvPicPr>
            <a:picLocks noChangeAspect="1" noChangeArrowheads="1"/>
          </p:cNvPicPr>
          <p:nvPr/>
        </p:nvPicPr>
        <p:blipFill>
          <a:blip r:embed="rId2" cstate="print"/>
          <a:srcRect/>
          <a:stretch>
            <a:fillRect/>
          </a:stretch>
        </p:blipFill>
        <p:spPr bwMode="auto">
          <a:xfrm>
            <a:off x="3668831" y="885515"/>
            <a:ext cx="4854338" cy="2055502"/>
          </a:xfrm>
          <a:prstGeom prst="rect">
            <a:avLst/>
          </a:prstGeom>
          <a:noFill/>
          <a:ln w="9525">
            <a:noFill/>
            <a:miter lim="800000"/>
            <a:headEnd/>
            <a:tailEnd/>
          </a:ln>
        </p:spPr>
      </p:pic>
      <p:pic>
        <p:nvPicPr>
          <p:cNvPr id="6" name="Picture 5" descr="ANd9GcSx8eSBkOyS79ZKEcnOdj7U3A2wgH8uLbAVFUIJ7l09XnlEyCp6">
            <a:extLst>
              <a:ext uri="{FF2B5EF4-FFF2-40B4-BE49-F238E27FC236}">
                <a16:creationId xmlns:a16="http://schemas.microsoft.com/office/drawing/2014/main" id="{6A7E0DE5-BBB7-4937-B84A-1CA5EA0ACE23}"/>
              </a:ext>
            </a:extLst>
          </p:cNvPr>
          <p:cNvPicPr>
            <a:picLocks noChangeAspect="1" noChangeArrowheads="1"/>
          </p:cNvPicPr>
          <p:nvPr/>
        </p:nvPicPr>
        <p:blipFill>
          <a:blip r:embed="rId3" cstate="print"/>
          <a:srcRect/>
          <a:stretch>
            <a:fillRect/>
          </a:stretch>
        </p:blipFill>
        <p:spPr bwMode="auto">
          <a:xfrm>
            <a:off x="1980064" y="3582896"/>
            <a:ext cx="2191603" cy="2142340"/>
          </a:xfrm>
          <a:prstGeom prst="rect">
            <a:avLst/>
          </a:prstGeom>
          <a:noFill/>
          <a:ln w="9525">
            <a:noFill/>
            <a:miter lim="800000"/>
            <a:headEnd/>
            <a:tailEnd/>
          </a:ln>
        </p:spPr>
      </p:pic>
      <p:pic>
        <p:nvPicPr>
          <p:cNvPr id="7" name="Picture 6" descr="ANd9GcR4hlOZNi4KfL33eLyudolwN6ua4AlSpNmmBY40KYyhr5yxFY8Urg">
            <a:extLst>
              <a:ext uri="{FF2B5EF4-FFF2-40B4-BE49-F238E27FC236}">
                <a16:creationId xmlns:a16="http://schemas.microsoft.com/office/drawing/2014/main" id="{7FEEAC77-165B-4EA1-AA2A-E8477A23712C}"/>
              </a:ext>
            </a:extLst>
          </p:cNvPr>
          <p:cNvPicPr>
            <a:picLocks noChangeAspect="1" noChangeArrowheads="1"/>
          </p:cNvPicPr>
          <p:nvPr/>
        </p:nvPicPr>
        <p:blipFill>
          <a:blip r:embed="rId4" cstate="print"/>
          <a:srcRect/>
          <a:stretch>
            <a:fillRect/>
          </a:stretch>
        </p:blipFill>
        <p:spPr bwMode="auto">
          <a:xfrm>
            <a:off x="7543868" y="3335647"/>
            <a:ext cx="2974007" cy="2636838"/>
          </a:xfrm>
          <a:prstGeom prst="rect">
            <a:avLst/>
          </a:prstGeom>
          <a:noFill/>
          <a:ln w="9525">
            <a:noFill/>
            <a:miter lim="800000"/>
            <a:headEnd/>
            <a:tailEnd/>
          </a:ln>
        </p:spPr>
      </p:pic>
      <p:pic>
        <p:nvPicPr>
          <p:cNvPr id="8" name="Picture 4" descr="http://t3.gstatic.com/images?q=tbn:ANd9GcS7vIVMbibZJrTnufTMyXsAa1CYk27RkxInQK_DwXdciYyfoiIe">
            <a:extLst>
              <a:ext uri="{FF2B5EF4-FFF2-40B4-BE49-F238E27FC236}">
                <a16:creationId xmlns:a16="http://schemas.microsoft.com/office/drawing/2014/main" id="{22F8080C-BBCF-4120-9481-3CEEFEF8EA37}"/>
              </a:ext>
            </a:extLst>
          </p:cNvPr>
          <p:cNvPicPr>
            <a:picLocks noChangeAspect="1" noChangeArrowheads="1"/>
          </p:cNvPicPr>
          <p:nvPr/>
        </p:nvPicPr>
        <p:blipFill>
          <a:blip r:embed="rId5" cstate="print"/>
          <a:srcRect/>
          <a:stretch>
            <a:fillRect/>
          </a:stretch>
        </p:blipFill>
        <p:spPr>
          <a:xfrm>
            <a:off x="4533900" y="3335647"/>
            <a:ext cx="3124200" cy="2636838"/>
          </a:xfrm>
          <a:prstGeom prst="rect">
            <a:avLst/>
          </a:prstGeom>
          <a:noFill/>
        </p:spPr>
      </p:pic>
      <p:sp>
        <p:nvSpPr>
          <p:cNvPr id="9" name="Title 2">
            <a:extLst>
              <a:ext uri="{FF2B5EF4-FFF2-40B4-BE49-F238E27FC236}">
                <a16:creationId xmlns:a16="http://schemas.microsoft.com/office/drawing/2014/main" id="{4449938C-2BD8-457A-839B-9E53ED0157CC}"/>
              </a:ext>
            </a:extLst>
          </p:cNvPr>
          <p:cNvSpPr txBox="1">
            <a:spLocks/>
          </p:cNvSpPr>
          <p:nvPr/>
        </p:nvSpPr>
        <p:spPr>
          <a:xfrm>
            <a:off x="4322995" y="0"/>
            <a:ext cx="6441744" cy="73093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defRPr/>
            </a:pPr>
            <a:r>
              <a:rPr lang="en-GB" sz="3600" i="1" dirty="0">
                <a:solidFill>
                  <a:prstClr val="black">
                    <a:lumMod val="65000"/>
                    <a:lumOff val="35000"/>
                  </a:prstClr>
                </a:solidFill>
                <a:effectLst/>
                <a:latin typeface="Calibri" panose="020F0502020204030204"/>
              </a:rPr>
              <a:t>It’s not good to be round!</a:t>
            </a:r>
          </a:p>
        </p:txBody>
      </p:sp>
    </p:spTree>
    <p:extLst>
      <p:ext uri="{BB962C8B-B14F-4D97-AF65-F5344CB8AC3E}">
        <p14:creationId xmlns:p14="http://schemas.microsoft.com/office/powerpoint/2010/main" val="220452881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44039"/>
                                        </p:tgtEl>
                                        <p:attrNameLst>
                                          <p:attrName>style.visibility</p:attrName>
                                        </p:attrNameLst>
                                      </p:cBhvr>
                                      <p:to>
                                        <p:strVal val="visible"/>
                                      </p:to>
                                    </p:set>
                                    <p:animEffect transition="in" filter="wipe(up)">
                                      <p:cBhvr>
                                        <p:cTn id="7" dur="500"/>
                                        <p:tgtEl>
                                          <p:spTgt spid="44039"/>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7"/>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1991544" y="152400"/>
            <a:ext cx="8229600" cy="73093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defRPr/>
            </a:pPr>
            <a:r>
              <a:rPr lang="en-GB" sz="3200" dirty="0">
                <a:solidFill>
                  <a:srgbClr val="007DC3"/>
                </a:solidFill>
                <a:effectLst/>
                <a:latin typeface="Calibri" panose="020F0502020204030204"/>
              </a:rPr>
              <a:t>Solve things that may become problems</a:t>
            </a:r>
          </a:p>
        </p:txBody>
      </p:sp>
      <p:sp>
        <p:nvSpPr>
          <p:cNvPr id="7" name="Content Placeholder 2"/>
          <p:cNvSpPr txBox="1">
            <a:spLocks/>
          </p:cNvSpPr>
          <p:nvPr/>
        </p:nvSpPr>
        <p:spPr bwMode="auto">
          <a:xfrm>
            <a:off x="2063552" y="1319620"/>
            <a:ext cx="8424862" cy="3625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marL="0" indent="0" defTabSz="457200">
              <a:spcBef>
                <a:spcPct val="0"/>
              </a:spcBef>
              <a:spcAft>
                <a:spcPts val="1200"/>
              </a:spcAft>
              <a:buClr>
                <a:srgbClr val="007DC3"/>
              </a:buClr>
              <a:buNone/>
              <a:defRPr/>
            </a:pPr>
            <a:r>
              <a:rPr lang="en-GB" altLang="en-US" sz="2400" b="0" dirty="0">
                <a:solidFill>
                  <a:prstClr val="black"/>
                </a:solidFill>
                <a:latin typeface="Calibri" panose="020F0502020204030204"/>
              </a:rPr>
              <a:t>Why not think of solving problems that will occur; but haven’t yet. </a:t>
            </a:r>
            <a:br>
              <a:rPr lang="en-GB" altLang="en-US" sz="2400" b="0" dirty="0">
                <a:solidFill>
                  <a:prstClr val="black"/>
                </a:solidFill>
                <a:latin typeface="Calibri" panose="020F0502020204030204"/>
              </a:rPr>
            </a:br>
            <a:endParaRPr lang="en-GB" altLang="en-US" sz="2400" b="0" dirty="0">
              <a:solidFill>
                <a:prstClr val="black"/>
              </a:solidFill>
              <a:latin typeface="Calibri" panose="020F0502020204030204"/>
            </a:endParaRPr>
          </a:p>
          <a:p>
            <a:pPr marL="0" indent="0" defTabSz="457200">
              <a:spcBef>
                <a:spcPct val="0"/>
              </a:spcBef>
              <a:spcAft>
                <a:spcPts val="1200"/>
              </a:spcAft>
              <a:buClr>
                <a:srgbClr val="007DC3"/>
              </a:buClr>
              <a:buNone/>
              <a:defRPr/>
            </a:pPr>
            <a:r>
              <a:rPr lang="en-GB" altLang="en-US" sz="2400" b="0" i="1" dirty="0">
                <a:solidFill>
                  <a:prstClr val="black"/>
                </a:solidFill>
                <a:latin typeface="Calibri" panose="020F0502020204030204"/>
              </a:rPr>
              <a:t>For example:</a:t>
            </a:r>
          </a:p>
          <a:p>
            <a:pPr defTabSz="457200">
              <a:spcBef>
                <a:spcPct val="0"/>
              </a:spcBef>
              <a:spcAft>
                <a:spcPts val="1200"/>
              </a:spcAft>
              <a:buClr>
                <a:srgbClr val="007DC3"/>
              </a:buClr>
              <a:defRPr/>
            </a:pPr>
            <a:r>
              <a:rPr lang="en-GB" altLang="en-US" sz="2400" b="0" dirty="0">
                <a:solidFill>
                  <a:prstClr val="black"/>
                </a:solidFill>
                <a:latin typeface="Calibri" panose="020F0502020204030204"/>
              </a:rPr>
              <a:t>Preventative measures for diseases that could become problems (the next Coronavirus),</a:t>
            </a:r>
          </a:p>
          <a:p>
            <a:pPr defTabSz="457200">
              <a:spcBef>
                <a:spcPct val="0"/>
              </a:spcBef>
              <a:spcAft>
                <a:spcPts val="1200"/>
              </a:spcAft>
              <a:buClr>
                <a:srgbClr val="007DC3"/>
              </a:buClr>
              <a:defRPr/>
            </a:pPr>
            <a:r>
              <a:rPr lang="en-GB" altLang="en-US" sz="2400" b="0" dirty="0">
                <a:solidFill>
                  <a:prstClr val="black"/>
                </a:solidFill>
                <a:latin typeface="Calibri" panose="020F0502020204030204"/>
              </a:rPr>
              <a:t>Makeup and accessories to protect privacy when face recognition software really takes off,</a:t>
            </a:r>
          </a:p>
          <a:p>
            <a:pPr defTabSz="457200">
              <a:spcBef>
                <a:spcPct val="0"/>
              </a:spcBef>
              <a:spcAft>
                <a:spcPts val="1200"/>
              </a:spcAft>
              <a:buClr>
                <a:srgbClr val="007DC3"/>
              </a:buClr>
              <a:defRPr/>
            </a:pPr>
            <a:r>
              <a:rPr lang="en-GB" altLang="en-US" sz="2400" b="0" dirty="0">
                <a:solidFill>
                  <a:prstClr val="black"/>
                </a:solidFill>
                <a:latin typeface="Calibri" panose="020F0502020204030204"/>
              </a:rPr>
              <a:t>Breeding programs/nature reserves for animals that without help, will become extinct.</a:t>
            </a:r>
          </a:p>
        </p:txBody>
      </p:sp>
    </p:spTree>
    <p:extLst>
      <p:ext uri="{BB962C8B-B14F-4D97-AF65-F5344CB8AC3E}">
        <p14:creationId xmlns:p14="http://schemas.microsoft.com/office/powerpoint/2010/main" val="3196325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1" name="Picture 7" descr="alttext"/>
          <p:cNvPicPr>
            <a:picLocks noChangeAspect="1" noChangeArrowheads="1"/>
          </p:cNvPicPr>
          <p:nvPr/>
        </p:nvPicPr>
        <p:blipFill>
          <a:blip r:embed="rId2" cstate="print"/>
          <a:srcRect/>
          <a:stretch>
            <a:fillRect/>
          </a:stretch>
        </p:blipFill>
        <p:spPr bwMode="auto">
          <a:xfrm>
            <a:off x="1524000" y="1295401"/>
            <a:ext cx="9144000" cy="3286125"/>
          </a:xfrm>
          <a:prstGeom prst="rect">
            <a:avLst/>
          </a:prstGeom>
          <a:noFill/>
          <a:ln w="9525">
            <a:noFill/>
            <a:miter lim="800000"/>
            <a:headEnd/>
            <a:tailEnd/>
          </a:ln>
        </p:spPr>
      </p:pic>
      <p:sp>
        <p:nvSpPr>
          <p:cNvPr id="9223" name="Text Box 10"/>
          <p:cNvSpPr txBox="1">
            <a:spLocks noChangeArrowheads="1"/>
          </p:cNvSpPr>
          <p:nvPr/>
        </p:nvSpPr>
        <p:spPr bwMode="auto">
          <a:xfrm>
            <a:off x="1790700" y="230188"/>
            <a:ext cx="8610600" cy="946150"/>
          </a:xfrm>
          <a:prstGeom prst="rect">
            <a:avLst/>
          </a:prstGeom>
          <a:noFill/>
          <a:ln w="9525">
            <a:noFill/>
            <a:miter lim="800000"/>
            <a:headEnd/>
            <a:tailEnd/>
          </a:ln>
        </p:spPr>
        <p:txBody>
          <a:bodyPr>
            <a:spAutoFit/>
          </a:bodyPr>
          <a:lstStyle/>
          <a:p>
            <a:pPr algn="ctr" fontAlgn="base">
              <a:spcBef>
                <a:spcPct val="50000"/>
              </a:spcBef>
              <a:spcAft>
                <a:spcPct val="0"/>
              </a:spcAft>
              <a:defRPr/>
            </a:pPr>
            <a:r>
              <a:rPr lang="en-GB" sz="2800" b="1" dirty="0">
                <a:solidFill>
                  <a:prstClr val="black">
                    <a:lumMod val="65000"/>
                    <a:lumOff val="35000"/>
                  </a:prstClr>
                </a:solidFill>
                <a:latin typeface="Arial" charset="0"/>
              </a:rPr>
              <a:t>Avoids covering a roof in unsightly solar panels.  The solar panels are shaped like clay tiles.</a:t>
            </a:r>
          </a:p>
        </p:txBody>
      </p:sp>
    </p:spTree>
    <p:extLst>
      <p:ext uri="{BB962C8B-B14F-4D97-AF65-F5344CB8AC3E}">
        <p14:creationId xmlns:p14="http://schemas.microsoft.com/office/powerpoint/2010/main" val="41406002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1991544" y="152400"/>
            <a:ext cx="8229600" cy="73093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defRPr/>
            </a:pPr>
            <a:r>
              <a:rPr lang="en-GB" sz="3600" dirty="0">
                <a:solidFill>
                  <a:srgbClr val="007DC3"/>
                </a:solidFill>
                <a:effectLst/>
                <a:latin typeface="Calibri" panose="020F0502020204030204"/>
              </a:rPr>
              <a:t>Adapt to Evolving Needs</a:t>
            </a:r>
          </a:p>
        </p:txBody>
      </p:sp>
      <p:sp>
        <p:nvSpPr>
          <p:cNvPr id="7" name="Content Placeholder 2"/>
          <p:cNvSpPr txBox="1">
            <a:spLocks/>
          </p:cNvSpPr>
          <p:nvPr/>
        </p:nvSpPr>
        <p:spPr bwMode="auto">
          <a:xfrm>
            <a:off x="1796282" y="923392"/>
            <a:ext cx="8424862" cy="3625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defTabSz="457200">
              <a:spcBef>
                <a:spcPct val="0"/>
              </a:spcBef>
              <a:spcAft>
                <a:spcPts val="1200"/>
              </a:spcAft>
              <a:buClr>
                <a:srgbClr val="007DC3"/>
              </a:buClr>
              <a:defRPr/>
            </a:pPr>
            <a:r>
              <a:rPr lang="en-GB" altLang="en-US" sz="2400" b="0" dirty="0">
                <a:solidFill>
                  <a:prstClr val="black"/>
                </a:solidFill>
                <a:latin typeface="Calibri" panose="020F0502020204030204"/>
              </a:rPr>
              <a:t>The easiest products to market are also products that fulfil a real or contemporary need – </a:t>
            </a:r>
            <a:r>
              <a:rPr lang="en-GB" altLang="en-US" sz="2400" b="0" dirty="0">
                <a:solidFill>
                  <a:prstClr val="black"/>
                </a:solidFill>
                <a:highlight>
                  <a:srgbClr val="FFFF00"/>
                </a:highlight>
                <a:latin typeface="Calibri" panose="020F0502020204030204"/>
              </a:rPr>
              <a:t>what are the latest trends?</a:t>
            </a:r>
          </a:p>
          <a:p>
            <a:pPr defTabSz="457200">
              <a:spcBef>
                <a:spcPct val="0"/>
              </a:spcBef>
              <a:spcAft>
                <a:spcPts val="1200"/>
              </a:spcAft>
              <a:buClr>
                <a:srgbClr val="007DC3"/>
              </a:buClr>
              <a:defRPr/>
            </a:pPr>
            <a:r>
              <a:rPr lang="en-GB" altLang="en-US" sz="2400" b="0" dirty="0">
                <a:solidFill>
                  <a:prstClr val="black"/>
                </a:solidFill>
                <a:latin typeface="Calibri" panose="020F0502020204030204"/>
              </a:rPr>
              <a:t>What about Cryptocurrency or the Meta-Verse? What about the dog ownership explosion in the UK? The growth of plant-based food?</a:t>
            </a:r>
          </a:p>
        </p:txBody>
      </p:sp>
      <p:pic>
        <p:nvPicPr>
          <p:cNvPr id="4" name="Picture 7" descr="http://us.cdn2.123rf.com/168nwm/deryacelik/deryacelik0907/deryacelik090700017/5176452-blank-post-it-note-paper-with-paperclip.jpg">
            <a:extLst>
              <a:ext uri="{FF2B5EF4-FFF2-40B4-BE49-F238E27FC236}">
                <a16:creationId xmlns:a16="http://schemas.microsoft.com/office/drawing/2014/main" id="{6C319DD1-3CF7-4DEE-9B2C-8A937F9D2EE5}"/>
              </a:ext>
            </a:extLst>
          </p:cNvPr>
          <p:cNvPicPr>
            <a:picLocks noChangeAspect="1" noChangeArrowheads="1"/>
          </p:cNvPicPr>
          <p:nvPr/>
        </p:nvPicPr>
        <p:blipFill>
          <a:blip r:embed="rId3" cstate="print"/>
          <a:srcRect/>
          <a:stretch>
            <a:fillRect/>
          </a:stretch>
        </p:blipFill>
        <p:spPr bwMode="auto">
          <a:xfrm>
            <a:off x="6565404" y="4581877"/>
            <a:ext cx="1342343" cy="1342343"/>
          </a:xfrm>
          <a:prstGeom prst="rect">
            <a:avLst/>
          </a:prstGeom>
          <a:noFill/>
          <a:ln w="9525">
            <a:noFill/>
            <a:miter lim="800000"/>
            <a:headEnd/>
            <a:tailEnd/>
          </a:ln>
        </p:spPr>
      </p:pic>
      <p:pic>
        <p:nvPicPr>
          <p:cNvPr id="5" name="Picture 8" descr="http://us.cdn2.123rf.com/168nwm/deryacelik/deryacelik0907/deryacelik090700017/5176452-blank-post-it-note-paper-with-paperclip.jpg">
            <a:extLst>
              <a:ext uri="{FF2B5EF4-FFF2-40B4-BE49-F238E27FC236}">
                <a16:creationId xmlns:a16="http://schemas.microsoft.com/office/drawing/2014/main" id="{EEFC7EBC-FCC5-4A84-AEAD-0E6FCE0C63AF}"/>
              </a:ext>
            </a:extLst>
          </p:cNvPr>
          <p:cNvPicPr>
            <a:picLocks noChangeAspect="1" noChangeArrowheads="1"/>
          </p:cNvPicPr>
          <p:nvPr/>
        </p:nvPicPr>
        <p:blipFill>
          <a:blip r:embed="rId3" cstate="print"/>
          <a:srcRect/>
          <a:stretch>
            <a:fillRect/>
          </a:stretch>
        </p:blipFill>
        <p:spPr bwMode="auto">
          <a:xfrm>
            <a:off x="7997278" y="4581877"/>
            <a:ext cx="1342343" cy="1342343"/>
          </a:xfrm>
          <a:prstGeom prst="rect">
            <a:avLst/>
          </a:prstGeom>
          <a:noFill/>
          <a:ln w="9525">
            <a:noFill/>
            <a:miter lim="800000"/>
            <a:headEnd/>
            <a:tailEnd/>
          </a:ln>
        </p:spPr>
      </p:pic>
      <p:pic>
        <p:nvPicPr>
          <p:cNvPr id="6" name="Picture 9" descr="http://us.cdn2.123rf.com/168nwm/deryacelik/deryacelik0907/deryacelik090700017/5176452-blank-post-it-note-paper-with-paperclip.jpg">
            <a:extLst>
              <a:ext uri="{FF2B5EF4-FFF2-40B4-BE49-F238E27FC236}">
                <a16:creationId xmlns:a16="http://schemas.microsoft.com/office/drawing/2014/main" id="{BC087AE7-5F09-478A-96C6-91C45148AB8E}"/>
              </a:ext>
            </a:extLst>
          </p:cNvPr>
          <p:cNvPicPr>
            <a:picLocks noChangeAspect="1" noChangeArrowheads="1"/>
          </p:cNvPicPr>
          <p:nvPr/>
        </p:nvPicPr>
        <p:blipFill>
          <a:blip r:embed="rId3" cstate="print"/>
          <a:srcRect/>
          <a:stretch>
            <a:fillRect/>
          </a:stretch>
        </p:blipFill>
        <p:spPr bwMode="auto">
          <a:xfrm>
            <a:off x="9292676" y="4581877"/>
            <a:ext cx="1342343" cy="1342343"/>
          </a:xfrm>
          <a:prstGeom prst="rect">
            <a:avLst/>
          </a:prstGeom>
          <a:noFill/>
          <a:ln w="9525">
            <a:noFill/>
            <a:miter lim="800000"/>
            <a:headEnd/>
            <a:tailEnd/>
          </a:ln>
        </p:spPr>
      </p:pic>
      <p:sp>
        <p:nvSpPr>
          <p:cNvPr id="8" name="Text Box 10">
            <a:extLst>
              <a:ext uri="{FF2B5EF4-FFF2-40B4-BE49-F238E27FC236}">
                <a16:creationId xmlns:a16="http://schemas.microsoft.com/office/drawing/2014/main" id="{43F23847-B0CD-4A65-8E7C-06C15FDEEC30}"/>
              </a:ext>
            </a:extLst>
          </p:cNvPr>
          <p:cNvSpPr txBox="1">
            <a:spLocks noChangeArrowheads="1"/>
          </p:cNvSpPr>
          <p:nvPr/>
        </p:nvSpPr>
        <p:spPr bwMode="auto">
          <a:xfrm>
            <a:off x="6794811" y="4884875"/>
            <a:ext cx="716060" cy="707886"/>
          </a:xfrm>
          <a:prstGeom prst="rect">
            <a:avLst/>
          </a:prstGeom>
          <a:noFill/>
          <a:ln>
            <a:noFill/>
          </a:ln>
          <a:effectLst/>
          <a:extLst>
            <a:ext uri="{909E8E84-426E-40dd-AFC4-6F175D3DCCD1}"/>
            <a:ext uri="{91240B29-F687-4f45-9708-019B960494DF}"/>
            <a:ext uri="{AF507438-7753-43e0-B8FC-AC1667EBCBE1}"/>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fontAlgn="base">
              <a:spcBef>
                <a:spcPct val="50000"/>
              </a:spcBef>
              <a:spcAft>
                <a:spcPct val="0"/>
              </a:spcAft>
              <a:defRPr/>
            </a:pPr>
            <a:r>
              <a:rPr lang="en-GB" sz="2000" dirty="0">
                <a:solidFill>
                  <a:srgbClr val="A5AB81">
                    <a:lumMod val="10000"/>
                  </a:srgbClr>
                </a:solidFill>
                <a:latin typeface="Script MT Bold" charset="0"/>
              </a:rPr>
              <a:t>Low Cost</a:t>
            </a:r>
          </a:p>
        </p:txBody>
      </p:sp>
      <p:sp>
        <p:nvSpPr>
          <p:cNvPr id="10" name="Text Box 11">
            <a:extLst>
              <a:ext uri="{FF2B5EF4-FFF2-40B4-BE49-F238E27FC236}">
                <a16:creationId xmlns:a16="http://schemas.microsoft.com/office/drawing/2014/main" id="{44527AF2-8DAE-4479-B618-0C10DF9D24A4}"/>
              </a:ext>
            </a:extLst>
          </p:cNvPr>
          <p:cNvSpPr txBox="1">
            <a:spLocks noChangeArrowheads="1"/>
          </p:cNvSpPr>
          <p:nvPr/>
        </p:nvSpPr>
        <p:spPr bwMode="auto">
          <a:xfrm>
            <a:off x="8244823" y="4875792"/>
            <a:ext cx="850322" cy="646331"/>
          </a:xfrm>
          <a:prstGeom prst="rect">
            <a:avLst/>
          </a:prstGeom>
          <a:noFill/>
          <a:ln>
            <a:noFill/>
          </a:ln>
          <a:effectLst/>
          <a:extLst>
            <a:ext uri="{909E8E84-426E-40dd-AFC4-6F175D3DCCD1}"/>
            <a:ext uri="{91240B29-F687-4f45-9708-019B960494DF}"/>
            <a:ext uri="{AF507438-7753-43e0-B8FC-AC1667EBCBE1}"/>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fontAlgn="base">
              <a:spcBef>
                <a:spcPct val="50000"/>
              </a:spcBef>
              <a:spcAft>
                <a:spcPct val="0"/>
              </a:spcAft>
              <a:defRPr/>
            </a:pPr>
            <a:r>
              <a:rPr lang="en-GB" b="1" dirty="0">
                <a:solidFill>
                  <a:srgbClr val="A5AB81">
                    <a:lumMod val="10000"/>
                  </a:srgbClr>
                </a:solidFill>
                <a:latin typeface="Bradley Hand ITC" charset="0"/>
              </a:rPr>
              <a:t>Convenience</a:t>
            </a:r>
          </a:p>
        </p:txBody>
      </p:sp>
      <p:sp>
        <p:nvSpPr>
          <p:cNvPr id="11" name="Text Box 13">
            <a:extLst>
              <a:ext uri="{FF2B5EF4-FFF2-40B4-BE49-F238E27FC236}">
                <a16:creationId xmlns:a16="http://schemas.microsoft.com/office/drawing/2014/main" id="{C79E7D9A-9076-4D7D-9C76-C3CC4C62A6EF}"/>
              </a:ext>
            </a:extLst>
          </p:cNvPr>
          <p:cNvSpPr txBox="1">
            <a:spLocks noChangeArrowheads="1"/>
          </p:cNvSpPr>
          <p:nvPr/>
        </p:nvSpPr>
        <p:spPr bwMode="auto">
          <a:xfrm>
            <a:off x="9598283" y="4903045"/>
            <a:ext cx="716060" cy="830997"/>
          </a:xfrm>
          <a:prstGeom prst="rect">
            <a:avLst/>
          </a:prstGeom>
          <a:noFill/>
          <a:ln>
            <a:noFill/>
          </a:ln>
          <a:effectLst/>
          <a:extLst>
            <a:ext uri="{909E8E84-426E-40dd-AFC4-6F175D3DCCD1}"/>
            <a:ext uri="{91240B29-F687-4f45-9708-019B960494DF}"/>
            <a:ext uri="{AF507438-7753-43e0-B8FC-AC1667EBCBE1}"/>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fontAlgn="base">
              <a:spcBef>
                <a:spcPct val="50000"/>
              </a:spcBef>
              <a:spcAft>
                <a:spcPct val="0"/>
              </a:spcAft>
              <a:defRPr/>
            </a:pPr>
            <a:r>
              <a:rPr lang="en-GB" sz="2400" dirty="0">
                <a:solidFill>
                  <a:srgbClr val="A5AB81">
                    <a:lumMod val="10000"/>
                  </a:srgbClr>
                </a:solidFill>
                <a:latin typeface="Brush Script MT" charset="0"/>
              </a:rPr>
              <a:t>Wellbeing</a:t>
            </a:r>
          </a:p>
        </p:txBody>
      </p:sp>
      <p:pic>
        <p:nvPicPr>
          <p:cNvPr id="12" name="Picture 15" descr="http://us.cdn2.123rf.com/168nwm/deryacelik/deryacelik0907/deryacelik090700017/5176452-blank-post-it-note-paper-with-paperclip.jpg">
            <a:extLst>
              <a:ext uri="{FF2B5EF4-FFF2-40B4-BE49-F238E27FC236}">
                <a16:creationId xmlns:a16="http://schemas.microsoft.com/office/drawing/2014/main" id="{BD197602-3FFB-47AE-AAAD-1480AB87D6A3}"/>
              </a:ext>
            </a:extLst>
          </p:cNvPr>
          <p:cNvPicPr>
            <a:picLocks noChangeAspect="1" noChangeArrowheads="1"/>
          </p:cNvPicPr>
          <p:nvPr/>
        </p:nvPicPr>
        <p:blipFill>
          <a:blip r:embed="rId3" cstate="print"/>
          <a:srcRect/>
          <a:stretch>
            <a:fillRect/>
          </a:stretch>
        </p:blipFill>
        <p:spPr bwMode="auto">
          <a:xfrm>
            <a:off x="5173903" y="4573139"/>
            <a:ext cx="1351081" cy="1351081"/>
          </a:xfrm>
          <a:prstGeom prst="rect">
            <a:avLst/>
          </a:prstGeom>
          <a:noFill/>
          <a:ln w="9525">
            <a:noFill/>
            <a:miter lim="800000"/>
            <a:headEnd/>
            <a:tailEnd/>
          </a:ln>
        </p:spPr>
      </p:pic>
      <p:sp>
        <p:nvSpPr>
          <p:cNvPr id="13" name="Text Box 16">
            <a:extLst>
              <a:ext uri="{FF2B5EF4-FFF2-40B4-BE49-F238E27FC236}">
                <a16:creationId xmlns:a16="http://schemas.microsoft.com/office/drawing/2014/main" id="{46A7BA30-0C18-469E-80AE-67FB3D6FB462}"/>
              </a:ext>
            </a:extLst>
          </p:cNvPr>
          <p:cNvSpPr txBox="1">
            <a:spLocks noChangeArrowheads="1"/>
          </p:cNvSpPr>
          <p:nvPr/>
        </p:nvSpPr>
        <p:spPr bwMode="auto">
          <a:xfrm>
            <a:off x="5144810" y="5017846"/>
            <a:ext cx="1391339" cy="461665"/>
          </a:xfrm>
          <a:prstGeom prst="rect">
            <a:avLst/>
          </a:prstGeom>
          <a:noFill/>
          <a:ln w="9525">
            <a:noFill/>
            <a:miter lim="800000"/>
            <a:headEnd/>
            <a:tailEnd/>
          </a:ln>
        </p:spPr>
        <p:txBody>
          <a:bodyPr wrap="square">
            <a:spAutoFit/>
          </a:bodyPr>
          <a:lstStyle/>
          <a:p>
            <a:pPr algn="ctr" fontAlgn="base">
              <a:spcBef>
                <a:spcPct val="50000"/>
              </a:spcBef>
              <a:spcAft>
                <a:spcPct val="0"/>
              </a:spcAft>
              <a:defRPr/>
            </a:pPr>
            <a:r>
              <a:rPr lang="en-GB" sz="2400" b="1" dirty="0">
                <a:solidFill>
                  <a:srgbClr val="000000"/>
                </a:solidFill>
                <a:latin typeface="Freestyle Script" pitchFamily="66" charset="0"/>
              </a:rPr>
              <a:t>Environment</a:t>
            </a:r>
          </a:p>
        </p:txBody>
      </p:sp>
      <p:pic>
        <p:nvPicPr>
          <p:cNvPr id="14" name="Picture 22" descr="http://us.cdn2.123rf.com/168nwm/deryacelik/deryacelik0907/deryacelik090700017/5176452-blank-post-it-note-paper-with-paperclip.jpg">
            <a:extLst>
              <a:ext uri="{FF2B5EF4-FFF2-40B4-BE49-F238E27FC236}">
                <a16:creationId xmlns:a16="http://schemas.microsoft.com/office/drawing/2014/main" id="{947F8C89-1F24-47E1-B752-7796F159B477}"/>
              </a:ext>
            </a:extLst>
          </p:cNvPr>
          <p:cNvPicPr>
            <a:picLocks noChangeAspect="1" noChangeArrowheads="1"/>
          </p:cNvPicPr>
          <p:nvPr/>
        </p:nvPicPr>
        <p:blipFill>
          <a:blip r:embed="rId3" cstate="print"/>
          <a:srcRect/>
          <a:stretch>
            <a:fillRect/>
          </a:stretch>
        </p:blipFill>
        <p:spPr bwMode="auto">
          <a:xfrm>
            <a:off x="3535090" y="4612844"/>
            <a:ext cx="1638813" cy="1351081"/>
          </a:xfrm>
          <a:prstGeom prst="rect">
            <a:avLst/>
          </a:prstGeom>
          <a:noFill/>
          <a:ln w="9525">
            <a:noFill/>
            <a:miter lim="800000"/>
            <a:headEnd/>
            <a:tailEnd/>
          </a:ln>
        </p:spPr>
      </p:pic>
      <p:sp>
        <p:nvSpPr>
          <p:cNvPr id="15" name="Text Box 23">
            <a:extLst>
              <a:ext uri="{FF2B5EF4-FFF2-40B4-BE49-F238E27FC236}">
                <a16:creationId xmlns:a16="http://schemas.microsoft.com/office/drawing/2014/main" id="{0EB6C5EB-DCDA-403D-87CF-99C455C29EC1}"/>
              </a:ext>
            </a:extLst>
          </p:cNvPr>
          <p:cNvSpPr txBox="1">
            <a:spLocks noChangeArrowheads="1"/>
          </p:cNvSpPr>
          <p:nvPr/>
        </p:nvSpPr>
        <p:spPr bwMode="auto">
          <a:xfrm>
            <a:off x="3777047" y="4936622"/>
            <a:ext cx="956359" cy="646331"/>
          </a:xfrm>
          <a:prstGeom prst="rect">
            <a:avLst/>
          </a:prstGeom>
          <a:noFill/>
          <a:ln w="9525">
            <a:noFill/>
            <a:miter lim="800000"/>
            <a:headEnd/>
            <a:tailEnd/>
          </a:ln>
        </p:spPr>
        <p:txBody>
          <a:bodyPr wrap="square">
            <a:spAutoFit/>
          </a:bodyPr>
          <a:lstStyle/>
          <a:p>
            <a:pPr algn="ctr" fontAlgn="base">
              <a:spcBef>
                <a:spcPct val="50000"/>
              </a:spcBef>
              <a:spcAft>
                <a:spcPct val="0"/>
              </a:spcAft>
              <a:defRPr/>
            </a:pPr>
            <a:r>
              <a:rPr lang="en-GB">
                <a:solidFill>
                  <a:srgbClr val="000000"/>
                </a:solidFill>
                <a:latin typeface="Viner Hand ITC" pitchFamily="66" charset="0"/>
              </a:rPr>
              <a:t>Grey Power</a:t>
            </a:r>
          </a:p>
        </p:txBody>
      </p:sp>
    </p:spTree>
    <p:extLst>
      <p:ext uri="{BB962C8B-B14F-4D97-AF65-F5344CB8AC3E}">
        <p14:creationId xmlns:p14="http://schemas.microsoft.com/office/powerpoint/2010/main" val="2455965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par>
                          <p:cTn id="11" fill="hold">
                            <p:stCondLst>
                              <p:cond delay="0"/>
                            </p:stCondLst>
                            <p:childTnLst>
                              <p:par>
                                <p:cTn id="12" presetID="10" presetClass="entr" presetSubtype="0" fill="hold"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1000"/>
                                        <p:tgtEl>
                                          <p:spTgt spid="8"/>
                                        </p:tgtEl>
                                      </p:cBhvr>
                                    </p:animEffect>
                                  </p:childTnLst>
                                </p:cTn>
                              </p:par>
                            </p:childTnLst>
                          </p:cTn>
                        </p:par>
                        <p:par>
                          <p:cTn id="19" fill="hold">
                            <p:stCondLst>
                              <p:cond delay="2000"/>
                            </p:stCondLst>
                            <p:childTnLst>
                              <p:par>
                                <p:cTn id="20" presetID="10" presetClass="entr" presetSubtype="0" fill="hold" nodeType="after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1000"/>
                                        <p:tgtEl>
                                          <p:spTgt spid="5"/>
                                        </p:tgtEl>
                                      </p:cBhvr>
                                    </p:animEffect>
                                  </p:childTnLst>
                                </p:cTn>
                              </p:par>
                            </p:childTnLst>
                          </p:cTn>
                        </p:par>
                        <p:par>
                          <p:cTn id="23" fill="hold">
                            <p:stCondLst>
                              <p:cond delay="3000"/>
                            </p:stCondLst>
                            <p:childTnLst>
                              <p:par>
                                <p:cTn id="24" presetID="10" presetClass="entr" presetSubtype="0" fill="hold" grpId="0" nodeType="after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1000"/>
                                        <p:tgtEl>
                                          <p:spTgt spid="10"/>
                                        </p:tgtEl>
                                      </p:cBhvr>
                                    </p:animEffect>
                                  </p:childTnLst>
                                </p:cTn>
                              </p:par>
                            </p:childTnLst>
                          </p:cTn>
                        </p:par>
                        <p:par>
                          <p:cTn id="27" fill="hold">
                            <p:stCondLst>
                              <p:cond delay="4000"/>
                            </p:stCondLst>
                            <p:childTnLst>
                              <p:par>
                                <p:cTn id="28" presetID="10" presetClass="entr" presetSubtype="0" fill="hold" nodeType="after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fade">
                                      <p:cBhvr>
                                        <p:cTn id="30" dur="1000"/>
                                        <p:tgtEl>
                                          <p:spTgt spid="6"/>
                                        </p:tgtEl>
                                      </p:cBhvr>
                                    </p:animEffect>
                                  </p:childTnLst>
                                </p:cTn>
                              </p:par>
                            </p:childTnLst>
                          </p:cTn>
                        </p:par>
                        <p:par>
                          <p:cTn id="31" fill="hold">
                            <p:stCondLst>
                              <p:cond delay="5000"/>
                            </p:stCondLst>
                            <p:childTnLst>
                              <p:par>
                                <p:cTn id="32" presetID="10" presetClass="entr" presetSubtype="0" fill="hold" grpId="0" nodeType="after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1000"/>
                                        <p:tgtEl>
                                          <p:spTgt spid="11"/>
                                        </p:tgtEl>
                                      </p:cBhvr>
                                    </p:animEffect>
                                  </p:childTnLst>
                                </p:cTn>
                              </p:par>
                            </p:childTnLst>
                          </p:cTn>
                        </p:par>
                        <p:par>
                          <p:cTn id="35" fill="hold">
                            <p:stCondLst>
                              <p:cond delay="6000"/>
                            </p:stCondLst>
                            <p:childTnLst>
                              <p:par>
                                <p:cTn id="36" presetID="10" presetClass="entr" presetSubtype="0" fill="hold" nodeType="afterEffect">
                                  <p:stCondLst>
                                    <p:cond delay="0"/>
                                  </p:stCondLst>
                                  <p:childTnLst>
                                    <p:set>
                                      <p:cBhvr>
                                        <p:cTn id="37" dur="1" fill="hold">
                                          <p:stCondLst>
                                            <p:cond delay="0"/>
                                          </p:stCondLst>
                                        </p:cTn>
                                        <p:tgtEl>
                                          <p:spTgt spid="12"/>
                                        </p:tgtEl>
                                        <p:attrNameLst>
                                          <p:attrName>style.visibility</p:attrName>
                                        </p:attrNameLst>
                                      </p:cBhvr>
                                      <p:to>
                                        <p:strVal val="visible"/>
                                      </p:to>
                                    </p:set>
                                    <p:animEffect transition="in" filter="fade">
                                      <p:cBhvr>
                                        <p:cTn id="38" dur="1000"/>
                                        <p:tgtEl>
                                          <p:spTgt spid="12"/>
                                        </p:tgtEl>
                                      </p:cBhvr>
                                    </p:animEffect>
                                  </p:childTnLst>
                                </p:cTn>
                              </p:par>
                            </p:childTnLst>
                          </p:cTn>
                        </p:par>
                        <p:par>
                          <p:cTn id="39" fill="hold">
                            <p:stCondLst>
                              <p:cond delay="7000"/>
                            </p:stCondLst>
                            <p:childTnLst>
                              <p:par>
                                <p:cTn id="40" presetID="10" presetClass="entr" presetSubtype="0" fill="hold" grpId="0" nodeType="after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1000"/>
                                        <p:tgtEl>
                                          <p:spTgt spid="13"/>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14"/>
                                        </p:tgtEl>
                                        <p:attrNameLst>
                                          <p:attrName>style.visibility</p:attrName>
                                        </p:attrNameLst>
                                      </p:cBhvr>
                                      <p:to>
                                        <p:strVal val="visible"/>
                                      </p:to>
                                    </p:set>
                                    <p:animEffect transition="in" filter="fade">
                                      <p:cBhvr>
                                        <p:cTn id="46" dur="1000"/>
                                        <p:tgtEl>
                                          <p:spTgt spid="14"/>
                                        </p:tgtEl>
                                      </p:cBhvr>
                                    </p:animEffect>
                                  </p:childTnLst>
                                </p:cTn>
                              </p:par>
                            </p:childTnLst>
                          </p:cTn>
                        </p:par>
                        <p:par>
                          <p:cTn id="47" fill="hold">
                            <p:stCondLst>
                              <p:cond delay="9000"/>
                            </p:stCondLst>
                            <p:childTnLst>
                              <p:par>
                                <p:cTn id="48" presetID="10" presetClass="entr" presetSubtype="0" fill="hold" grpId="0" nodeType="afterEffect">
                                  <p:stCondLst>
                                    <p:cond delay="0"/>
                                  </p:stCondLst>
                                  <p:childTnLst>
                                    <p:set>
                                      <p:cBhvr>
                                        <p:cTn id="49" dur="1" fill="hold">
                                          <p:stCondLst>
                                            <p:cond delay="0"/>
                                          </p:stCondLst>
                                        </p:cTn>
                                        <p:tgtEl>
                                          <p:spTgt spid="15"/>
                                        </p:tgtEl>
                                        <p:attrNameLst>
                                          <p:attrName>style.visibility</p:attrName>
                                        </p:attrNameLst>
                                      </p:cBhvr>
                                      <p:to>
                                        <p:strVal val="visible"/>
                                      </p:to>
                                    </p:set>
                                    <p:animEffect transition="in" filter="fade">
                                      <p:cBhvr>
                                        <p:cTn id="50"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p:bldP spid="10" grpId="0"/>
      <p:bldP spid="11" grpId="0"/>
      <p:bldP spid="13" grpId="0"/>
      <p:bldP spid="1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9" name="Picture 5" descr="http://t0.gstatic.com/images?q=tbn:ANd9GcS08SFss4vW2scxh8wqtQkt1wBi7Eb3aEpZj11KBIiCun1QnL0CZw"/>
          <p:cNvPicPr>
            <a:picLocks noChangeAspect="1" noChangeArrowheads="1"/>
          </p:cNvPicPr>
          <p:nvPr/>
        </p:nvPicPr>
        <p:blipFill>
          <a:blip r:embed="rId2" cstate="print"/>
          <a:srcRect/>
          <a:stretch>
            <a:fillRect/>
          </a:stretch>
        </p:blipFill>
        <p:spPr bwMode="auto">
          <a:xfrm>
            <a:off x="3962401" y="2055312"/>
            <a:ext cx="2193925" cy="2628900"/>
          </a:xfrm>
          <a:prstGeom prst="rect">
            <a:avLst/>
          </a:prstGeom>
          <a:noFill/>
          <a:ln w="9525">
            <a:noFill/>
            <a:miter lim="800000"/>
            <a:headEnd/>
            <a:tailEnd/>
          </a:ln>
        </p:spPr>
      </p:pic>
      <p:pic>
        <p:nvPicPr>
          <p:cNvPr id="62471" name="Picture 7" descr="http://t2.gstatic.com/images?q=tbn:ANd9GcRJMBrDLQIV5Tx-WAWFiUaGbscMr24UNSDQeDimMNxV0VEfV7RT"/>
          <p:cNvPicPr>
            <a:picLocks noChangeAspect="1" noChangeArrowheads="1"/>
          </p:cNvPicPr>
          <p:nvPr/>
        </p:nvPicPr>
        <p:blipFill>
          <a:blip r:embed="rId3" cstate="print"/>
          <a:srcRect/>
          <a:stretch>
            <a:fillRect/>
          </a:stretch>
        </p:blipFill>
        <p:spPr bwMode="auto">
          <a:xfrm>
            <a:off x="7010400" y="2141560"/>
            <a:ext cx="2571750" cy="2560638"/>
          </a:xfrm>
          <a:prstGeom prst="rect">
            <a:avLst/>
          </a:prstGeom>
          <a:noFill/>
          <a:ln w="9525">
            <a:noFill/>
            <a:miter lim="800000"/>
            <a:headEnd/>
            <a:tailEnd/>
          </a:ln>
        </p:spPr>
      </p:pic>
      <p:sp>
        <p:nvSpPr>
          <p:cNvPr id="7" name="Title 2">
            <a:extLst>
              <a:ext uri="{FF2B5EF4-FFF2-40B4-BE49-F238E27FC236}">
                <a16:creationId xmlns:a16="http://schemas.microsoft.com/office/drawing/2014/main" id="{FEF96B4C-D296-4305-98C6-58C46BA67FCC}"/>
              </a:ext>
            </a:extLst>
          </p:cNvPr>
          <p:cNvSpPr txBox="1">
            <a:spLocks/>
          </p:cNvSpPr>
          <p:nvPr/>
        </p:nvSpPr>
        <p:spPr>
          <a:xfrm>
            <a:off x="4322995" y="0"/>
            <a:ext cx="6441744" cy="73093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defRPr/>
            </a:pPr>
            <a:r>
              <a:rPr lang="en-GB" sz="3600" i="1" dirty="0">
                <a:solidFill>
                  <a:prstClr val="black">
                    <a:lumMod val="65000"/>
                    <a:lumOff val="35000"/>
                  </a:prstClr>
                </a:solidFill>
                <a:effectLst/>
                <a:latin typeface="Calibri" panose="020F0502020204030204"/>
              </a:rPr>
              <a:t>Bills are going up!</a:t>
            </a:r>
          </a:p>
        </p:txBody>
      </p:sp>
    </p:spTree>
    <p:extLst>
      <p:ext uri="{BB962C8B-B14F-4D97-AF65-F5344CB8AC3E}">
        <p14:creationId xmlns:p14="http://schemas.microsoft.com/office/powerpoint/2010/main" val="17142645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491" name="Rectangle 3"/>
          <p:cNvSpPr>
            <a:spLocks noGrp="1" noChangeArrowheads="1"/>
          </p:cNvSpPr>
          <p:nvPr>
            <p:ph idx="1"/>
          </p:nvPr>
        </p:nvSpPr>
        <p:spPr>
          <a:xfrm>
            <a:off x="2302776" y="1088646"/>
            <a:ext cx="7886700" cy="4351338"/>
          </a:xfrm>
        </p:spPr>
        <p:txBody>
          <a:bodyPr/>
          <a:lstStyle/>
          <a:p>
            <a:pPr eaLnBrk="1" hangingPunct="1">
              <a:defRPr/>
            </a:pPr>
            <a:r>
              <a:rPr lang="en-GB" dirty="0">
                <a:cs typeface="+mn-cs"/>
              </a:rPr>
              <a:t>Amazon/eBay/etc – online shopping</a:t>
            </a:r>
          </a:p>
          <a:p>
            <a:pPr eaLnBrk="1" hangingPunct="1">
              <a:defRPr/>
            </a:pPr>
            <a:r>
              <a:rPr lang="en-GB" dirty="0" err="1">
                <a:cs typeface="+mn-cs"/>
              </a:rPr>
              <a:t>Audiobooks</a:t>
            </a:r>
            <a:endParaRPr lang="en-GB" dirty="0">
              <a:cs typeface="+mn-cs"/>
            </a:endParaRPr>
          </a:p>
          <a:p>
            <a:pPr eaLnBrk="1" hangingPunct="1">
              <a:defRPr/>
            </a:pPr>
            <a:r>
              <a:rPr lang="en-GB" dirty="0" err="1"/>
              <a:t>Deliveroo</a:t>
            </a:r>
            <a:endParaRPr lang="en-GB" dirty="0"/>
          </a:p>
          <a:p>
            <a:pPr eaLnBrk="1" hangingPunct="1">
              <a:defRPr/>
            </a:pPr>
            <a:r>
              <a:rPr lang="en-GB" dirty="0">
                <a:cs typeface="+mn-cs"/>
              </a:rPr>
              <a:t>Just Eat</a:t>
            </a:r>
          </a:p>
          <a:p>
            <a:pPr eaLnBrk="1" hangingPunct="1">
              <a:defRPr/>
            </a:pPr>
            <a:r>
              <a:rPr lang="en-GB" dirty="0"/>
              <a:t>Supermarket home delivery, pick-up service...</a:t>
            </a:r>
          </a:p>
          <a:p>
            <a:pPr eaLnBrk="1" hangingPunct="1">
              <a:defRPr/>
            </a:pPr>
            <a:r>
              <a:rPr lang="en-GB" dirty="0" err="1">
                <a:cs typeface="+mn-cs"/>
              </a:rPr>
              <a:t>Alexa</a:t>
            </a:r>
            <a:r>
              <a:rPr lang="en-GB" dirty="0">
                <a:cs typeface="+mn-cs"/>
              </a:rPr>
              <a:t> and alternatives</a:t>
            </a:r>
          </a:p>
          <a:p>
            <a:pPr eaLnBrk="1" hangingPunct="1">
              <a:defRPr/>
            </a:pPr>
            <a:r>
              <a:rPr lang="en-GB" dirty="0"/>
              <a:t>Google voice</a:t>
            </a:r>
          </a:p>
          <a:p>
            <a:pPr eaLnBrk="1" hangingPunct="1">
              <a:defRPr/>
            </a:pPr>
            <a:r>
              <a:rPr lang="en-GB" dirty="0">
                <a:cs typeface="+mn-cs"/>
              </a:rPr>
              <a:t>GPS</a:t>
            </a:r>
          </a:p>
        </p:txBody>
      </p:sp>
      <p:sp>
        <p:nvSpPr>
          <p:cNvPr id="6" name="Title 2">
            <a:extLst>
              <a:ext uri="{FF2B5EF4-FFF2-40B4-BE49-F238E27FC236}">
                <a16:creationId xmlns:a16="http://schemas.microsoft.com/office/drawing/2014/main" id="{EC708839-54DE-42F2-910A-6FCD6A366896}"/>
              </a:ext>
            </a:extLst>
          </p:cNvPr>
          <p:cNvSpPr txBox="1">
            <a:spLocks/>
          </p:cNvSpPr>
          <p:nvPr/>
        </p:nvSpPr>
        <p:spPr>
          <a:xfrm>
            <a:off x="4322995" y="0"/>
            <a:ext cx="6441744" cy="73093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defRPr/>
            </a:pPr>
            <a:r>
              <a:rPr lang="en-GB" sz="3600" i="1" dirty="0">
                <a:solidFill>
                  <a:prstClr val="black">
                    <a:lumMod val="65000"/>
                    <a:lumOff val="35000"/>
                  </a:prstClr>
                </a:solidFill>
                <a:effectLst/>
                <a:latin typeface="Calibri" panose="020F0502020204030204"/>
              </a:rPr>
              <a:t>It’s just so convenient!</a:t>
            </a:r>
          </a:p>
        </p:txBody>
      </p:sp>
    </p:spTree>
    <p:extLst>
      <p:ext uri="{BB962C8B-B14F-4D97-AF65-F5344CB8AC3E}">
        <p14:creationId xmlns:p14="http://schemas.microsoft.com/office/powerpoint/2010/main" val="24145118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1991544" y="152400"/>
            <a:ext cx="8229600" cy="73093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defRPr/>
            </a:pPr>
            <a:r>
              <a:rPr lang="en-GB" sz="3600" dirty="0">
                <a:solidFill>
                  <a:srgbClr val="007DC3"/>
                </a:solidFill>
                <a:effectLst/>
                <a:latin typeface="Calibri" panose="020F0502020204030204"/>
              </a:rPr>
              <a:t>Save People Money</a:t>
            </a:r>
          </a:p>
        </p:txBody>
      </p:sp>
      <p:sp>
        <p:nvSpPr>
          <p:cNvPr id="7" name="Content Placeholder 2"/>
          <p:cNvSpPr txBox="1">
            <a:spLocks/>
          </p:cNvSpPr>
          <p:nvPr/>
        </p:nvSpPr>
        <p:spPr bwMode="auto">
          <a:xfrm>
            <a:off x="2063552" y="1319620"/>
            <a:ext cx="8424862" cy="3625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defTabSz="457200">
              <a:spcBef>
                <a:spcPct val="0"/>
              </a:spcBef>
              <a:spcAft>
                <a:spcPts val="1200"/>
              </a:spcAft>
              <a:buClr>
                <a:srgbClr val="007DC3"/>
              </a:buClr>
              <a:defRPr/>
            </a:pPr>
            <a:r>
              <a:rPr lang="en-GB" altLang="en-US" sz="2400" b="0" dirty="0">
                <a:solidFill>
                  <a:prstClr val="black"/>
                </a:solidFill>
                <a:latin typeface="Calibri" panose="020F0502020204030204"/>
              </a:rPr>
              <a:t>Yet another great way to come up with ideas is to think about saving people money.</a:t>
            </a:r>
          </a:p>
          <a:p>
            <a:pPr defTabSz="457200">
              <a:spcBef>
                <a:spcPct val="0"/>
              </a:spcBef>
              <a:spcAft>
                <a:spcPts val="1200"/>
              </a:spcAft>
              <a:buClr>
                <a:srgbClr val="007DC3"/>
              </a:buClr>
              <a:defRPr/>
            </a:pPr>
            <a:r>
              <a:rPr lang="en-GB" altLang="en-US" sz="2400" b="0" dirty="0">
                <a:solidFill>
                  <a:prstClr val="black"/>
                </a:solidFill>
                <a:latin typeface="Calibri" panose="020F0502020204030204"/>
              </a:rPr>
              <a:t>Many are against Amazon and what it stands for (killing the high street and automating everything) but still prefer to buy on Amazon because it saves money.</a:t>
            </a:r>
          </a:p>
          <a:p>
            <a:pPr defTabSz="457200">
              <a:spcBef>
                <a:spcPct val="0"/>
              </a:spcBef>
              <a:spcAft>
                <a:spcPts val="1200"/>
              </a:spcAft>
              <a:buClr>
                <a:srgbClr val="007DC3"/>
              </a:buClr>
              <a:defRPr/>
            </a:pPr>
            <a:r>
              <a:rPr lang="en-GB" altLang="en-US" sz="2400" b="0" dirty="0">
                <a:solidFill>
                  <a:prstClr val="black"/>
                </a:solidFill>
                <a:latin typeface="Calibri" panose="020F0502020204030204"/>
              </a:rPr>
              <a:t>This is why, if you can figure out how to save people money, you’ll have a good business idea, new or not.</a:t>
            </a:r>
          </a:p>
        </p:txBody>
      </p:sp>
    </p:spTree>
    <p:extLst>
      <p:ext uri="{BB962C8B-B14F-4D97-AF65-F5344CB8AC3E}">
        <p14:creationId xmlns:p14="http://schemas.microsoft.com/office/powerpoint/2010/main" val="569452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3" name="Picture 5" descr="ANd9GcRRaaT8dVSOhD8gVNZfsTvOTlFbsPyYHXF0ojpzQ1KwCIg9Fzj9"/>
          <p:cNvPicPr>
            <a:picLocks noChangeAspect="1" noChangeArrowheads="1"/>
          </p:cNvPicPr>
          <p:nvPr/>
        </p:nvPicPr>
        <p:blipFill>
          <a:blip r:embed="rId2" cstate="print"/>
          <a:srcRect/>
          <a:stretch>
            <a:fillRect/>
          </a:stretch>
        </p:blipFill>
        <p:spPr bwMode="auto">
          <a:xfrm>
            <a:off x="1774825" y="476250"/>
            <a:ext cx="4826000" cy="3386138"/>
          </a:xfrm>
          <a:prstGeom prst="rect">
            <a:avLst/>
          </a:prstGeom>
          <a:noFill/>
          <a:ln w="9525">
            <a:noFill/>
            <a:miter lim="800000"/>
            <a:headEnd/>
            <a:tailEnd/>
          </a:ln>
        </p:spPr>
      </p:pic>
      <p:pic>
        <p:nvPicPr>
          <p:cNvPr id="12294" name="Picture 6" descr="inchwormshoes"/>
          <p:cNvPicPr>
            <a:picLocks noChangeAspect="1" noChangeArrowheads="1"/>
          </p:cNvPicPr>
          <p:nvPr/>
        </p:nvPicPr>
        <p:blipFill>
          <a:blip r:embed="rId3" cstate="print"/>
          <a:srcRect/>
          <a:stretch>
            <a:fillRect/>
          </a:stretch>
        </p:blipFill>
        <p:spPr bwMode="auto">
          <a:xfrm>
            <a:off x="5791201" y="2590800"/>
            <a:ext cx="4391025" cy="2744788"/>
          </a:xfrm>
          <a:prstGeom prst="rect">
            <a:avLst/>
          </a:prstGeom>
          <a:noFill/>
          <a:ln w="9525">
            <a:noFill/>
            <a:miter lim="800000"/>
            <a:headEnd/>
            <a:tailEnd/>
          </a:ln>
        </p:spPr>
      </p:pic>
      <p:pic>
        <p:nvPicPr>
          <p:cNvPr id="1026" name="Picture 2" descr="Selling on Facebook Marketplace and Daily Deals for Retailers and Brands">
            <a:extLst>
              <a:ext uri="{FF2B5EF4-FFF2-40B4-BE49-F238E27FC236}">
                <a16:creationId xmlns:a16="http://schemas.microsoft.com/office/drawing/2014/main" id="{B873E377-91C5-4643-A3D9-9706DA30BD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09775" y="4195764"/>
            <a:ext cx="2990850" cy="15335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Quidco vs TopCashback - A Review | Bobatoo">
            <a:extLst>
              <a:ext uri="{FF2B5EF4-FFF2-40B4-BE49-F238E27FC236}">
                <a16:creationId xmlns:a16="http://schemas.microsoft.com/office/drawing/2014/main" id="{B1CF5713-8E07-42E7-B1D6-0BB13293EE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24725" y="476250"/>
            <a:ext cx="2857500" cy="140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4537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1981200" y="152491"/>
            <a:ext cx="8229600" cy="73093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defRPr/>
            </a:pPr>
            <a:r>
              <a:rPr lang="en-GB" sz="3600" dirty="0">
                <a:solidFill>
                  <a:srgbClr val="007DC3"/>
                </a:solidFill>
                <a:effectLst/>
                <a:latin typeface="Calibri" panose="020F0502020204030204"/>
              </a:rPr>
              <a:t>Make people’s lives easier</a:t>
            </a:r>
          </a:p>
        </p:txBody>
      </p:sp>
      <p:sp>
        <p:nvSpPr>
          <p:cNvPr id="7" name="Content Placeholder 2"/>
          <p:cNvSpPr txBox="1">
            <a:spLocks/>
          </p:cNvSpPr>
          <p:nvPr/>
        </p:nvSpPr>
        <p:spPr bwMode="auto">
          <a:xfrm>
            <a:off x="2063552" y="1040136"/>
            <a:ext cx="8424862"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marL="0" indent="0" defTabSz="457200">
              <a:spcBef>
                <a:spcPct val="0"/>
              </a:spcBef>
              <a:spcAft>
                <a:spcPts val="1200"/>
              </a:spcAft>
              <a:buClr>
                <a:srgbClr val="007DC3"/>
              </a:buClr>
              <a:buNone/>
              <a:defRPr/>
            </a:pPr>
            <a:r>
              <a:rPr lang="en-GB" altLang="en-US" sz="2000" b="0" dirty="0">
                <a:solidFill>
                  <a:prstClr val="black"/>
                </a:solidFill>
                <a:latin typeface="Calibri" panose="020F0502020204030204"/>
              </a:rPr>
              <a:t>Common ‘pain points’ or complaints are a good indicator of where ‘lives’ can be improved.</a:t>
            </a:r>
          </a:p>
          <a:p>
            <a:pPr marL="0" indent="0" defTabSz="457200">
              <a:spcBef>
                <a:spcPct val="0"/>
              </a:spcBef>
              <a:spcAft>
                <a:spcPts val="1200"/>
              </a:spcAft>
              <a:buClr>
                <a:srgbClr val="007DC3"/>
              </a:buClr>
              <a:buNone/>
              <a:defRPr/>
            </a:pPr>
            <a:r>
              <a:rPr lang="en-GB" altLang="en-US" sz="2000" b="0" dirty="0">
                <a:solidFill>
                  <a:prstClr val="black"/>
                </a:solidFill>
                <a:latin typeface="Calibri" panose="020F0502020204030204"/>
              </a:rPr>
              <a:t>For example:</a:t>
            </a:r>
          </a:p>
          <a:p>
            <a:pPr defTabSz="457200">
              <a:spcBef>
                <a:spcPct val="0"/>
              </a:spcBef>
              <a:spcAft>
                <a:spcPts val="1200"/>
              </a:spcAft>
              <a:buClr>
                <a:srgbClr val="007DC3"/>
              </a:buClr>
              <a:defRPr/>
            </a:pPr>
            <a:r>
              <a:rPr lang="en-GB" altLang="en-US" sz="2000" b="0" dirty="0">
                <a:solidFill>
                  <a:prstClr val="black"/>
                </a:solidFill>
                <a:latin typeface="Calibri" panose="020F0502020204030204"/>
              </a:rPr>
              <a:t>Shopping baskets placed at convenient intervals in the store in case you decide you want to purchase more than what your arms can hold.</a:t>
            </a:r>
          </a:p>
          <a:p>
            <a:pPr marL="0" indent="0" defTabSz="457200">
              <a:spcBef>
                <a:spcPct val="0"/>
              </a:spcBef>
              <a:spcAft>
                <a:spcPts val="1200"/>
              </a:spcAft>
              <a:buClr>
                <a:srgbClr val="007DC3"/>
              </a:buClr>
              <a:buNone/>
              <a:defRPr/>
            </a:pPr>
            <a:r>
              <a:rPr lang="en-GB" altLang="en-US" sz="2000" b="0" dirty="0">
                <a:solidFill>
                  <a:prstClr val="black"/>
                </a:solidFill>
                <a:latin typeface="Calibri" panose="020F0502020204030204"/>
              </a:rPr>
              <a:t>‘There’s an App for that’ is the best example of this approach.</a:t>
            </a:r>
          </a:p>
          <a:p>
            <a:pPr marL="0" indent="0" defTabSz="457200">
              <a:spcBef>
                <a:spcPct val="0"/>
              </a:spcBef>
              <a:spcAft>
                <a:spcPts val="1200"/>
              </a:spcAft>
              <a:buClr>
                <a:srgbClr val="007DC3"/>
              </a:buClr>
              <a:buNone/>
              <a:defRPr/>
            </a:pPr>
            <a:r>
              <a:rPr lang="en-GB" altLang="en-US" sz="2000" b="0" dirty="0">
                <a:solidFill>
                  <a:prstClr val="black"/>
                </a:solidFill>
                <a:latin typeface="Calibri" panose="020F0502020204030204"/>
              </a:rPr>
              <a:t>Remember, coming up with business ideas doesn’t mean you have to focus on inventing new products or services. In fact, you could just as easily adapt an existing service or introduce a new benefit that makes peoples’ lives easier.</a:t>
            </a:r>
          </a:p>
          <a:p>
            <a:pPr marL="0" indent="0" defTabSz="457200">
              <a:spcBef>
                <a:spcPct val="0"/>
              </a:spcBef>
              <a:spcAft>
                <a:spcPts val="1200"/>
              </a:spcAft>
              <a:buClr>
                <a:srgbClr val="007DC3"/>
              </a:buClr>
              <a:buNone/>
              <a:defRPr/>
            </a:pPr>
            <a:r>
              <a:rPr lang="en-GB" altLang="en-US" sz="2000" dirty="0">
                <a:solidFill>
                  <a:prstClr val="black"/>
                </a:solidFill>
                <a:highlight>
                  <a:srgbClr val="FFFF00"/>
                </a:highlight>
                <a:latin typeface="Calibri" panose="020F0502020204030204"/>
              </a:rPr>
              <a:t>Question: Can you think of something - an action, product, service, or routine that could be adapted to make your life easier?</a:t>
            </a:r>
          </a:p>
          <a:p>
            <a:pPr marL="0" indent="0" defTabSz="457200">
              <a:spcBef>
                <a:spcPct val="0"/>
              </a:spcBef>
              <a:spcAft>
                <a:spcPts val="1200"/>
              </a:spcAft>
              <a:buClr>
                <a:srgbClr val="007DC3"/>
              </a:buClr>
              <a:buNone/>
              <a:defRPr/>
            </a:pPr>
            <a:r>
              <a:rPr lang="en-GB" altLang="en-US" sz="2000" dirty="0">
                <a:solidFill>
                  <a:prstClr val="black"/>
                </a:solidFill>
                <a:highlight>
                  <a:srgbClr val="FFFF00"/>
                </a:highlight>
                <a:latin typeface="Calibri" panose="020F0502020204030204"/>
              </a:rPr>
              <a:t>Research: Does your idea/business already exist? Read reviews and feedback for competitors and see if you can find ideas to relieve pain points?</a:t>
            </a:r>
          </a:p>
        </p:txBody>
      </p:sp>
    </p:spTree>
    <p:extLst>
      <p:ext uri="{BB962C8B-B14F-4D97-AF65-F5344CB8AC3E}">
        <p14:creationId xmlns:p14="http://schemas.microsoft.com/office/powerpoint/2010/main" val="1251751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descr="Top 30 Food Innovations in 2008 H1">
            <a:hlinkClick r:id="rId2"/>
          </p:cNvPr>
          <p:cNvPicPr>
            <a:picLocks noChangeAspect="1" noChangeArrowheads="1"/>
          </p:cNvPicPr>
          <p:nvPr/>
        </p:nvPicPr>
        <p:blipFill>
          <a:blip r:embed="rId3" cstate="print"/>
          <a:srcRect/>
          <a:stretch>
            <a:fillRect/>
          </a:stretch>
        </p:blipFill>
        <p:spPr bwMode="auto">
          <a:xfrm>
            <a:off x="2090522" y="1517247"/>
            <a:ext cx="7567544" cy="4351338"/>
          </a:xfrm>
          <a:prstGeom prst="rect">
            <a:avLst/>
          </a:prstGeom>
          <a:noFill/>
          <a:ln w="9525">
            <a:noFill/>
            <a:miter lim="800000"/>
            <a:headEnd/>
            <a:tailEnd/>
          </a:ln>
        </p:spPr>
      </p:pic>
      <p:sp>
        <p:nvSpPr>
          <p:cNvPr id="7" name="Title 2">
            <a:extLst>
              <a:ext uri="{FF2B5EF4-FFF2-40B4-BE49-F238E27FC236}">
                <a16:creationId xmlns:a16="http://schemas.microsoft.com/office/drawing/2014/main" id="{3AFA2B36-D3E4-47D4-AE97-0EFCC94975D8}"/>
              </a:ext>
            </a:extLst>
          </p:cNvPr>
          <p:cNvSpPr txBox="1">
            <a:spLocks/>
          </p:cNvSpPr>
          <p:nvPr/>
        </p:nvSpPr>
        <p:spPr>
          <a:xfrm>
            <a:off x="4322995" y="0"/>
            <a:ext cx="6441744" cy="73093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defRPr/>
            </a:pPr>
            <a:r>
              <a:rPr lang="en-GB" sz="3600" i="1" dirty="0">
                <a:solidFill>
                  <a:prstClr val="black">
                    <a:lumMod val="65000"/>
                    <a:lumOff val="35000"/>
                  </a:prstClr>
                </a:solidFill>
                <a:effectLst/>
                <a:latin typeface="Calibri" panose="020F0502020204030204"/>
              </a:rPr>
              <a:t>How many calories is that?</a:t>
            </a:r>
          </a:p>
        </p:txBody>
      </p:sp>
    </p:spTree>
    <p:extLst>
      <p:ext uri="{BB962C8B-B14F-4D97-AF65-F5344CB8AC3E}">
        <p14:creationId xmlns:p14="http://schemas.microsoft.com/office/powerpoint/2010/main" val="12293939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1981200" y="152490"/>
            <a:ext cx="8229600" cy="112887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nSpc>
                <a:spcPct val="100000"/>
              </a:lnSpc>
              <a:defRPr/>
            </a:pPr>
            <a:r>
              <a:rPr lang="en-GB" sz="3200" dirty="0">
                <a:solidFill>
                  <a:srgbClr val="007DC3"/>
                </a:solidFill>
                <a:effectLst/>
                <a:latin typeface="Calibri" panose="020F0502020204030204"/>
              </a:rPr>
              <a:t>Turn a hobby or something you are passionate about into a business.</a:t>
            </a:r>
          </a:p>
        </p:txBody>
      </p:sp>
      <p:sp>
        <p:nvSpPr>
          <p:cNvPr id="7" name="Content Placeholder 2"/>
          <p:cNvSpPr txBox="1">
            <a:spLocks/>
          </p:cNvSpPr>
          <p:nvPr/>
        </p:nvSpPr>
        <p:spPr bwMode="auto">
          <a:xfrm>
            <a:off x="2063552" y="1711492"/>
            <a:ext cx="8229600" cy="33736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defTabSz="457200">
              <a:defRPr/>
            </a:pPr>
            <a:r>
              <a:rPr lang="en-GB" sz="2400" b="0" dirty="0">
                <a:highlight>
                  <a:srgbClr val="FFFF00"/>
                </a:highlight>
                <a:latin typeface="Calibri" panose="020F0502020204030204"/>
                <a:cs typeface="Times New Roman" pitchFamily="18" charset="0"/>
              </a:rPr>
              <a:t>What things do you do on a regular basis that could potentially be turned into business ideas?</a:t>
            </a:r>
            <a:br>
              <a:rPr lang="en-GB" sz="2400" b="0" dirty="0">
                <a:highlight>
                  <a:srgbClr val="FFFF00"/>
                </a:highlight>
                <a:latin typeface="Calibri" panose="020F0502020204030204"/>
                <a:cs typeface="Times New Roman" pitchFamily="18" charset="0"/>
              </a:rPr>
            </a:br>
            <a:r>
              <a:rPr lang="en-GB" sz="2400" b="0" dirty="0" err="1">
                <a:latin typeface="Calibri" panose="020F0502020204030204"/>
                <a:cs typeface="Times New Roman" pitchFamily="18" charset="0"/>
              </a:rPr>
              <a:t>E.g</a:t>
            </a:r>
            <a:r>
              <a:rPr lang="en-GB" sz="2400" b="0" dirty="0">
                <a:latin typeface="Calibri" panose="020F0502020204030204"/>
                <a:cs typeface="Times New Roman" pitchFamily="18" charset="0"/>
              </a:rPr>
              <a:t>: Baking/cooking? Dog walking? Wood-work? Reading or music? Fitness or walking? Gardening?</a:t>
            </a:r>
          </a:p>
          <a:p>
            <a:pPr defTabSz="457200">
              <a:defRPr/>
            </a:pPr>
            <a:endParaRPr lang="en-GB" sz="2400" b="0" dirty="0">
              <a:latin typeface="Calibri" panose="020F0502020204030204"/>
              <a:cs typeface="Times New Roman" pitchFamily="18" charset="0"/>
            </a:endParaRPr>
          </a:p>
          <a:p>
            <a:pPr defTabSz="457200">
              <a:defRPr/>
            </a:pPr>
            <a:r>
              <a:rPr lang="en-GB" sz="2400" b="0" dirty="0">
                <a:latin typeface="Calibri" panose="020F0502020204030204"/>
                <a:cs typeface="Times New Roman" pitchFamily="18" charset="0"/>
              </a:rPr>
              <a:t>Everyone has things they do on a regular or semi-regular basis. If you’re good at any of these things and are looking for business ideas, you just might want to think about turning your hobby into a business. It might not make you a millionaire, but you can earn whilst enjoying what you do.</a:t>
            </a:r>
          </a:p>
          <a:p>
            <a:pPr defTabSz="457200">
              <a:defRPr/>
            </a:pPr>
            <a:endParaRPr lang="en-GB" sz="2400" b="0" dirty="0">
              <a:latin typeface="Times New Roman" pitchFamily="18" charset="0"/>
              <a:cs typeface="Times New Roman" pitchFamily="18" charset="0"/>
            </a:endParaRPr>
          </a:p>
        </p:txBody>
      </p:sp>
    </p:spTree>
    <p:extLst>
      <p:ext uri="{BB962C8B-B14F-4D97-AF65-F5344CB8AC3E}">
        <p14:creationId xmlns:p14="http://schemas.microsoft.com/office/powerpoint/2010/main" val="1001816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1988060" y="186721"/>
            <a:ext cx="8229600" cy="612214"/>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nSpc>
                <a:spcPct val="100000"/>
              </a:lnSpc>
              <a:defRPr/>
            </a:pPr>
            <a:r>
              <a:rPr lang="en-GB" sz="3200" dirty="0">
                <a:solidFill>
                  <a:srgbClr val="007DC3"/>
                </a:solidFill>
                <a:effectLst/>
                <a:latin typeface="Calibri" panose="020F0502020204030204"/>
              </a:rPr>
              <a:t>Fulfil a Need</a:t>
            </a:r>
          </a:p>
        </p:txBody>
      </p:sp>
      <p:pic>
        <p:nvPicPr>
          <p:cNvPr id="7" name="Picture 6" descr="https://pas-wordpress-media.s3.amazonaws.com/content/uploads/2014/10/shutterstock_174956720-1024x853.jpg">
            <a:extLst>
              <a:ext uri="{FF2B5EF4-FFF2-40B4-BE49-F238E27FC236}">
                <a16:creationId xmlns:a16="http://schemas.microsoft.com/office/drawing/2014/main" id="{B23B15CE-580F-43B1-9BC0-46EC0DAB58CC}"/>
              </a:ext>
            </a:extLst>
          </p:cNvPr>
          <p:cNvPicPr/>
          <p:nvPr/>
        </p:nvPicPr>
        <p:blipFill>
          <a:blip r:embed="rId3" cstate="print"/>
          <a:srcRect/>
          <a:stretch>
            <a:fillRect/>
          </a:stretch>
        </p:blipFill>
        <p:spPr bwMode="auto">
          <a:xfrm>
            <a:off x="6096000" y="2089574"/>
            <a:ext cx="4572000" cy="3338720"/>
          </a:xfrm>
          <a:prstGeom prst="rect">
            <a:avLst/>
          </a:prstGeom>
          <a:noFill/>
          <a:ln w="9525">
            <a:noFill/>
            <a:miter lim="800000"/>
            <a:headEnd/>
            <a:tailEnd/>
          </a:ln>
        </p:spPr>
      </p:pic>
      <p:sp>
        <p:nvSpPr>
          <p:cNvPr id="10" name="Content Placeholder 2">
            <a:extLst>
              <a:ext uri="{FF2B5EF4-FFF2-40B4-BE49-F238E27FC236}">
                <a16:creationId xmlns:a16="http://schemas.microsoft.com/office/drawing/2014/main" id="{16989709-0501-4EF4-B8DC-94792115921C}"/>
              </a:ext>
            </a:extLst>
          </p:cNvPr>
          <p:cNvSpPr txBox="1">
            <a:spLocks/>
          </p:cNvSpPr>
          <p:nvPr/>
        </p:nvSpPr>
        <p:spPr bwMode="auto">
          <a:xfrm>
            <a:off x="1749654" y="891790"/>
            <a:ext cx="5479111"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marL="0" indent="0" defTabSz="457200">
              <a:spcBef>
                <a:spcPct val="0"/>
              </a:spcBef>
              <a:spcAft>
                <a:spcPts val="1200"/>
              </a:spcAft>
              <a:buClr>
                <a:srgbClr val="007DC3"/>
              </a:buClr>
              <a:buNone/>
              <a:defRPr/>
            </a:pPr>
            <a:r>
              <a:rPr lang="en-GB" altLang="en-US" sz="2000" b="0" dirty="0">
                <a:solidFill>
                  <a:prstClr val="black"/>
                </a:solidFill>
                <a:latin typeface="Calibri" panose="020F0502020204030204"/>
              </a:rPr>
              <a:t>Different people have different needs (think about Maslow’s Hierarchy of Needs). What do people need at different stages of their lives and how are the needs of individuals changing or being influenced by external factors?</a:t>
            </a:r>
            <a:endParaRPr lang="en-GB" altLang="en-US" sz="2000" b="0" dirty="0">
              <a:solidFill>
                <a:prstClr val="black"/>
              </a:solidFill>
              <a:highlight>
                <a:srgbClr val="FFFF00"/>
              </a:highlight>
              <a:latin typeface="Calibri" panose="020F0502020204030204"/>
            </a:endParaRPr>
          </a:p>
          <a:p>
            <a:pPr marL="0" indent="0" defTabSz="457200">
              <a:spcBef>
                <a:spcPct val="0"/>
              </a:spcBef>
              <a:spcAft>
                <a:spcPts val="1200"/>
              </a:spcAft>
              <a:buClr>
                <a:srgbClr val="007DC3"/>
              </a:buClr>
              <a:buNone/>
              <a:defRPr/>
            </a:pPr>
            <a:r>
              <a:rPr lang="en-GB" altLang="en-US" sz="2000" b="0" dirty="0">
                <a:solidFill>
                  <a:prstClr val="black"/>
                </a:solidFill>
                <a:latin typeface="Calibri" panose="020F0502020204030204"/>
              </a:rPr>
              <a:t>Market research will give you good indication </a:t>
            </a:r>
            <a:br>
              <a:rPr lang="en-GB" altLang="en-US" sz="2000" b="0" dirty="0">
                <a:solidFill>
                  <a:prstClr val="black"/>
                </a:solidFill>
                <a:latin typeface="Calibri" panose="020F0502020204030204"/>
              </a:rPr>
            </a:br>
            <a:r>
              <a:rPr lang="en-GB" altLang="en-US" sz="2000" b="0" dirty="0">
                <a:solidFill>
                  <a:prstClr val="black"/>
                </a:solidFill>
                <a:latin typeface="Calibri" panose="020F0502020204030204"/>
              </a:rPr>
              <a:t>of these factors, and if you can find a need</a:t>
            </a:r>
            <a:br>
              <a:rPr lang="en-GB" altLang="en-US" sz="2000" b="0" dirty="0">
                <a:solidFill>
                  <a:prstClr val="black"/>
                </a:solidFill>
                <a:latin typeface="Calibri" panose="020F0502020204030204"/>
              </a:rPr>
            </a:br>
            <a:r>
              <a:rPr lang="en-GB" altLang="en-US" sz="2000" b="0" dirty="0">
                <a:solidFill>
                  <a:prstClr val="black"/>
                </a:solidFill>
                <a:latin typeface="Calibri" panose="020F0502020204030204"/>
              </a:rPr>
              <a:t>to target then you have a strong </a:t>
            </a:r>
            <a:br>
              <a:rPr lang="en-GB" altLang="en-US" sz="2000" b="0" dirty="0">
                <a:solidFill>
                  <a:prstClr val="black"/>
                </a:solidFill>
                <a:latin typeface="Calibri" panose="020F0502020204030204"/>
              </a:rPr>
            </a:br>
            <a:r>
              <a:rPr lang="en-GB" altLang="en-US" sz="2000" b="0" dirty="0">
                <a:solidFill>
                  <a:prstClr val="black"/>
                </a:solidFill>
                <a:latin typeface="Calibri" panose="020F0502020204030204"/>
              </a:rPr>
              <a:t>business starting point.</a:t>
            </a:r>
            <a:br>
              <a:rPr lang="en-GB" altLang="en-US" sz="2000" b="0" dirty="0">
                <a:solidFill>
                  <a:prstClr val="black"/>
                </a:solidFill>
                <a:latin typeface="Calibri" panose="020F0502020204030204"/>
              </a:rPr>
            </a:br>
            <a:br>
              <a:rPr lang="en-GB" altLang="en-US" sz="2000" b="0" dirty="0">
                <a:solidFill>
                  <a:prstClr val="black"/>
                </a:solidFill>
                <a:highlight>
                  <a:srgbClr val="FFFF00"/>
                </a:highlight>
                <a:latin typeface="Calibri" panose="020F0502020204030204"/>
              </a:rPr>
            </a:br>
            <a:r>
              <a:rPr lang="en-GB" altLang="en-US" sz="2000" b="0" dirty="0">
                <a:solidFill>
                  <a:prstClr val="black"/>
                </a:solidFill>
                <a:highlight>
                  <a:srgbClr val="FFFF00"/>
                </a:highlight>
                <a:latin typeface="Calibri" panose="020F0502020204030204"/>
              </a:rPr>
              <a:t>Can you think of what people need at</a:t>
            </a:r>
            <a:br>
              <a:rPr lang="en-GB" altLang="en-US" sz="2000" b="0" dirty="0">
                <a:solidFill>
                  <a:prstClr val="black"/>
                </a:solidFill>
                <a:highlight>
                  <a:srgbClr val="FFFF00"/>
                </a:highlight>
                <a:latin typeface="Calibri" panose="020F0502020204030204"/>
              </a:rPr>
            </a:br>
            <a:r>
              <a:rPr lang="en-GB" altLang="en-US" sz="2000" b="0" dirty="0">
                <a:solidFill>
                  <a:prstClr val="black"/>
                </a:solidFill>
                <a:highlight>
                  <a:srgbClr val="FFFF00"/>
                </a:highlight>
                <a:latin typeface="Calibri" panose="020F0502020204030204"/>
              </a:rPr>
              <a:t>different stages of Maslow’s pyramid?</a:t>
            </a:r>
          </a:p>
          <a:p>
            <a:pPr marL="0" indent="0" defTabSz="457200">
              <a:spcBef>
                <a:spcPct val="0"/>
              </a:spcBef>
              <a:spcAft>
                <a:spcPts val="1200"/>
              </a:spcAft>
              <a:buClr>
                <a:srgbClr val="007DC3"/>
              </a:buClr>
              <a:buNone/>
              <a:defRPr/>
            </a:pPr>
            <a:r>
              <a:rPr lang="en-GB" altLang="en-US" sz="2000" b="0" i="1" dirty="0">
                <a:solidFill>
                  <a:prstClr val="black"/>
                </a:solidFill>
                <a:latin typeface="Calibri" panose="020F0502020204030204"/>
              </a:rPr>
              <a:t>Think about different cars, phones,</a:t>
            </a:r>
            <a:br>
              <a:rPr lang="en-GB" altLang="en-US" sz="2000" b="0" i="1" dirty="0">
                <a:solidFill>
                  <a:prstClr val="black"/>
                </a:solidFill>
                <a:latin typeface="Calibri" panose="020F0502020204030204"/>
              </a:rPr>
            </a:br>
            <a:r>
              <a:rPr lang="en-GB" altLang="en-US" sz="2000" b="0" i="1" dirty="0">
                <a:solidFill>
                  <a:prstClr val="black"/>
                </a:solidFill>
                <a:latin typeface="Calibri" panose="020F0502020204030204"/>
              </a:rPr>
              <a:t>clothes, food products, restaurants, </a:t>
            </a:r>
            <a:br>
              <a:rPr lang="en-GB" altLang="en-US" sz="2000" b="0" i="1" dirty="0">
                <a:solidFill>
                  <a:prstClr val="black"/>
                </a:solidFill>
                <a:latin typeface="Calibri" panose="020F0502020204030204"/>
              </a:rPr>
            </a:br>
            <a:r>
              <a:rPr lang="en-GB" altLang="en-US" sz="2000" b="0" i="1" dirty="0">
                <a:solidFill>
                  <a:prstClr val="black"/>
                </a:solidFill>
                <a:latin typeface="Calibri" panose="020F0502020204030204"/>
              </a:rPr>
              <a:t>home security, jewellery, shops, etc.</a:t>
            </a:r>
          </a:p>
        </p:txBody>
      </p:sp>
    </p:spTree>
    <p:extLst>
      <p:ext uri="{BB962C8B-B14F-4D97-AF65-F5344CB8AC3E}">
        <p14:creationId xmlns:p14="http://schemas.microsoft.com/office/powerpoint/2010/main" val="2388786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C18EB10A-0F22-4556-90A0-D29D30974386}"/>
              </a:ext>
            </a:extLst>
          </p:cNvPr>
          <p:cNvSpPr/>
          <p:nvPr/>
        </p:nvSpPr>
        <p:spPr>
          <a:xfrm>
            <a:off x="2916072" y="2217765"/>
            <a:ext cx="6359856" cy="3268639"/>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GB">
              <a:solidFill>
                <a:prstClr val="white"/>
              </a:solidFill>
              <a:latin typeface="Calibri" panose="020F0502020204030204"/>
            </a:endParaRPr>
          </a:p>
        </p:txBody>
      </p:sp>
      <p:sp>
        <p:nvSpPr>
          <p:cNvPr id="9" name="Title 2"/>
          <p:cNvSpPr txBox="1">
            <a:spLocks/>
          </p:cNvSpPr>
          <p:nvPr/>
        </p:nvSpPr>
        <p:spPr>
          <a:xfrm>
            <a:off x="1991544" y="152400"/>
            <a:ext cx="8229600" cy="73093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defRPr/>
            </a:pPr>
            <a:r>
              <a:rPr lang="en-GB" sz="3600" dirty="0">
                <a:solidFill>
                  <a:prstClr val="black">
                    <a:lumMod val="50000"/>
                    <a:lumOff val="50000"/>
                  </a:prstClr>
                </a:solidFill>
                <a:effectLst/>
                <a:highlight>
                  <a:srgbClr val="FFFF00"/>
                </a:highlight>
                <a:latin typeface="Calibri" panose="020F0502020204030204"/>
              </a:rPr>
              <a:t>ACTIVITY </a:t>
            </a:r>
            <a:r>
              <a:rPr lang="en-GB" sz="3600" dirty="0">
                <a:solidFill>
                  <a:prstClr val="black">
                    <a:lumMod val="50000"/>
                    <a:lumOff val="50000"/>
                  </a:prstClr>
                </a:solidFill>
                <a:effectLst/>
                <a:latin typeface="Calibri" panose="020F0502020204030204"/>
              </a:rPr>
              <a:t> - </a:t>
            </a:r>
            <a:r>
              <a:rPr lang="en-GB" sz="3600" dirty="0">
                <a:solidFill>
                  <a:srgbClr val="007DC3"/>
                </a:solidFill>
                <a:effectLst/>
                <a:latin typeface="Calibri" panose="020F0502020204030204"/>
              </a:rPr>
              <a:t>Let’s Get Thinking</a:t>
            </a:r>
            <a:br>
              <a:rPr lang="en-GB" sz="3600" dirty="0">
                <a:solidFill>
                  <a:srgbClr val="007DC3"/>
                </a:solidFill>
                <a:effectLst/>
                <a:latin typeface="Calibri" panose="020F0502020204030204"/>
              </a:rPr>
            </a:br>
            <a:endParaRPr lang="en-GB" sz="3600" dirty="0">
              <a:solidFill>
                <a:prstClr val="black">
                  <a:lumMod val="50000"/>
                  <a:lumOff val="50000"/>
                </a:prstClr>
              </a:solidFill>
              <a:effectLst/>
              <a:highlight>
                <a:srgbClr val="FFFF00"/>
              </a:highlight>
              <a:latin typeface="Calibri" panose="020F0502020204030204"/>
            </a:endParaRPr>
          </a:p>
        </p:txBody>
      </p:sp>
      <p:sp>
        <p:nvSpPr>
          <p:cNvPr id="7" name="Content Placeholder 2"/>
          <p:cNvSpPr txBox="1">
            <a:spLocks/>
          </p:cNvSpPr>
          <p:nvPr/>
        </p:nvSpPr>
        <p:spPr bwMode="auto">
          <a:xfrm>
            <a:off x="3433125" y="3091908"/>
            <a:ext cx="5673985" cy="3568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marL="0" indent="0" algn="ctr" defTabSz="457200">
              <a:spcBef>
                <a:spcPct val="0"/>
              </a:spcBef>
              <a:spcAft>
                <a:spcPts val="1200"/>
              </a:spcAft>
              <a:buClr>
                <a:srgbClr val="007DC3"/>
              </a:buClr>
              <a:buNone/>
              <a:defRPr/>
            </a:pPr>
            <a:r>
              <a:rPr lang="en-GB" altLang="en-US" sz="3200" dirty="0">
                <a:solidFill>
                  <a:srgbClr val="00B050"/>
                </a:solidFill>
                <a:latin typeface="Calibri" panose="020F0502020204030204"/>
              </a:rPr>
              <a:t>Brain-storm / Thought Shower</a:t>
            </a:r>
          </a:p>
          <a:p>
            <a:pPr marL="0" indent="0" algn="ctr" defTabSz="457200">
              <a:spcBef>
                <a:spcPct val="0"/>
              </a:spcBef>
              <a:spcAft>
                <a:spcPts val="1200"/>
              </a:spcAft>
              <a:buClr>
                <a:srgbClr val="007DC3"/>
              </a:buClr>
              <a:buNone/>
              <a:defRPr/>
            </a:pPr>
            <a:endParaRPr lang="en-GB" altLang="en-US" sz="3200" dirty="0">
              <a:solidFill>
                <a:srgbClr val="00B050"/>
              </a:solidFill>
              <a:latin typeface="Calibri" panose="020F0502020204030204"/>
            </a:endParaRPr>
          </a:p>
          <a:p>
            <a:pPr marL="0" indent="0" algn="ctr" defTabSz="457200">
              <a:spcBef>
                <a:spcPct val="0"/>
              </a:spcBef>
              <a:spcAft>
                <a:spcPts val="1200"/>
              </a:spcAft>
              <a:buClr>
                <a:srgbClr val="007DC3"/>
              </a:buClr>
              <a:buNone/>
              <a:defRPr/>
            </a:pPr>
            <a:r>
              <a:rPr lang="en-GB" altLang="en-US" sz="3200" dirty="0">
                <a:solidFill>
                  <a:srgbClr val="00B050"/>
                </a:solidFill>
                <a:latin typeface="Calibri" panose="020F0502020204030204"/>
              </a:rPr>
              <a:t>Mind-Mapping</a:t>
            </a:r>
          </a:p>
        </p:txBody>
      </p:sp>
      <p:sp>
        <p:nvSpPr>
          <p:cNvPr id="2" name="Arrow: Down 1">
            <a:extLst>
              <a:ext uri="{FF2B5EF4-FFF2-40B4-BE49-F238E27FC236}">
                <a16:creationId xmlns:a16="http://schemas.microsoft.com/office/drawing/2014/main" id="{D5CDFFFA-948B-414E-BCAC-8D5739EA3FA8}"/>
              </a:ext>
            </a:extLst>
          </p:cNvPr>
          <p:cNvSpPr/>
          <p:nvPr/>
        </p:nvSpPr>
        <p:spPr>
          <a:xfrm>
            <a:off x="5884460" y="3657602"/>
            <a:ext cx="423080" cy="73093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GB">
              <a:solidFill>
                <a:prstClr val="white"/>
              </a:solidFill>
              <a:latin typeface="Calibri" panose="020F0502020204030204"/>
            </a:endParaRPr>
          </a:p>
        </p:txBody>
      </p:sp>
    </p:spTree>
    <p:extLst>
      <p:ext uri="{BB962C8B-B14F-4D97-AF65-F5344CB8AC3E}">
        <p14:creationId xmlns:p14="http://schemas.microsoft.com/office/powerpoint/2010/main" val="1195101234"/>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2.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2461</Words>
  <Application>Microsoft Office PowerPoint</Application>
  <PresentationFormat>Widescreen</PresentationFormat>
  <Paragraphs>260</Paragraphs>
  <Slides>39</Slides>
  <Notes>10</Notes>
  <HiddenSlides>0</HiddenSlides>
  <MMClips>1</MMClips>
  <ScaleCrop>false</ScaleCrop>
  <HeadingPairs>
    <vt:vector size="6" baseType="variant">
      <vt:variant>
        <vt:lpstr>Fonts Used</vt:lpstr>
      </vt:variant>
      <vt:variant>
        <vt:i4>14</vt:i4>
      </vt:variant>
      <vt:variant>
        <vt:lpstr>Theme</vt:lpstr>
      </vt:variant>
      <vt:variant>
        <vt:i4>7</vt:i4>
      </vt:variant>
      <vt:variant>
        <vt:lpstr>Slide Titles</vt:lpstr>
      </vt:variant>
      <vt:variant>
        <vt:i4>39</vt:i4>
      </vt:variant>
    </vt:vector>
  </HeadingPairs>
  <TitlesOfParts>
    <vt:vector size="60" baseType="lpstr">
      <vt:lpstr>Futura Medium</vt:lpstr>
      <vt:lpstr>Aptos</vt:lpstr>
      <vt:lpstr>Arial</vt:lpstr>
      <vt:lpstr>Bradley Hand ITC</vt:lpstr>
      <vt:lpstr>Brush Script MT</vt:lpstr>
      <vt:lpstr>Calibri</vt:lpstr>
      <vt:lpstr>Calibri Light</vt:lpstr>
      <vt:lpstr>Freestyle Script</vt:lpstr>
      <vt:lpstr>Script MT Bold</vt:lpstr>
      <vt:lpstr>Symbol</vt:lpstr>
      <vt:lpstr>Times New Roman</vt:lpstr>
      <vt:lpstr>Trebuchet MS</vt:lpstr>
      <vt:lpstr>Viner Hand ITC</vt:lpstr>
      <vt:lpstr>Wingdings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PowerPoint Presentation</vt:lpstr>
      <vt:lpstr>PowerPoint Presentation</vt:lpstr>
      <vt:lpstr>Time to introduce each other?!</vt:lpstr>
      <vt:lpstr>Student Support Services</vt:lpstr>
      <vt:lpstr>Student Conduct</vt:lpstr>
      <vt:lpstr>Expectations</vt:lpstr>
      <vt:lpstr>PowerPoint Presentation</vt:lpstr>
      <vt:lpstr>Assessment 1 </vt:lpstr>
      <vt:lpstr>Assessment 1 </vt:lpstr>
      <vt:lpstr>Socratic Questioning</vt:lpstr>
      <vt:lpstr>Assessment 2</vt:lpstr>
      <vt:lpstr>Roles</vt:lpstr>
      <vt:lpstr>Video presentation</vt:lpstr>
      <vt:lpstr>Assessment 2</vt:lpstr>
      <vt:lpstr>Questions? </vt:lpstr>
      <vt:lpstr>PowerPoint Presentation</vt:lpstr>
      <vt:lpstr>Note-Taking Essentials</vt:lpstr>
      <vt:lpstr>Mind-Mapping</vt:lpstr>
      <vt:lpstr>Building a Mind Map</vt:lpstr>
      <vt:lpstr>New business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Christopher Wilkin</cp:lastModifiedBy>
  <cp:revision>16</cp:revision>
  <dcterms:created xsi:type="dcterms:W3CDTF">2021-03-09T15:35:42Z</dcterms:created>
  <dcterms:modified xsi:type="dcterms:W3CDTF">2026-09-08T15:01:48Z</dcterms:modified>
</cp:coreProperties>
</file>