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omments/comment1.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1" r:id="rId14"/>
    <p:sldId id="270" r:id="rId15"/>
    <p:sldId id="272"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ania Tamplin (1601918)" initials="TT(" lastIdx="1" clrIdx="0">
    <p:extLst>
      <p:ext uri="{19B8F6BF-5375-455C-9EA6-DF929625EA0E}">
        <p15:presenceInfo xmlns:p15="http://schemas.microsoft.com/office/powerpoint/2012/main" userId="S-1-5-21-809251214-2178901256-4152538893-194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4" d="100"/>
          <a:sy n="104" d="100"/>
        </p:scale>
        <p:origin x="72"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5-08T14:34:28.135" idx="1">
    <p:pos x="7361" y="0"/>
    <p:text/>
    <p:extLst>
      <p:ext uri="{C676402C-5697-4E1C-873F-D02D1690AC5C}">
        <p15:threadingInfo xmlns:p15="http://schemas.microsoft.com/office/powerpoint/2012/main" timeZoneBias="-6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554945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7193026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20438638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2463625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F494388-FEB2-4C21-95D5-E678BC1BF60E}" type="datetimeFigureOut">
              <a:rPr lang="en-GB" smtClean="0"/>
              <a:t>08/05/2018</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3057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F494388-FEB2-4C21-95D5-E678BC1BF60E}" type="datetimeFigureOut">
              <a:rPr lang="en-GB" smtClean="0"/>
              <a:t>08/05/2018</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2501102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494388-FEB2-4C21-95D5-E678BC1BF60E}" type="datetimeFigureOut">
              <a:rPr lang="en-GB" smtClean="0"/>
              <a:t>08/05/2018</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5007472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4225938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41533223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42089359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807E217-68C3-4D36-8775-FAC68849E288}"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12631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2695968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07E217-68C3-4D36-8775-FAC68849E288}"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879052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9F494388-FEB2-4C21-95D5-E678BC1BF60E}" type="datetimeFigureOut">
              <a:rPr lang="en-GB" smtClean="0"/>
              <a:t>08/05/2018</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21449960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32058424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F494388-FEB2-4C21-95D5-E678BC1BF60E}" type="datetimeFigureOut">
              <a:rPr lang="en-GB" smtClean="0"/>
              <a:t>08/05/2018</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807E217-68C3-4D36-8775-FAC68849E288}" type="slidenum">
              <a:rPr lang="en-GB" smtClean="0"/>
              <a:t>‹#›</a:t>
            </a:fld>
            <a:endParaRPr lang="en-GB"/>
          </a:p>
        </p:txBody>
      </p:sp>
    </p:spTree>
    <p:extLst>
      <p:ext uri="{BB962C8B-B14F-4D97-AF65-F5344CB8AC3E}">
        <p14:creationId xmlns:p14="http://schemas.microsoft.com/office/powerpoint/2010/main" val="3267665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F494388-FEB2-4C21-95D5-E678BC1BF60E}" type="datetimeFigureOut">
              <a:rPr lang="en-GB" smtClean="0"/>
              <a:t>08/05/2018</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807E217-68C3-4D36-8775-FAC68849E288}" type="slidenum">
              <a:rPr lang="en-GB" smtClean="0"/>
              <a:t>‹#›</a:t>
            </a:fld>
            <a:endParaRPr lang="en-GB"/>
          </a:p>
        </p:txBody>
      </p:sp>
    </p:spTree>
    <p:extLst>
      <p:ext uri="{BB962C8B-B14F-4D97-AF65-F5344CB8AC3E}">
        <p14:creationId xmlns:p14="http://schemas.microsoft.com/office/powerpoint/2010/main" val="1222710118"/>
      </p:ext>
    </p:extLst>
  </p:cSld>
  <p:clrMap bg1="lt1" tx1="dk1" bg2="lt2" tx2="dk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Tanya Tamplin</a:t>
            </a:r>
            <a:endParaRPr lang="en-GB" dirty="0"/>
          </a:p>
        </p:txBody>
      </p:sp>
      <p:sp>
        <p:nvSpPr>
          <p:cNvPr id="3" name="Subtitle 2"/>
          <p:cNvSpPr>
            <a:spLocks noGrp="1"/>
          </p:cNvSpPr>
          <p:nvPr>
            <p:ph type="subTitle" idx="1"/>
          </p:nvPr>
        </p:nvSpPr>
        <p:spPr/>
        <p:txBody>
          <a:bodyPr/>
          <a:lstStyle/>
          <a:p>
            <a:r>
              <a:rPr lang="en-GB" dirty="0" smtClean="0"/>
              <a:t>1601918</a:t>
            </a:r>
            <a:endParaRPr lang="en-GB" dirty="0"/>
          </a:p>
        </p:txBody>
      </p:sp>
    </p:spTree>
    <p:extLst>
      <p:ext uri="{BB962C8B-B14F-4D97-AF65-F5344CB8AC3E}">
        <p14:creationId xmlns:p14="http://schemas.microsoft.com/office/powerpoint/2010/main" val="1566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3200" dirty="0" smtClean="0"/>
              <a:t>How does the concept of ESDGC (Education for sustainable development and global citizenship) contribute to reducing global inequalities?</a:t>
            </a:r>
            <a:endParaRPr lang="en-GB" sz="3200" dirty="0"/>
          </a:p>
        </p:txBody>
      </p:sp>
    </p:spTree>
    <p:extLst>
      <p:ext uri="{BB962C8B-B14F-4D97-AF65-F5344CB8AC3E}">
        <p14:creationId xmlns:p14="http://schemas.microsoft.com/office/powerpoint/2010/main" val="372414191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What is ESDGC</a:t>
            </a:r>
          </a:p>
          <a:p>
            <a:r>
              <a:rPr lang="en-GB" dirty="0" smtClean="0"/>
              <a:t>Importance of Education for sustainable development &amp; Global Citizenship</a:t>
            </a:r>
          </a:p>
          <a:p>
            <a:r>
              <a:rPr lang="en-GB" dirty="0" smtClean="0"/>
              <a:t>The seven themes of ESDGC</a:t>
            </a:r>
          </a:p>
          <a:p>
            <a:r>
              <a:rPr lang="en-GB" dirty="0" smtClean="0"/>
              <a:t>Definition of globalisation</a:t>
            </a:r>
          </a:p>
          <a:p>
            <a:pPr marL="0" indent="0">
              <a:buNone/>
            </a:pPr>
            <a:r>
              <a:rPr lang="en-GB" dirty="0"/>
              <a:t> </a:t>
            </a:r>
            <a:r>
              <a:rPr lang="en-GB" dirty="0" smtClean="0"/>
              <a:t> </a:t>
            </a:r>
            <a:endParaRPr lang="en-GB" dirty="0" smtClean="0"/>
          </a:p>
          <a:p>
            <a:r>
              <a:rPr lang="en-GB" dirty="0" smtClean="0"/>
              <a:t>Cultural theory</a:t>
            </a:r>
          </a:p>
          <a:p>
            <a:r>
              <a:rPr lang="en-GB" dirty="0" smtClean="0"/>
              <a:t>Global perspectives</a:t>
            </a:r>
          </a:p>
          <a:p>
            <a:r>
              <a:rPr lang="en-GB" dirty="0" smtClean="0"/>
              <a:t>9 ESDGC concepts</a:t>
            </a:r>
          </a:p>
          <a:p>
            <a:r>
              <a:rPr lang="en-GB" dirty="0" smtClean="0"/>
              <a:t>Sustainable development goals 2030</a:t>
            </a:r>
            <a:endParaRPr lang="en-GB" dirty="0" smtClean="0"/>
          </a:p>
          <a:p>
            <a:endParaRPr lang="en-GB" dirty="0"/>
          </a:p>
        </p:txBody>
      </p:sp>
    </p:spTree>
    <p:extLst>
      <p:ext uri="{BB962C8B-B14F-4D97-AF65-F5344CB8AC3E}">
        <p14:creationId xmlns:p14="http://schemas.microsoft.com/office/powerpoint/2010/main" val="8933416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sz="2800" dirty="0" smtClean="0"/>
              <a:t>‘The goal of sustainable development is to enable all people throughout the world to satisfy their basic needs and enjoy a better quality of life of future generations’</a:t>
            </a:r>
          </a:p>
          <a:p>
            <a:endParaRPr lang="en-GB" sz="2800" dirty="0"/>
          </a:p>
          <a:p>
            <a:endParaRPr lang="en-GB" sz="2800" dirty="0" smtClean="0"/>
          </a:p>
          <a:p>
            <a:endParaRPr lang="en-GB" sz="2800" dirty="0"/>
          </a:p>
          <a:p>
            <a:pPr marL="0" indent="0">
              <a:buNone/>
            </a:pPr>
            <a:r>
              <a:rPr lang="en-GB" sz="2800" dirty="0" smtClean="0"/>
              <a:t>                                                                            </a:t>
            </a:r>
            <a:r>
              <a:rPr lang="en-GB" sz="1300" dirty="0" smtClean="0"/>
              <a:t>(</a:t>
            </a:r>
            <a:r>
              <a:rPr lang="en-GB" sz="1200" dirty="0" smtClean="0"/>
              <a:t>GOV.UK,2005)</a:t>
            </a:r>
            <a:endParaRPr lang="en-GB" sz="1200" dirty="0"/>
          </a:p>
        </p:txBody>
      </p:sp>
    </p:spTree>
    <p:extLst>
      <p:ext uri="{BB962C8B-B14F-4D97-AF65-F5344CB8AC3E}">
        <p14:creationId xmlns:p14="http://schemas.microsoft.com/office/powerpoint/2010/main" val="22476044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3200" dirty="0" smtClean="0"/>
              <a:t>‘Securing the future, the UK government sustainable development strategy 2005, HM Government’</a:t>
            </a:r>
            <a:endParaRPr lang="en-GB" sz="3200" dirty="0"/>
          </a:p>
        </p:txBody>
      </p:sp>
    </p:spTree>
    <p:extLst>
      <p:ext uri="{BB962C8B-B14F-4D97-AF65-F5344CB8AC3E}">
        <p14:creationId xmlns:p14="http://schemas.microsoft.com/office/powerpoint/2010/main" val="114132313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education for sustainable development &amp; Global Citizenship</a:t>
            </a:r>
            <a:endParaRPr lang="en-GB" dirty="0"/>
          </a:p>
        </p:txBody>
      </p:sp>
      <p:sp>
        <p:nvSpPr>
          <p:cNvPr id="3" name="Content Placeholder 2"/>
          <p:cNvSpPr>
            <a:spLocks noGrp="1"/>
          </p:cNvSpPr>
          <p:nvPr>
            <p:ph idx="1"/>
          </p:nvPr>
        </p:nvSpPr>
        <p:spPr/>
        <p:txBody>
          <a:bodyPr>
            <a:normAutofit fontScale="85000" lnSpcReduction="20000"/>
          </a:bodyPr>
          <a:lstStyle/>
          <a:p>
            <a:r>
              <a:rPr lang="en-GB" sz="2600" dirty="0" smtClean="0"/>
              <a:t>Education for sustainable development &amp;Global Citizenship enables people to develop skills, values and knowledge  to participate in decisions about the way we do things individually and collectively, both locally and collectively, both locally and globally, that will improve the quality of life now without damaging the planet for the future.</a:t>
            </a:r>
          </a:p>
          <a:p>
            <a:endParaRPr lang="en-GB" dirty="0"/>
          </a:p>
          <a:p>
            <a:endParaRPr lang="en-GB" dirty="0" smtClean="0"/>
          </a:p>
          <a:p>
            <a:endParaRPr lang="en-GB" dirty="0"/>
          </a:p>
          <a:p>
            <a:endParaRPr lang="en-GB" dirty="0" smtClean="0"/>
          </a:p>
          <a:p>
            <a:endParaRPr lang="en-GB" dirty="0"/>
          </a:p>
          <a:p>
            <a:pPr marL="0" indent="0">
              <a:buNone/>
            </a:pPr>
            <a:r>
              <a:rPr lang="en-GB" dirty="0" smtClean="0"/>
              <a:t>                                                                                 </a:t>
            </a:r>
            <a:r>
              <a:rPr lang="en-GB" sz="1200" dirty="0" smtClean="0"/>
              <a:t>(UK panel for ESDGC, Welsh government, 2008)</a:t>
            </a:r>
            <a:endParaRPr lang="en-GB" sz="1200" dirty="0"/>
          </a:p>
        </p:txBody>
      </p:sp>
    </p:spTree>
    <p:extLst>
      <p:ext uri="{BB962C8B-B14F-4D97-AF65-F5344CB8AC3E}">
        <p14:creationId xmlns:p14="http://schemas.microsoft.com/office/powerpoint/2010/main" val="32282048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Importance of education for sustainable development &amp; global citizenship</a:t>
            </a:r>
            <a:endParaRPr lang="en-GB" dirty="0"/>
          </a:p>
        </p:txBody>
      </p:sp>
      <p:sp>
        <p:nvSpPr>
          <p:cNvPr id="3" name="Content Placeholder 2"/>
          <p:cNvSpPr>
            <a:spLocks noGrp="1"/>
          </p:cNvSpPr>
          <p:nvPr>
            <p:ph idx="1"/>
          </p:nvPr>
        </p:nvSpPr>
        <p:spPr/>
        <p:txBody>
          <a:bodyPr/>
          <a:lstStyle/>
          <a:p>
            <a:pPr marL="0" indent="0">
              <a:buNone/>
            </a:pPr>
            <a:r>
              <a:rPr lang="en-GB" dirty="0" smtClean="0"/>
              <a:t>This can be about water usage, energy usage, transport and travel, waste minimisation and recycling, environmental management, local environment, management of grounds, health and wellbeing, quality of life, life satisfaction, life expectancy, buying locally, work life balance, Fairtrade, food miles, prejudice, race equality, discrimination, music/arts, cultural diversity.</a:t>
            </a:r>
          </a:p>
          <a:p>
            <a:pPr marL="0" indent="0">
              <a:buNone/>
            </a:pPr>
            <a:endParaRPr lang="en-GB" dirty="0"/>
          </a:p>
          <a:p>
            <a:pPr marL="0" indent="0">
              <a:buNone/>
            </a:pPr>
            <a:r>
              <a:rPr lang="en-GB" dirty="0" smtClean="0"/>
              <a:t>Everything we do has an impact on the world we live in. everyday choices we make daily all have implications for the environment, society and economy.</a:t>
            </a:r>
            <a:endParaRPr lang="en-GB" dirty="0"/>
          </a:p>
        </p:txBody>
      </p:sp>
    </p:spTree>
    <p:extLst>
      <p:ext uri="{BB962C8B-B14F-4D97-AF65-F5344CB8AC3E}">
        <p14:creationId xmlns:p14="http://schemas.microsoft.com/office/powerpoint/2010/main" val="418124597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7 themes of ESDGC</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Consumption and waste = </a:t>
            </a:r>
            <a:r>
              <a:rPr lang="en-GB" dirty="0" smtClean="0">
                <a:solidFill>
                  <a:srgbClr val="FF0000"/>
                </a:solidFill>
              </a:rPr>
              <a:t>minimise waste to protect the future lifestyles, industry and future generations</a:t>
            </a:r>
          </a:p>
          <a:p>
            <a:r>
              <a:rPr lang="en-GB" dirty="0" smtClean="0">
                <a:solidFill>
                  <a:schemeClr val="tx1"/>
                </a:solidFill>
              </a:rPr>
              <a:t>Choices and decisions = </a:t>
            </a:r>
            <a:r>
              <a:rPr lang="en-GB" dirty="0" smtClean="0">
                <a:solidFill>
                  <a:srgbClr val="FF0000"/>
                </a:solidFill>
              </a:rPr>
              <a:t>can have consequences that conflict are a barrier to development and a risk to us all.</a:t>
            </a:r>
          </a:p>
          <a:p>
            <a:r>
              <a:rPr lang="en-GB" dirty="0" smtClean="0"/>
              <a:t>Health = </a:t>
            </a:r>
            <a:r>
              <a:rPr lang="en-GB" dirty="0" smtClean="0">
                <a:solidFill>
                  <a:srgbClr val="FF0000"/>
                </a:solidFill>
              </a:rPr>
              <a:t>basic needs to be met universally</a:t>
            </a:r>
          </a:p>
          <a:p>
            <a:r>
              <a:rPr lang="en-GB" dirty="0" smtClean="0"/>
              <a:t>Climate change = </a:t>
            </a:r>
            <a:r>
              <a:rPr lang="en-GB" dirty="0" smtClean="0">
                <a:solidFill>
                  <a:srgbClr val="FF0000"/>
                </a:solidFill>
              </a:rPr>
              <a:t>take action to make the world a better place</a:t>
            </a:r>
          </a:p>
          <a:p>
            <a:r>
              <a:rPr lang="en-GB" dirty="0" smtClean="0"/>
              <a:t>Identity and culture = </a:t>
            </a:r>
            <a:r>
              <a:rPr lang="en-GB" dirty="0" smtClean="0">
                <a:solidFill>
                  <a:srgbClr val="FF0000"/>
                </a:solidFill>
              </a:rPr>
              <a:t>understand, respecting and valuing human diversity and culture, social economic to recognise the negative impact of discrimination and prejudice  on individual &amp; groups</a:t>
            </a:r>
          </a:p>
          <a:p>
            <a:r>
              <a:rPr lang="en-GB" dirty="0" smtClean="0"/>
              <a:t>Wealth and poverty = </a:t>
            </a:r>
            <a:r>
              <a:rPr lang="en-GB" dirty="0" smtClean="0">
                <a:solidFill>
                  <a:srgbClr val="FF0000"/>
                </a:solidFill>
              </a:rPr>
              <a:t>understanding environment, economy are linked at all levels.</a:t>
            </a:r>
          </a:p>
          <a:p>
            <a:r>
              <a:rPr lang="en-GB" dirty="0" smtClean="0"/>
              <a:t>The natural environment = </a:t>
            </a:r>
            <a:r>
              <a:rPr lang="en-GB" dirty="0" smtClean="0">
                <a:solidFill>
                  <a:srgbClr val="FF0000"/>
                </a:solidFill>
              </a:rPr>
              <a:t>develop respect for all living things and recognise the relationships between people and environment</a:t>
            </a:r>
            <a:endParaRPr lang="en-GB" dirty="0">
              <a:solidFill>
                <a:srgbClr val="FF0000"/>
              </a:solidFill>
            </a:endParaRPr>
          </a:p>
        </p:txBody>
      </p:sp>
      <p:sp>
        <p:nvSpPr>
          <p:cNvPr id="4" name="TextBox 3"/>
          <p:cNvSpPr txBox="1"/>
          <p:nvPr/>
        </p:nvSpPr>
        <p:spPr>
          <a:xfrm>
            <a:off x="9642764" y="6419273"/>
            <a:ext cx="2844800" cy="369332"/>
          </a:xfrm>
          <a:prstGeom prst="rect">
            <a:avLst/>
          </a:prstGeom>
          <a:noFill/>
        </p:spPr>
        <p:txBody>
          <a:bodyPr wrap="square" rtlCol="0">
            <a:spAutoFit/>
          </a:bodyPr>
          <a:lstStyle/>
          <a:p>
            <a:r>
              <a:rPr lang="en-GB" dirty="0" smtClean="0"/>
              <a:t>(</a:t>
            </a:r>
            <a:r>
              <a:rPr lang="en-GB" dirty="0" err="1" smtClean="0"/>
              <a:t>McGreggor</a:t>
            </a:r>
            <a:r>
              <a:rPr lang="en-GB" dirty="0" smtClean="0"/>
              <a:t>, 2017)</a:t>
            </a:r>
            <a:endParaRPr lang="en-GB" dirty="0"/>
          </a:p>
        </p:txBody>
      </p:sp>
    </p:spTree>
    <p:extLst>
      <p:ext uri="{BB962C8B-B14F-4D97-AF65-F5344CB8AC3E}">
        <p14:creationId xmlns:p14="http://schemas.microsoft.com/office/powerpoint/2010/main" val="1392457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42211" y="2019992"/>
            <a:ext cx="7631083" cy="4314305"/>
          </a:xfrm>
        </p:spPr>
      </p:pic>
      <p:sp>
        <p:nvSpPr>
          <p:cNvPr id="5" name="Title 4"/>
          <p:cNvSpPr>
            <a:spLocks noGrp="1"/>
          </p:cNvSpPr>
          <p:nvPr>
            <p:ph type="title"/>
          </p:nvPr>
        </p:nvSpPr>
        <p:spPr/>
        <p:txBody>
          <a:bodyPr>
            <a:normAutofit/>
          </a:bodyPr>
          <a:lstStyle/>
          <a:p>
            <a:r>
              <a:rPr lang="en-GB" sz="1200" dirty="0" smtClean="0"/>
              <a:t>                                                                                                                                                                                         (image,1)</a:t>
            </a:r>
            <a:endParaRPr lang="en-GB" sz="1200" dirty="0"/>
          </a:p>
        </p:txBody>
      </p:sp>
    </p:spTree>
    <p:extLst>
      <p:ext uri="{BB962C8B-B14F-4D97-AF65-F5344CB8AC3E}">
        <p14:creationId xmlns:p14="http://schemas.microsoft.com/office/powerpoint/2010/main" val="3952514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citizenship</a:t>
            </a:r>
            <a:endParaRPr lang="en-GB" dirty="0"/>
          </a:p>
        </p:txBody>
      </p:sp>
      <p:sp>
        <p:nvSpPr>
          <p:cNvPr id="3" name="Content Placeholder 2"/>
          <p:cNvSpPr>
            <a:spLocks noGrp="1"/>
          </p:cNvSpPr>
          <p:nvPr>
            <p:ph idx="1"/>
          </p:nvPr>
        </p:nvSpPr>
        <p:spPr/>
        <p:txBody>
          <a:bodyPr/>
          <a:lstStyle/>
          <a:p>
            <a:pPr marL="0" indent="0">
              <a:buNone/>
            </a:pPr>
            <a:r>
              <a:rPr lang="en-GB" dirty="0" smtClean="0"/>
              <a:t>The worldwide movement towards economic, financial, trade, and communications integration globalisation implies the opening of local and nationalistic perspective to a broader outlook of an interconnected and independent world of free transfer of capital, goods and services across national frontiers. However, it does not include unhindered movement of labour and, as suggested by some economists, may hurt  smaller or fragile economies if implied indiscriminately.</a:t>
            </a:r>
          </a:p>
          <a:p>
            <a:pPr marL="0" indent="0">
              <a:buNone/>
            </a:pPr>
            <a:endParaRPr lang="en-GB" dirty="0"/>
          </a:p>
          <a:p>
            <a:pPr marL="0" indent="0">
              <a:buNone/>
            </a:pPr>
            <a:endParaRPr lang="en-GB" dirty="0" smtClean="0"/>
          </a:p>
          <a:p>
            <a:pPr marL="0" indent="0">
              <a:buNone/>
            </a:pPr>
            <a:endParaRPr lang="en-GB" dirty="0"/>
          </a:p>
          <a:p>
            <a:pPr marL="0" indent="0">
              <a:buNone/>
            </a:pPr>
            <a:r>
              <a:rPr lang="en-GB" dirty="0" smtClean="0"/>
              <a:t>                                                                                                         (Thompson,2005).</a:t>
            </a:r>
          </a:p>
        </p:txBody>
      </p:sp>
    </p:spTree>
    <p:extLst>
      <p:ext uri="{BB962C8B-B14F-4D97-AF65-F5344CB8AC3E}">
        <p14:creationId xmlns:p14="http://schemas.microsoft.com/office/powerpoint/2010/main" val="29553222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9 ESDGC Concepts</a:t>
            </a:r>
            <a:endParaRPr lang="en-GB" dirty="0"/>
          </a:p>
        </p:txBody>
      </p:sp>
      <p:sp>
        <p:nvSpPr>
          <p:cNvPr id="3" name="Content Placeholder 2"/>
          <p:cNvSpPr>
            <a:spLocks noGrp="1"/>
          </p:cNvSpPr>
          <p:nvPr>
            <p:ph idx="1"/>
          </p:nvPr>
        </p:nvSpPr>
        <p:spPr/>
        <p:txBody>
          <a:bodyPr/>
          <a:lstStyle/>
          <a:p>
            <a:r>
              <a:rPr lang="en-GB" dirty="0" smtClean="0"/>
              <a:t>Conflict resolution</a:t>
            </a:r>
          </a:p>
          <a:p>
            <a:r>
              <a:rPr lang="en-GB" dirty="0" smtClean="0"/>
              <a:t>Values &amp; perceptions</a:t>
            </a:r>
          </a:p>
          <a:p>
            <a:r>
              <a:rPr lang="en-GB" dirty="0" smtClean="0"/>
              <a:t>Uncertainly and precaution</a:t>
            </a:r>
          </a:p>
          <a:p>
            <a:r>
              <a:rPr lang="en-GB" dirty="0" smtClean="0"/>
              <a:t>Sustainability change</a:t>
            </a:r>
          </a:p>
          <a:p>
            <a:r>
              <a:rPr lang="en-GB" dirty="0" smtClean="0"/>
              <a:t>Quality of life, social justice and equality</a:t>
            </a:r>
          </a:p>
          <a:p>
            <a:r>
              <a:rPr lang="en-GB" dirty="0" smtClean="0"/>
              <a:t>Needs &amp; rights of future generation</a:t>
            </a:r>
          </a:p>
          <a:p>
            <a:r>
              <a:rPr lang="en-GB" dirty="0" smtClean="0"/>
              <a:t>Citizenship &amp; stewardship</a:t>
            </a:r>
          </a:p>
          <a:p>
            <a:r>
              <a:rPr lang="en-GB" dirty="0" smtClean="0"/>
              <a:t>interdependence</a:t>
            </a:r>
            <a:endParaRPr lang="en-GB" dirty="0"/>
          </a:p>
        </p:txBody>
      </p:sp>
      <p:sp>
        <p:nvSpPr>
          <p:cNvPr id="4" name="TextBox 3"/>
          <p:cNvSpPr txBox="1"/>
          <p:nvPr/>
        </p:nvSpPr>
        <p:spPr>
          <a:xfrm>
            <a:off x="10252364" y="6262255"/>
            <a:ext cx="2567709" cy="369332"/>
          </a:xfrm>
          <a:prstGeom prst="rect">
            <a:avLst/>
          </a:prstGeom>
          <a:noFill/>
        </p:spPr>
        <p:txBody>
          <a:bodyPr wrap="square" rtlCol="0">
            <a:spAutoFit/>
          </a:bodyPr>
          <a:lstStyle/>
          <a:p>
            <a:r>
              <a:rPr lang="en-GB" dirty="0" smtClean="0"/>
              <a:t>(Glenn, 2012)</a:t>
            </a:r>
            <a:endParaRPr lang="en-GB" dirty="0"/>
          </a:p>
        </p:txBody>
      </p:sp>
    </p:spTree>
    <p:extLst>
      <p:ext uri="{BB962C8B-B14F-4D97-AF65-F5344CB8AC3E}">
        <p14:creationId xmlns:p14="http://schemas.microsoft.com/office/powerpoint/2010/main" val="381536538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Globalized Brands</a:t>
            </a:r>
            <a:r>
              <a:rPr lang="en-GB" b="1" dirty="0"/>
              <a:t/>
            </a:r>
            <a:br>
              <a:rPr lang="en-GB" b="1" dirty="0"/>
            </a:br>
            <a:endParaRPr lang="en-GB" dirty="0"/>
          </a:p>
        </p:txBody>
      </p:sp>
      <p:sp>
        <p:nvSpPr>
          <p:cNvPr id="3" name="Content Placeholder 2"/>
          <p:cNvSpPr>
            <a:spLocks noGrp="1"/>
          </p:cNvSpPr>
          <p:nvPr>
            <p:ph idx="1"/>
          </p:nvPr>
        </p:nvSpPr>
        <p:spPr/>
        <p:txBody>
          <a:bodyPr>
            <a:normAutofit fontScale="47500" lnSpcReduction="20000"/>
          </a:bodyPr>
          <a:lstStyle/>
          <a:p>
            <a:pPr marL="0" indent="0">
              <a:buNone/>
            </a:pPr>
            <a:endParaRPr lang="en-GB" b="1" dirty="0"/>
          </a:p>
          <a:p>
            <a:r>
              <a:rPr lang="en-GB" sz="3400" dirty="0"/>
              <a:t>In "The Communist Manifesto", Karl Marx famously warned that small local businesses will inevitably be wiped out by large multinational companies in a form of imperialist capitalism. According to him, the destruction of local businesses leads to the loss of local culture, and the rise of a singular anonymous corporate culture which only varies slightly from country to country. Visiting China today, it's hard to argue with Marx's words. The urban landscape is littered with KFCs, Pizza Huts, McDonald's and Starbucks. A trip to a Chinese department store is virtually identical to one in America, with the same multinational brands - Armani, Coach, Chanel, Gucci - lining the halls like an anonymous duty-free airport shop.</a:t>
            </a:r>
            <a:br>
              <a:rPr lang="en-GB" sz="3400" dirty="0"/>
            </a:br>
            <a:r>
              <a:rPr lang="en-GB" sz="3400" dirty="0"/>
              <a:t/>
            </a:r>
            <a:br>
              <a:rPr lang="en-GB" sz="3400" dirty="0"/>
            </a:br>
            <a:r>
              <a:rPr lang="en-GB" sz="3400" dirty="0"/>
              <a:t>However, at a closer glance, today's multinational companies are a far cry from the sinister imperialists that Marx prophesised. Brands are highly localized to accommodate local tastes, and companies have forged mutually beneficial relationships with foreign countries to further their sales. Foreign governments are also quick to kick out offenders who don't play by the rules</a:t>
            </a:r>
            <a:r>
              <a:rPr lang="en-GB" sz="3400" dirty="0" smtClean="0"/>
              <a:t>.      </a:t>
            </a:r>
          </a:p>
          <a:p>
            <a:endParaRPr lang="en-GB" sz="1900" dirty="0"/>
          </a:p>
          <a:p>
            <a:r>
              <a:rPr lang="en-GB" sz="1900" dirty="0" smtClean="0"/>
              <a:t>                                                                                                                                          (Sun, L, 2016)</a:t>
            </a:r>
            <a:endParaRPr lang="en-GB" sz="1900" dirty="0"/>
          </a:p>
        </p:txBody>
      </p:sp>
    </p:spTree>
    <p:extLst>
      <p:ext uri="{BB962C8B-B14F-4D97-AF65-F5344CB8AC3E}">
        <p14:creationId xmlns:p14="http://schemas.microsoft.com/office/powerpoint/2010/main" val="415002138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dirty="0"/>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6638" y="0"/>
            <a:ext cx="11128600" cy="6118167"/>
          </a:xfrm>
          <a:prstGeom prst="rect">
            <a:avLst/>
          </a:prstGeom>
        </p:spPr>
      </p:pic>
      <p:sp>
        <p:nvSpPr>
          <p:cNvPr id="5" name="TextBox 4"/>
          <p:cNvSpPr txBox="1"/>
          <p:nvPr/>
        </p:nvSpPr>
        <p:spPr>
          <a:xfrm flipH="1">
            <a:off x="10021455" y="6206836"/>
            <a:ext cx="1636075" cy="369332"/>
          </a:xfrm>
          <a:prstGeom prst="rect">
            <a:avLst/>
          </a:prstGeom>
          <a:noFill/>
        </p:spPr>
        <p:txBody>
          <a:bodyPr wrap="square" rtlCol="0">
            <a:spAutoFit/>
          </a:bodyPr>
          <a:lstStyle/>
          <a:p>
            <a:r>
              <a:rPr lang="en-GB" dirty="0" smtClean="0"/>
              <a:t>(Image,2)</a:t>
            </a:r>
            <a:endParaRPr lang="en-GB" dirty="0"/>
          </a:p>
        </p:txBody>
      </p:sp>
    </p:spTree>
    <p:extLst>
      <p:ext uri="{BB962C8B-B14F-4D97-AF65-F5344CB8AC3E}">
        <p14:creationId xmlns:p14="http://schemas.microsoft.com/office/powerpoint/2010/main" val="4561892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pPr marL="0" indent="0">
              <a:buNone/>
            </a:pPr>
            <a:r>
              <a:rPr lang="en-GB" dirty="0" smtClean="0"/>
              <a:t>What is ESDGC </a:t>
            </a:r>
          </a:p>
          <a:p>
            <a:pPr marL="0" indent="0">
              <a:buNone/>
            </a:pPr>
            <a:r>
              <a:rPr lang="en-GB" dirty="0" smtClean="0"/>
              <a:t>The importance of education sustainable development and global citizenship</a:t>
            </a:r>
          </a:p>
          <a:p>
            <a:pPr marL="0" indent="0">
              <a:buNone/>
            </a:pPr>
            <a:r>
              <a:rPr lang="en-GB" dirty="0" smtClean="0"/>
              <a:t>Cultural theory</a:t>
            </a:r>
          </a:p>
          <a:p>
            <a:pPr marL="0" indent="0">
              <a:buNone/>
            </a:pPr>
            <a:r>
              <a:rPr lang="en-GB" dirty="0" smtClean="0"/>
              <a:t>Global perspectives</a:t>
            </a:r>
          </a:p>
          <a:p>
            <a:pPr marL="0" indent="0">
              <a:buNone/>
            </a:pPr>
            <a:r>
              <a:rPr lang="en-GB" dirty="0" smtClean="0"/>
              <a:t>9 ESDGC Concepts</a:t>
            </a:r>
          </a:p>
          <a:p>
            <a:pPr marL="0" indent="0">
              <a:buNone/>
            </a:pPr>
            <a:r>
              <a:rPr lang="en-GB" dirty="0" smtClean="0"/>
              <a:t>Sustainability goals 2030</a:t>
            </a:r>
          </a:p>
          <a:p>
            <a:pPr marL="0" indent="0">
              <a:buNone/>
            </a:pPr>
            <a:endParaRPr lang="en-GB" dirty="0"/>
          </a:p>
        </p:txBody>
      </p:sp>
    </p:spTree>
    <p:extLst>
      <p:ext uri="{BB962C8B-B14F-4D97-AF65-F5344CB8AC3E}">
        <p14:creationId xmlns:p14="http://schemas.microsoft.com/office/powerpoint/2010/main" val="11530309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2589212" y="1022465"/>
            <a:ext cx="8915400" cy="4888757"/>
          </a:xfrm>
        </p:spPr>
        <p:txBody>
          <a:bodyPr>
            <a:normAutofit/>
          </a:bodyPr>
          <a:lstStyle/>
          <a:p>
            <a:r>
              <a:rPr lang="en-US" dirty="0"/>
              <a:t>References</a:t>
            </a:r>
            <a:endParaRPr lang="en-GB" dirty="0"/>
          </a:p>
          <a:p>
            <a:r>
              <a:rPr lang="en-US" dirty="0"/>
              <a:t>Glenn, J. (2012). </a:t>
            </a:r>
            <a:r>
              <a:rPr lang="en-US" i="1" dirty="0" err="1"/>
              <a:t>Globalisation</a:t>
            </a:r>
            <a:r>
              <a:rPr lang="en-US" dirty="0"/>
              <a:t>. Hoboken: Taylor and Francis.</a:t>
            </a:r>
            <a:endParaRPr lang="en-GB" dirty="0"/>
          </a:p>
          <a:p>
            <a:r>
              <a:rPr lang="en-US" dirty="0"/>
              <a:t>Gov.uk (2005). </a:t>
            </a:r>
            <a:r>
              <a:rPr lang="en-US" i="1" dirty="0"/>
              <a:t>The goal of sustainable development and global citizenship</a:t>
            </a:r>
            <a:r>
              <a:rPr lang="en-US" dirty="0"/>
              <a:t>.</a:t>
            </a:r>
            <a:endParaRPr lang="en-GB" dirty="0"/>
          </a:p>
          <a:p>
            <a:r>
              <a:rPr lang="en-US" dirty="0"/>
              <a:t>McGregor, H. (</a:t>
            </a:r>
            <a:r>
              <a:rPr lang="en-US" dirty="0" err="1"/>
              <a:t>n.d.</a:t>
            </a:r>
            <a:r>
              <a:rPr lang="en-US" dirty="0"/>
              <a:t>). </a:t>
            </a:r>
            <a:r>
              <a:rPr lang="en-US" i="1" dirty="0" err="1"/>
              <a:t>Globalisation</a:t>
            </a:r>
            <a:r>
              <a:rPr lang="en-US" dirty="0"/>
              <a:t>.</a:t>
            </a:r>
            <a:endParaRPr lang="en-GB" dirty="0"/>
          </a:p>
          <a:p>
            <a:r>
              <a:rPr lang="en-US" dirty="0"/>
              <a:t>Sun, L. (2017). </a:t>
            </a:r>
            <a:r>
              <a:rPr lang="en-US" i="1" dirty="0"/>
              <a:t>Definition of </a:t>
            </a:r>
            <a:r>
              <a:rPr lang="en-US" i="1" dirty="0" err="1"/>
              <a:t>globalisation</a:t>
            </a:r>
            <a:r>
              <a:rPr lang="en-US" dirty="0"/>
              <a:t>. [online] Business dictionary. Available at: Https://www.businessdictionary.com/definition/globalisation.html.</a:t>
            </a:r>
            <a:endParaRPr lang="en-GB" dirty="0"/>
          </a:p>
          <a:p>
            <a:r>
              <a:rPr lang="en-US" dirty="0"/>
              <a:t>Thompson, M. (2008). </a:t>
            </a:r>
            <a:r>
              <a:rPr lang="en-US" i="1" dirty="0" err="1"/>
              <a:t>Organising</a:t>
            </a:r>
            <a:r>
              <a:rPr lang="en-US" i="1" dirty="0"/>
              <a:t> and </a:t>
            </a:r>
            <a:r>
              <a:rPr lang="en-US" i="1" dirty="0" err="1"/>
              <a:t>disorganising</a:t>
            </a:r>
            <a:r>
              <a:rPr lang="en-US" dirty="0"/>
              <a:t>. </a:t>
            </a:r>
            <a:r>
              <a:rPr lang="en-US" dirty="0" err="1"/>
              <a:t>Axminster</a:t>
            </a:r>
            <a:r>
              <a:rPr lang="en-US" dirty="0"/>
              <a:t>: </a:t>
            </a:r>
            <a:r>
              <a:rPr lang="en-US" dirty="0" err="1"/>
              <a:t>Triarchy</a:t>
            </a:r>
            <a:r>
              <a:rPr lang="en-US" dirty="0"/>
              <a:t> Press.</a:t>
            </a:r>
            <a:endParaRPr lang="en-GB" dirty="0"/>
          </a:p>
          <a:p>
            <a:r>
              <a:rPr lang="en-US" dirty="0"/>
              <a:t>Thompson, M. (</a:t>
            </a:r>
            <a:r>
              <a:rPr lang="en-US" dirty="0" err="1"/>
              <a:t>n.d.</a:t>
            </a:r>
            <a:r>
              <a:rPr lang="en-US" dirty="0"/>
              <a:t>). </a:t>
            </a:r>
            <a:r>
              <a:rPr lang="en-US" i="1" dirty="0"/>
              <a:t>Cultural Theory</a:t>
            </a:r>
            <a:r>
              <a:rPr lang="en-US" dirty="0"/>
              <a:t>.</a:t>
            </a:r>
            <a:endParaRPr lang="en-GB" dirty="0"/>
          </a:p>
          <a:p>
            <a:r>
              <a:rPr lang="en-US" dirty="0"/>
              <a:t>UK panel for ESDGC, Welsh government (2008). </a:t>
            </a:r>
            <a:r>
              <a:rPr lang="en-US" i="1" dirty="0"/>
              <a:t>ESDGC</a:t>
            </a:r>
            <a:r>
              <a:rPr lang="en-US" dirty="0"/>
              <a:t>. Wales: Sage publications, pp.1-3.</a:t>
            </a:r>
            <a:endParaRPr lang="en-GB" dirty="0"/>
          </a:p>
          <a:p>
            <a:endParaRPr lang="en-GB" dirty="0"/>
          </a:p>
        </p:txBody>
      </p:sp>
    </p:spTree>
    <p:extLst>
      <p:ext uri="{BB962C8B-B14F-4D97-AF65-F5344CB8AC3E}">
        <p14:creationId xmlns:p14="http://schemas.microsoft.com/office/powerpoint/2010/main" val="1725463451"/>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126</TotalTime>
  <Words>803</Words>
  <Application>Microsoft Office PowerPoint</Application>
  <PresentationFormat>Widescreen</PresentationFormat>
  <Paragraphs>78</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Century Gothic</vt:lpstr>
      <vt:lpstr>Wingdings 3</vt:lpstr>
      <vt:lpstr>Wisp</vt:lpstr>
      <vt:lpstr>Tanya Tamplin</vt:lpstr>
      <vt:lpstr>PowerPoint Presentation</vt:lpstr>
      <vt:lpstr>Introduction</vt:lpstr>
      <vt:lpstr>PowerPoint Presentation</vt:lpstr>
      <vt:lpstr>PowerPoint Presentation</vt:lpstr>
      <vt:lpstr>What is education for sustainable development &amp; Global Citizenship</vt:lpstr>
      <vt:lpstr>Importance of education for sustainable development &amp; global citizenship</vt:lpstr>
      <vt:lpstr>The 7 themes of ESDGC</vt:lpstr>
      <vt:lpstr>                                                                                                                                                                                         (image,1)</vt:lpstr>
      <vt:lpstr>Definition of citizenship</vt:lpstr>
      <vt:lpstr>9 ESDGC Concepts</vt:lpstr>
      <vt:lpstr>Globalized Brands </vt:lpstr>
      <vt:lpstr>PowerPoint Presentation</vt:lpstr>
      <vt:lpstr>conclusion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Tanya Tamplin</dc:title>
  <dc:creator>Tania Tamplin (1601918)</dc:creator>
  <cp:lastModifiedBy>Tania Tamplin (1601918)</cp:lastModifiedBy>
  <cp:revision>17</cp:revision>
  <dcterms:created xsi:type="dcterms:W3CDTF">2018-05-08T10:44:33Z</dcterms:created>
  <dcterms:modified xsi:type="dcterms:W3CDTF">2018-05-08T13:39:53Z</dcterms:modified>
</cp:coreProperties>
</file>