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20"/>
  </p:notesMasterIdLst>
  <p:handoutMasterIdLst>
    <p:handoutMasterId r:id="rId21"/>
  </p:handoutMasterIdLst>
  <p:sldIdLst>
    <p:sldId id="257" r:id="rId5"/>
    <p:sldId id="259" r:id="rId6"/>
    <p:sldId id="270" r:id="rId7"/>
    <p:sldId id="260" r:id="rId8"/>
    <p:sldId id="262" r:id="rId9"/>
    <p:sldId id="263" r:id="rId10"/>
    <p:sldId id="264" r:id="rId11"/>
    <p:sldId id="277" r:id="rId12"/>
    <p:sldId id="273" r:id="rId13"/>
    <p:sldId id="275" r:id="rId14"/>
    <p:sldId id="266" r:id="rId15"/>
    <p:sldId id="268" r:id="rId16"/>
    <p:sldId id="272" r:id="rId17"/>
    <p:sldId id="269"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r>
              <a:rPr lang="en-US" sz="1600" b="0" cap="none" dirty="0">
                <a:latin typeface="Times New Roman" panose="02020603050405020304" pitchFamily="18" charset="0"/>
                <a:cs typeface="Times New Roman" panose="02020603050405020304" pitchFamily="18" charset="0"/>
              </a:rPr>
              <a:t>status</a:t>
            </a:r>
          </a:p>
        </c:rich>
      </c:tx>
      <c:layout>
        <c:manualLayout>
          <c:xMode val="edge"/>
          <c:yMode val="edge"/>
          <c:x val="0.34570627635432782"/>
          <c:y val="4.6619447651315898E-2"/>
        </c:manualLayout>
      </c:layout>
      <c:overlay val="0"/>
      <c:spPr>
        <a:noFill/>
        <a:ln>
          <a:noFill/>
        </a:ln>
        <a:effectLst/>
      </c:spPr>
      <c:txPr>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status</c:v>
                </c:pt>
              </c:strCache>
            </c:strRef>
          </c:tx>
          <c:dPt>
            <c:idx val="0"/>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8300-4335-84D2-31F51475B779}"/>
              </c:ext>
            </c:extLst>
          </c:dPt>
          <c:dPt>
            <c:idx val="1"/>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8300-4335-84D2-31F51475B779}"/>
              </c:ext>
            </c:extLst>
          </c:dPt>
          <c:dLbls>
            <c:dLbl>
              <c:idx val="0"/>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1-8300-4335-84D2-31F51475B779}"/>
                </c:ext>
              </c:extLst>
            </c:dLbl>
            <c:dLbl>
              <c:idx val="1"/>
              <c:layout/>
              <c:tx>
                <c:rich>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fld id="{C79F9158-7D54-4CF5-B0AB-DFEF9E4BB038}" type="CATEGORYNAME">
                      <a:rPr lang="en-US">
                        <a:solidFill>
                          <a:schemeClr val="bg2">
                            <a:lumMod val="50000"/>
                          </a:schemeClr>
                        </a:solidFill>
                      </a:rPr>
                      <a:pPr>
                        <a:defRPr>
                          <a:solidFill>
                            <a:schemeClr val="accent2"/>
                          </a:solidFill>
                        </a:defRPr>
                      </a:pPr>
                      <a:t>[CATEGORY NAME]</a:t>
                    </a:fld>
                    <a:r>
                      <a:rPr lang="en-US" baseline="0" dirty="0">
                        <a:solidFill>
                          <a:schemeClr val="bg2">
                            <a:lumMod val="50000"/>
                          </a:schemeClr>
                        </a:solidFill>
                      </a:rPr>
                      <a:t>
</a:t>
                    </a:r>
                    <a:fld id="{6839BDFF-8443-4BF8-9539-5A07E142A179}" type="PERCENTAGE">
                      <a:rPr lang="en-US" baseline="0">
                        <a:solidFill>
                          <a:schemeClr val="bg2">
                            <a:lumMod val="50000"/>
                          </a:schemeClr>
                        </a:solidFill>
                      </a:rPr>
                      <a:pPr>
                        <a:defRPr>
                          <a:solidFill>
                            <a:schemeClr val="accent2"/>
                          </a:solidFill>
                        </a:defRPr>
                      </a:pPr>
                      <a:t>[PERCENTAGE]</a:t>
                    </a:fld>
                    <a:endParaRPr lang="en-US" baseline="0" dirty="0">
                      <a:solidFill>
                        <a:schemeClr val="bg2">
                          <a:lumMod val="50000"/>
                        </a:schemeClr>
                      </a:solidFill>
                    </a:endParaRPr>
                  </a:p>
                </c:rich>
              </c:tx>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15:layout/>
                  <c15:dlblFieldTable/>
                  <c15:showDataLabelsRange val="0"/>
                </c:ext>
                <c:ext xmlns:c16="http://schemas.microsoft.com/office/drawing/2014/chart" uri="{C3380CC4-5D6E-409C-BE32-E72D297353CC}">
                  <c16:uniqueId val="{00000003-8300-4335-84D2-31F51475B779}"/>
                </c:ext>
              </c:extLst>
            </c:dLbl>
            <c:spPr>
              <a:noFill/>
              <a:ln>
                <a:noFill/>
              </a:ln>
              <a:effectLst/>
            </c:sp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HP</c:v>
                </c:pt>
                <c:pt idx="1">
                  <c:v>Laypersons</c:v>
                </c:pt>
              </c:strCache>
            </c:strRef>
          </c:cat>
          <c:val>
            <c:numRef>
              <c:f>Sheet1!$B$2:$B$3</c:f>
              <c:numCache>
                <c:formatCode>General</c:formatCode>
                <c:ptCount val="2"/>
                <c:pt idx="0">
                  <c:v>83</c:v>
                </c:pt>
                <c:pt idx="1">
                  <c:v>58</c:v>
                </c:pt>
              </c:numCache>
            </c:numRef>
          </c:val>
          <c:extLst>
            <c:ext xmlns:c16="http://schemas.microsoft.com/office/drawing/2014/chart" uri="{C3380CC4-5D6E-409C-BE32-E72D297353CC}">
              <c16:uniqueId val="{00000004-8300-4335-84D2-31F51475B779}"/>
            </c:ext>
          </c:extLst>
        </c:ser>
        <c:dLbls>
          <c:dLblPos val="outEnd"/>
          <c:showLegendKey val="0"/>
          <c:showVal val="0"/>
          <c:showCatName val="0"/>
          <c:showSerName val="0"/>
          <c:showPercent val="1"/>
          <c:showBubbleSize val="0"/>
          <c:showLeaderLines val="1"/>
        </c:dLbls>
      </c:pie3D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r>
              <a:rPr lang="en-US" sz="1800" b="0" cap="none" dirty="0">
                <a:latin typeface="Times New Roman" panose="02020603050405020304" pitchFamily="18" charset="0"/>
                <a:cs typeface="Times New Roman" panose="02020603050405020304" pitchFamily="18" charset="0"/>
              </a:rPr>
              <a:t>Participants</a:t>
            </a:r>
            <a:r>
              <a:rPr lang="en-US" dirty="0"/>
              <a:t> </a:t>
            </a:r>
          </a:p>
        </c:rich>
      </c:tx>
      <c:layout>
        <c:manualLayout>
          <c:xMode val="edge"/>
          <c:yMode val="edge"/>
          <c:x val="0.23242385692486786"/>
          <c:y val="6.3694339646145071E-3"/>
        </c:manualLayout>
      </c:layout>
      <c:overlay val="0"/>
      <c:spPr>
        <a:noFill/>
        <a:ln>
          <a:noFill/>
        </a:ln>
        <a:effectLst/>
      </c:spPr>
      <c:txPr>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endParaRPr lang="en-US"/>
        </a:p>
      </c:txPr>
    </c:title>
    <c:autoTitleDeleted val="0"/>
    <c:view3D>
      <c:rotX val="75"/>
      <c:rotY val="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17627779779077676"/>
          <c:y val="0.21389335305200047"/>
          <c:w val="0.50864775790515449"/>
          <c:h val="0.75449285112850739"/>
        </c:manualLayout>
      </c:layout>
      <c:pie3DChart>
        <c:varyColors val="1"/>
        <c:ser>
          <c:idx val="0"/>
          <c:order val="0"/>
          <c:tx>
            <c:strRef>
              <c:f>Sheet1!$B$1</c:f>
              <c:strCache>
                <c:ptCount val="1"/>
                <c:pt idx="0">
                  <c:v>Participants </c:v>
                </c:pt>
              </c:strCache>
            </c:strRef>
          </c:tx>
          <c:explosion val="2"/>
          <c:dPt>
            <c:idx val="0"/>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AF90-4D14-87F5-F50EC5B541D5}"/>
              </c:ext>
            </c:extLst>
          </c:dPt>
          <c:dPt>
            <c:idx val="1"/>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AF90-4D14-87F5-F50EC5B541D5}"/>
              </c:ext>
            </c:extLst>
          </c:dPt>
          <c:dLbls>
            <c:dLbl>
              <c:idx val="0"/>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1-AF90-4D14-87F5-F50EC5B541D5}"/>
                </c:ext>
              </c:extLst>
            </c:dLbl>
            <c:dLbl>
              <c:idx val="1"/>
              <c:layout/>
              <c:tx>
                <c:rich>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fld id="{AC35999F-1CCC-4160-AAB8-F536E3D57C00}" type="CATEGORYNAME">
                      <a:rPr lang="en-US">
                        <a:solidFill>
                          <a:schemeClr val="bg2">
                            <a:lumMod val="50000"/>
                          </a:schemeClr>
                        </a:solidFill>
                      </a:rPr>
                      <a:pPr>
                        <a:defRPr>
                          <a:solidFill>
                            <a:schemeClr val="accent2"/>
                          </a:solidFill>
                        </a:defRPr>
                      </a:pPr>
                      <a:t>[CATEGORY NAME]</a:t>
                    </a:fld>
                    <a:r>
                      <a:rPr lang="en-US" baseline="0" dirty="0">
                        <a:solidFill>
                          <a:schemeClr val="bg2">
                            <a:lumMod val="50000"/>
                          </a:schemeClr>
                        </a:solidFill>
                      </a:rPr>
                      <a:t>
</a:t>
                    </a:r>
                    <a:fld id="{40CD93E8-4DD8-43DF-9E76-204578C84A0D}" type="PERCENTAGE">
                      <a:rPr lang="en-US" baseline="0">
                        <a:solidFill>
                          <a:schemeClr val="bg2">
                            <a:lumMod val="50000"/>
                          </a:schemeClr>
                        </a:solidFill>
                      </a:rPr>
                      <a:pPr>
                        <a:defRPr>
                          <a:solidFill>
                            <a:schemeClr val="accent2"/>
                          </a:solidFill>
                        </a:defRPr>
                      </a:pPr>
                      <a:t>[PERCENTAGE]</a:t>
                    </a:fld>
                    <a:endParaRPr lang="en-US" baseline="0" dirty="0">
                      <a:solidFill>
                        <a:schemeClr val="bg2">
                          <a:lumMod val="50000"/>
                        </a:schemeClr>
                      </a:solidFill>
                    </a:endParaRPr>
                  </a:p>
                </c:rich>
              </c:tx>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15:layout/>
                  <c15:dlblFieldTable/>
                  <c15:showDataLabelsRange val="0"/>
                </c:ext>
                <c:ext xmlns:c16="http://schemas.microsoft.com/office/drawing/2014/chart" uri="{C3380CC4-5D6E-409C-BE32-E72D297353CC}">
                  <c16:uniqueId val="{00000003-AF90-4D14-87F5-F50EC5B541D5}"/>
                </c:ext>
              </c:extLst>
            </c:dLbl>
            <c:spPr>
              <a:noFill/>
              <a:ln>
                <a:noFill/>
              </a:ln>
              <a:effectLst/>
            </c:sp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Sheet1!$A$2:$A$3</c:f>
              <c:strCache>
                <c:ptCount val="2"/>
                <c:pt idx="0">
                  <c:v>Female</c:v>
                </c:pt>
                <c:pt idx="1">
                  <c:v>Male</c:v>
                </c:pt>
              </c:strCache>
            </c:strRef>
          </c:cat>
          <c:val>
            <c:numRef>
              <c:f>Sheet1!$B$2:$B$3</c:f>
              <c:numCache>
                <c:formatCode>General</c:formatCode>
                <c:ptCount val="2"/>
                <c:pt idx="0">
                  <c:v>157</c:v>
                </c:pt>
                <c:pt idx="1">
                  <c:v>77</c:v>
                </c:pt>
              </c:numCache>
            </c:numRef>
          </c:val>
          <c:extLst>
            <c:ext xmlns:c16="http://schemas.microsoft.com/office/drawing/2014/chart" uri="{C3380CC4-5D6E-409C-BE32-E72D297353CC}">
              <c16:uniqueId val="{00000004-AF90-4D14-87F5-F50EC5B541D5}"/>
            </c:ext>
          </c:extLst>
        </c:ser>
        <c:dLbls>
          <c:dLblPos val="outEnd"/>
          <c:showLegendKey val="0"/>
          <c:showVal val="0"/>
          <c:showCatName val="0"/>
          <c:showSerName val="0"/>
          <c:showPercent val="1"/>
          <c:showBubbleSize val="0"/>
          <c:showLeaderLines val="1"/>
        </c:dLbls>
      </c:pie3D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55A83D-17BC-43CF-B0B9-46D816D343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D41A48B-6D1C-44E2-A41D-44ADE0ABAF28}">
      <dgm:prSet/>
      <dgm:spPr>
        <a:solidFill>
          <a:schemeClr val="accent3"/>
        </a:solidFill>
      </dgm:spPr>
      <dgm:t>
        <a:bodyPr/>
        <a:lstStyle/>
        <a:p>
          <a:pPr rtl="0"/>
          <a:r>
            <a:rPr lang="en-GB" dirty="0">
              <a:solidFill>
                <a:schemeClr val="tx1"/>
              </a:solidFill>
            </a:rPr>
            <a:t>This research explored public and health professional(HP) attitudes and knowledge towards eating disorders, and mental health. Additionally, exploring the attitudes of help-seeking behaviour based upon age, gender and status. </a:t>
          </a:r>
        </a:p>
      </dgm:t>
    </dgm:pt>
    <dgm:pt modelId="{BFB64D91-A8CB-46B6-9B52-C81C4FE9AA1C}" type="parTrans" cxnId="{BFCA6E88-DE1A-4E5C-8BC6-E6834DFA778A}">
      <dgm:prSet/>
      <dgm:spPr/>
      <dgm:t>
        <a:bodyPr/>
        <a:lstStyle/>
        <a:p>
          <a:endParaRPr lang="en-US"/>
        </a:p>
      </dgm:t>
    </dgm:pt>
    <dgm:pt modelId="{2040A5B3-538B-45DC-8F9D-51DC1D62F8BB}" type="sibTrans" cxnId="{BFCA6E88-DE1A-4E5C-8BC6-E6834DFA778A}">
      <dgm:prSet/>
      <dgm:spPr/>
      <dgm:t>
        <a:bodyPr/>
        <a:lstStyle/>
        <a:p>
          <a:endParaRPr lang="en-US"/>
        </a:p>
      </dgm:t>
    </dgm:pt>
    <dgm:pt modelId="{677D0B79-0B93-4674-A338-E0DC900C868D}">
      <dgm:prSet/>
      <dgm:spPr>
        <a:solidFill>
          <a:schemeClr val="accent2">
            <a:lumMod val="60000"/>
            <a:lumOff val="40000"/>
          </a:schemeClr>
        </a:solidFill>
      </dgm:spPr>
      <dgm:t>
        <a:bodyPr/>
        <a:lstStyle/>
        <a:p>
          <a:pPr rtl="0"/>
          <a:r>
            <a:rPr lang="en-GB" dirty="0">
              <a:solidFill>
                <a:schemeClr val="tx1"/>
              </a:solidFill>
            </a:rPr>
            <a:t>The Mental Health Foundation estimate that 600,000 to 750,000 people will develop eating disorders at any one time in the United Kingdom (mentalhealth.org.uk, 2016). More recently, there has been a rise in eating disorders in males. </a:t>
          </a:r>
        </a:p>
      </dgm:t>
    </dgm:pt>
    <dgm:pt modelId="{D657AB64-F02B-4135-9DAF-A6E6D86FF6DA}" type="parTrans" cxnId="{742A180E-AC6D-44EB-8C8E-4E867E7CADE9}">
      <dgm:prSet/>
      <dgm:spPr/>
      <dgm:t>
        <a:bodyPr/>
        <a:lstStyle/>
        <a:p>
          <a:endParaRPr lang="en-US"/>
        </a:p>
      </dgm:t>
    </dgm:pt>
    <dgm:pt modelId="{A00622E7-7ED2-4140-8EAB-70E7FBEFC548}" type="sibTrans" cxnId="{742A180E-AC6D-44EB-8C8E-4E867E7CADE9}">
      <dgm:prSet/>
      <dgm:spPr/>
      <dgm:t>
        <a:bodyPr/>
        <a:lstStyle/>
        <a:p>
          <a:endParaRPr lang="en-US"/>
        </a:p>
      </dgm:t>
    </dgm:pt>
    <dgm:pt modelId="{CB47FC01-0C65-4DF8-AEAF-D91F53BC555C}">
      <dgm:prSet/>
      <dgm:spPr>
        <a:solidFill>
          <a:schemeClr val="accent2"/>
        </a:solidFill>
      </dgm:spPr>
      <dgm:t>
        <a:bodyPr/>
        <a:lstStyle/>
        <a:p>
          <a:pPr rtl="0"/>
          <a:r>
            <a:rPr lang="en-GB" dirty="0">
              <a:solidFill>
                <a:schemeClr val="tx1"/>
              </a:solidFill>
            </a:rPr>
            <a:t>Approximately 1 in 4 people in the UK will experience a mental health problem each year.  In England, 1 in 6 people report experiencing a common mental health problem (such as anxiety and depression) in any given week (mind.org.uk, 2018).</a:t>
          </a:r>
        </a:p>
      </dgm:t>
    </dgm:pt>
    <dgm:pt modelId="{6F7FB34B-6F44-4A98-9B4D-2289B07C7CDE}" type="parTrans" cxnId="{CD6049C3-55C8-4F25-9754-A15B0F5D1199}">
      <dgm:prSet/>
      <dgm:spPr/>
      <dgm:t>
        <a:bodyPr/>
        <a:lstStyle/>
        <a:p>
          <a:endParaRPr lang="en-US"/>
        </a:p>
      </dgm:t>
    </dgm:pt>
    <dgm:pt modelId="{5001A1A7-A1CB-41FF-983F-243E13CDAD92}" type="sibTrans" cxnId="{CD6049C3-55C8-4F25-9754-A15B0F5D1199}">
      <dgm:prSet/>
      <dgm:spPr/>
      <dgm:t>
        <a:bodyPr/>
        <a:lstStyle/>
        <a:p>
          <a:endParaRPr lang="en-US"/>
        </a:p>
      </dgm:t>
    </dgm:pt>
    <dgm:pt modelId="{036DA722-68D4-4A6D-AF0D-3982D2FB1FE7}">
      <dgm:prSet/>
      <dgm:spPr>
        <a:solidFill>
          <a:schemeClr val="accent3">
            <a:lumMod val="40000"/>
            <a:lumOff val="60000"/>
          </a:schemeClr>
        </a:solidFill>
      </dgm:spPr>
      <dgm:t>
        <a:bodyPr/>
        <a:lstStyle/>
        <a:p>
          <a:pPr rtl="0"/>
          <a:r>
            <a:rPr lang="en-GB" dirty="0">
              <a:solidFill>
                <a:schemeClr val="tx1"/>
              </a:solidFill>
            </a:rPr>
            <a:t>Anorexia nervosa (AN) is a maladaptive disorder that has a high comorbidity rate. Symptoms of AN, include extremely restricted eating and a low body mass index (BMI) of &lt;17. The key features are an intense fear of weight gain, distorted body image and self-esteem focused on perceptions of body weight. The impact of AN on physical health can have lasting effects, </a:t>
          </a:r>
        </a:p>
      </dgm:t>
    </dgm:pt>
    <dgm:pt modelId="{395765E1-E1FF-4E48-9581-20A3E07D8A55}" type="parTrans" cxnId="{EFF2ECAE-4D9A-4118-A35A-FC2784657154}">
      <dgm:prSet/>
      <dgm:spPr/>
      <dgm:t>
        <a:bodyPr/>
        <a:lstStyle/>
        <a:p>
          <a:endParaRPr lang="en-US"/>
        </a:p>
      </dgm:t>
    </dgm:pt>
    <dgm:pt modelId="{467CDB63-BA6C-46E6-97B4-EAD522583DAC}" type="sibTrans" cxnId="{EFF2ECAE-4D9A-4118-A35A-FC2784657154}">
      <dgm:prSet/>
      <dgm:spPr/>
      <dgm:t>
        <a:bodyPr/>
        <a:lstStyle/>
        <a:p>
          <a:endParaRPr lang="en-US"/>
        </a:p>
      </dgm:t>
    </dgm:pt>
    <dgm:pt modelId="{EDFCA8CF-CFA6-4DD6-B415-5933D528B417}">
      <dgm:prSet/>
      <dgm:spPr>
        <a:solidFill>
          <a:schemeClr val="accent4">
            <a:lumMod val="60000"/>
            <a:lumOff val="40000"/>
          </a:schemeClr>
        </a:solidFill>
      </dgm:spPr>
      <dgm:t>
        <a:bodyPr/>
        <a:lstStyle/>
        <a:p>
          <a:pPr rtl="0"/>
          <a:r>
            <a:rPr lang="en-GB" dirty="0">
              <a:solidFill>
                <a:schemeClr val="tx1"/>
              </a:solidFill>
            </a:rPr>
            <a:t>Under the Diagnostic and Statistical Manual of Mental Disorders (DSM-5), mental health disorders are: “conceptualized as a clinically significant disturbance in an individual's cognition, emotion regulation, or behaviour that reflects a dysfunction in the psychological, biological, or developmental processes underlying mental functioning”, affecting many areas of a person’s life, (DSM5).</a:t>
          </a:r>
        </a:p>
      </dgm:t>
    </dgm:pt>
    <dgm:pt modelId="{B20C8412-FE66-43FD-9B2D-6424311BDD8E}" type="parTrans" cxnId="{3D9DCEBE-F0AF-4E5E-BCF5-BA1E424150D3}">
      <dgm:prSet/>
      <dgm:spPr/>
      <dgm:t>
        <a:bodyPr/>
        <a:lstStyle/>
        <a:p>
          <a:endParaRPr lang="en-US"/>
        </a:p>
      </dgm:t>
    </dgm:pt>
    <dgm:pt modelId="{3EB491B8-1DA5-4BEF-9276-C86D8C725831}" type="sibTrans" cxnId="{3D9DCEBE-F0AF-4E5E-BCF5-BA1E424150D3}">
      <dgm:prSet/>
      <dgm:spPr/>
      <dgm:t>
        <a:bodyPr/>
        <a:lstStyle/>
        <a:p>
          <a:endParaRPr lang="en-US"/>
        </a:p>
      </dgm:t>
    </dgm:pt>
    <dgm:pt modelId="{60DF27B6-D846-447F-BE53-95A2A77360D7}" type="pres">
      <dgm:prSet presAssocID="{4E55A83D-17BC-43CF-B0B9-46D816D34384}" presName="linear" presStyleCnt="0">
        <dgm:presLayoutVars>
          <dgm:animLvl val="lvl"/>
          <dgm:resizeHandles val="exact"/>
        </dgm:presLayoutVars>
      </dgm:prSet>
      <dgm:spPr/>
      <dgm:t>
        <a:bodyPr/>
        <a:lstStyle/>
        <a:p>
          <a:endParaRPr lang="en-US"/>
        </a:p>
      </dgm:t>
    </dgm:pt>
    <dgm:pt modelId="{229DE018-2654-45E9-95EC-A9AECB09CFDF}" type="pres">
      <dgm:prSet presAssocID="{3D41A48B-6D1C-44E2-A41D-44ADE0ABAF28}" presName="parentText" presStyleLbl="node1" presStyleIdx="0" presStyleCnt="5">
        <dgm:presLayoutVars>
          <dgm:chMax val="0"/>
          <dgm:bulletEnabled val="1"/>
        </dgm:presLayoutVars>
      </dgm:prSet>
      <dgm:spPr/>
      <dgm:t>
        <a:bodyPr/>
        <a:lstStyle/>
        <a:p>
          <a:endParaRPr lang="en-US"/>
        </a:p>
      </dgm:t>
    </dgm:pt>
    <dgm:pt modelId="{C4278ABF-9C84-4798-BA58-1F67E11D1786}" type="pres">
      <dgm:prSet presAssocID="{2040A5B3-538B-45DC-8F9D-51DC1D62F8BB}" presName="spacer" presStyleCnt="0"/>
      <dgm:spPr/>
    </dgm:pt>
    <dgm:pt modelId="{28FAED7D-7366-42B3-A0E6-387DEC784359}" type="pres">
      <dgm:prSet presAssocID="{036DA722-68D4-4A6D-AF0D-3982D2FB1FE7}" presName="parentText" presStyleLbl="node1" presStyleIdx="1" presStyleCnt="5">
        <dgm:presLayoutVars>
          <dgm:chMax val="0"/>
          <dgm:bulletEnabled val="1"/>
        </dgm:presLayoutVars>
      </dgm:prSet>
      <dgm:spPr/>
      <dgm:t>
        <a:bodyPr/>
        <a:lstStyle/>
        <a:p>
          <a:endParaRPr lang="en-US"/>
        </a:p>
      </dgm:t>
    </dgm:pt>
    <dgm:pt modelId="{D9F3A32F-BA89-4506-A0DC-313FA4EF983C}" type="pres">
      <dgm:prSet presAssocID="{467CDB63-BA6C-46E6-97B4-EAD522583DAC}" presName="spacer" presStyleCnt="0"/>
      <dgm:spPr/>
    </dgm:pt>
    <dgm:pt modelId="{2ADBC795-DDC1-4347-8147-9B330C4A0A42}" type="pres">
      <dgm:prSet presAssocID="{677D0B79-0B93-4674-A338-E0DC900C868D}" presName="parentText" presStyleLbl="node1" presStyleIdx="2" presStyleCnt="5">
        <dgm:presLayoutVars>
          <dgm:chMax val="0"/>
          <dgm:bulletEnabled val="1"/>
        </dgm:presLayoutVars>
      </dgm:prSet>
      <dgm:spPr/>
      <dgm:t>
        <a:bodyPr/>
        <a:lstStyle/>
        <a:p>
          <a:endParaRPr lang="en-US"/>
        </a:p>
      </dgm:t>
    </dgm:pt>
    <dgm:pt modelId="{E2E2D49C-4FBB-41E9-8EDB-127D87CEDC76}" type="pres">
      <dgm:prSet presAssocID="{A00622E7-7ED2-4140-8EAB-70E7FBEFC548}" presName="spacer" presStyleCnt="0"/>
      <dgm:spPr/>
    </dgm:pt>
    <dgm:pt modelId="{367E4958-4EB2-42A4-B069-297A5543AE53}" type="pres">
      <dgm:prSet presAssocID="{EDFCA8CF-CFA6-4DD6-B415-5933D528B417}" presName="parentText" presStyleLbl="node1" presStyleIdx="3" presStyleCnt="5">
        <dgm:presLayoutVars>
          <dgm:chMax val="0"/>
          <dgm:bulletEnabled val="1"/>
        </dgm:presLayoutVars>
      </dgm:prSet>
      <dgm:spPr/>
      <dgm:t>
        <a:bodyPr/>
        <a:lstStyle/>
        <a:p>
          <a:endParaRPr lang="en-US"/>
        </a:p>
      </dgm:t>
    </dgm:pt>
    <dgm:pt modelId="{A1B471CC-A528-4D2D-90CE-0054BE10BFCE}" type="pres">
      <dgm:prSet presAssocID="{3EB491B8-1DA5-4BEF-9276-C86D8C725831}" presName="spacer" presStyleCnt="0"/>
      <dgm:spPr/>
    </dgm:pt>
    <dgm:pt modelId="{5BA74822-C6A1-4544-989E-42873BC965DF}" type="pres">
      <dgm:prSet presAssocID="{CB47FC01-0C65-4DF8-AEAF-D91F53BC555C}" presName="parentText" presStyleLbl="node1" presStyleIdx="4" presStyleCnt="5">
        <dgm:presLayoutVars>
          <dgm:chMax val="0"/>
          <dgm:bulletEnabled val="1"/>
        </dgm:presLayoutVars>
      </dgm:prSet>
      <dgm:spPr/>
      <dgm:t>
        <a:bodyPr/>
        <a:lstStyle/>
        <a:p>
          <a:endParaRPr lang="en-US"/>
        </a:p>
      </dgm:t>
    </dgm:pt>
  </dgm:ptLst>
  <dgm:cxnLst>
    <dgm:cxn modelId="{E84E4100-7953-4F8A-BA65-40C2CF6AED9F}" type="presOf" srcId="{EDFCA8CF-CFA6-4DD6-B415-5933D528B417}" destId="{367E4958-4EB2-42A4-B069-297A5543AE53}" srcOrd="0" destOrd="0" presId="urn:microsoft.com/office/officeart/2005/8/layout/vList2"/>
    <dgm:cxn modelId="{3D9DCEBE-F0AF-4E5E-BCF5-BA1E424150D3}" srcId="{4E55A83D-17BC-43CF-B0B9-46D816D34384}" destId="{EDFCA8CF-CFA6-4DD6-B415-5933D528B417}" srcOrd="3" destOrd="0" parTransId="{B20C8412-FE66-43FD-9B2D-6424311BDD8E}" sibTransId="{3EB491B8-1DA5-4BEF-9276-C86D8C725831}"/>
    <dgm:cxn modelId="{EFF2ECAE-4D9A-4118-A35A-FC2784657154}" srcId="{4E55A83D-17BC-43CF-B0B9-46D816D34384}" destId="{036DA722-68D4-4A6D-AF0D-3982D2FB1FE7}" srcOrd="1" destOrd="0" parTransId="{395765E1-E1FF-4E48-9581-20A3E07D8A55}" sibTransId="{467CDB63-BA6C-46E6-97B4-EAD522583DAC}"/>
    <dgm:cxn modelId="{A11183F7-6837-4A90-AE23-C9499FF09CA1}" type="presOf" srcId="{3D41A48B-6D1C-44E2-A41D-44ADE0ABAF28}" destId="{229DE018-2654-45E9-95EC-A9AECB09CFDF}" srcOrd="0" destOrd="0" presId="urn:microsoft.com/office/officeart/2005/8/layout/vList2"/>
    <dgm:cxn modelId="{BFCA6E88-DE1A-4E5C-8BC6-E6834DFA778A}" srcId="{4E55A83D-17BC-43CF-B0B9-46D816D34384}" destId="{3D41A48B-6D1C-44E2-A41D-44ADE0ABAF28}" srcOrd="0" destOrd="0" parTransId="{BFB64D91-A8CB-46B6-9B52-C81C4FE9AA1C}" sibTransId="{2040A5B3-538B-45DC-8F9D-51DC1D62F8BB}"/>
    <dgm:cxn modelId="{445DD491-749C-4F64-8659-79A6D177B710}" type="presOf" srcId="{CB47FC01-0C65-4DF8-AEAF-D91F53BC555C}" destId="{5BA74822-C6A1-4544-989E-42873BC965DF}" srcOrd="0" destOrd="0" presId="urn:microsoft.com/office/officeart/2005/8/layout/vList2"/>
    <dgm:cxn modelId="{200FE06C-1A0D-482C-87B0-FD2818351838}" type="presOf" srcId="{036DA722-68D4-4A6D-AF0D-3982D2FB1FE7}" destId="{28FAED7D-7366-42B3-A0E6-387DEC784359}" srcOrd="0" destOrd="0" presId="urn:microsoft.com/office/officeart/2005/8/layout/vList2"/>
    <dgm:cxn modelId="{742A180E-AC6D-44EB-8C8E-4E867E7CADE9}" srcId="{4E55A83D-17BC-43CF-B0B9-46D816D34384}" destId="{677D0B79-0B93-4674-A338-E0DC900C868D}" srcOrd="2" destOrd="0" parTransId="{D657AB64-F02B-4135-9DAF-A6E6D86FF6DA}" sibTransId="{A00622E7-7ED2-4140-8EAB-70E7FBEFC548}"/>
    <dgm:cxn modelId="{8E8C9E97-F1B6-4550-AA50-CE14C5FE4E21}" type="presOf" srcId="{677D0B79-0B93-4674-A338-E0DC900C868D}" destId="{2ADBC795-DDC1-4347-8147-9B330C4A0A42}" srcOrd="0" destOrd="0" presId="urn:microsoft.com/office/officeart/2005/8/layout/vList2"/>
    <dgm:cxn modelId="{4844C6DC-3E2A-492E-A0FE-AFE7F4F2A454}" type="presOf" srcId="{4E55A83D-17BC-43CF-B0B9-46D816D34384}" destId="{60DF27B6-D846-447F-BE53-95A2A77360D7}" srcOrd="0" destOrd="0" presId="urn:microsoft.com/office/officeart/2005/8/layout/vList2"/>
    <dgm:cxn modelId="{CD6049C3-55C8-4F25-9754-A15B0F5D1199}" srcId="{4E55A83D-17BC-43CF-B0B9-46D816D34384}" destId="{CB47FC01-0C65-4DF8-AEAF-D91F53BC555C}" srcOrd="4" destOrd="0" parTransId="{6F7FB34B-6F44-4A98-9B4D-2289B07C7CDE}" sibTransId="{5001A1A7-A1CB-41FF-983F-243E13CDAD92}"/>
    <dgm:cxn modelId="{DAC58330-4750-401F-9BFC-EBAD75406153}" type="presParOf" srcId="{60DF27B6-D846-447F-BE53-95A2A77360D7}" destId="{229DE018-2654-45E9-95EC-A9AECB09CFDF}" srcOrd="0" destOrd="0" presId="urn:microsoft.com/office/officeart/2005/8/layout/vList2"/>
    <dgm:cxn modelId="{12ABE6A2-E4CF-4091-86AF-7BD3844A21DC}" type="presParOf" srcId="{60DF27B6-D846-447F-BE53-95A2A77360D7}" destId="{C4278ABF-9C84-4798-BA58-1F67E11D1786}" srcOrd="1" destOrd="0" presId="urn:microsoft.com/office/officeart/2005/8/layout/vList2"/>
    <dgm:cxn modelId="{78BA2BD4-F76C-494F-8A33-FA0C1EDD4C63}" type="presParOf" srcId="{60DF27B6-D846-447F-BE53-95A2A77360D7}" destId="{28FAED7D-7366-42B3-A0E6-387DEC784359}" srcOrd="2" destOrd="0" presId="urn:microsoft.com/office/officeart/2005/8/layout/vList2"/>
    <dgm:cxn modelId="{72097742-49D0-473B-9548-92449BE61641}" type="presParOf" srcId="{60DF27B6-D846-447F-BE53-95A2A77360D7}" destId="{D9F3A32F-BA89-4506-A0DC-313FA4EF983C}" srcOrd="3" destOrd="0" presId="urn:microsoft.com/office/officeart/2005/8/layout/vList2"/>
    <dgm:cxn modelId="{5B99FBF5-94BF-4044-90CF-618BAD340EA9}" type="presParOf" srcId="{60DF27B6-D846-447F-BE53-95A2A77360D7}" destId="{2ADBC795-DDC1-4347-8147-9B330C4A0A42}" srcOrd="4" destOrd="0" presId="urn:microsoft.com/office/officeart/2005/8/layout/vList2"/>
    <dgm:cxn modelId="{12118699-0F74-494A-8328-C5E3466C0A0C}" type="presParOf" srcId="{60DF27B6-D846-447F-BE53-95A2A77360D7}" destId="{E2E2D49C-4FBB-41E9-8EDB-127D87CEDC76}" srcOrd="5" destOrd="0" presId="urn:microsoft.com/office/officeart/2005/8/layout/vList2"/>
    <dgm:cxn modelId="{6D783179-2550-4996-8910-913E67BB11EC}" type="presParOf" srcId="{60DF27B6-D846-447F-BE53-95A2A77360D7}" destId="{367E4958-4EB2-42A4-B069-297A5543AE53}" srcOrd="6" destOrd="0" presId="urn:microsoft.com/office/officeart/2005/8/layout/vList2"/>
    <dgm:cxn modelId="{EFA637B7-A38D-4516-9AB1-787A8991C397}" type="presParOf" srcId="{60DF27B6-D846-447F-BE53-95A2A77360D7}" destId="{A1B471CC-A528-4D2D-90CE-0054BE10BFCE}" srcOrd="7" destOrd="0" presId="urn:microsoft.com/office/officeart/2005/8/layout/vList2"/>
    <dgm:cxn modelId="{08D5451E-6560-40F6-91B8-4F11A897B2A7}" type="presParOf" srcId="{60DF27B6-D846-447F-BE53-95A2A77360D7}" destId="{5BA74822-C6A1-4544-989E-42873BC965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6E08D2-959F-45A5-AD2E-A3C509E7E0F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0E4F4A12-064B-4D03-8ED4-42586A80A1C2}">
      <dgm:prSet phldrT="[Text]" custT="1"/>
      <dgm:spPr>
        <a:solidFill>
          <a:schemeClr val="accent4">
            <a:lumMod val="40000"/>
            <a:lumOff val="60000"/>
          </a:schemeClr>
        </a:solidFill>
      </dgm:spPr>
      <dgm:t>
        <a:bodyPr/>
        <a:lstStyle/>
        <a:p>
          <a:r>
            <a:rPr lang="en-US" sz="1200" dirty="0">
              <a:solidFill>
                <a:schemeClr val="tx1"/>
              </a:solidFill>
              <a:latin typeface="Times New Roman" panose="02020603050405020304" pitchFamily="18" charset="0"/>
              <a:cs typeface="Times New Roman" panose="02020603050405020304" pitchFamily="18" charset="0"/>
            </a:rPr>
            <a:t>Ethical Considerations </a:t>
          </a:r>
        </a:p>
      </dgm:t>
    </dgm:pt>
    <dgm:pt modelId="{8A55C6E5-DF4A-4857-B1C9-4724A5044173}" type="parTrans" cxnId="{DB948673-56C2-494E-ACFF-7BEEBA9FD40B}">
      <dgm:prSet/>
      <dgm:spPr/>
      <dgm:t>
        <a:bodyPr/>
        <a:lstStyle/>
        <a:p>
          <a:endParaRPr lang="en-US"/>
        </a:p>
      </dgm:t>
    </dgm:pt>
    <dgm:pt modelId="{1618DB09-DF44-433B-94B4-D02D676D8A0D}" type="sibTrans" cxnId="{DB948673-56C2-494E-ACFF-7BEEBA9FD40B}">
      <dgm:prSet/>
      <dgm:spPr>
        <a:solidFill>
          <a:schemeClr val="accent2"/>
        </a:solidFill>
      </dgm:spPr>
      <dgm:t>
        <a:bodyPr/>
        <a:lstStyle/>
        <a:p>
          <a:endParaRPr lang="en-US"/>
        </a:p>
      </dgm:t>
    </dgm:pt>
    <dgm:pt modelId="{652B3FC5-1A50-4DCF-95BF-C05F68A547E2}">
      <dgm:prSet phldrT="[Text]" custT="1"/>
      <dgm:spPr>
        <a:solidFill>
          <a:schemeClr val="accent2">
            <a:lumMod val="60000"/>
            <a:lumOff val="40000"/>
          </a:schemeClr>
        </a:soli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000" dirty="0">
              <a:solidFill>
                <a:schemeClr val="tx1"/>
              </a:solidFill>
              <a:latin typeface="Times New Roman" panose="02020603050405020304" pitchFamily="18" charset="0"/>
              <a:cs typeface="Times New Roman" panose="02020603050405020304" pitchFamily="18" charset="0"/>
            </a:rPr>
            <a:t>Identifying</a:t>
          </a:r>
          <a:r>
            <a:rPr lang="en-US" sz="1000" dirty="0">
              <a:solidFill>
                <a:schemeClr val="tx1"/>
              </a:solidFill>
            </a:rPr>
            <a:t> </a:t>
          </a:r>
          <a:r>
            <a:rPr lang="en-US" sz="1200" dirty="0">
              <a:solidFill>
                <a:schemeClr val="tx1"/>
              </a:solidFill>
              <a:latin typeface="Times New Roman" panose="02020603050405020304" pitchFamily="18" charset="0"/>
              <a:cs typeface="Times New Roman" panose="02020603050405020304" pitchFamily="18" charset="0"/>
            </a:rPr>
            <a:t>Risk</a:t>
          </a:r>
        </a:p>
        <a:p>
          <a:pPr lvl="0" defTabSz="755650">
            <a:lnSpc>
              <a:spcPct val="90000"/>
            </a:lnSpc>
            <a:spcBef>
              <a:spcPct val="0"/>
            </a:spcBef>
            <a:spcAft>
              <a:spcPct val="35000"/>
            </a:spcAft>
          </a:pPr>
          <a:endParaRPr lang="en-US" sz="500" dirty="0"/>
        </a:p>
      </dgm:t>
    </dgm:pt>
    <dgm:pt modelId="{C643B58E-3925-43CF-B87A-C002025DF08C}" type="parTrans" cxnId="{863370E2-0799-485C-94F6-EF1C12C9ACB1}">
      <dgm:prSet/>
      <dgm:spPr/>
      <dgm:t>
        <a:bodyPr/>
        <a:lstStyle/>
        <a:p>
          <a:endParaRPr lang="en-US"/>
        </a:p>
      </dgm:t>
    </dgm:pt>
    <dgm:pt modelId="{0413B80B-1413-4801-BFD1-DED2BFD29CD1}" type="sibTrans" cxnId="{863370E2-0799-485C-94F6-EF1C12C9ACB1}">
      <dgm:prSet/>
      <dgm:spPr>
        <a:solidFill>
          <a:schemeClr val="accent2"/>
        </a:solidFill>
      </dgm:spPr>
      <dgm:t>
        <a:bodyPr/>
        <a:lstStyle/>
        <a:p>
          <a:endParaRPr lang="en-US"/>
        </a:p>
      </dgm:t>
    </dgm:pt>
    <dgm:pt modelId="{446C11BB-C177-4A5F-A738-AC5331EE98A3}">
      <dgm:prSet phldrT="[Text]" custT="1"/>
      <dgm:spPr>
        <a:solidFill>
          <a:schemeClr val="accent2">
            <a:lumMod val="40000"/>
            <a:lumOff val="60000"/>
          </a:schemeClr>
        </a:soli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Minimizing Risk</a:t>
          </a:r>
        </a:p>
        <a:p>
          <a:pPr lvl="0" defTabSz="755650">
            <a:lnSpc>
              <a:spcPct val="90000"/>
            </a:lnSpc>
            <a:spcBef>
              <a:spcPct val="0"/>
            </a:spcBef>
            <a:spcAft>
              <a:spcPct val="35000"/>
            </a:spcAft>
          </a:pPr>
          <a:endParaRPr lang="en-US" sz="500" dirty="0"/>
        </a:p>
      </dgm:t>
    </dgm:pt>
    <dgm:pt modelId="{0A7D7CCB-2AFB-481B-BD94-973316E28811}" type="parTrans" cxnId="{D200A403-95E8-4FB5-9C11-B1147391F0D5}">
      <dgm:prSet/>
      <dgm:spPr/>
      <dgm:t>
        <a:bodyPr/>
        <a:lstStyle/>
        <a:p>
          <a:endParaRPr lang="en-US"/>
        </a:p>
      </dgm:t>
    </dgm:pt>
    <dgm:pt modelId="{5D58B00B-DAF2-4784-9D2E-9F93D8DFF367}" type="sibTrans" cxnId="{D200A403-95E8-4FB5-9C11-B1147391F0D5}">
      <dgm:prSet/>
      <dgm:spPr>
        <a:solidFill>
          <a:schemeClr val="accent2"/>
        </a:solidFill>
      </dgm:spPr>
      <dgm:t>
        <a:bodyPr/>
        <a:lstStyle/>
        <a:p>
          <a:endParaRPr lang="en-US"/>
        </a:p>
      </dgm:t>
    </dgm:pt>
    <dgm:pt modelId="{2AF000C7-8E0A-4A0E-B1AB-5F351741E43B}">
      <dgm:prSet phldrT="[Text]" custT="1"/>
      <dgm:spPr>
        <a:solidFill>
          <a:schemeClr val="accent2">
            <a:lumMod val="20000"/>
            <a:lumOff val="80000"/>
          </a:schemeClr>
        </a:solidFill>
      </dgm:spPr>
      <dgm:t>
        <a:bodyPr/>
        <a:lstStyle/>
        <a:p>
          <a:r>
            <a:rPr lang="en-US" sz="1200" dirty="0">
              <a:solidFill>
                <a:schemeClr val="tx1"/>
              </a:solidFill>
              <a:latin typeface="Times New Roman" panose="02020603050405020304" pitchFamily="18" charset="0"/>
              <a:cs typeface="Times New Roman" panose="02020603050405020304" pitchFamily="18" charset="0"/>
            </a:rPr>
            <a:t>Benefits</a:t>
          </a:r>
        </a:p>
        <a:p>
          <a:r>
            <a:rPr lang="en-US" sz="1200" dirty="0">
              <a:solidFill>
                <a:schemeClr val="tx1"/>
              </a:solidFill>
              <a:latin typeface="Times New Roman" panose="02020603050405020304" pitchFamily="18" charset="0"/>
              <a:cs typeface="Times New Roman" panose="02020603050405020304" pitchFamily="18" charset="0"/>
            </a:rPr>
            <a:t>of the research  </a:t>
          </a:r>
        </a:p>
        <a:p>
          <a:endParaRPr lang="en-US" sz="900" dirty="0">
            <a:solidFill>
              <a:schemeClr val="tx1"/>
            </a:solidFill>
            <a:latin typeface="Times New Roman" panose="02020603050405020304" pitchFamily="18" charset="0"/>
            <a:cs typeface="Times New Roman" panose="02020603050405020304" pitchFamily="18" charset="0"/>
          </a:endParaRPr>
        </a:p>
      </dgm:t>
    </dgm:pt>
    <dgm:pt modelId="{C67957EA-8543-4897-AFDB-BEF6CD571936}" type="parTrans" cxnId="{84CCEAE0-3E01-4546-97D6-8517B709B19E}">
      <dgm:prSet/>
      <dgm:spPr/>
      <dgm:t>
        <a:bodyPr/>
        <a:lstStyle/>
        <a:p>
          <a:endParaRPr lang="en-US"/>
        </a:p>
      </dgm:t>
    </dgm:pt>
    <dgm:pt modelId="{965E2658-B6C0-4CAC-8D80-0E75E0A04A65}" type="sibTrans" cxnId="{84CCEAE0-3E01-4546-97D6-8517B709B19E}">
      <dgm:prSet/>
      <dgm:spPr>
        <a:solidFill>
          <a:schemeClr val="accent2"/>
        </a:solidFill>
      </dgm:spPr>
      <dgm:t>
        <a:bodyPr/>
        <a:lstStyle/>
        <a:p>
          <a:endParaRPr lang="en-US"/>
        </a:p>
      </dgm:t>
    </dgm:pt>
    <dgm:pt modelId="{4CF8C914-5956-4AD5-802B-18EC2228C2DD}" type="pres">
      <dgm:prSet presAssocID="{786E08D2-959F-45A5-AD2E-A3C509E7E0FB}" presName="cycle" presStyleCnt="0">
        <dgm:presLayoutVars>
          <dgm:dir/>
          <dgm:resizeHandles val="exact"/>
        </dgm:presLayoutVars>
      </dgm:prSet>
      <dgm:spPr/>
      <dgm:t>
        <a:bodyPr/>
        <a:lstStyle/>
        <a:p>
          <a:endParaRPr lang="en-US"/>
        </a:p>
      </dgm:t>
    </dgm:pt>
    <dgm:pt modelId="{B3A45E2E-C409-4A73-B699-FC6FF4C97751}" type="pres">
      <dgm:prSet presAssocID="{0E4F4A12-064B-4D03-8ED4-42586A80A1C2}" presName="node" presStyleLbl="node1" presStyleIdx="0" presStyleCnt="4" custScaleX="243194" custRadScaleRad="113655" custRadScaleInc="-22482">
        <dgm:presLayoutVars>
          <dgm:bulletEnabled val="1"/>
        </dgm:presLayoutVars>
      </dgm:prSet>
      <dgm:spPr/>
      <dgm:t>
        <a:bodyPr/>
        <a:lstStyle/>
        <a:p>
          <a:endParaRPr lang="en-US"/>
        </a:p>
      </dgm:t>
    </dgm:pt>
    <dgm:pt modelId="{797D54F9-DF52-4CC2-A832-3731EE2643EE}" type="pres">
      <dgm:prSet presAssocID="{1618DB09-DF44-433B-94B4-D02D676D8A0D}" presName="sibTrans" presStyleLbl="sibTrans2D1" presStyleIdx="0" presStyleCnt="4"/>
      <dgm:spPr/>
      <dgm:t>
        <a:bodyPr/>
        <a:lstStyle/>
        <a:p>
          <a:endParaRPr lang="en-US"/>
        </a:p>
      </dgm:t>
    </dgm:pt>
    <dgm:pt modelId="{B38859E3-6994-4210-88D0-F9ED43203CB0}" type="pres">
      <dgm:prSet presAssocID="{1618DB09-DF44-433B-94B4-D02D676D8A0D}" presName="connectorText" presStyleLbl="sibTrans2D1" presStyleIdx="0" presStyleCnt="4"/>
      <dgm:spPr/>
      <dgm:t>
        <a:bodyPr/>
        <a:lstStyle/>
        <a:p>
          <a:endParaRPr lang="en-US"/>
        </a:p>
      </dgm:t>
    </dgm:pt>
    <dgm:pt modelId="{CD736BAB-0191-4ABB-A79C-B2AFD295EF26}" type="pres">
      <dgm:prSet presAssocID="{652B3FC5-1A50-4DCF-95BF-C05F68A547E2}" presName="node" presStyleLbl="node1" presStyleIdx="1" presStyleCnt="4" custScaleX="224330" custScaleY="118724" custRadScaleRad="170767" custRadScaleInc="-19340">
        <dgm:presLayoutVars>
          <dgm:bulletEnabled val="1"/>
        </dgm:presLayoutVars>
      </dgm:prSet>
      <dgm:spPr/>
      <dgm:t>
        <a:bodyPr/>
        <a:lstStyle/>
        <a:p>
          <a:endParaRPr lang="en-US"/>
        </a:p>
      </dgm:t>
    </dgm:pt>
    <dgm:pt modelId="{4F7905F5-6F26-4877-8DAB-D73E49791F5B}" type="pres">
      <dgm:prSet presAssocID="{0413B80B-1413-4801-BFD1-DED2BFD29CD1}" presName="sibTrans" presStyleLbl="sibTrans2D1" presStyleIdx="1" presStyleCnt="4"/>
      <dgm:spPr/>
      <dgm:t>
        <a:bodyPr/>
        <a:lstStyle/>
        <a:p>
          <a:endParaRPr lang="en-US"/>
        </a:p>
      </dgm:t>
    </dgm:pt>
    <dgm:pt modelId="{861F7295-3344-4D38-A9A5-427E8CE72A03}" type="pres">
      <dgm:prSet presAssocID="{0413B80B-1413-4801-BFD1-DED2BFD29CD1}" presName="connectorText" presStyleLbl="sibTrans2D1" presStyleIdx="1" presStyleCnt="4"/>
      <dgm:spPr/>
      <dgm:t>
        <a:bodyPr/>
        <a:lstStyle/>
        <a:p>
          <a:endParaRPr lang="en-US"/>
        </a:p>
      </dgm:t>
    </dgm:pt>
    <dgm:pt modelId="{FF46A0DB-7B9F-4F99-BCB6-35584452F974}" type="pres">
      <dgm:prSet presAssocID="{446C11BB-C177-4A5F-A738-AC5331EE98A3}" presName="node" presStyleLbl="node1" presStyleIdx="2" presStyleCnt="4" custScaleX="260878" custScaleY="109239" custRadScaleRad="100258" custRadScaleInc="-26813">
        <dgm:presLayoutVars>
          <dgm:bulletEnabled val="1"/>
        </dgm:presLayoutVars>
      </dgm:prSet>
      <dgm:spPr/>
      <dgm:t>
        <a:bodyPr/>
        <a:lstStyle/>
        <a:p>
          <a:endParaRPr lang="en-US"/>
        </a:p>
      </dgm:t>
    </dgm:pt>
    <dgm:pt modelId="{E6D63D68-1A38-457D-A6E6-A8290FB32A3D}" type="pres">
      <dgm:prSet presAssocID="{5D58B00B-DAF2-4784-9D2E-9F93D8DFF367}" presName="sibTrans" presStyleLbl="sibTrans2D1" presStyleIdx="2" presStyleCnt="4"/>
      <dgm:spPr/>
      <dgm:t>
        <a:bodyPr/>
        <a:lstStyle/>
        <a:p>
          <a:endParaRPr lang="en-US"/>
        </a:p>
      </dgm:t>
    </dgm:pt>
    <dgm:pt modelId="{0090DFE6-E145-48B1-A5B7-06C6A11C7F35}" type="pres">
      <dgm:prSet presAssocID="{5D58B00B-DAF2-4784-9D2E-9F93D8DFF367}" presName="connectorText" presStyleLbl="sibTrans2D1" presStyleIdx="2" presStyleCnt="4"/>
      <dgm:spPr/>
      <dgm:t>
        <a:bodyPr/>
        <a:lstStyle/>
        <a:p>
          <a:endParaRPr lang="en-US"/>
        </a:p>
      </dgm:t>
    </dgm:pt>
    <dgm:pt modelId="{2A4BBEBB-7CDD-4DBF-9B64-51844C1657F8}" type="pres">
      <dgm:prSet presAssocID="{2AF000C7-8E0A-4A0E-B1AB-5F351741E43B}" presName="node" presStyleLbl="node1" presStyleIdx="3" presStyleCnt="4" custScaleX="233218" custScaleY="160312" custRadScaleRad="179701" custRadScaleInc="4429">
        <dgm:presLayoutVars>
          <dgm:bulletEnabled val="1"/>
        </dgm:presLayoutVars>
      </dgm:prSet>
      <dgm:spPr/>
      <dgm:t>
        <a:bodyPr/>
        <a:lstStyle/>
        <a:p>
          <a:endParaRPr lang="en-US"/>
        </a:p>
      </dgm:t>
    </dgm:pt>
    <dgm:pt modelId="{3171AC97-F9B7-44DC-B84C-AC4E3DEB51A5}" type="pres">
      <dgm:prSet presAssocID="{965E2658-B6C0-4CAC-8D80-0E75E0A04A65}" presName="sibTrans" presStyleLbl="sibTrans2D1" presStyleIdx="3" presStyleCnt="4"/>
      <dgm:spPr/>
      <dgm:t>
        <a:bodyPr/>
        <a:lstStyle/>
        <a:p>
          <a:endParaRPr lang="en-US"/>
        </a:p>
      </dgm:t>
    </dgm:pt>
    <dgm:pt modelId="{88F3BF5B-4E9F-4CF9-898F-1B4034EECEDD}" type="pres">
      <dgm:prSet presAssocID="{965E2658-B6C0-4CAC-8D80-0E75E0A04A65}" presName="connectorText" presStyleLbl="sibTrans2D1" presStyleIdx="3" presStyleCnt="4"/>
      <dgm:spPr/>
      <dgm:t>
        <a:bodyPr/>
        <a:lstStyle/>
        <a:p>
          <a:endParaRPr lang="en-US"/>
        </a:p>
      </dgm:t>
    </dgm:pt>
  </dgm:ptLst>
  <dgm:cxnLst>
    <dgm:cxn modelId="{8275DA3E-BC5B-46FC-8267-81B4AEEAB0B2}" type="presOf" srcId="{652B3FC5-1A50-4DCF-95BF-C05F68A547E2}" destId="{CD736BAB-0191-4ABB-A79C-B2AFD295EF26}" srcOrd="0" destOrd="0" presId="urn:microsoft.com/office/officeart/2005/8/layout/cycle2"/>
    <dgm:cxn modelId="{4E844542-B1ED-4E10-A478-8A5F19A579AE}" type="presOf" srcId="{5D58B00B-DAF2-4784-9D2E-9F93D8DFF367}" destId="{E6D63D68-1A38-457D-A6E6-A8290FB32A3D}" srcOrd="0" destOrd="0" presId="urn:microsoft.com/office/officeart/2005/8/layout/cycle2"/>
    <dgm:cxn modelId="{79DCBA24-1024-4B2A-8FEE-FFC681705CBE}" type="presOf" srcId="{0413B80B-1413-4801-BFD1-DED2BFD29CD1}" destId="{4F7905F5-6F26-4877-8DAB-D73E49791F5B}" srcOrd="0" destOrd="0" presId="urn:microsoft.com/office/officeart/2005/8/layout/cycle2"/>
    <dgm:cxn modelId="{C4CBA30D-BB6D-4942-950D-A9CF8496F8CA}" type="presOf" srcId="{1618DB09-DF44-433B-94B4-D02D676D8A0D}" destId="{B38859E3-6994-4210-88D0-F9ED43203CB0}" srcOrd="1" destOrd="0" presId="urn:microsoft.com/office/officeart/2005/8/layout/cycle2"/>
    <dgm:cxn modelId="{4BAF3A99-204E-4AAA-AA09-2C425618007C}" type="presOf" srcId="{786E08D2-959F-45A5-AD2E-A3C509E7E0FB}" destId="{4CF8C914-5956-4AD5-802B-18EC2228C2DD}" srcOrd="0" destOrd="0" presId="urn:microsoft.com/office/officeart/2005/8/layout/cycle2"/>
    <dgm:cxn modelId="{99CAF460-D149-4A1B-8A05-EED8478894FF}" type="presOf" srcId="{446C11BB-C177-4A5F-A738-AC5331EE98A3}" destId="{FF46A0DB-7B9F-4F99-BCB6-35584452F974}" srcOrd="0" destOrd="0" presId="urn:microsoft.com/office/officeart/2005/8/layout/cycle2"/>
    <dgm:cxn modelId="{BB223A6F-DF37-4915-B34E-BA516353EDB8}" type="presOf" srcId="{0413B80B-1413-4801-BFD1-DED2BFD29CD1}" destId="{861F7295-3344-4D38-A9A5-427E8CE72A03}" srcOrd="1" destOrd="0" presId="urn:microsoft.com/office/officeart/2005/8/layout/cycle2"/>
    <dgm:cxn modelId="{631FEE7B-789C-40B9-9A18-678E1C8719CA}" type="presOf" srcId="{2AF000C7-8E0A-4A0E-B1AB-5F351741E43B}" destId="{2A4BBEBB-7CDD-4DBF-9B64-51844C1657F8}" srcOrd="0" destOrd="0" presId="urn:microsoft.com/office/officeart/2005/8/layout/cycle2"/>
    <dgm:cxn modelId="{D200A403-95E8-4FB5-9C11-B1147391F0D5}" srcId="{786E08D2-959F-45A5-AD2E-A3C509E7E0FB}" destId="{446C11BB-C177-4A5F-A738-AC5331EE98A3}" srcOrd="2" destOrd="0" parTransId="{0A7D7CCB-2AFB-481B-BD94-973316E28811}" sibTransId="{5D58B00B-DAF2-4784-9D2E-9F93D8DFF367}"/>
    <dgm:cxn modelId="{DB948673-56C2-494E-ACFF-7BEEBA9FD40B}" srcId="{786E08D2-959F-45A5-AD2E-A3C509E7E0FB}" destId="{0E4F4A12-064B-4D03-8ED4-42586A80A1C2}" srcOrd="0" destOrd="0" parTransId="{8A55C6E5-DF4A-4857-B1C9-4724A5044173}" sibTransId="{1618DB09-DF44-433B-94B4-D02D676D8A0D}"/>
    <dgm:cxn modelId="{2CEE9291-E670-4A62-845B-D93674FE10F8}" type="presOf" srcId="{0E4F4A12-064B-4D03-8ED4-42586A80A1C2}" destId="{B3A45E2E-C409-4A73-B699-FC6FF4C97751}" srcOrd="0" destOrd="0" presId="urn:microsoft.com/office/officeart/2005/8/layout/cycle2"/>
    <dgm:cxn modelId="{318AFE75-FD05-4853-BB6C-81E55494D19D}" type="presOf" srcId="{965E2658-B6C0-4CAC-8D80-0E75E0A04A65}" destId="{3171AC97-F9B7-44DC-B84C-AC4E3DEB51A5}" srcOrd="0" destOrd="0" presId="urn:microsoft.com/office/officeart/2005/8/layout/cycle2"/>
    <dgm:cxn modelId="{5DF91BDA-F351-42F7-B4FF-63CE091CF1F9}" type="presOf" srcId="{1618DB09-DF44-433B-94B4-D02D676D8A0D}" destId="{797D54F9-DF52-4CC2-A832-3731EE2643EE}" srcOrd="0" destOrd="0" presId="urn:microsoft.com/office/officeart/2005/8/layout/cycle2"/>
    <dgm:cxn modelId="{EB03CD4A-0921-48B1-91B9-F08818DAE922}" type="presOf" srcId="{5D58B00B-DAF2-4784-9D2E-9F93D8DFF367}" destId="{0090DFE6-E145-48B1-A5B7-06C6A11C7F35}" srcOrd="1" destOrd="0" presId="urn:microsoft.com/office/officeart/2005/8/layout/cycle2"/>
    <dgm:cxn modelId="{84CCEAE0-3E01-4546-97D6-8517B709B19E}" srcId="{786E08D2-959F-45A5-AD2E-A3C509E7E0FB}" destId="{2AF000C7-8E0A-4A0E-B1AB-5F351741E43B}" srcOrd="3" destOrd="0" parTransId="{C67957EA-8543-4897-AFDB-BEF6CD571936}" sibTransId="{965E2658-B6C0-4CAC-8D80-0E75E0A04A65}"/>
    <dgm:cxn modelId="{682FE4BE-8ADC-40C3-A721-7EF24025B756}" type="presOf" srcId="{965E2658-B6C0-4CAC-8D80-0E75E0A04A65}" destId="{88F3BF5B-4E9F-4CF9-898F-1B4034EECEDD}" srcOrd="1" destOrd="0" presId="urn:microsoft.com/office/officeart/2005/8/layout/cycle2"/>
    <dgm:cxn modelId="{863370E2-0799-485C-94F6-EF1C12C9ACB1}" srcId="{786E08D2-959F-45A5-AD2E-A3C509E7E0FB}" destId="{652B3FC5-1A50-4DCF-95BF-C05F68A547E2}" srcOrd="1" destOrd="0" parTransId="{C643B58E-3925-43CF-B87A-C002025DF08C}" sibTransId="{0413B80B-1413-4801-BFD1-DED2BFD29CD1}"/>
    <dgm:cxn modelId="{87B584F6-99E1-4023-9F05-8A0D1FF9A4F3}" type="presParOf" srcId="{4CF8C914-5956-4AD5-802B-18EC2228C2DD}" destId="{B3A45E2E-C409-4A73-B699-FC6FF4C97751}" srcOrd="0" destOrd="0" presId="urn:microsoft.com/office/officeart/2005/8/layout/cycle2"/>
    <dgm:cxn modelId="{24222D29-FDEF-4516-BA87-7D2DDA2DF070}" type="presParOf" srcId="{4CF8C914-5956-4AD5-802B-18EC2228C2DD}" destId="{797D54F9-DF52-4CC2-A832-3731EE2643EE}" srcOrd="1" destOrd="0" presId="urn:microsoft.com/office/officeart/2005/8/layout/cycle2"/>
    <dgm:cxn modelId="{27759B15-458B-46A4-85C2-01B3328992C1}" type="presParOf" srcId="{797D54F9-DF52-4CC2-A832-3731EE2643EE}" destId="{B38859E3-6994-4210-88D0-F9ED43203CB0}" srcOrd="0" destOrd="0" presId="urn:microsoft.com/office/officeart/2005/8/layout/cycle2"/>
    <dgm:cxn modelId="{7B900D1E-CEDA-444B-8285-B24773F5515E}" type="presParOf" srcId="{4CF8C914-5956-4AD5-802B-18EC2228C2DD}" destId="{CD736BAB-0191-4ABB-A79C-B2AFD295EF26}" srcOrd="2" destOrd="0" presId="urn:microsoft.com/office/officeart/2005/8/layout/cycle2"/>
    <dgm:cxn modelId="{466394EC-AFB3-42E0-A913-322204EBD1F2}" type="presParOf" srcId="{4CF8C914-5956-4AD5-802B-18EC2228C2DD}" destId="{4F7905F5-6F26-4877-8DAB-D73E49791F5B}" srcOrd="3" destOrd="0" presId="urn:microsoft.com/office/officeart/2005/8/layout/cycle2"/>
    <dgm:cxn modelId="{9C14E327-51E8-4F06-9BEB-F48723922A0A}" type="presParOf" srcId="{4F7905F5-6F26-4877-8DAB-D73E49791F5B}" destId="{861F7295-3344-4D38-A9A5-427E8CE72A03}" srcOrd="0" destOrd="0" presId="urn:microsoft.com/office/officeart/2005/8/layout/cycle2"/>
    <dgm:cxn modelId="{39D4D601-151F-4446-BFD5-4FF260F7582F}" type="presParOf" srcId="{4CF8C914-5956-4AD5-802B-18EC2228C2DD}" destId="{FF46A0DB-7B9F-4F99-BCB6-35584452F974}" srcOrd="4" destOrd="0" presId="urn:microsoft.com/office/officeart/2005/8/layout/cycle2"/>
    <dgm:cxn modelId="{3FC4B064-C181-4D83-9F5F-9268C672A70D}" type="presParOf" srcId="{4CF8C914-5956-4AD5-802B-18EC2228C2DD}" destId="{E6D63D68-1A38-457D-A6E6-A8290FB32A3D}" srcOrd="5" destOrd="0" presId="urn:microsoft.com/office/officeart/2005/8/layout/cycle2"/>
    <dgm:cxn modelId="{E89BA503-3970-4D6E-99A4-96F347EC423C}" type="presParOf" srcId="{E6D63D68-1A38-457D-A6E6-A8290FB32A3D}" destId="{0090DFE6-E145-48B1-A5B7-06C6A11C7F35}" srcOrd="0" destOrd="0" presId="urn:microsoft.com/office/officeart/2005/8/layout/cycle2"/>
    <dgm:cxn modelId="{A44B81B8-8D5F-405E-A529-4B57705CBA97}" type="presParOf" srcId="{4CF8C914-5956-4AD5-802B-18EC2228C2DD}" destId="{2A4BBEBB-7CDD-4DBF-9B64-51844C1657F8}" srcOrd="6" destOrd="0" presId="urn:microsoft.com/office/officeart/2005/8/layout/cycle2"/>
    <dgm:cxn modelId="{9BB74A19-93F1-4189-BA35-DEF1F7FDFE1A}" type="presParOf" srcId="{4CF8C914-5956-4AD5-802B-18EC2228C2DD}" destId="{3171AC97-F9B7-44DC-B84C-AC4E3DEB51A5}" srcOrd="7" destOrd="0" presId="urn:microsoft.com/office/officeart/2005/8/layout/cycle2"/>
    <dgm:cxn modelId="{D8907734-EE37-446C-BEF4-F1FD9C40A385}" type="presParOf" srcId="{3171AC97-F9B7-44DC-B84C-AC4E3DEB51A5}" destId="{88F3BF5B-4E9F-4CF9-898F-1B4034EECED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58782A-519F-4F67-B0E0-68C99C5AB01D}"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US"/>
        </a:p>
      </dgm:t>
    </dgm:pt>
    <dgm:pt modelId="{8ACF2C72-22DB-48B5-9BE1-65C7AD40AEE6}">
      <dgm:prSet phldrT="[Text]" custT="1"/>
      <dgm:spPr/>
      <dgm:t>
        <a:bodyPr/>
        <a:lstStyle/>
        <a:p>
          <a:r>
            <a:rPr lang="en-GB" sz="1600" dirty="0">
              <a:solidFill>
                <a:schemeClr val="tx1"/>
              </a:solidFill>
              <a:latin typeface="Times New Roman" panose="02020603050405020304" pitchFamily="18" charset="0"/>
              <a:cs typeface="Times New Roman" panose="02020603050405020304" pitchFamily="18" charset="0"/>
            </a:rPr>
            <a:t>The analysis from a series of 3-way ANOVA’s, showed significant differences between HP and layperson with each ANOVA. The results of the key hypothesis  are as follows:</a:t>
          </a:r>
          <a:endParaRPr lang="en-US" sz="1600" dirty="0">
            <a:solidFill>
              <a:schemeClr val="tx1"/>
            </a:solidFill>
            <a:latin typeface="Times New Roman" panose="02020603050405020304" pitchFamily="18" charset="0"/>
            <a:cs typeface="Times New Roman" panose="02020603050405020304" pitchFamily="18" charset="0"/>
          </a:endParaRPr>
        </a:p>
        <a:p>
          <a:endParaRPr lang="en-US" sz="1600" dirty="0">
            <a:solidFill>
              <a:schemeClr val="tx1"/>
            </a:solidFill>
            <a:latin typeface="Times New Roman" panose="02020603050405020304" pitchFamily="18" charset="0"/>
            <a:cs typeface="Times New Roman" panose="02020603050405020304" pitchFamily="18" charset="0"/>
          </a:endParaRPr>
        </a:p>
      </dgm:t>
    </dgm:pt>
    <dgm:pt modelId="{D4AEC8F7-F5BA-4030-A20B-D05C5A4BE1D2}" type="parTrans" cxnId="{51FB7004-37B1-43E5-8F1F-6F32F070F121}">
      <dgm:prSet/>
      <dgm:spPr/>
      <dgm:t>
        <a:bodyPr/>
        <a:lstStyle/>
        <a:p>
          <a:endParaRPr lang="en-US"/>
        </a:p>
      </dgm:t>
    </dgm:pt>
    <dgm:pt modelId="{1E9C370C-18A0-413F-8273-8AE088E13D2F}" type="sibTrans" cxnId="{51FB7004-37B1-43E5-8F1F-6F32F070F121}">
      <dgm:prSet/>
      <dgm:spPr/>
      <dgm:t>
        <a:bodyPr/>
        <a:lstStyle/>
        <a:p>
          <a:endParaRPr lang="en-US"/>
        </a:p>
      </dgm:t>
    </dgm:pt>
    <dgm:pt modelId="{559A8A5B-4716-4295-92AE-51A47F25BDAC}">
      <dgm:prSet custT="1"/>
      <dgm:spPr/>
      <dgm:t>
        <a:bodyPr/>
        <a:lstStyle/>
        <a:p>
          <a:r>
            <a:rPr lang="en-GB" sz="1400" dirty="0">
              <a:solidFill>
                <a:schemeClr val="tx1"/>
              </a:solidFill>
              <a:latin typeface="Times New Roman" panose="02020603050405020304" pitchFamily="18" charset="0"/>
              <a:cs typeface="Times New Roman" panose="02020603050405020304" pitchFamily="18" charset="0"/>
            </a:rPr>
            <a:t>There was a significant difference found for  knowledge of eating disorders based upon gender and status. There was a significant interaction between gender and professionals.</a:t>
          </a:r>
        </a:p>
        <a:p>
          <a:r>
            <a:rPr lang="en-GB" sz="1400" dirty="0">
              <a:solidFill>
                <a:schemeClr val="tx1"/>
              </a:solidFill>
              <a:latin typeface="Times New Roman" panose="02020603050405020304" pitchFamily="18" charset="0"/>
              <a:cs typeface="Times New Roman" panose="02020603050405020304" pitchFamily="18" charset="0"/>
            </a:rPr>
            <a:t> Males had significantly less knowledge of eating disorders than females, additionally lay persons also had significantly less knowledge than health professionals. Young male health professionals showed less knowledge than the females overall. However their was no significant difference in attitudes based on gender</a:t>
          </a:r>
          <a:r>
            <a:rPr lang="en-GB" sz="1300" dirty="0">
              <a:solidFill>
                <a:schemeClr val="tx1"/>
              </a:solidFill>
              <a:latin typeface="Times New Roman" panose="02020603050405020304" pitchFamily="18" charset="0"/>
              <a:cs typeface="Times New Roman" panose="02020603050405020304" pitchFamily="18" charset="0"/>
            </a:rPr>
            <a:t>. </a:t>
          </a:r>
          <a:endParaRPr lang="en-US" sz="1300" dirty="0">
            <a:solidFill>
              <a:schemeClr val="tx1"/>
            </a:solidFill>
            <a:latin typeface="Times New Roman" panose="02020603050405020304" pitchFamily="18" charset="0"/>
            <a:cs typeface="Times New Roman" panose="02020603050405020304" pitchFamily="18" charset="0"/>
          </a:endParaRPr>
        </a:p>
      </dgm:t>
    </dgm:pt>
    <dgm:pt modelId="{260FD34D-6EC7-48CB-A530-4CEBE8203E3B}" type="parTrans" cxnId="{68D11063-EC61-44FF-9B4A-99B512BE4FA0}">
      <dgm:prSet/>
      <dgm:spPr/>
      <dgm:t>
        <a:bodyPr/>
        <a:lstStyle/>
        <a:p>
          <a:endParaRPr lang="en-US"/>
        </a:p>
      </dgm:t>
    </dgm:pt>
    <dgm:pt modelId="{72BBE9BA-EEBD-410F-B46C-CF36E7B21675}" type="sibTrans" cxnId="{68D11063-EC61-44FF-9B4A-99B512BE4FA0}">
      <dgm:prSet/>
      <dgm:spPr/>
      <dgm:t>
        <a:bodyPr/>
        <a:lstStyle/>
        <a:p>
          <a:endParaRPr lang="en-US"/>
        </a:p>
      </dgm:t>
    </dgm:pt>
    <dgm:pt modelId="{CD31EFA6-FD1D-4B99-88B2-9B28FFAA0E60}">
      <dgm:prSet/>
      <dgm:spPr/>
      <dgm:t>
        <a:bodyPr/>
        <a:lstStyle/>
        <a:p>
          <a:r>
            <a:rPr lang="en-GB" dirty="0">
              <a:solidFill>
                <a:schemeClr val="tx1"/>
              </a:solidFill>
              <a:latin typeface="Times New Roman" panose="02020603050405020304" pitchFamily="18" charset="0"/>
              <a:cs typeface="Times New Roman" panose="02020603050405020304" pitchFamily="18" charset="0"/>
            </a:rPr>
            <a:t>However their was no significant difference in attitudes based on gender</a:t>
          </a:r>
        </a:p>
        <a:p>
          <a:r>
            <a:rPr lang="en-GB" dirty="0">
              <a:solidFill>
                <a:schemeClr val="tx1"/>
              </a:solidFill>
              <a:latin typeface="Times New Roman" panose="02020603050405020304" pitchFamily="18" charset="0"/>
              <a:cs typeface="Times New Roman" panose="02020603050405020304" pitchFamily="18" charset="0"/>
            </a:rPr>
            <a:t>Although there was a significant difference in attitudes .</a:t>
          </a:r>
        </a:p>
        <a:p>
          <a:r>
            <a:rPr lang="en-GB" dirty="0">
              <a:solidFill>
                <a:schemeClr val="tx1"/>
              </a:solidFill>
              <a:latin typeface="Times New Roman" panose="02020603050405020304" pitchFamily="18" charset="0"/>
              <a:cs typeface="Times New Roman" panose="02020603050405020304" pitchFamily="18" charset="0"/>
            </a:rPr>
            <a:t>.</a:t>
          </a:r>
          <a:endParaRPr lang="en-US" dirty="0">
            <a:solidFill>
              <a:schemeClr val="tx1"/>
            </a:solidFill>
            <a:latin typeface="Times New Roman" panose="02020603050405020304" pitchFamily="18" charset="0"/>
            <a:cs typeface="Times New Roman" panose="02020603050405020304" pitchFamily="18" charset="0"/>
          </a:endParaRPr>
        </a:p>
      </dgm:t>
    </dgm:pt>
    <dgm:pt modelId="{09B83A5A-96DA-4259-A889-BF6BB33181FA}" type="parTrans" cxnId="{6908CCDC-BBFA-4F73-94DF-155FAE43364E}">
      <dgm:prSet/>
      <dgm:spPr/>
      <dgm:t>
        <a:bodyPr/>
        <a:lstStyle/>
        <a:p>
          <a:endParaRPr lang="en-US"/>
        </a:p>
      </dgm:t>
    </dgm:pt>
    <dgm:pt modelId="{3023A5C5-27E2-4B76-A3A9-1943548E29A6}" type="sibTrans" cxnId="{6908CCDC-BBFA-4F73-94DF-155FAE43364E}">
      <dgm:prSet/>
      <dgm:spPr/>
      <dgm:t>
        <a:bodyPr/>
        <a:lstStyle/>
        <a:p>
          <a:endParaRPr lang="en-US"/>
        </a:p>
      </dgm:t>
    </dgm:pt>
    <dgm:pt modelId="{A93F4EA7-2E61-45EE-ABA8-32437A12EC42}">
      <dgm:prSet/>
      <dgm:spPr/>
      <dgm:t>
        <a:bodyPr/>
        <a:lstStyle/>
        <a:p>
          <a:r>
            <a:rPr lang="en-GB" dirty="0">
              <a:solidFill>
                <a:schemeClr val="tx1"/>
              </a:solidFill>
              <a:latin typeface="Times New Roman" panose="02020603050405020304" pitchFamily="18" charset="0"/>
              <a:cs typeface="Times New Roman" panose="02020603050405020304" pitchFamily="18" charset="0"/>
            </a:rPr>
            <a:t>There was a significant difference in attitudes of help seeking behaviour based upon gender and status with males less likely to seek help and health professionals. Health professionals scored lower and therefore, had more positive attitudes to help seeking behaviours than the general public.</a:t>
          </a:r>
          <a:endParaRPr lang="en-US" dirty="0">
            <a:solidFill>
              <a:schemeClr val="tx1"/>
            </a:solidFill>
            <a:latin typeface="Times New Roman" panose="02020603050405020304" pitchFamily="18" charset="0"/>
            <a:cs typeface="Times New Roman" panose="02020603050405020304" pitchFamily="18" charset="0"/>
          </a:endParaRPr>
        </a:p>
      </dgm:t>
    </dgm:pt>
    <dgm:pt modelId="{9E67F8AC-17CF-4B10-8633-ED03F588C3A2}" type="sibTrans" cxnId="{BFA9322A-01E3-422F-BFA0-E1568AF86944}">
      <dgm:prSet/>
      <dgm:spPr/>
      <dgm:t>
        <a:bodyPr/>
        <a:lstStyle/>
        <a:p>
          <a:endParaRPr lang="en-US"/>
        </a:p>
      </dgm:t>
    </dgm:pt>
    <dgm:pt modelId="{0E91438E-A859-47E0-98AC-FD4DEAA172A3}" type="parTrans" cxnId="{BFA9322A-01E3-422F-BFA0-E1568AF86944}">
      <dgm:prSet/>
      <dgm:spPr/>
      <dgm:t>
        <a:bodyPr/>
        <a:lstStyle/>
        <a:p>
          <a:endParaRPr lang="en-US"/>
        </a:p>
      </dgm:t>
    </dgm:pt>
    <dgm:pt modelId="{419D61C4-F40A-4908-95BB-F7666454FFEC}" type="pres">
      <dgm:prSet presAssocID="{BA58782A-519F-4F67-B0E0-68C99C5AB01D}" presName="Name0" presStyleCnt="0">
        <dgm:presLayoutVars>
          <dgm:dir/>
          <dgm:resizeHandles val="exact"/>
        </dgm:presLayoutVars>
      </dgm:prSet>
      <dgm:spPr/>
      <dgm:t>
        <a:bodyPr/>
        <a:lstStyle/>
        <a:p>
          <a:endParaRPr lang="en-US"/>
        </a:p>
      </dgm:t>
    </dgm:pt>
    <dgm:pt modelId="{10586C3C-B598-440E-806E-6EEEB478A952}" type="pres">
      <dgm:prSet presAssocID="{BA58782A-519F-4F67-B0E0-68C99C5AB01D}" presName="cycle" presStyleCnt="0"/>
      <dgm:spPr/>
    </dgm:pt>
    <dgm:pt modelId="{8762B5BB-33BE-4853-B0AE-ABD4A746D27D}" type="pres">
      <dgm:prSet presAssocID="{8ACF2C72-22DB-48B5-9BE1-65C7AD40AEE6}" presName="nodeFirstNode" presStyleLbl="node1" presStyleIdx="0" presStyleCnt="4">
        <dgm:presLayoutVars>
          <dgm:bulletEnabled val="1"/>
        </dgm:presLayoutVars>
      </dgm:prSet>
      <dgm:spPr/>
      <dgm:t>
        <a:bodyPr/>
        <a:lstStyle/>
        <a:p>
          <a:endParaRPr lang="en-US"/>
        </a:p>
      </dgm:t>
    </dgm:pt>
    <dgm:pt modelId="{DC1C99E2-74FC-4CBC-8AF2-455EC967CC4F}" type="pres">
      <dgm:prSet presAssocID="{1E9C370C-18A0-413F-8273-8AE088E13D2F}" presName="sibTransFirstNode" presStyleLbl="bgShp" presStyleIdx="0" presStyleCnt="1" custScaleX="124767"/>
      <dgm:spPr/>
      <dgm:t>
        <a:bodyPr/>
        <a:lstStyle/>
        <a:p>
          <a:endParaRPr lang="en-US"/>
        </a:p>
      </dgm:t>
    </dgm:pt>
    <dgm:pt modelId="{5CFA62F5-79CE-470A-BC1E-1E557C13FDCD}" type="pres">
      <dgm:prSet presAssocID="{559A8A5B-4716-4295-92AE-51A47F25BDAC}" presName="nodeFollowingNodes" presStyleLbl="node1" presStyleIdx="1" presStyleCnt="4" custScaleY="111056">
        <dgm:presLayoutVars>
          <dgm:bulletEnabled val="1"/>
        </dgm:presLayoutVars>
      </dgm:prSet>
      <dgm:spPr/>
      <dgm:t>
        <a:bodyPr/>
        <a:lstStyle/>
        <a:p>
          <a:endParaRPr lang="en-US"/>
        </a:p>
      </dgm:t>
    </dgm:pt>
    <dgm:pt modelId="{F2B55FA6-06AB-4C65-A4A4-83C89C2BF093}" type="pres">
      <dgm:prSet presAssocID="{CD31EFA6-FD1D-4B99-88B2-9B28FFAA0E60}" presName="nodeFollowingNodes" presStyleLbl="node1" presStyleIdx="2" presStyleCnt="4">
        <dgm:presLayoutVars>
          <dgm:bulletEnabled val="1"/>
        </dgm:presLayoutVars>
      </dgm:prSet>
      <dgm:spPr/>
      <dgm:t>
        <a:bodyPr/>
        <a:lstStyle/>
        <a:p>
          <a:endParaRPr lang="en-US"/>
        </a:p>
      </dgm:t>
    </dgm:pt>
    <dgm:pt modelId="{4865F641-CB6A-4DCA-9829-F957656F4644}" type="pres">
      <dgm:prSet presAssocID="{A93F4EA7-2E61-45EE-ABA8-32437A12EC42}" presName="nodeFollowingNodes" presStyleLbl="node1" presStyleIdx="3" presStyleCnt="4" custScaleY="108286">
        <dgm:presLayoutVars>
          <dgm:bulletEnabled val="1"/>
        </dgm:presLayoutVars>
      </dgm:prSet>
      <dgm:spPr/>
      <dgm:t>
        <a:bodyPr/>
        <a:lstStyle/>
        <a:p>
          <a:endParaRPr lang="en-US"/>
        </a:p>
      </dgm:t>
    </dgm:pt>
  </dgm:ptLst>
  <dgm:cxnLst>
    <dgm:cxn modelId="{C521CF0F-A83C-4E27-9B06-79733731FED2}" type="presOf" srcId="{8ACF2C72-22DB-48B5-9BE1-65C7AD40AEE6}" destId="{8762B5BB-33BE-4853-B0AE-ABD4A746D27D}" srcOrd="0" destOrd="0" presId="urn:microsoft.com/office/officeart/2005/8/layout/cycle3"/>
    <dgm:cxn modelId="{51FB7004-37B1-43E5-8F1F-6F32F070F121}" srcId="{BA58782A-519F-4F67-B0E0-68C99C5AB01D}" destId="{8ACF2C72-22DB-48B5-9BE1-65C7AD40AEE6}" srcOrd="0" destOrd="0" parTransId="{D4AEC8F7-F5BA-4030-A20B-D05C5A4BE1D2}" sibTransId="{1E9C370C-18A0-413F-8273-8AE088E13D2F}"/>
    <dgm:cxn modelId="{052E93D0-2B6F-4D12-AA87-BD4BA1395748}" type="presOf" srcId="{A93F4EA7-2E61-45EE-ABA8-32437A12EC42}" destId="{4865F641-CB6A-4DCA-9829-F957656F4644}" srcOrd="0" destOrd="0" presId="urn:microsoft.com/office/officeart/2005/8/layout/cycle3"/>
    <dgm:cxn modelId="{73CBFB6F-358B-46DA-9334-47FC38115096}" type="presOf" srcId="{BA58782A-519F-4F67-B0E0-68C99C5AB01D}" destId="{419D61C4-F40A-4908-95BB-F7666454FFEC}" srcOrd="0" destOrd="0" presId="urn:microsoft.com/office/officeart/2005/8/layout/cycle3"/>
    <dgm:cxn modelId="{51A00172-EA90-4A1D-8BE5-287D6D76D932}" type="presOf" srcId="{559A8A5B-4716-4295-92AE-51A47F25BDAC}" destId="{5CFA62F5-79CE-470A-BC1E-1E557C13FDCD}" srcOrd="0" destOrd="0" presId="urn:microsoft.com/office/officeart/2005/8/layout/cycle3"/>
    <dgm:cxn modelId="{8DBD0D4E-46DD-4278-9C09-A241589B3FBC}" type="presOf" srcId="{1E9C370C-18A0-413F-8273-8AE088E13D2F}" destId="{DC1C99E2-74FC-4CBC-8AF2-455EC967CC4F}" srcOrd="0" destOrd="0" presId="urn:microsoft.com/office/officeart/2005/8/layout/cycle3"/>
    <dgm:cxn modelId="{68D11063-EC61-44FF-9B4A-99B512BE4FA0}" srcId="{BA58782A-519F-4F67-B0E0-68C99C5AB01D}" destId="{559A8A5B-4716-4295-92AE-51A47F25BDAC}" srcOrd="1" destOrd="0" parTransId="{260FD34D-6EC7-48CB-A530-4CEBE8203E3B}" sibTransId="{72BBE9BA-EEBD-410F-B46C-CF36E7B21675}"/>
    <dgm:cxn modelId="{BFA9322A-01E3-422F-BFA0-E1568AF86944}" srcId="{BA58782A-519F-4F67-B0E0-68C99C5AB01D}" destId="{A93F4EA7-2E61-45EE-ABA8-32437A12EC42}" srcOrd="3" destOrd="0" parTransId="{0E91438E-A859-47E0-98AC-FD4DEAA172A3}" sibTransId="{9E67F8AC-17CF-4B10-8633-ED03F588C3A2}"/>
    <dgm:cxn modelId="{6908CCDC-BBFA-4F73-94DF-155FAE43364E}" srcId="{BA58782A-519F-4F67-B0E0-68C99C5AB01D}" destId="{CD31EFA6-FD1D-4B99-88B2-9B28FFAA0E60}" srcOrd="2" destOrd="0" parTransId="{09B83A5A-96DA-4259-A889-BF6BB33181FA}" sibTransId="{3023A5C5-27E2-4B76-A3A9-1943548E29A6}"/>
    <dgm:cxn modelId="{91FD0B27-0E92-425E-9EE3-ACF164269E8F}" type="presOf" srcId="{CD31EFA6-FD1D-4B99-88B2-9B28FFAA0E60}" destId="{F2B55FA6-06AB-4C65-A4A4-83C89C2BF093}" srcOrd="0" destOrd="0" presId="urn:microsoft.com/office/officeart/2005/8/layout/cycle3"/>
    <dgm:cxn modelId="{865203E3-F03B-4C83-B02B-799A2FF1CB7E}" type="presParOf" srcId="{419D61C4-F40A-4908-95BB-F7666454FFEC}" destId="{10586C3C-B598-440E-806E-6EEEB478A952}" srcOrd="0" destOrd="0" presId="urn:microsoft.com/office/officeart/2005/8/layout/cycle3"/>
    <dgm:cxn modelId="{CC667881-1F4C-48A7-AE65-3EE8EA5001EF}" type="presParOf" srcId="{10586C3C-B598-440E-806E-6EEEB478A952}" destId="{8762B5BB-33BE-4853-B0AE-ABD4A746D27D}" srcOrd="0" destOrd="0" presId="urn:microsoft.com/office/officeart/2005/8/layout/cycle3"/>
    <dgm:cxn modelId="{B7890C3F-AF0D-42AA-BCC0-85B18B80F3CC}" type="presParOf" srcId="{10586C3C-B598-440E-806E-6EEEB478A952}" destId="{DC1C99E2-74FC-4CBC-8AF2-455EC967CC4F}" srcOrd="1" destOrd="0" presId="urn:microsoft.com/office/officeart/2005/8/layout/cycle3"/>
    <dgm:cxn modelId="{15F17FB4-43F4-4565-9D76-85F197A1BFCB}" type="presParOf" srcId="{10586C3C-B598-440E-806E-6EEEB478A952}" destId="{5CFA62F5-79CE-470A-BC1E-1E557C13FDCD}" srcOrd="2" destOrd="0" presId="urn:microsoft.com/office/officeart/2005/8/layout/cycle3"/>
    <dgm:cxn modelId="{D444EFC3-815F-499A-8036-77DE9CB2069C}" type="presParOf" srcId="{10586C3C-B598-440E-806E-6EEEB478A952}" destId="{F2B55FA6-06AB-4C65-A4A4-83C89C2BF093}" srcOrd="3" destOrd="0" presId="urn:microsoft.com/office/officeart/2005/8/layout/cycle3"/>
    <dgm:cxn modelId="{566FACC7-DAF6-4AB6-B1AC-BF80B5FDBAE9}" type="presParOf" srcId="{10586C3C-B598-440E-806E-6EEEB478A952}" destId="{4865F641-CB6A-4DCA-9829-F957656F4644}"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DE018-2654-45E9-95EC-A9AECB09CFDF}">
      <dsp:nvSpPr>
        <dsp:cNvPr id="0" name=""/>
        <dsp:cNvSpPr/>
      </dsp:nvSpPr>
      <dsp:spPr>
        <a:xfrm>
          <a:off x="0" y="317715"/>
          <a:ext cx="9997440" cy="1079325"/>
        </a:xfrm>
        <a:prstGeom prst="round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kern="1200" dirty="0">
              <a:solidFill>
                <a:schemeClr val="tx1"/>
              </a:solidFill>
            </a:rPr>
            <a:t>This research explored public and health professional(HP) attitudes and knowledge towards eating disorders, and mental health. Additionally, exploring the attitudes of help-seeking behaviour based upon age, gender and status. </a:t>
          </a:r>
        </a:p>
      </dsp:txBody>
      <dsp:txXfrm>
        <a:off x="52688" y="370403"/>
        <a:ext cx="9892064" cy="973949"/>
      </dsp:txXfrm>
    </dsp:sp>
    <dsp:sp modelId="{28FAED7D-7366-42B3-A0E6-387DEC784359}">
      <dsp:nvSpPr>
        <dsp:cNvPr id="0" name=""/>
        <dsp:cNvSpPr/>
      </dsp:nvSpPr>
      <dsp:spPr>
        <a:xfrm>
          <a:off x="0" y="1440240"/>
          <a:ext cx="9997440" cy="1079325"/>
        </a:xfrm>
        <a:prstGeom prst="roundRect">
          <a:avLst/>
        </a:prstGeom>
        <a:solidFill>
          <a:schemeClr val="accent3">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kern="1200" dirty="0">
              <a:solidFill>
                <a:schemeClr val="tx1"/>
              </a:solidFill>
            </a:rPr>
            <a:t>Anorexia nervosa (AN) is a maladaptive disorder that has a high comorbidity rate. Symptoms of AN, include extremely restricted eating and a low body mass index (BMI) of &lt;17. The key features are an intense fear of weight gain, distorted body image and self-esteem focused on perceptions of body weight. The impact of AN on physical health can have lasting effects, </a:t>
          </a:r>
        </a:p>
      </dsp:txBody>
      <dsp:txXfrm>
        <a:off x="52688" y="1492928"/>
        <a:ext cx="9892064" cy="973949"/>
      </dsp:txXfrm>
    </dsp:sp>
    <dsp:sp modelId="{2ADBC795-DDC1-4347-8147-9B330C4A0A42}">
      <dsp:nvSpPr>
        <dsp:cNvPr id="0" name=""/>
        <dsp:cNvSpPr/>
      </dsp:nvSpPr>
      <dsp:spPr>
        <a:xfrm>
          <a:off x="0" y="2562766"/>
          <a:ext cx="9997440" cy="1079325"/>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kern="1200" dirty="0">
              <a:solidFill>
                <a:schemeClr val="tx1"/>
              </a:solidFill>
            </a:rPr>
            <a:t>The Mental Health Foundation estimate that 600,000 to 750,000 people will develop eating disorders at any one time in the United Kingdom (mentalhealth.org.uk, 2016). More recently, there has been a rise in eating disorders in males. </a:t>
          </a:r>
        </a:p>
      </dsp:txBody>
      <dsp:txXfrm>
        <a:off x="52688" y="2615454"/>
        <a:ext cx="9892064" cy="973949"/>
      </dsp:txXfrm>
    </dsp:sp>
    <dsp:sp modelId="{367E4958-4EB2-42A4-B069-297A5543AE53}">
      <dsp:nvSpPr>
        <dsp:cNvPr id="0" name=""/>
        <dsp:cNvSpPr/>
      </dsp:nvSpPr>
      <dsp:spPr>
        <a:xfrm>
          <a:off x="0" y="3685291"/>
          <a:ext cx="9997440" cy="1079325"/>
        </a:xfrm>
        <a:prstGeom prst="round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kern="1200" dirty="0">
              <a:solidFill>
                <a:schemeClr val="tx1"/>
              </a:solidFill>
            </a:rPr>
            <a:t>Under the Diagnostic and Statistical Manual of Mental Disorders (DSM-5), mental health disorders are: “conceptualized as a clinically significant disturbance in an individual's cognition, emotion regulation, or behaviour that reflects a dysfunction in the psychological, biological, or developmental processes underlying mental functioning”, affecting many areas of a person’s life, (DSM5).</a:t>
          </a:r>
        </a:p>
      </dsp:txBody>
      <dsp:txXfrm>
        <a:off x="52688" y="3737979"/>
        <a:ext cx="9892064" cy="973949"/>
      </dsp:txXfrm>
    </dsp:sp>
    <dsp:sp modelId="{5BA74822-C6A1-4544-989E-42873BC965DF}">
      <dsp:nvSpPr>
        <dsp:cNvPr id="0" name=""/>
        <dsp:cNvSpPr/>
      </dsp:nvSpPr>
      <dsp:spPr>
        <a:xfrm>
          <a:off x="0" y="4807816"/>
          <a:ext cx="9997440" cy="1079325"/>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GB" sz="1500" kern="1200" dirty="0">
              <a:solidFill>
                <a:schemeClr val="tx1"/>
              </a:solidFill>
            </a:rPr>
            <a:t>Approximately 1 in 4 people in the UK will experience a mental health problem each year.  In England, 1 in 6 people report experiencing a common mental health problem (such as anxiety and depression) in any given week (mind.org.uk, 2018).</a:t>
          </a:r>
        </a:p>
      </dsp:txBody>
      <dsp:txXfrm>
        <a:off x="52688" y="4860504"/>
        <a:ext cx="9892064" cy="973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A45E2E-C409-4A73-B699-FC6FF4C97751}">
      <dsp:nvSpPr>
        <dsp:cNvPr id="0" name=""/>
        <dsp:cNvSpPr/>
      </dsp:nvSpPr>
      <dsp:spPr>
        <a:xfrm>
          <a:off x="1034173" y="-12182"/>
          <a:ext cx="1332873" cy="548070"/>
        </a:xfrm>
        <a:prstGeom prst="ellipse">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a:solidFill>
                <a:schemeClr val="tx1"/>
              </a:solidFill>
              <a:latin typeface="Times New Roman" panose="02020603050405020304" pitchFamily="18" charset="0"/>
              <a:cs typeface="Times New Roman" panose="02020603050405020304" pitchFamily="18" charset="0"/>
            </a:rPr>
            <a:t>Ethical Considerations </a:t>
          </a:r>
        </a:p>
      </dsp:txBody>
      <dsp:txXfrm>
        <a:off x="1229368" y="68081"/>
        <a:ext cx="942483" cy="387544"/>
      </dsp:txXfrm>
    </dsp:sp>
    <dsp:sp modelId="{797D54F9-DF52-4CC2-A832-3731EE2643EE}">
      <dsp:nvSpPr>
        <dsp:cNvPr id="0" name=""/>
        <dsp:cNvSpPr/>
      </dsp:nvSpPr>
      <dsp:spPr>
        <a:xfrm rot="1286913">
          <a:off x="2207042" y="382056"/>
          <a:ext cx="69881" cy="184973"/>
        </a:xfrm>
        <a:prstGeom prst="rightArrow">
          <a:avLst>
            <a:gd name="adj1" fmla="val 60000"/>
            <a:gd name="adj2" fmla="val 50000"/>
          </a:avLst>
        </a:prstGeom>
        <a:solidFill>
          <a:schemeClr val="accent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2207768" y="415218"/>
        <a:ext cx="48917" cy="110983"/>
      </dsp:txXfrm>
    </dsp:sp>
    <dsp:sp modelId="{CD736BAB-0191-4ABB-A79C-B2AFD295EF26}">
      <dsp:nvSpPr>
        <dsp:cNvPr id="0" name=""/>
        <dsp:cNvSpPr/>
      </dsp:nvSpPr>
      <dsp:spPr>
        <a:xfrm>
          <a:off x="2184045" y="367951"/>
          <a:ext cx="1229485" cy="650690"/>
        </a:xfrm>
        <a:prstGeom prst="ellipse">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000" kern="1200" dirty="0">
              <a:solidFill>
                <a:schemeClr val="tx1"/>
              </a:solidFill>
              <a:latin typeface="Times New Roman" panose="02020603050405020304" pitchFamily="18" charset="0"/>
              <a:cs typeface="Times New Roman" panose="02020603050405020304" pitchFamily="18" charset="0"/>
            </a:rPr>
            <a:t>Identifying</a:t>
          </a:r>
          <a:r>
            <a:rPr lang="en-US" sz="1000" kern="1200" dirty="0">
              <a:solidFill>
                <a:schemeClr val="tx1"/>
              </a:solidFill>
            </a:rPr>
            <a:t> </a:t>
          </a:r>
          <a:r>
            <a:rPr lang="en-US" sz="1200" kern="1200" dirty="0">
              <a:solidFill>
                <a:schemeClr val="tx1"/>
              </a:solidFill>
              <a:latin typeface="Times New Roman" panose="02020603050405020304" pitchFamily="18" charset="0"/>
              <a:cs typeface="Times New Roman" panose="02020603050405020304" pitchFamily="18" charset="0"/>
            </a:rPr>
            <a:t>Risk</a:t>
          </a:r>
        </a:p>
        <a:p>
          <a:pPr lvl="0" algn="ctr" defTabSz="755650">
            <a:lnSpc>
              <a:spcPct val="90000"/>
            </a:lnSpc>
            <a:spcBef>
              <a:spcPct val="0"/>
            </a:spcBef>
            <a:spcAft>
              <a:spcPct val="35000"/>
            </a:spcAft>
          </a:pPr>
          <a:endParaRPr lang="en-US" sz="500" kern="1200" dirty="0"/>
        </a:p>
      </dsp:txBody>
      <dsp:txXfrm>
        <a:off x="2364099" y="463242"/>
        <a:ext cx="869377" cy="460108"/>
      </dsp:txXfrm>
    </dsp:sp>
    <dsp:sp modelId="{4F7905F5-6F26-4877-8DAB-D73E49791F5B}">
      <dsp:nvSpPr>
        <dsp:cNvPr id="0" name=""/>
        <dsp:cNvSpPr/>
      </dsp:nvSpPr>
      <dsp:spPr>
        <a:xfrm rot="8402361">
          <a:off x="2294180" y="962144"/>
          <a:ext cx="146770" cy="184973"/>
        </a:xfrm>
        <a:prstGeom prst="rightArrow">
          <a:avLst>
            <a:gd name="adj1" fmla="val 60000"/>
            <a:gd name="adj2" fmla="val 50000"/>
          </a:avLst>
        </a:prstGeom>
        <a:solidFill>
          <a:schemeClr val="accent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333070" y="984999"/>
        <a:ext cx="102739" cy="110983"/>
      </dsp:txXfrm>
    </dsp:sp>
    <dsp:sp modelId="{FF46A0DB-7B9F-4F99-BCB6-35584452F974}">
      <dsp:nvSpPr>
        <dsp:cNvPr id="0" name=""/>
        <dsp:cNvSpPr/>
      </dsp:nvSpPr>
      <dsp:spPr>
        <a:xfrm>
          <a:off x="1223783" y="1114653"/>
          <a:ext cx="1429794" cy="598706"/>
        </a:xfrm>
        <a:prstGeom prst="ellipse">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200" kern="1200" dirty="0">
              <a:solidFill>
                <a:schemeClr val="tx1"/>
              </a:solidFill>
              <a:latin typeface="Times New Roman" panose="02020603050405020304" pitchFamily="18" charset="0"/>
              <a:cs typeface="Times New Roman" panose="02020603050405020304" pitchFamily="18" charset="0"/>
            </a:rPr>
            <a:t>Minimizing Risk</a:t>
          </a:r>
        </a:p>
        <a:p>
          <a:pPr lvl="0" algn="ctr" defTabSz="755650">
            <a:lnSpc>
              <a:spcPct val="90000"/>
            </a:lnSpc>
            <a:spcBef>
              <a:spcPct val="0"/>
            </a:spcBef>
            <a:spcAft>
              <a:spcPct val="35000"/>
            </a:spcAft>
          </a:pPr>
          <a:endParaRPr lang="en-US" sz="500" kern="1200" dirty="0"/>
        </a:p>
      </dsp:txBody>
      <dsp:txXfrm>
        <a:off x="1433171" y="1202331"/>
        <a:ext cx="1011018" cy="423350"/>
      </dsp:txXfrm>
    </dsp:sp>
    <dsp:sp modelId="{E6D63D68-1A38-457D-A6E6-A8290FB32A3D}">
      <dsp:nvSpPr>
        <dsp:cNvPr id="0" name=""/>
        <dsp:cNvSpPr/>
      </dsp:nvSpPr>
      <dsp:spPr>
        <a:xfrm rot="12448559">
          <a:off x="1326763" y="1035719"/>
          <a:ext cx="124675" cy="184973"/>
        </a:xfrm>
        <a:prstGeom prst="rightArrow">
          <a:avLst>
            <a:gd name="adj1" fmla="val 60000"/>
            <a:gd name="adj2" fmla="val 50000"/>
          </a:avLst>
        </a:prstGeom>
        <a:solidFill>
          <a:schemeClr val="accent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1362056" y="1081342"/>
        <a:ext cx="87273" cy="110983"/>
      </dsp:txXfrm>
    </dsp:sp>
    <dsp:sp modelId="{2A4BBEBB-7CDD-4DBF-9B64-51844C1657F8}">
      <dsp:nvSpPr>
        <dsp:cNvPr id="0" name=""/>
        <dsp:cNvSpPr/>
      </dsp:nvSpPr>
      <dsp:spPr>
        <a:xfrm>
          <a:off x="132843" y="367952"/>
          <a:ext cx="1278198" cy="878622"/>
        </a:xfrm>
        <a:prstGeom prst="ellipse">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a:solidFill>
                <a:schemeClr val="tx1"/>
              </a:solidFill>
              <a:latin typeface="Times New Roman" panose="02020603050405020304" pitchFamily="18" charset="0"/>
              <a:cs typeface="Times New Roman" panose="02020603050405020304" pitchFamily="18" charset="0"/>
            </a:rPr>
            <a:t>Benefits</a:t>
          </a:r>
        </a:p>
        <a:p>
          <a:pPr lvl="0" algn="ctr" defTabSz="533400">
            <a:lnSpc>
              <a:spcPct val="90000"/>
            </a:lnSpc>
            <a:spcBef>
              <a:spcPct val="0"/>
            </a:spcBef>
            <a:spcAft>
              <a:spcPct val="35000"/>
            </a:spcAft>
          </a:pPr>
          <a:r>
            <a:rPr lang="en-US" sz="1200" kern="1200" dirty="0">
              <a:solidFill>
                <a:schemeClr val="tx1"/>
              </a:solidFill>
              <a:latin typeface="Times New Roman" panose="02020603050405020304" pitchFamily="18" charset="0"/>
              <a:cs typeface="Times New Roman" panose="02020603050405020304" pitchFamily="18" charset="0"/>
            </a:rPr>
            <a:t>of the research  </a:t>
          </a:r>
        </a:p>
        <a:p>
          <a:pPr lvl="0" algn="ctr" defTabSz="533400">
            <a:lnSpc>
              <a:spcPct val="90000"/>
            </a:lnSpc>
            <a:spcBef>
              <a:spcPct val="0"/>
            </a:spcBef>
            <a:spcAft>
              <a:spcPct val="35000"/>
            </a:spcAft>
          </a:pPr>
          <a:endParaRPr lang="en-US" sz="900" kern="1200" dirty="0">
            <a:solidFill>
              <a:schemeClr val="tx1"/>
            </a:solidFill>
            <a:latin typeface="Times New Roman" panose="02020603050405020304" pitchFamily="18" charset="0"/>
            <a:cs typeface="Times New Roman" panose="02020603050405020304" pitchFamily="18" charset="0"/>
          </a:endParaRPr>
        </a:p>
      </dsp:txBody>
      <dsp:txXfrm>
        <a:off x="320031" y="496623"/>
        <a:ext cx="903822" cy="621280"/>
      </dsp:txXfrm>
    </dsp:sp>
    <dsp:sp modelId="{3171AC97-F9B7-44DC-B84C-AC4E3DEB51A5}">
      <dsp:nvSpPr>
        <dsp:cNvPr id="0" name=""/>
        <dsp:cNvSpPr/>
      </dsp:nvSpPr>
      <dsp:spPr>
        <a:xfrm rot="19774444">
          <a:off x="1268598" y="412160"/>
          <a:ext cx="37211" cy="184973"/>
        </a:xfrm>
        <a:prstGeom prst="rightArrow">
          <a:avLst>
            <a:gd name="adj1" fmla="val 60000"/>
            <a:gd name="adj2" fmla="val 50000"/>
          </a:avLst>
        </a:prstGeom>
        <a:solidFill>
          <a:schemeClr val="accent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1269367" y="451982"/>
        <a:ext cx="26048" cy="1109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C99E2-74FC-4CBC-8AF2-455EC967CC4F}">
      <dsp:nvSpPr>
        <dsp:cNvPr id="0" name=""/>
        <dsp:cNvSpPr/>
      </dsp:nvSpPr>
      <dsp:spPr>
        <a:xfrm>
          <a:off x="1539077" y="-161944"/>
          <a:ext cx="7324276" cy="5870363"/>
        </a:xfrm>
        <a:prstGeom prst="circularArrow">
          <a:avLst>
            <a:gd name="adj1" fmla="val 4668"/>
            <a:gd name="adj2" fmla="val 272909"/>
            <a:gd name="adj3" fmla="val 12818546"/>
            <a:gd name="adj4" fmla="val 1803965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2B5BB-33BE-4853-B0AE-ABD4A746D27D}">
      <dsp:nvSpPr>
        <dsp:cNvPr id="0" name=""/>
        <dsp:cNvSpPr/>
      </dsp:nvSpPr>
      <dsp:spPr>
        <a:xfrm>
          <a:off x="3240601" y="1352"/>
          <a:ext cx="3921228" cy="196061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solidFill>
                <a:schemeClr val="tx1"/>
              </a:solidFill>
              <a:latin typeface="Times New Roman" panose="02020603050405020304" pitchFamily="18" charset="0"/>
              <a:cs typeface="Times New Roman" panose="02020603050405020304" pitchFamily="18" charset="0"/>
            </a:rPr>
            <a:t>The analysis from a series of 3-way ANOVA’s, showed significant differences between HP and layperson with each ANOVA. The results of the key hypothesis  are as follows:</a:t>
          </a:r>
          <a:endParaRPr lang="en-US" sz="1600" kern="1200" dirty="0">
            <a:solidFill>
              <a:schemeClr val="tx1"/>
            </a:solidFill>
            <a:latin typeface="Times New Roman" panose="02020603050405020304" pitchFamily="18" charset="0"/>
            <a:cs typeface="Times New Roman" panose="02020603050405020304" pitchFamily="18" charset="0"/>
          </a:endParaRPr>
        </a:p>
        <a:p>
          <a:pPr lvl="0" algn="ctr" defTabSz="711200">
            <a:lnSpc>
              <a:spcPct val="90000"/>
            </a:lnSpc>
            <a:spcBef>
              <a:spcPct val="0"/>
            </a:spcBef>
            <a:spcAft>
              <a:spcPct val="35000"/>
            </a:spcAft>
          </a:pP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3336310" y="97061"/>
        <a:ext cx="3729810" cy="1769196"/>
      </dsp:txXfrm>
    </dsp:sp>
    <dsp:sp modelId="{5CFA62F5-79CE-470A-BC1E-1E557C13FDCD}">
      <dsp:nvSpPr>
        <dsp:cNvPr id="0" name=""/>
        <dsp:cNvSpPr/>
      </dsp:nvSpPr>
      <dsp:spPr>
        <a:xfrm>
          <a:off x="5348451" y="2000820"/>
          <a:ext cx="3921228" cy="21773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a:solidFill>
                <a:schemeClr val="tx1"/>
              </a:solidFill>
              <a:latin typeface="Times New Roman" panose="02020603050405020304" pitchFamily="18" charset="0"/>
              <a:cs typeface="Times New Roman" panose="02020603050405020304" pitchFamily="18" charset="0"/>
            </a:rPr>
            <a:t>There was a significant difference found for  knowledge of eating disorders based upon gender and status. There was a significant interaction between gender and professionals.</a:t>
          </a:r>
        </a:p>
        <a:p>
          <a:pPr lvl="0" algn="ctr" defTabSz="622300">
            <a:lnSpc>
              <a:spcPct val="90000"/>
            </a:lnSpc>
            <a:spcBef>
              <a:spcPct val="0"/>
            </a:spcBef>
            <a:spcAft>
              <a:spcPct val="35000"/>
            </a:spcAft>
          </a:pPr>
          <a:r>
            <a:rPr lang="en-GB" sz="1400" kern="1200" dirty="0">
              <a:solidFill>
                <a:schemeClr val="tx1"/>
              </a:solidFill>
              <a:latin typeface="Times New Roman" panose="02020603050405020304" pitchFamily="18" charset="0"/>
              <a:cs typeface="Times New Roman" panose="02020603050405020304" pitchFamily="18" charset="0"/>
            </a:rPr>
            <a:t> Males had significantly less knowledge of eating disorders than females, additionally lay persons also had significantly less knowledge than health professionals. Young male health professionals showed less knowledge than the females overall. However their was no significant difference in attitudes based on gender</a:t>
          </a:r>
          <a:r>
            <a:rPr lang="en-GB" sz="1300" kern="1200" dirty="0">
              <a:solidFill>
                <a:schemeClr val="tx1"/>
              </a:solidFill>
              <a:latin typeface="Times New Roman" panose="02020603050405020304" pitchFamily="18" charset="0"/>
              <a:cs typeface="Times New Roman" panose="02020603050405020304" pitchFamily="18" charset="0"/>
            </a:rPr>
            <a:t>. </a:t>
          </a:r>
          <a:endParaRPr lang="en-US" sz="1300" kern="1200" dirty="0">
            <a:solidFill>
              <a:schemeClr val="tx1"/>
            </a:solidFill>
            <a:latin typeface="Times New Roman" panose="02020603050405020304" pitchFamily="18" charset="0"/>
            <a:cs typeface="Times New Roman" panose="02020603050405020304" pitchFamily="18" charset="0"/>
          </a:endParaRPr>
        </a:p>
      </dsp:txBody>
      <dsp:txXfrm>
        <a:off x="5454742" y="2107111"/>
        <a:ext cx="3708646" cy="1964797"/>
      </dsp:txXfrm>
    </dsp:sp>
    <dsp:sp modelId="{F2B55FA6-06AB-4C65-A4A4-83C89C2BF093}">
      <dsp:nvSpPr>
        <dsp:cNvPr id="0" name=""/>
        <dsp:cNvSpPr/>
      </dsp:nvSpPr>
      <dsp:spPr>
        <a:xfrm>
          <a:off x="3240601" y="4217053"/>
          <a:ext cx="3921228" cy="196061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solidFill>
                <a:schemeClr val="tx1"/>
              </a:solidFill>
              <a:latin typeface="Times New Roman" panose="02020603050405020304" pitchFamily="18" charset="0"/>
              <a:cs typeface="Times New Roman" panose="02020603050405020304" pitchFamily="18" charset="0"/>
            </a:rPr>
            <a:t>However their was no significant difference in attitudes based on gender</a:t>
          </a:r>
        </a:p>
        <a:p>
          <a:pPr lvl="0" algn="ctr" defTabSz="666750">
            <a:lnSpc>
              <a:spcPct val="90000"/>
            </a:lnSpc>
            <a:spcBef>
              <a:spcPct val="0"/>
            </a:spcBef>
            <a:spcAft>
              <a:spcPct val="35000"/>
            </a:spcAft>
          </a:pPr>
          <a:r>
            <a:rPr lang="en-GB" sz="1500" kern="1200" dirty="0">
              <a:solidFill>
                <a:schemeClr val="tx1"/>
              </a:solidFill>
              <a:latin typeface="Times New Roman" panose="02020603050405020304" pitchFamily="18" charset="0"/>
              <a:cs typeface="Times New Roman" panose="02020603050405020304" pitchFamily="18" charset="0"/>
            </a:rPr>
            <a:t>Although there was a significant difference in attitudes .</a:t>
          </a:r>
        </a:p>
        <a:p>
          <a:pPr lvl="0" algn="ctr" defTabSz="666750">
            <a:lnSpc>
              <a:spcPct val="90000"/>
            </a:lnSpc>
            <a:spcBef>
              <a:spcPct val="0"/>
            </a:spcBef>
            <a:spcAft>
              <a:spcPct val="35000"/>
            </a:spcAft>
          </a:pPr>
          <a:r>
            <a:rPr lang="en-GB" sz="1500" kern="1200" dirty="0">
              <a:solidFill>
                <a:schemeClr val="tx1"/>
              </a:solidFill>
              <a:latin typeface="Times New Roman" panose="02020603050405020304" pitchFamily="18" charset="0"/>
              <a:cs typeface="Times New Roman" panose="02020603050405020304" pitchFamily="18" charset="0"/>
            </a:rPr>
            <a:t>.</a:t>
          </a:r>
          <a:endParaRPr lang="en-US" sz="1500" kern="1200" dirty="0">
            <a:solidFill>
              <a:schemeClr val="tx1"/>
            </a:solidFill>
            <a:latin typeface="Times New Roman" panose="02020603050405020304" pitchFamily="18" charset="0"/>
            <a:cs typeface="Times New Roman" panose="02020603050405020304" pitchFamily="18" charset="0"/>
          </a:endParaRPr>
        </a:p>
      </dsp:txBody>
      <dsp:txXfrm>
        <a:off x="3336310" y="4312762"/>
        <a:ext cx="3729810" cy="1769196"/>
      </dsp:txXfrm>
    </dsp:sp>
    <dsp:sp modelId="{4865F641-CB6A-4DCA-9829-F957656F4644}">
      <dsp:nvSpPr>
        <dsp:cNvPr id="0" name=""/>
        <dsp:cNvSpPr/>
      </dsp:nvSpPr>
      <dsp:spPr>
        <a:xfrm>
          <a:off x="1132750" y="2027974"/>
          <a:ext cx="3921228" cy="2123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solidFill>
                <a:schemeClr val="tx1"/>
              </a:solidFill>
              <a:latin typeface="Times New Roman" panose="02020603050405020304" pitchFamily="18" charset="0"/>
              <a:cs typeface="Times New Roman" panose="02020603050405020304" pitchFamily="18" charset="0"/>
            </a:rPr>
            <a:t>There was a significant difference in attitudes of help seeking behaviour based upon gender and status with males less likely to seek help and health professionals. Health professionals scored lower and therefore, had more positive attitudes to help seeking behaviours than the general public.</a:t>
          </a:r>
          <a:endParaRPr lang="en-US" sz="1500" kern="1200" dirty="0">
            <a:solidFill>
              <a:schemeClr val="tx1"/>
            </a:solidFill>
            <a:latin typeface="Times New Roman" panose="02020603050405020304" pitchFamily="18" charset="0"/>
            <a:cs typeface="Times New Roman" panose="02020603050405020304" pitchFamily="18" charset="0"/>
          </a:endParaRPr>
        </a:p>
      </dsp:txBody>
      <dsp:txXfrm>
        <a:off x="1236390" y="2131614"/>
        <a:ext cx="3713948" cy="19157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5/23/2018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5/23/2018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5/23/2018</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5/23/2018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5/23/2018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5/23/2018</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5/23/2018</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5/23/2018</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5/23/2018</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5/23/2018</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5/23/2018</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5/23/2018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5/23/2018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5/23/2018</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gif"/><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8.png"/><Relationship Id="rId7" Type="http://schemas.openxmlformats.org/officeDocument/2006/relationships/chart" Target="../charts/chart2.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chart" Target="../charts/chart1.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F825B-6193-4FE8-9746-AB1D12C41B24}"/>
              </a:ext>
            </a:extLst>
          </p:cNvPr>
          <p:cNvSpPr>
            <a:spLocks noGrp="1"/>
          </p:cNvSpPr>
          <p:nvPr>
            <p:ph type="ctrTitle"/>
          </p:nvPr>
        </p:nvSpPr>
        <p:spPr>
          <a:xfrm>
            <a:off x="1046009" y="3422093"/>
            <a:ext cx="9875520" cy="1659835"/>
          </a:xfrm>
        </p:spPr>
        <p:txBody>
          <a:bodyPr>
            <a:normAutofit fontScale="90000"/>
          </a:bodyPr>
          <a:lstStyle/>
          <a:p>
            <a:r>
              <a:rPr lang="en-GB" sz="2400" b="0" dirty="0">
                <a:solidFill>
                  <a:schemeClr val="tx1"/>
                </a:solidFill>
                <a:latin typeface="Times New Roman" panose="02020603050405020304" pitchFamily="18" charset="0"/>
                <a:cs typeface="Times New Roman" panose="02020603050405020304" pitchFamily="18" charset="0"/>
              </a:rPr>
              <a:t>Research project </a:t>
            </a:r>
            <a:br>
              <a:rPr lang="en-GB" sz="2400" b="0" dirty="0">
                <a:solidFill>
                  <a:schemeClr val="tx1"/>
                </a:solidFill>
                <a:latin typeface="Times New Roman" panose="02020603050405020304" pitchFamily="18" charset="0"/>
                <a:cs typeface="Times New Roman" panose="02020603050405020304" pitchFamily="18" charset="0"/>
              </a:rPr>
            </a:br>
            <a:r>
              <a:rPr lang="en-GB" sz="2400" b="0" dirty="0">
                <a:solidFill>
                  <a:schemeClr val="tx1"/>
                </a:solidFill>
                <a:latin typeface="Times New Roman" panose="02020603050405020304" pitchFamily="18" charset="0"/>
                <a:cs typeface="Times New Roman" panose="02020603050405020304" pitchFamily="18" charset="0"/>
              </a:rPr>
              <a:t>by </a:t>
            </a:r>
            <a:br>
              <a:rPr lang="en-GB" sz="2400" b="0" dirty="0">
                <a:solidFill>
                  <a:schemeClr val="tx1"/>
                </a:solidFill>
                <a:latin typeface="Times New Roman" panose="02020603050405020304" pitchFamily="18" charset="0"/>
                <a:cs typeface="Times New Roman" panose="02020603050405020304" pitchFamily="18" charset="0"/>
              </a:rPr>
            </a:br>
            <a:r>
              <a:rPr lang="en-GB" sz="2400" b="0" dirty="0" err="1">
                <a:solidFill>
                  <a:schemeClr val="tx1"/>
                </a:solidFill>
                <a:latin typeface="Times New Roman" panose="02020603050405020304" pitchFamily="18" charset="0"/>
                <a:cs typeface="Times New Roman" panose="02020603050405020304" pitchFamily="18" charset="0"/>
              </a:rPr>
              <a:t>Bsc</a:t>
            </a:r>
            <a:r>
              <a:rPr lang="en-GB" sz="2400" b="0" dirty="0">
                <a:solidFill>
                  <a:schemeClr val="tx1"/>
                </a:solidFill>
                <a:latin typeface="Times New Roman" panose="02020603050405020304" pitchFamily="18" charset="0"/>
                <a:cs typeface="Times New Roman" panose="02020603050405020304" pitchFamily="18" charset="0"/>
              </a:rPr>
              <a:t> Applied Psychology student</a:t>
            </a:r>
            <a:br>
              <a:rPr lang="en-GB" sz="2400" b="0" dirty="0">
                <a:solidFill>
                  <a:schemeClr val="tx1"/>
                </a:solidFill>
                <a:latin typeface="Times New Roman" panose="02020603050405020304" pitchFamily="18" charset="0"/>
                <a:cs typeface="Times New Roman" panose="02020603050405020304" pitchFamily="18" charset="0"/>
              </a:rPr>
            </a:br>
            <a:r>
              <a:rPr lang="en-GB" sz="2400" b="0" dirty="0">
                <a:solidFill>
                  <a:schemeClr val="tx1"/>
                </a:solidFill>
                <a:latin typeface="Times New Roman" panose="02020603050405020304" pitchFamily="18" charset="0"/>
                <a:cs typeface="Times New Roman" panose="02020603050405020304" pitchFamily="18" charset="0"/>
              </a:rPr>
              <a:t>Natasha Winn </a:t>
            </a:r>
            <a:br>
              <a:rPr lang="en-GB" sz="2400" b="0" dirty="0">
                <a:solidFill>
                  <a:schemeClr val="tx1"/>
                </a:solidFill>
                <a:latin typeface="Times New Roman" panose="02020603050405020304" pitchFamily="18" charset="0"/>
                <a:cs typeface="Times New Roman" panose="02020603050405020304" pitchFamily="18" charset="0"/>
              </a:rPr>
            </a:br>
            <a:r>
              <a:rPr lang="en-GB" sz="2400" b="0" dirty="0">
                <a:solidFill>
                  <a:schemeClr val="tx1"/>
                </a:solidFill>
                <a:latin typeface="Times New Roman" panose="02020603050405020304" pitchFamily="18" charset="0"/>
                <a:cs typeface="Times New Roman" panose="02020603050405020304" pitchFamily="18" charset="0"/>
              </a:rPr>
              <a:t>2018</a:t>
            </a:r>
          </a:p>
        </p:txBody>
      </p:sp>
      <p:sp>
        <p:nvSpPr>
          <p:cNvPr id="6" name="Rectangle 5"/>
          <p:cNvSpPr/>
          <p:nvPr/>
        </p:nvSpPr>
        <p:spPr>
          <a:xfrm>
            <a:off x="2427316" y="556953"/>
            <a:ext cx="7587673" cy="263513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Times New Roman" panose="02020603050405020304" pitchFamily="18" charset="0"/>
                <a:cs typeface="Times New Roman" panose="02020603050405020304" pitchFamily="18" charset="0"/>
              </a:rPr>
              <a:t>Attitudes and Knowledge of Eating Disorders and Mental Health Conditions </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advTm="3921">
        <p:fade/>
      </p:transition>
    </mc:Choice>
    <mc:Fallback xmlns="">
      <p:transition spd="med" advTm="3921">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03482031"/>
              </p:ext>
            </p:extLst>
          </p:nvPr>
        </p:nvGraphicFramePr>
        <p:xfrm>
          <a:off x="1941203" y="353884"/>
          <a:ext cx="9997440" cy="6204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5158614" y="-58189"/>
            <a:ext cx="2879794" cy="646331"/>
          </a:xfrm>
          <a:prstGeom prst="rect">
            <a:avLst/>
          </a:prstGeom>
          <a:noFill/>
        </p:spPr>
        <p:txBody>
          <a:bodyPr wrap="square" lIns="91440" tIns="45720" rIns="91440" bIns="45720">
            <a:spAutoFit/>
          </a:bodyPr>
          <a:lstStyle/>
          <a:p>
            <a:pPr algn="ctr"/>
            <a:r>
              <a:rPr lang="en-US" sz="3600" dirty="0">
                <a:ln w="0"/>
                <a:effectLst>
                  <a:outerShdw blurRad="38100" dist="25400" dir="5400000" algn="ctr" rotWithShape="0">
                    <a:srgbClr val="6E747A">
                      <a:alpha val="43000"/>
                    </a:srgbClr>
                  </a:outerShdw>
                </a:effectLst>
              </a:rPr>
              <a:t>I</a:t>
            </a:r>
            <a:r>
              <a:rPr lang="en-US" sz="3600" b="0" cap="none" spc="0" dirty="0">
                <a:ln w="0"/>
                <a:effectLst>
                  <a:outerShdw blurRad="38100" dist="25400" dir="5400000" algn="ctr" rotWithShape="0">
                    <a:srgbClr val="6E747A">
                      <a:alpha val="43000"/>
                    </a:srgbClr>
                  </a:outerShdw>
                </a:effectLst>
              </a:rPr>
              <a:t>ntroduction</a:t>
            </a:r>
          </a:p>
        </p:txBody>
      </p:sp>
      <p:pic>
        <p:nvPicPr>
          <p:cNvPr id="7" name="Picture 6"/>
          <p:cNvPicPr>
            <a:picLocks noChangeAspect="1"/>
          </p:cNvPicPr>
          <p:nvPr/>
        </p:nvPicPr>
        <p:blipFill>
          <a:blip r:embed="rId7"/>
          <a:stretch>
            <a:fillRect/>
          </a:stretch>
        </p:blipFill>
        <p:spPr>
          <a:xfrm>
            <a:off x="3115550" y="5821061"/>
            <a:ext cx="7773074" cy="1475360"/>
          </a:xfrm>
          <a:prstGeom prst="rect">
            <a:avLst/>
          </a:prstGeom>
        </p:spPr>
      </p:pic>
    </p:spTree>
    <p:extLst>
      <p:ext uri="{BB962C8B-B14F-4D97-AF65-F5344CB8AC3E}">
        <p14:creationId xmlns:p14="http://schemas.microsoft.com/office/powerpoint/2010/main" val="334704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595538" y="0"/>
            <a:ext cx="3931697" cy="315509"/>
          </a:xfrm>
          <a:prstGeom prst="rect">
            <a:avLst/>
          </a:prstGeom>
        </p:spPr>
        <p:txBody>
          <a:bodyPr anchor="ctr">
            <a:noAutofit/>
          </a:bodyPr>
          <a:lst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a:lstStyle>
          <a:p>
            <a:r>
              <a:rPr lang="en-GB" sz="2000" dirty="0">
                <a:latin typeface="Times New Roman" panose="02020603050405020304" pitchFamily="18" charset="0"/>
                <a:ea typeface="Calibri" panose="020F0502020204030204" pitchFamily="34" charset="0"/>
              </a:rPr>
              <a:t>              </a:t>
            </a:r>
            <a:r>
              <a:rPr lang="en-GB" sz="2800" b="0" u="sng" dirty="0">
                <a:solidFill>
                  <a:schemeClr val="tx1"/>
                </a:solidFill>
                <a:latin typeface="Times New Roman" panose="02020603050405020304" pitchFamily="18" charset="0"/>
                <a:ea typeface="Calibri" panose="020F0502020204030204" pitchFamily="34" charset="0"/>
              </a:rPr>
              <a:t>Current Literature</a:t>
            </a:r>
            <a:endParaRPr lang="en-GB" sz="2800" b="0" u="sng" dirty="0">
              <a:solidFill>
                <a:schemeClr val="tx1"/>
              </a:solidFill>
            </a:endParaRPr>
          </a:p>
        </p:txBody>
      </p:sp>
      <p:sp>
        <p:nvSpPr>
          <p:cNvPr id="8" name="Rectangle 7">
            <a:extLst>
              <a:ext uri="{FF2B5EF4-FFF2-40B4-BE49-F238E27FC236}">
                <a16:creationId xmlns:a16="http://schemas.microsoft.com/office/drawing/2014/main" id="{371912F8-65F5-46CF-B92B-5EB2A466A001}"/>
              </a:ext>
            </a:extLst>
          </p:cNvPr>
          <p:cNvSpPr/>
          <p:nvPr/>
        </p:nvSpPr>
        <p:spPr>
          <a:xfrm>
            <a:off x="107799" y="370380"/>
            <a:ext cx="11976399" cy="1383761"/>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There is limited research exploring the differences between HP and laypersons attitudes towards eating disorders. However a study by  (Fleming and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Szmukler</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1992) found Negative attitudes towards eating disorders are not only seen within the general public, but also those within the health profession. Stewart, Keel, and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Schiavo</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(2006), found negative attitudes towards AN consisted of  self blame, wanting attention and responsible for their illness.</a:t>
            </a:r>
          </a:p>
        </p:txBody>
      </p:sp>
      <p:sp>
        <p:nvSpPr>
          <p:cNvPr id="9" name="Rectangle 8">
            <a:extLst>
              <a:ext uri="{FF2B5EF4-FFF2-40B4-BE49-F238E27FC236}">
                <a16:creationId xmlns:a16="http://schemas.microsoft.com/office/drawing/2014/main" id="{BE079C56-6C89-4364-A03A-82BFB911953B}"/>
              </a:ext>
            </a:extLst>
          </p:cNvPr>
          <p:cNvSpPr/>
          <p:nvPr/>
        </p:nvSpPr>
        <p:spPr>
          <a:xfrm>
            <a:off x="107799" y="1849450"/>
            <a:ext cx="11976399" cy="142937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Research into attitudes towards mental health conditions in general, show mixed findings, </a:t>
            </a:r>
            <a:r>
              <a:rPr lang="en-GB" dirty="0" err="1">
                <a:solidFill>
                  <a:schemeClr val="tx1"/>
                </a:solidFill>
                <a:latin typeface="Times New Roman" panose="02020603050405020304" pitchFamily="18" charset="0"/>
                <a:cs typeface="Times New Roman" panose="02020603050405020304" pitchFamily="18" charset="0"/>
              </a:rPr>
              <a:t>Schomerus</a:t>
            </a:r>
            <a:r>
              <a:rPr lang="en-GB" dirty="0">
                <a:solidFill>
                  <a:schemeClr val="tx1"/>
                </a:solidFill>
                <a:latin typeface="Times New Roman" panose="02020603050405020304" pitchFamily="18" charset="0"/>
                <a:cs typeface="Times New Roman" panose="02020603050405020304" pitchFamily="18" charset="0"/>
              </a:rPr>
              <a:t>, et al, (2012) systematic review and meta-analysis found that attitudes had not improved and may even have declined, despite greater knowledge and acceptance of treatments. Therefore, this current study will explore if attitudes of HPs and the general public have improved, in-line with heightened knowledge. </a:t>
            </a:r>
            <a:endParaRPr lang="en-GB" dirty="0">
              <a:solidFill>
                <a:schemeClr val="tx1"/>
              </a:solidFill>
            </a:endParaRPr>
          </a:p>
        </p:txBody>
      </p:sp>
      <p:sp>
        <p:nvSpPr>
          <p:cNvPr id="10" name="Rectangle 9">
            <a:extLst>
              <a:ext uri="{FF2B5EF4-FFF2-40B4-BE49-F238E27FC236}">
                <a16:creationId xmlns:a16="http://schemas.microsoft.com/office/drawing/2014/main" id="{02EB3A92-79BA-4877-83B1-803F77C52390}"/>
              </a:ext>
            </a:extLst>
          </p:cNvPr>
          <p:cNvSpPr/>
          <p:nvPr/>
        </p:nvSpPr>
        <p:spPr>
          <a:xfrm>
            <a:off x="107798" y="3354456"/>
            <a:ext cx="11976400" cy="1726481"/>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Current literature by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Currin</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Waller, and Schmidt, 2009) exploring knowledge, found there is a lack of knowledge of eating disorders among HP.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Weltzin</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Weisenel</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Francyzk</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Burnett,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Klitz</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and Bean, (2005), also report less professional knowledge of eating disorders in men, A report by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Ridout</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(2016), reported that males were less likely to seek help for an eating disorder, while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Weltzin</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Weisenel</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Francyzk</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Burnett,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Klitz</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and Bean, (2005), offered an explanation for why males are less likely to seek help with the main barrier being gender bias, a female condition; this combined with less information and treatment centres specifically for males. </a:t>
            </a:r>
            <a:endParaRPr lang="en-GB" dirty="0"/>
          </a:p>
        </p:txBody>
      </p:sp>
      <p:sp>
        <p:nvSpPr>
          <p:cNvPr id="11" name="Rectangle 10">
            <a:extLst>
              <a:ext uri="{FF2B5EF4-FFF2-40B4-BE49-F238E27FC236}">
                <a16:creationId xmlns:a16="http://schemas.microsoft.com/office/drawing/2014/main" id="{8F33012E-F0C9-4CF2-A127-19C2AB69CC91}"/>
              </a:ext>
            </a:extLst>
          </p:cNvPr>
          <p:cNvSpPr/>
          <p:nvPr/>
        </p:nvSpPr>
        <p:spPr>
          <a:xfrm>
            <a:off x="107799" y="5131519"/>
            <a:ext cx="11976400" cy="1726481"/>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Studies exploring help seeking behaviour are based on gender but little research looking at both gender and status. Previous literature exploring help seeking behaviours have found that males are less likely to seek help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Galdas</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Cheater Marshall, 2005. Vogel,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Heimerdinger</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-Edwards, Hammer, and Hubbard, (2011). Males have shown to be consistently low at seeking help  and show more negative attitudes to help seeking over time. One study by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Knaak</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Mantler</a:t>
            </a: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&amp; Szeto, (2017). Found an association between stigma and mental health help seeking behaviour within the health profession. Although research is limited. </a:t>
            </a:r>
          </a:p>
          <a:p>
            <a:pPr lvl="0"/>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Therefore this study explored HP and lay person additionally exploring gender differences</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a:t>
            </a:r>
            <a:endParaRPr lang="en-GB" sz="2000" dirty="0">
              <a:solidFill>
                <a:prstClr val="black"/>
              </a:solidFill>
            </a:endParaRPr>
          </a:p>
        </p:txBody>
      </p:sp>
    </p:spTree>
    <p:extLst>
      <p:ext uri="{BB962C8B-B14F-4D97-AF65-F5344CB8AC3E}">
        <p14:creationId xmlns:p14="http://schemas.microsoft.com/office/powerpoint/2010/main" val="179067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1F6EDE-EA19-4E27-B7F6-8DB445C55C3B}"/>
              </a:ext>
            </a:extLst>
          </p:cNvPr>
          <p:cNvSpPr/>
          <p:nvPr/>
        </p:nvSpPr>
        <p:spPr>
          <a:xfrm>
            <a:off x="1664405" y="-166559"/>
            <a:ext cx="10372707" cy="5232202"/>
          </a:xfrm>
          <a:prstGeom prst="rect">
            <a:avLst/>
          </a:prstGeom>
          <a:solidFill>
            <a:schemeClr val="bg2">
              <a:lumMod val="90000"/>
            </a:schemeClr>
          </a:solidFill>
        </p:spPr>
        <p:txBody>
          <a:bodyPr wrap="square">
            <a:spAutoFit/>
          </a:bodyPr>
          <a:lstStyle/>
          <a:p>
            <a:r>
              <a:rPr lang="en-GB" dirty="0">
                <a:latin typeface="Times New Roman" panose="02020603050405020304" pitchFamily="18" charset="0"/>
                <a:cs typeface="Times New Roman" panose="02020603050405020304" pitchFamily="18" charset="0"/>
              </a:rPr>
              <a:t>                                                                          </a:t>
            </a:r>
          </a:p>
          <a:p>
            <a:pPr algn="ctr"/>
            <a:r>
              <a:rPr lang="en-GB" sz="2800" u="sng" dirty="0">
                <a:latin typeface="Times New Roman" panose="02020603050405020304" pitchFamily="18" charset="0"/>
                <a:cs typeface="Times New Roman" panose="02020603050405020304" pitchFamily="18" charset="0"/>
              </a:rPr>
              <a:t>Rationale</a:t>
            </a:r>
          </a:p>
          <a:p>
            <a:r>
              <a:rPr lang="en-GB" dirty="0">
                <a:latin typeface="Times New Roman" panose="02020603050405020304" pitchFamily="18" charset="0"/>
                <a:cs typeface="Times New Roman" panose="02020603050405020304" pitchFamily="18" charset="0"/>
              </a:rPr>
              <a:t>The importance of this research is due to the severity and detrimental effects of untreated eating disorders. on the health of the person, as well as negatively impacting their attitude towards help seeking. Moreover, there has been little research that has expanded into the general public’s knowledge and whether knowledge affects attitudes to mental health conditions and eating disorders. </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 is some existing research exploring the attitudes of HPs towards mental health conditions (Ross and Goldner, 2009), however, there is minimal research focusing on differences between HPs and the general public towards eating disorders. considering the detrimental effects of eating disorders and impact of negative attitudes on help seeking.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Therefore the research set out to explore the attitudes and knowledge of HPs and general public towards eating disorders, and other mental health conditions. Additionally looking to see if there were any differences in gender and age of the participants.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1026" name="Picture 2" descr="Cool squiggly line clipart decorative clip art kayak wallpaper gif">
            <a:extLst>
              <a:ext uri="{FF2B5EF4-FFF2-40B4-BE49-F238E27FC236}">
                <a16:creationId xmlns:a16="http://schemas.microsoft.com/office/drawing/2014/main" id="{2AFFC8E6-8678-455D-A7B4-3C76256F6BBA}"/>
              </a:ext>
            </a:extLst>
          </p:cNvPr>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t="37403" b="28012"/>
          <a:stretch/>
        </p:blipFill>
        <p:spPr bwMode="auto">
          <a:xfrm>
            <a:off x="3862393" y="1448739"/>
            <a:ext cx="5791200" cy="85144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29801F6D-6E9B-4931-9DFF-CA19EC69257C}"/>
              </a:ext>
            </a:extLst>
          </p:cNvPr>
          <p:cNvPicPr>
            <a:picLocks noChangeAspect="1"/>
          </p:cNvPicPr>
          <p:nvPr/>
        </p:nvPicPr>
        <p:blipFill>
          <a:blip r:embed="rId3">
            <a:duotone>
              <a:schemeClr val="accent2">
                <a:shade val="45000"/>
                <a:satMod val="135000"/>
              </a:schemeClr>
              <a:prstClr val="white"/>
            </a:duotone>
          </a:blip>
          <a:stretch>
            <a:fillRect/>
          </a:stretch>
        </p:blipFill>
        <p:spPr>
          <a:xfrm>
            <a:off x="3916570" y="2891308"/>
            <a:ext cx="5976731" cy="851440"/>
          </a:xfrm>
          <a:prstGeom prst="rect">
            <a:avLst/>
          </a:prstGeom>
        </p:spPr>
      </p:pic>
      <p:pic>
        <p:nvPicPr>
          <p:cNvPr id="3" name="Picture 2"/>
          <p:cNvPicPr>
            <a:picLocks noChangeAspect="1"/>
          </p:cNvPicPr>
          <p:nvPr/>
        </p:nvPicPr>
        <p:blipFill>
          <a:blip r:embed="rId4"/>
          <a:stretch>
            <a:fillRect/>
          </a:stretch>
        </p:blipFill>
        <p:spPr>
          <a:xfrm>
            <a:off x="5823737" y="4880638"/>
            <a:ext cx="1868513" cy="1860208"/>
          </a:xfrm>
          <a:prstGeom prst="rect">
            <a:avLst/>
          </a:prstGeom>
        </p:spPr>
      </p:pic>
      <p:pic>
        <p:nvPicPr>
          <p:cNvPr id="4" name="Picture 3"/>
          <p:cNvPicPr>
            <a:picLocks noChangeAspect="1"/>
          </p:cNvPicPr>
          <p:nvPr/>
        </p:nvPicPr>
        <p:blipFill>
          <a:blip r:embed="rId5"/>
          <a:stretch>
            <a:fillRect/>
          </a:stretch>
        </p:blipFill>
        <p:spPr>
          <a:xfrm>
            <a:off x="9653594" y="4939204"/>
            <a:ext cx="2190566" cy="1743075"/>
          </a:xfrm>
          <a:prstGeom prst="rect">
            <a:avLst/>
          </a:prstGeom>
        </p:spPr>
      </p:pic>
      <p:pic>
        <p:nvPicPr>
          <p:cNvPr id="5" name="Picture 4"/>
          <p:cNvPicPr>
            <a:picLocks noChangeAspect="1"/>
          </p:cNvPicPr>
          <p:nvPr/>
        </p:nvPicPr>
        <p:blipFill>
          <a:blip r:embed="rId6"/>
          <a:stretch>
            <a:fillRect/>
          </a:stretch>
        </p:blipFill>
        <p:spPr>
          <a:xfrm>
            <a:off x="2058970" y="4880638"/>
            <a:ext cx="2762250" cy="1754822"/>
          </a:xfrm>
          <a:prstGeom prst="rect">
            <a:avLst/>
          </a:prstGeom>
        </p:spPr>
      </p:pic>
    </p:spTree>
    <p:extLst>
      <p:ext uri="{BB962C8B-B14F-4D97-AF65-F5344CB8AC3E}">
        <p14:creationId xmlns:p14="http://schemas.microsoft.com/office/powerpoint/2010/main" val="444345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922363" y="5426543"/>
            <a:ext cx="2308814" cy="1382772"/>
          </a:xfrm>
          <a:prstGeom prst="rect">
            <a:avLst/>
          </a:prstGeom>
        </p:spPr>
      </p:pic>
      <p:pic>
        <p:nvPicPr>
          <p:cNvPr id="9" name="Picture 8"/>
          <p:cNvPicPr>
            <a:picLocks noChangeAspect="1"/>
          </p:cNvPicPr>
          <p:nvPr/>
        </p:nvPicPr>
        <p:blipFill>
          <a:blip r:embed="rId3"/>
          <a:stretch>
            <a:fillRect/>
          </a:stretch>
        </p:blipFill>
        <p:spPr>
          <a:xfrm>
            <a:off x="9724927" y="5243655"/>
            <a:ext cx="2269743" cy="1565660"/>
          </a:xfrm>
          <a:prstGeom prst="rect">
            <a:avLst/>
          </a:prstGeom>
        </p:spPr>
      </p:pic>
      <p:sp>
        <p:nvSpPr>
          <p:cNvPr id="2" name="Rectangle 1"/>
          <p:cNvSpPr/>
          <p:nvPr/>
        </p:nvSpPr>
        <p:spPr>
          <a:xfrm>
            <a:off x="1922364" y="543250"/>
            <a:ext cx="9632327" cy="2585323"/>
          </a:xfrm>
          <a:prstGeom prst="rect">
            <a:avLst/>
          </a:prstGeom>
        </p:spPr>
        <p:txBody>
          <a:bodyPr wrap="square">
            <a:spAutoFit/>
          </a:bodyPr>
          <a:lstStyle/>
          <a:p>
            <a:pPr lvl="0"/>
            <a:r>
              <a:rPr lang="en-GB" dirty="0">
                <a:solidFill>
                  <a:prstClr val="black"/>
                </a:solidFill>
                <a:latin typeface="Times New Roman" panose="02020603050405020304" pitchFamily="18" charset="0"/>
                <a:cs typeface="Times New Roman" panose="02020603050405020304" pitchFamily="18" charset="0"/>
              </a:rPr>
              <a:t>Additionally, help seeking behaviour was explored, research by Klimes-Dougan, </a:t>
            </a:r>
            <a:r>
              <a:rPr lang="en-GB" dirty="0" err="1">
                <a:solidFill>
                  <a:prstClr val="black"/>
                </a:solidFill>
                <a:latin typeface="Times New Roman" panose="02020603050405020304" pitchFamily="18" charset="0"/>
                <a:cs typeface="Times New Roman" panose="02020603050405020304" pitchFamily="18" charset="0"/>
              </a:rPr>
              <a:t>Klingbeil</a:t>
            </a:r>
            <a:r>
              <a:rPr lang="en-GB" dirty="0">
                <a:solidFill>
                  <a:prstClr val="black"/>
                </a:solidFill>
                <a:latin typeface="Times New Roman" panose="02020603050405020304" pitchFamily="18" charset="0"/>
                <a:cs typeface="Times New Roman" panose="02020603050405020304" pitchFamily="18" charset="0"/>
              </a:rPr>
              <a:t>, and </a:t>
            </a:r>
            <a:r>
              <a:rPr lang="en-GB" dirty="0" err="1">
                <a:solidFill>
                  <a:prstClr val="black"/>
                </a:solidFill>
                <a:latin typeface="Times New Roman" panose="02020603050405020304" pitchFamily="18" charset="0"/>
                <a:cs typeface="Times New Roman" panose="02020603050405020304" pitchFamily="18" charset="0"/>
              </a:rPr>
              <a:t>Meller</a:t>
            </a:r>
            <a:r>
              <a:rPr lang="en-GB" dirty="0">
                <a:solidFill>
                  <a:prstClr val="black"/>
                </a:solidFill>
                <a:latin typeface="Times New Roman" panose="02020603050405020304" pitchFamily="18" charset="0"/>
                <a:cs typeface="Times New Roman" panose="02020603050405020304" pitchFamily="18" charset="0"/>
              </a:rPr>
              <a:t>, (2013) demonstrated that death rates in males is considerably higher. Additionally HP and non HP professionals attitudes towards help-seeking was explored as previous research in this area was limited (ons.gov.uk, 2015). Reported suicide rates for female HP was higher compared with the female national high suicide rates by 24% warranting further research.</a:t>
            </a:r>
          </a:p>
          <a:p>
            <a:pPr lvl="0"/>
            <a:endParaRPr lang="en-GB" dirty="0">
              <a:solidFill>
                <a:prstClr val="black"/>
              </a:solidFill>
              <a:latin typeface="Times New Roman" panose="02020603050405020304" pitchFamily="18" charset="0"/>
              <a:cs typeface="Times New Roman" panose="02020603050405020304" pitchFamily="18" charset="0"/>
            </a:endParaRPr>
          </a:p>
          <a:p>
            <a:pPr lvl="0"/>
            <a:r>
              <a:rPr lang="en-GB" dirty="0">
                <a:solidFill>
                  <a:prstClr val="black"/>
                </a:solidFill>
                <a:latin typeface="Times New Roman" panose="02020603050405020304" pitchFamily="18" charset="0"/>
                <a:cs typeface="Times New Roman" panose="02020603050405020304" pitchFamily="18" charset="0"/>
              </a:rPr>
              <a:t>There is also a need for more research to be carried out to understand the barriers to help seeking in in layperson and HP and interventions to encourage males to come forward sooner for mental health issues.</a:t>
            </a:r>
            <a:endParaRPr lang="en-GB" dirty="0"/>
          </a:p>
        </p:txBody>
      </p:sp>
      <p:pic>
        <p:nvPicPr>
          <p:cNvPr id="3" name="Picture 2"/>
          <p:cNvPicPr>
            <a:picLocks noChangeAspect="1"/>
          </p:cNvPicPr>
          <p:nvPr/>
        </p:nvPicPr>
        <p:blipFill>
          <a:blip r:embed="rId4"/>
          <a:stretch>
            <a:fillRect/>
          </a:stretch>
        </p:blipFill>
        <p:spPr>
          <a:xfrm>
            <a:off x="3177891" y="1779304"/>
            <a:ext cx="7017453" cy="725487"/>
          </a:xfrm>
          <a:prstGeom prst="rect">
            <a:avLst/>
          </a:prstGeom>
        </p:spPr>
      </p:pic>
      <p:pic>
        <p:nvPicPr>
          <p:cNvPr id="4" name="Picture 3"/>
          <p:cNvPicPr>
            <a:picLocks noChangeAspect="1"/>
          </p:cNvPicPr>
          <p:nvPr/>
        </p:nvPicPr>
        <p:blipFill>
          <a:blip r:embed="rId5"/>
          <a:stretch>
            <a:fillRect/>
          </a:stretch>
        </p:blipFill>
        <p:spPr>
          <a:xfrm>
            <a:off x="3103077" y="2568830"/>
            <a:ext cx="7167082" cy="839219"/>
          </a:xfrm>
          <a:prstGeom prst="rect">
            <a:avLst/>
          </a:prstGeom>
        </p:spPr>
      </p:pic>
      <p:sp>
        <p:nvSpPr>
          <p:cNvPr id="6" name="Rectangle 5"/>
          <p:cNvSpPr/>
          <p:nvPr/>
        </p:nvSpPr>
        <p:spPr>
          <a:xfrm>
            <a:off x="1922363" y="3154593"/>
            <a:ext cx="9632327" cy="2179058"/>
          </a:xfrm>
          <a:prstGeom prst="rect">
            <a:avLst/>
          </a:prstGeom>
        </p:spPr>
        <p:txBody>
          <a:bodyPr wrap="square">
            <a:spAutoFit/>
          </a:bodyPr>
          <a:lstStyle/>
          <a:p>
            <a:pPr>
              <a:lnSpc>
                <a:spcPct val="90000"/>
              </a:lnSpc>
              <a:spcBef>
                <a:spcPts val="1800"/>
              </a:spcBef>
              <a:buClr>
                <a:srgbClr val="D680A5"/>
              </a:buClr>
              <a:buSzPct val="90000"/>
              <a:defRPr/>
            </a:pPr>
            <a:r>
              <a:rPr lang="en-GB" dirty="0">
                <a:solidFill>
                  <a:srgbClr val="000000"/>
                </a:solidFill>
                <a:latin typeface="Times New Roman" panose="02020603050405020304" pitchFamily="18" charset="0"/>
                <a:cs typeface="Times New Roman" panose="02020603050405020304" pitchFamily="18" charset="0"/>
              </a:rPr>
              <a:t>Harris and Barraclough (1998) found that mental illnesses is the main cause of premature death; with eating disorders having the highest mortality rates of any other mental health problem.</a:t>
            </a:r>
          </a:p>
          <a:p>
            <a:pPr>
              <a:lnSpc>
                <a:spcPct val="90000"/>
              </a:lnSpc>
              <a:spcBef>
                <a:spcPts val="1800"/>
              </a:spcBef>
              <a:buClr>
                <a:srgbClr val="D680A5"/>
              </a:buClr>
              <a:buSzPct val="90000"/>
              <a:defRPr/>
            </a:pPr>
            <a:r>
              <a:rPr lang="en-GB" dirty="0">
                <a:solidFill>
                  <a:srgbClr val="000000"/>
                </a:solidFill>
                <a:latin typeface="Times New Roman" panose="02020603050405020304" pitchFamily="18" charset="0"/>
                <a:cs typeface="Times New Roman" panose="02020603050405020304" pitchFamily="18" charset="0"/>
              </a:rPr>
              <a:t>                                                                      </a:t>
            </a:r>
            <a:r>
              <a:rPr lang="en-GB" u="sng" dirty="0">
                <a:solidFill>
                  <a:srgbClr val="000000"/>
                </a:solidFill>
                <a:latin typeface="Times New Roman" panose="02020603050405020304" pitchFamily="18" charset="0"/>
                <a:cs typeface="Times New Roman" panose="02020603050405020304" pitchFamily="18" charset="0"/>
              </a:rPr>
              <a:t>Aim</a:t>
            </a:r>
          </a:p>
          <a:p>
            <a:pPr lvl="0">
              <a:buClr>
                <a:srgbClr val="D680A5"/>
              </a:buClr>
            </a:pPr>
            <a:r>
              <a:rPr lang="en-GB" dirty="0">
                <a:solidFill>
                  <a:srgbClr val="000000"/>
                </a:solidFill>
                <a:latin typeface="Times New Roman" panose="02020603050405020304" pitchFamily="18" charset="0"/>
                <a:cs typeface="Times New Roman" panose="02020603050405020304" pitchFamily="18" charset="0"/>
              </a:rPr>
              <a:t>The aim of this study was to provide and build upon previous research exploring knowledge and attitudes of both the public and professionals towards mental health conditions and eating disorders. Additionally, exploring if there was a gender and age difference with intention to encourage future research in this area. </a:t>
            </a:r>
          </a:p>
        </p:txBody>
      </p:sp>
      <p:sp>
        <p:nvSpPr>
          <p:cNvPr id="11" name="Rectangle 10"/>
          <p:cNvSpPr/>
          <p:nvPr/>
        </p:nvSpPr>
        <p:spPr>
          <a:xfrm>
            <a:off x="5223644" y="81585"/>
            <a:ext cx="2690071" cy="461665"/>
          </a:xfrm>
          <a:prstGeom prst="rect">
            <a:avLst/>
          </a:prstGeom>
        </p:spPr>
        <p:txBody>
          <a:bodyPr wrap="square">
            <a:spAutoFit/>
          </a:bodyPr>
          <a:lstStyle/>
          <a:p>
            <a:r>
              <a:rPr lang="en-GB" sz="2400" u="sng" dirty="0">
                <a:latin typeface="Times New Roman" panose="02020603050405020304" pitchFamily="18" charset="0"/>
                <a:cs typeface="Times New Roman" panose="02020603050405020304" pitchFamily="18" charset="0"/>
              </a:rPr>
              <a:t>Rational Continued </a:t>
            </a:r>
          </a:p>
        </p:txBody>
      </p:sp>
      <p:pic>
        <p:nvPicPr>
          <p:cNvPr id="13" name="Picture 12"/>
          <p:cNvPicPr>
            <a:picLocks noChangeAspect="1"/>
          </p:cNvPicPr>
          <p:nvPr/>
        </p:nvPicPr>
        <p:blipFill>
          <a:blip r:embed="rId6"/>
          <a:stretch>
            <a:fillRect/>
          </a:stretch>
        </p:blipFill>
        <p:spPr>
          <a:xfrm>
            <a:off x="5223644" y="5335103"/>
            <a:ext cx="2857500" cy="1474212"/>
          </a:xfrm>
          <a:prstGeom prst="rect">
            <a:avLst/>
          </a:prstGeom>
        </p:spPr>
      </p:pic>
    </p:spTree>
    <p:extLst>
      <p:ext uri="{BB962C8B-B14F-4D97-AF65-F5344CB8AC3E}">
        <p14:creationId xmlns:p14="http://schemas.microsoft.com/office/powerpoint/2010/main" val="3642050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123E83B-DAEB-4011-89BF-1D9E7F8E64C2}"/>
              </a:ext>
            </a:extLst>
          </p:cNvPr>
          <p:cNvSpPr txBox="1">
            <a:spLocks/>
          </p:cNvSpPr>
          <p:nvPr/>
        </p:nvSpPr>
        <p:spPr>
          <a:xfrm>
            <a:off x="1735494" y="242596"/>
            <a:ext cx="10282335" cy="6615404"/>
          </a:xfrm>
          <a:prstGeom prst="rect">
            <a:avLst/>
          </a:prstGeom>
          <a:solidFill>
            <a:schemeClr val="accent2">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800"/>
              </a:spcBef>
              <a:spcAft>
                <a:spcPts val="0"/>
              </a:spcAft>
              <a:buClr>
                <a:srgbClr val="D680A5"/>
              </a:buClr>
              <a:buSzPct val="90000"/>
              <a:buFont typeface="Wingdings" panose="05000000000000000000" pitchFamily="2" charset="2"/>
              <a:buChar char="v"/>
              <a:tabLst/>
              <a:defRPr/>
            </a:pPr>
            <a:endPar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90000"/>
              </a:lnSpc>
              <a:spcBef>
                <a:spcPts val="1800"/>
              </a:spcBef>
              <a:spcAft>
                <a:spcPts val="0"/>
              </a:spcAft>
              <a:buClr>
                <a:srgbClr val="D680A5"/>
              </a:buClr>
              <a:buSzPct val="90000"/>
              <a:buFont typeface="Wingdings" panose="05000000000000000000" pitchFamily="2" charset="2"/>
              <a:buChar char="v"/>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There are 7 hypotheses in total exploring if there are differences between public and professional attitudes towards eating disorders and mental health conditions, and differences in knowledge. Additionally exploring attitudes to help seeking behaviour based on gender, status and age.</a:t>
            </a:r>
          </a:p>
          <a:p>
            <a:pPr marL="228600" marR="0" lvl="0" indent="-228600" algn="l" defTabSz="914400" rtl="0" eaLnBrk="1" fontAlgn="auto" latinLnBrk="0" hangingPunct="1">
              <a:lnSpc>
                <a:spcPct val="90000"/>
              </a:lnSpc>
              <a:spcBef>
                <a:spcPts val="1800"/>
              </a:spcBef>
              <a:spcAft>
                <a:spcPts val="0"/>
              </a:spcAft>
              <a:buClr>
                <a:srgbClr val="D680A5"/>
              </a:buClr>
              <a:buSzPct val="90000"/>
              <a:buFont typeface="Wingdings" panose="05000000000000000000" pitchFamily="2" charset="2"/>
              <a:buChar char="v"/>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Key hypotheses are that there would be a difference between public and professional knowledge and attitudes of eating disorders .</a:t>
            </a:r>
          </a:p>
          <a:p>
            <a:pPr lvl="0">
              <a:buClr>
                <a:srgbClr val="D680A5"/>
              </a:buClr>
              <a:buFont typeface="Wingdings" panose="05000000000000000000" pitchFamily="2" charset="2"/>
              <a:buChar char="v"/>
              <a:defRPr/>
            </a:pPr>
            <a:r>
              <a:rPr lang="en-GB" dirty="0">
                <a:latin typeface="Times New Roman" panose="02020603050405020304" pitchFamily="18" charset="0"/>
                <a:cs typeface="Times New Roman" panose="02020603050405020304" pitchFamily="18" charset="0"/>
              </a:rPr>
              <a:t>There would be a difference between public and professional knowledge of eating disorders. </a:t>
            </a:r>
            <a:endPar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lvl="0">
              <a:buClr>
                <a:srgbClr val="D680A5"/>
              </a:buClr>
              <a:buFont typeface="Wingdings" panose="05000000000000000000" pitchFamily="2" charset="2"/>
              <a:buChar char="v"/>
              <a:defRPr/>
            </a:pPr>
            <a:r>
              <a:rPr lang="en-GB" dirty="0">
                <a:latin typeface="Times New Roman" panose="02020603050405020304" pitchFamily="18" charset="0"/>
                <a:cs typeface="Times New Roman" panose="02020603050405020304" pitchFamily="18" charset="0"/>
              </a:rPr>
              <a:t>There would be a difference in knowledge and attitudes of eating disorders based upon gender. </a:t>
            </a:r>
            <a:endPar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lvl="0">
              <a:buClr>
                <a:srgbClr val="D680A5"/>
              </a:buClr>
              <a:buFont typeface="Wingdings" panose="05000000000000000000" pitchFamily="2" charset="2"/>
              <a:buChar char="v"/>
              <a:defRPr/>
            </a:pPr>
            <a:r>
              <a:rPr lang="en-GB" dirty="0">
                <a:latin typeface="Times New Roman" panose="02020603050405020304" pitchFamily="18" charset="0"/>
                <a:cs typeface="Times New Roman" panose="02020603050405020304" pitchFamily="18" charset="0"/>
              </a:rPr>
              <a:t>There would be a difference in attitudes of help seeking behaviour based upon age, gender and status.</a:t>
            </a:r>
            <a:endPar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5002912" y="4969"/>
            <a:ext cx="2840982" cy="963251"/>
          </a:xfrm>
          <a:prstGeom prst="rect">
            <a:avLst/>
          </a:prstGeom>
        </p:spPr>
      </p:pic>
      <p:pic>
        <p:nvPicPr>
          <p:cNvPr id="3" name="Picture 2">
            <a:extLst>
              <a:ext uri="{FF2B5EF4-FFF2-40B4-BE49-F238E27FC236}">
                <a16:creationId xmlns:a16="http://schemas.microsoft.com/office/drawing/2014/main" id="{5BA9D53B-BA83-426F-B09B-40DAD272E0E0}"/>
              </a:ext>
            </a:extLst>
          </p:cNvPr>
          <p:cNvPicPr>
            <a:picLocks noChangeAspect="1"/>
          </p:cNvPicPr>
          <p:nvPr/>
        </p:nvPicPr>
        <p:blipFill>
          <a:blip r:embed="rId3"/>
          <a:stretch>
            <a:fillRect/>
          </a:stretch>
        </p:blipFill>
        <p:spPr>
          <a:xfrm>
            <a:off x="3157538" y="5382640"/>
            <a:ext cx="7072312" cy="1475360"/>
          </a:xfrm>
          <a:prstGeom prst="rect">
            <a:avLst/>
          </a:prstGeom>
        </p:spPr>
      </p:pic>
    </p:spTree>
    <p:extLst>
      <p:ext uri="{BB962C8B-B14F-4D97-AF65-F5344CB8AC3E}">
        <p14:creationId xmlns:p14="http://schemas.microsoft.com/office/powerpoint/2010/main" val="1460978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B984157-FF40-4A4D-83AA-1DFE76B03508}"/>
              </a:ext>
            </a:extLst>
          </p:cNvPr>
          <p:cNvSpPr txBox="1">
            <a:spLocks/>
          </p:cNvSpPr>
          <p:nvPr/>
        </p:nvSpPr>
        <p:spPr>
          <a:xfrm>
            <a:off x="1738858" y="721462"/>
            <a:ext cx="10078785" cy="4242424"/>
          </a:xfrm>
          <a:prstGeom prst="rect">
            <a:avLst/>
          </a:prstGeom>
          <a:solidFill>
            <a:schemeClr val="accent2">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a:lstStyle>
          <a:p>
            <a:pPr>
              <a:buClr>
                <a:srgbClr val="D680A5"/>
              </a:buClr>
              <a:buFont typeface="Wingdings" panose="05000000000000000000" pitchFamily="2" charset="2"/>
              <a:buChar char="v"/>
              <a:defRPr/>
            </a:pPr>
            <a:r>
              <a:rPr kumimoji="0" lang="en-GB"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The method used, was </a:t>
            </a:r>
            <a:r>
              <a:rPr kumimoji="0" lang="en-GB" sz="1600" b="0" i="0" u="none" strike="noStrike" kern="1200" cap="none" spc="0" normalizeH="0" baseline="0" noProof="0">
                <a:ln>
                  <a:noFill/>
                </a:ln>
                <a:effectLst/>
                <a:uLnTx/>
                <a:uFillTx/>
                <a:latin typeface="Times New Roman" panose="02020603050405020304" pitchFamily="18" charset="0"/>
                <a:cs typeface="Times New Roman" panose="02020603050405020304" pitchFamily="18" charset="0"/>
              </a:rPr>
              <a:t>a </a:t>
            </a:r>
            <a:r>
              <a:rPr kumimoji="0" lang="en-GB" sz="1600" b="0" i="0" u="none" strike="noStrike" kern="1200" cap="none" spc="0" normalizeH="0" baseline="0" noProof="0" smtClean="0">
                <a:ln>
                  <a:noFill/>
                </a:ln>
                <a:effectLst/>
                <a:uLnTx/>
                <a:uFillTx/>
                <a:latin typeface="Times New Roman" panose="02020603050405020304" pitchFamily="18" charset="0"/>
                <a:cs typeface="Times New Roman" panose="02020603050405020304" pitchFamily="18" charset="0"/>
              </a:rPr>
              <a:t>two tailed between </a:t>
            </a:r>
            <a:r>
              <a:rPr kumimoji="0" lang="en-GB"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design consisting of a series of questionnaires to obtain quantitative data.</a:t>
            </a:r>
            <a:r>
              <a:rPr lang="en-GB" sz="1600" dirty="0">
                <a:latin typeface="Times New Roman" panose="02020603050405020304" pitchFamily="18" charset="0"/>
                <a:cs typeface="Times New Roman" panose="02020603050405020304" pitchFamily="18" charset="0"/>
              </a:rPr>
              <a:t> </a:t>
            </a:r>
          </a:p>
          <a:p>
            <a:pPr>
              <a:buClr>
                <a:srgbClr val="D680A5"/>
              </a:buClr>
              <a:buFont typeface="Wingdings" panose="05000000000000000000" pitchFamily="2" charset="2"/>
              <a:buChar char="v"/>
              <a:defRPr/>
            </a:pPr>
            <a:r>
              <a:rPr kumimoji="0" lang="en-GB"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 series of 3-way ANOVA’s, was carried out to determine whether there </a:t>
            </a:r>
            <a:r>
              <a:rPr lang="en-GB" sz="1600" dirty="0" err="1">
                <a:latin typeface="Times New Roman" panose="02020603050405020304" pitchFamily="18" charset="0"/>
                <a:cs typeface="Times New Roman" panose="02020603050405020304" pitchFamily="18" charset="0"/>
              </a:rPr>
              <a:t>wer</a:t>
            </a:r>
            <a:r>
              <a:rPr kumimoji="0" lang="en-GB"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 differences in attitudes towards mental health conditions and eating disorders between two groups , health professionals and the general public.</a:t>
            </a:r>
          </a:p>
          <a:p>
            <a:pPr>
              <a:buClr>
                <a:srgbClr val="D680A5"/>
              </a:buClr>
              <a:buFont typeface="Wingdings" panose="05000000000000000000" pitchFamily="2" charset="2"/>
              <a:buChar char="v"/>
              <a:defRPr/>
            </a:pPr>
            <a:r>
              <a:rPr kumimoji="0" lang="en-GB"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Additionally exploring differences in help seeking behaviours dependant on gender, age and status. </a:t>
            </a:r>
          </a:p>
          <a:p>
            <a:pPr>
              <a:buClr>
                <a:srgbClr val="D680A5"/>
              </a:buClr>
              <a:buFont typeface="Wingdings" panose="05000000000000000000" pitchFamily="2" charset="2"/>
              <a:buChar char="v"/>
              <a:defRPr/>
            </a:pPr>
            <a:r>
              <a:rPr lang="en-GB" sz="1600" dirty="0">
                <a:latin typeface="Times New Roman" panose="02020603050405020304" pitchFamily="18" charset="0"/>
                <a:cs typeface="Times New Roman" panose="02020603050405020304" pitchFamily="18" charset="0"/>
              </a:rPr>
              <a:t>Participants consisted of 234, n=77 were males and n=157 females. Of which, n=83 were health professionals, aged between 18 and 75.</a:t>
            </a:r>
          </a:p>
          <a:p>
            <a:pPr marL="228600" marR="0" lvl="0" indent="-228600" algn="l" defTabSz="914400" rtl="0" eaLnBrk="1" fontAlgn="auto" latinLnBrk="0" hangingPunct="1">
              <a:lnSpc>
                <a:spcPct val="90000"/>
              </a:lnSpc>
              <a:spcBef>
                <a:spcPts val="1800"/>
              </a:spcBef>
              <a:spcAft>
                <a:spcPts val="0"/>
              </a:spcAft>
              <a:buClr>
                <a:srgbClr val="D680A5"/>
              </a:buClr>
              <a:buSzPct val="90000"/>
              <a:buFont typeface="Wingdings" panose="05000000000000000000" pitchFamily="2" charset="2"/>
              <a:buChar char="v"/>
              <a:tabLst/>
              <a:defRPr/>
            </a:pPr>
            <a:endParaRPr kumimoji="0" lang="en-GB"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p:txBody>
      </p:sp>
      <p:sp>
        <p:nvSpPr>
          <p:cNvPr id="4" name="Rectangle 3"/>
          <p:cNvSpPr/>
          <p:nvPr/>
        </p:nvSpPr>
        <p:spPr>
          <a:xfrm>
            <a:off x="4679414" y="-600165"/>
            <a:ext cx="3177473" cy="120032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3600" b="0" i="0" u="none" strike="noStrike" kern="0" cap="none" spc="0" normalizeH="0" baseline="0" noProof="0" dirty="0">
              <a:ln>
                <a:noFill/>
              </a:ln>
              <a:solidFill>
                <a:srgbClr val="595959"/>
              </a:solidFill>
              <a:effectLst/>
              <a:uLnTx/>
              <a:uFillTx/>
              <a:latin typeface="Cambria"/>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3600" b="0" i="0" u="none" strike="noStrike" kern="0" cap="none" spc="0" normalizeH="0" baseline="0" noProof="0" dirty="0">
                <a:ln>
                  <a:noFill/>
                </a:ln>
                <a:effectLst/>
                <a:uLnTx/>
                <a:uFillTx/>
                <a:latin typeface="Cambria"/>
                <a:ea typeface="+mj-ea"/>
                <a:cs typeface="+mj-cs"/>
              </a:rPr>
              <a:t>    Methodology</a:t>
            </a:r>
            <a:endParaRPr kumimoji="0" lang="en-GB" sz="1800" b="0" i="0" u="none" strike="noStrike" kern="0" cap="none" spc="0" normalizeH="0" baseline="0" noProof="0" dirty="0">
              <a:ln>
                <a:noFill/>
              </a:ln>
              <a:effectLst/>
              <a:uLnTx/>
              <a:uFillTx/>
            </a:endParaRPr>
          </a:p>
        </p:txBody>
      </p:sp>
      <p:pic>
        <p:nvPicPr>
          <p:cNvPr id="3" name="Picture 2"/>
          <p:cNvPicPr>
            <a:picLocks noChangeAspect="1"/>
          </p:cNvPicPr>
          <p:nvPr/>
        </p:nvPicPr>
        <p:blipFill>
          <a:blip r:embed="rId2"/>
          <a:stretch>
            <a:fillRect/>
          </a:stretch>
        </p:blipFill>
        <p:spPr>
          <a:xfrm>
            <a:off x="5390549" y="5286268"/>
            <a:ext cx="2867891" cy="129542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p:cNvPicPr>
            <a:picLocks noChangeAspect="1"/>
          </p:cNvPicPr>
          <p:nvPr/>
        </p:nvPicPr>
        <p:blipFill>
          <a:blip r:embed="rId3">
            <a:duotone>
              <a:prstClr val="black"/>
              <a:srgbClr val="D9C3A5">
                <a:tint val="50000"/>
                <a:satMod val="180000"/>
              </a:srgbClr>
            </a:duotone>
          </a:blip>
          <a:stretch>
            <a:fillRect/>
          </a:stretch>
        </p:blipFill>
        <p:spPr>
          <a:xfrm>
            <a:off x="10562253" y="59670"/>
            <a:ext cx="1578797" cy="1069334"/>
          </a:xfrm>
          <a:prstGeom prst="ellipse">
            <a:avLst/>
          </a:prstGeom>
          <a:ln>
            <a:noFill/>
          </a:ln>
          <a:effectLst>
            <a:softEdge rad="112500"/>
          </a:effectLst>
        </p:spPr>
      </p:pic>
      <p:pic>
        <p:nvPicPr>
          <p:cNvPr id="6" name="Picture 5"/>
          <p:cNvPicPr>
            <a:picLocks noChangeAspect="1"/>
          </p:cNvPicPr>
          <p:nvPr/>
        </p:nvPicPr>
        <p:blipFill>
          <a:blip r:embed="rId4"/>
          <a:stretch>
            <a:fillRect/>
          </a:stretch>
        </p:blipFill>
        <p:spPr>
          <a:xfrm>
            <a:off x="1738858" y="5346441"/>
            <a:ext cx="1789697" cy="142092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p:cNvPicPr>
            <a:picLocks noChangeAspect="1"/>
          </p:cNvPicPr>
          <p:nvPr/>
        </p:nvPicPr>
        <p:blipFill>
          <a:blip r:embed="rId5"/>
          <a:stretch>
            <a:fillRect/>
          </a:stretch>
        </p:blipFill>
        <p:spPr>
          <a:xfrm>
            <a:off x="10365971" y="5346441"/>
            <a:ext cx="1775080" cy="142092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9" name="Chart 8"/>
          <p:cNvGraphicFramePr/>
          <p:nvPr>
            <p:extLst>
              <p:ext uri="{D42A27DB-BD31-4B8C-83A1-F6EECF244321}">
                <p14:modId xmlns:p14="http://schemas.microsoft.com/office/powerpoint/2010/main" val="3997155537"/>
              </p:ext>
            </p:extLst>
          </p:nvPr>
        </p:nvGraphicFramePr>
        <p:xfrm>
          <a:off x="8774083" y="2762813"/>
          <a:ext cx="3183775" cy="181851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10" name="Chart 9"/>
          <p:cNvGraphicFramePr/>
          <p:nvPr>
            <p:extLst>
              <p:ext uri="{D42A27DB-BD31-4B8C-83A1-F6EECF244321}">
                <p14:modId xmlns:p14="http://schemas.microsoft.com/office/powerpoint/2010/main" val="3732561147"/>
              </p:ext>
            </p:extLst>
          </p:nvPr>
        </p:nvGraphicFramePr>
        <p:xfrm>
          <a:off x="2224306" y="2631234"/>
          <a:ext cx="2926192" cy="1950098"/>
        </p:xfrm>
        <a:graphic>
          <a:graphicData uri="http://schemas.openxmlformats.org/drawingml/2006/chart">
            <c:chart xmlns:c="http://schemas.openxmlformats.org/drawingml/2006/chart" xmlns:r="http://schemas.openxmlformats.org/officeDocument/2006/relationships" r:id="rId7"/>
          </a:graphicData>
        </a:graphic>
      </p:graphicFrame>
      <p:pic>
        <p:nvPicPr>
          <p:cNvPr id="11" name="Picture 10"/>
          <p:cNvPicPr>
            <a:picLocks noChangeAspect="1"/>
          </p:cNvPicPr>
          <p:nvPr/>
        </p:nvPicPr>
        <p:blipFill>
          <a:blip r:embed="rId8"/>
          <a:stretch>
            <a:fillRect/>
          </a:stretch>
        </p:blipFill>
        <p:spPr>
          <a:xfrm>
            <a:off x="5150498" y="3267124"/>
            <a:ext cx="3534719" cy="1190215"/>
          </a:xfrm>
          <a:prstGeom prst="rect">
            <a:avLst/>
          </a:prstGeom>
        </p:spPr>
      </p:pic>
    </p:spTree>
    <p:extLst>
      <p:ext uri="{BB962C8B-B14F-4D97-AF65-F5344CB8AC3E}">
        <p14:creationId xmlns:p14="http://schemas.microsoft.com/office/powerpoint/2010/main" val="2413844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51518" y="0"/>
            <a:ext cx="10431625" cy="6208366"/>
          </a:xfrm>
          <a:prstGeom prst="rect">
            <a:avLst/>
          </a:prstGeom>
        </p:spPr>
        <p:txBody>
          <a:bodyPr wrap="square">
            <a:spAutoFit/>
          </a:bodyPr>
          <a:lstStyle/>
          <a:p>
            <a:pPr>
              <a:lnSpc>
                <a:spcPct val="107000"/>
              </a:lnSpc>
              <a:spcBef>
                <a:spcPts val="1200"/>
              </a:spcBef>
              <a:spcAft>
                <a:spcPts val="0"/>
              </a:spcAft>
            </a:pPr>
            <a:r>
              <a:rPr lang="en-GB" sz="1200"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p>
          <a:p>
            <a:pPr>
              <a:lnSpc>
                <a:spcPct val="107000"/>
              </a:lnSpc>
              <a:spcBef>
                <a:spcPts val="1200"/>
              </a:spcBef>
              <a:spcAft>
                <a:spcPts val="0"/>
              </a:spcAft>
            </a:pPr>
            <a:r>
              <a:rPr lang="en-GB" sz="1200"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b="1" u="sng" kern="0" dirty="0">
                <a:latin typeface="Times New Roman" panose="02020603050405020304" pitchFamily="18" charset="0"/>
                <a:ea typeface="Times New Roman" panose="02020603050405020304" pitchFamily="18" charset="0"/>
                <a:cs typeface="Times New Roman" panose="02020603050405020304" pitchFamily="18" charset="0"/>
              </a:rPr>
              <a:t>Ethical Considerations  </a:t>
            </a:r>
          </a:p>
          <a:p>
            <a:pPr>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Prior to commencement of the study an ethics form was completed and submitted to the University school of ethics, and consent was obtained from the panel. Participants were only recruited once ethical approval was obtained, The research followed the guidelines set out by the British Psychology Society (BPS), BPS Guidelines for the research with Human Participants (2014).  University Wales Trinity Saint David (UWTSD) research-ethics-integrity-code-practice, Data Protection Act (1998), Ethical Guidelines for Internet-mediated Research (2017)</a:t>
            </a:r>
          </a:p>
          <a:p>
            <a:pPr>
              <a:spcAft>
                <a:spcPts val="800"/>
              </a:spcAft>
            </a:pPr>
            <a:endParaRPr lang="en-GB" sz="1600" u="sng" dirty="0">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1600" u="sng" dirty="0">
                <a:latin typeface="Times New Roman" panose="02020603050405020304" pitchFamily="18" charset="0"/>
                <a:ea typeface="Calibri" panose="020F0502020204030204" pitchFamily="34" charset="0"/>
                <a:cs typeface="Times New Roman" panose="02020603050405020304" pitchFamily="18" charset="0"/>
              </a:rPr>
              <a:t>Potential Risks</a:t>
            </a:r>
          </a:p>
          <a:p>
            <a:pPr>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The potential risk was evaluated at the start of the research. Only questions taken from valid questionnaires </a:t>
            </a:r>
          </a:p>
          <a:p>
            <a:pPr>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were used and support groups were provided if any questions brought on distress or unwanted thoughts and feelings. Participants were given informed consent at the beginning of the survey and debriefed at the end. </a:t>
            </a:r>
          </a:p>
          <a:p>
            <a:pPr>
              <a:spcBef>
                <a:spcPts val="1200"/>
              </a:spcBef>
              <a:spcAft>
                <a:spcPts val="0"/>
              </a:spcAft>
            </a:pPr>
            <a:endParaRPr lang="en-GB" sz="1600" b="1" u="sng" kern="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1200"/>
              </a:spcBef>
              <a:spcAft>
                <a:spcPts val="0"/>
              </a:spcAft>
            </a:pPr>
            <a:endParaRPr lang="en-GB" sz="1600" b="1" u="sng" kern="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1200"/>
              </a:spcBef>
              <a:spcAft>
                <a:spcPts val="0"/>
              </a:spcAft>
            </a:pPr>
            <a:endParaRPr lang="en-GB" sz="1600" b="1" u="sng" kern="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1200"/>
              </a:spcBef>
              <a:spcAft>
                <a:spcPts val="0"/>
              </a:spcAft>
            </a:pPr>
            <a:endParaRPr lang="en-GB" sz="1600" b="1" u="sng" kern="0" dirty="0">
              <a:latin typeface="Times New Roman" panose="02020603050405020304" pitchFamily="18" charset="0"/>
              <a:ea typeface="Times New Roman" panose="02020603050405020304" pitchFamily="18" charset="0"/>
              <a:cs typeface="Times New Roman" panose="02020603050405020304" pitchFamily="18" charset="0"/>
            </a:endParaRPr>
          </a:p>
          <a:p>
            <a:pPr>
              <a:spcBef>
                <a:spcPts val="1200"/>
              </a:spcBef>
              <a:spcAft>
                <a:spcPts val="0"/>
              </a:spcAft>
            </a:pPr>
            <a:r>
              <a:rPr lang="en-GB" sz="1600" b="1" u="sng" kern="0" dirty="0">
                <a:latin typeface="Times New Roman" panose="02020603050405020304" pitchFamily="18" charset="0"/>
                <a:ea typeface="Times New Roman" panose="02020603050405020304" pitchFamily="18" charset="0"/>
                <a:cs typeface="Times New Roman" panose="02020603050405020304" pitchFamily="18" charset="0"/>
              </a:rPr>
              <a:t>Confidentiality</a:t>
            </a:r>
          </a:p>
          <a:p>
            <a:pPr>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Participants were made aware that the study adheres to strict confidentiality guidelines at all times and anonymity was kept, following the BPS Guidelines for the research with Human Participants (2014.</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2">
            <a:duotone>
              <a:prstClr val="black"/>
              <a:schemeClr val="accent2">
                <a:tint val="45000"/>
                <a:satMod val="400000"/>
              </a:schemeClr>
            </a:duotone>
          </a:blip>
          <a:stretch>
            <a:fillRect/>
          </a:stretch>
        </p:blipFill>
        <p:spPr>
          <a:xfrm>
            <a:off x="9353634" y="1819534"/>
            <a:ext cx="2071396" cy="942392"/>
          </a:xfrm>
          <a:prstGeom prst="rect">
            <a:avLst/>
          </a:prstGeom>
        </p:spPr>
      </p:pic>
      <p:graphicFrame>
        <p:nvGraphicFramePr>
          <p:cNvPr id="4" name="Diagram 3"/>
          <p:cNvGraphicFramePr/>
          <p:nvPr>
            <p:extLst>
              <p:ext uri="{D42A27DB-BD31-4B8C-83A1-F6EECF244321}">
                <p14:modId xmlns:p14="http://schemas.microsoft.com/office/powerpoint/2010/main" val="407442393"/>
              </p:ext>
            </p:extLst>
          </p:nvPr>
        </p:nvGraphicFramePr>
        <p:xfrm>
          <a:off x="5062752" y="3901370"/>
          <a:ext cx="3609156" cy="1712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rotWithShape="1">
          <a:blip r:embed="rId8"/>
          <a:srcRect r="57334"/>
          <a:stretch/>
        </p:blipFill>
        <p:spPr>
          <a:xfrm>
            <a:off x="10105053" y="5936974"/>
            <a:ext cx="1978090" cy="846381"/>
          </a:xfrm>
          <a:prstGeom prst="rect">
            <a:avLst/>
          </a:prstGeom>
        </p:spPr>
      </p:pic>
    </p:spTree>
    <p:extLst>
      <p:ext uri="{BB962C8B-B14F-4D97-AF65-F5344CB8AC3E}">
        <p14:creationId xmlns:p14="http://schemas.microsoft.com/office/powerpoint/2010/main" val="2873337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5F42-7246-48FA-BA3C-CA5488A45319}"/>
              </a:ext>
            </a:extLst>
          </p:cNvPr>
          <p:cNvSpPr>
            <a:spLocks noGrp="1"/>
          </p:cNvSpPr>
          <p:nvPr>
            <p:ph type="title"/>
          </p:nvPr>
        </p:nvSpPr>
        <p:spPr>
          <a:xfrm>
            <a:off x="5041002" y="16772"/>
            <a:ext cx="2915478" cy="851797"/>
          </a:xfrm>
        </p:spPr>
        <p:txBody>
          <a:bodyPr/>
          <a:lstStyle/>
          <a:p>
            <a:r>
              <a:rPr lang="en-GB" b="0" u="sng" dirty="0">
                <a:solidFill>
                  <a:schemeClr val="tx1"/>
                </a:solidFill>
                <a:latin typeface="Times New Roman" panose="02020603050405020304" pitchFamily="18" charset="0"/>
                <a:cs typeface="Times New Roman" panose="02020603050405020304" pitchFamily="18" charset="0"/>
              </a:rPr>
              <a:t>Materials</a:t>
            </a:r>
            <a:r>
              <a:rPr lang="en-GB" dirty="0">
                <a:solidFill>
                  <a:schemeClr val="tx1"/>
                </a:solidFill>
              </a:rPr>
              <a:t> </a:t>
            </a:r>
          </a:p>
        </p:txBody>
      </p:sp>
      <p:sp>
        <p:nvSpPr>
          <p:cNvPr id="3" name="Content Placeholder 2">
            <a:extLst>
              <a:ext uri="{FF2B5EF4-FFF2-40B4-BE49-F238E27FC236}">
                <a16:creationId xmlns:a16="http://schemas.microsoft.com/office/drawing/2014/main" id="{7079FF52-EDC2-4501-A3EB-CFB522CE69CE}"/>
              </a:ext>
            </a:extLst>
          </p:cNvPr>
          <p:cNvSpPr>
            <a:spLocks noGrp="1"/>
          </p:cNvSpPr>
          <p:nvPr>
            <p:ph idx="1"/>
          </p:nvPr>
        </p:nvSpPr>
        <p:spPr>
          <a:xfrm>
            <a:off x="1971294" y="868119"/>
            <a:ext cx="9997440" cy="5029200"/>
          </a:xfrm>
          <a:solidFill>
            <a:schemeClr val="accent2">
              <a:lumMod val="60000"/>
              <a:lumOff val="40000"/>
            </a:schemeClr>
          </a:solidFill>
        </p:spPr>
        <p:txBody>
          <a:bodyPr>
            <a:normAutofit/>
          </a:bodyPr>
          <a:lstStyle/>
          <a:p>
            <a:pPr>
              <a:buFont typeface="Wingdings" panose="05000000000000000000" pitchFamily="2" charset="2"/>
              <a:buChar char="v"/>
            </a:pPr>
            <a:endParaRPr lang="en-GB" sz="2400" dirty="0">
              <a:latin typeface="Times New Roman" panose="02020603050405020304" pitchFamily="18" charset="0"/>
              <a:cs typeface="Times New Roman" panose="02020603050405020304" pitchFamily="18" charset="0"/>
            </a:endParaRPr>
          </a:p>
          <a:p>
            <a:pPr marL="82296" indent="0">
              <a:buNone/>
            </a:pPr>
            <a:r>
              <a:rPr lang="en-GB" sz="2000" dirty="0">
                <a:solidFill>
                  <a:schemeClr val="tx1"/>
                </a:solidFill>
                <a:latin typeface="Times New Roman" panose="02020603050405020304" pitchFamily="18" charset="0"/>
                <a:cs typeface="Times New Roman" panose="02020603050405020304" pitchFamily="18" charset="0"/>
              </a:rPr>
              <a:t>              The scales used to measure attitudes, knowledge and help-seeking were: </a:t>
            </a:r>
          </a:p>
          <a:p>
            <a:pPr marL="82296" indent="0">
              <a:buNone/>
            </a:pPr>
            <a:endParaRPr lang="en-GB" sz="2000" dirty="0">
              <a:solidFill>
                <a:schemeClr val="tx1"/>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sz="2000" dirty="0">
                <a:solidFill>
                  <a:schemeClr val="tx1"/>
                </a:solidFill>
                <a:latin typeface="Times New Roman" panose="02020603050405020304" pitchFamily="18" charset="0"/>
                <a:cs typeface="Times New Roman" panose="02020603050405020304" pitchFamily="18" charset="0"/>
              </a:rPr>
              <a:t>Materials Attitudes Toward Seeking Professional Psychological Help (ATSPPHS) (Fischer &amp; Farina, 1995)</a:t>
            </a:r>
          </a:p>
          <a:p>
            <a:pPr>
              <a:buFont typeface="Wingdings" panose="05000000000000000000" pitchFamily="2" charset="2"/>
              <a:buChar char="v"/>
            </a:pPr>
            <a:r>
              <a:rPr lang="en-GB" sz="2000" dirty="0">
                <a:solidFill>
                  <a:schemeClr val="tx1"/>
                </a:solidFill>
                <a:latin typeface="Times New Roman" panose="02020603050405020304" pitchFamily="18" charset="0"/>
                <a:cs typeface="Times New Roman" panose="02020603050405020304" pitchFamily="18" charset="0"/>
              </a:rPr>
              <a:t>The Mental Health Knowledge Schedule (MAKS) Evans-</a:t>
            </a:r>
            <a:r>
              <a:rPr lang="en-GB" sz="2000" dirty="0" err="1">
                <a:solidFill>
                  <a:schemeClr val="tx1"/>
                </a:solidFill>
                <a:latin typeface="Times New Roman" panose="02020603050405020304" pitchFamily="18" charset="0"/>
                <a:cs typeface="Times New Roman" panose="02020603050405020304" pitchFamily="18" charset="0"/>
              </a:rPr>
              <a:t>Lacko</a:t>
            </a:r>
            <a:r>
              <a:rPr lang="en-GB" sz="2000" dirty="0">
                <a:solidFill>
                  <a:schemeClr val="tx1"/>
                </a:solidFill>
                <a:latin typeface="Times New Roman" panose="02020603050405020304" pitchFamily="18" charset="0"/>
                <a:cs typeface="Times New Roman" panose="02020603050405020304" pitchFamily="18" charset="0"/>
              </a:rPr>
              <a:t> et al, (2010) </a:t>
            </a:r>
          </a:p>
          <a:p>
            <a:pPr>
              <a:buFont typeface="Wingdings" panose="05000000000000000000" pitchFamily="2" charset="2"/>
              <a:buChar char="v"/>
            </a:pPr>
            <a:r>
              <a:rPr lang="en-GB" sz="2000" dirty="0">
                <a:solidFill>
                  <a:schemeClr val="tx1"/>
                </a:solidFill>
                <a:latin typeface="Times New Roman" panose="02020603050405020304" pitchFamily="18" charset="0"/>
                <a:cs typeface="Times New Roman" panose="02020603050405020304" pitchFamily="18" charset="0"/>
              </a:rPr>
              <a:t>Attitudes the Community Attitudes Toward the Mentally Ill (CAMI) Taylor and Dear (1970).</a:t>
            </a:r>
          </a:p>
          <a:p>
            <a:pPr>
              <a:buFont typeface="Wingdings" panose="05000000000000000000" pitchFamily="2" charset="2"/>
              <a:buChar char="v"/>
            </a:pPr>
            <a:r>
              <a:rPr lang="en-GB" sz="2000" dirty="0">
                <a:solidFill>
                  <a:schemeClr val="tx1"/>
                </a:solidFill>
                <a:latin typeface="Times New Roman" panose="02020603050405020304" pitchFamily="18" charset="0"/>
                <a:cs typeface="Times New Roman" panose="02020603050405020304" pitchFamily="18" charset="0"/>
              </a:rPr>
              <a:t>The Attitudes Towards Anorexia and Bulimia Scale (ATABS) </a:t>
            </a:r>
            <a:r>
              <a:rPr lang="en-GB" sz="2000" dirty="0" err="1">
                <a:solidFill>
                  <a:schemeClr val="tx1"/>
                </a:solidFill>
                <a:latin typeface="Times New Roman" panose="02020603050405020304" pitchFamily="18" charset="0"/>
                <a:cs typeface="Times New Roman" panose="02020603050405020304" pitchFamily="18" charset="0"/>
              </a:rPr>
              <a:t>Hendley</a:t>
            </a:r>
            <a:r>
              <a:rPr lang="en-GB" sz="2000" dirty="0">
                <a:solidFill>
                  <a:schemeClr val="tx1"/>
                </a:solidFill>
                <a:latin typeface="Times New Roman" panose="02020603050405020304" pitchFamily="18" charset="0"/>
                <a:cs typeface="Times New Roman" panose="02020603050405020304" pitchFamily="18" charset="0"/>
              </a:rPr>
              <a:t> (1996)</a:t>
            </a:r>
          </a:p>
          <a:p>
            <a:pPr>
              <a:buFont typeface="Wingdings" panose="05000000000000000000" pitchFamily="2" charset="2"/>
              <a:buChar char="v"/>
            </a:pPr>
            <a:r>
              <a:rPr lang="en-GB" sz="2000" dirty="0">
                <a:solidFill>
                  <a:schemeClr val="tx1"/>
                </a:solidFill>
                <a:latin typeface="Times New Roman" panose="02020603050405020304" pitchFamily="18" charset="0"/>
                <a:cs typeface="Times New Roman" panose="02020603050405020304" pitchFamily="18" charset="0"/>
              </a:rPr>
              <a:t>knowledge of eating disorders, the scale used was Price, Desmond, Price and </a:t>
            </a:r>
            <a:r>
              <a:rPr lang="en-GB" sz="2000" dirty="0" err="1">
                <a:solidFill>
                  <a:schemeClr val="tx1"/>
                </a:solidFill>
                <a:latin typeface="Times New Roman" panose="02020603050405020304" pitchFamily="18" charset="0"/>
                <a:cs typeface="Times New Roman" panose="02020603050405020304" pitchFamily="18" charset="0"/>
              </a:rPr>
              <a:t>Mossening</a:t>
            </a:r>
            <a:r>
              <a:rPr lang="en-GB" sz="2000" dirty="0">
                <a:solidFill>
                  <a:schemeClr val="tx1"/>
                </a:solidFill>
                <a:latin typeface="Times New Roman" panose="02020603050405020304" pitchFamily="18" charset="0"/>
                <a:cs typeface="Times New Roman" panose="02020603050405020304" pitchFamily="18" charset="0"/>
              </a:rPr>
              <a:t> (1990) </a:t>
            </a:r>
          </a:p>
        </p:txBody>
      </p:sp>
      <p:pic>
        <p:nvPicPr>
          <p:cNvPr id="4" name="Picture 3">
            <a:extLst>
              <a:ext uri="{FF2B5EF4-FFF2-40B4-BE49-F238E27FC236}">
                <a16:creationId xmlns:a16="http://schemas.microsoft.com/office/drawing/2014/main" id="{4BF61ECB-856B-4DA2-8127-04CF903A45BB}"/>
              </a:ext>
            </a:extLst>
          </p:cNvPr>
          <p:cNvPicPr>
            <a:picLocks noChangeAspect="1"/>
          </p:cNvPicPr>
          <p:nvPr/>
        </p:nvPicPr>
        <p:blipFill>
          <a:blip r:embed="rId2"/>
          <a:stretch>
            <a:fillRect/>
          </a:stretch>
        </p:blipFill>
        <p:spPr>
          <a:xfrm>
            <a:off x="5122412" y="4780107"/>
            <a:ext cx="2834068" cy="1612003"/>
          </a:xfrm>
          <a:prstGeom prst="rect">
            <a:avLst/>
          </a:prstGeom>
        </p:spPr>
      </p:pic>
      <p:pic>
        <p:nvPicPr>
          <p:cNvPr id="5" name="Picture 4"/>
          <p:cNvPicPr>
            <a:picLocks noChangeAspect="1"/>
          </p:cNvPicPr>
          <p:nvPr/>
        </p:nvPicPr>
        <p:blipFill>
          <a:blip r:embed="rId3"/>
          <a:stretch>
            <a:fillRect/>
          </a:stretch>
        </p:blipFill>
        <p:spPr>
          <a:xfrm>
            <a:off x="9950815" y="36026"/>
            <a:ext cx="2150745" cy="122015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p:cNvPicPr>
            <a:picLocks noChangeAspect="1"/>
          </p:cNvPicPr>
          <p:nvPr/>
        </p:nvPicPr>
        <p:blipFill>
          <a:blip r:embed="rId4"/>
          <a:stretch>
            <a:fillRect/>
          </a:stretch>
        </p:blipFill>
        <p:spPr>
          <a:xfrm>
            <a:off x="1695489" y="74749"/>
            <a:ext cx="2171700" cy="114270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548575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315383216"/>
              </p:ext>
            </p:extLst>
          </p:nvPr>
        </p:nvGraphicFramePr>
        <p:xfrm>
          <a:off x="1683945" y="543209"/>
          <a:ext cx="10402431" cy="61790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idx="4294967295"/>
          </p:nvPr>
        </p:nvSpPr>
        <p:spPr>
          <a:xfrm>
            <a:off x="2089889" y="0"/>
            <a:ext cx="9996487" cy="431532"/>
          </a:xfrm>
        </p:spPr>
        <p:txBody>
          <a:bodyPr>
            <a:normAutofit fontScale="90000"/>
          </a:bodyPr>
          <a:lstStyle/>
          <a:p>
            <a:r>
              <a:rPr lang="en-GB" dirty="0"/>
              <a:t>                          </a:t>
            </a:r>
            <a:r>
              <a:rPr lang="en-GB" dirty="0">
                <a:solidFill>
                  <a:schemeClr val="tx1"/>
                </a:solidFill>
              </a:rPr>
              <a:t>Results</a:t>
            </a:r>
          </a:p>
        </p:txBody>
      </p:sp>
    </p:spTree>
    <p:extLst>
      <p:ext uri="{BB962C8B-B14F-4D97-AF65-F5344CB8AC3E}">
        <p14:creationId xmlns:p14="http://schemas.microsoft.com/office/powerpoint/2010/main" val="338445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210262" y="1417982"/>
            <a:ext cx="2888973" cy="4399653"/>
          </a:xfrm>
          <a:prstGeom prst="rect">
            <a:avLst/>
          </a:prstGeom>
        </p:spPr>
      </p:pic>
      <p:sp>
        <p:nvSpPr>
          <p:cNvPr id="3" name="Rectangle 2"/>
          <p:cNvSpPr/>
          <p:nvPr/>
        </p:nvSpPr>
        <p:spPr>
          <a:xfrm>
            <a:off x="5158632" y="0"/>
            <a:ext cx="2999531" cy="64633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600" b="0" i="0" u="sng" strike="noStrike" kern="0" cap="none" spc="0" normalizeH="0" baseline="0" noProof="0" dirty="0">
                <a:ln>
                  <a:noFill/>
                </a:ln>
                <a:effectLst/>
                <a:uLnTx/>
                <a:uFillTx/>
                <a:latin typeface="Cambria"/>
                <a:ea typeface="+mj-ea"/>
                <a:cs typeface="+mj-cs"/>
              </a:rPr>
              <a:t>Discussion</a:t>
            </a:r>
            <a:endParaRPr kumimoji="0" lang="en-GB" sz="1800" b="0" i="0" u="sng" strike="noStrike" kern="0" cap="none" spc="0" normalizeH="0" baseline="0" noProof="0" dirty="0">
              <a:ln>
                <a:noFill/>
              </a:ln>
              <a:effectLst/>
              <a:uLnTx/>
              <a:uFillTx/>
            </a:endParaRPr>
          </a:p>
        </p:txBody>
      </p:sp>
      <p:sp>
        <p:nvSpPr>
          <p:cNvPr id="4" name="Rectangle 3"/>
          <p:cNvSpPr/>
          <p:nvPr/>
        </p:nvSpPr>
        <p:spPr>
          <a:xfrm>
            <a:off x="1709530" y="571855"/>
            <a:ext cx="7341705" cy="5016758"/>
          </a:xfrm>
          <a:prstGeom prst="rect">
            <a:avLst/>
          </a:prstGeom>
        </p:spPr>
        <p:txBody>
          <a:bodyPr wrap="square">
            <a:spAutoFit/>
          </a:bodyPr>
          <a:lstStyle/>
          <a:p>
            <a:endParaRPr lang="en-GB"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The findings from this study supported the hypothesis that there would be a difference between health professionals and lay persons attitudes and knowledge towards eating disorders and mental health conditions. </a:t>
            </a:r>
          </a:p>
          <a:p>
            <a:pPr marL="285750" indent="-285750">
              <a:buFont typeface="Wingdings" panose="05000000000000000000" pitchFamily="2" charset="2"/>
              <a:buChar char="v"/>
            </a:pPr>
            <a:endParaRPr lang="en-GB"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Additionally the hypothesis that there would be gender differences was supported when exploring gender differences of knowledge of eating disorders and help seeking behaviour. However gender was not a factor when exploring attitudes of eating disorders and mental health. Age was explored but was not a significant main effect in this </a:t>
            </a:r>
            <a:r>
              <a:rPr lang="en-GB" sz="1600">
                <a:latin typeface="Times New Roman" panose="02020603050405020304" pitchFamily="18" charset="0"/>
                <a:cs typeface="Times New Roman" panose="02020603050405020304" pitchFamily="18" charset="0"/>
              </a:rPr>
              <a:t>current research.</a:t>
            </a:r>
            <a:endParaRPr lang="en-GB"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GB"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Findings found that young male HP have less knowledge of eating disorders then non Hp females. This implies that there is a need for additional training in eating disorders. HP females and non HP was shown to have better knowledge than younger HP males.  </a:t>
            </a:r>
          </a:p>
          <a:p>
            <a:endParaRPr lang="en-GB"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Additionally the findings found that HP males in the younger group was less likely to seek help, scoring the 2</a:t>
            </a:r>
            <a:r>
              <a:rPr lang="en-GB" sz="1600" baseline="30000" dirty="0">
                <a:latin typeface="Times New Roman" panose="02020603050405020304" pitchFamily="18" charset="0"/>
                <a:cs typeface="Times New Roman" panose="02020603050405020304" pitchFamily="18" charset="0"/>
              </a:rPr>
              <a:t>nd</a:t>
            </a:r>
            <a:r>
              <a:rPr lang="en-GB" sz="1600" dirty="0">
                <a:latin typeface="Times New Roman" panose="02020603050405020304" pitchFamily="18" charset="0"/>
                <a:cs typeface="Times New Roman" panose="02020603050405020304" pitchFamily="18" charset="0"/>
              </a:rPr>
              <a:t> highest negative score for seeking help. Age was not a significant difference throughout the analysis however, further research should be carried out. </a:t>
            </a:r>
          </a:p>
        </p:txBody>
      </p:sp>
      <p:pic>
        <p:nvPicPr>
          <p:cNvPr id="7" name="Picture 6"/>
          <p:cNvPicPr>
            <a:picLocks noChangeAspect="1"/>
          </p:cNvPicPr>
          <p:nvPr/>
        </p:nvPicPr>
        <p:blipFill>
          <a:blip r:embed="rId3"/>
          <a:stretch>
            <a:fillRect/>
          </a:stretch>
        </p:blipFill>
        <p:spPr>
          <a:xfrm>
            <a:off x="3432313" y="5817636"/>
            <a:ext cx="5327374" cy="1188823"/>
          </a:xfrm>
          <a:prstGeom prst="rect">
            <a:avLst/>
          </a:prstGeom>
        </p:spPr>
      </p:pic>
    </p:spTree>
    <p:extLst>
      <p:ext uri="{BB962C8B-B14F-4D97-AF65-F5344CB8AC3E}">
        <p14:creationId xmlns:p14="http://schemas.microsoft.com/office/powerpoint/2010/main" val="3938012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376057" y="-1"/>
            <a:ext cx="5947049" cy="158621"/>
          </a:xfrm>
          <a:prstGeom prst="rect">
            <a:avLst/>
          </a:prstGeom>
        </p:spPr>
        <p:txBody>
          <a:bodyPr vert="horz" lIns="91440" tIns="45720" rIns="91440" bIns="45720" rtlCol="0" anchor="b">
            <a:normAutofit fontScale="25000" lnSpcReduction="20000"/>
          </a:bodyPr>
          <a:lst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2000" b="0" i="0" u="none" strike="noStrike" kern="1200" cap="none" spc="0" normalizeH="0" baseline="0" noProof="0" dirty="0">
              <a:ln>
                <a:noFill/>
              </a:ln>
              <a:solidFill>
                <a:srgbClr val="C44475">
                  <a:lumMod val="75000"/>
                </a:srgbClr>
              </a:solidFill>
              <a:effectLst/>
              <a:uLnTx/>
              <a:uFillTx/>
              <a:latin typeface="Cambria"/>
              <a:ea typeface="+mj-ea"/>
              <a:cs typeface="+mj-cs"/>
            </a:endParaRPr>
          </a:p>
        </p:txBody>
      </p:sp>
      <p:sp>
        <p:nvSpPr>
          <p:cNvPr id="4" name="Rectangle 3"/>
          <p:cNvSpPr/>
          <p:nvPr/>
        </p:nvSpPr>
        <p:spPr>
          <a:xfrm>
            <a:off x="1818593" y="850834"/>
            <a:ext cx="10168619" cy="5529719"/>
          </a:xfrm>
          <a:prstGeom prst="rect">
            <a:avLst/>
          </a:prstGeom>
          <a:solidFill>
            <a:schemeClr val="accent2">
              <a:lumMod val="60000"/>
              <a:lumOff val="40000"/>
            </a:schemeClr>
          </a:solidFill>
        </p:spPr>
        <p:txBody>
          <a:bodyPr wrap="square">
            <a:spAutoFit/>
          </a:bodyPr>
          <a:lstStyle/>
          <a:p>
            <a:pPr marL="171450" indent="-171450">
              <a:lnSpc>
                <a:spcPct val="200000"/>
              </a:lnSpc>
              <a:spcAft>
                <a:spcPts val="800"/>
              </a:spcAft>
              <a:buFont typeface="Wingdings" panose="05000000000000000000" pitchFamily="2" charset="2"/>
              <a:buChar char="v"/>
            </a:pPr>
            <a:r>
              <a:rPr lang="en-GB" sz="1600" dirty="0">
                <a:latin typeface="Times New Roman" panose="02020603050405020304" pitchFamily="18" charset="0"/>
                <a:ea typeface="Calibri" panose="020F0502020204030204" pitchFamily="34" charset="0"/>
                <a:cs typeface="Times New Roman" panose="02020603050405020304" pitchFamily="18" charset="0"/>
              </a:rPr>
              <a:t> There were a number of limitations to this study. One of the main limitations is the sample size of HP participants and especially male participants. The time constraints also meant that health professionals had a short time limit to respond, therefore future research should approach this. </a:t>
            </a:r>
          </a:p>
          <a:p>
            <a:pPr marL="171450" lvl="0" indent="-171450">
              <a:lnSpc>
                <a:spcPct val="200000"/>
              </a:lnSpc>
              <a:spcAft>
                <a:spcPts val="800"/>
              </a:spcAft>
              <a:buFont typeface="Wingdings" panose="05000000000000000000" pitchFamily="2" charset="2"/>
              <a:buChar char="v"/>
            </a:pPr>
            <a:r>
              <a:rPr lang="en-GB" sz="1600" dirty="0">
                <a:latin typeface="Times New Roman" panose="02020603050405020304" pitchFamily="18" charset="0"/>
                <a:ea typeface="Calibri" panose="020F0502020204030204" pitchFamily="34" charset="0"/>
                <a:cs typeface="Times New Roman" panose="02020603050405020304" pitchFamily="18" charset="0"/>
              </a:rPr>
              <a:t> Future research could explore differences in ethnic groups and social classes. </a:t>
            </a:r>
          </a:p>
          <a:p>
            <a:pPr marL="171450" lvl="0" indent="-171450">
              <a:lnSpc>
                <a:spcPct val="200000"/>
              </a:lnSpc>
              <a:spcAft>
                <a:spcPts val="800"/>
              </a:spcAft>
              <a:buFont typeface="Wingdings" panose="05000000000000000000" pitchFamily="2" charset="2"/>
              <a:buChar char="v"/>
            </a:pPr>
            <a:r>
              <a:rPr lang="en-GB" sz="1600" dirty="0">
                <a:latin typeface="Times New Roman" panose="02020603050405020304" pitchFamily="18" charset="0"/>
                <a:ea typeface="Calibri" panose="020F0502020204030204" pitchFamily="34" charset="0"/>
                <a:cs typeface="Times New Roman" panose="02020603050405020304" pitchFamily="18" charset="0"/>
              </a:rPr>
              <a:t> Additionally the study could of explored different types of eating disorders separately for differences.</a:t>
            </a:r>
          </a:p>
          <a:p>
            <a:pPr marL="171450" indent="-171450">
              <a:lnSpc>
                <a:spcPct val="200000"/>
              </a:lnSpc>
              <a:spcAft>
                <a:spcPts val="800"/>
              </a:spcAft>
              <a:buFont typeface="Wingdings" panose="05000000000000000000" pitchFamily="2" charset="2"/>
              <a:buChar char="v"/>
            </a:pPr>
            <a:r>
              <a:rPr lang="en-GB" sz="1600" dirty="0">
                <a:latin typeface="Times New Roman" panose="02020603050405020304" pitchFamily="18" charset="0"/>
                <a:ea typeface="Calibri" panose="020F0502020204030204" pitchFamily="34" charset="0"/>
                <a:cs typeface="Times New Roman" panose="02020603050405020304" pitchFamily="18" charset="0"/>
              </a:rPr>
              <a:t> Future research could use both quantitative and qualitative to gain further understanding of the findings. </a:t>
            </a:r>
          </a:p>
          <a:p>
            <a:pPr marL="171450" indent="-171450">
              <a:lnSpc>
                <a:spcPct val="200000"/>
              </a:lnSpc>
              <a:spcAft>
                <a:spcPts val="800"/>
              </a:spcAft>
              <a:buFont typeface="Wingdings" panose="05000000000000000000" pitchFamily="2" charset="2"/>
              <a:buChar char="v"/>
            </a:pPr>
            <a:r>
              <a:rPr lang="en-GB" sz="1600" dirty="0">
                <a:latin typeface="Times New Roman" panose="02020603050405020304" pitchFamily="18" charset="0"/>
                <a:ea typeface="Calibri" panose="020F0502020204030204" pitchFamily="34" charset="0"/>
                <a:cs typeface="Times New Roman" panose="02020603050405020304" pitchFamily="18" charset="0"/>
              </a:rPr>
              <a:t> Future research could use more updated scales as such the CAMI scale could be regarded as out-dated and not as reliable when modified.  </a:t>
            </a:r>
          </a:p>
          <a:p>
            <a:pPr marL="171450" indent="-171450">
              <a:lnSpc>
                <a:spcPct val="200000"/>
              </a:lnSpc>
              <a:spcAft>
                <a:spcPts val="800"/>
              </a:spcAft>
              <a:buFont typeface="Wingdings" panose="05000000000000000000" pitchFamily="2" charset="2"/>
              <a:buChar char="v"/>
            </a:pPr>
            <a:r>
              <a:rPr lang="en-GB" sz="1600" dirty="0">
                <a:latin typeface="Times New Roman" panose="02020603050405020304" pitchFamily="18" charset="0"/>
                <a:ea typeface="Calibri" panose="020F0502020204030204" pitchFamily="34" charset="0"/>
                <a:cs typeface="Times New Roman" panose="02020603050405020304" pitchFamily="18" charset="0"/>
              </a:rPr>
              <a:t> Additionally feedback from the questionnaires indicated that it was too long and time consuming, therefore, a shorter questionnaire may increase responses</a:t>
            </a:r>
            <a:r>
              <a:rPr lang="en-GB" sz="1600" dirty="0">
                <a:latin typeface="Times New Roman" panose="02020603050405020304" pitchFamily="18" charset="0"/>
                <a:ea typeface="Calibri" panose="020F0502020204030204" pitchFamily="34" charset="0"/>
              </a:rPr>
              <a:t>. </a:t>
            </a:r>
            <a:endParaRPr lang="en-GB" sz="1600" dirty="0"/>
          </a:p>
        </p:txBody>
      </p:sp>
      <p:sp>
        <p:nvSpPr>
          <p:cNvPr id="3" name="Title 2">
            <a:extLst>
              <a:ext uri="{FF2B5EF4-FFF2-40B4-BE49-F238E27FC236}">
                <a16:creationId xmlns:a16="http://schemas.microsoft.com/office/drawing/2014/main" id="{245B9BB9-4EDC-4C7A-8E3A-EE910E986E2F}"/>
              </a:ext>
            </a:extLst>
          </p:cNvPr>
          <p:cNvSpPr>
            <a:spLocks noGrp="1"/>
          </p:cNvSpPr>
          <p:nvPr>
            <p:ph type="title" idx="4294967295"/>
          </p:nvPr>
        </p:nvSpPr>
        <p:spPr>
          <a:xfrm>
            <a:off x="2195513" y="-66675"/>
            <a:ext cx="9996487" cy="1143000"/>
          </a:xfrm>
        </p:spPr>
        <p:txBody>
          <a:bodyPr/>
          <a:lstStyle/>
          <a:p>
            <a:r>
              <a:rPr lang="en-GB" b="0" dirty="0">
                <a:solidFill>
                  <a:schemeClr val="tx1"/>
                </a:solidFill>
                <a:latin typeface="Times New Roman" panose="02020603050405020304" pitchFamily="18" charset="0"/>
                <a:cs typeface="Times New Roman" panose="02020603050405020304" pitchFamily="18" charset="0"/>
              </a:rPr>
              <a:t>      Limitations and future research </a:t>
            </a:r>
          </a:p>
        </p:txBody>
      </p:sp>
      <p:pic>
        <p:nvPicPr>
          <p:cNvPr id="5" name="Picture 4"/>
          <p:cNvPicPr>
            <a:picLocks noChangeAspect="1"/>
          </p:cNvPicPr>
          <p:nvPr/>
        </p:nvPicPr>
        <p:blipFill>
          <a:blip r:embed="rId2"/>
          <a:stretch>
            <a:fillRect/>
          </a:stretch>
        </p:blipFill>
        <p:spPr>
          <a:xfrm>
            <a:off x="4968087" y="5985112"/>
            <a:ext cx="3535986" cy="1188823"/>
          </a:xfrm>
          <a:prstGeom prst="rect">
            <a:avLst/>
          </a:prstGeom>
        </p:spPr>
      </p:pic>
    </p:spTree>
    <p:extLst>
      <p:ext uri="{BB962C8B-B14F-4D97-AF65-F5344CB8AC3E}">
        <p14:creationId xmlns:p14="http://schemas.microsoft.com/office/powerpoint/2010/main" val="335909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0" y="-196850"/>
            <a:ext cx="9997440" cy="806450"/>
          </a:xfrm>
        </p:spPr>
        <p:txBody>
          <a:bodyPr/>
          <a:lstStyle/>
          <a:p>
            <a:r>
              <a:rPr lang="en-GB" dirty="0"/>
              <a:t>                  </a:t>
            </a:r>
            <a:r>
              <a:rPr lang="en-GB" u="sng" dirty="0"/>
              <a:t> </a:t>
            </a:r>
            <a:r>
              <a:rPr lang="en-GB" u="sng" dirty="0">
                <a:solidFill>
                  <a:schemeClr val="tx1"/>
                </a:solidFill>
              </a:rPr>
              <a:t>Implications </a:t>
            </a:r>
          </a:p>
        </p:txBody>
      </p:sp>
      <p:sp>
        <p:nvSpPr>
          <p:cNvPr id="4" name="Content Placeholder 3"/>
          <p:cNvSpPr>
            <a:spLocks noGrp="1"/>
          </p:cNvSpPr>
          <p:nvPr>
            <p:ph idx="1"/>
          </p:nvPr>
        </p:nvSpPr>
        <p:spPr>
          <a:xfrm>
            <a:off x="1772527" y="503583"/>
            <a:ext cx="10419473" cy="5300058"/>
          </a:xfrm>
        </p:spPr>
        <p:txBody>
          <a:bodyPr>
            <a:noAutofit/>
          </a:bodyPr>
          <a:lstStyle/>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The implications of this study’s findings highlights that there is a need for more research and education regarding mental health negative attitudes and eating disorders, especially in younger males knowledge of disordered eating. </a:t>
            </a:r>
          </a:p>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The attitudes towards AN is that it mainly </a:t>
            </a:r>
            <a:r>
              <a:rPr lang="en-GB" sz="1700" dirty="0" err="1">
                <a:solidFill>
                  <a:schemeClr val="tx1"/>
                </a:solidFill>
                <a:latin typeface="Times New Roman" panose="02020603050405020304" pitchFamily="18" charset="0"/>
                <a:cs typeface="Times New Roman" panose="02020603050405020304" pitchFamily="18" charset="0"/>
              </a:rPr>
              <a:t>ia</a:t>
            </a:r>
            <a:r>
              <a:rPr lang="en-GB" sz="1700" dirty="0">
                <a:solidFill>
                  <a:schemeClr val="tx1"/>
                </a:solidFill>
                <a:latin typeface="Times New Roman" panose="02020603050405020304" pitchFamily="18" charset="0"/>
                <a:cs typeface="Times New Roman" panose="02020603050405020304" pitchFamily="18" charset="0"/>
              </a:rPr>
              <a:t> a female illness, an explanation as to why males are less likely to seek help for an eating disorder due to this belief. Therefore, additionally assumptions could be that males retain less knowledge of eating disorders as they don’t feel it applies. </a:t>
            </a:r>
          </a:p>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The implications of negative beliefs regarding mental illness and eating disorders may impact upon family and friends  support by additionally increasing misconceptions that AN is a choice. </a:t>
            </a:r>
          </a:p>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This could lead to a negative impact upon recovery and a belief that recovery is simple. Thus, it is important to continue research into attitudes and knowledge of the general public and HPs</a:t>
            </a:r>
          </a:p>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The development, testing, and implementation of appropriate de-stigmatization campaigns for treating eating disorders is therefore warranted. Challenging these beliefs may, in turn, positively influence coping strategies. </a:t>
            </a:r>
          </a:p>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Taken together, the etiology of the stigmatization of eating disorders and the implication of blaming attitudes, the lack of knowledge surrounding the disorder, especially with males and younger male health professionals should prompt increased research of the strategies society can undertake to tackle the stigma surrounding eating disorders. </a:t>
            </a:r>
          </a:p>
          <a:p>
            <a:pPr>
              <a:buFont typeface="Wingdings" panose="05000000000000000000" pitchFamily="2" charset="2"/>
              <a:buChar char="v"/>
            </a:pPr>
            <a:r>
              <a:rPr lang="en-GB" sz="1700" dirty="0">
                <a:solidFill>
                  <a:schemeClr val="tx1"/>
                </a:solidFill>
                <a:latin typeface="Times New Roman" panose="02020603050405020304" pitchFamily="18" charset="0"/>
                <a:cs typeface="Times New Roman" panose="02020603050405020304" pitchFamily="18" charset="0"/>
              </a:rPr>
              <a:t>Particularly, increased education and awareness should be addressed, specially regarding knowledge and, encouraging help seeking behaviour with males. Also, considering the suicide rate of men and the significant difference found of help seeking behaviour, and the rise of male eating disorders.</a:t>
            </a:r>
          </a:p>
        </p:txBody>
      </p:sp>
      <p:pic>
        <p:nvPicPr>
          <p:cNvPr id="3" name="Picture 2"/>
          <p:cNvPicPr>
            <a:picLocks noChangeAspect="1"/>
          </p:cNvPicPr>
          <p:nvPr/>
        </p:nvPicPr>
        <p:blipFill>
          <a:blip r:embed="rId2"/>
          <a:stretch>
            <a:fillRect/>
          </a:stretch>
        </p:blipFill>
        <p:spPr>
          <a:xfrm>
            <a:off x="10403632" y="5803641"/>
            <a:ext cx="1714013" cy="969508"/>
          </a:xfrm>
          <a:prstGeom prst="rect">
            <a:avLst/>
          </a:prstGeom>
        </p:spPr>
      </p:pic>
      <p:pic>
        <p:nvPicPr>
          <p:cNvPr id="5" name="Picture 4"/>
          <p:cNvPicPr>
            <a:picLocks noChangeAspect="1"/>
          </p:cNvPicPr>
          <p:nvPr/>
        </p:nvPicPr>
        <p:blipFill>
          <a:blip r:embed="rId3"/>
          <a:stretch>
            <a:fillRect/>
          </a:stretch>
        </p:blipFill>
        <p:spPr>
          <a:xfrm rot="5400000">
            <a:off x="1889592" y="5668492"/>
            <a:ext cx="923729" cy="1455289"/>
          </a:xfrm>
          <a:prstGeom prst="rect">
            <a:avLst/>
          </a:prstGeom>
        </p:spPr>
      </p:pic>
      <p:pic>
        <p:nvPicPr>
          <p:cNvPr id="6" name="Picture 5"/>
          <p:cNvPicPr>
            <a:picLocks noChangeAspect="1"/>
          </p:cNvPicPr>
          <p:nvPr/>
        </p:nvPicPr>
        <p:blipFill>
          <a:blip r:embed="rId4"/>
          <a:stretch>
            <a:fillRect/>
          </a:stretch>
        </p:blipFill>
        <p:spPr>
          <a:xfrm>
            <a:off x="3403517" y="5940898"/>
            <a:ext cx="6675699" cy="947619"/>
          </a:xfrm>
          <a:prstGeom prst="rect">
            <a:avLst/>
          </a:prstGeom>
        </p:spPr>
      </p:pic>
    </p:spTree>
    <p:extLst>
      <p:ext uri="{BB962C8B-B14F-4D97-AF65-F5344CB8AC3E}">
        <p14:creationId xmlns:p14="http://schemas.microsoft.com/office/powerpoint/2010/main" val="3308498086"/>
      </p:ext>
    </p:extLst>
  </p:cSld>
  <p:clrMapOvr>
    <a:masterClrMapping/>
  </p:clrMapOvr>
  <mc:AlternateContent xmlns:mc="http://schemas.openxmlformats.org/markup-compatibility/2006" xmlns:p14="http://schemas.microsoft.com/office/powerpoint/2010/main">
    <mc:Choice Requires="p14">
      <p:transition spd="med" p14:dur="700" advTm="77220">
        <p:fade/>
      </p:transition>
    </mc:Choice>
    <mc:Fallback xmlns="">
      <p:transition spd="med" advTm="7722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278910" y="93652"/>
            <a:ext cx="2361544" cy="64633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600" b="0" i="0" u="none" strike="noStrike" kern="0" cap="none" spc="0" normalizeH="0" baseline="0" noProof="0" dirty="0">
                <a:ln>
                  <a:noFill/>
                </a:ln>
                <a:effectLst/>
                <a:uLnTx/>
                <a:uFillTx/>
                <a:latin typeface="Cambria"/>
                <a:ea typeface="+mj-ea"/>
                <a:cs typeface="+mj-cs"/>
              </a:rPr>
              <a:t>Conclusion</a:t>
            </a:r>
            <a:endParaRPr kumimoji="0" lang="en-GB" sz="1800" b="0" i="0" u="none" strike="noStrike" kern="0" cap="none" spc="0" normalizeH="0" baseline="0" noProof="0" dirty="0">
              <a:ln>
                <a:noFill/>
              </a:ln>
              <a:effectLst/>
              <a:uLnTx/>
              <a:uFillTx/>
            </a:endParaRPr>
          </a:p>
        </p:txBody>
      </p:sp>
      <p:sp>
        <p:nvSpPr>
          <p:cNvPr id="2" name="Rectangle 1"/>
          <p:cNvSpPr/>
          <p:nvPr/>
        </p:nvSpPr>
        <p:spPr>
          <a:xfrm>
            <a:off x="1928177" y="708441"/>
            <a:ext cx="9759636" cy="5262979"/>
          </a:xfrm>
          <a:prstGeom prst="rect">
            <a:avLst/>
          </a:prstGeom>
          <a:solidFill>
            <a:schemeClr val="accent2">
              <a:lumMod val="60000"/>
              <a:lumOff val="40000"/>
            </a:schemeClr>
          </a:solidFill>
        </p:spPr>
        <p:txBody>
          <a:bodyPr wrap="square">
            <a:spAutoFit/>
          </a:bodyPr>
          <a:lstStyle/>
          <a:p>
            <a:r>
              <a:rPr lang="en-GB" sz="2400" dirty="0">
                <a:latin typeface="Times New Roman" panose="02020603050405020304" pitchFamily="18" charset="0"/>
                <a:cs typeface="Times New Roman" panose="02020603050405020304" pitchFamily="18" charset="0"/>
              </a:rPr>
              <a:t>The primary aim of this research was to explore the attitudes and knowledge of health professionals and the general public towards mental health conditions and eating disorders. </a:t>
            </a:r>
          </a:p>
          <a:p>
            <a:r>
              <a:rPr lang="en-GB" sz="2400" dirty="0">
                <a:latin typeface="Times New Roman" panose="02020603050405020304" pitchFamily="18" charset="0"/>
                <a:cs typeface="Times New Roman" panose="02020603050405020304" pitchFamily="18" charset="0"/>
              </a:rPr>
              <a:t>The findings showed there is still areas that need to be addressed regarding negative attitudes  towards and knowledge about eating disorders. Including negative attitudes towards help-seeking for all mental health conditions especially in  males. Therefore more awareness is needed amongst both genders and improve help-seeking in men; furthermore, public attitudes towards mental health in general. Younger males needs much more research with aims to provided effective interventions to encourage males in particular to seek help as they showed higher negative attitudes towards mental illness in general to aid help-seeking behaviour and form better acceptance of mental illness, as suicide rates are higher in males and eating disorders are rising faster in males than females. </a:t>
            </a:r>
          </a:p>
        </p:txBody>
      </p:sp>
      <p:pic>
        <p:nvPicPr>
          <p:cNvPr id="5" name="Picture 4">
            <a:extLst>
              <a:ext uri="{FF2B5EF4-FFF2-40B4-BE49-F238E27FC236}">
                <a16:creationId xmlns:a16="http://schemas.microsoft.com/office/drawing/2014/main" id="{52487FAB-39DD-425D-9EBF-08CBCDBFDFF1}"/>
              </a:ext>
            </a:extLst>
          </p:cNvPr>
          <p:cNvPicPr>
            <a:picLocks noChangeAspect="1"/>
          </p:cNvPicPr>
          <p:nvPr/>
        </p:nvPicPr>
        <p:blipFill>
          <a:blip r:embed="rId2"/>
          <a:stretch>
            <a:fillRect/>
          </a:stretch>
        </p:blipFill>
        <p:spPr>
          <a:xfrm>
            <a:off x="2786063" y="5602088"/>
            <a:ext cx="7772399" cy="1475360"/>
          </a:xfrm>
          <a:prstGeom prst="rect">
            <a:avLst/>
          </a:prstGeom>
        </p:spPr>
      </p:pic>
    </p:spTree>
    <p:extLst>
      <p:ext uri="{BB962C8B-B14F-4D97-AF65-F5344CB8AC3E}">
        <p14:creationId xmlns:p14="http://schemas.microsoft.com/office/powerpoint/2010/main" val="3860079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856794" y="0"/>
            <a:ext cx="3820603" cy="6424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srgbClr val="C44475">
                    <a:lumMod val="75000"/>
                  </a:srgbClr>
                </a:solidFill>
                <a:effectLst/>
                <a:uLnTx/>
                <a:uFillTx/>
                <a:latin typeface="Cambria"/>
                <a:ea typeface="+mj-ea"/>
                <a:cs typeface="+mj-cs"/>
              </a:rPr>
              <a:t>              References </a:t>
            </a:r>
          </a:p>
        </p:txBody>
      </p:sp>
      <p:sp>
        <p:nvSpPr>
          <p:cNvPr id="5" name="Rectangle 4"/>
          <p:cNvSpPr/>
          <p:nvPr/>
        </p:nvSpPr>
        <p:spPr>
          <a:xfrm>
            <a:off x="1707502" y="677002"/>
            <a:ext cx="10254343" cy="5694829"/>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Fleming, J., </a:t>
            </a:r>
            <a:r>
              <a:rPr lang="en-GB" sz="1100" dirty="0" err="1">
                <a:latin typeface="Calibri" panose="020F0502020204030204" pitchFamily="34" charset="0"/>
                <a:ea typeface="Calibri" panose="020F0502020204030204" pitchFamily="34" charset="0"/>
                <a:cs typeface="Times New Roman" panose="02020603050405020304" pitchFamily="18" charset="0"/>
              </a:rPr>
              <a:t>Szmukler</a:t>
            </a:r>
            <a:r>
              <a:rPr lang="en-GB" sz="1100" dirty="0">
                <a:latin typeface="Calibri" panose="020F0502020204030204" pitchFamily="34" charset="0"/>
                <a:ea typeface="Calibri" panose="020F0502020204030204" pitchFamily="34" charset="0"/>
                <a:cs typeface="Times New Roman" panose="02020603050405020304" pitchFamily="18" charset="0"/>
              </a:rPr>
              <a:t>, G. 1992. Attitudes of medical professionals towards patients with eating disorders. Australian and New Zealand Journal of Psychiatry, (26)3:436-443.</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Galdas</a:t>
            </a:r>
            <a:r>
              <a:rPr lang="en-GB" sz="1100" dirty="0">
                <a:latin typeface="Calibri" panose="020F0502020204030204" pitchFamily="34" charset="0"/>
                <a:ea typeface="Calibri" panose="020F0502020204030204" pitchFamily="34" charset="0"/>
                <a:cs typeface="Times New Roman" panose="02020603050405020304" pitchFamily="18" charset="0"/>
              </a:rPr>
              <a:t>, P. M., Cheater, F. and Marshall, P. (2005), Men and health help-seeking behaviour: literature review. Journal of Advanced Nursing, 49: 616–623. doi:10.1111/j.1365-2648.2004.03331.x</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Jorm</a:t>
            </a:r>
            <a:r>
              <a:rPr lang="en-GB" sz="1100" dirty="0">
                <a:latin typeface="Calibri" panose="020F0502020204030204" pitchFamily="34" charset="0"/>
                <a:ea typeface="Calibri" panose="020F0502020204030204" pitchFamily="34" charset="0"/>
                <a:cs typeface="Times New Roman" panose="02020603050405020304" pitchFamily="18" charset="0"/>
              </a:rPr>
              <a:t>, A. F. (2000). Mental health literacy: Public knowledge and beliefs about mental disorders. The British Journal of Psychiatry, 177(5), 396-401. </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Klimes-Dougan</a:t>
            </a:r>
            <a:r>
              <a:rPr lang="en-GB" sz="1100" dirty="0">
                <a:latin typeface="Calibri" panose="020F0502020204030204" pitchFamily="34" charset="0"/>
                <a:ea typeface="Calibri" panose="020F0502020204030204" pitchFamily="34" charset="0"/>
                <a:cs typeface="Times New Roman" panose="02020603050405020304" pitchFamily="18" charset="0"/>
              </a:rPr>
              <a:t>, B., </a:t>
            </a:r>
            <a:r>
              <a:rPr lang="en-GB" sz="1100" dirty="0" err="1">
                <a:latin typeface="Calibri" panose="020F0502020204030204" pitchFamily="34" charset="0"/>
                <a:ea typeface="Calibri" panose="020F0502020204030204" pitchFamily="34" charset="0"/>
                <a:cs typeface="Times New Roman" panose="02020603050405020304" pitchFamily="18" charset="0"/>
              </a:rPr>
              <a:t>Klingbeil</a:t>
            </a:r>
            <a:r>
              <a:rPr lang="en-GB" sz="1100" dirty="0">
                <a:latin typeface="Calibri" panose="020F0502020204030204" pitchFamily="34" charset="0"/>
                <a:ea typeface="Calibri" panose="020F0502020204030204" pitchFamily="34" charset="0"/>
                <a:cs typeface="Times New Roman" panose="02020603050405020304" pitchFamily="18" charset="0"/>
              </a:rPr>
              <a:t>, D. A., &amp; </a:t>
            </a:r>
            <a:r>
              <a:rPr lang="en-GB" sz="1100" dirty="0" err="1">
                <a:latin typeface="Calibri" panose="020F0502020204030204" pitchFamily="34" charset="0"/>
                <a:ea typeface="Calibri" panose="020F0502020204030204" pitchFamily="34" charset="0"/>
                <a:cs typeface="Times New Roman" panose="02020603050405020304" pitchFamily="18" charset="0"/>
              </a:rPr>
              <a:t>Meller</a:t>
            </a:r>
            <a:r>
              <a:rPr lang="en-GB" sz="1100" dirty="0">
                <a:latin typeface="Calibri" panose="020F0502020204030204" pitchFamily="34" charset="0"/>
                <a:ea typeface="Calibri" panose="020F0502020204030204" pitchFamily="34" charset="0"/>
                <a:cs typeface="Times New Roman" panose="02020603050405020304" pitchFamily="18" charset="0"/>
              </a:rPr>
              <a:t>, S. J. (2013). The impact of universal suicide-prevention programs on the help-seeking attitudes and behaviours of youths. Crisis: The Journal of Crisis Intervention and Suicide Prevention, 34(2), 82-97. doi:10.1027/0227-5910/a000178</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Knaak</a:t>
            </a:r>
            <a:r>
              <a:rPr lang="en-GB" sz="1100" dirty="0">
                <a:latin typeface="Calibri" panose="020F0502020204030204" pitchFamily="34" charset="0"/>
                <a:ea typeface="Calibri" panose="020F0502020204030204" pitchFamily="34" charset="0"/>
                <a:cs typeface="Times New Roman" panose="02020603050405020304" pitchFamily="18" charset="0"/>
              </a:rPr>
              <a:t>, S., </a:t>
            </a:r>
            <a:r>
              <a:rPr lang="en-GB" sz="1100" dirty="0" err="1">
                <a:latin typeface="Calibri" panose="020F0502020204030204" pitchFamily="34" charset="0"/>
                <a:ea typeface="Calibri" panose="020F0502020204030204" pitchFamily="34" charset="0"/>
                <a:cs typeface="Times New Roman" panose="02020603050405020304" pitchFamily="18" charset="0"/>
              </a:rPr>
              <a:t>Mantler</a:t>
            </a:r>
            <a:r>
              <a:rPr lang="en-GB" sz="1100" dirty="0">
                <a:latin typeface="Calibri" panose="020F0502020204030204" pitchFamily="34" charset="0"/>
                <a:ea typeface="Calibri" panose="020F0502020204030204" pitchFamily="34" charset="0"/>
                <a:cs typeface="Times New Roman" panose="02020603050405020304" pitchFamily="18" charset="0"/>
              </a:rPr>
              <a:t>, E., &amp; Szeto, A. (2017). Mental illness-related stigma in healthcare: Barriers to access and care and evidence-based solutions. Healthcare Management Forum, 30(2), 111–116. http://doi.org/10.1177/0840470416679413</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Link, B. G. (2014). Conceptions of Mental Illness: Attitudes of Mental HPs and the General Public. Psychiatric Services (Washington, D.C.), 65(4), 490–497. http://doi.org/10.1176/appi.ps.201300136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Mind retrieved from www.mind.org.uk (2018). </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Nordt</a:t>
            </a:r>
            <a:r>
              <a:rPr lang="en-GB" sz="1100" dirty="0">
                <a:latin typeface="Calibri" panose="020F0502020204030204" pitchFamily="34" charset="0"/>
                <a:ea typeface="Calibri" panose="020F0502020204030204" pitchFamily="34" charset="0"/>
                <a:cs typeface="Times New Roman" panose="02020603050405020304" pitchFamily="18" charset="0"/>
              </a:rPr>
              <a:t> C, </a:t>
            </a:r>
            <a:r>
              <a:rPr lang="en-GB" sz="1100" dirty="0" err="1">
                <a:latin typeface="Calibri" panose="020F0502020204030204" pitchFamily="34" charset="0"/>
                <a:ea typeface="Calibri" panose="020F0502020204030204" pitchFamily="34" charset="0"/>
                <a:cs typeface="Times New Roman" panose="02020603050405020304" pitchFamily="18" charset="0"/>
              </a:rPr>
              <a:t>Rössler</a:t>
            </a:r>
            <a:r>
              <a:rPr lang="en-GB" sz="1100" dirty="0">
                <a:latin typeface="Calibri" panose="020F0502020204030204" pitchFamily="34" charset="0"/>
                <a:ea typeface="Calibri" panose="020F0502020204030204" pitchFamily="34" charset="0"/>
                <a:cs typeface="Times New Roman" panose="02020603050405020304" pitchFamily="18" charset="0"/>
              </a:rPr>
              <a:t> W, </a:t>
            </a:r>
            <a:r>
              <a:rPr lang="en-GB" sz="1100" dirty="0" err="1">
                <a:latin typeface="Calibri" panose="020F0502020204030204" pitchFamily="34" charset="0"/>
                <a:ea typeface="Calibri" panose="020F0502020204030204" pitchFamily="34" charset="0"/>
                <a:cs typeface="Times New Roman" panose="02020603050405020304" pitchFamily="18" charset="0"/>
              </a:rPr>
              <a:t>Lauber</a:t>
            </a:r>
            <a:r>
              <a:rPr lang="en-GB" sz="1100" dirty="0">
                <a:latin typeface="Calibri" panose="020F0502020204030204" pitchFamily="34" charset="0"/>
                <a:ea typeface="Calibri" panose="020F0502020204030204" pitchFamily="34" charset="0"/>
                <a:cs typeface="Times New Roman" panose="02020603050405020304" pitchFamily="18" charset="0"/>
              </a:rPr>
              <a:t> C. Attitudes of Mental HPs Toward People With Schizophrenia and Major Depression. Schizophrenia Bulletin. 2006;32(4):709-714. doi:10.1093/</a:t>
            </a:r>
            <a:r>
              <a:rPr lang="en-GB" sz="1100" dirty="0" err="1">
                <a:latin typeface="Calibri" panose="020F0502020204030204" pitchFamily="34" charset="0"/>
                <a:ea typeface="Calibri" panose="020F0502020204030204" pitchFamily="34" charset="0"/>
                <a:cs typeface="Times New Roman" panose="02020603050405020304" pitchFamily="18" charset="0"/>
              </a:rPr>
              <a:t>schbul</a:t>
            </a:r>
            <a:r>
              <a:rPr lang="en-GB" sz="1100" dirty="0">
                <a:latin typeface="Calibri" panose="020F0502020204030204" pitchFamily="34" charset="0"/>
                <a:ea typeface="Calibri" panose="020F0502020204030204" pitchFamily="34" charset="0"/>
                <a:cs typeface="Times New Roman" panose="02020603050405020304" pitchFamily="18" charset="0"/>
              </a:rPr>
              <a:t>/sbj065</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Ridout</a:t>
            </a:r>
            <a:r>
              <a:rPr lang="en-GB" sz="1100" dirty="0">
                <a:latin typeface="Calibri" panose="020F0502020204030204" pitchFamily="34" charset="0"/>
                <a:ea typeface="Calibri" panose="020F0502020204030204" pitchFamily="34" charset="0"/>
                <a:cs typeface="Times New Roman" panose="02020603050405020304" pitchFamily="18" charset="0"/>
              </a:rPr>
              <a:t> (2016), American Psychiatric Association https://www.psychiatry.org/newsroom/news-releases/eating-disorders-differences-in-young-men-and-women</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Ross and </a:t>
            </a:r>
            <a:r>
              <a:rPr lang="en-GB" sz="1100" dirty="0" err="1">
                <a:latin typeface="Calibri" panose="020F0502020204030204" pitchFamily="34" charset="0"/>
                <a:ea typeface="Calibri" panose="020F0502020204030204" pitchFamily="34" charset="0"/>
                <a:cs typeface="Times New Roman" panose="02020603050405020304" pitchFamily="18" charset="0"/>
              </a:rPr>
              <a:t>Goldner</a:t>
            </a:r>
            <a:r>
              <a:rPr lang="en-GB" sz="1100" dirty="0">
                <a:latin typeface="Calibri" panose="020F0502020204030204" pitchFamily="34" charset="0"/>
                <a:ea typeface="Calibri" panose="020F0502020204030204" pitchFamily="34" charset="0"/>
                <a:cs typeface="Times New Roman" panose="02020603050405020304" pitchFamily="18" charset="0"/>
              </a:rPr>
              <a:t>, (2009), Stigma, negative attitudes and discrimination towards mental illness within the nursing profession: a review of the literature Psychiatry Mantle Health Nurse. 2009 Aug;16(6):558-67. </a:t>
            </a:r>
            <a:r>
              <a:rPr lang="en-GB" sz="1100" dirty="0" err="1">
                <a:latin typeface="Calibri" panose="020F0502020204030204" pitchFamily="34" charset="0"/>
                <a:ea typeface="Calibri" panose="020F0502020204030204" pitchFamily="34" charset="0"/>
                <a:cs typeface="Times New Roman" panose="02020603050405020304" pitchFamily="18" charset="0"/>
              </a:rPr>
              <a:t>doi</a:t>
            </a:r>
            <a:r>
              <a:rPr lang="en-GB" sz="1100" dirty="0">
                <a:latin typeface="Calibri" panose="020F0502020204030204" pitchFamily="34" charset="0"/>
                <a:ea typeface="Calibri" panose="020F0502020204030204" pitchFamily="34" charset="0"/>
                <a:cs typeface="Times New Roman" panose="02020603050405020304" pitchFamily="18" charset="0"/>
              </a:rPr>
              <a:t>: 10.1111/j.1365-2850.2009.01399.x.</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Stewart, M.-C., Keel, P. K. and </a:t>
            </a:r>
            <a:r>
              <a:rPr lang="en-GB" sz="1100" dirty="0" err="1">
                <a:latin typeface="Calibri" panose="020F0502020204030204" pitchFamily="34" charset="0"/>
                <a:ea typeface="Calibri" panose="020F0502020204030204" pitchFamily="34" charset="0"/>
                <a:cs typeface="Times New Roman" panose="02020603050405020304" pitchFamily="18" charset="0"/>
              </a:rPr>
              <a:t>Schiavo</a:t>
            </a:r>
            <a:r>
              <a:rPr lang="en-GB" sz="1100" dirty="0">
                <a:latin typeface="Calibri" panose="020F0502020204030204" pitchFamily="34" charset="0"/>
                <a:ea typeface="Calibri" panose="020F0502020204030204" pitchFamily="34" charset="0"/>
                <a:cs typeface="Times New Roman" panose="02020603050405020304" pitchFamily="18" charset="0"/>
              </a:rPr>
              <a:t>, R. S. (2006), Stigmatization of anorexia nervosa. Int. J. Eat. </a:t>
            </a:r>
            <a:r>
              <a:rPr lang="en-GB" sz="1100" dirty="0" err="1">
                <a:latin typeface="Calibri" panose="020F0502020204030204" pitchFamily="34" charset="0"/>
                <a:ea typeface="Calibri" panose="020F0502020204030204" pitchFamily="34" charset="0"/>
                <a:cs typeface="Times New Roman" panose="02020603050405020304" pitchFamily="18" charset="0"/>
              </a:rPr>
              <a:t>Disord</a:t>
            </a:r>
            <a:r>
              <a:rPr lang="en-GB" sz="1100" dirty="0">
                <a:latin typeface="Calibri" panose="020F0502020204030204" pitchFamily="34" charset="0"/>
                <a:ea typeface="Calibri" panose="020F0502020204030204" pitchFamily="34" charset="0"/>
                <a:cs typeface="Times New Roman" panose="02020603050405020304" pitchFamily="18" charset="0"/>
              </a:rPr>
              <a:t>., 39: 320–325. doi:10.1002/eat.20262</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Stewart, M.-C., Keel, P. K. and </a:t>
            </a:r>
            <a:r>
              <a:rPr lang="en-GB" sz="1100" dirty="0" err="1">
                <a:latin typeface="Calibri" panose="020F0502020204030204" pitchFamily="34" charset="0"/>
                <a:ea typeface="Calibri" panose="020F0502020204030204" pitchFamily="34" charset="0"/>
                <a:cs typeface="Times New Roman" panose="02020603050405020304" pitchFamily="18" charset="0"/>
              </a:rPr>
              <a:t>Schiavo</a:t>
            </a:r>
            <a:r>
              <a:rPr lang="en-GB" sz="1100" dirty="0">
                <a:latin typeface="Calibri" panose="020F0502020204030204" pitchFamily="34" charset="0"/>
                <a:ea typeface="Calibri" panose="020F0502020204030204" pitchFamily="34" charset="0"/>
                <a:cs typeface="Times New Roman" panose="02020603050405020304" pitchFamily="18" charset="0"/>
              </a:rPr>
              <a:t>, R. S. (2006), Stigmatization of anorexia nervosa. Int. J. Eat. </a:t>
            </a:r>
            <a:r>
              <a:rPr lang="en-GB" sz="1100" dirty="0" err="1">
                <a:latin typeface="Calibri" panose="020F0502020204030204" pitchFamily="34" charset="0"/>
                <a:ea typeface="Calibri" panose="020F0502020204030204" pitchFamily="34" charset="0"/>
                <a:cs typeface="Times New Roman" panose="02020603050405020304" pitchFamily="18" charset="0"/>
              </a:rPr>
              <a:t>Disord</a:t>
            </a:r>
            <a:r>
              <a:rPr lang="en-GB" sz="1100" dirty="0">
                <a:latin typeface="Calibri" panose="020F0502020204030204" pitchFamily="34" charset="0"/>
                <a:ea typeface="Calibri" panose="020F0502020204030204" pitchFamily="34" charset="0"/>
                <a:cs typeface="Times New Roman" panose="02020603050405020304" pitchFamily="18" charset="0"/>
              </a:rPr>
              <a:t>., 39: 320–325. doi:10.1002/eat.20262</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Vogel, D. L., </a:t>
            </a:r>
            <a:r>
              <a:rPr lang="en-GB" sz="1100" dirty="0" err="1">
                <a:latin typeface="Calibri" panose="020F0502020204030204" pitchFamily="34" charset="0"/>
                <a:ea typeface="Calibri" panose="020F0502020204030204" pitchFamily="34" charset="0"/>
                <a:cs typeface="Times New Roman" panose="02020603050405020304" pitchFamily="18" charset="0"/>
              </a:rPr>
              <a:t>Shechtman</a:t>
            </a:r>
            <a:r>
              <a:rPr lang="en-GB" sz="1100" dirty="0">
                <a:latin typeface="Calibri" panose="020F0502020204030204" pitchFamily="34" charset="0"/>
                <a:ea typeface="Calibri" panose="020F0502020204030204" pitchFamily="34" charset="0"/>
                <a:cs typeface="Times New Roman" panose="02020603050405020304" pitchFamily="18" charset="0"/>
              </a:rPr>
              <a:t>, Z., &amp; Wade, N. G. (2010). The role of public and self-stigma in predicting attitudes toward group </a:t>
            </a:r>
            <a:r>
              <a:rPr lang="en-GB" sz="1100" dirty="0" err="1">
                <a:latin typeface="Calibri" panose="020F0502020204030204" pitchFamily="34" charset="0"/>
                <a:ea typeface="Calibri" panose="020F0502020204030204" pitchFamily="34" charset="0"/>
                <a:cs typeface="Times New Roman" panose="02020603050405020304" pitchFamily="18" charset="0"/>
              </a:rPr>
              <a:t>counseling</a:t>
            </a:r>
            <a:r>
              <a:rPr lang="en-GB" sz="1100" dirty="0">
                <a:latin typeface="Calibri" panose="020F0502020204030204" pitchFamily="34" charset="0"/>
                <a:ea typeface="Calibri" panose="020F0502020204030204" pitchFamily="34" charset="0"/>
                <a:cs typeface="Times New Roman" panose="02020603050405020304" pitchFamily="18" charset="0"/>
              </a:rPr>
              <a:t>. The </a:t>
            </a:r>
            <a:r>
              <a:rPr lang="en-GB" sz="1100" dirty="0" err="1">
                <a:latin typeface="Calibri" panose="020F0502020204030204" pitchFamily="34" charset="0"/>
                <a:ea typeface="Calibri" panose="020F0502020204030204" pitchFamily="34" charset="0"/>
                <a:cs typeface="Times New Roman" panose="02020603050405020304" pitchFamily="18" charset="0"/>
              </a:rPr>
              <a:t>Counseling</a:t>
            </a:r>
            <a:r>
              <a:rPr lang="en-GB" sz="1100" dirty="0">
                <a:latin typeface="Calibri" panose="020F0502020204030204" pitchFamily="34" charset="0"/>
                <a:ea typeface="Calibri" panose="020F0502020204030204" pitchFamily="34" charset="0"/>
                <a:cs typeface="Times New Roman" panose="02020603050405020304" pitchFamily="18" charset="0"/>
              </a:rPr>
              <a:t> Psychologist, 38(7), 904-922.</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Weltzin</a:t>
            </a:r>
            <a:r>
              <a:rPr lang="en-GB" sz="1100" dirty="0">
                <a:latin typeface="Calibri" panose="020F0502020204030204" pitchFamily="34" charset="0"/>
                <a:ea typeface="Calibri" panose="020F0502020204030204" pitchFamily="34" charset="0"/>
                <a:cs typeface="Times New Roman" panose="02020603050405020304" pitchFamily="18" charset="0"/>
              </a:rPr>
              <a:t>, T. E., </a:t>
            </a:r>
            <a:r>
              <a:rPr lang="en-GB" sz="1100" dirty="0" err="1">
                <a:latin typeface="Calibri" panose="020F0502020204030204" pitchFamily="34" charset="0"/>
                <a:ea typeface="Calibri" panose="020F0502020204030204" pitchFamily="34" charset="0"/>
                <a:cs typeface="Times New Roman" panose="02020603050405020304" pitchFamily="18" charset="0"/>
              </a:rPr>
              <a:t>Weisensel</a:t>
            </a:r>
            <a:r>
              <a:rPr lang="en-GB" sz="1100" dirty="0">
                <a:latin typeface="Calibri" panose="020F0502020204030204" pitchFamily="34" charset="0"/>
                <a:ea typeface="Calibri" panose="020F0502020204030204" pitchFamily="34" charset="0"/>
                <a:cs typeface="Times New Roman" panose="02020603050405020304" pitchFamily="18" charset="0"/>
              </a:rPr>
              <a:t>, N., </a:t>
            </a:r>
            <a:r>
              <a:rPr lang="en-GB" sz="1100" dirty="0" err="1">
                <a:latin typeface="Calibri" panose="020F0502020204030204" pitchFamily="34" charset="0"/>
                <a:ea typeface="Calibri" panose="020F0502020204030204" pitchFamily="34" charset="0"/>
                <a:cs typeface="Times New Roman" panose="02020603050405020304" pitchFamily="18" charset="0"/>
              </a:rPr>
              <a:t>Franczyk</a:t>
            </a:r>
            <a:r>
              <a:rPr lang="en-GB" sz="1100" dirty="0">
                <a:latin typeface="Calibri" panose="020F0502020204030204" pitchFamily="34" charset="0"/>
                <a:ea typeface="Calibri" panose="020F0502020204030204" pitchFamily="34" charset="0"/>
                <a:cs typeface="Times New Roman" panose="02020603050405020304" pitchFamily="18" charset="0"/>
              </a:rPr>
              <a:t>, D., Burnett, K., </a:t>
            </a:r>
            <a:r>
              <a:rPr lang="en-GB" sz="1100" dirty="0" err="1">
                <a:latin typeface="Calibri" panose="020F0502020204030204" pitchFamily="34" charset="0"/>
                <a:ea typeface="Calibri" panose="020F0502020204030204" pitchFamily="34" charset="0"/>
                <a:cs typeface="Times New Roman" panose="02020603050405020304" pitchFamily="18" charset="0"/>
              </a:rPr>
              <a:t>Klitz</a:t>
            </a:r>
            <a:r>
              <a:rPr lang="en-GB" sz="1100" dirty="0">
                <a:latin typeface="Calibri" panose="020F0502020204030204" pitchFamily="34" charset="0"/>
                <a:ea typeface="Calibri" panose="020F0502020204030204" pitchFamily="34" charset="0"/>
                <a:cs typeface="Times New Roman" panose="02020603050405020304" pitchFamily="18" charset="0"/>
              </a:rPr>
              <a:t>, C., &amp; Bean, P. (2005). Eating disorders in men: Update. Journal of Men's Health &amp; Gender, 2(2), 186-193.http://dx.doi.org/10.1016/j.jmhg.2005.04.008</a:t>
            </a:r>
          </a:p>
          <a:p>
            <a:pPr>
              <a:lnSpc>
                <a:spcPct val="107000"/>
              </a:lnSpc>
              <a:spcAft>
                <a:spcPts val="800"/>
              </a:spcAft>
            </a:pPr>
            <a:r>
              <a:rPr lang="en-GB" sz="1100" dirty="0" err="1">
                <a:latin typeface="Calibri" panose="020F0502020204030204" pitchFamily="34" charset="0"/>
                <a:ea typeface="Calibri" panose="020F0502020204030204" pitchFamily="34" charset="0"/>
                <a:cs typeface="Times New Roman" panose="02020603050405020304" pitchFamily="18" charset="0"/>
              </a:rPr>
              <a:t>Weltzin</a:t>
            </a:r>
            <a:r>
              <a:rPr lang="en-GB" sz="1100" dirty="0">
                <a:latin typeface="Calibri" panose="020F0502020204030204" pitchFamily="34" charset="0"/>
                <a:ea typeface="Calibri" panose="020F0502020204030204" pitchFamily="34" charset="0"/>
                <a:cs typeface="Times New Roman" panose="02020603050405020304" pitchFamily="18" charset="0"/>
              </a:rPr>
              <a:t>, T. E., </a:t>
            </a:r>
            <a:r>
              <a:rPr lang="en-GB" sz="1100" dirty="0" err="1">
                <a:latin typeface="Calibri" panose="020F0502020204030204" pitchFamily="34" charset="0"/>
                <a:ea typeface="Calibri" panose="020F0502020204030204" pitchFamily="34" charset="0"/>
                <a:cs typeface="Times New Roman" panose="02020603050405020304" pitchFamily="18" charset="0"/>
              </a:rPr>
              <a:t>Weisensel</a:t>
            </a:r>
            <a:r>
              <a:rPr lang="en-GB" sz="1100" dirty="0">
                <a:latin typeface="Calibri" panose="020F0502020204030204" pitchFamily="34" charset="0"/>
                <a:ea typeface="Calibri" panose="020F0502020204030204" pitchFamily="34" charset="0"/>
                <a:cs typeface="Times New Roman" panose="02020603050405020304" pitchFamily="18" charset="0"/>
              </a:rPr>
              <a:t>, N., </a:t>
            </a:r>
            <a:r>
              <a:rPr lang="en-GB" sz="1100" dirty="0" err="1">
                <a:latin typeface="Calibri" panose="020F0502020204030204" pitchFamily="34" charset="0"/>
                <a:ea typeface="Calibri" panose="020F0502020204030204" pitchFamily="34" charset="0"/>
                <a:cs typeface="Times New Roman" panose="02020603050405020304" pitchFamily="18" charset="0"/>
              </a:rPr>
              <a:t>Franczyk</a:t>
            </a:r>
            <a:r>
              <a:rPr lang="en-GB" sz="1100" dirty="0">
                <a:latin typeface="Calibri" panose="020F0502020204030204" pitchFamily="34" charset="0"/>
                <a:ea typeface="Calibri" panose="020F0502020204030204" pitchFamily="34" charset="0"/>
                <a:cs typeface="Times New Roman" panose="02020603050405020304" pitchFamily="18" charset="0"/>
              </a:rPr>
              <a:t>, D., Burnett, K., </a:t>
            </a:r>
            <a:r>
              <a:rPr lang="en-GB" sz="1100" dirty="0" err="1">
                <a:latin typeface="Calibri" panose="020F0502020204030204" pitchFamily="34" charset="0"/>
                <a:ea typeface="Calibri" panose="020F0502020204030204" pitchFamily="34" charset="0"/>
                <a:cs typeface="Times New Roman" panose="02020603050405020304" pitchFamily="18" charset="0"/>
              </a:rPr>
              <a:t>Klitz</a:t>
            </a:r>
            <a:r>
              <a:rPr lang="en-GB" sz="1100" dirty="0">
                <a:latin typeface="Calibri" panose="020F0502020204030204" pitchFamily="34" charset="0"/>
                <a:ea typeface="Calibri" panose="020F0502020204030204" pitchFamily="34" charset="0"/>
                <a:cs typeface="Times New Roman" panose="02020603050405020304" pitchFamily="18" charset="0"/>
              </a:rPr>
              <a:t>, C., &amp; Bean, P. (2005). Eating disorders in men: Update. Journal of Men's Health &amp; Gender, 2(2), 186-193.http://dx.doi.org/10.1016/j.jmhg.2005.04.008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3576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FED04C-AD43-4E06-AD63-36D8B5E83787}">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0262f94-9f35-4ac3-9a90-690165a166b7"/>
    <ds:schemaRef ds:uri="http://purl.org/dc/terms/"/>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EB5BEE-6806-4BF1-A9A7-4B4A72C0C6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2203</TotalTime>
  <Words>3031</Words>
  <Application>Microsoft Office PowerPoint</Application>
  <PresentationFormat>Widescreen</PresentationFormat>
  <Paragraphs>126</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Calibri</vt:lpstr>
      <vt:lpstr>Cambria</vt:lpstr>
      <vt:lpstr>Century Gothic</vt:lpstr>
      <vt:lpstr>Times New Roman</vt:lpstr>
      <vt:lpstr>Verdana</vt:lpstr>
      <vt:lpstr>Wingdings</vt:lpstr>
      <vt:lpstr>Wingdings 2</vt:lpstr>
      <vt:lpstr>Pressed Leaves design template</vt:lpstr>
      <vt:lpstr>Research project  by  Bsc Applied Psychology student Natasha Winn  2018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Materials </vt:lpstr>
      <vt:lpstr>                          Results</vt:lpstr>
      <vt:lpstr>PowerPoint Presentation</vt:lpstr>
      <vt:lpstr>      Limitations and future research </vt:lpstr>
      <vt:lpstr>                   Implications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Winn (1501739)</dc:creator>
  <cp:lastModifiedBy>Natasha Winn (1501739)</cp:lastModifiedBy>
  <cp:revision>146</cp:revision>
  <dcterms:created xsi:type="dcterms:W3CDTF">2018-05-18T09:46:33Z</dcterms:created>
  <dcterms:modified xsi:type="dcterms:W3CDTF">2018-05-23T10:53:32Z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