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370" y="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B02FA9-6932-4BBF-B99D-A61E2BE539AA}" type="datetimeFigureOut">
              <a:rPr lang="en-GB" smtClean="0"/>
              <a:t>25/01/2021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EBC966-6F42-4722-A300-7108ABD58EC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BC966-6F42-4722-A300-7108ABD58EC5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BC966-6F42-4722-A300-7108ABD58EC5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BC966-6F42-4722-A300-7108ABD58EC5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EBC966-6F42-4722-A300-7108ABD58EC5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B2F2F-00DC-4A57-B6DD-D322728AFFF9}" type="datetimeFigureOut">
              <a:rPr lang="en-GB" smtClean="0"/>
              <a:pPr/>
              <a:t>25/01/2021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A746B8D-D7D0-4963-A3EA-FA5C4026016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B2F2F-00DC-4A57-B6DD-D322728AFFF9}" type="datetimeFigureOut">
              <a:rPr lang="en-GB" smtClean="0"/>
              <a:pPr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6B8D-D7D0-4963-A3EA-FA5C402601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B2F2F-00DC-4A57-B6DD-D322728AFFF9}" type="datetimeFigureOut">
              <a:rPr lang="en-GB" smtClean="0"/>
              <a:pPr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6B8D-D7D0-4963-A3EA-FA5C4026016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B2F2F-00DC-4A57-B6DD-D322728AFFF9}" type="datetimeFigureOut">
              <a:rPr lang="en-GB" smtClean="0"/>
              <a:pPr/>
              <a:t>25/01/2021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6B8D-D7D0-4963-A3EA-FA5C4026016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B2F2F-00DC-4A57-B6DD-D322728AFFF9}" type="datetimeFigureOut">
              <a:rPr lang="en-GB" smtClean="0"/>
              <a:pPr/>
              <a:t>25/01/2021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6B8D-D7D0-4963-A3EA-FA5C4026016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B2F2F-00DC-4A57-B6DD-D322728AFFF9}" type="datetimeFigureOut">
              <a:rPr lang="en-GB" smtClean="0"/>
              <a:pPr/>
              <a:t>25/01/2021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6B8D-D7D0-4963-A3EA-FA5C402601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B2F2F-00DC-4A57-B6DD-D322728AFFF9}" type="datetimeFigureOut">
              <a:rPr lang="en-GB" smtClean="0"/>
              <a:pPr/>
              <a:t>25/01/2021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6B8D-D7D0-4963-A3EA-FA5C402601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B2F2F-00DC-4A57-B6DD-D322728AFFF9}" type="datetimeFigureOut">
              <a:rPr lang="en-GB" smtClean="0"/>
              <a:pPr/>
              <a:t>25/01/2021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6B8D-D7D0-4963-A3EA-FA5C402601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B2F2F-00DC-4A57-B6DD-D322728AFFF9}" type="datetimeFigureOut">
              <a:rPr lang="en-GB" smtClean="0"/>
              <a:pPr/>
              <a:t>25/01/2021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6B8D-D7D0-4963-A3EA-FA5C402601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B2F2F-00DC-4A57-B6DD-D322728AFFF9}" type="datetimeFigureOut">
              <a:rPr lang="en-GB" smtClean="0"/>
              <a:pPr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6B8D-D7D0-4963-A3EA-FA5C402601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EB2F2F-00DC-4A57-B6DD-D322728AFFF9}" type="datetimeFigureOut">
              <a:rPr lang="en-GB" smtClean="0"/>
              <a:pPr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746B8D-D7D0-4963-A3EA-FA5C4026016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DEB2F2F-00DC-4A57-B6DD-D322728AFFF9}" type="datetimeFigureOut">
              <a:rPr lang="en-GB" smtClean="0"/>
              <a:pPr/>
              <a:t>25/01/2021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A746B8D-D7D0-4963-A3EA-FA5C4026016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459359"/>
          </a:xfrm>
        </p:spPr>
        <p:txBody>
          <a:bodyPr/>
          <a:lstStyle/>
          <a:p>
            <a:r>
              <a:rPr lang="en-GB" dirty="0"/>
              <a:t>Stress Analysis &amp; </a:t>
            </a:r>
            <a:r>
              <a:rPr lang="en-GB" u="sng" dirty="0"/>
              <a:t>Dynamics</a:t>
            </a:r>
            <a:r>
              <a:rPr lang="en-GB" dirty="0"/>
              <a:t>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221088"/>
            <a:ext cx="6400800" cy="121920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>
                    <a:lumMod val="65000"/>
                    <a:lumOff val="35000"/>
                  </a:schemeClr>
                </a:solidFill>
                <a:latin typeface="Bookman Old Style" panose="02050604050505020204" pitchFamily="18" charset="0"/>
              </a:rPr>
              <a:t> </a:t>
            </a:r>
            <a:r>
              <a:rPr lang="en-GB" sz="36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Bookman Old Style" panose="02050604050505020204" pitchFamily="18" charset="0"/>
              </a:rPr>
              <a:t>Rob Goodson</a:t>
            </a:r>
          </a:p>
        </p:txBody>
      </p:sp>
    </p:spTree>
    <p:extLst>
      <p:ext uri="{BB962C8B-B14F-4D97-AF65-F5344CB8AC3E}">
        <p14:creationId xmlns:p14="http://schemas.microsoft.com/office/powerpoint/2010/main" val="25234623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79512"/>
          </a:xfrm>
        </p:spPr>
        <p:txBody>
          <a:bodyPr/>
          <a:lstStyle/>
          <a:p>
            <a:r>
              <a:rPr lang="en-GB" sz="3600" dirty="0"/>
              <a:t>Dynamics -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256584"/>
          </a:xfrm>
        </p:spPr>
        <p:txBody>
          <a:bodyPr/>
          <a:lstStyle/>
          <a:p>
            <a:pPr marL="0" indent="0">
              <a:buNone/>
            </a:pPr>
            <a:r>
              <a:rPr lang="en-GB" sz="2200" dirty="0">
                <a:solidFill>
                  <a:schemeClr val="tx2"/>
                </a:solidFill>
              </a:rPr>
              <a:t>Aim:</a:t>
            </a:r>
            <a:r>
              <a:rPr lang="en-GB" sz="2200" dirty="0"/>
              <a:t>	</a:t>
            </a: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To analyse the linear &amp; rotary dynamic behaviour of 	mechanical systems and mechanisms.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>
                <a:solidFill>
                  <a:schemeClr val="tx2"/>
                </a:solidFill>
              </a:rPr>
              <a:t>Topics:</a:t>
            </a:r>
            <a:r>
              <a:rPr lang="en-GB" sz="2200" dirty="0"/>
              <a:t>	</a:t>
            </a: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kinematics of a particle</a:t>
            </a:r>
          </a:p>
          <a:p>
            <a:pPr marL="0" indent="0">
              <a:buNone/>
            </a:pPr>
            <a:endParaRPr lang="en-GB" sz="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		kinetics of a particle</a:t>
            </a:r>
          </a:p>
          <a:p>
            <a:pPr marL="0" indent="0">
              <a:buNone/>
            </a:pPr>
            <a:endParaRPr lang="en-GB" sz="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		impulse &amp; momentum</a:t>
            </a:r>
          </a:p>
          <a:p>
            <a:pPr marL="0" indent="0">
              <a:buNone/>
            </a:pPr>
            <a:endParaRPr lang="en-GB" sz="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		kinematics of rigid body motion</a:t>
            </a:r>
          </a:p>
          <a:p>
            <a:pPr marL="0" indent="0">
              <a:buNone/>
            </a:pPr>
            <a:endParaRPr lang="en-GB" sz="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		friction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>
                <a:solidFill>
                  <a:schemeClr val="tx2"/>
                </a:solidFill>
              </a:rPr>
              <a:t>Assessment:</a:t>
            </a:r>
            <a:r>
              <a:rPr lang="en-GB" sz="2200" dirty="0"/>
              <a:t>	</a:t>
            </a: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TBA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260917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91480"/>
          </a:xfrm>
        </p:spPr>
        <p:txBody>
          <a:bodyPr/>
          <a:lstStyle/>
          <a:p>
            <a:r>
              <a:rPr lang="en-GB" sz="3600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Dynamics</a:t>
            </a: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is a branch of </a:t>
            </a:r>
            <a:r>
              <a:rPr lang="en-GB" sz="22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classical mechanics </a:t>
            </a: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dealing with the study of </a:t>
            </a:r>
            <a:r>
              <a:rPr lang="en-GB" sz="2200" dirty="0">
                <a:solidFill>
                  <a:schemeClr val="tx1"/>
                </a:solidFill>
              </a:rPr>
              <a:t>forces &amp; torques </a:t>
            </a: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and their effect on motion. </a:t>
            </a:r>
          </a:p>
          <a:p>
            <a:pPr marL="0" indent="0">
              <a:buNone/>
            </a:pPr>
            <a:endParaRPr lang="en-GB" sz="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Fundamental physical laws of dynamics defined by </a:t>
            </a:r>
            <a:r>
              <a:rPr lang="en-GB" sz="2200" dirty="0">
                <a:solidFill>
                  <a:schemeClr val="tx1"/>
                </a:solidFill>
              </a:rPr>
              <a:t>Newton</a:t>
            </a: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; particularly 2</a:t>
            </a:r>
            <a:r>
              <a:rPr lang="en-GB" sz="2200" baseline="30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nd</a:t>
            </a: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law of motion.</a:t>
            </a:r>
          </a:p>
          <a:p>
            <a:pPr marL="0" indent="0">
              <a:buNone/>
            </a:pPr>
            <a:endParaRPr lang="en-GB" sz="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tx1"/>
                </a:solidFill>
              </a:rPr>
              <a:t>Kinematics</a:t>
            </a: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is the study of motion without concern to the forces which cause it (e.g. motion of a passenger lift).</a:t>
            </a:r>
          </a:p>
          <a:p>
            <a:pPr marL="0" indent="0">
              <a:buNone/>
            </a:pPr>
            <a:endParaRPr lang="en-GB" sz="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tx1"/>
                </a:solidFill>
              </a:rPr>
              <a:t>Kinetics</a:t>
            </a: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is the study of forces &amp; torques and their relation to motion (e.g. acceleration of a vehicle).</a:t>
            </a:r>
          </a:p>
          <a:p>
            <a:pPr marL="0" indent="0">
              <a:buNone/>
            </a:pPr>
            <a:endParaRPr lang="en-GB" sz="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tx1"/>
                </a:solidFill>
              </a:rPr>
              <a:t>Momentum</a:t>
            </a: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is defined as mass x velocity, or less precisely, as ‘quantity of motion’.  </a:t>
            </a:r>
          </a:p>
          <a:p>
            <a:pPr marL="0" indent="0">
              <a:buNone/>
            </a:pPr>
            <a:endParaRPr lang="en-GB" sz="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tx1"/>
                </a:solidFill>
              </a:rPr>
              <a:t>Impulse</a:t>
            </a: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in simple terms, is average force x time, or more precisely, it is change in momentum.</a:t>
            </a:r>
          </a:p>
          <a:p>
            <a:pPr marL="0" indent="0">
              <a:buNone/>
            </a:pPr>
            <a:endParaRPr lang="en-GB" sz="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GB" sz="2200" dirty="0">
                <a:solidFill>
                  <a:schemeClr val="tx1"/>
                </a:solidFill>
              </a:rPr>
              <a:t>Friction</a:t>
            </a:r>
            <a:r>
              <a:rPr lang="en-GB" sz="2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is a tangential force that opposes motion of a body</a:t>
            </a:r>
          </a:p>
        </p:txBody>
      </p:sp>
    </p:spTree>
    <p:extLst>
      <p:ext uri="{BB962C8B-B14F-4D97-AF65-F5344CB8AC3E}">
        <p14:creationId xmlns:p14="http://schemas.microsoft.com/office/powerpoint/2010/main" val="2869979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91480"/>
          </a:xfrm>
        </p:spPr>
        <p:txBody>
          <a:bodyPr/>
          <a:lstStyle/>
          <a:p>
            <a:r>
              <a:rPr lang="en-GB" sz="3600" dirty="0"/>
              <a:t>Nomenclature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764704"/>
            <a:ext cx="8640960" cy="56886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200" i="1" dirty="0">
                <a:latin typeface="Bookman Old Style" panose="02050604050505020204" pitchFamily="18" charset="0"/>
              </a:rPr>
              <a:t>a</a:t>
            </a:r>
            <a:r>
              <a:rPr lang="en-GB" sz="2200" i="1" dirty="0"/>
              <a:t> , </a:t>
            </a:r>
            <a:r>
              <a:rPr lang="en-GB" sz="2200" i="1" dirty="0">
                <a:latin typeface="Bookman Old Style" panose="02050604050505020204" pitchFamily="18" charset="0"/>
              </a:rPr>
              <a:t></a:t>
            </a:r>
            <a:r>
              <a:rPr lang="en-GB" sz="2200" i="1" dirty="0"/>
              <a:t> </a:t>
            </a:r>
            <a:r>
              <a:rPr lang="en-GB" sz="2200" dirty="0"/>
              <a:t>		linear acceleration (m/s</a:t>
            </a:r>
            <a:r>
              <a:rPr lang="en-GB" sz="2200" baseline="30000" dirty="0"/>
              <a:t>2</a:t>
            </a:r>
            <a:r>
              <a:rPr lang="en-GB" sz="2200" dirty="0"/>
              <a:t>), angular </a:t>
            </a:r>
            <a:r>
              <a:rPr lang="en-GB" sz="2200" dirty="0" err="1"/>
              <a:t>accel</a:t>
            </a:r>
            <a:r>
              <a:rPr lang="en-GB" sz="2200" dirty="0"/>
              <a:t>.(rad/s</a:t>
            </a:r>
            <a:r>
              <a:rPr lang="en-GB" sz="2200" baseline="30000" dirty="0"/>
              <a:t>2</a:t>
            </a:r>
            <a:r>
              <a:rPr lang="en-GB" sz="2200" dirty="0"/>
              <a:t>)</a:t>
            </a:r>
            <a:endParaRPr lang="en-GB" sz="200" dirty="0"/>
          </a:p>
          <a:p>
            <a:pPr marL="0" indent="0">
              <a:buNone/>
            </a:pPr>
            <a:r>
              <a:rPr lang="en-GB" sz="2200" i="1" dirty="0">
                <a:latin typeface="Bookman Old Style" panose="02050604050505020204" pitchFamily="18" charset="0"/>
              </a:rPr>
              <a:t>u</a:t>
            </a:r>
            <a:r>
              <a:rPr lang="en-GB" sz="2200" i="1" dirty="0"/>
              <a:t> , </a:t>
            </a:r>
            <a:r>
              <a:rPr lang="en-GB" sz="2200" i="1" dirty="0">
                <a:latin typeface="Bookman Old Style" panose="02050604050505020204" pitchFamily="18" charset="0"/>
              </a:rPr>
              <a:t>v</a:t>
            </a:r>
            <a:r>
              <a:rPr lang="en-GB" sz="2200" dirty="0"/>
              <a:t>		initial, final linear velocity (m/s)</a:t>
            </a:r>
            <a:endParaRPr lang="en-GB" sz="200" dirty="0"/>
          </a:p>
          <a:p>
            <a:pPr marL="0" indent="0">
              <a:buNone/>
            </a:pPr>
            <a:r>
              <a:rPr lang="en-GB" sz="2200" i="1" dirty="0" err="1">
                <a:latin typeface="Bookman Old Style" panose="02050604050505020204" pitchFamily="18" charset="0"/>
              </a:rPr>
              <a:t>ω</a:t>
            </a:r>
            <a:r>
              <a:rPr lang="en-GB" sz="2200" i="1" baseline="-25000" dirty="0" err="1">
                <a:latin typeface="Bookman Old Style" panose="02050604050505020204" pitchFamily="18" charset="0"/>
              </a:rPr>
              <a:t>i</a:t>
            </a:r>
            <a:r>
              <a:rPr lang="en-GB" sz="2200" i="1" dirty="0">
                <a:latin typeface="Bookman Old Style" panose="02050604050505020204" pitchFamily="18" charset="0"/>
              </a:rPr>
              <a:t> , </a:t>
            </a:r>
            <a:r>
              <a:rPr lang="el-GR" sz="2200" i="1" dirty="0">
                <a:latin typeface="Bookman Old Style" panose="02050604050505020204" pitchFamily="18" charset="0"/>
              </a:rPr>
              <a:t>ω</a:t>
            </a:r>
            <a:r>
              <a:rPr lang="en-GB" sz="2200" i="1" baseline="-25000" dirty="0">
                <a:latin typeface="Bookman Old Style" panose="02050604050505020204" pitchFamily="18" charset="0"/>
              </a:rPr>
              <a:t>f</a:t>
            </a:r>
            <a:r>
              <a:rPr lang="en-GB" sz="2200" i="1" dirty="0">
                <a:latin typeface="Bookman Old Style" panose="02050604050505020204" pitchFamily="18" charset="0"/>
              </a:rPr>
              <a:t> </a:t>
            </a:r>
            <a:r>
              <a:rPr lang="en-GB" sz="2200" dirty="0"/>
              <a:t>		initial, final angular velocity (rad/s)</a:t>
            </a:r>
            <a:endParaRPr lang="en-GB" sz="200" dirty="0"/>
          </a:p>
          <a:p>
            <a:pPr marL="0" indent="0">
              <a:buNone/>
            </a:pPr>
            <a:r>
              <a:rPr lang="en-GB" sz="2200" i="1" dirty="0">
                <a:latin typeface="Bookman Old Style" panose="02050604050505020204" pitchFamily="18" charset="0"/>
              </a:rPr>
              <a:t>s</a:t>
            </a:r>
            <a:r>
              <a:rPr lang="en-GB" sz="2200" dirty="0"/>
              <a:t> or </a:t>
            </a:r>
            <a:r>
              <a:rPr lang="en-GB" sz="2200" i="1" dirty="0">
                <a:latin typeface="Bookman Old Style" panose="02050604050505020204" pitchFamily="18" charset="0"/>
              </a:rPr>
              <a:t>x</a:t>
            </a:r>
            <a:r>
              <a:rPr lang="en-GB" sz="2200" dirty="0"/>
              <a:t>		linear displacement (m)</a:t>
            </a:r>
          </a:p>
          <a:p>
            <a:pPr marL="0" indent="0">
              <a:buNone/>
            </a:pPr>
            <a:r>
              <a:rPr lang="en-GB" sz="2200" i="1" dirty="0">
                <a:latin typeface="Bookman Old Style" panose="02050604050505020204" pitchFamily="18" charset="0"/>
              </a:rPr>
              <a:t>θ</a:t>
            </a:r>
            <a:r>
              <a:rPr lang="en-GB" sz="2200" dirty="0"/>
              <a:t>		angular displacement (rad)</a:t>
            </a:r>
            <a:endParaRPr lang="en-GB" sz="200" dirty="0"/>
          </a:p>
          <a:p>
            <a:pPr marL="0" indent="0">
              <a:buNone/>
            </a:pPr>
            <a:r>
              <a:rPr lang="en-GB" sz="2200" i="1" dirty="0">
                <a:latin typeface="Bookman Old Style" panose="02050604050505020204" pitchFamily="18" charset="0"/>
              </a:rPr>
              <a:t>t</a:t>
            </a:r>
            <a:r>
              <a:rPr lang="en-GB" sz="2200" dirty="0"/>
              <a:t>		time (s)</a:t>
            </a:r>
            <a:endParaRPr lang="en-GB" sz="200" dirty="0"/>
          </a:p>
          <a:p>
            <a:pPr marL="0" indent="0">
              <a:buNone/>
            </a:pPr>
            <a:r>
              <a:rPr lang="en-GB" sz="2200" i="1" dirty="0">
                <a:latin typeface="Bookman Old Style" panose="02050604050505020204" pitchFamily="18" charset="0"/>
              </a:rPr>
              <a:t>r</a:t>
            </a:r>
            <a:r>
              <a:rPr lang="en-GB" sz="2200" dirty="0"/>
              <a:t>		radius (m)</a:t>
            </a:r>
            <a:endParaRPr lang="en-GB" sz="200" dirty="0"/>
          </a:p>
          <a:p>
            <a:pPr marL="0" indent="0">
              <a:buNone/>
            </a:pPr>
            <a:r>
              <a:rPr lang="en-GB" sz="2200" i="1" dirty="0">
                <a:latin typeface="Bookman Old Style" panose="02050604050505020204" pitchFamily="18" charset="0"/>
              </a:rPr>
              <a:t>m</a:t>
            </a:r>
            <a:r>
              <a:rPr lang="en-GB" sz="2200" dirty="0"/>
              <a:t>		mass (kg)</a:t>
            </a:r>
          </a:p>
          <a:p>
            <a:pPr marL="0" indent="0">
              <a:buNone/>
            </a:pPr>
            <a:r>
              <a:rPr lang="en-GB" sz="2200" i="1" dirty="0">
                <a:latin typeface="Bookman Old Style" panose="02050604050505020204" pitchFamily="18" charset="0"/>
              </a:rPr>
              <a:t>F</a:t>
            </a:r>
            <a:r>
              <a:rPr lang="en-GB" sz="2200" dirty="0"/>
              <a:t>		Force(N)</a:t>
            </a:r>
          </a:p>
          <a:p>
            <a:pPr marL="0" indent="0">
              <a:buNone/>
            </a:pPr>
            <a:r>
              <a:rPr lang="en-GB" sz="2200" dirty="0">
                <a:latin typeface="Bookman Old Style" panose="02050604050505020204" pitchFamily="18" charset="0"/>
              </a:rPr>
              <a:t>g</a:t>
            </a:r>
            <a:r>
              <a:rPr lang="en-GB" sz="2200" dirty="0"/>
              <a:t>		gravitational acceleration (9.81 m/s</a:t>
            </a:r>
            <a:r>
              <a:rPr lang="en-GB" sz="2200" baseline="30000" dirty="0"/>
              <a:t>2</a:t>
            </a:r>
            <a:r>
              <a:rPr lang="en-GB" sz="2200" dirty="0"/>
              <a:t>)</a:t>
            </a:r>
          </a:p>
          <a:p>
            <a:pPr marL="0" indent="0">
              <a:buNone/>
            </a:pPr>
            <a:r>
              <a:rPr lang="en-GB" sz="2200" i="1" dirty="0">
                <a:latin typeface="Bookman Old Style" panose="02050604050505020204" pitchFamily="18" charset="0"/>
              </a:rPr>
              <a:t>T</a:t>
            </a:r>
            <a:r>
              <a:rPr lang="en-GB" sz="2200" dirty="0"/>
              <a:t>		torque (Nm)</a:t>
            </a:r>
          </a:p>
          <a:p>
            <a:pPr marL="0" indent="0">
              <a:buNone/>
            </a:pPr>
            <a:r>
              <a:rPr lang="en-GB" sz="2200" i="1" dirty="0">
                <a:latin typeface="Bookman Old Style" panose="02050604050505020204" pitchFamily="18" charset="0"/>
              </a:rPr>
              <a:t>I</a:t>
            </a:r>
            <a:r>
              <a:rPr lang="en-GB" sz="2200" dirty="0"/>
              <a:t>		moment of inertia (kg m</a:t>
            </a:r>
            <a:r>
              <a:rPr lang="en-GB" sz="2200" baseline="30000" dirty="0"/>
              <a:t>2</a:t>
            </a:r>
            <a:r>
              <a:rPr lang="en-GB" sz="2200" dirty="0"/>
              <a:t>)</a:t>
            </a:r>
          </a:p>
          <a:p>
            <a:pPr marL="0" indent="0">
              <a:buNone/>
            </a:pPr>
            <a:r>
              <a:rPr lang="en-GB" sz="2200" i="1" dirty="0">
                <a:latin typeface="Bookman Old Style" panose="02050604050505020204" pitchFamily="18" charset="0"/>
              </a:rPr>
              <a:t>k</a:t>
            </a:r>
            <a:r>
              <a:rPr lang="en-GB" sz="2200" dirty="0"/>
              <a:t>		radius of gyration (m)</a:t>
            </a:r>
          </a:p>
          <a:p>
            <a:pPr marL="0" indent="0">
              <a:buNone/>
            </a:pPr>
            <a:r>
              <a:rPr lang="en-GB" sz="2200" i="1" dirty="0">
                <a:latin typeface="Bookman Old Style" panose="02050604050505020204" pitchFamily="18" charset="0"/>
              </a:rPr>
              <a:t>P</a:t>
            </a:r>
            <a:r>
              <a:rPr lang="en-GB" sz="2200" dirty="0"/>
              <a:t>		Power (W or J/s)</a:t>
            </a:r>
          </a:p>
          <a:p>
            <a:pPr marL="0" indent="0">
              <a:buNone/>
            </a:pPr>
            <a:r>
              <a:rPr lang="en-GB" sz="2200" i="1" dirty="0">
                <a:latin typeface="Bookman Old Style" panose="02050604050505020204" pitchFamily="18" charset="0"/>
              </a:rPr>
              <a:t>μ</a:t>
            </a:r>
            <a:r>
              <a:rPr lang="en-GB" sz="2200" dirty="0"/>
              <a:t>		coefficient of friction</a:t>
            </a:r>
          </a:p>
        </p:txBody>
      </p:sp>
    </p:spTree>
    <p:extLst>
      <p:ext uri="{BB962C8B-B14F-4D97-AF65-F5344CB8AC3E}">
        <p14:creationId xmlns:p14="http://schemas.microsoft.com/office/powerpoint/2010/main" val="6550963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cutiv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238</TotalTime>
  <Words>351</Words>
  <Application>Microsoft Office PowerPoint</Application>
  <PresentationFormat>On-screen Show (4:3)</PresentationFormat>
  <Paragraphs>50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Bookman Old Style</vt:lpstr>
      <vt:lpstr>Calibri</vt:lpstr>
      <vt:lpstr>Century Gothic</vt:lpstr>
      <vt:lpstr>Courier New</vt:lpstr>
      <vt:lpstr>Palatino Linotype</vt:lpstr>
      <vt:lpstr>Executive</vt:lpstr>
      <vt:lpstr>Stress Analysis &amp; Dynamics </vt:lpstr>
      <vt:lpstr>Dynamics - Overview</vt:lpstr>
      <vt:lpstr>Introduction </vt:lpstr>
      <vt:lpstr>Nomenclature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Dynamics L5</dc:title>
  <dc:creator>Goodson, Robert</dc:creator>
  <cp:lastModifiedBy>Robert Goodson</cp:lastModifiedBy>
  <cp:revision>18</cp:revision>
  <dcterms:created xsi:type="dcterms:W3CDTF">2015-06-16T08:59:43Z</dcterms:created>
  <dcterms:modified xsi:type="dcterms:W3CDTF">2021-01-25T11:29:00Z</dcterms:modified>
</cp:coreProperties>
</file>