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368" r:id="rId2"/>
    <p:sldId id="375" r:id="rId3"/>
    <p:sldId id="373" r:id="rId4"/>
    <p:sldId id="374" r:id="rId5"/>
    <p:sldId id="377" r:id="rId6"/>
    <p:sldId id="379" r:id="rId7"/>
    <p:sldId id="378" r:id="rId8"/>
    <p:sldId id="372" r:id="rId9"/>
    <p:sldId id="37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92"/>
    <p:restoredTop sz="97030"/>
  </p:normalViewPr>
  <p:slideViewPr>
    <p:cSldViewPr snapToGrid="0">
      <p:cViewPr varScale="1">
        <p:scale>
          <a:sx n="124" d="100"/>
          <a:sy n="124" d="100"/>
        </p:scale>
        <p:origin x="68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771F3F-779F-1544-BA90-16222F7ACF2A}" type="datetimeFigureOut">
              <a:rPr lang="en-US" smtClean="0"/>
              <a:t>7/30/23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95107-7B54-C642-B86D-B019B6A47428}" type="slidenum">
              <a:rPr lang="en-US" smtClean="0"/>
              <a:t>‹#›</a:t>
            </a:fld>
            <a:endParaRPr lang="en-US"/>
          </a:p>
        </p:txBody>
      </p:sp>
    </p:spTree>
    <p:extLst>
      <p:ext uri="{BB962C8B-B14F-4D97-AF65-F5344CB8AC3E}">
        <p14:creationId xmlns:p14="http://schemas.microsoft.com/office/powerpoint/2010/main" val="3514406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8E0051C-9196-4982-BFE6-35B1326D3E92}" type="slidenum">
              <a:rPr lang="en-GB" altLang="en-US" sz="1200"/>
              <a:pPr/>
              <a:t>1</a:t>
            </a:fld>
            <a:endParaRPr lang="en-GB"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89157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6A952-3120-7DDE-C00D-FE0AD944CF3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AC9B165-451C-F2EF-E537-376662B907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DC7F48-B888-A12F-91EF-6D7CA83DD6AB}"/>
              </a:ext>
            </a:extLst>
          </p:cNvPr>
          <p:cNvSpPr>
            <a:spLocks noGrp="1"/>
          </p:cNvSpPr>
          <p:nvPr>
            <p:ph type="dt" sz="half" idx="10"/>
          </p:nvPr>
        </p:nvSpPr>
        <p:spPr/>
        <p:txBody>
          <a:bodyPr/>
          <a:lstStyle/>
          <a:p>
            <a:fld id="{B31882A1-8370-8E4F-B1A7-CCA26A9168D5}" type="datetime1">
              <a:rPr lang="en-GB" smtClean="0"/>
              <a:t>30/07/2023</a:t>
            </a:fld>
            <a:endParaRPr lang="en-US"/>
          </a:p>
        </p:txBody>
      </p:sp>
      <p:sp>
        <p:nvSpPr>
          <p:cNvPr id="5" name="Footer Placeholder 4">
            <a:extLst>
              <a:ext uri="{FF2B5EF4-FFF2-40B4-BE49-F238E27FC236}">
                <a16:creationId xmlns:a16="http://schemas.microsoft.com/office/drawing/2014/main" id="{2C129C2B-AFA1-EE7E-4DF7-41EA9D85F4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BC53C3-DC41-C006-979D-4EBE261656B3}"/>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2791916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73665-D91E-5E88-AB3C-ABAF1B2BB72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34D395-596B-9709-4C70-64E093D830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F82698-8C39-3B3D-77BD-8D1A07460929}"/>
              </a:ext>
            </a:extLst>
          </p:cNvPr>
          <p:cNvSpPr>
            <a:spLocks noGrp="1"/>
          </p:cNvSpPr>
          <p:nvPr>
            <p:ph type="dt" sz="half" idx="10"/>
          </p:nvPr>
        </p:nvSpPr>
        <p:spPr/>
        <p:txBody>
          <a:bodyPr/>
          <a:lstStyle/>
          <a:p>
            <a:fld id="{66790BD2-5DA7-DE42-894E-4443DB200E11}" type="datetime1">
              <a:rPr lang="en-GB" smtClean="0"/>
              <a:t>30/07/2023</a:t>
            </a:fld>
            <a:endParaRPr lang="en-US"/>
          </a:p>
        </p:txBody>
      </p:sp>
      <p:sp>
        <p:nvSpPr>
          <p:cNvPr id="5" name="Footer Placeholder 4">
            <a:extLst>
              <a:ext uri="{FF2B5EF4-FFF2-40B4-BE49-F238E27FC236}">
                <a16:creationId xmlns:a16="http://schemas.microsoft.com/office/drawing/2014/main" id="{F2D72B0F-EFFE-3B0B-2C07-75640DBE24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02D68E-0451-77C7-3523-1212504EC675}"/>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80195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08277-3A70-14FC-065E-3453429F40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D316C2F-2FE9-6C56-4747-136D1D7DE8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C95074B-31B9-64CA-C5DE-574BC067CA3F}"/>
              </a:ext>
            </a:extLst>
          </p:cNvPr>
          <p:cNvSpPr>
            <a:spLocks noGrp="1"/>
          </p:cNvSpPr>
          <p:nvPr>
            <p:ph type="dt" sz="half" idx="10"/>
          </p:nvPr>
        </p:nvSpPr>
        <p:spPr/>
        <p:txBody>
          <a:bodyPr/>
          <a:lstStyle/>
          <a:p>
            <a:fld id="{B7C259E3-6D04-ED4F-8D56-A674F370242C}" type="datetime1">
              <a:rPr lang="en-GB" smtClean="0"/>
              <a:t>30/07/2023</a:t>
            </a:fld>
            <a:endParaRPr lang="en-US"/>
          </a:p>
        </p:txBody>
      </p:sp>
      <p:sp>
        <p:nvSpPr>
          <p:cNvPr id="5" name="Footer Placeholder 4">
            <a:extLst>
              <a:ext uri="{FF2B5EF4-FFF2-40B4-BE49-F238E27FC236}">
                <a16:creationId xmlns:a16="http://schemas.microsoft.com/office/drawing/2014/main" id="{C99790E9-6F5C-26C5-A4A5-105C012B4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EA2B64-31E9-A9D0-4009-E223843EBC8B}"/>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916249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39EF-5827-D456-E33D-65ABB2B2E6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D74A997-0C71-4535-7CF2-F91F9A7CD3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660DCF3-E960-487A-D598-6D386D1D104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7C8444-1A69-9CAB-70A0-9F07377BA003}"/>
              </a:ext>
            </a:extLst>
          </p:cNvPr>
          <p:cNvSpPr>
            <a:spLocks noGrp="1"/>
          </p:cNvSpPr>
          <p:nvPr>
            <p:ph type="dt" sz="half" idx="10"/>
          </p:nvPr>
        </p:nvSpPr>
        <p:spPr/>
        <p:txBody>
          <a:bodyPr/>
          <a:lstStyle/>
          <a:p>
            <a:fld id="{D15AAD22-177D-7D47-A53F-0119665447A7}" type="datetime1">
              <a:rPr lang="en-GB" smtClean="0"/>
              <a:t>30/07/2023</a:t>
            </a:fld>
            <a:endParaRPr lang="en-US"/>
          </a:p>
        </p:txBody>
      </p:sp>
      <p:sp>
        <p:nvSpPr>
          <p:cNvPr id="6" name="Footer Placeholder 5">
            <a:extLst>
              <a:ext uri="{FF2B5EF4-FFF2-40B4-BE49-F238E27FC236}">
                <a16:creationId xmlns:a16="http://schemas.microsoft.com/office/drawing/2014/main" id="{71DFD06F-BCBA-7E49-00A4-91A87CA328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8CE814-A7B0-ABA1-E9D7-65C17549D19C}"/>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627173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EB856-B922-51EC-7C09-D05ECA4A2F8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2C02E2-3862-4695-286E-C585050AC5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D6F2817-D547-89DA-5C6A-0353E91F096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2D939C6-4B5A-551D-08DF-6118A338B2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DACA88-6F8E-9308-8935-485E36A1067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E9AB790-D4E6-C929-E5C9-29C589B14DFE}"/>
              </a:ext>
            </a:extLst>
          </p:cNvPr>
          <p:cNvSpPr>
            <a:spLocks noGrp="1"/>
          </p:cNvSpPr>
          <p:nvPr>
            <p:ph type="dt" sz="half" idx="10"/>
          </p:nvPr>
        </p:nvSpPr>
        <p:spPr/>
        <p:txBody>
          <a:bodyPr/>
          <a:lstStyle/>
          <a:p>
            <a:fld id="{326DBE4A-BAB9-084E-ACF4-FB1BA2596CF6}" type="datetime1">
              <a:rPr lang="en-GB" smtClean="0"/>
              <a:t>30/07/2023</a:t>
            </a:fld>
            <a:endParaRPr lang="en-US"/>
          </a:p>
        </p:txBody>
      </p:sp>
      <p:sp>
        <p:nvSpPr>
          <p:cNvPr id="8" name="Footer Placeholder 7">
            <a:extLst>
              <a:ext uri="{FF2B5EF4-FFF2-40B4-BE49-F238E27FC236}">
                <a16:creationId xmlns:a16="http://schemas.microsoft.com/office/drawing/2014/main" id="{86656AE0-4CB5-FF8F-C072-9D3FA36491B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91812D4-4051-86A4-D7AE-AB4C415F8364}"/>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885365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8FA7E-DF84-D235-EB06-FD7F15BFA8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E2EA073-FF54-8CFC-DDEC-832088319A2D}"/>
              </a:ext>
            </a:extLst>
          </p:cNvPr>
          <p:cNvSpPr>
            <a:spLocks noGrp="1"/>
          </p:cNvSpPr>
          <p:nvPr>
            <p:ph type="dt" sz="half" idx="10"/>
          </p:nvPr>
        </p:nvSpPr>
        <p:spPr/>
        <p:txBody>
          <a:bodyPr/>
          <a:lstStyle/>
          <a:p>
            <a:fld id="{EBBD3E60-2277-C643-8FCD-F79980EDFFD2}" type="datetime1">
              <a:rPr lang="en-GB" smtClean="0"/>
              <a:t>30/07/2023</a:t>
            </a:fld>
            <a:endParaRPr lang="en-US"/>
          </a:p>
        </p:txBody>
      </p:sp>
      <p:sp>
        <p:nvSpPr>
          <p:cNvPr id="4" name="Footer Placeholder 3">
            <a:extLst>
              <a:ext uri="{FF2B5EF4-FFF2-40B4-BE49-F238E27FC236}">
                <a16:creationId xmlns:a16="http://schemas.microsoft.com/office/drawing/2014/main" id="{5540001C-5C64-630F-5AE8-ACED7F2F9E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B10D17-065D-D6E8-7D4F-87005BB1E01E}"/>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3421280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332C7D-1ACA-0B10-2B71-5A991CB936B1}"/>
              </a:ext>
            </a:extLst>
          </p:cNvPr>
          <p:cNvSpPr>
            <a:spLocks noGrp="1"/>
          </p:cNvSpPr>
          <p:nvPr>
            <p:ph type="dt" sz="half" idx="10"/>
          </p:nvPr>
        </p:nvSpPr>
        <p:spPr/>
        <p:txBody>
          <a:bodyPr/>
          <a:lstStyle/>
          <a:p>
            <a:fld id="{CFE2F9A5-3E2D-6449-83D8-0887687613C6}" type="datetime1">
              <a:rPr lang="en-GB" smtClean="0"/>
              <a:t>30/07/2023</a:t>
            </a:fld>
            <a:endParaRPr lang="en-US"/>
          </a:p>
        </p:txBody>
      </p:sp>
      <p:sp>
        <p:nvSpPr>
          <p:cNvPr id="3" name="Footer Placeholder 2">
            <a:extLst>
              <a:ext uri="{FF2B5EF4-FFF2-40B4-BE49-F238E27FC236}">
                <a16:creationId xmlns:a16="http://schemas.microsoft.com/office/drawing/2014/main" id="{34571E31-337C-A524-485F-D2EC1A108E1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B42A5D-BB5C-81BA-51F1-B757CD9F215E}"/>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2283933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911C8-1C44-C560-0595-9DD6EFFE46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C09F43A-C0A4-CC7A-1511-8C5C3EDC17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7F8C953-DC5B-7753-71F0-6F90C037B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48D140-503B-8F1F-A3BA-C84166916264}"/>
              </a:ext>
            </a:extLst>
          </p:cNvPr>
          <p:cNvSpPr>
            <a:spLocks noGrp="1"/>
          </p:cNvSpPr>
          <p:nvPr>
            <p:ph type="dt" sz="half" idx="10"/>
          </p:nvPr>
        </p:nvSpPr>
        <p:spPr/>
        <p:txBody>
          <a:bodyPr/>
          <a:lstStyle/>
          <a:p>
            <a:fld id="{8582C080-C420-6B46-9A01-05CC7FA7E308}" type="datetime1">
              <a:rPr lang="en-GB" smtClean="0"/>
              <a:t>30/07/2023</a:t>
            </a:fld>
            <a:endParaRPr lang="en-US"/>
          </a:p>
        </p:txBody>
      </p:sp>
      <p:sp>
        <p:nvSpPr>
          <p:cNvPr id="6" name="Footer Placeholder 5">
            <a:extLst>
              <a:ext uri="{FF2B5EF4-FFF2-40B4-BE49-F238E27FC236}">
                <a16:creationId xmlns:a16="http://schemas.microsoft.com/office/drawing/2014/main" id="{D98647D5-D8F7-5A4B-CEE9-AB6B50E696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00C33E-0B8A-B412-F418-B90AAC915120}"/>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3474353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7C5C-E79F-95BB-9466-9B44001CE2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047BEA-BFF5-7FEB-2EA0-B594778702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1D6F9A7-A1CC-5584-450E-A84BD2CB16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AF9CB6-C796-F60B-EDD4-6780B194B49A}"/>
              </a:ext>
            </a:extLst>
          </p:cNvPr>
          <p:cNvSpPr>
            <a:spLocks noGrp="1"/>
          </p:cNvSpPr>
          <p:nvPr>
            <p:ph type="dt" sz="half" idx="10"/>
          </p:nvPr>
        </p:nvSpPr>
        <p:spPr/>
        <p:txBody>
          <a:bodyPr/>
          <a:lstStyle/>
          <a:p>
            <a:fld id="{15438F14-2C90-C644-A95A-74BB52B35C07}" type="datetime1">
              <a:rPr lang="en-GB" smtClean="0"/>
              <a:t>30/07/2023</a:t>
            </a:fld>
            <a:endParaRPr lang="en-US"/>
          </a:p>
        </p:txBody>
      </p:sp>
      <p:sp>
        <p:nvSpPr>
          <p:cNvPr id="6" name="Footer Placeholder 5">
            <a:extLst>
              <a:ext uri="{FF2B5EF4-FFF2-40B4-BE49-F238E27FC236}">
                <a16:creationId xmlns:a16="http://schemas.microsoft.com/office/drawing/2014/main" id="{37A5091E-2C83-8E23-16C3-DBCD4F5E41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E082D6-DB9C-0511-4A64-C28DE1AFFFB5}"/>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3832890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F97EF-1418-AFA1-7AFD-89287B35B8D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41FAF0-5267-E626-C24A-C895781540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E6295B-612D-BBF4-E805-9A79E5F30288}"/>
              </a:ext>
            </a:extLst>
          </p:cNvPr>
          <p:cNvSpPr>
            <a:spLocks noGrp="1"/>
          </p:cNvSpPr>
          <p:nvPr>
            <p:ph type="dt" sz="half" idx="10"/>
          </p:nvPr>
        </p:nvSpPr>
        <p:spPr/>
        <p:txBody>
          <a:bodyPr/>
          <a:lstStyle/>
          <a:p>
            <a:fld id="{B46F3804-14F9-1A45-819A-D52453E676B2}" type="datetime1">
              <a:rPr lang="en-GB" smtClean="0"/>
              <a:t>30/07/2023</a:t>
            </a:fld>
            <a:endParaRPr lang="en-US"/>
          </a:p>
        </p:txBody>
      </p:sp>
      <p:sp>
        <p:nvSpPr>
          <p:cNvPr id="5" name="Footer Placeholder 4">
            <a:extLst>
              <a:ext uri="{FF2B5EF4-FFF2-40B4-BE49-F238E27FC236}">
                <a16:creationId xmlns:a16="http://schemas.microsoft.com/office/drawing/2014/main" id="{B895E650-10DE-3F8E-1305-3523F03241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83CB2-2D58-4FE6-BE88-036097E75EC2}"/>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3233126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E3386B-8AF9-C8DE-79E8-99FFE3A7700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3B24B23-A93C-E08D-233C-2D2781467E7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EC134-0CF3-1CA2-80E8-804DACD2D13A}"/>
              </a:ext>
            </a:extLst>
          </p:cNvPr>
          <p:cNvSpPr>
            <a:spLocks noGrp="1"/>
          </p:cNvSpPr>
          <p:nvPr>
            <p:ph type="dt" sz="half" idx="10"/>
          </p:nvPr>
        </p:nvSpPr>
        <p:spPr/>
        <p:txBody>
          <a:bodyPr/>
          <a:lstStyle/>
          <a:p>
            <a:fld id="{E972332D-EE9C-9847-B8FB-EE12715B7219}" type="datetime1">
              <a:rPr lang="en-GB" smtClean="0"/>
              <a:t>30/07/2023</a:t>
            </a:fld>
            <a:endParaRPr lang="en-US"/>
          </a:p>
        </p:txBody>
      </p:sp>
      <p:sp>
        <p:nvSpPr>
          <p:cNvPr id="5" name="Footer Placeholder 4">
            <a:extLst>
              <a:ext uri="{FF2B5EF4-FFF2-40B4-BE49-F238E27FC236}">
                <a16:creationId xmlns:a16="http://schemas.microsoft.com/office/drawing/2014/main" id="{F179A1AF-3B32-E6FF-4DB9-7172C55BE7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C3082F-0489-9D8B-F4A2-913CBBB4BADF}"/>
              </a:ext>
            </a:extLst>
          </p:cNvPr>
          <p:cNvSpPr>
            <a:spLocks noGrp="1"/>
          </p:cNvSpPr>
          <p:nvPr>
            <p:ph type="sldNum" sz="quarter" idx="12"/>
          </p:nvPr>
        </p:nvSpPr>
        <p:spPr/>
        <p:txBody>
          <a:bodyPr/>
          <a:lstStyle/>
          <a:p>
            <a:fld id="{7DDD27A3-5CFB-594E-9E12-FF66E9556907}" type="slidenum">
              <a:rPr lang="en-US" smtClean="0"/>
              <a:t>‹#›</a:t>
            </a:fld>
            <a:endParaRPr lang="en-US"/>
          </a:p>
        </p:txBody>
      </p:sp>
    </p:spTree>
    <p:extLst>
      <p:ext uri="{BB962C8B-B14F-4D97-AF65-F5344CB8AC3E}">
        <p14:creationId xmlns:p14="http://schemas.microsoft.com/office/powerpoint/2010/main" val="3789352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A21593-0725-4212-5C2D-F71F851184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F79C57-BFF5-0976-10B9-DD0819877D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263E29-2367-6286-E9C2-4A13B2A127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7F78D-FC23-3F49-B563-55DE4ED4F3C5}" type="datetime1">
              <a:rPr lang="en-GB" smtClean="0"/>
              <a:t>30/07/2023</a:t>
            </a:fld>
            <a:endParaRPr lang="en-US"/>
          </a:p>
        </p:txBody>
      </p:sp>
      <p:sp>
        <p:nvSpPr>
          <p:cNvPr id="5" name="Footer Placeholder 4">
            <a:extLst>
              <a:ext uri="{FF2B5EF4-FFF2-40B4-BE49-F238E27FC236}">
                <a16:creationId xmlns:a16="http://schemas.microsoft.com/office/drawing/2014/main" id="{FD1E6D41-EA9B-737F-3657-E46BBA8776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64A19D5-46EA-241C-503B-3D8DA6BFCA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DD27A3-5CFB-594E-9E12-FF66E9556907}" type="slidenum">
              <a:rPr lang="en-US" smtClean="0"/>
              <a:t>‹#›</a:t>
            </a:fld>
            <a:endParaRPr lang="en-US"/>
          </a:p>
        </p:txBody>
      </p:sp>
    </p:spTree>
    <p:extLst>
      <p:ext uri="{BB962C8B-B14F-4D97-AF65-F5344CB8AC3E}">
        <p14:creationId xmlns:p14="http://schemas.microsoft.com/office/powerpoint/2010/main" val="7534452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3" name="Rectangle 1946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4" name="Rectangle 19465">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804672" y="802955"/>
            <a:ext cx="4196536" cy="1454051"/>
          </a:xfrm>
        </p:spPr>
        <p:txBody>
          <a:bodyPr>
            <a:normAutofit fontScale="90000"/>
          </a:bodyPr>
          <a:lstStyle/>
          <a:p>
            <a:br>
              <a:rPr lang="en-GB" altLang="en-US" sz="2300" dirty="0">
                <a:solidFill>
                  <a:schemeClr val="tx2"/>
                </a:solidFill>
              </a:rPr>
            </a:br>
            <a:r>
              <a:rPr lang="en-GB" altLang="en-US" sz="4900" dirty="0">
                <a:solidFill>
                  <a:schemeClr val="tx2"/>
                </a:solidFill>
              </a:rPr>
              <a:t>Managing People</a:t>
            </a:r>
            <a:br>
              <a:rPr lang="en-GB" altLang="en-US" sz="2300" dirty="0">
                <a:solidFill>
                  <a:schemeClr val="tx2"/>
                </a:solidFill>
              </a:rPr>
            </a:br>
            <a:br>
              <a:rPr lang="en-GB" altLang="en-US" sz="2300" dirty="0">
                <a:solidFill>
                  <a:schemeClr val="tx2"/>
                </a:solidFill>
              </a:rPr>
            </a:br>
            <a:endParaRPr lang="en-GB" altLang="en-US" sz="2300" b="1" dirty="0">
              <a:solidFill>
                <a:schemeClr val="tx2"/>
              </a:solidFill>
              <a:latin typeface="+mn-lt"/>
            </a:endParaRPr>
          </a:p>
        </p:txBody>
      </p:sp>
      <p:sp>
        <p:nvSpPr>
          <p:cNvPr id="19459" name="Rectangle 4"/>
          <p:cNvSpPr>
            <a:spLocks noGrp="1" noChangeArrowheads="1"/>
          </p:cNvSpPr>
          <p:nvPr>
            <p:ph idx="1"/>
          </p:nvPr>
        </p:nvSpPr>
        <p:spPr>
          <a:xfrm>
            <a:off x="804672" y="2421683"/>
            <a:ext cx="4765949" cy="3353476"/>
          </a:xfrm>
        </p:spPr>
        <p:txBody>
          <a:bodyPr anchor="t">
            <a:normAutofit/>
          </a:bodyPr>
          <a:lstStyle/>
          <a:p>
            <a:pPr eaLnBrk="1" hangingPunct="1">
              <a:buFont typeface="Symbol" panose="05050102010706020507" pitchFamily="18" charset="2"/>
              <a:buChar char="·"/>
            </a:pPr>
            <a:r>
              <a:rPr lang="en-GB" altLang="en-US" sz="1800" dirty="0">
                <a:solidFill>
                  <a:schemeClr val="tx2"/>
                </a:solidFill>
              </a:rPr>
              <a:t>Name: Dimitar Stefanov Cherganski</a:t>
            </a:r>
          </a:p>
          <a:p>
            <a:pPr eaLnBrk="1" hangingPunct="1">
              <a:buFont typeface="Symbol" panose="05050102010706020507" pitchFamily="18" charset="2"/>
              <a:buChar char="·"/>
            </a:pPr>
            <a:r>
              <a:rPr lang="en-GB" sz="1800" dirty="0">
                <a:solidFill>
                  <a:schemeClr val="tx2"/>
                </a:solidFill>
                <a:effectLst/>
                <a:ea typeface="Times New Roman" panose="02020603050405020304" pitchFamily="18" charset="0"/>
              </a:rPr>
              <a:t>Student ID: 2133011</a:t>
            </a:r>
            <a:r>
              <a:rPr lang="en-GB" sz="1800" dirty="0">
                <a:solidFill>
                  <a:schemeClr val="tx2"/>
                </a:solidFill>
                <a:effectLst/>
              </a:rPr>
              <a:t> </a:t>
            </a:r>
            <a:endParaRPr lang="en-GB" altLang="en-US" sz="1800" dirty="0">
              <a:solidFill>
                <a:schemeClr val="tx2"/>
              </a:solidFill>
            </a:endParaRPr>
          </a:p>
          <a:p>
            <a:pPr>
              <a:buFont typeface="Symbol" panose="05050102010706020507" pitchFamily="18" charset="2"/>
              <a:buChar char="·"/>
            </a:pPr>
            <a:r>
              <a:rPr lang="en-US" sz="1800" dirty="0">
                <a:solidFill>
                  <a:schemeClr val="tx2"/>
                </a:solidFill>
                <a:effectLst/>
                <a:ea typeface="Times New Roman" panose="02020603050405020304" pitchFamily="18" charset="0"/>
                <a:cs typeface="Times New Roman" panose="02020603050405020304" pitchFamily="18" charset="0"/>
              </a:rPr>
              <a:t>Code: LCBB4004 </a:t>
            </a:r>
            <a:endParaRPr lang="en-GB" altLang="en-US" sz="1800" dirty="0">
              <a:solidFill>
                <a:schemeClr val="tx2"/>
              </a:solidFill>
            </a:endParaRPr>
          </a:p>
          <a:p>
            <a:pPr eaLnBrk="1" hangingPunct="1">
              <a:buFont typeface="Symbol" panose="05050102010706020507" pitchFamily="18" charset="2"/>
              <a:buChar char="·"/>
            </a:pPr>
            <a:r>
              <a:rPr lang="en-GB" altLang="en-US" sz="1800" dirty="0">
                <a:solidFill>
                  <a:schemeClr val="tx2"/>
                </a:solidFill>
              </a:rPr>
              <a:t>Lecturer: Afzal </a:t>
            </a:r>
            <a:r>
              <a:rPr lang="en-GB" altLang="en-US" sz="1800" dirty="0" err="1">
                <a:solidFill>
                  <a:schemeClr val="tx2"/>
                </a:solidFill>
              </a:rPr>
              <a:t>Munna</a:t>
            </a:r>
            <a:endParaRPr lang="en-GB" altLang="en-US" sz="1800" dirty="0">
              <a:solidFill>
                <a:schemeClr val="tx2"/>
              </a:solidFill>
            </a:endParaRPr>
          </a:p>
          <a:p>
            <a:pPr eaLnBrk="1" hangingPunct="1">
              <a:buFont typeface="Symbol" panose="05050102010706020507" pitchFamily="18" charset="2"/>
              <a:buChar char="·"/>
            </a:pPr>
            <a:r>
              <a:rPr lang="en-GB" altLang="en-US" sz="1800" dirty="0">
                <a:solidFill>
                  <a:schemeClr val="tx2"/>
                </a:solidFill>
              </a:rPr>
              <a:t>Date: 25 of July 2023</a:t>
            </a:r>
          </a:p>
        </p:txBody>
      </p:sp>
      <p:grpSp>
        <p:nvGrpSpPr>
          <p:cNvPr id="19475" name="Group 19467">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9469" name="Freeform: Shape 1946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6" name="Freeform: Shape 19469">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1" name="Freeform: Shape 19470">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2" name="Freeform: Shape 19471">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2" descr="A close-up of a logo&#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88424" y="2892490"/>
            <a:ext cx="4162200" cy="160926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a:extLst>
              <a:ext uri="{FF2B5EF4-FFF2-40B4-BE49-F238E27FC236}">
                <a16:creationId xmlns:a16="http://schemas.microsoft.com/office/drawing/2014/main" id="{DA85BEA2-5532-5718-4796-E66C248AD1BE}"/>
              </a:ext>
            </a:extLst>
          </p:cNvPr>
          <p:cNvSpPr>
            <a:spLocks noGrp="1"/>
          </p:cNvSpPr>
          <p:nvPr>
            <p:ph type="sldNum" sz="quarter" idx="12"/>
          </p:nvPr>
        </p:nvSpPr>
        <p:spPr>
          <a:xfrm>
            <a:off x="8610600" y="6356350"/>
            <a:ext cx="2743200" cy="365125"/>
          </a:xfrm>
        </p:spPr>
        <p:txBody>
          <a:bodyPr>
            <a:normAutofit/>
          </a:bodyPr>
          <a:lstStyle/>
          <a:p>
            <a:pPr>
              <a:spcAft>
                <a:spcPts val="600"/>
              </a:spcAft>
            </a:pPr>
            <a:fld id="{7DDD27A3-5CFB-594E-9E12-FF66E9556907}" type="slidenum">
              <a:rPr lang="en-US" smtClean="0"/>
              <a:pPr>
                <a:spcAft>
                  <a:spcPts val="600"/>
                </a:spcAft>
              </a:pPr>
              <a:t>1</a:t>
            </a:fld>
            <a:endParaRPr lang="en-US"/>
          </a:p>
        </p:txBody>
      </p:sp>
    </p:spTree>
    <p:extLst>
      <p:ext uri="{BB962C8B-B14F-4D97-AF65-F5344CB8AC3E}">
        <p14:creationId xmlns:p14="http://schemas.microsoft.com/office/powerpoint/2010/main" val="91307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FE1E-1B1C-17D9-D3DB-4B0B2E4D77B7}"/>
              </a:ext>
            </a:extLst>
          </p:cNvPr>
          <p:cNvSpPr>
            <a:spLocks noGrp="1"/>
          </p:cNvSpPr>
          <p:nvPr>
            <p:ph type="ctrTitle"/>
          </p:nvPr>
        </p:nvSpPr>
        <p:spPr>
          <a:xfrm>
            <a:off x="153910" y="136525"/>
            <a:ext cx="11806769" cy="1313450"/>
          </a:xfrm>
          <a:prstGeom prst="plaque">
            <a:avLst>
              <a:gd name="adj" fmla="val 18532"/>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solidFill>
              <a:schemeClr val="accent1">
                <a:shade val="50000"/>
              </a:schemeClr>
            </a:solidFill>
          </a:ln>
        </p:spPr>
        <p:txBody>
          <a:bodyPr anchor="b">
            <a:noAutofit/>
          </a:bodyPr>
          <a:lstStyle/>
          <a:p>
            <a:r>
              <a:rPr lang="en-GB" sz="4000" b="0" i="0" u="none" strike="noStrike" dirty="0">
                <a:solidFill>
                  <a:srgbClr val="161719"/>
                </a:solidFill>
                <a:effectLst/>
                <a:latin typeface="Arial" panose="020B0604020202020204" pitchFamily="34" charset="0"/>
                <a:cs typeface="Arial" panose="020B0604020202020204" pitchFamily="34" charset="0"/>
              </a:rPr>
              <a:t>Exploring various methods of acquiring talent.</a:t>
            </a:r>
            <a:endParaRPr lang="en-US" sz="4000"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D214754-B6C5-45CB-CD35-50C270B43C86}"/>
              </a:ext>
            </a:extLst>
          </p:cNvPr>
          <p:cNvSpPr>
            <a:spLocks noGrp="1"/>
          </p:cNvSpPr>
          <p:nvPr>
            <p:ph type="sldNum" sz="quarter" idx="12"/>
          </p:nvPr>
        </p:nvSpPr>
        <p:spPr/>
        <p:txBody>
          <a:bodyPr/>
          <a:lstStyle/>
          <a:p>
            <a:fld id="{7DDD27A3-5CFB-594E-9E12-FF66E9556907}" type="slidenum">
              <a:rPr lang="en-US" smtClean="0"/>
              <a:t>2</a:t>
            </a:fld>
            <a:endParaRPr lang="en-US"/>
          </a:p>
        </p:txBody>
      </p:sp>
      <p:pic>
        <p:nvPicPr>
          <p:cNvPr id="3" name="Picture 6" descr="A pyramid representation of a competency model. The pyramid is divided into four levels, described from bottom to top as levels 1 to 4. Level 1, illustrative, human resource manager, competency model or job profile. Level 2, functional competencies. Personal competencies. behave ethically, exercise good judgment based on evidence, set and achieve goals, manage tasks effectively, develop personally. Interpersonal competencies. communicate effectively, exercise leadership, negotiate effectively, motivate others, work productively with others. H R, business, management. institute effective H R systems, analyze financial statements, craft strategies, manage vendors. Level 3, areas of knowledge or expertise. H R practices such as recruiting, selection, and training, strategic planning, employment law, finance and budgeting, general management. Level 4, roles. line function within H R, staff functions such as advise and assist, coordinative functions such as monitor, strategic H R functions such as formulate and execute.">
            <a:extLst>
              <a:ext uri="{FF2B5EF4-FFF2-40B4-BE49-F238E27FC236}">
                <a16:creationId xmlns:a16="http://schemas.microsoft.com/office/drawing/2014/main" id="{E8F73AEA-8BFC-4AF5-2D3F-2162D99F3C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6347598" y="1449975"/>
            <a:ext cx="5613082" cy="4987535"/>
          </a:xfrm>
          <a:prstGeom prst="rect">
            <a:avLst/>
          </a:prstGeom>
        </p:spPr>
      </p:pic>
      <p:sp>
        <p:nvSpPr>
          <p:cNvPr id="8" name="TextBox 7">
            <a:extLst>
              <a:ext uri="{FF2B5EF4-FFF2-40B4-BE49-F238E27FC236}">
                <a16:creationId xmlns:a16="http://schemas.microsoft.com/office/drawing/2014/main" id="{3CD6ED30-7F9A-F537-57B1-C197E07795B7}"/>
              </a:ext>
            </a:extLst>
          </p:cNvPr>
          <p:cNvSpPr txBox="1"/>
          <p:nvPr/>
        </p:nvSpPr>
        <p:spPr>
          <a:xfrm>
            <a:off x="390420" y="1449975"/>
            <a:ext cx="5957178" cy="6001643"/>
          </a:xfrm>
          <a:prstGeom prst="rect">
            <a:avLst/>
          </a:prstGeom>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p:spPr>
        <p:style>
          <a:lnRef idx="1">
            <a:schemeClr val="accent6"/>
          </a:lnRef>
          <a:fillRef idx="2">
            <a:schemeClr val="accent6"/>
          </a:fillRef>
          <a:effectRef idx="1">
            <a:schemeClr val="accent6"/>
          </a:effectRef>
          <a:fontRef idx="minor">
            <a:schemeClr val="dk1"/>
          </a:fontRef>
        </p:style>
        <p:txBody>
          <a:bodyPr wrap="square" rtlCol="0">
            <a:spAutoFit/>
          </a:bodyPr>
          <a:lstStyle/>
          <a:p>
            <a:pPr marL="342900" indent="-342900">
              <a:buFont typeface="Wingdings" pitchFamily="2" charset="2"/>
              <a:buChar char="Ø"/>
            </a:pPr>
            <a:r>
              <a:rPr lang="en-GB" sz="3200" dirty="0">
                <a:solidFill>
                  <a:srgbClr val="212529"/>
                </a:solidFill>
                <a:latin typeface="Arial" panose="020B0604020202020204" pitchFamily="34" charset="0"/>
                <a:cs typeface="Arial" panose="020B0604020202020204" pitchFamily="34" charset="0"/>
              </a:rPr>
              <a:t>T</a:t>
            </a:r>
            <a:r>
              <a:rPr lang="en-GB" sz="3200" b="0" i="0" u="none" strike="noStrike" dirty="0">
                <a:solidFill>
                  <a:srgbClr val="212529"/>
                </a:solidFill>
                <a:effectLst/>
                <a:latin typeface="Arial" panose="020B0604020202020204" pitchFamily="34" charset="0"/>
                <a:cs typeface="Arial" panose="020B0604020202020204" pitchFamily="34" charset="0"/>
              </a:rPr>
              <a:t>he process of identifying and acquiring talented employees.</a:t>
            </a:r>
          </a:p>
          <a:p>
            <a:pPr marL="342900" indent="-342900">
              <a:buFont typeface="Wingdings" pitchFamily="2" charset="2"/>
              <a:buChar char="Ø"/>
            </a:pPr>
            <a:endParaRPr lang="en-GB" sz="3200" dirty="0">
              <a:solidFill>
                <a:srgbClr val="212529"/>
              </a:solidFill>
              <a:latin typeface="Arial" panose="020B0604020202020204" pitchFamily="34" charset="0"/>
              <a:cs typeface="Arial" panose="020B0604020202020204" pitchFamily="34" charset="0"/>
            </a:endParaRPr>
          </a:p>
          <a:p>
            <a:pPr marL="342900" indent="-342900">
              <a:buFont typeface="Wingdings" pitchFamily="2" charset="2"/>
              <a:buChar char="Ø"/>
            </a:pPr>
            <a:r>
              <a:rPr lang="en-GB" sz="3200" dirty="0">
                <a:solidFill>
                  <a:srgbClr val="212529"/>
                </a:solidFill>
                <a:latin typeface="Arial" panose="020B0604020202020204" pitchFamily="34" charset="0"/>
                <a:cs typeface="Arial" panose="020B0604020202020204" pitchFamily="34" charset="0"/>
              </a:rPr>
              <a:t>S</a:t>
            </a:r>
            <a:r>
              <a:rPr lang="en-GB" sz="3200" b="0" i="0" u="none" strike="noStrike" dirty="0">
                <a:solidFill>
                  <a:srgbClr val="212529"/>
                </a:solidFill>
                <a:effectLst/>
                <a:latin typeface="Arial" panose="020B0604020202020204" pitchFamily="34" charset="0"/>
                <a:cs typeface="Arial" panose="020B0604020202020204" pitchFamily="34" charset="0"/>
              </a:rPr>
              <a:t>earching and finding personnel for specific positions.</a:t>
            </a:r>
          </a:p>
          <a:p>
            <a:pPr marL="342900" indent="-342900">
              <a:buFont typeface="Wingdings" pitchFamily="2" charset="2"/>
              <a:buChar char="Ø"/>
            </a:pPr>
            <a:endParaRPr lang="en-GB" sz="3200" dirty="0">
              <a:solidFill>
                <a:srgbClr val="212529"/>
              </a:solidFill>
              <a:latin typeface="Arial" panose="020B0604020202020204" pitchFamily="34" charset="0"/>
              <a:cs typeface="Arial" panose="020B0604020202020204" pitchFamily="34" charset="0"/>
            </a:endParaRPr>
          </a:p>
          <a:p>
            <a:pPr marL="342900" indent="-342900">
              <a:buFont typeface="Wingdings" pitchFamily="2" charset="2"/>
              <a:buChar char="Ø"/>
            </a:pPr>
            <a:r>
              <a:rPr lang="en-GB" sz="3200" dirty="0">
                <a:solidFill>
                  <a:srgbClr val="212529"/>
                </a:solidFill>
                <a:latin typeface="Arial" panose="020B0604020202020204" pitchFamily="34" charset="0"/>
                <a:ea typeface="Times New Roman" panose="02020603050405020304" pitchFamily="18" charset="0"/>
                <a:cs typeface="Arial" panose="020B0604020202020204" pitchFamily="34" charset="0"/>
              </a:rPr>
              <a:t>H</a:t>
            </a:r>
            <a:r>
              <a:rPr lang="en-GB" sz="3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ow to define the process and what it entails.</a:t>
            </a:r>
            <a:endParaRPr lang="en-GB" sz="32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Wingdings" pitchFamily="2" charset="2"/>
              <a:buChar char="Ø"/>
            </a:pPr>
            <a:endParaRPr lang="en-GB" sz="3200" dirty="0">
              <a:solidFill>
                <a:srgbClr val="212529"/>
              </a:solidFill>
              <a:latin typeface="Arial" panose="020B0604020202020204" pitchFamily="34" charset="0"/>
              <a:cs typeface="Arial" panose="020B0604020202020204" pitchFamily="34" charset="0"/>
            </a:endParaRPr>
          </a:p>
          <a:p>
            <a:pPr marL="342900" indent="-342900">
              <a:buFont typeface="Wingdings" pitchFamily="2" charset="2"/>
              <a:buChar char="Ø"/>
            </a:pPr>
            <a:endParaRPr lang="en-GB" sz="3200" dirty="0">
              <a:solidFill>
                <a:srgbClr val="212529"/>
              </a:solidFill>
              <a:latin typeface="Arial" panose="020B0604020202020204" pitchFamily="34" charset="0"/>
              <a:cs typeface="Arial" panose="020B0604020202020204" pitchFamily="34" charset="0"/>
            </a:endParaRPr>
          </a:p>
          <a:p>
            <a:pPr marL="342900" indent="-342900">
              <a:buFont typeface="Wingdings" pitchFamily="2" charset="2"/>
              <a:buChar char="Ø"/>
            </a:pPr>
            <a:endParaRPr lang="en-GB" sz="3200" dirty="0">
              <a:solidFill>
                <a:srgbClr val="212529"/>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2C4E0D8-7E26-2AA4-BCAF-68001E382BBF}"/>
              </a:ext>
            </a:extLst>
          </p:cNvPr>
          <p:cNvSpPr txBox="1"/>
          <p:nvPr/>
        </p:nvSpPr>
        <p:spPr>
          <a:xfrm>
            <a:off x="4855673" y="6117827"/>
            <a:ext cx="1491925" cy="307777"/>
          </a:xfrm>
          <a:prstGeom prst="rect">
            <a:avLst/>
          </a:prstGeom>
          <a:noFill/>
        </p:spPr>
        <p:txBody>
          <a:bodyPr wrap="square" rtlCol="0">
            <a:spAutoFit/>
          </a:bodyPr>
          <a:lstStyle/>
          <a:p>
            <a:pPr algn="l"/>
            <a:r>
              <a:rPr lang="en-GB" sz="1400" b="0" i="0" u="none" strike="noStrike" dirty="0">
                <a:solidFill>
                  <a:srgbClr val="000000"/>
                </a:solidFill>
                <a:effectLst/>
                <a:latin typeface="-webkit-standard"/>
              </a:rPr>
              <a:t>(G-P, 2021)</a:t>
            </a:r>
            <a:endParaRPr lang="en-GB" sz="1400" i="1" u="none" strike="noStrike"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918113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CDA9EFA-C88E-F871-3904-8BDA1D00136E}"/>
              </a:ext>
            </a:extLst>
          </p:cNvPr>
          <p:cNvSpPr>
            <a:spLocks noGrp="1"/>
          </p:cNvSpPr>
          <p:nvPr>
            <p:ph type="subTitle" idx="1"/>
          </p:nvPr>
        </p:nvSpPr>
        <p:spPr>
          <a:xfrm>
            <a:off x="359596" y="1453020"/>
            <a:ext cx="11363831" cy="3979059"/>
          </a:xfr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a:noFill/>
          </a:ln>
        </p:spPr>
        <p:txBody>
          <a:bodyPr>
            <a:normAutofit fontScale="25000" lnSpcReduction="20000"/>
          </a:bodyPr>
          <a:lstStyle/>
          <a:p>
            <a:pPr marL="342900" indent="-342900" algn="l">
              <a:spcBef>
                <a:spcPts val="1200"/>
              </a:spcBef>
              <a:buFont typeface="Wingdings" pitchFamily="2" charset="2"/>
              <a:buChar char="Ø"/>
            </a:pPr>
            <a:endParaRPr lang="en-GB" b="1" kern="0" dirty="0">
              <a:effectLst/>
              <a:latin typeface="+mj-lt"/>
              <a:ea typeface="Times New Roman" panose="02020603050405020304" pitchFamily="18" charset="0"/>
              <a:cs typeface="Times New Roman" panose="02020603050405020304" pitchFamily="18" charset="0"/>
            </a:endParaRPr>
          </a:p>
          <a:p>
            <a:pPr marL="342900" indent="-342900" algn="l">
              <a:spcBef>
                <a:spcPts val="1200"/>
              </a:spcBef>
              <a:buFont typeface="Wingdings" pitchFamily="2" charset="2"/>
              <a:buChar char="Ø"/>
            </a:pPr>
            <a:r>
              <a:rPr lang="en-GB" sz="12800" dirty="0">
                <a:latin typeface="Arial" panose="020B0604020202020204" pitchFamily="34" charset="0"/>
                <a:cs typeface="Arial" panose="020B0604020202020204" pitchFamily="34" charset="0"/>
              </a:rPr>
              <a:t>Assess the skills demands &amp; time period for hiring.</a:t>
            </a:r>
          </a:p>
          <a:p>
            <a:pPr marL="342900" indent="-342900" algn="l">
              <a:spcBef>
                <a:spcPts val="1200"/>
              </a:spcBef>
              <a:buFont typeface="Wingdings" pitchFamily="2" charset="2"/>
              <a:buChar char="Ø"/>
            </a:pPr>
            <a:endParaRPr lang="en-GB" sz="12800" dirty="0">
              <a:latin typeface="Arial" panose="020B0604020202020204" pitchFamily="34" charset="0"/>
              <a:cs typeface="Arial" panose="020B0604020202020204" pitchFamily="34" charset="0"/>
            </a:endParaRPr>
          </a:p>
          <a:p>
            <a:pPr algn="l">
              <a:spcBef>
                <a:spcPts val="1200"/>
              </a:spcBef>
            </a:pPr>
            <a:endParaRPr lang="en-GB" sz="12800" kern="0" dirty="0">
              <a:latin typeface="Arial" panose="020B0604020202020204" pitchFamily="34" charset="0"/>
              <a:cs typeface="Arial" panose="020B0604020202020204" pitchFamily="34" charset="0"/>
            </a:endParaRPr>
          </a:p>
          <a:p>
            <a:pPr marL="342900" indent="-342900" algn="l">
              <a:spcBef>
                <a:spcPts val="1200"/>
              </a:spcBef>
              <a:buFont typeface="Wingdings" pitchFamily="2" charset="2"/>
              <a:buChar char="Ø"/>
            </a:pPr>
            <a:r>
              <a:rPr lang="en-GB" sz="12800" dirty="0">
                <a:latin typeface="Arial" panose="020B0604020202020204" pitchFamily="34" charset="0"/>
                <a:cs typeface="Arial" panose="020B0604020202020204" pitchFamily="34" charset="0"/>
              </a:rPr>
              <a:t>Develop a clear job description that emphasises role details.</a:t>
            </a:r>
          </a:p>
          <a:p>
            <a:pPr marL="342900" indent="-342900" algn="l">
              <a:spcBef>
                <a:spcPts val="1200"/>
              </a:spcBef>
              <a:buFont typeface="Wingdings" pitchFamily="2" charset="2"/>
              <a:buChar char="Ø"/>
            </a:pPr>
            <a:endParaRPr lang="en-GB" sz="12800" dirty="0">
              <a:latin typeface="Arial" panose="020B0604020202020204" pitchFamily="34" charset="0"/>
              <a:cs typeface="Arial" panose="020B0604020202020204" pitchFamily="34" charset="0"/>
            </a:endParaRPr>
          </a:p>
          <a:p>
            <a:pPr lvl="0" algn="l"/>
            <a:endParaRPr lang="en-GB" sz="12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l">
              <a:buFont typeface="Wingdings" pitchFamily="2" charset="2"/>
              <a:buChar char="Ø"/>
            </a:pPr>
            <a:r>
              <a:rPr lang="en-GB" sz="12800" dirty="0">
                <a:latin typeface="Arial" panose="020B0604020202020204" pitchFamily="34" charset="0"/>
                <a:cs typeface="Arial" panose="020B0604020202020204" pitchFamily="34" charset="0"/>
              </a:rPr>
              <a:t>Leverage suitable technology for immediate recruitment.</a:t>
            </a:r>
          </a:p>
          <a:p>
            <a:pPr marL="342900" lvl="0" indent="-342900" algn="l">
              <a:buFont typeface="Wingdings" pitchFamily="2" charset="2"/>
              <a:buChar char="Ø"/>
            </a:pPr>
            <a:endParaRPr lang="en-GB" sz="12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l">
              <a:buFont typeface="Wingdings" pitchFamily="2" charset="2"/>
              <a:buChar char="Ø"/>
            </a:pPr>
            <a:endParaRPr lang="en-GB" sz="2600" dirty="0">
              <a:effectLst/>
              <a:ea typeface="Times New Roman" panose="02020603050405020304" pitchFamily="18" charset="0"/>
            </a:endParaRPr>
          </a:p>
          <a:p>
            <a:pPr lvl="0" algn="l"/>
            <a:r>
              <a:rPr lang="en-GB" dirty="0">
                <a:solidFill>
                  <a:srgbClr val="212529"/>
                </a:solidFill>
                <a:effectLst/>
                <a:latin typeface="+mj-lt"/>
                <a:ea typeface="Times New Roman" panose="02020603050405020304" pitchFamily="18" charset="0"/>
              </a:rPr>
              <a:t> </a:t>
            </a:r>
            <a:endParaRPr lang="en-GB" dirty="0">
              <a:effectLst/>
              <a:latin typeface="+mj-lt"/>
              <a:ea typeface="Times New Roman" panose="02020603050405020304" pitchFamily="18" charset="0"/>
            </a:endParaRPr>
          </a:p>
        </p:txBody>
      </p:sp>
      <p:sp>
        <p:nvSpPr>
          <p:cNvPr id="7" name="Title 1">
            <a:extLst>
              <a:ext uri="{FF2B5EF4-FFF2-40B4-BE49-F238E27FC236}">
                <a16:creationId xmlns:a16="http://schemas.microsoft.com/office/drawing/2014/main" id="{CA3DBD12-5BF8-CC95-4CF0-EE697C453EF7}"/>
              </a:ext>
            </a:extLst>
          </p:cNvPr>
          <p:cNvSpPr txBox="1">
            <a:spLocks/>
          </p:cNvSpPr>
          <p:nvPr/>
        </p:nvSpPr>
        <p:spPr>
          <a:xfrm>
            <a:off x="145178" y="166774"/>
            <a:ext cx="11901644" cy="1286246"/>
          </a:xfrm>
          <a:prstGeom prst="plaque">
            <a:avLst>
              <a:gd name="adj" fmla="val 19206"/>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solidFill>
              <a:schemeClr val="accent1">
                <a:shade val="50000"/>
              </a:schemeClr>
            </a:solidFill>
          </a:ln>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dirty="0">
                <a:latin typeface="Arial" panose="020B0604020202020204" pitchFamily="34" charset="0"/>
                <a:cs typeface="Arial" panose="020B0604020202020204" pitchFamily="34" charset="0"/>
              </a:rPr>
              <a:t>Short term</a:t>
            </a:r>
          </a:p>
        </p:txBody>
      </p:sp>
      <p:sp>
        <p:nvSpPr>
          <p:cNvPr id="5" name="TextBox 4">
            <a:extLst>
              <a:ext uri="{FF2B5EF4-FFF2-40B4-BE49-F238E27FC236}">
                <a16:creationId xmlns:a16="http://schemas.microsoft.com/office/drawing/2014/main" id="{067A5FA0-CB86-6C53-14D6-D67DEFC8776D}"/>
              </a:ext>
            </a:extLst>
          </p:cNvPr>
          <p:cNvSpPr txBox="1"/>
          <p:nvPr/>
        </p:nvSpPr>
        <p:spPr>
          <a:xfrm>
            <a:off x="8845807" y="5124302"/>
            <a:ext cx="2877620" cy="307777"/>
          </a:xfrm>
          <a:prstGeom prst="rect">
            <a:avLst/>
          </a:prstGeom>
          <a:noFill/>
        </p:spPr>
        <p:txBody>
          <a:bodyPr wrap="square" rtlCol="0">
            <a:spAutoFit/>
          </a:bodyPr>
          <a:lstStyle/>
          <a:p>
            <a:r>
              <a:rPr lang="en-GB" sz="1400" b="0" i="0" u="none" strike="noStrike" dirty="0">
                <a:solidFill>
                  <a:srgbClr val="000000"/>
                </a:solidFill>
                <a:effectLst/>
                <a:latin typeface="-webkit-standard"/>
              </a:rPr>
              <a:t>(Administrator &amp; Software, 2023)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0" name="Slide Number Placeholder 9">
            <a:extLst>
              <a:ext uri="{FF2B5EF4-FFF2-40B4-BE49-F238E27FC236}">
                <a16:creationId xmlns:a16="http://schemas.microsoft.com/office/drawing/2014/main" id="{8AE3B645-3EA6-CFA6-100E-66CEEB0B954F}"/>
              </a:ext>
            </a:extLst>
          </p:cNvPr>
          <p:cNvSpPr>
            <a:spLocks noGrp="1"/>
          </p:cNvSpPr>
          <p:nvPr>
            <p:ph type="sldNum" sz="quarter" idx="12"/>
          </p:nvPr>
        </p:nvSpPr>
        <p:spPr/>
        <p:txBody>
          <a:bodyPr/>
          <a:lstStyle/>
          <a:p>
            <a:fld id="{7DDD27A3-5CFB-594E-9E12-FF66E9556907}" type="slidenum">
              <a:rPr lang="en-US" smtClean="0"/>
              <a:t>3</a:t>
            </a:fld>
            <a:endParaRPr lang="en-US"/>
          </a:p>
        </p:txBody>
      </p:sp>
    </p:spTree>
    <p:extLst>
      <p:ext uri="{BB962C8B-B14F-4D97-AF65-F5344CB8AC3E}">
        <p14:creationId xmlns:p14="http://schemas.microsoft.com/office/powerpoint/2010/main" val="1732906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4" end="4"/>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p:tgtEl>
                                          <p:spTgt spid="3">
                                            <p:txEl>
                                              <p:pRg st="7" end="7"/>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FE1E-1B1C-17D9-D3DB-4B0B2E4D77B7}"/>
              </a:ext>
            </a:extLst>
          </p:cNvPr>
          <p:cNvSpPr>
            <a:spLocks noGrp="1"/>
          </p:cNvSpPr>
          <p:nvPr>
            <p:ph type="ctrTitle"/>
          </p:nvPr>
        </p:nvSpPr>
        <p:spPr>
          <a:xfrm>
            <a:off x="129792" y="136525"/>
            <a:ext cx="11932416" cy="1308554"/>
          </a:xfrm>
          <a:prstGeom prst="plaque">
            <a:avLst>
              <a:gd name="adj" fmla="val 20410"/>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solidFill>
              <a:schemeClr val="accent1">
                <a:shade val="50000"/>
              </a:schemeClr>
            </a:solidFill>
          </a:ln>
        </p:spPr>
        <p:txBody>
          <a:bodyPr>
            <a:normAutofit/>
          </a:bodyPr>
          <a:lstStyle/>
          <a:p>
            <a:r>
              <a:rPr lang="en-GB" sz="4000" dirty="0">
                <a:latin typeface="Arial" panose="020B0604020202020204" pitchFamily="34" charset="0"/>
              </a:rPr>
              <a:t>Long Term</a:t>
            </a:r>
            <a:r>
              <a:rPr lang="en-GB" sz="4000" dirty="0">
                <a:effectLst/>
                <a:latin typeface="Arial" panose="020B0604020202020204" pitchFamily="34" charset="0"/>
              </a:rPr>
              <a:t> </a:t>
            </a:r>
            <a:endParaRPr lang="en-US" sz="4000" dirty="0"/>
          </a:p>
        </p:txBody>
      </p:sp>
      <p:sp>
        <p:nvSpPr>
          <p:cNvPr id="3" name="Subtitle 2">
            <a:extLst>
              <a:ext uri="{FF2B5EF4-FFF2-40B4-BE49-F238E27FC236}">
                <a16:creationId xmlns:a16="http://schemas.microsoft.com/office/drawing/2014/main" id="{5CDA9EFA-C88E-F871-3904-8BDA1D00136E}"/>
              </a:ext>
            </a:extLst>
          </p:cNvPr>
          <p:cNvSpPr>
            <a:spLocks noGrp="1"/>
          </p:cNvSpPr>
          <p:nvPr>
            <p:ph type="subTitle" idx="1"/>
          </p:nvPr>
        </p:nvSpPr>
        <p:spPr>
          <a:xfrm>
            <a:off x="339047" y="1445079"/>
            <a:ext cx="11452619" cy="4518993"/>
          </a:xfr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a:noFill/>
          </a:ln>
        </p:spPr>
        <p:txBody>
          <a:bodyPr>
            <a:noAutofit/>
          </a:bodyPr>
          <a:lstStyle/>
          <a:p>
            <a:pPr marL="342900" indent="-342900" algn="l">
              <a:lnSpc>
                <a:spcPct val="150000"/>
              </a:lnSpc>
              <a:buFont typeface="Wingdings" pitchFamily="2" charset="2"/>
              <a:buChar char="Ø"/>
            </a:pPr>
            <a:r>
              <a:rPr lang="en-GB" sz="3200" dirty="0">
                <a:latin typeface="Arial" panose="020B0604020202020204" pitchFamily="34" charset="0"/>
                <a:cs typeface="Arial" panose="020B0604020202020204" pitchFamily="34" charset="0"/>
              </a:rPr>
              <a:t>Giving them the growth to pursue and discover new skills.</a:t>
            </a:r>
            <a:br>
              <a:rPr lang="en-GB" sz="3200"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a:p>
            <a:pPr marL="342900" indent="-342900" algn="l">
              <a:lnSpc>
                <a:spcPct val="150000"/>
              </a:lnSpc>
              <a:buFont typeface="Wingdings" pitchFamily="2" charset="2"/>
              <a:buChar char="Ø"/>
            </a:pPr>
            <a:r>
              <a:rPr lang="en-GB" sz="3200" dirty="0">
                <a:latin typeface="Arial" panose="020B0604020202020204" pitchFamily="34" charset="0"/>
                <a:cs typeface="Arial" panose="020B0604020202020204" pitchFamily="34" charset="0"/>
              </a:rPr>
              <a:t>Entrusting employees with responsibilities.  </a:t>
            </a:r>
            <a:br>
              <a:rPr lang="en-GB" sz="3200"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a:p>
            <a:pPr marL="342900" indent="-342900" algn="l">
              <a:lnSpc>
                <a:spcPct val="150000"/>
              </a:lnSpc>
              <a:buFont typeface="Wingdings" pitchFamily="2" charset="2"/>
              <a:buChar char="Ø"/>
            </a:pPr>
            <a:r>
              <a:rPr lang="en-GB" sz="3200" dirty="0">
                <a:latin typeface="Arial" panose="020B0604020202020204" pitchFamily="34" charset="0"/>
                <a:cs typeface="Arial" panose="020B0604020202020204" pitchFamily="34" charset="0"/>
              </a:rPr>
              <a:t>Providing continuous learning opportunities.</a:t>
            </a: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7321183-2706-BC0C-90E9-54C54AC0BCF1}"/>
              </a:ext>
            </a:extLst>
          </p:cNvPr>
          <p:cNvSpPr txBox="1"/>
          <p:nvPr/>
        </p:nvSpPr>
        <p:spPr>
          <a:xfrm>
            <a:off x="9417562" y="5614730"/>
            <a:ext cx="2374104" cy="307777"/>
          </a:xfrm>
          <a:prstGeom prst="rect">
            <a:avLst/>
          </a:prstGeom>
          <a:noFill/>
        </p:spPr>
        <p:txBody>
          <a:bodyPr wrap="square" rtlCol="0">
            <a:spAutoFit/>
          </a:bodyPr>
          <a:lstStyle/>
          <a:p>
            <a:r>
              <a:rPr lang="en-GB" sz="1400" b="0" i="0" u="none" strike="noStrike" dirty="0">
                <a:solidFill>
                  <a:srgbClr val="000000"/>
                </a:solidFill>
                <a:effectLst/>
                <a:latin typeface="-webkit-standard"/>
              </a:rPr>
              <a:t>(</a:t>
            </a:r>
            <a:r>
              <a:rPr lang="en-GB" sz="1400" b="0" i="0" u="none" strike="noStrike" dirty="0" err="1">
                <a:solidFill>
                  <a:srgbClr val="000000"/>
                </a:solidFill>
                <a:effectLst/>
                <a:latin typeface="-webkit-standard"/>
              </a:rPr>
              <a:t>www.ETHRWorld.com</a:t>
            </a:r>
            <a:r>
              <a:rPr lang="en-GB" sz="1400" b="0" i="0" u="none" strike="noStrike" dirty="0">
                <a:solidFill>
                  <a:srgbClr val="000000"/>
                </a:solidFill>
                <a:effectLst/>
                <a:latin typeface="-webkit-standard"/>
              </a:rPr>
              <a:t>, 2021)</a:t>
            </a:r>
            <a:endParaRPr lang="en-GB" sz="1400" b="0" i="0" u="none" strike="noStrike" dirty="0">
              <a:effectLst/>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C062CCB3-D936-A4CF-29C9-0BC71F8D73C2}"/>
              </a:ext>
            </a:extLst>
          </p:cNvPr>
          <p:cNvSpPr>
            <a:spLocks noGrp="1"/>
          </p:cNvSpPr>
          <p:nvPr>
            <p:ph type="sldNum" sz="quarter" idx="12"/>
          </p:nvPr>
        </p:nvSpPr>
        <p:spPr/>
        <p:txBody>
          <a:bodyPr/>
          <a:lstStyle/>
          <a:p>
            <a:fld id="{7DDD27A3-5CFB-594E-9E12-FF66E9556907}" type="slidenum">
              <a:rPr lang="en-US" smtClean="0"/>
              <a:t>4</a:t>
            </a:fld>
            <a:endParaRPr lang="en-US" dirty="0"/>
          </a:p>
        </p:txBody>
      </p:sp>
    </p:spTree>
    <p:extLst>
      <p:ext uri="{BB962C8B-B14F-4D97-AF65-F5344CB8AC3E}">
        <p14:creationId xmlns:p14="http://schemas.microsoft.com/office/powerpoint/2010/main" val="26810764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1" end="1"/>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FE1E-1B1C-17D9-D3DB-4B0B2E4D77B7}"/>
              </a:ext>
            </a:extLst>
          </p:cNvPr>
          <p:cNvSpPr>
            <a:spLocks noGrp="1"/>
          </p:cNvSpPr>
          <p:nvPr>
            <p:ph type="ctrTitle"/>
          </p:nvPr>
        </p:nvSpPr>
        <p:spPr>
          <a:xfrm>
            <a:off x="138793" y="150125"/>
            <a:ext cx="11854765" cy="1260612"/>
          </a:xfrm>
          <a:prstGeom prst="plaque">
            <a:avLst>
              <a:gd name="adj" fmla="val 19145"/>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solidFill>
              <a:schemeClr val="accent1">
                <a:shade val="50000"/>
              </a:schemeClr>
            </a:solidFill>
          </a:ln>
        </p:spPr>
        <p:txBody>
          <a:bodyPr>
            <a:normAutofit/>
          </a:bodyPr>
          <a:lstStyle/>
          <a:p>
            <a:r>
              <a:rPr lang="en-US" sz="4000" dirty="0">
                <a:latin typeface="Arial" panose="020B0604020202020204" pitchFamily="34" charset="0"/>
                <a:cs typeface="Arial" panose="020B0604020202020204" pitchFamily="34" charset="0"/>
              </a:rPr>
              <a:t>Different Incentives Methods</a:t>
            </a:r>
          </a:p>
        </p:txBody>
      </p:sp>
      <p:sp>
        <p:nvSpPr>
          <p:cNvPr id="3" name="Subtitle 2">
            <a:extLst>
              <a:ext uri="{FF2B5EF4-FFF2-40B4-BE49-F238E27FC236}">
                <a16:creationId xmlns:a16="http://schemas.microsoft.com/office/drawing/2014/main" id="{5CDA9EFA-C88E-F871-3904-8BDA1D00136E}"/>
              </a:ext>
            </a:extLst>
          </p:cNvPr>
          <p:cNvSpPr>
            <a:spLocks noGrp="1"/>
          </p:cNvSpPr>
          <p:nvPr>
            <p:ph type="subTitle" idx="1"/>
          </p:nvPr>
        </p:nvSpPr>
        <p:spPr>
          <a:xfrm>
            <a:off x="342900" y="1454486"/>
            <a:ext cx="11435565" cy="3992777"/>
          </a:xfr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a:noFill/>
          </a:ln>
        </p:spPr>
        <p:txBody>
          <a:bodyPr>
            <a:normAutofit/>
          </a:bodyPr>
          <a:lstStyle/>
          <a:p>
            <a:pPr marL="342900" indent="-342900" algn="l">
              <a:lnSpc>
                <a:spcPct val="150000"/>
              </a:lnSpc>
              <a:buFont typeface="Wingdings" pitchFamily="2" charset="2"/>
              <a:buChar char="Ø"/>
            </a:pPr>
            <a:r>
              <a:rPr lang="en-GB" sz="3200" dirty="0">
                <a:effectLst/>
                <a:latin typeface="Arial" panose="020B0604020202020204" pitchFamily="34" charset="0"/>
                <a:ea typeface="Times New Roman" panose="02020603050405020304" pitchFamily="18" charset="0"/>
                <a:cs typeface="Arial" panose="020B0604020202020204" pitchFamily="34" charset="0"/>
              </a:rPr>
              <a:t>Monetary</a:t>
            </a:r>
            <a:endParaRPr lang="en-GB" sz="3200" dirty="0">
              <a:solidFill>
                <a:srgbClr val="1B1B1B"/>
              </a:solidFill>
              <a:effectLst/>
              <a:latin typeface="Arial" panose="020B0604020202020204" pitchFamily="34" charset="0"/>
              <a:ea typeface="Times New Roman" panose="02020603050405020304" pitchFamily="18" charset="0"/>
              <a:cs typeface="Arial" panose="020B0604020202020204" pitchFamily="34" charset="0"/>
            </a:endParaRPr>
          </a:p>
          <a:p>
            <a:pPr marL="800100" lvl="1" indent="-342900" algn="l">
              <a:lnSpc>
                <a:spcPct val="150000"/>
              </a:lnSpc>
              <a:buFont typeface="Wingdings" pitchFamily="2" charset="2"/>
              <a:buChar char="ü"/>
            </a:pPr>
            <a:r>
              <a:rPr lang="en-GB" sz="3200" dirty="0">
                <a:solidFill>
                  <a:srgbClr val="1B1B1B"/>
                </a:solidFill>
                <a:latin typeface="Arial" panose="020B0604020202020204" pitchFamily="34" charset="0"/>
                <a:ea typeface="Times New Roman" panose="02020603050405020304" pitchFamily="18" charset="0"/>
                <a:cs typeface="Arial" panose="020B0604020202020204" pitchFamily="34" charset="0"/>
              </a:rPr>
              <a:t>Redeemable recognition points.</a:t>
            </a:r>
          </a:p>
          <a:p>
            <a:pPr lvl="1" algn="l">
              <a:lnSpc>
                <a:spcPct val="150000"/>
              </a:lnSpc>
            </a:pPr>
            <a:endParaRPr lang="en-GB" sz="3200" strike="sngStrike" dirty="0">
              <a:solidFill>
                <a:srgbClr val="1B1B1B"/>
              </a:solidFill>
              <a:latin typeface="Arial" panose="020B0604020202020204" pitchFamily="34" charset="0"/>
              <a:ea typeface="Times New Roman" panose="02020603050405020304" pitchFamily="18" charset="0"/>
              <a:cs typeface="Arial" panose="020B0604020202020204" pitchFamily="34" charset="0"/>
            </a:endParaRPr>
          </a:p>
          <a:p>
            <a:pPr marL="800100" lvl="1" indent="-342900" algn="l">
              <a:lnSpc>
                <a:spcPct val="150000"/>
              </a:lnSpc>
              <a:buFont typeface="Wingdings" pitchFamily="2" charset="2"/>
              <a:buChar char="ü"/>
            </a:pPr>
            <a:r>
              <a:rPr lang="en-GB" sz="3200" dirty="0">
                <a:solidFill>
                  <a:srgbClr val="1B1B1B"/>
                </a:solidFill>
                <a:latin typeface="Arial" panose="020B0604020202020204" pitchFamily="34" charset="0"/>
                <a:cs typeface="Arial" panose="020B0604020202020204" pitchFamily="34" charset="0"/>
              </a:rPr>
              <a:t>Cash spot bonuses.</a:t>
            </a:r>
            <a:endParaRPr lang="en-US" sz="3200" dirty="0">
              <a:latin typeface="Arial" panose="020B0604020202020204" pitchFamily="34" charset="0"/>
              <a:cs typeface="Arial" panose="020B0604020202020204" pitchFamily="34" charset="0"/>
            </a:endParaRPr>
          </a:p>
          <a:p>
            <a:pPr algn="l">
              <a:lnSpc>
                <a:spcPct val="150000"/>
              </a:lnSpc>
            </a:pPr>
            <a:endParaRPr lang="en-GB" sz="2400" dirty="0">
              <a:effectLst/>
              <a:ea typeface="Times New Roman" panose="02020603050405020304" pitchFamily="18" charset="0"/>
            </a:endParaRPr>
          </a:p>
          <a:p>
            <a:pPr marL="800100" lvl="1" indent="-342900" algn="l">
              <a:lnSpc>
                <a:spcPct val="150000"/>
              </a:lnSpc>
              <a:buFont typeface="Wingdings" pitchFamily="2" charset="2"/>
              <a:buChar char="ü"/>
            </a:pPr>
            <a:endParaRPr lang="en-US" dirty="0"/>
          </a:p>
        </p:txBody>
      </p:sp>
      <p:sp>
        <p:nvSpPr>
          <p:cNvPr id="6" name="TextBox 5">
            <a:extLst>
              <a:ext uri="{FF2B5EF4-FFF2-40B4-BE49-F238E27FC236}">
                <a16:creationId xmlns:a16="http://schemas.microsoft.com/office/drawing/2014/main" id="{E52C04A7-4177-3F14-16B8-2C66CBAB2BF8}"/>
              </a:ext>
            </a:extLst>
          </p:cNvPr>
          <p:cNvSpPr txBox="1"/>
          <p:nvPr/>
        </p:nvSpPr>
        <p:spPr>
          <a:xfrm>
            <a:off x="10448817" y="5095737"/>
            <a:ext cx="1181529" cy="307777"/>
          </a:xfrm>
          <a:prstGeom prst="rect">
            <a:avLst/>
          </a:prstGeom>
          <a:noFill/>
        </p:spPr>
        <p:txBody>
          <a:bodyPr wrap="square" rtlCol="0">
            <a:spAutoFit/>
          </a:bodyPr>
          <a:lstStyle/>
          <a:p>
            <a:r>
              <a:rPr lang="en-GB" sz="1400" b="0" i="0" u="none" strike="noStrike" dirty="0">
                <a:solidFill>
                  <a:srgbClr val="000000"/>
                </a:solidFill>
                <a:effectLst/>
                <a:latin typeface="-webkit-standard"/>
              </a:rPr>
              <a:t>(Wai, 2023)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16F10DB4-F745-92F8-556E-104B6BEF064C}"/>
              </a:ext>
            </a:extLst>
          </p:cNvPr>
          <p:cNvSpPr>
            <a:spLocks noGrp="1"/>
          </p:cNvSpPr>
          <p:nvPr>
            <p:ph type="sldNum" sz="quarter" idx="12"/>
          </p:nvPr>
        </p:nvSpPr>
        <p:spPr/>
        <p:txBody>
          <a:bodyPr/>
          <a:lstStyle/>
          <a:p>
            <a:fld id="{7DDD27A3-5CFB-594E-9E12-FF66E9556907}" type="slidenum">
              <a:rPr lang="en-US" smtClean="0"/>
              <a:t>5</a:t>
            </a:fld>
            <a:endParaRPr lang="en-US"/>
          </a:p>
        </p:txBody>
      </p:sp>
    </p:spTree>
    <p:extLst>
      <p:ext uri="{BB962C8B-B14F-4D97-AF65-F5344CB8AC3E}">
        <p14:creationId xmlns:p14="http://schemas.microsoft.com/office/powerpoint/2010/main" val="28459080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1" end="1"/>
                                            </p:txEl>
                                          </p:spTgt>
                                        </p:tgtEl>
                                      </p:cBhvr>
                                    </p:animEffect>
                                  </p:childTnLst>
                                </p:cTn>
                              </p:par>
                              <p:par>
                                <p:cTn id="9" presetID="1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FE1E-1B1C-17D9-D3DB-4B0B2E4D77B7}"/>
              </a:ext>
            </a:extLst>
          </p:cNvPr>
          <p:cNvSpPr>
            <a:spLocks noGrp="1"/>
          </p:cNvSpPr>
          <p:nvPr>
            <p:ph type="ctrTitle"/>
          </p:nvPr>
        </p:nvSpPr>
        <p:spPr>
          <a:xfrm>
            <a:off x="138793" y="136525"/>
            <a:ext cx="11869128" cy="1321610"/>
          </a:xfrm>
          <a:prstGeom prst="plaque">
            <a:avLst>
              <a:gd name="adj" fmla="val 20992"/>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solidFill>
              <a:schemeClr val="accent1">
                <a:shade val="50000"/>
              </a:schemeClr>
            </a:solidFill>
          </a:ln>
        </p:spPr>
        <p:txBody>
          <a:bodyPr>
            <a:normAutofit/>
          </a:bodyPr>
          <a:lstStyle/>
          <a:p>
            <a:r>
              <a:rPr lang="en-US" sz="4000" dirty="0">
                <a:latin typeface="Arial" panose="020B0604020202020204" pitchFamily="34" charset="0"/>
                <a:cs typeface="Arial" panose="020B0604020202020204" pitchFamily="34" charset="0"/>
              </a:rPr>
              <a:t>Different Incentives Methods</a:t>
            </a:r>
          </a:p>
        </p:txBody>
      </p:sp>
      <p:sp>
        <p:nvSpPr>
          <p:cNvPr id="3" name="Subtitle 2">
            <a:extLst>
              <a:ext uri="{FF2B5EF4-FFF2-40B4-BE49-F238E27FC236}">
                <a16:creationId xmlns:a16="http://schemas.microsoft.com/office/drawing/2014/main" id="{5CDA9EFA-C88E-F871-3904-8BDA1D00136E}"/>
              </a:ext>
            </a:extLst>
          </p:cNvPr>
          <p:cNvSpPr>
            <a:spLocks noGrp="1"/>
          </p:cNvSpPr>
          <p:nvPr>
            <p:ph type="subTitle" idx="1"/>
          </p:nvPr>
        </p:nvSpPr>
        <p:spPr>
          <a:xfrm>
            <a:off x="359229" y="1458135"/>
            <a:ext cx="11419236" cy="4644400"/>
          </a:xfr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a:noFill/>
          </a:ln>
        </p:spPr>
        <p:txBody>
          <a:bodyPr>
            <a:normAutofit/>
          </a:bodyPr>
          <a:lstStyle/>
          <a:p>
            <a:pPr marL="342900" indent="-342900" algn="l">
              <a:lnSpc>
                <a:spcPct val="150000"/>
              </a:lnSpc>
              <a:buFont typeface="Wingdings" pitchFamily="2" charset="2"/>
              <a:buChar char="Ø"/>
            </a:pPr>
            <a:r>
              <a:rPr lang="en-US" sz="3200" dirty="0">
                <a:latin typeface="Arial" panose="020B0604020202020204" pitchFamily="34" charset="0"/>
                <a:cs typeface="Arial" panose="020B0604020202020204" pitchFamily="34" charset="0"/>
              </a:rPr>
              <a:t>Non-monetary</a:t>
            </a:r>
          </a:p>
          <a:p>
            <a:pPr marL="800100" lvl="1" indent="-342900" algn="l">
              <a:lnSpc>
                <a:spcPct val="150000"/>
              </a:lnSpc>
              <a:buFont typeface="Wingdings" pitchFamily="2" charset="2"/>
              <a:buChar char="ü"/>
            </a:pPr>
            <a:r>
              <a:rPr lang="en-GB" sz="3200" dirty="0">
                <a:solidFill>
                  <a:srgbClr val="1B1B1B"/>
                </a:solidFill>
                <a:latin typeface="Arial" panose="020B0604020202020204" pitchFamily="34" charset="0"/>
                <a:ea typeface="Times New Roman" panose="02020603050405020304" pitchFamily="18" charset="0"/>
                <a:cs typeface="Arial" panose="020B0604020202020204" pitchFamily="34" charset="0"/>
              </a:rPr>
              <a:t>Extra paid time off.</a:t>
            </a:r>
          </a:p>
          <a:p>
            <a:pPr marL="800100" lvl="1" indent="-342900" algn="l">
              <a:lnSpc>
                <a:spcPct val="150000"/>
              </a:lnSpc>
              <a:buFont typeface="Wingdings" pitchFamily="2" charset="2"/>
              <a:buChar char="ü"/>
            </a:pPr>
            <a:endParaRPr lang="en-GB" sz="3200" dirty="0">
              <a:solidFill>
                <a:srgbClr val="1B1B1B"/>
              </a:solidFill>
              <a:effectLst/>
              <a:latin typeface="Arial" panose="020B0604020202020204" pitchFamily="34" charset="0"/>
              <a:ea typeface="Times New Roman" panose="02020603050405020304" pitchFamily="18" charset="0"/>
              <a:cs typeface="Arial" panose="020B0604020202020204" pitchFamily="34" charset="0"/>
            </a:endParaRPr>
          </a:p>
          <a:p>
            <a:pPr marL="800100" lvl="1" indent="-342900" algn="l">
              <a:lnSpc>
                <a:spcPct val="150000"/>
              </a:lnSpc>
              <a:buFont typeface="Wingdings" pitchFamily="2" charset="2"/>
              <a:buChar char="ü"/>
            </a:pPr>
            <a:r>
              <a:rPr lang="en-GB" sz="3200" dirty="0">
                <a:latin typeface="Arial" panose="020B0604020202020204" pitchFamily="34" charset="0"/>
                <a:ea typeface="Times New Roman" panose="02020603050405020304" pitchFamily="18" charset="0"/>
                <a:cs typeface="Arial" panose="020B0604020202020204" pitchFamily="34" charset="0"/>
              </a:rPr>
              <a:t>Expanded benefits.</a:t>
            </a:r>
            <a:endParaRPr lang="en-GB" sz="3200" dirty="0">
              <a:effectLst/>
              <a:latin typeface="Arial" panose="020B0604020202020204" pitchFamily="34" charset="0"/>
              <a:ea typeface="Times New Roman" panose="02020603050405020304" pitchFamily="18" charset="0"/>
              <a:cs typeface="Arial" panose="020B0604020202020204" pitchFamily="34" charset="0"/>
            </a:endParaRPr>
          </a:p>
          <a:p>
            <a:pPr marL="800100" lvl="1" indent="-342900" algn="l">
              <a:lnSpc>
                <a:spcPct val="150000"/>
              </a:lnSpc>
              <a:buFont typeface="Wingdings" pitchFamily="2" charset="2"/>
              <a:buChar char="ü"/>
            </a:pPr>
            <a:endParaRPr lang="en-US" dirty="0"/>
          </a:p>
        </p:txBody>
      </p:sp>
      <p:sp>
        <p:nvSpPr>
          <p:cNvPr id="6" name="TextBox 5">
            <a:extLst>
              <a:ext uri="{FF2B5EF4-FFF2-40B4-BE49-F238E27FC236}">
                <a16:creationId xmlns:a16="http://schemas.microsoft.com/office/drawing/2014/main" id="{E52C04A7-4177-3F14-16B8-2C66CBAB2BF8}"/>
              </a:ext>
            </a:extLst>
          </p:cNvPr>
          <p:cNvSpPr txBox="1"/>
          <p:nvPr/>
        </p:nvSpPr>
        <p:spPr>
          <a:xfrm>
            <a:off x="10153934" y="5767777"/>
            <a:ext cx="1624531" cy="307777"/>
          </a:xfrm>
          <a:prstGeom prst="rect">
            <a:avLst/>
          </a:prstGeom>
          <a:noFill/>
        </p:spPr>
        <p:txBody>
          <a:bodyPr wrap="square" rtlCol="0">
            <a:spAutoFit/>
          </a:bodyPr>
          <a:lstStyle/>
          <a:p>
            <a:r>
              <a:rPr lang="en-GB" sz="1400" b="0" i="0" u="none" strike="noStrike" dirty="0">
                <a:solidFill>
                  <a:srgbClr val="000000"/>
                </a:solidFill>
                <a:effectLst/>
                <a:latin typeface="-webkit-standard"/>
              </a:rPr>
              <a:t>(</a:t>
            </a:r>
            <a:r>
              <a:rPr lang="en-GB" sz="1400" b="0" i="0" u="none" strike="noStrike" dirty="0" err="1">
                <a:solidFill>
                  <a:srgbClr val="000000"/>
                </a:solidFill>
                <a:effectLst/>
                <a:latin typeface="-webkit-standard"/>
              </a:rPr>
              <a:t>Partida</a:t>
            </a:r>
            <a:r>
              <a:rPr lang="en-GB" sz="1400" b="0" i="0" u="none" strike="noStrike" dirty="0">
                <a:solidFill>
                  <a:srgbClr val="000000"/>
                </a:solidFill>
                <a:effectLst/>
                <a:latin typeface="-webkit-standard"/>
              </a:rPr>
              <a:t>, 2023)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08C5598D-0961-5CEC-F369-6CB4BC2FB3DE}"/>
              </a:ext>
            </a:extLst>
          </p:cNvPr>
          <p:cNvSpPr>
            <a:spLocks noGrp="1"/>
          </p:cNvSpPr>
          <p:nvPr>
            <p:ph type="sldNum" sz="quarter" idx="12"/>
          </p:nvPr>
        </p:nvSpPr>
        <p:spPr/>
        <p:txBody>
          <a:bodyPr/>
          <a:lstStyle/>
          <a:p>
            <a:fld id="{7DDD27A3-5CFB-594E-9E12-FF66E9556907}" type="slidenum">
              <a:rPr lang="en-US" smtClean="0"/>
              <a:t>6</a:t>
            </a:fld>
            <a:endParaRPr lang="en-US"/>
          </a:p>
        </p:txBody>
      </p:sp>
    </p:spTree>
    <p:extLst>
      <p:ext uri="{BB962C8B-B14F-4D97-AF65-F5344CB8AC3E}">
        <p14:creationId xmlns:p14="http://schemas.microsoft.com/office/powerpoint/2010/main" val="23981331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1" end="1"/>
                                            </p:txEl>
                                          </p:spTgt>
                                        </p:tgtEl>
                                      </p:cBhvr>
                                    </p:animEffect>
                                  </p:childTnLst>
                                </p:cTn>
                              </p:par>
                              <p:par>
                                <p:cTn id="9" presetID="1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FE1E-1B1C-17D9-D3DB-4B0B2E4D77B7}"/>
              </a:ext>
            </a:extLst>
          </p:cNvPr>
          <p:cNvSpPr>
            <a:spLocks noGrp="1"/>
          </p:cNvSpPr>
          <p:nvPr>
            <p:ph type="ctrTitle"/>
          </p:nvPr>
        </p:nvSpPr>
        <p:spPr>
          <a:xfrm>
            <a:off x="138793" y="136525"/>
            <a:ext cx="11748407" cy="1297912"/>
          </a:xfrm>
          <a:prstGeom prst="plaque">
            <a:avLst>
              <a:gd name="adj" fmla="val 20441"/>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solidFill>
              <a:schemeClr val="accent1">
                <a:shade val="50000"/>
              </a:schemeClr>
            </a:solidFill>
          </a:ln>
        </p:spPr>
        <p:txBody>
          <a:bodyPr>
            <a:normAutofit/>
          </a:bodyPr>
          <a:lstStyle/>
          <a:p>
            <a:r>
              <a:rPr lang="en-US" sz="4000"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5CDA9EFA-C88E-F871-3904-8BDA1D00136E}"/>
              </a:ext>
            </a:extLst>
          </p:cNvPr>
          <p:cNvSpPr>
            <a:spLocks noGrp="1"/>
          </p:cNvSpPr>
          <p:nvPr>
            <p:ph type="subTitle" idx="1"/>
          </p:nvPr>
        </p:nvSpPr>
        <p:spPr>
          <a:xfrm>
            <a:off x="368490" y="1434437"/>
            <a:ext cx="11518710" cy="4801976"/>
          </a:xfr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a:noFill/>
          </a:ln>
        </p:spPr>
        <p:txBody>
          <a:bodyPr lIns="90000">
            <a:noAutofit/>
          </a:bodyPr>
          <a:lstStyle/>
          <a:p>
            <a:pPr marL="342900" indent="-342900" algn="l">
              <a:lnSpc>
                <a:spcPct val="150000"/>
              </a:lnSpc>
              <a:buFont typeface="Wingdings" pitchFamily="2" charset="2"/>
              <a:buChar char="Ø"/>
            </a:pPr>
            <a:r>
              <a:rPr lang="en-GB" sz="2800" dirty="0">
                <a:latin typeface="Arial" panose="020B0604020202020204" pitchFamily="34" charset="0"/>
                <a:cs typeface="Arial" panose="020B0604020202020204" pitchFamily="34" charset="0"/>
              </a:rPr>
              <a:t>An effective recruitment and selection process reduces turnover.</a:t>
            </a:r>
          </a:p>
          <a:p>
            <a:pPr marL="342900" indent="-342900" algn="l">
              <a:lnSpc>
                <a:spcPct val="150000"/>
              </a:lnSpc>
              <a:buFont typeface="Wingdings" pitchFamily="2" charset="2"/>
              <a:buChar char="Ø"/>
            </a:pPr>
            <a:r>
              <a:rPr lang="en-GB" sz="2800" dirty="0">
                <a:latin typeface="Arial" panose="020B0604020202020204" pitchFamily="34" charset="0"/>
                <a:cs typeface="Arial" panose="020B0604020202020204" pitchFamily="34" charset="0"/>
              </a:rPr>
              <a:t>Candidate will need to fit in well within our company’s culture.</a:t>
            </a:r>
          </a:p>
          <a:p>
            <a:pPr marL="342900" indent="-342900" algn="l">
              <a:lnSpc>
                <a:spcPct val="150000"/>
              </a:lnSpc>
              <a:buFont typeface="Wingdings" pitchFamily="2" charset="2"/>
              <a:buChar char="Ø"/>
            </a:pPr>
            <a:r>
              <a:rPr lang="en-GB" sz="2800" dirty="0">
                <a:latin typeface="Arial" panose="020B0604020202020204" pitchFamily="34" charset="0"/>
                <a:cs typeface="Arial" panose="020B0604020202020204" pitchFamily="34" charset="0"/>
              </a:rPr>
              <a:t>The interview process also allows us the </a:t>
            </a:r>
            <a:r>
              <a:rPr lang="en-GB" sz="2800" dirty="0" err="1">
                <a:latin typeface="Arial" panose="020B0604020202020204" pitchFamily="34" charset="0"/>
                <a:cs typeface="Arial" panose="020B0604020202020204" pitchFamily="34" charset="0"/>
              </a:rPr>
              <a:t>opportunityto</a:t>
            </a:r>
            <a:r>
              <a:rPr lang="en-GB" sz="2800" dirty="0">
                <a:latin typeface="Arial" panose="020B0604020202020204" pitchFamily="34" charset="0"/>
                <a:cs typeface="Arial" panose="020B0604020202020204" pitchFamily="34" charset="0"/>
              </a:rPr>
              <a:t> express our company’s vision, goals and needs.</a:t>
            </a:r>
          </a:p>
          <a:p>
            <a:pPr marL="342900" indent="-342900" algn="l">
              <a:lnSpc>
                <a:spcPct val="150000"/>
              </a:lnSpc>
              <a:buFont typeface="Wingdings" pitchFamily="2" charset="2"/>
              <a:buChar char="Ø"/>
            </a:pPr>
            <a:r>
              <a:rPr lang="en-GB" sz="2800" dirty="0">
                <a:latin typeface="Arial" panose="020B0604020202020204" pitchFamily="34" charset="0"/>
                <a:cs typeface="Arial" panose="020B0604020202020204" pitchFamily="34" charset="0"/>
              </a:rPr>
              <a:t>Identify a candidate who has the experience and aptitude to do the job.</a:t>
            </a:r>
            <a:endParaRPr lang="en-US" sz="2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D214754-B6C5-45CB-CD35-50C270B43C86}"/>
              </a:ext>
            </a:extLst>
          </p:cNvPr>
          <p:cNvSpPr>
            <a:spLocks noGrp="1"/>
          </p:cNvSpPr>
          <p:nvPr>
            <p:ph type="sldNum" sz="quarter" idx="12"/>
          </p:nvPr>
        </p:nvSpPr>
        <p:spPr/>
        <p:txBody>
          <a:bodyPr/>
          <a:lstStyle/>
          <a:p>
            <a:fld id="{7DDD27A3-5CFB-594E-9E12-FF66E9556907}" type="slidenum">
              <a:rPr lang="en-US" smtClean="0"/>
              <a:t>7</a:t>
            </a:fld>
            <a:endParaRPr lang="en-US"/>
          </a:p>
        </p:txBody>
      </p:sp>
      <p:sp>
        <p:nvSpPr>
          <p:cNvPr id="5" name="TextBox 4">
            <a:extLst>
              <a:ext uri="{FF2B5EF4-FFF2-40B4-BE49-F238E27FC236}">
                <a16:creationId xmlns:a16="http://schemas.microsoft.com/office/drawing/2014/main" id="{F73A777A-DE1F-D3EA-9E53-13E60D0C8EBD}"/>
              </a:ext>
            </a:extLst>
          </p:cNvPr>
          <p:cNvSpPr txBox="1"/>
          <p:nvPr/>
        </p:nvSpPr>
        <p:spPr>
          <a:xfrm>
            <a:off x="8948791" y="5115786"/>
            <a:ext cx="3117969" cy="307777"/>
          </a:xfrm>
          <a:prstGeom prst="rect">
            <a:avLst/>
          </a:prstGeom>
          <a:noFill/>
        </p:spPr>
        <p:txBody>
          <a:bodyPr wrap="square" rtlCol="0">
            <a:spAutoFit/>
          </a:bodyPr>
          <a:lstStyle/>
          <a:p>
            <a:r>
              <a:rPr lang="en-GB" sz="1400" dirty="0">
                <a:solidFill>
                  <a:srgbClr val="000000"/>
                </a:solidFill>
                <a:latin typeface="Times New Roman" panose="02020603050405020304" pitchFamily="18" charset="0"/>
                <a:ea typeface="Times New Roman" panose="02020603050405020304" pitchFamily="18" charset="0"/>
              </a:rPr>
              <a:t>1</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13850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0" scaled="1"/>
          <a:tileRect/>
        </a:gra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144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CFE1E-1B1C-17D9-D3DB-4B0B2E4D77B7}"/>
              </a:ext>
            </a:extLst>
          </p:cNvPr>
          <p:cNvSpPr>
            <a:spLocks noGrp="1"/>
          </p:cNvSpPr>
          <p:nvPr>
            <p:ph type="ctrTitle"/>
          </p:nvPr>
        </p:nvSpPr>
        <p:spPr>
          <a:xfrm>
            <a:off x="640080" y="1922107"/>
            <a:ext cx="3381414" cy="2861532"/>
          </a:xfrm>
          <a:prstGeom prst="ellipse">
            <a:avLst/>
          </a:prstGeom>
          <a:solidFill>
            <a:schemeClr val="accent2"/>
          </a:solidFill>
          <a:ln w="174625" cmpd="thinThick">
            <a:solidFill>
              <a:srgbClr val="262626"/>
            </a:solidFill>
          </a:ln>
        </p:spPr>
        <p:txBody>
          <a:bodyPr vert="horz" lIns="91440" tIns="45720" rIns="91440" bIns="45720" rtlCol="0" anchor="ctr">
            <a:normAutofit/>
          </a:bodyPr>
          <a:lstStyle/>
          <a:p>
            <a:r>
              <a:rPr lang="en-US" sz="2600" b="1" kern="1200" dirty="0">
                <a:solidFill>
                  <a:srgbClr val="FFFFFF"/>
                </a:solidFill>
                <a:latin typeface="+mj-lt"/>
                <a:ea typeface="+mj-ea"/>
                <a:cs typeface="+mj-cs"/>
              </a:rPr>
              <a:t>Questions ??</a:t>
            </a:r>
          </a:p>
        </p:txBody>
      </p:sp>
      <p:sp>
        <p:nvSpPr>
          <p:cNvPr id="4" name="Slide Number Placeholder 3">
            <a:extLst>
              <a:ext uri="{FF2B5EF4-FFF2-40B4-BE49-F238E27FC236}">
                <a16:creationId xmlns:a16="http://schemas.microsoft.com/office/drawing/2014/main" id="{4D214754-B6C5-45CB-CD35-50C270B43C86}"/>
              </a:ext>
            </a:extLst>
          </p:cNvPr>
          <p:cNvSpPr>
            <a:spLocks noGrp="1"/>
          </p:cNvSpPr>
          <p:nvPr>
            <p:ph type="sldNum" sz="quarter" idx="12"/>
          </p:nvPr>
        </p:nvSpPr>
        <p:spPr>
          <a:xfrm>
            <a:off x="10666445" y="6365681"/>
            <a:ext cx="560009" cy="365125"/>
          </a:xfrm>
        </p:spPr>
        <p:txBody>
          <a:bodyPr vert="horz" lIns="91440" tIns="45720" rIns="91440" bIns="45720" rtlCol="0" anchor="ctr">
            <a:normAutofit/>
          </a:bodyPr>
          <a:lstStyle/>
          <a:p>
            <a:pPr>
              <a:spcAft>
                <a:spcPts val="600"/>
              </a:spcAft>
            </a:pPr>
            <a:fld id="{7DDD27A3-5CFB-594E-9E12-FF66E9556907}" type="slidenum">
              <a:rPr lang="en-US">
                <a:solidFill>
                  <a:srgbClr val="898989"/>
                </a:solidFill>
              </a:rPr>
              <a:pPr>
                <a:spcAft>
                  <a:spcPts val="600"/>
                </a:spcAft>
              </a:pPr>
              <a:t>8</a:t>
            </a:fld>
            <a:endParaRPr lang="en-US">
              <a:solidFill>
                <a:srgbClr val="898989"/>
              </a:solidFill>
            </a:endParaRPr>
          </a:p>
        </p:txBody>
      </p:sp>
      <p:pic>
        <p:nvPicPr>
          <p:cNvPr id="11" name="Picture 10" descr="A picture containing text, room, gambling house&#10;&#10;Description automatically generated">
            <a:extLst>
              <a:ext uri="{FF2B5EF4-FFF2-40B4-BE49-F238E27FC236}">
                <a16:creationId xmlns:a16="http://schemas.microsoft.com/office/drawing/2014/main" id="{62ED806E-747D-3E43-9D12-19AFDEC41798}"/>
              </a:ext>
            </a:extLst>
          </p:cNvPr>
          <p:cNvPicPr>
            <a:picLocks noChangeAspect="1"/>
          </p:cNvPicPr>
          <p:nvPr/>
        </p:nvPicPr>
        <p:blipFill>
          <a:blip r:embed="rId2"/>
          <a:stretch>
            <a:fillRect/>
          </a:stretch>
        </p:blipFill>
        <p:spPr>
          <a:xfrm>
            <a:off x="4136344" y="1741487"/>
            <a:ext cx="7170034" cy="3373200"/>
          </a:xfrm>
          <a:prstGeom prst="rect">
            <a:avLst/>
          </a:prstGeom>
        </p:spPr>
      </p:pic>
    </p:spTree>
    <p:extLst>
      <p:ext uri="{BB962C8B-B14F-4D97-AF65-F5344CB8AC3E}">
        <p14:creationId xmlns:p14="http://schemas.microsoft.com/office/powerpoint/2010/main" val="10479512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2000"/>
                                        <p:tgtEl>
                                          <p:spTgt spid="2"/>
                                        </p:tgtEl>
                                      </p:cBhvr>
                                    </p:animEffect>
                                    <p:anim calcmode="lin" valueType="num">
                                      <p:cBhvr>
                                        <p:cTn id="15" dur="2000" fill="hold"/>
                                        <p:tgtEl>
                                          <p:spTgt spid="2"/>
                                        </p:tgtEl>
                                        <p:attrNameLst>
                                          <p:attrName>ppt_w</p:attrName>
                                        </p:attrNameLst>
                                      </p:cBhvr>
                                      <p:tavLst>
                                        <p:tav tm="0" fmla="#ppt_w*sin(2.5*pi*$)">
                                          <p:val>
                                            <p:fltVal val="0"/>
                                          </p:val>
                                        </p:tav>
                                        <p:tav tm="100000">
                                          <p:val>
                                            <p:fltVal val="1"/>
                                          </p:val>
                                        </p:tav>
                                      </p:tavLst>
                                    </p:anim>
                                    <p:anim calcmode="lin" valueType="num">
                                      <p:cBhvr>
                                        <p:cTn id="16"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CDA9EFA-C88E-F871-3904-8BDA1D00136E}"/>
              </a:ext>
            </a:extLst>
          </p:cNvPr>
          <p:cNvSpPr>
            <a:spLocks noGrp="1"/>
          </p:cNvSpPr>
          <p:nvPr>
            <p:ph type="subTitle" idx="1"/>
          </p:nvPr>
        </p:nvSpPr>
        <p:spPr>
          <a:xfrm>
            <a:off x="148046" y="136526"/>
            <a:ext cx="11887200" cy="6584949"/>
          </a:xfrm>
          <a:noFill/>
          <a:ln>
            <a:noFill/>
          </a:ln>
        </p:spPr>
        <p:txBody>
          <a:bodyPr lIns="90000">
            <a:normAutofit fontScale="70000" lnSpcReduction="20000"/>
          </a:bodyPr>
          <a:lstStyle/>
          <a:p>
            <a:pPr>
              <a:lnSpc>
                <a:spcPct val="150000"/>
              </a:lnSpc>
            </a:pPr>
            <a:r>
              <a:rPr lang="en-US" sz="4000" i="1" dirty="0">
                <a:latin typeface="Arial" panose="020B0604020202020204" pitchFamily="34" charset="0"/>
                <a:cs typeface="Arial" panose="020B0604020202020204" pitchFamily="34" charset="0"/>
              </a:rPr>
              <a:t>References</a:t>
            </a:r>
            <a:endParaRPr lang="bg-BG" sz="4000" i="1" dirty="0">
              <a:effectLst/>
              <a:latin typeface="Arial" panose="020B0604020202020204" pitchFamily="34" charset="0"/>
              <a:ea typeface="Times New Roman" panose="02020603050405020304" pitchFamily="18" charset="0"/>
              <a:cs typeface="Arial" panose="020B0604020202020204" pitchFamily="34" charset="0"/>
            </a:endParaRPr>
          </a:p>
          <a:p>
            <a:pPr marL="1116013" indent="-360363" algn="l">
              <a:lnSpc>
                <a:spcPct val="100000"/>
              </a:lnSpc>
            </a:pPr>
            <a:endParaRPr lang="en-GB" sz="1800" dirty="0">
              <a:latin typeface="Times New Roman" panose="02020603050405020304" pitchFamily="18" charset="0"/>
              <a:ea typeface="Times New Roman" panose="02020603050405020304" pitchFamily="18" charset="0"/>
            </a:endParaRPr>
          </a:p>
          <a:p>
            <a:pPr marL="715963" indent="-347663" algn="l">
              <a:lnSpc>
                <a:spcPct val="150000"/>
              </a:lnSpc>
            </a:pPr>
            <a:r>
              <a:rPr lang="en-GB" sz="1800" i="1" kern="100" dirty="0">
                <a:effectLst/>
                <a:latin typeface="Arial" panose="020B0604020202020204" pitchFamily="34" charset="0"/>
                <a:ea typeface="Calibri" panose="020F0502020204030204" pitchFamily="34" charset="0"/>
                <a:cs typeface="Arial" panose="020B0604020202020204" pitchFamily="34" charset="0"/>
              </a:rPr>
              <a:t> Administrator and Software, S. (2023) How to plan for short-term and long-term talent acquisition strategy, Resources Library. Available at: https://</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www.saviom.com</a:t>
            </a:r>
            <a:r>
              <a:rPr lang="en-GB" sz="1800" i="1" kern="100" dirty="0">
                <a:effectLst/>
                <a:latin typeface="Arial" panose="020B0604020202020204" pitchFamily="34" charset="0"/>
                <a:ea typeface="Calibri" panose="020F0502020204030204" pitchFamily="34" charset="0"/>
                <a:cs typeface="Arial" panose="020B0604020202020204" pitchFamily="34" charset="0"/>
              </a:rPr>
              <a:t>/blog/how-to-plan-for-short-term-and-long-term-talent-acquisition-strategy/ (Accessed: 30 July 2023). </a:t>
            </a:r>
          </a:p>
          <a:p>
            <a:pPr marL="715963" indent="-347663" algn="l">
              <a:lnSpc>
                <a:spcPct val="150000"/>
              </a:lnSpc>
            </a:pPr>
            <a:r>
              <a:rPr lang="en-GB" sz="1800" i="1" kern="100" dirty="0">
                <a:effectLst/>
                <a:latin typeface="Arial" panose="020B0604020202020204" pitchFamily="34" charset="0"/>
                <a:ea typeface="Calibri" panose="020F0502020204030204" pitchFamily="34" charset="0"/>
                <a:cs typeface="Arial" panose="020B0604020202020204" pitchFamily="34" charset="0"/>
              </a:rPr>
              <a:t> </a:t>
            </a:r>
          </a:p>
          <a:p>
            <a:pPr marL="715963" indent="-347663" algn="l">
              <a:lnSpc>
                <a:spcPct val="150000"/>
              </a:lnSpc>
            </a:pPr>
            <a:r>
              <a:rPr lang="en-GB" sz="1800" i="1" kern="100" dirty="0">
                <a:effectLst/>
                <a:latin typeface="Arial" panose="020B0604020202020204" pitchFamily="34" charset="0"/>
                <a:ea typeface="Calibri" panose="020F0502020204030204" pitchFamily="34" charset="0"/>
                <a:cs typeface="Arial" panose="020B0604020202020204" pitchFamily="34" charset="0"/>
              </a:rPr>
              <a:t>G-P (2021) How to build a solid global talent acquisition strategy: G-P, G. Available at: https://</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www.globalization-partners.com</a:t>
            </a:r>
            <a:r>
              <a:rPr lang="en-GB" sz="1800" i="1" kern="100" dirty="0">
                <a:effectLst/>
                <a:latin typeface="Arial" panose="020B0604020202020204" pitchFamily="34" charset="0"/>
                <a:ea typeface="Calibri" panose="020F0502020204030204" pitchFamily="34" charset="0"/>
                <a:cs typeface="Arial" panose="020B0604020202020204" pitchFamily="34" charset="0"/>
              </a:rPr>
              <a:t>/blog/how-to-build-a-solid-global-talent-acquisition-strategy/?</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utm_source</a:t>
            </a:r>
            <a:r>
              <a:rPr lang="en-GB" sz="1800" i="1" kern="100" dirty="0">
                <a:effectLst/>
                <a:latin typeface="Arial" panose="020B0604020202020204" pitchFamily="34" charset="0"/>
                <a:ea typeface="Calibri" panose="020F0502020204030204" pitchFamily="34" charset="0"/>
                <a:cs typeface="Arial" panose="020B0604020202020204" pitchFamily="34" charset="0"/>
              </a:rPr>
              <a:t>=</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Adwords&amp;utm_medium</a:t>
            </a:r>
            <a:r>
              <a:rPr lang="en-GB" sz="1800" i="1" kern="100" dirty="0">
                <a:effectLst/>
                <a:latin typeface="Arial" panose="020B0604020202020204" pitchFamily="34" charset="0"/>
                <a:ea typeface="Calibri" panose="020F0502020204030204" pitchFamily="34" charset="0"/>
                <a:cs typeface="Arial" panose="020B0604020202020204" pitchFamily="34" charset="0"/>
              </a:rPr>
              <a:t>=</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cpc&amp;utm_campaign</a:t>
            </a:r>
            <a:r>
              <a:rPr lang="en-GB" sz="1800" i="1" kern="100" dirty="0">
                <a:effectLst/>
                <a:latin typeface="Arial" panose="020B0604020202020204" pitchFamily="34" charset="0"/>
                <a:ea typeface="Calibri" panose="020F0502020204030204" pitchFamily="34" charset="0"/>
                <a:cs typeface="Arial" panose="020B0604020202020204" pitchFamily="34" charset="0"/>
              </a:rPr>
              <a:t>=Search_%7C_UK_-_Dynamic_%5Ben%5D&amp;utm_term=&amp;network=</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g&amp;gclid</a:t>
            </a:r>
            <a:r>
              <a:rPr lang="en-GB" sz="1800" i="1" kern="100" dirty="0">
                <a:effectLst/>
                <a:latin typeface="Arial" panose="020B0604020202020204" pitchFamily="34" charset="0"/>
                <a:ea typeface="Calibri" panose="020F0502020204030204" pitchFamily="34" charset="0"/>
                <a:cs typeface="Arial" panose="020B0604020202020204" pitchFamily="34" charset="0"/>
              </a:rPr>
              <a:t>=CjwKCAjwlJimBhAsEiwA1hrp5mXZ9aYQQDjVS89FakGYKiL6HPDFm_pFHilrz2alw8bQLDz5_xnTohoCYBoQAvD_BwE (Accessed: 30 July 2023). </a:t>
            </a:r>
          </a:p>
          <a:p>
            <a:pPr marL="715963" indent="-347663" algn="l">
              <a:lnSpc>
                <a:spcPct val="150000"/>
              </a:lnSpc>
            </a:pPr>
            <a:r>
              <a:rPr lang="en-GB" sz="1800" i="1" kern="100" dirty="0">
                <a:effectLst/>
                <a:latin typeface="Arial" panose="020B0604020202020204" pitchFamily="34" charset="0"/>
                <a:ea typeface="Calibri" panose="020F0502020204030204" pitchFamily="34" charset="0"/>
                <a:cs typeface="Arial" panose="020B0604020202020204" pitchFamily="34" charset="0"/>
              </a:rPr>
              <a:t> </a:t>
            </a:r>
          </a:p>
          <a:p>
            <a:pPr marL="715963" indent="-347663" algn="l">
              <a:lnSpc>
                <a:spcPct val="150000"/>
              </a:lnSpc>
            </a:pPr>
            <a:r>
              <a:rPr lang="en-GB" sz="1800" i="1" kern="100" dirty="0" err="1">
                <a:effectLst/>
                <a:latin typeface="Arial" panose="020B0604020202020204" pitchFamily="34" charset="0"/>
                <a:ea typeface="Calibri" panose="020F0502020204030204" pitchFamily="34" charset="0"/>
                <a:cs typeface="Arial" panose="020B0604020202020204" pitchFamily="34" charset="0"/>
              </a:rPr>
              <a:t>Partida</a:t>
            </a:r>
            <a:r>
              <a:rPr lang="en-GB" sz="1800" i="1" kern="100" dirty="0">
                <a:effectLst/>
                <a:latin typeface="Arial" panose="020B0604020202020204" pitchFamily="34" charset="0"/>
                <a:ea typeface="Calibri" panose="020F0502020204030204" pitchFamily="34" charset="0"/>
                <a:cs typeface="Arial" panose="020B0604020202020204" pitchFamily="34" charset="0"/>
              </a:rPr>
              <a:t>, D. (2023) 10 non-monetary incentives that motivate employees, eLearning Industry. Available at: https://</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elearningindustry.com</a:t>
            </a:r>
            <a:r>
              <a:rPr lang="en-GB" sz="1800" i="1" kern="100" dirty="0">
                <a:effectLst/>
                <a:latin typeface="Arial" panose="020B0604020202020204" pitchFamily="34" charset="0"/>
                <a:ea typeface="Calibri" panose="020F0502020204030204" pitchFamily="34" charset="0"/>
                <a:cs typeface="Arial" panose="020B0604020202020204" pitchFamily="34" charset="0"/>
              </a:rPr>
              <a:t>/non-monetary-incentives-that-motivate-employees (Accessed: 30 July 2023). </a:t>
            </a:r>
          </a:p>
          <a:p>
            <a:pPr marL="715963" indent="-347663" algn="l">
              <a:lnSpc>
                <a:spcPct val="150000"/>
              </a:lnSpc>
            </a:pPr>
            <a:r>
              <a:rPr lang="en-GB" sz="1800" i="1" kern="100" dirty="0">
                <a:effectLst/>
                <a:latin typeface="Arial" panose="020B0604020202020204" pitchFamily="34" charset="0"/>
                <a:ea typeface="Calibri" panose="020F0502020204030204" pitchFamily="34" charset="0"/>
                <a:cs typeface="Arial" panose="020B0604020202020204" pitchFamily="34" charset="0"/>
              </a:rPr>
              <a:t> </a:t>
            </a:r>
          </a:p>
          <a:p>
            <a:pPr marL="715963" indent="-347663" algn="l">
              <a:lnSpc>
                <a:spcPct val="150000"/>
              </a:lnSpc>
            </a:pPr>
            <a:r>
              <a:rPr lang="en-GB" sz="1800" i="1" kern="100" dirty="0">
                <a:effectLst/>
                <a:latin typeface="Arial" panose="020B0604020202020204" pitchFamily="34" charset="0"/>
                <a:ea typeface="Calibri" panose="020F0502020204030204" pitchFamily="34" charset="0"/>
                <a:cs typeface="Arial" panose="020B0604020202020204" pitchFamily="34" charset="0"/>
              </a:rPr>
              <a:t>Wai, F. (2023) 10 effective monetary incentives and rewards for motivating employees, </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SnackNation</a:t>
            </a:r>
            <a:r>
              <a:rPr lang="en-GB" sz="1800" i="1" kern="100" dirty="0">
                <a:effectLst/>
                <a:latin typeface="Arial" panose="020B0604020202020204" pitchFamily="34" charset="0"/>
                <a:ea typeface="Calibri" panose="020F0502020204030204" pitchFamily="34" charset="0"/>
                <a:cs typeface="Arial" panose="020B0604020202020204" pitchFamily="34" charset="0"/>
              </a:rPr>
              <a:t>. Available at: https://</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snacknation.com</a:t>
            </a:r>
            <a:r>
              <a:rPr lang="en-GB" sz="1800" i="1" kern="100" dirty="0">
                <a:effectLst/>
                <a:latin typeface="Arial" panose="020B0604020202020204" pitchFamily="34" charset="0"/>
                <a:ea typeface="Calibri" panose="020F0502020204030204" pitchFamily="34" charset="0"/>
                <a:cs typeface="Arial" panose="020B0604020202020204" pitchFamily="34" charset="0"/>
              </a:rPr>
              <a:t>/blog/monetary-incentives/#:~:text=A%3A%20Monetary%20incentives%20are%20cash,bonuses%2C%20and%20digital%20gift%20cards. (Accessed: 30 July 2023).</a:t>
            </a:r>
          </a:p>
          <a:p>
            <a:pPr marL="715963" indent="-347663" algn="l">
              <a:lnSpc>
                <a:spcPct val="150000"/>
              </a:lnSpc>
            </a:pPr>
            <a:r>
              <a:rPr lang="en-GB" sz="1800" i="1" kern="100" dirty="0">
                <a:effectLst/>
                <a:latin typeface="Arial" panose="020B0604020202020204" pitchFamily="34" charset="0"/>
                <a:ea typeface="Calibri" panose="020F0502020204030204" pitchFamily="34" charset="0"/>
                <a:cs typeface="Arial" panose="020B0604020202020204" pitchFamily="34" charset="0"/>
              </a:rPr>
              <a:t> </a:t>
            </a:r>
          </a:p>
          <a:p>
            <a:pPr marL="715963" indent="-347663" algn="l">
              <a:lnSpc>
                <a:spcPct val="150000"/>
              </a:lnSpc>
            </a:pPr>
            <a:r>
              <a:rPr lang="en-GB" sz="1800" i="1" kern="100" dirty="0" err="1">
                <a:effectLst/>
                <a:latin typeface="Arial" panose="020B0604020202020204" pitchFamily="34" charset="0"/>
                <a:ea typeface="Calibri" panose="020F0502020204030204" pitchFamily="34" charset="0"/>
                <a:cs typeface="Arial" panose="020B0604020202020204" pitchFamily="34" charset="0"/>
              </a:rPr>
              <a:t>www.ETHRWorld.com</a:t>
            </a:r>
            <a:r>
              <a:rPr lang="en-GB" sz="1800" i="1" kern="100" dirty="0">
                <a:effectLst/>
                <a:latin typeface="Arial" panose="020B0604020202020204" pitchFamily="34" charset="0"/>
                <a:ea typeface="Calibri" panose="020F0502020204030204" pitchFamily="34" charset="0"/>
                <a:cs typeface="Arial" panose="020B0604020202020204" pitchFamily="34" charset="0"/>
              </a:rPr>
              <a:t> (2021) Long-term and short-term approaches to acquire talent - </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ethrworld</a:t>
            </a:r>
            <a:r>
              <a:rPr lang="en-GB" sz="1800" i="1" kern="100" dirty="0">
                <a:effectLst/>
                <a:latin typeface="Arial" panose="020B0604020202020204" pitchFamily="34" charset="0"/>
                <a:ea typeface="Calibri" panose="020F0502020204030204" pitchFamily="34" charset="0"/>
                <a:cs typeface="Arial" panose="020B0604020202020204" pitchFamily="34" charset="0"/>
              </a:rPr>
              <a:t>, </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ETHRWorld.com</a:t>
            </a:r>
            <a:r>
              <a:rPr lang="en-GB" sz="1800" i="1" kern="100" dirty="0">
                <a:effectLst/>
                <a:latin typeface="Arial" panose="020B0604020202020204" pitchFamily="34" charset="0"/>
                <a:ea typeface="Calibri" panose="020F0502020204030204" pitchFamily="34" charset="0"/>
                <a:cs typeface="Arial" panose="020B0604020202020204" pitchFamily="34" charset="0"/>
              </a:rPr>
              <a:t>. Available at: https://</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hr.economictimes.indiatimes.com</a:t>
            </a:r>
            <a:r>
              <a:rPr lang="en-GB" sz="1800" i="1" kern="100" dirty="0">
                <a:effectLst/>
                <a:latin typeface="Arial" panose="020B0604020202020204" pitchFamily="34" charset="0"/>
                <a:ea typeface="Calibri" panose="020F0502020204030204" pitchFamily="34" charset="0"/>
                <a:cs typeface="Arial" panose="020B0604020202020204" pitchFamily="34" charset="0"/>
              </a:rPr>
              <a:t>/news/</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hrtech</a:t>
            </a:r>
            <a:r>
              <a:rPr lang="en-GB" sz="1800" i="1" kern="100" dirty="0">
                <a:effectLst/>
                <a:latin typeface="Arial" panose="020B0604020202020204" pitchFamily="34" charset="0"/>
                <a:ea typeface="Calibri" panose="020F0502020204030204" pitchFamily="34" charset="0"/>
                <a:cs typeface="Arial" panose="020B0604020202020204" pitchFamily="34" charset="0"/>
              </a:rPr>
              <a:t>/talent-acquisition-and-management/long-term-and-short-term-approaches-to-acquire-talent/86195292?redirect=1 (Accessed: 30 July 2023). </a:t>
            </a:r>
          </a:p>
          <a:p>
            <a:pPr algn="l"/>
            <a:endParaRPr lang="en-GB" sz="1000" b="0" i="0" u="none" strike="noStrike" dirty="0">
              <a:solidFill>
                <a:srgbClr val="000000"/>
              </a:solidFill>
              <a:effectLst/>
            </a:endParaRPr>
          </a:p>
          <a:p>
            <a:pPr marL="711200" indent="-711200" algn="l"/>
            <a:endParaRPr lang="en-GB" sz="1600" i="1" u="none" strike="noStrike" dirty="0">
              <a:solidFill>
                <a:srgbClr val="000000"/>
              </a:solidFill>
              <a:effectLs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D214754-B6C5-45CB-CD35-50C270B43C86}"/>
              </a:ext>
            </a:extLst>
          </p:cNvPr>
          <p:cNvSpPr>
            <a:spLocks noGrp="1"/>
          </p:cNvSpPr>
          <p:nvPr>
            <p:ph type="sldNum" sz="quarter" idx="12"/>
          </p:nvPr>
        </p:nvSpPr>
        <p:spPr/>
        <p:txBody>
          <a:bodyPr/>
          <a:lstStyle/>
          <a:p>
            <a:fld id="{7DDD27A3-5CFB-594E-9E12-FF66E9556907}" type="slidenum">
              <a:rPr lang="en-US" smtClean="0"/>
              <a:t>9</a:t>
            </a:fld>
            <a:endParaRPr lang="en-US"/>
          </a:p>
        </p:txBody>
      </p:sp>
    </p:spTree>
    <p:extLst>
      <p:ext uri="{BB962C8B-B14F-4D97-AF65-F5344CB8AC3E}">
        <p14:creationId xmlns:p14="http://schemas.microsoft.com/office/powerpoint/2010/main" val="727751112"/>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{6FA8A46D-5742-0443-8F4C-6A440FB959E1}tf16401378</Template>
  <TotalTime>2405</TotalTime>
  <Words>529</Words>
  <Application>Microsoft Macintosh PowerPoint</Application>
  <PresentationFormat>Widescreen</PresentationFormat>
  <Paragraphs>72</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-webkit-standard</vt:lpstr>
      <vt:lpstr>Arial</vt:lpstr>
      <vt:lpstr>Calibri</vt:lpstr>
      <vt:lpstr>Calibri Light</vt:lpstr>
      <vt:lpstr>Symbol</vt:lpstr>
      <vt:lpstr>Times New Roman</vt:lpstr>
      <vt:lpstr>Wingdings</vt:lpstr>
      <vt:lpstr>Office Theme</vt:lpstr>
      <vt:lpstr> Managing People  </vt:lpstr>
      <vt:lpstr>Exploring various methods of acquiring talent.</vt:lpstr>
      <vt:lpstr>PowerPoint Presentation</vt:lpstr>
      <vt:lpstr>Long Term </vt:lpstr>
      <vt:lpstr>Different Incentives Methods</vt:lpstr>
      <vt:lpstr>Different Incentives Methods</vt:lpstr>
      <vt:lpstr>Conclusion</vt:lpstr>
      <vt:lpstr>Questions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Dimitar Cherganski (2133011)</dc:creator>
  <cp:lastModifiedBy>Dimitar Cherganski (2133011)</cp:lastModifiedBy>
  <cp:revision>17</cp:revision>
  <dcterms:created xsi:type="dcterms:W3CDTF">2023-03-28T16:39:52Z</dcterms:created>
  <dcterms:modified xsi:type="dcterms:W3CDTF">2023-07-30T11:28:16Z</dcterms:modified>
</cp:coreProperties>
</file>