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2" r:id="rId2"/>
    <p:sldId id="256" r:id="rId3"/>
    <p:sldId id="258" r:id="rId4"/>
    <p:sldId id="257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59" r:id="rId21"/>
    <p:sldId id="264" r:id="rId22"/>
    <p:sldId id="260" r:id="rId23"/>
    <p:sldId id="261" r:id="rId24"/>
    <p:sldId id="262" r:id="rId25"/>
    <p:sldId id="263" r:id="rId26"/>
    <p:sldId id="280" r:id="rId27"/>
    <p:sldId id="283" r:id="rId28"/>
    <p:sldId id="28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7F"/>
    <a:srgbClr val="8CD3DC"/>
    <a:srgbClr val="F3FBFE"/>
    <a:srgbClr val="E30513"/>
    <a:srgbClr val="715657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FBDB85-854C-4A84-A7CA-E1ED6E678C7F}" v="3" dt="2024-10-24T21:34:40.6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755" autoAdjust="0"/>
  </p:normalViewPr>
  <p:slideViewPr>
    <p:cSldViewPr snapToGrid="0">
      <p:cViewPr>
        <p:scale>
          <a:sx n="50" d="100"/>
          <a:sy n="50" d="100"/>
        </p:scale>
        <p:origin x="56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Bowring (Abbey Primary School)" userId="334ae920-1b74-43df-acf1-a50b282e9134" providerId="ADAL" clId="{EBFBDB85-854C-4A84-A7CA-E1ED6E678C7F}"/>
    <pc:docChg chg="custSel addSld delSld modSld">
      <pc:chgData name="K Bowring (Abbey Primary School)" userId="334ae920-1b74-43df-acf1-a50b282e9134" providerId="ADAL" clId="{EBFBDB85-854C-4A84-A7CA-E1ED6E678C7F}" dt="2024-10-24T21:36:16.267" v="13" actId="14100"/>
      <pc:docMkLst>
        <pc:docMk/>
      </pc:docMkLst>
      <pc:sldChg chg="del">
        <pc:chgData name="K Bowring (Abbey Primary School)" userId="334ae920-1b74-43df-acf1-a50b282e9134" providerId="ADAL" clId="{EBFBDB85-854C-4A84-A7CA-E1ED6E678C7F}" dt="2024-10-24T21:34:13.290" v="0" actId="47"/>
        <pc:sldMkLst>
          <pc:docMk/>
          <pc:sldMk cId="2971222455" sldId="281"/>
        </pc:sldMkLst>
      </pc:sldChg>
      <pc:sldChg chg="addSp delSp modSp new mod">
        <pc:chgData name="K Bowring (Abbey Primary School)" userId="334ae920-1b74-43df-acf1-a50b282e9134" providerId="ADAL" clId="{EBFBDB85-854C-4A84-A7CA-E1ED6E678C7F}" dt="2024-10-24T21:35:11.182" v="8" actId="1076"/>
        <pc:sldMkLst>
          <pc:docMk/>
          <pc:sldMk cId="665142745" sldId="283"/>
        </pc:sldMkLst>
        <pc:spChg chg="del">
          <ac:chgData name="K Bowring (Abbey Primary School)" userId="334ae920-1b74-43df-acf1-a50b282e9134" providerId="ADAL" clId="{EBFBDB85-854C-4A84-A7CA-E1ED6E678C7F}" dt="2024-10-24T21:34:35.728" v="3" actId="478"/>
          <ac:spMkLst>
            <pc:docMk/>
            <pc:sldMk cId="665142745" sldId="283"/>
            <ac:spMk id="2" creationId="{E6AA8C85-B1BA-79AC-64B3-77329C7ABC5E}"/>
          </ac:spMkLst>
        </pc:spChg>
        <pc:spChg chg="del">
          <ac:chgData name="K Bowring (Abbey Primary School)" userId="334ae920-1b74-43df-acf1-a50b282e9134" providerId="ADAL" clId="{EBFBDB85-854C-4A84-A7CA-E1ED6E678C7F}" dt="2024-10-24T21:34:35.728" v="3" actId="478"/>
          <ac:spMkLst>
            <pc:docMk/>
            <pc:sldMk cId="665142745" sldId="283"/>
            <ac:spMk id="3" creationId="{B4BCD429-2C06-42BD-D029-F1610B28AC87}"/>
          </ac:spMkLst>
        </pc:spChg>
        <pc:spChg chg="add">
          <ac:chgData name="K Bowring (Abbey Primary School)" userId="334ae920-1b74-43df-acf1-a50b282e9134" providerId="ADAL" clId="{EBFBDB85-854C-4A84-A7CA-E1ED6E678C7F}" dt="2024-10-24T21:34:36.427" v="4"/>
          <ac:spMkLst>
            <pc:docMk/>
            <pc:sldMk cId="665142745" sldId="283"/>
            <ac:spMk id="4" creationId="{E74A09F2-C2FF-AA99-FE43-DFC4F8F7988D}"/>
          </ac:spMkLst>
        </pc:spChg>
        <pc:spChg chg="add">
          <ac:chgData name="K Bowring (Abbey Primary School)" userId="334ae920-1b74-43df-acf1-a50b282e9134" providerId="ADAL" clId="{EBFBDB85-854C-4A84-A7CA-E1ED6E678C7F}" dt="2024-10-24T21:34:36.427" v="4"/>
          <ac:spMkLst>
            <pc:docMk/>
            <pc:sldMk cId="665142745" sldId="283"/>
            <ac:spMk id="5" creationId="{D0DEA485-7FD3-749B-2C79-198F548AE174}"/>
          </ac:spMkLst>
        </pc:spChg>
        <pc:spChg chg="add">
          <ac:chgData name="K Bowring (Abbey Primary School)" userId="334ae920-1b74-43df-acf1-a50b282e9134" providerId="ADAL" clId="{EBFBDB85-854C-4A84-A7CA-E1ED6E678C7F}" dt="2024-10-24T21:34:36.427" v="4"/>
          <ac:spMkLst>
            <pc:docMk/>
            <pc:sldMk cId="665142745" sldId="283"/>
            <ac:spMk id="6" creationId="{AD93B85F-2F57-C4DE-8BE6-56B2F5738B2B}"/>
          </ac:spMkLst>
        </pc:spChg>
        <pc:spChg chg="add">
          <ac:chgData name="K Bowring (Abbey Primary School)" userId="334ae920-1b74-43df-acf1-a50b282e9134" providerId="ADAL" clId="{EBFBDB85-854C-4A84-A7CA-E1ED6E678C7F}" dt="2024-10-24T21:34:36.427" v="4"/>
          <ac:spMkLst>
            <pc:docMk/>
            <pc:sldMk cId="665142745" sldId="283"/>
            <ac:spMk id="7" creationId="{7C20A697-EF88-F1F0-A883-E65B0222D463}"/>
          </ac:spMkLst>
        </pc:spChg>
        <pc:picChg chg="add mod">
          <ac:chgData name="K Bowring (Abbey Primary School)" userId="334ae920-1b74-43df-acf1-a50b282e9134" providerId="ADAL" clId="{EBFBDB85-854C-4A84-A7CA-E1ED6E678C7F}" dt="2024-10-24T21:35:11.182" v="8" actId="1076"/>
          <ac:picMkLst>
            <pc:docMk/>
            <pc:sldMk cId="665142745" sldId="283"/>
            <ac:picMk id="9" creationId="{B821CF67-E441-F8A0-80A2-D0D0C5E7BF36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58" creationId="{E58180B8-5BBF-14CA-AFA6-37FC229EA4FE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59" creationId="{D638C556-0D18-A380-072C-F5ECCADEABFA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0" creationId="{EECD2E43-0D95-5256-AF66-E7D35472C739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1" creationId="{166F2451-F617-1CCA-25E1-E3EE60BB48EF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2" creationId="{B82C95A0-A977-1E24-2725-F81C1F2C6CA2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3" creationId="{8A595F7F-DF69-0E8B-238F-37A61DEE7788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4" creationId="{08C93D57-BE45-0424-62B7-4045F36D0D46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5" creationId="{8A972DE6-827D-A76A-8444-F229E2A6DCA0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6" creationId="{F73B5FCF-8B0E-62A8-1CE4-58EC6B941938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7" creationId="{1AE2FB24-4E5F-C1ED-A486-36D3C4A2D1E1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8" creationId="{BD0A5F71-6F9E-1F36-CC48-076C7EBCD0D9}"/>
          </ac:picMkLst>
        </pc:picChg>
        <pc:picChg chg="add">
          <ac:chgData name="K Bowring (Abbey Primary School)" userId="334ae920-1b74-43df-acf1-a50b282e9134" providerId="ADAL" clId="{EBFBDB85-854C-4A84-A7CA-E1ED6E678C7F}" dt="2024-10-24T21:34:36.427" v="4"/>
          <ac:picMkLst>
            <pc:docMk/>
            <pc:sldMk cId="665142745" sldId="283"/>
            <ac:picMk id="23569" creationId="{F81A4501-6554-E267-110C-E4FA22D64581}"/>
          </ac:picMkLst>
        </pc:picChg>
      </pc:sldChg>
      <pc:sldChg chg="addSp delSp modSp new mod">
        <pc:chgData name="K Bowring (Abbey Primary School)" userId="334ae920-1b74-43df-acf1-a50b282e9134" providerId="ADAL" clId="{EBFBDB85-854C-4A84-A7CA-E1ED6E678C7F}" dt="2024-10-24T21:36:16.267" v="13" actId="14100"/>
        <pc:sldMkLst>
          <pc:docMk/>
          <pc:sldMk cId="4126030250" sldId="284"/>
        </pc:sldMkLst>
        <pc:spChg chg="del">
          <ac:chgData name="K Bowring (Abbey Primary School)" userId="334ae920-1b74-43df-acf1-a50b282e9134" providerId="ADAL" clId="{EBFBDB85-854C-4A84-A7CA-E1ED6E678C7F}" dt="2024-10-24T21:36:11.300" v="11" actId="478"/>
          <ac:spMkLst>
            <pc:docMk/>
            <pc:sldMk cId="4126030250" sldId="284"/>
            <ac:spMk id="2" creationId="{C76123B9-78DF-8A80-BA55-329615C84D92}"/>
          </ac:spMkLst>
        </pc:spChg>
        <pc:spChg chg="del">
          <ac:chgData name="K Bowring (Abbey Primary School)" userId="334ae920-1b74-43df-acf1-a50b282e9134" providerId="ADAL" clId="{EBFBDB85-854C-4A84-A7CA-E1ED6E678C7F}" dt="2024-10-24T21:36:11.300" v="11" actId="478"/>
          <ac:spMkLst>
            <pc:docMk/>
            <pc:sldMk cId="4126030250" sldId="284"/>
            <ac:spMk id="3" creationId="{40676A77-E019-69F6-B540-0CCED24ACDF1}"/>
          </ac:spMkLst>
        </pc:spChg>
        <pc:picChg chg="add mod">
          <ac:chgData name="K Bowring (Abbey Primary School)" userId="334ae920-1b74-43df-acf1-a50b282e9134" providerId="ADAL" clId="{EBFBDB85-854C-4A84-A7CA-E1ED6E678C7F}" dt="2024-10-24T21:36:16.267" v="13" actId="14100"/>
          <ac:picMkLst>
            <pc:docMk/>
            <pc:sldMk cId="4126030250" sldId="284"/>
            <ac:picMk id="5" creationId="{4C72B642-EDF2-021B-DA59-7DAA3A4B885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AB2027-4FDA-4873-A717-3A3667AB3C0B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89E9C-0252-4903-A748-A33999319395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5952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Bore da bawb. Gwrandewch arna i a edrychwch arna i.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Wythnos diwethaf, dysgon </a:t>
            </a:r>
            <a:r>
              <a:rPr lang="cy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ni’r</a:t>
            </a: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eirfa ar fwyd.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Beth rydyn ni wedi ddysgu am fwyd?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Pwy sy'n gallu dweud bwyd?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64978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Nawr, rydyn ni’n mynd i adolygu’r eirfa trwy chwarae gêm.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Rydyn ni'n mynd i chwarae gêm yr archfarchnad.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 na gallu dy </a:t>
            </a:r>
            <a:r>
              <a:rPr lang="cy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feddwlio</a:t>
            </a: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am fwyd. </a:t>
            </a:r>
            <a:r>
              <a:rPr lang="cy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Defnyddwch</a:t>
            </a: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y mat iaith i'ch helpu chi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Deudwch :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“Es i i’r archfarchnad. Prynais i.. “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 deudwch beth prynoch chi..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Er engrafit – 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Yna mae'n rhaid i chi gofio beth mae pawb wedi dweud ac wedyn dweud beth rydych chi wedi prynu.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_____ yn mynd yn gyntaf.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r>
              <a:rPr lang="cy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 iawn. </a:t>
            </a:r>
            <a:r>
              <a:rPr lang="cy-GB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Arddechog</a:t>
            </a:r>
            <a:r>
              <a:rPr lang="cy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! "Mae eich </a:t>
            </a:r>
            <a:r>
              <a:rPr lang="cy-GB" sz="18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ymennyddau'n</a:t>
            </a:r>
            <a:r>
              <a:rPr lang="cy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barod. </a:t>
            </a: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3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34999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Nod y wers heddiw ydy dysgu am arian. Yn gyntaf, mae'n amser </a:t>
            </a:r>
            <a:r>
              <a:rPr lang="cy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drillio</a:t>
            </a: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Ailadroddwch a dwedwch ar fy ôl i.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4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745534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Nawr, rydyn ni'n mynd i ddefnyddio'r cwestiwn.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Faint ydy hwn?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Faint ydy hon?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b="1" kern="100" dirty="0">
                <a:solidFill>
                  <a:srgbClr val="ED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 ydy o wrywaidd </a:t>
            </a:r>
            <a:r>
              <a:rPr lang="cy-GB" sz="1800" b="1" kern="100" dirty="0" err="1">
                <a:solidFill>
                  <a:srgbClr val="ED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gofynwch</a:t>
            </a:r>
            <a:r>
              <a:rPr lang="cy-GB" sz="1800" b="1" kern="100" dirty="0">
                <a:solidFill>
                  <a:srgbClr val="ED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Faint ydy hwn?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b="1" kern="100" dirty="0">
                <a:solidFill>
                  <a:srgbClr val="ED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Os ydy o fenywaidd gofynnwch Faint ydy hon?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Ailadroddwch a dwedwch ar fy ôl i.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20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813028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b="1" u="sng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Role</a:t>
            </a:r>
            <a:r>
              <a:rPr lang="cy-GB" sz="18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cy-GB" sz="1800" b="1" u="sng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play</a:t>
            </a:r>
            <a:r>
              <a:rPr lang="cy-GB" sz="1800" b="1" u="sng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cy-GB" sz="1800" b="1" u="sng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shop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Nesaf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rydyn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ni'n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mynd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chwarae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siop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Gweithiwch mewn parau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Mae un person yn y cwsmer. Dewiswch rywbeth o'r basged.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Gofynnwch y cwestiwn: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Faint ydy hwn / Faint ydy hon?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Y person arall yn gweithio yn y siop.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Edrychwch ar y pris a dywedwch faint ydy o.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solidFill>
                  <a:srgbClr val="ED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Dangoswch eich sgwrs i bawb.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 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 iawn bawb, Nawr, newidiwch swyddi.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21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75005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Nawr rydych chi’n mynd i ymestyn.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Rydw i eisiau i chi gyfrifo pris fy siopa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Bydda yn dangos bag siopa i chi ac mae'n rhaid i chi ysgrifennu ar eich bwrdd gwyn bach y pris mewn brawddeg.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Cofiwch, defnyddiwch y mat iaith i helpu chi.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22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78275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0BE7B-7F67-6637-FBB7-4D61B6C42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741D29-D7DB-77DD-E8B2-1768C723B4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C9A5FF-4872-CC73-1459-48C8EC0CFD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FF949E-E3BA-2178-6362-B06DCFD132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23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9961290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36085-9DA6-56AD-15D5-E750221D7E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39BA5D-EE76-3FAF-917C-E3B0C75AB1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AB6120-29FA-0BBB-D740-7DD5BF5A67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Rydw i wedi gwneud yn anoddach.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Beth ydy pris?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y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Dangoswch i fi bwrdd gwyn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AF1179-E9A4-175A-E30B-F0B1ED7B81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24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20216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00989-BF09-9781-3742-96C75A15C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BA619F-9571-9F87-FC15-E1B25A8121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C2D1E4-9E1A-4D4C-C9DE-03F5065C43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C01D0C-49AA-574F-D2D9-2E0DC8EB33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25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1102385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6AAFA-50E6-9C2E-9C3E-EB4C0CE73B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D0D350-1A28-31DE-94A4-B9B04660FC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27A726-E73E-7689-DE0A-DC3A240DE9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Rydyn ni wedi gorffen dysgu am arian. Rwyt ti wedi gweithio'n galed heddiw, da iawn! Bodiau i fynni os ydych chi wedi mwynhau. Bodiau i lawr os ydych chi angen mwy o helpu.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cy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1A4A3-14FA-884C-5132-7D6046A49B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89E9C-0252-4903-A748-A33999319395}" type="slidenum">
              <a:rPr lang="cy-GB" smtClean="0"/>
              <a:t>26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94446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4AA2E-D1F4-F89C-98D3-891FC6CDF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14EAD3-BFDC-F66D-5DF9-EF3F0657C9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D9428-3E4A-A6B4-5E3A-4B0F52353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4E300C-FC9D-806A-40BC-5DDC8B3897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9C15E-6312-F348-8C87-58974B3B8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855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0EAFD-2F8D-DD4E-7FCB-33B685D91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49A35-7F2F-B118-1BE0-30E49BC2D7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CEF249-5DF0-10AF-5586-85813A55D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8BC861-5A8D-6723-571F-54E48907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2A9B9-E3E5-644D-C2C7-5CE49A702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46707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76E8F-6151-43C5-646F-710AB86AB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032DF3-5A4F-CE17-8938-FEE2A62E2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EF9CB-3EC7-6A23-3077-F5977109BF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25C19-AE3C-F4D1-7CCE-01A48B4E3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D8FE8D-135D-8453-CACB-64B1DCC44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149331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C562A-0A9E-A45D-0E4B-038B37D1B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D62504-A948-002C-70CC-CC4995B3F7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619E50-DD78-6C8B-1B7A-0052885DD3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E099B-D50F-0D67-5C08-3ED8853E9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75C2A4-126F-D0AC-3DE1-35DBD2C27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FF732D-CA00-022E-E75A-8D41264F5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230021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AA298-54B1-4DE8-7A9B-950628D10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9DEE78-FB3E-7D90-6FFA-C71433943A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3DACBF-ED51-5B2B-D2E3-595C7D7976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378079-1FD6-D6A9-0AEA-113F081CD2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1B80BF-1144-B303-3E93-C1D541A332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01CBCB-513F-7817-3499-C0420A88C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06187A-760A-A720-1867-03690B1D1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720EE3-3211-C684-2050-BCE660A0C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9709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5799D-1280-F489-484C-EDEA10F5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50AC6-19FD-4186-C6F9-B35AA02DA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664AEC-445B-C0EF-051D-890E95358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EFE180-13CD-E1B6-BA2E-6E35D8168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797501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19DC6E-5FD4-98B0-3CC6-1363A7DCA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6A8CC9-ED88-2C0D-3B7D-60A2D83E6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A4F57D-590C-DFF8-D3B7-3BC103CCD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473385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81529-A7B5-9F4F-8945-CC4D81B08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C731F-11C2-5F70-ACBD-732B11719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AD733F-D2B1-44E1-48D9-38F2A2ED7A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AB2CDC-1D7B-5E10-9CAE-C5AFAF1B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DDA7E-A997-9F84-8D49-0359B9BF9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43C48C-614F-1AFB-D81A-7EC2FC928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20438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10722-E903-EB17-A628-0BB469AC6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F78E16-BE58-25E4-0483-70C2EC9489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y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369CF0-0EDE-73E2-7215-9B10CC1E59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438C47-C26B-7B9A-8DD1-B233EEF5B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BBBAC3-13CB-40B2-DE25-AB831E11D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3D54EE-D28B-3CF9-8911-68BB1FCD1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1929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F6782-50C2-8590-52CC-2E31DF3A8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E7F682-5273-FBDE-4119-E79AB6CC99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E7CEF-4D67-37D5-BE45-01CA27C14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2BBAA-1AA8-67A0-E346-E85E3ED64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F27D6-1716-0482-AAEE-FBE09A60C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03132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D71514-AE52-B28F-7E71-F6940B577D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A2BB03-293E-E2F8-353F-9D94C14D2B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257901-D4F8-8831-FF0F-047F6C3E7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63AAA-7C06-E9ED-E311-B9F87355B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F3943-BB9D-FED8-F5E0-B8403EB08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837038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65BC11-1913-B80E-F219-A1BA145BB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cy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6B5E9-0F43-EC40-FCCE-F273D49B79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cy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B83EC-BC39-C54C-54D0-16F7A9A0E6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CA08EF-1A17-482D-A2F4-FBC8A74B6745}" type="datetimeFigureOut">
              <a:rPr lang="cy-GB" smtClean="0"/>
              <a:t>23/10/2024</a:t>
            </a:fld>
            <a:endParaRPr lang="cy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209DE3-70FF-7426-96F4-BC20332232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91D6D0-6E4C-894D-4671-E8DD6C8DA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472CE8-3B96-4C5C-B0FB-41E3A64B11C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59517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6.png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6C42-EFA2-D762-4F69-D3185BC952BB}"/>
              </a:ext>
            </a:extLst>
          </p:cNvPr>
          <p:cNvGraphicFramePr>
            <a:graphicFrameLocks noGrp="1"/>
          </p:cNvGraphicFramePr>
          <p:nvPr/>
        </p:nvGraphicFramePr>
        <p:xfrm>
          <a:off x="6851177" y="242939"/>
          <a:ext cx="5131274" cy="791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31274">
                  <a:extLst>
                    <a:ext uri="{9D8B030D-6E8A-4147-A177-3AD203B41FA5}">
                      <a16:colId xmlns:a16="http://schemas.microsoft.com/office/drawing/2014/main" val="1348703176"/>
                    </a:ext>
                  </a:extLst>
                </a:gridCol>
              </a:tblGrid>
              <a:tr h="7912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/>
                        <a:t>Targedau Iaith Personol:</a:t>
                      </a:r>
                    </a:p>
                    <a:p>
                      <a:r>
                        <a:rPr lang="sv-SE" dirty="0"/>
                        <a:t>Cael hyder wrth siarad Cymraeg. </a:t>
                      </a:r>
                      <a:endParaRPr lang="cy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606247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9F61624-08D0-98AA-E59E-1521B69908FE}"/>
              </a:ext>
            </a:extLst>
          </p:cNvPr>
          <p:cNvSpPr txBox="1"/>
          <p:nvPr/>
        </p:nvSpPr>
        <p:spPr>
          <a:xfrm>
            <a:off x="400478" y="131481"/>
            <a:ext cx="6049484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dirty="0"/>
              <a:t>Enw: Katie Bowring	 </a:t>
            </a:r>
          </a:p>
          <a:p>
            <a:r>
              <a:rPr lang="cy-GB" dirty="0"/>
              <a:t>Teitl y wers: Arian</a:t>
            </a:r>
          </a:p>
          <a:p>
            <a:r>
              <a:rPr lang="cy-GB" dirty="0"/>
              <a:t>Nod y wers: Dysgu am arian, d</a:t>
            </a:r>
            <a:r>
              <a:rPr lang="en-US" altLang="en-US" dirty="0" err="1"/>
              <a:t>efnyddio</a:t>
            </a:r>
            <a:r>
              <a:rPr lang="en-US" altLang="en-US" dirty="0"/>
              <a:t> </a:t>
            </a:r>
            <a:r>
              <a:rPr lang="en-US" altLang="en-US" dirty="0" err="1"/>
              <a:t>arian</a:t>
            </a:r>
            <a:r>
              <a:rPr lang="en-US" altLang="en-US" dirty="0"/>
              <a:t>, </a:t>
            </a:r>
            <a:r>
              <a:rPr lang="en-US" altLang="en-US" dirty="0" err="1"/>
              <a:t>adnabod</a:t>
            </a:r>
            <a:r>
              <a:rPr lang="en-US" altLang="en-US" dirty="0"/>
              <a:t> </a:t>
            </a:r>
            <a:r>
              <a:rPr lang="en-US" altLang="en-US" dirty="0" err="1"/>
              <a:t>arian</a:t>
            </a:r>
            <a:r>
              <a:rPr lang="en-US" altLang="en-US" dirty="0"/>
              <a:t>, </a:t>
            </a:r>
            <a:r>
              <a:rPr lang="en-US" altLang="en-US" dirty="0" err="1"/>
              <a:t>gofyn</a:t>
            </a:r>
            <a:r>
              <a:rPr lang="en-US" altLang="en-US" dirty="0"/>
              <a:t> ac </a:t>
            </a:r>
            <a:r>
              <a:rPr lang="en-US" altLang="en-US" dirty="0" err="1"/>
              <a:t>ateb</a:t>
            </a:r>
            <a:r>
              <a:rPr lang="en-US" altLang="en-US" dirty="0"/>
              <a:t> y </a:t>
            </a:r>
            <a:r>
              <a:rPr lang="en-US" altLang="en-US" dirty="0" err="1"/>
              <a:t>cwestiwn</a:t>
            </a:r>
            <a:r>
              <a:rPr lang="en-US" altLang="en-US" dirty="0"/>
              <a:t>: 'Faint </a:t>
            </a:r>
            <a:r>
              <a:rPr lang="en-US" altLang="en-US" dirty="0" err="1"/>
              <a:t>ydy</a:t>
            </a:r>
            <a:r>
              <a:rPr lang="en-US" altLang="en-US" dirty="0"/>
              <a:t> </a:t>
            </a:r>
            <a:r>
              <a:rPr lang="en-US" altLang="en-US" dirty="0" err="1"/>
              <a:t>hwn</a:t>
            </a:r>
            <a:r>
              <a:rPr lang="en-US" altLang="en-US" dirty="0"/>
              <a:t>? / Faint </a:t>
            </a:r>
            <a:r>
              <a:rPr lang="en-US" altLang="en-US" dirty="0" err="1"/>
              <a:t>ydy</a:t>
            </a:r>
            <a:r>
              <a:rPr lang="en-US" altLang="en-US" dirty="0"/>
              <a:t> hon?’</a:t>
            </a:r>
            <a:endParaRPr lang="cy-GB" dirty="0"/>
          </a:p>
          <a:p>
            <a:r>
              <a:rPr lang="cy-GB" dirty="0"/>
              <a:t>Blwyddyn: 5 / 6 	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96A5E25-0E64-8DAC-5294-0D622B69C6BB}"/>
              </a:ext>
            </a:extLst>
          </p:cNvPr>
          <p:cNvGraphicFramePr>
            <a:graphicFrameLocks noGrp="1"/>
          </p:cNvGraphicFramePr>
          <p:nvPr/>
        </p:nvGraphicFramePr>
        <p:xfrm>
          <a:off x="6368143" y="1205236"/>
          <a:ext cx="5614308" cy="56029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14308">
                  <a:extLst>
                    <a:ext uri="{9D8B030D-6E8A-4147-A177-3AD203B41FA5}">
                      <a16:colId xmlns:a16="http://schemas.microsoft.com/office/drawing/2014/main" val="3548676605"/>
                    </a:ext>
                  </a:extLst>
                </a:gridCol>
              </a:tblGrid>
              <a:tr h="4139923">
                <a:tc>
                  <a:txBody>
                    <a:bodyPr/>
                    <a:lstStyle/>
                    <a:p>
                      <a:r>
                        <a:rPr lang="cy-GB" b="1" dirty="0"/>
                        <a:t>Gweithgareddau:</a:t>
                      </a:r>
                    </a:p>
                    <a:p>
                      <a:r>
                        <a:rPr lang="en-GB" sz="1600" b="1" dirty="0" err="1"/>
                        <a:t>Gêm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b="1" dirty="0" err="1"/>
                        <a:t>Cychwyn</a:t>
                      </a:r>
                      <a:r>
                        <a:rPr lang="en-GB" sz="1600" b="1" dirty="0"/>
                        <a:t>:</a:t>
                      </a:r>
                    </a:p>
                    <a:p>
                      <a:r>
                        <a:rPr lang="en-GB" sz="1600" dirty="0"/>
                        <a:t>"I </a:t>
                      </a:r>
                      <a:r>
                        <a:rPr lang="en-GB" sz="1600" dirty="0" err="1"/>
                        <a:t>fynd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i’r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archfarchnad</a:t>
                      </a:r>
                      <a:r>
                        <a:rPr lang="en-GB" sz="1600" dirty="0"/>
                        <a:t>. </a:t>
                      </a:r>
                      <a:r>
                        <a:rPr lang="en-GB" sz="1600" dirty="0" err="1"/>
                        <a:t>Prynais</a:t>
                      </a:r>
                      <a:r>
                        <a:rPr lang="en-GB" sz="1600" dirty="0"/>
                        <a:t>..."</a:t>
                      </a:r>
                    </a:p>
                    <a:p>
                      <a:r>
                        <a:rPr lang="en-GB" sz="1600" b="1" dirty="0" err="1"/>
                        <a:t>Drilio</a:t>
                      </a:r>
                      <a:r>
                        <a:rPr lang="en-GB" sz="1600" b="1" dirty="0"/>
                        <a:t>:</a:t>
                      </a:r>
                    </a:p>
                    <a:p>
                      <a:r>
                        <a:rPr lang="en-GB" sz="1600" dirty="0" err="1"/>
                        <a:t>Adolygu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arian</a:t>
                      </a:r>
                      <a:r>
                        <a:rPr lang="en-GB" sz="1600" dirty="0"/>
                        <a:t> a </a:t>
                      </a:r>
                      <a:r>
                        <a:rPr lang="en-GB" sz="1600" dirty="0" err="1"/>
                        <a:t>rhifau</a:t>
                      </a:r>
                      <a:r>
                        <a:rPr lang="en-GB" sz="1600" dirty="0"/>
                        <a:t>.</a:t>
                      </a:r>
                    </a:p>
                    <a:p>
                      <a:r>
                        <a:rPr lang="en-GB" sz="1600" b="1" dirty="0" err="1"/>
                        <a:t>Cyflwyno</a:t>
                      </a:r>
                      <a:r>
                        <a:rPr lang="en-GB" sz="1600" b="1" dirty="0"/>
                        <a:t> </a:t>
                      </a:r>
                      <a:r>
                        <a:rPr lang="en-GB" sz="1600" b="1" dirty="0" err="1"/>
                        <a:t>Cwestiwn</a:t>
                      </a:r>
                      <a:r>
                        <a:rPr lang="en-GB" sz="1600" b="1" dirty="0"/>
                        <a:t>:</a:t>
                      </a:r>
                    </a:p>
                    <a:p>
                      <a:r>
                        <a:rPr lang="en-GB" sz="1600" dirty="0"/>
                        <a:t>"Faint </a:t>
                      </a:r>
                      <a:r>
                        <a:rPr lang="en-GB" sz="1600" dirty="0" err="1"/>
                        <a:t>ydy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hwn</a:t>
                      </a:r>
                      <a:r>
                        <a:rPr lang="en-GB" sz="1600" dirty="0"/>
                        <a:t>?" / "Faint </a:t>
                      </a:r>
                      <a:r>
                        <a:rPr lang="en-GB" sz="1600" dirty="0" err="1"/>
                        <a:t>ydy</a:t>
                      </a:r>
                      <a:r>
                        <a:rPr lang="en-GB" sz="1600" dirty="0"/>
                        <a:t> hon?"</a:t>
                      </a:r>
                    </a:p>
                    <a:p>
                      <a:r>
                        <a:rPr lang="en-GB" sz="1600" b="1" dirty="0"/>
                        <a:t>Rol </a:t>
                      </a:r>
                      <a:r>
                        <a:rPr lang="en-GB" sz="1600" b="1" dirty="0" err="1"/>
                        <a:t>Chwarae</a:t>
                      </a:r>
                      <a:r>
                        <a:rPr lang="en-GB" sz="1600" b="1" dirty="0"/>
                        <a:t>:</a:t>
                      </a:r>
                    </a:p>
                    <a:p>
                      <a:r>
                        <a:rPr lang="en-GB" sz="1600" dirty="0"/>
                        <a:t>Un person </a:t>
                      </a:r>
                      <a:r>
                        <a:rPr lang="en-GB" sz="1600" dirty="0" err="1"/>
                        <a:t>yn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gwsmer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yn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gofyn</a:t>
                      </a:r>
                      <a:r>
                        <a:rPr lang="en-GB" sz="1600" dirty="0"/>
                        <a:t> "Faint </a:t>
                      </a:r>
                      <a:r>
                        <a:rPr lang="en-GB" sz="1600" dirty="0" err="1"/>
                        <a:t>ydy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hwn</a:t>
                      </a:r>
                      <a:r>
                        <a:rPr lang="en-GB" sz="1600" dirty="0"/>
                        <a:t>?" / "Faint </a:t>
                      </a:r>
                      <a:r>
                        <a:rPr lang="en-GB" sz="1600" dirty="0" err="1"/>
                        <a:t>ydy</a:t>
                      </a:r>
                      <a:r>
                        <a:rPr lang="en-GB" sz="1600" dirty="0"/>
                        <a:t> hon?" </a:t>
                      </a:r>
                      <a:r>
                        <a:rPr lang="en-GB" sz="1600" dirty="0" err="1"/>
                        <a:t>Mae’r</a:t>
                      </a:r>
                      <a:r>
                        <a:rPr lang="en-GB" sz="1600" dirty="0"/>
                        <a:t> person </a:t>
                      </a:r>
                      <a:r>
                        <a:rPr lang="en-GB" sz="1600" dirty="0" err="1"/>
                        <a:t>arall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yn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gweithio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yn</a:t>
                      </a:r>
                      <a:r>
                        <a:rPr lang="en-GB" sz="1600" dirty="0"/>
                        <a:t> y </a:t>
                      </a:r>
                      <a:r>
                        <a:rPr lang="en-GB" sz="1600" dirty="0" err="1"/>
                        <a:t>siop</a:t>
                      </a:r>
                      <a:r>
                        <a:rPr lang="en-GB" sz="1600" dirty="0"/>
                        <a:t> ac </a:t>
                      </a:r>
                      <a:r>
                        <a:rPr lang="en-GB" sz="1600" dirty="0" err="1"/>
                        <a:t>yn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dweud</a:t>
                      </a:r>
                      <a:r>
                        <a:rPr lang="en-GB" sz="1600" dirty="0"/>
                        <a:t> pris yr </a:t>
                      </a:r>
                      <a:r>
                        <a:rPr lang="en-GB" sz="1600" dirty="0" err="1"/>
                        <a:t>eitem</a:t>
                      </a:r>
                      <a:r>
                        <a:rPr lang="en-GB" sz="1600" dirty="0"/>
                        <a:t>.</a:t>
                      </a:r>
                    </a:p>
                    <a:p>
                      <a:r>
                        <a:rPr lang="en-GB" sz="1600" b="1" dirty="0" err="1"/>
                        <a:t>Gweithgaredd</a:t>
                      </a:r>
                      <a:r>
                        <a:rPr lang="en-GB" sz="1600" b="1" dirty="0"/>
                        <a:t>:</a:t>
                      </a:r>
                    </a:p>
                    <a:p>
                      <a:r>
                        <a:rPr lang="en-GB" sz="1600" dirty="0" err="1"/>
                        <a:t>Eitemau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bwyd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gyda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phrisiau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ar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ffurf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rhifau</a:t>
                      </a:r>
                      <a:r>
                        <a:rPr lang="en-GB" sz="1600" dirty="0"/>
                        <a:t>, ac </a:t>
                      </a:r>
                      <a:r>
                        <a:rPr lang="en-GB" sz="1600" dirty="0" err="1"/>
                        <a:t>mae’n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rhaid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iddynt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ysgrifennu’r</a:t>
                      </a:r>
                      <a:r>
                        <a:rPr lang="en-GB" sz="1600" dirty="0"/>
                        <a:t> pris </a:t>
                      </a:r>
                      <a:r>
                        <a:rPr lang="en-GB" sz="1600" dirty="0" err="1"/>
                        <a:t>mewn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brawddeg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ar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fwrdd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gwyn</a:t>
                      </a:r>
                      <a:r>
                        <a:rPr lang="en-GB" sz="1600" dirty="0"/>
                        <a:t>.</a:t>
                      </a:r>
                    </a:p>
                    <a:p>
                      <a:r>
                        <a:rPr lang="en-GB" sz="1600" b="1" dirty="0"/>
                        <a:t>Plenary:</a:t>
                      </a:r>
                    </a:p>
                    <a:p>
                      <a:r>
                        <a:rPr lang="en-GB" sz="1600" dirty="0"/>
                        <a:t>Bawd </a:t>
                      </a:r>
                      <a:r>
                        <a:rPr lang="en-GB" sz="1600" dirty="0" err="1"/>
                        <a:t>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fyny</a:t>
                      </a:r>
                      <a:r>
                        <a:rPr lang="en-GB" sz="1600" dirty="0"/>
                        <a:t> a bawd </a:t>
                      </a:r>
                      <a:r>
                        <a:rPr lang="en-GB" sz="1600" dirty="0" err="1"/>
                        <a:t>i</a:t>
                      </a:r>
                      <a:r>
                        <a:rPr lang="en-GB" sz="1600" dirty="0"/>
                        <a:t> </a:t>
                      </a:r>
                      <a:r>
                        <a:rPr lang="en-GB" sz="1600" dirty="0" err="1"/>
                        <a:t>lawr</a:t>
                      </a:r>
                      <a:r>
                        <a:rPr lang="en-GB" sz="16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708258"/>
                  </a:ext>
                </a:extLst>
              </a:tr>
              <a:tr h="1381360">
                <a:tc>
                  <a:txBody>
                    <a:bodyPr/>
                    <a:lstStyle/>
                    <a:p>
                      <a:r>
                        <a:rPr lang="cy-GB" b="1" dirty="0"/>
                        <a:t>Geirfa: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b="0" dirty="0"/>
                        <a:t>Bwyd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b="0" dirty="0"/>
                        <a:t>Faint ydy hwn?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b="0" dirty="0"/>
                        <a:t>Faint ydy hon?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b="0" dirty="0"/>
                        <a:t>Arian – punt a ceiniog.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6505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3588440-FE43-EB4C-D8E1-7D21073CD94E}"/>
              </a:ext>
            </a:extLst>
          </p:cNvPr>
          <p:cNvGraphicFramePr>
            <a:graphicFrameLocks noGrp="1"/>
          </p:cNvGraphicFramePr>
          <p:nvPr/>
        </p:nvGraphicFramePr>
        <p:xfrm>
          <a:off x="400477" y="1944661"/>
          <a:ext cx="5695523" cy="46995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95523">
                  <a:extLst>
                    <a:ext uri="{9D8B030D-6E8A-4147-A177-3AD203B41FA5}">
                      <a16:colId xmlns:a16="http://schemas.microsoft.com/office/drawing/2014/main" val="1312087885"/>
                    </a:ext>
                  </a:extLst>
                </a:gridCol>
              </a:tblGrid>
              <a:tr h="21492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/>
                        <a:t>Ffocws Iaith / Patrymau:</a:t>
                      </a:r>
                    </a:p>
                    <a:p>
                      <a:r>
                        <a:rPr lang="en-GB" dirty="0"/>
                        <a:t>Nod y </a:t>
                      </a:r>
                      <a:r>
                        <a:rPr lang="en-GB" dirty="0" err="1"/>
                        <a:t>wers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ydy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defnyddio</a:t>
                      </a:r>
                      <a:r>
                        <a:rPr lang="en-GB" dirty="0"/>
                        <a:t> ac </a:t>
                      </a:r>
                      <a:r>
                        <a:rPr lang="en-GB" dirty="0" err="1"/>
                        <a:t>adnabod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arian</a:t>
                      </a:r>
                      <a:r>
                        <a:rPr lang="en-GB" dirty="0"/>
                        <a:t>. </a:t>
                      </a:r>
                      <a:r>
                        <a:rPr lang="en-GB" dirty="0" err="1"/>
                        <a:t>Rydw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i’n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edrych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ar</a:t>
                      </a:r>
                      <a:r>
                        <a:rPr lang="en-GB" dirty="0"/>
                        <a:t> y </a:t>
                      </a:r>
                      <a:r>
                        <a:rPr lang="en-GB" dirty="0" err="1"/>
                        <a:t>patrwm</a:t>
                      </a:r>
                      <a:r>
                        <a:rPr lang="en-GB" dirty="0"/>
                        <a:t> 'Faint </a:t>
                      </a:r>
                      <a:r>
                        <a:rPr lang="en-GB" dirty="0" err="1"/>
                        <a:t>ydy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hwn</a:t>
                      </a:r>
                      <a:r>
                        <a:rPr lang="en-GB" dirty="0"/>
                        <a:t>?' a 'Faint </a:t>
                      </a:r>
                      <a:r>
                        <a:rPr lang="en-GB" dirty="0" err="1"/>
                        <a:t>ydy</a:t>
                      </a:r>
                      <a:r>
                        <a:rPr lang="en-GB" dirty="0"/>
                        <a:t> hon?'. </a:t>
                      </a:r>
                      <a:r>
                        <a:rPr lang="en-GB" dirty="0" err="1"/>
                        <a:t>Bydd</a:t>
                      </a:r>
                      <a:r>
                        <a:rPr lang="en-GB" dirty="0"/>
                        <a:t> y </a:t>
                      </a:r>
                      <a:r>
                        <a:rPr lang="en-GB" dirty="0" err="1"/>
                        <a:t>dysgwyr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yn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defnyddio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gwybodaeth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flaenorol</a:t>
                      </a:r>
                      <a:r>
                        <a:rPr lang="en-GB" dirty="0"/>
                        <a:t> am </a:t>
                      </a:r>
                      <a:r>
                        <a:rPr lang="en-GB" dirty="0" err="1"/>
                        <a:t>fwyd</a:t>
                      </a:r>
                      <a:r>
                        <a:rPr lang="en-GB" dirty="0"/>
                        <a:t> ac </a:t>
                      </a:r>
                      <a:r>
                        <a:rPr lang="en-GB" dirty="0" err="1"/>
                        <a:t>yn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defnyddio'r</a:t>
                      </a:r>
                      <a:r>
                        <a:rPr lang="en-GB" dirty="0"/>
                        <a:t> mat </a:t>
                      </a:r>
                      <a:r>
                        <a:rPr lang="en-GB" dirty="0" err="1"/>
                        <a:t>iaith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helpu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adnabod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enwau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gwrywaidd</a:t>
                      </a:r>
                      <a:r>
                        <a:rPr lang="en-GB" dirty="0"/>
                        <a:t> a </a:t>
                      </a:r>
                      <a:r>
                        <a:rPr lang="en-GB" dirty="0" err="1"/>
                        <a:t>benywaidd</a:t>
                      </a:r>
                      <a:r>
                        <a:rPr lang="en-GB" dirty="0"/>
                        <a:t>. </a:t>
                      </a:r>
                      <a:r>
                        <a:rPr lang="en-GB" dirty="0" err="1"/>
                        <a:t>Bydd</a:t>
                      </a:r>
                      <a:r>
                        <a:rPr lang="en-GB" dirty="0"/>
                        <a:t> y </a:t>
                      </a:r>
                      <a:r>
                        <a:rPr lang="en-GB" dirty="0" err="1"/>
                        <a:t>dysgwyr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yn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dysgu</a:t>
                      </a:r>
                      <a:r>
                        <a:rPr lang="en-GB" dirty="0"/>
                        <a:t> am </a:t>
                      </a:r>
                      <a:r>
                        <a:rPr lang="en-GB" dirty="0" err="1"/>
                        <a:t>wahanol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symiau</a:t>
                      </a:r>
                      <a:r>
                        <a:rPr lang="en-GB" dirty="0"/>
                        <a:t> o </a:t>
                      </a:r>
                      <a:r>
                        <a:rPr lang="en-GB" dirty="0" err="1"/>
                        <a:t>arian</a:t>
                      </a:r>
                      <a:r>
                        <a:rPr lang="en-GB" dirty="0"/>
                        <a:t> a </a:t>
                      </a:r>
                      <a:r>
                        <a:rPr lang="en-GB" dirty="0" err="1"/>
                        <a:t>phryd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i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ddefnyddio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treigladau</a:t>
                      </a:r>
                      <a:r>
                        <a:rPr lang="en-GB" dirty="0"/>
                        <a:t>.</a:t>
                      </a:r>
                    </a:p>
                    <a:p>
                      <a:endParaRPr lang="cy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350463"/>
                  </a:ext>
                </a:extLst>
              </a:tr>
              <a:tr h="21392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1" dirty="0"/>
                        <a:t>Gwybodaeth flaenorol: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dirty="0"/>
                        <a:t> Geirfa bwyd.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dirty="0"/>
                        <a:t>Gwrywaidd a benywaidd.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dirty="0"/>
                        <a:t>Rhifau.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y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99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6440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3C27DD7-8CDA-5202-9405-86E3343B068D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6A1295-BE7D-EDBB-FF2B-CD395E7B9DDA}"/>
              </a:ext>
            </a:extLst>
          </p:cNvPr>
          <p:cNvSpPr txBox="1"/>
          <p:nvPr/>
        </p:nvSpPr>
        <p:spPr>
          <a:xfrm>
            <a:off x="1034142" y="1851644"/>
            <a:ext cx="9601200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9900" dirty="0">
                <a:latin typeface="Comic Sans MS" panose="030F0702030302020204" pitchFamily="66" charset="0"/>
              </a:rPr>
              <a:t>Arian</a:t>
            </a:r>
          </a:p>
        </p:txBody>
      </p:sp>
      <p:pic>
        <p:nvPicPr>
          <p:cNvPr id="1026" name="Picture 2" descr="bag of coins clipart 20 free Cliparts | Download images on Clipground 2024">
            <a:extLst>
              <a:ext uri="{FF2B5EF4-FFF2-40B4-BE49-F238E27FC236}">
                <a16:creationId xmlns:a16="http://schemas.microsoft.com/office/drawing/2014/main" id="{7BE53565-69BC-3F9B-45E9-0A579F2A8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903" y="3614057"/>
            <a:ext cx="2890383" cy="291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669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E8884AD-3C41-D82F-5490-AB172A5945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519B6D7-A741-5C45-DB5D-98F5DCCA7BFC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EF8475-5A32-3826-FF98-828BE60F604D}"/>
              </a:ext>
            </a:extLst>
          </p:cNvPr>
          <p:cNvSpPr txBox="1"/>
          <p:nvPr/>
        </p:nvSpPr>
        <p:spPr>
          <a:xfrm>
            <a:off x="1534886" y="1655701"/>
            <a:ext cx="9601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8000" dirty="0">
                <a:latin typeface="Comic Sans MS" panose="030F0702030302020204" pitchFamily="66" charset="0"/>
              </a:rPr>
              <a:t>Es i i’r </a:t>
            </a:r>
            <a:r>
              <a:rPr lang="cy-GB" sz="8000" dirty="0" err="1">
                <a:latin typeface="Comic Sans MS" panose="030F0702030302020204" pitchFamily="66" charset="0"/>
              </a:rPr>
              <a:t>arfarchnad</a:t>
            </a:r>
            <a:r>
              <a:rPr lang="cy-GB" sz="8000" dirty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cy-GB" sz="8000" dirty="0">
                <a:latin typeface="Comic Sans MS" panose="030F0702030302020204" pitchFamily="66" charset="0"/>
              </a:rPr>
              <a:t>Prynais i ...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0CB62-79BC-F142-6B98-520AB93D22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1" y="3460584"/>
            <a:ext cx="3004456" cy="30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2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F57325-7469-38CF-9768-C47ADAA28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63AE478-34C8-F399-6AE2-4BBD08EE8B70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620E66-2FD4-DA25-E17B-07399054768D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Nod y wers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F74987-5A82-5E9A-AE3D-D101BFF35563}"/>
              </a:ext>
            </a:extLst>
          </p:cNvPr>
          <p:cNvSpPr txBox="1"/>
          <p:nvPr/>
        </p:nvSpPr>
        <p:spPr>
          <a:xfrm>
            <a:off x="5336750" y="1915566"/>
            <a:ext cx="642532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571500" indent="-571500">
              <a:buFont typeface="Arial" panose="020B0604020202020204" pitchFamily="34" charset="0"/>
              <a:buChar char="•"/>
              <a:defRPr sz="3600">
                <a:latin typeface="Comic Sans MS" panose="030F0702030302020204" pitchFamily="66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cy-GB" dirty="0"/>
              <a:t>Dysgu am arian </a:t>
            </a:r>
          </a:p>
          <a:p>
            <a:r>
              <a:rPr lang="en-US" altLang="en-US" dirty="0" err="1"/>
              <a:t>Defnyddio</a:t>
            </a:r>
            <a:r>
              <a:rPr lang="en-US" altLang="en-US" dirty="0"/>
              <a:t> </a:t>
            </a:r>
            <a:r>
              <a:rPr lang="en-US" altLang="en-US" dirty="0" err="1"/>
              <a:t>arian</a:t>
            </a:r>
            <a:endParaRPr lang="en-US" altLang="en-US" dirty="0"/>
          </a:p>
          <a:p>
            <a:r>
              <a:rPr lang="en-US" altLang="en-US" dirty="0" err="1"/>
              <a:t>Adnabod</a:t>
            </a:r>
            <a:r>
              <a:rPr lang="en-US" altLang="en-US" dirty="0"/>
              <a:t> </a:t>
            </a:r>
            <a:r>
              <a:rPr lang="en-US" altLang="en-US" dirty="0" err="1"/>
              <a:t>arian</a:t>
            </a:r>
            <a:r>
              <a:rPr lang="en-US" altLang="en-US" dirty="0"/>
              <a:t> </a:t>
            </a:r>
            <a:endParaRPr lang="en-GB" altLang="en-US" dirty="0"/>
          </a:p>
          <a:p>
            <a:r>
              <a:rPr lang="en-US" altLang="en-US" dirty="0" err="1"/>
              <a:t>Gofyn</a:t>
            </a:r>
            <a:r>
              <a:rPr lang="en-US" altLang="en-US" dirty="0"/>
              <a:t> ac </a:t>
            </a:r>
            <a:r>
              <a:rPr lang="en-US" altLang="en-US" dirty="0" err="1"/>
              <a:t>ateb</a:t>
            </a:r>
            <a:r>
              <a:rPr lang="en-US" altLang="en-US" dirty="0"/>
              <a:t> y </a:t>
            </a:r>
            <a:r>
              <a:rPr lang="en-US" altLang="en-US" dirty="0" err="1"/>
              <a:t>cwestiwn</a:t>
            </a:r>
            <a:r>
              <a:rPr lang="en-US" altLang="en-US" dirty="0"/>
              <a:t>: 'Faint </a:t>
            </a:r>
            <a:r>
              <a:rPr lang="en-US" altLang="en-US" dirty="0" err="1"/>
              <a:t>ydy</a:t>
            </a:r>
            <a:r>
              <a:rPr lang="en-US" altLang="en-US" dirty="0"/>
              <a:t> </a:t>
            </a:r>
            <a:r>
              <a:rPr lang="en-US" altLang="en-US" dirty="0" err="1"/>
              <a:t>hwn</a:t>
            </a:r>
            <a:r>
              <a:rPr lang="en-US" altLang="en-US" dirty="0"/>
              <a:t>? / Faint </a:t>
            </a:r>
            <a:r>
              <a:rPr lang="en-US" altLang="en-US" dirty="0" err="1"/>
              <a:t>ydy</a:t>
            </a:r>
            <a:r>
              <a:rPr lang="en-US" altLang="en-US" dirty="0"/>
              <a:t> hon?'</a:t>
            </a:r>
            <a:endParaRPr lang="cy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B66045-F719-FBB2-7870-E2DD863B96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385" y="2122712"/>
            <a:ext cx="2124359" cy="300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746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926850-E0E8-468A-FF2B-713752509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D39387E-DC84-7488-B8F1-E228C84F8164}"/>
              </a:ext>
            </a:extLst>
          </p:cNvPr>
          <p:cNvSpPr/>
          <p:nvPr/>
        </p:nvSpPr>
        <p:spPr>
          <a:xfrm>
            <a:off x="168727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531F98-1E11-C815-746B-2555CB46ABE7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37D2A963-5C8A-10B4-1747-CB51A57AC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384" y="4779812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6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un </a:t>
            </a:r>
            <a:r>
              <a:rPr kumimoji="0" lang="en-US" altLang="en-US" sz="6000" b="1" i="0" u="none" strike="noStrike" cap="none" normalizeH="0" baseline="0" dirty="0">
                <a:ln>
                  <a:noFill/>
                </a:ln>
                <a:solidFill>
                  <a:srgbClr val="FF6699"/>
                </a:solidFill>
                <a:effectLst/>
                <a:latin typeface="Comic Sans MS" panose="030F0702030302020204" pitchFamily="66" charset="0"/>
              </a:rPr>
              <a:t>b</a:t>
            </a:r>
            <a:r>
              <a:rPr kumimoji="0" lang="en-US" altLang="en-US" sz="6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unt</a:t>
            </a: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E8FC5E2B-1605-3CC1-E1FA-B356490B7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650" y="2007044"/>
            <a:ext cx="2182699" cy="2302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5101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1960A6-1580-9482-0A07-0C4D32BAF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308931-D820-4703-75B5-F70FDA86E00C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340BF2-587C-1C01-F9B3-F73B0299FE9A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CB418469-C142-0867-36BA-75F5022A5A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8BF762A8-BD21-71AD-D954-893FAB21B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819353"/>
            <a:ext cx="356441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54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dwy</a:t>
            </a:r>
            <a:r>
              <a:rPr kumimoji="0" lang="en-US" altLang="en-US" sz="5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kumimoji="0" lang="en-US" altLang="en-US" sz="5400" b="1" i="0" u="none" strike="noStrike" cap="none" normalizeH="0" baseline="0" dirty="0">
                <a:ln>
                  <a:noFill/>
                </a:ln>
                <a:solidFill>
                  <a:srgbClr val="FF6699"/>
                </a:solidFill>
                <a:effectLst/>
                <a:latin typeface="Comic Sans MS" panose="030F0702030302020204" pitchFamily="66" charset="0"/>
              </a:rPr>
              <a:t>b</a:t>
            </a:r>
            <a:r>
              <a:rPr kumimoji="0" lang="en-US" altLang="en-US" sz="5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unt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2C6D67BD-E953-89AB-B7D2-BF04389FB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215" y="2024952"/>
            <a:ext cx="3007302" cy="2516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1679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E5B741-47FB-2A34-2AE8-C0CCEC262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EA23D61-FE89-D2F0-9020-9AF2A974FAB5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A33639-8BE1-C118-2AD1-A8DEEF2022C8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81AD7FB2-8D07-F189-D5D7-3C59B3AC6C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CC4FD18A-D1B4-74E5-3FE5-E3BE393FE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819353"/>
            <a:ext cx="3564410" cy="471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tair</a:t>
            </a:r>
            <a:r>
              <a:rPr lang="en-US" alt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punt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B85B4A39-AF6B-F14B-D6A6-020522600EB1}"/>
              </a:ext>
            </a:extLst>
          </p:cNvPr>
          <p:cNvGrpSpPr>
            <a:grpSpLocks/>
          </p:cNvGrpSpPr>
          <p:nvPr/>
        </p:nvGrpSpPr>
        <p:grpSpPr bwMode="auto">
          <a:xfrm>
            <a:off x="3840616" y="2033240"/>
            <a:ext cx="3982209" cy="2257669"/>
            <a:chOff x="106538149" y="108040207"/>
            <a:chExt cx="1716082" cy="856865"/>
          </a:xfrm>
        </p:grpSpPr>
        <p:pic>
          <p:nvPicPr>
            <p:cNvPr id="11268" name="Picture 4">
              <a:extLst>
                <a:ext uri="{FF2B5EF4-FFF2-40B4-BE49-F238E27FC236}">
                  <a16:creationId xmlns:a16="http://schemas.microsoft.com/office/drawing/2014/main" id="{ABAD1D4C-53D5-8948-7D32-D8AC15F4D1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57274" y="108101397"/>
              <a:ext cx="696957" cy="7344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1269" name="Picture 5">
              <a:extLst>
                <a:ext uri="{FF2B5EF4-FFF2-40B4-BE49-F238E27FC236}">
                  <a16:creationId xmlns:a16="http://schemas.microsoft.com/office/drawing/2014/main" id="{B6320061-73AA-DA2F-CEB5-48B1E5DF4F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38149" y="108040207"/>
              <a:ext cx="1024221" cy="8568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58362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D35863-3217-9449-D2A6-03DA54676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711EE5D-8F52-5FB2-12F1-23946C43E17C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CDD0EC-F90B-F71C-33E3-CAC13C2076FC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E1DE0DF9-2CCD-8542-5AF3-CC3A5149A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468C83D8-34B0-430E-8D17-CC2A9C0954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214" y="4819353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pedair</a:t>
            </a:r>
            <a:r>
              <a:rPr lang="en-US" alt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punt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513BD50-465A-92FC-B85A-496B8AAF134F}"/>
              </a:ext>
            </a:extLst>
          </p:cNvPr>
          <p:cNvGrpSpPr>
            <a:grpSpLocks/>
          </p:cNvGrpSpPr>
          <p:nvPr/>
        </p:nvGrpSpPr>
        <p:grpSpPr bwMode="auto">
          <a:xfrm>
            <a:off x="3688669" y="2038647"/>
            <a:ext cx="4452031" cy="2088601"/>
            <a:chOff x="106590456" y="109383716"/>
            <a:chExt cx="1932205" cy="856866"/>
          </a:xfrm>
        </p:grpSpPr>
        <p:pic>
          <p:nvPicPr>
            <p:cNvPr id="12291" name="Picture 3">
              <a:extLst>
                <a:ext uri="{FF2B5EF4-FFF2-40B4-BE49-F238E27FC236}">
                  <a16:creationId xmlns:a16="http://schemas.microsoft.com/office/drawing/2014/main" id="{D9F4DB17-C013-2F81-36A4-1706DE4225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90456" y="109383717"/>
              <a:ext cx="1024221" cy="8568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2292" name="Picture 4">
              <a:extLst>
                <a:ext uri="{FF2B5EF4-FFF2-40B4-BE49-F238E27FC236}">
                  <a16:creationId xmlns:a16="http://schemas.microsoft.com/office/drawing/2014/main" id="{8A615668-1560-D4E1-606E-B525DB6FFC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39" r="4539"/>
            <a:stretch>
              <a:fillRect/>
            </a:stretch>
          </p:blipFill>
          <p:spPr bwMode="auto">
            <a:xfrm>
              <a:off x="107591430" y="109383716"/>
              <a:ext cx="931231" cy="8568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0544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1A7212-6576-B49A-815A-62B3A8E06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B63BE2B-B494-0055-57CC-8925ADB23666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C90976-D4A3-B3B0-3F2F-F23CF463C4E7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E2D94C38-9593-AF2C-E8B7-54C0EBF8A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0ED57CB7-3914-3105-FA71-5AF6961E48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214" y="4819353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pum</a:t>
            </a:r>
            <a:r>
              <a:rPr lang="en-US" alt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punt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33AFB6FA-0620-B212-1F01-B8C1E9D2F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35" y="1814164"/>
            <a:ext cx="4660930" cy="249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5619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D748AE-04A6-8BF2-AF3E-2153E8633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54BBD5A-3111-21D0-BB6D-89F4FA42183E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C4857D-FD3C-C17C-009F-A6E3FC241BC6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C7F6AAEE-15B8-A825-899B-7F4A6ABD1F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9D11CB1-F852-BE87-E815-83E15A3E9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214" y="4819353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chwe</a:t>
            </a:r>
            <a:r>
              <a:rPr lang="en-US" alt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ph</a:t>
            </a:r>
            <a:r>
              <a:rPr lang="en-US" altLang="en-US" sz="5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unt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6B1BEF8-1F80-B8E4-E6CC-3FEA36BD6BA1}"/>
              </a:ext>
            </a:extLst>
          </p:cNvPr>
          <p:cNvGrpSpPr>
            <a:grpSpLocks/>
          </p:cNvGrpSpPr>
          <p:nvPr/>
        </p:nvGrpSpPr>
        <p:grpSpPr bwMode="auto">
          <a:xfrm>
            <a:off x="3668287" y="2017854"/>
            <a:ext cx="5132813" cy="2109394"/>
            <a:chOff x="106662641" y="111873709"/>
            <a:chExt cx="2141483" cy="852004"/>
          </a:xfrm>
        </p:grpSpPr>
        <p:pic>
          <p:nvPicPr>
            <p:cNvPr id="14339" name="Picture 3">
              <a:extLst>
                <a:ext uri="{FF2B5EF4-FFF2-40B4-BE49-F238E27FC236}">
                  <a16:creationId xmlns:a16="http://schemas.microsoft.com/office/drawing/2014/main" id="{376C834A-870D-74E9-E83A-FD94481F5C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62641" y="111873709"/>
              <a:ext cx="1591590" cy="8520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4340" name="Picture 4">
              <a:extLst>
                <a:ext uri="{FF2B5EF4-FFF2-40B4-BE49-F238E27FC236}">
                  <a16:creationId xmlns:a16="http://schemas.microsoft.com/office/drawing/2014/main" id="{9FF855A1-0A5B-C29D-CCBC-0770E9907E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54231" y="112008681"/>
              <a:ext cx="549893" cy="579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92512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B3C8B9-5F70-B329-3807-B020E324C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0B8824A-CCB6-9591-898D-56B98E208474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9D7219-DE88-FE2A-B3D8-E72585FD967C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5306D4C6-A3DC-EB41-2403-7D6F5DC72B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104AA9AE-D074-3AD5-89C2-B8DE7C34E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1507" y="4844753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>
                <a:latin typeface="Comic Sans MS" panose="030F0702030302020204" pitchFamily="66" charset="0"/>
              </a:rPr>
              <a:t>un </a:t>
            </a:r>
            <a:r>
              <a:rPr lang="en-US" altLang="en-US" sz="5400" dirty="0" err="1">
                <a:solidFill>
                  <a:srgbClr val="FF007F"/>
                </a:solidFill>
                <a:latin typeface="Comic Sans MS" panose="030F0702030302020204" pitchFamily="66" charset="0"/>
              </a:rPr>
              <a:t>g</a:t>
            </a:r>
            <a:r>
              <a:rPr lang="en-US" altLang="en-US" sz="5400" dirty="0" err="1">
                <a:latin typeface="Comic Sans MS" panose="030F0702030302020204" pitchFamily="66" charset="0"/>
              </a:rPr>
              <a:t>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2B1A4E46-EB8D-3787-C98C-7A3FF1C3B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6" r="8316"/>
          <a:stretch>
            <a:fillRect/>
          </a:stretch>
        </p:blipFill>
        <p:spPr bwMode="auto">
          <a:xfrm>
            <a:off x="5032035" y="2080909"/>
            <a:ext cx="2054565" cy="21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3602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A1F7C8-F2FC-1262-90EF-AAB52A8C2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E9192E-370A-0A17-DF92-B35EFC7A76A2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77D25E-2A88-784C-CD2C-37D5FCCD6BF4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719CFC51-3D98-21F2-7808-04A3EF638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01BD761E-C547-F9D5-08EA-AF1626E55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1507" y="4842631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dwy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solidFill>
                  <a:srgbClr val="FF007F"/>
                </a:solidFill>
                <a:latin typeface="Comic Sans MS" panose="030F0702030302020204" pitchFamily="66" charset="0"/>
              </a:rPr>
              <a:t>g</a:t>
            </a:r>
            <a:r>
              <a:rPr lang="en-US" altLang="en-US" sz="5400" dirty="0" err="1">
                <a:latin typeface="Comic Sans MS" panose="030F0702030302020204" pitchFamily="66" charset="0"/>
              </a:rPr>
              <a:t>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BE30750E-897F-2C48-7A3E-9AF2BBA49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738" y="1643526"/>
            <a:ext cx="3112181" cy="2649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894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E783F7-F89D-C893-CABA-0F039C633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879DCE5-8AE5-C30A-7A1F-A0EC497803FE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88B3C-5008-2070-14CA-86300C4A30F3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FBA13165-9F7B-E86F-B0F1-198B94B4B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51366F41-DF9B-922A-2077-A761475F5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1507" y="4842631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tair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3BC481E3-6690-9A3B-8D25-251F1D1A2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738" y="1643526"/>
            <a:ext cx="3112181" cy="2649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57044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B057ED-4BC1-D049-183A-7B8139B08A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7EE3D6F-21AA-31C6-1D43-E0638C4BC2FA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516DBB-29AF-94B2-7C5C-D3BEF4A4D119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7D1C46D0-DE06-42DA-D11F-47E1F815D2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B8DE82D9-8570-8444-7E02-271FC3A610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1507" y="4842631"/>
            <a:ext cx="4148985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tair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8E8843B-1767-747B-0E8F-A8EBB2C750B0}"/>
              </a:ext>
            </a:extLst>
          </p:cNvPr>
          <p:cNvGrpSpPr>
            <a:grpSpLocks/>
          </p:cNvGrpSpPr>
          <p:nvPr/>
        </p:nvGrpSpPr>
        <p:grpSpPr bwMode="auto">
          <a:xfrm>
            <a:off x="3444875" y="1825567"/>
            <a:ext cx="4594225" cy="2298900"/>
            <a:chOff x="110193830" y="108058865"/>
            <a:chExt cx="1641980" cy="819549"/>
          </a:xfrm>
        </p:grpSpPr>
        <p:pic>
          <p:nvPicPr>
            <p:cNvPr id="18435" name="Picture 3">
              <a:extLst>
                <a:ext uri="{FF2B5EF4-FFF2-40B4-BE49-F238E27FC236}">
                  <a16:creationId xmlns:a16="http://schemas.microsoft.com/office/drawing/2014/main" id="{185CF55E-A8BC-0DD8-D93F-38C73C44D6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193830" y="108058865"/>
              <a:ext cx="962079" cy="8195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8436" name="Picture 4">
              <a:extLst>
                <a:ext uri="{FF2B5EF4-FFF2-40B4-BE49-F238E27FC236}">
                  <a16:creationId xmlns:a16="http://schemas.microsoft.com/office/drawing/2014/main" id="{9414610F-CC78-2646-18DF-836DBD6FB8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16" r="8316"/>
            <a:stretch>
              <a:fillRect/>
            </a:stretch>
          </p:blipFill>
          <p:spPr bwMode="auto">
            <a:xfrm>
              <a:off x="111175622" y="108144017"/>
              <a:ext cx="660188" cy="6957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19231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AE0670-C3B5-0DE4-EEC5-654808D79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EB0B3E2-62EC-5B45-3972-808C60D1919F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FAF7C7-3E9A-5300-5BE9-D83B3C00D03A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36C700E0-50D9-9F0F-6860-23568CBEC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740441BA-D161-901E-28D1-941E22C1D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0803" y="5027412"/>
            <a:ext cx="4830393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pedair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862EE19-26B1-966F-7417-1B6DCA8F5506}"/>
              </a:ext>
            </a:extLst>
          </p:cNvPr>
          <p:cNvGrpSpPr>
            <a:grpSpLocks/>
          </p:cNvGrpSpPr>
          <p:nvPr/>
        </p:nvGrpSpPr>
        <p:grpSpPr bwMode="auto">
          <a:xfrm>
            <a:off x="3179321" y="1980852"/>
            <a:ext cx="5373234" cy="2324448"/>
            <a:chOff x="110193830" y="109447567"/>
            <a:chExt cx="1831168" cy="819549"/>
          </a:xfrm>
        </p:grpSpPr>
        <p:pic>
          <p:nvPicPr>
            <p:cNvPr id="17411" name="Picture 3">
              <a:extLst>
                <a:ext uri="{FF2B5EF4-FFF2-40B4-BE49-F238E27FC236}">
                  <a16:creationId xmlns:a16="http://schemas.microsoft.com/office/drawing/2014/main" id="{B7EAC277-FBDE-7152-EA63-0A5889DEBB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193830" y="109447567"/>
              <a:ext cx="962079" cy="8195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7412" name="Picture 4">
              <a:extLst>
                <a:ext uri="{FF2B5EF4-FFF2-40B4-BE49-F238E27FC236}">
                  <a16:creationId xmlns:a16="http://schemas.microsoft.com/office/drawing/2014/main" id="{19D65827-87A1-C537-1572-82FFCB3FDD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65"/>
            <a:stretch>
              <a:fillRect/>
            </a:stretch>
          </p:blipFill>
          <p:spPr bwMode="auto">
            <a:xfrm>
              <a:off x="111155909" y="109447567"/>
              <a:ext cx="869089" cy="8195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65296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8E051B-F139-59FB-DED2-9B6D9C41A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A4FE56-32CB-9CD4-CD4E-B4B4B50530A4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8E290C-5115-8140-7751-F2CF0F46B513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515A48E5-8C27-21FB-2A87-031F7B63D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8DCB6B00-FA6E-7BB8-9561-1ED48FA32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0803" y="5027412"/>
            <a:ext cx="4830393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pum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FB2E76B1-0554-0718-5599-D2DC22D6C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128" y="2265562"/>
            <a:ext cx="2015671" cy="193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7789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2E774E-48A3-F1CB-BA84-354874FF4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8307ECC-7FC2-CB3D-475B-75C46150D503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24DF7D-539F-4463-D8A8-3B952E196DC2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2A81ECC0-8458-83A2-CDF9-89F3DCCD1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81294731-0021-3771-E05D-393FE1ADDE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0803" y="5027412"/>
            <a:ext cx="4830393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chwe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solidFill>
                  <a:srgbClr val="00B0F0"/>
                </a:solidFill>
                <a:latin typeface="Comic Sans MS" panose="030F0702030302020204" pitchFamily="66" charset="0"/>
              </a:rPr>
              <a:t>ch</a:t>
            </a:r>
            <a:r>
              <a:rPr lang="en-US" altLang="en-US" sz="5400" dirty="0" err="1">
                <a:latin typeface="Comic Sans MS" panose="030F0702030302020204" pitchFamily="66" charset="0"/>
              </a:rPr>
              <a:t>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84AD241-BB3B-F7FD-14D7-A6A7F00B987B}"/>
              </a:ext>
            </a:extLst>
          </p:cNvPr>
          <p:cNvGrpSpPr>
            <a:grpSpLocks/>
          </p:cNvGrpSpPr>
          <p:nvPr/>
        </p:nvGrpSpPr>
        <p:grpSpPr bwMode="auto">
          <a:xfrm>
            <a:off x="4239872" y="2280078"/>
            <a:ext cx="3634127" cy="1910922"/>
            <a:chOff x="110401953" y="111913327"/>
            <a:chExt cx="1434091" cy="752904"/>
          </a:xfrm>
        </p:grpSpPr>
        <p:pic>
          <p:nvPicPr>
            <p:cNvPr id="20483" name="Picture 3">
              <a:extLst>
                <a:ext uri="{FF2B5EF4-FFF2-40B4-BE49-F238E27FC236}">
                  <a16:creationId xmlns:a16="http://schemas.microsoft.com/office/drawing/2014/main" id="{C2418D41-89E8-2A75-5D78-9CE860B5D6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01953" y="111918164"/>
              <a:ext cx="722960" cy="693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20484" name="Picture 4">
              <a:extLst>
                <a:ext uri="{FF2B5EF4-FFF2-40B4-BE49-F238E27FC236}">
                  <a16:creationId xmlns:a16="http://schemas.microsoft.com/office/drawing/2014/main" id="{D9D3B413-0D78-416A-BEF6-C1357B617C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16" r="8316"/>
            <a:stretch>
              <a:fillRect/>
            </a:stretch>
          </p:blipFill>
          <p:spPr bwMode="auto">
            <a:xfrm>
              <a:off x="111121612" y="111913327"/>
              <a:ext cx="714432" cy="752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250780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7FC061-B5BF-1C76-A3FC-952B0B7373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D58FE57-9D05-26F4-1425-9085B79296F0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B92969-A8EB-F8F3-0AD6-F8D2EE1A6181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F51F712E-BCDA-2543-0B02-B33F3C98DD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E6841F4A-55A8-D1FC-C97B-82FA45006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0803" y="5027412"/>
            <a:ext cx="4830393" cy="63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ugain</a:t>
            </a:r>
            <a:r>
              <a:rPr lang="en-US" altLang="en-US" sz="5400" dirty="0">
                <a:latin typeface="Comic Sans MS" panose="030F0702030302020204" pitchFamily="66" charset="0"/>
              </a:rPr>
              <a:t>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21506" name="Picture 2">
            <a:extLst>
              <a:ext uri="{FF2B5EF4-FFF2-40B4-BE49-F238E27FC236}">
                <a16:creationId xmlns:a16="http://schemas.microsoft.com/office/drawing/2014/main" id="{396E5A64-A00B-20E3-30A2-A6DBD64A5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573" y="2068240"/>
            <a:ext cx="2344511" cy="2190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14145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BB769B-6850-477D-2820-BFE2B7A60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8F50E27-1DAB-18ED-0D75-B2249A8E91AA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 dirty="0">
                <a:latin typeface="Comic Sans MS" panose="030F0702030302020204" pitchFamily="66" charset="0"/>
              </a:rPr>
              <a:t>wers</a:t>
            </a:r>
            <a:endParaRPr lang="cy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E5D31F-FEAD-F544-DF06-E053F4C89CB2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Drilio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4E900964-B420-B168-5656-C964E769C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6215" y="4554337"/>
            <a:ext cx="2971228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32A09BA6-03FF-517F-14E7-9EAE3E2C5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2303" y="4559026"/>
            <a:ext cx="6441097" cy="763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>
                <a:latin typeface="Comic Sans MS" panose="030F0702030302020204" pitchFamily="66" charset="0"/>
              </a:rPr>
              <a:t>Hanner can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lang="en-US" altLang="en-US" sz="5400" dirty="0"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5400" dirty="0" err="1">
                <a:latin typeface="Comic Sans MS" panose="030F0702030302020204" pitchFamily="66" charset="0"/>
              </a:rPr>
              <a:t>Pum</a:t>
            </a:r>
            <a:r>
              <a:rPr lang="en-US" altLang="en-US" sz="5400" dirty="0">
                <a:latin typeface="Comic Sans MS" panose="030F0702030302020204" pitchFamily="66" charset="0"/>
              </a:rPr>
              <a:t> deg </a:t>
            </a:r>
            <a:r>
              <a:rPr lang="en-US" altLang="en-US" sz="5400" dirty="0" err="1">
                <a:latin typeface="Comic Sans MS" panose="030F0702030302020204" pitchFamily="66" charset="0"/>
              </a:rPr>
              <a:t>ceiniog</a:t>
            </a:r>
            <a:endParaRPr lang="en-US" altLang="en-US" sz="5400" dirty="0">
              <a:latin typeface="Comic Sans MS" panose="030F0702030302020204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0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E5C0598C-4C33-6600-7727-C7A940372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3"/>
          <a:stretch>
            <a:fillRect/>
          </a:stretch>
        </p:blipFill>
        <p:spPr bwMode="auto">
          <a:xfrm>
            <a:off x="4623962" y="1641150"/>
            <a:ext cx="2944075" cy="2768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98566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CDFB24-6A6E-D7FD-A42F-F1B58112C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1A60665-FC3E-CD94-9481-E8F7749901B8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BDEC90-3CF1-C537-E4E2-C7DE0BD60E81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Cwestiwn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DD51A3A-6AB7-58D9-376D-79AD9C3F2D2F}"/>
              </a:ext>
            </a:extLst>
          </p:cNvPr>
          <p:cNvGrpSpPr/>
          <p:nvPr/>
        </p:nvGrpSpPr>
        <p:grpSpPr>
          <a:xfrm>
            <a:off x="2884715" y="2190179"/>
            <a:ext cx="7271657" cy="1465137"/>
            <a:chOff x="2884715" y="2190179"/>
            <a:chExt cx="7271657" cy="146513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E0AA8E7-2C12-B3FC-94E3-203C5C9E7E7C}"/>
                </a:ext>
              </a:extLst>
            </p:cNvPr>
            <p:cNvSpPr txBox="1"/>
            <p:nvPr/>
          </p:nvSpPr>
          <p:spPr>
            <a:xfrm>
              <a:off x="4060372" y="2264226"/>
              <a:ext cx="6096000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66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Faint </a:t>
              </a:r>
              <a:r>
                <a:rPr lang="en-GB" sz="6600" dirty="0" err="1">
                  <a:solidFill>
                    <a:srgbClr val="0070C0"/>
                  </a:solidFill>
                  <a:latin typeface="Comic Sans MS" panose="030F0702030302020204" pitchFamily="66" charset="0"/>
                </a:rPr>
                <a:t>ydy</a:t>
              </a:r>
              <a:r>
                <a:rPr lang="en-GB" sz="66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6600" dirty="0" err="1">
                  <a:solidFill>
                    <a:srgbClr val="0070C0"/>
                  </a:solidFill>
                  <a:latin typeface="Comic Sans MS" panose="030F0702030302020204" pitchFamily="66" charset="0"/>
                </a:rPr>
                <a:t>hwn</a:t>
              </a:r>
              <a:r>
                <a:rPr lang="en-GB" sz="66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?</a:t>
              </a:r>
              <a:endParaRPr lang="cy-GB" sz="6600" dirty="0">
                <a:solidFill>
                  <a:srgbClr val="0070C0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2050" name="Picture 2" descr="man symbol transparent clipart 20 free Cliparts | Download images on ...">
              <a:extLst>
                <a:ext uri="{FF2B5EF4-FFF2-40B4-BE49-F238E27FC236}">
                  <a16:creationId xmlns:a16="http://schemas.microsoft.com/office/drawing/2014/main" id="{E198B990-D9B4-3589-86D4-4E25F22189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4715" y="2190179"/>
              <a:ext cx="568758" cy="14651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444434A-37DE-8A67-B3C5-FBECDB1CC56B}"/>
              </a:ext>
            </a:extLst>
          </p:cNvPr>
          <p:cNvGrpSpPr/>
          <p:nvPr/>
        </p:nvGrpSpPr>
        <p:grpSpPr>
          <a:xfrm>
            <a:off x="2820751" y="3917681"/>
            <a:ext cx="7335621" cy="1393372"/>
            <a:chOff x="2820751" y="3917681"/>
            <a:chExt cx="7335621" cy="1393372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BB324872-2F84-43EA-1A9D-F46DD033D09D}"/>
                </a:ext>
              </a:extLst>
            </p:cNvPr>
            <p:cNvSpPr txBox="1"/>
            <p:nvPr/>
          </p:nvSpPr>
          <p:spPr>
            <a:xfrm>
              <a:off x="4060372" y="4060369"/>
              <a:ext cx="6096000" cy="110799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6600" dirty="0">
                  <a:solidFill>
                    <a:srgbClr val="FF007F"/>
                  </a:solidFill>
                  <a:latin typeface="Comic Sans MS" panose="030F0702030302020204" pitchFamily="66" charset="0"/>
                </a:rPr>
                <a:t>Faint </a:t>
              </a:r>
              <a:r>
                <a:rPr lang="en-GB" sz="6600" dirty="0" err="1">
                  <a:solidFill>
                    <a:srgbClr val="FF007F"/>
                  </a:solidFill>
                  <a:latin typeface="Comic Sans MS" panose="030F0702030302020204" pitchFamily="66" charset="0"/>
                </a:rPr>
                <a:t>ydy</a:t>
              </a:r>
              <a:r>
                <a:rPr lang="en-GB" sz="6600" dirty="0">
                  <a:solidFill>
                    <a:srgbClr val="FF007F"/>
                  </a:solidFill>
                  <a:latin typeface="Comic Sans MS" panose="030F0702030302020204" pitchFamily="66" charset="0"/>
                </a:rPr>
                <a:t> hon?</a:t>
              </a:r>
              <a:endParaRPr lang="cy-GB" sz="6600" dirty="0">
                <a:solidFill>
                  <a:srgbClr val="FF007F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2052" name="Picture 4" descr="Pink Female Clip Art at Clker.com - vector clip art online, royalty ...">
              <a:extLst>
                <a:ext uri="{FF2B5EF4-FFF2-40B4-BE49-F238E27FC236}">
                  <a16:creationId xmlns:a16="http://schemas.microsoft.com/office/drawing/2014/main" id="{81B71154-CC4D-A462-5531-7CB27976F8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0751" y="3917681"/>
              <a:ext cx="696686" cy="1393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242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CFC649-CD72-CB38-1036-8029D3716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34918C3-F8B1-709E-BE9D-75B37FD7935B}"/>
              </a:ext>
            </a:extLst>
          </p:cNvPr>
          <p:cNvSpPr/>
          <p:nvPr/>
        </p:nvSpPr>
        <p:spPr>
          <a:xfrm>
            <a:off x="125185" y="176109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61FA1F-6258-CB4B-1D70-3CC323D70041}"/>
              </a:ext>
            </a:extLst>
          </p:cNvPr>
          <p:cNvSpPr txBox="1"/>
          <p:nvPr/>
        </p:nvSpPr>
        <p:spPr>
          <a:xfrm>
            <a:off x="1121229" y="284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u="sng" dirty="0">
                <a:latin typeface="Comic Sans MS" panose="030F0702030302020204" pitchFamily="66" charset="0"/>
              </a:rPr>
              <a:t>Chwarae siop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94BFAB8-C2B5-DF32-C8FB-ECBD45BAACA9}"/>
              </a:ext>
            </a:extLst>
          </p:cNvPr>
          <p:cNvGrpSpPr/>
          <p:nvPr/>
        </p:nvGrpSpPr>
        <p:grpSpPr>
          <a:xfrm>
            <a:off x="6154099" y="2646130"/>
            <a:ext cx="6791830" cy="1153749"/>
            <a:chOff x="4121288" y="2561058"/>
            <a:chExt cx="6791830" cy="1153749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DED0D5A-B9D4-872A-26F1-319503BAAF3F}"/>
                </a:ext>
              </a:extLst>
            </p:cNvPr>
            <p:cNvSpPr txBox="1"/>
            <p:nvPr/>
          </p:nvSpPr>
          <p:spPr>
            <a:xfrm>
              <a:off x="4817118" y="2561058"/>
              <a:ext cx="6096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48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Faint </a:t>
              </a:r>
              <a:r>
                <a:rPr lang="en-GB" sz="4800" dirty="0" err="1">
                  <a:solidFill>
                    <a:srgbClr val="0070C0"/>
                  </a:solidFill>
                  <a:latin typeface="Comic Sans MS" panose="030F0702030302020204" pitchFamily="66" charset="0"/>
                </a:rPr>
                <a:t>ydy</a:t>
              </a:r>
              <a:r>
                <a:rPr lang="en-GB" sz="48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 </a:t>
              </a:r>
              <a:r>
                <a:rPr lang="en-GB" sz="4800" dirty="0" err="1">
                  <a:solidFill>
                    <a:srgbClr val="0070C0"/>
                  </a:solidFill>
                  <a:latin typeface="Comic Sans MS" panose="030F0702030302020204" pitchFamily="66" charset="0"/>
                </a:rPr>
                <a:t>hwn</a:t>
              </a:r>
              <a:r>
                <a:rPr lang="en-GB" sz="4800" dirty="0">
                  <a:solidFill>
                    <a:srgbClr val="0070C0"/>
                  </a:solidFill>
                  <a:latin typeface="Comic Sans MS" panose="030F0702030302020204" pitchFamily="66" charset="0"/>
                </a:rPr>
                <a:t>?</a:t>
              </a:r>
              <a:endParaRPr lang="cy-GB" sz="4800" dirty="0">
                <a:solidFill>
                  <a:srgbClr val="0070C0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2050" name="Picture 2" descr="man symbol transparent clipart 20 free Cliparts | Download images on ...">
              <a:extLst>
                <a:ext uri="{FF2B5EF4-FFF2-40B4-BE49-F238E27FC236}">
                  <a16:creationId xmlns:a16="http://schemas.microsoft.com/office/drawing/2014/main" id="{E7BD129A-5A6B-2889-2129-0215CD1CF1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1288" y="2561058"/>
              <a:ext cx="447879" cy="11537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36F5C8C-825D-F95B-B543-8F84319C84F6}"/>
              </a:ext>
            </a:extLst>
          </p:cNvPr>
          <p:cNvGrpSpPr/>
          <p:nvPr/>
        </p:nvGrpSpPr>
        <p:grpSpPr>
          <a:xfrm>
            <a:off x="6096000" y="4094982"/>
            <a:ext cx="6849929" cy="1128155"/>
            <a:chOff x="4272644" y="4002618"/>
            <a:chExt cx="6849929" cy="1128155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B1378EFF-7E71-0B73-E2FB-A08CC80FEB43}"/>
                </a:ext>
              </a:extLst>
            </p:cNvPr>
            <p:cNvSpPr txBox="1"/>
            <p:nvPr/>
          </p:nvSpPr>
          <p:spPr>
            <a:xfrm>
              <a:off x="5026573" y="4002618"/>
              <a:ext cx="6096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4800" dirty="0">
                  <a:solidFill>
                    <a:srgbClr val="FF007F"/>
                  </a:solidFill>
                  <a:latin typeface="Comic Sans MS" panose="030F0702030302020204" pitchFamily="66" charset="0"/>
                </a:rPr>
                <a:t>Faint </a:t>
              </a:r>
              <a:r>
                <a:rPr lang="en-GB" sz="4800" dirty="0" err="1">
                  <a:solidFill>
                    <a:srgbClr val="FF007F"/>
                  </a:solidFill>
                  <a:latin typeface="Comic Sans MS" panose="030F0702030302020204" pitchFamily="66" charset="0"/>
                </a:rPr>
                <a:t>ydy</a:t>
              </a:r>
              <a:r>
                <a:rPr lang="en-GB" sz="4800" dirty="0">
                  <a:solidFill>
                    <a:srgbClr val="FF007F"/>
                  </a:solidFill>
                  <a:latin typeface="Comic Sans MS" panose="030F0702030302020204" pitchFamily="66" charset="0"/>
                </a:rPr>
                <a:t> hon?</a:t>
              </a:r>
              <a:endParaRPr lang="cy-GB" sz="4800" dirty="0">
                <a:solidFill>
                  <a:srgbClr val="FF007F"/>
                </a:solidFill>
                <a:latin typeface="Comic Sans MS" panose="030F0702030302020204" pitchFamily="66" charset="0"/>
              </a:endParaRPr>
            </a:p>
          </p:txBody>
        </p:sp>
        <p:pic>
          <p:nvPicPr>
            <p:cNvPr id="2052" name="Picture 4" descr="Pink Female Clip Art at Clker.com - vector clip art online, royalty ...">
              <a:extLst>
                <a:ext uri="{FF2B5EF4-FFF2-40B4-BE49-F238E27FC236}">
                  <a16:creationId xmlns:a16="http://schemas.microsoft.com/office/drawing/2014/main" id="{7504335A-6B13-3BF2-E239-2D5A00C5D1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2644" y="4002618"/>
              <a:ext cx="564078" cy="11281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 descr="Free stores transparent, Download Free stores transparent png images ...">
            <a:extLst>
              <a:ext uri="{FF2B5EF4-FFF2-40B4-BE49-F238E27FC236}">
                <a16:creationId xmlns:a16="http://schemas.microsoft.com/office/drawing/2014/main" id="{157B1B0E-11C2-450B-F9AA-BAB3BEFAC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11" y="2461542"/>
            <a:ext cx="4806487" cy="333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51FFAD-62F6-2B30-83B3-3ECB0BAD4860}"/>
              </a:ext>
            </a:extLst>
          </p:cNvPr>
          <p:cNvSpPr txBox="1"/>
          <p:nvPr/>
        </p:nvSpPr>
        <p:spPr>
          <a:xfrm>
            <a:off x="1972111" y="2572417"/>
            <a:ext cx="1406355" cy="400110"/>
          </a:xfrm>
          <a:prstGeom prst="rect">
            <a:avLst/>
          </a:prstGeom>
          <a:solidFill>
            <a:srgbClr val="E3051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y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SIOP</a:t>
            </a:r>
            <a:endParaRPr lang="cy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06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D458EA-EDA9-4830-0EFC-E069C97D67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5808FCD-A7A9-4CD4-0845-8B40076FC27D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97A3A4-B3BB-8EFE-627C-13AC59B740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609" y="3415748"/>
            <a:ext cx="3127513" cy="3127513"/>
          </a:xfrm>
          <a:prstGeom prst="rect">
            <a:avLst/>
          </a:prstGeom>
        </p:spPr>
      </p:pic>
      <p:pic>
        <p:nvPicPr>
          <p:cNvPr id="3076" name="Picture 4" descr="Strawberry Clip Art Vector Illustration 8085927 Vector Art at Vecteezy">
            <a:extLst>
              <a:ext uri="{FF2B5EF4-FFF2-40B4-BE49-F238E27FC236}">
                <a16:creationId xmlns:a16="http://schemas.microsoft.com/office/drawing/2014/main" id="{9BA86F24-8B54-F648-8845-2F410204B3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565" y="1048427"/>
            <a:ext cx="2848665" cy="384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Label, price, tag, ticket icon - Download on Iconfinder">
            <a:extLst>
              <a:ext uri="{FF2B5EF4-FFF2-40B4-BE49-F238E27FC236}">
                <a16:creationId xmlns:a16="http://schemas.microsoft.com/office/drawing/2014/main" id="{9834E937-6907-B120-76F6-59B3C2511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43084">
            <a:off x="5399571" y="172095"/>
            <a:ext cx="4542474" cy="448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0D4582-786D-7989-49FD-7A57566BF225}"/>
              </a:ext>
            </a:extLst>
          </p:cNvPr>
          <p:cNvSpPr txBox="1"/>
          <p:nvPr/>
        </p:nvSpPr>
        <p:spPr>
          <a:xfrm rot="793657">
            <a:off x="7319901" y="2463444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6000" dirty="0">
                <a:latin typeface="Comic Sans MS" panose="030F0702030302020204" pitchFamily="66" charset="0"/>
              </a:rPr>
              <a:t>0.20</a:t>
            </a:r>
            <a:endParaRPr lang="cy-GB" sz="6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95805B-EBA5-F4BC-F4A1-7A8FA560D735}"/>
              </a:ext>
            </a:extLst>
          </p:cNvPr>
          <p:cNvSpPr txBox="1"/>
          <p:nvPr/>
        </p:nvSpPr>
        <p:spPr>
          <a:xfrm>
            <a:off x="-358568" y="5148101"/>
            <a:ext cx="96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6000" dirty="0">
                <a:latin typeface="Comic Sans MS" panose="030F0702030302020204" pitchFamily="66" charset="0"/>
              </a:rPr>
              <a:t>ugain ceiniog</a:t>
            </a:r>
          </a:p>
        </p:txBody>
      </p:sp>
    </p:spTree>
    <p:extLst>
      <p:ext uri="{BB962C8B-B14F-4D97-AF65-F5344CB8AC3E}">
        <p14:creationId xmlns:p14="http://schemas.microsoft.com/office/powerpoint/2010/main" val="1947241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33C5CC-96D2-FF3B-546D-F03E54714E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8FEB1D2-2108-0FC9-4C55-8303D8978B20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pic>
        <p:nvPicPr>
          <p:cNvPr id="4098" name="Picture 2" descr="Flower Clipart Bouquet - Flower Bouquet Clipart Png, Transparent Png ...">
            <a:extLst>
              <a:ext uri="{FF2B5EF4-FFF2-40B4-BE49-F238E27FC236}">
                <a16:creationId xmlns:a16="http://schemas.microsoft.com/office/drawing/2014/main" id="{C9CFD36B-5D9C-377F-8EA8-BB3FB9A0BB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443" y="675860"/>
            <a:ext cx="4411563" cy="522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EF045F7-FD63-FB4C-D854-564BAA4C31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2609" y="3415748"/>
            <a:ext cx="3127513" cy="3127513"/>
          </a:xfrm>
          <a:prstGeom prst="rect">
            <a:avLst/>
          </a:prstGeom>
        </p:spPr>
      </p:pic>
      <p:pic>
        <p:nvPicPr>
          <p:cNvPr id="3074" name="Picture 2" descr="Label, price, tag, ticket icon - Download on Iconfinder">
            <a:extLst>
              <a:ext uri="{FF2B5EF4-FFF2-40B4-BE49-F238E27FC236}">
                <a16:creationId xmlns:a16="http://schemas.microsoft.com/office/drawing/2014/main" id="{340C9E48-E485-81B8-57B6-838949967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43084">
            <a:off x="4963670" y="260244"/>
            <a:ext cx="4824102" cy="448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E79DC5-E3C7-8451-1746-A6A2E6A24BBD}"/>
              </a:ext>
            </a:extLst>
          </p:cNvPr>
          <p:cNvSpPr txBox="1"/>
          <p:nvPr/>
        </p:nvSpPr>
        <p:spPr>
          <a:xfrm rot="793657">
            <a:off x="6998636" y="2493464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6000" dirty="0">
                <a:latin typeface="Comic Sans MS" panose="030F0702030302020204" pitchFamily="66" charset="0"/>
              </a:rPr>
              <a:t>6.10</a:t>
            </a:r>
            <a:endParaRPr lang="cy-GB" sz="6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E3F032-32C6-B874-AFAE-827400012E9D}"/>
              </a:ext>
            </a:extLst>
          </p:cNvPr>
          <p:cNvSpPr txBox="1"/>
          <p:nvPr/>
        </p:nvSpPr>
        <p:spPr>
          <a:xfrm>
            <a:off x="-478641" y="5494950"/>
            <a:ext cx="960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400" dirty="0">
                <a:latin typeface="Comic Sans MS" panose="030F0702030302020204" pitchFamily="66" charset="0"/>
              </a:rPr>
              <a:t>chwe </a:t>
            </a:r>
            <a:r>
              <a:rPr lang="cy-GB" sz="5400" dirty="0">
                <a:solidFill>
                  <a:srgbClr val="00B0F0"/>
                </a:solidFill>
                <a:latin typeface="Comic Sans MS" panose="030F0702030302020204" pitchFamily="66" charset="0"/>
              </a:rPr>
              <a:t>ph</a:t>
            </a:r>
            <a:r>
              <a:rPr lang="cy-GB" sz="5400" dirty="0">
                <a:latin typeface="Comic Sans MS" panose="030F0702030302020204" pitchFamily="66" charset="0"/>
              </a:rPr>
              <a:t>unt deg ceiniog </a:t>
            </a:r>
          </a:p>
        </p:txBody>
      </p:sp>
    </p:spTree>
    <p:extLst>
      <p:ext uri="{BB962C8B-B14F-4D97-AF65-F5344CB8AC3E}">
        <p14:creationId xmlns:p14="http://schemas.microsoft.com/office/powerpoint/2010/main" val="2392159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7AFD6E-ACD1-70B1-CEA9-4C98D1C14A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019A182-26F1-411A-4F94-079BF90679BD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D305D6-F94F-0235-F79D-AC3C4AD83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609" y="3415748"/>
            <a:ext cx="3127513" cy="3127513"/>
          </a:xfrm>
          <a:prstGeom prst="rect">
            <a:avLst/>
          </a:prstGeom>
        </p:spPr>
      </p:pic>
      <p:pic>
        <p:nvPicPr>
          <p:cNvPr id="5122" name="Picture 2" descr="bread clipart png 20 free Cliparts | Download images on Clipground 2024">
            <a:extLst>
              <a:ext uri="{FF2B5EF4-FFF2-40B4-BE49-F238E27FC236}">
                <a16:creationId xmlns:a16="http://schemas.microsoft.com/office/drawing/2014/main" id="{D8D43D71-908A-111D-34E0-32A3E2A44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995" y="2986396"/>
            <a:ext cx="4514850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Label, price, tag, ticket icon - Download on Iconfinder">
            <a:extLst>
              <a:ext uri="{FF2B5EF4-FFF2-40B4-BE49-F238E27FC236}">
                <a16:creationId xmlns:a16="http://schemas.microsoft.com/office/drawing/2014/main" id="{98218CD5-CE27-F4EC-30CF-AA63C914F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13904">
            <a:off x="7661668" y="810069"/>
            <a:ext cx="3497727" cy="325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9933485-E411-8F4B-CBE5-86772E904CFA}"/>
              </a:ext>
            </a:extLst>
          </p:cNvPr>
          <p:cNvSpPr txBox="1"/>
          <p:nvPr/>
        </p:nvSpPr>
        <p:spPr>
          <a:xfrm rot="21280549">
            <a:off x="8931728" y="1667166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6000" dirty="0">
                <a:latin typeface="Comic Sans MS" panose="030F0702030302020204" pitchFamily="66" charset="0"/>
              </a:rPr>
              <a:t>1.50</a:t>
            </a:r>
            <a:endParaRPr lang="cy-GB" sz="6000" dirty="0"/>
          </a:p>
        </p:txBody>
      </p:sp>
      <p:pic>
        <p:nvPicPr>
          <p:cNvPr id="5124" name="Picture 4" descr="Milk Carton on white background 541364 Vector Art at Vecteezy">
            <a:extLst>
              <a:ext uri="{FF2B5EF4-FFF2-40B4-BE49-F238E27FC236}">
                <a16:creationId xmlns:a16="http://schemas.microsoft.com/office/drawing/2014/main" id="{33387873-A234-2A5E-BF3A-CAE3EFEF0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49" y="1238476"/>
            <a:ext cx="2996298" cy="450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Label, price, tag, ticket icon - Download on Iconfinder">
            <a:extLst>
              <a:ext uri="{FF2B5EF4-FFF2-40B4-BE49-F238E27FC236}">
                <a16:creationId xmlns:a16="http://schemas.microsoft.com/office/drawing/2014/main" id="{DD694291-2B6C-B0C1-9D31-B84D78A33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13904">
            <a:off x="2705016" y="-393628"/>
            <a:ext cx="3678752" cy="342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1D1531-9C47-7BFD-D9D0-3A26BF54E253}"/>
              </a:ext>
            </a:extLst>
          </p:cNvPr>
          <p:cNvSpPr txBox="1"/>
          <p:nvPr/>
        </p:nvSpPr>
        <p:spPr>
          <a:xfrm rot="21280549">
            <a:off x="4044250" y="588762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6000" dirty="0">
                <a:latin typeface="Comic Sans MS" panose="030F0702030302020204" pitchFamily="66" charset="0"/>
              </a:rPr>
              <a:t>0.50</a:t>
            </a:r>
            <a:endParaRPr lang="cy-GB" sz="6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9C8C70-6FE3-329B-DC71-CDC3916FEBA2}"/>
              </a:ext>
            </a:extLst>
          </p:cNvPr>
          <p:cNvSpPr txBox="1"/>
          <p:nvPr/>
        </p:nvSpPr>
        <p:spPr>
          <a:xfrm>
            <a:off x="-478641" y="5494950"/>
            <a:ext cx="960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400" dirty="0">
                <a:latin typeface="Comic Sans MS" panose="030F0702030302020204" pitchFamily="66" charset="0"/>
              </a:rPr>
              <a:t>dwy </a:t>
            </a:r>
            <a:r>
              <a:rPr lang="cy-GB" sz="5400" dirty="0">
                <a:solidFill>
                  <a:srgbClr val="FF007F"/>
                </a:solidFill>
                <a:latin typeface="Comic Sans MS" panose="030F0702030302020204" pitchFamily="66" charset="0"/>
              </a:rPr>
              <a:t>b</a:t>
            </a:r>
            <a:r>
              <a:rPr lang="cy-GB" sz="5400" dirty="0">
                <a:latin typeface="Comic Sans MS" panose="030F0702030302020204" pitchFamily="66" charset="0"/>
              </a:rPr>
              <a:t>unt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042F9B-3BAE-0FFC-15D4-3BFBD53DF6F9}"/>
              </a:ext>
            </a:extLst>
          </p:cNvPr>
          <p:cNvSpPr txBox="1"/>
          <p:nvPr/>
        </p:nvSpPr>
        <p:spPr>
          <a:xfrm>
            <a:off x="1141435" y="3679845"/>
            <a:ext cx="1828801" cy="584775"/>
          </a:xfrm>
          <a:prstGeom prst="rect">
            <a:avLst/>
          </a:prstGeom>
          <a:solidFill>
            <a:srgbClr val="F3FBFE"/>
          </a:solidFill>
        </p:spPr>
        <p:txBody>
          <a:bodyPr wrap="square" rtlCol="0">
            <a:spAutoFit/>
          </a:bodyPr>
          <a:lstStyle/>
          <a:p>
            <a:r>
              <a:rPr lang="cy-GB" sz="3200" b="1" dirty="0">
                <a:solidFill>
                  <a:srgbClr val="8CD3DC"/>
                </a:solidFill>
                <a:latin typeface="Comic Sans MS" panose="030F0702030302020204" pitchFamily="66" charset="0"/>
              </a:rPr>
              <a:t>LLAETH</a:t>
            </a:r>
            <a:endParaRPr lang="cy-GB" sz="2800" b="1" dirty="0">
              <a:solidFill>
                <a:srgbClr val="8CD3DC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6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339BF5-87E5-FBE1-3571-B6888B3CB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CE589A-3E16-540F-1125-88DAC8C1204E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E598B54-9F58-C32A-49FE-B679FC396B3C}"/>
              </a:ext>
            </a:extLst>
          </p:cNvPr>
          <p:cNvGrpSpPr/>
          <p:nvPr/>
        </p:nvGrpSpPr>
        <p:grpSpPr>
          <a:xfrm>
            <a:off x="4448749" y="2643215"/>
            <a:ext cx="3961214" cy="2151093"/>
            <a:chOff x="4448749" y="2643215"/>
            <a:chExt cx="3961214" cy="2151093"/>
          </a:xfrm>
        </p:grpSpPr>
        <p:pic>
          <p:nvPicPr>
            <p:cNvPr id="6148" name="Picture 4" descr="What is Welsh Culture? Answered by Twinkl - Twinkl">
              <a:extLst>
                <a:ext uri="{FF2B5EF4-FFF2-40B4-BE49-F238E27FC236}">
                  <a16:creationId xmlns:a16="http://schemas.microsoft.com/office/drawing/2014/main" id="{AA53E92A-1DA1-0C44-5D4F-1786BC7E194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378" b="4711"/>
            <a:stretch/>
          </p:blipFill>
          <p:spPr bwMode="auto">
            <a:xfrm>
              <a:off x="4448749" y="2643215"/>
              <a:ext cx="3910880" cy="21510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4FAFC55-63CD-101E-AC47-8C42D575832A}"/>
                </a:ext>
              </a:extLst>
            </p:cNvPr>
            <p:cNvSpPr/>
            <p:nvPr/>
          </p:nvSpPr>
          <p:spPr>
            <a:xfrm>
              <a:off x="7881457" y="4563611"/>
              <a:ext cx="528506" cy="18036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y-GB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A83DA06D-5F43-735D-488D-10E14481CA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2609" y="3415748"/>
            <a:ext cx="3127513" cy="3127513"/>
          </a:xfrm>
          <a:prstGeom prst="rect">
            <a:avLst/>
          </a:prstGeom>
        </p:spPr>
      </p:pic>
      <p:pic>
        <p:nvPicPr>
          <p:cNvPr id="3074" name="Picture 2" descr="Label, price, tag, ticket icon - Download on Iconfinder">
            <a:extLst>
              <a:ext uri="{FF2B5EF4-FFF2-40B4-BE49-F238E27FC236}">
                <a16:creationId xmlns:a16="http://schemas.microsoft.com/office/drawing/2014/main" id="{C6D40C05-3BF0-B582-5288-F0A35803C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13904">
            <a:off x="7661668" y="883959"/>
            <a:ext cx="3497727" cy="325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514DFEB-CDB4-DE27-AFA7-B00788981589}"/>
              </a:ext>
            </a:extLst>
          </p:cNvPr>
          <p:cNvSpPr txBox="1"/>
          <p:nvPr/>
        </p:nvSpPr>
        <p:spPr>
          <a:xfrm rot="21280549">
            <a:off x="8931728" y="1750290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6000" dirty="0">
                <a:latin typeface="Comic Sans MS" panose="030F0702030302020204" pitchFamily="66" charset="0"/>
              </a:rPr>
              <a:t>2.00</a:t>
            </a:r>
            <a:endParaRPr lang="cy-GB" sz="6000" dirty="0"/>
          </a:p>
        </p:txBody>
      </p:sp>
      <p:pic>
        <p:nvPicPr>
          <p:cNvPr id="2" name="Picture 2" descr="Label, price, tag, ticket icon - Download on Iconfinder">
            <a:extLst>
              <a:ext uri="{FF2B5EF4-FFF2-40B4-BE49-F238E27FC236}">
                <a16:creationId xmlns:a16="http://schemas.microsoft.com/office/drawing/2014/main" id="{4F85B5BB-74BC-70BD-193E-10CD6E46E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13904">
            <a:off x="2715391" y="125763"/>
            <a:ext cx="3678752" cy="342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B09A1D-11CF-927B-FE13-FF372EC3B465}"/>
              </a:ext>
            </a:extLst>
          </p:cNvPr>
          <p:cNvSpPr txBox="1"/>
          <p:nvPr/>
        </p:nvSpPr>
        <p:spPr>
          <a:xfrm rot="21280549">
            <a:off x="4044250" y="1059816"/>
            <a:ext cx="6096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6000" dirty="0">
                <a:latin typeface="Comic Sans MS" panose="030F0702030302020204" pitchFamily="66" charset="0"/>
              </a:rPr>
              <a:t>2.01</a:t>
            </a:r>
            <a:endParaRPr lang="cy-GB" sz="6000" dirty="0"/>
          </a:p>
        </p:txBody>
      </p:sp>
      <p:pic>
        <p:nvPicPr>
          <p:cNvPr id="6146" name="Picture 2" descr="Download Grapes, Red, Fruit. Royalty-Free Vector Graphic - Pixabay">
            <a:extLst>
              <a:ext uri="{FF2B5EF4-FFF2-40B4-BE49-F238E27FC236}">
                <a16:creationId xmlns:a16="http://schemas.microsoft.com/office/drawing/2014/main" id="{347EC92A-246E-1914-C914-4339CE2C6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45" y="1971675"/>
            <a:ext cx="3180027" cy="314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1523CC-274C-8A38-72B9-1AA549FE6BD9}"/>
              </a:ext>
            </a:extLst>
          </p:cNvPr>
          <p:cNvSpPr txBox="1"/>
          <p:nvPr/>
        </p:nvSpPr>
        <p:spPr>
          <a:xfrm>
            <a:off x="-478641" y="5494950"/>
            <a:ext cx="960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5400" dirty="0">
                <a:latin typeface="Comic Sans MS" panose="030F0702030302020204" pitchFamily="66" charset="0"/>
              </a:rPr>
              <a:t>pedair punt un </a:t>
            </a:r>
            <a:r>
              <a:rPr lang="cy-GB" sz="5400" dirty="0">
                <a:solidFill>
                  <a:srgbClr val="FF007F"/>
                </a:solidFill>
                <a:latin typeface="Comic Sans MS" panose="030F0702030302020204" pitchFamily="66" charset="0"/>
              </a:rPr>
              <a:t>g</a:t>
            </a:r>
            <a:r>
              <a:rPr lang="cy-GB" sz="5400" dirty="0">
                <a:latin typeface="Comic Sans MS" panose="030F0702030302020204" pitchFamily="66" charset="0"/>
              </a:rPr>
              <a:t>einiog </a:t>
            </a:r>
          </a:p>
        </p:txBody>
      </p:sp>
    </p:spTree>
    <p:extLst>
      <p:ext uri="{BB962C8B-B14F-4D97-AF65-F5344CB8AC3E}">
        <p14:creationId xmlns:p14="http://schemas.microsoft.com/office/powerpoint/2010/main" val="20995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283AD6-0509-1A37-786F-3E49A0F5B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BE3013-1A29-1AE7-0539-0A84083A55E9}"/>
              </a:ext>
            </a:extLst>
          </p:cNvPr>
          <p:cNvSpPr/>
          <p:nvPr/>
        </p:nvSpPr>
        <p:spPr>
          <a:xfrm>
            <a:off x="125185" y="195942"/>
            <a:ext cx="11854543" cy="646611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1800" u="sng">
                <a:latin typeface="Comic Sans MS" panose="030F0702030302020204" pitchFamily="66" charset="0"/>
              </a:rPr>
              <a:t>wers</a:t>
            </a:r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2114723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821CF67-E441-F8A0-80A2-D0D0C5E7BF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606" y="0"/>
            <a:ext cx="9834994" cy="689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427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C72B642-EDF2-021B-DA59-7DAA3A4B8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9924" y="113657"/>
            <a:ext cx="4705576" cy="669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0302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1772</TotalTime>
  <Words>789</Words>
  <Application>Microsoft Office PowerPoint</Application>
  <PresentationFormat>Widescreen</PresentationFormat>
  <Paragraphs>164</Paragraphs>
  <Slides>28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Aptos</vt:lpstr>
      <vt:lpstr>Aptos Display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Neath Port Talbot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 Bowring (Abbey Primary School)</dc:creator>
  <cp:lastModifiedBy>K Bowring (Abbey Primary School)</cp:lastModifiedBy>
  <cp:revision>2</cp:revision>
  <dcterms:created xsi:type="dcterms:W3CDTF">2024-10-23T16:04:04Z</dcterms:created>
  <dcterms:modified xsi:type="dcterms:W3CDTF">2024-10-24T21:36:19Z</dcterms:modified>
</cp:coreProperties>
</file>