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7" r:id="rId2"/>
    <p:sldId id="268" r:id="rId3"/>
    <p:sldId id="258" r:id="rId4"/>
    <p:sldId id="261" r:id="rId5"/>
    <p:sldId id="260" r:id="rId6"/>
    <p:sldId id="263" r:id="rId7"/>
    <p:sldId id="259" r:id="rId8"/>
    <p:sldId id="264" r:id="rId9"/>
    <p:sldId id="262" r:id="rId10"/>
    <p:sldId id="266" r:id="rId11"/>
    <p:sldId id="265" r:id="rId12"/>
    <p:sldId id="267" r:id="rId13"/>
    <p:sldId id="269" r:id="rId14"/>
    <p:sldId id="270" r:id="rId15"/>
    <p:sldId id="272" r:id="rId16"/>
    <p:sldId id="278" r:id="rId17"/>
    <p:sldId id="273" r:id="rId18"/>
    <p:sldId id="274" r:id="rId19"/>
    <p:sldId id="275" r:id="rId20"/>
    <p:sldId id="276" r:id="rId21"/>
    <p:sldId id="282" r:id="rId22"/>
    <p:sldId id="277" r:id="rId23"/>
    <p:sldId id="279" r:id="rId24"/>
    <p:sldId id="283" r:id="rId25"/>
    <p:sldId id="280" r:id="rId26"/>
    <p:sldId id="271" r:id="rId27"/>
    <p:sldId id="281" r:id="rId28"/>
    <p:sldId id="284" r:id="rId29"/>
    <p:sldId id="285" r:id="rId30"/>
    <p:sldId id="286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C4DAA-34C1-4026-AA40-0CD27F40907A}" type="datetimeFigureOut">
              <a:rPr lang="en-GB" smtClean="0"/>
              <a:t>08/08/2017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A21FC-79BF-4BCC-9CC2-DF9FA0480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73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A21FC-79BF-4BCC-9CC2-DF9FA0480B9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836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3A22B-5241-4921-A1C5-0494F777F039}" type="datetime1">
              <a:rPr lang="en-GB" smtClean="0"/>
              <a:t>08/08/2017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30FA0-B37E-411F-BEF4-328D7C412825}" type="datetime1">
              <a:rPr lang="en-GB" smtClean="0"/>
              <a:t>08/08/2017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6679-61BB-4D52-880A-22DA50E94B11}" type="datetime1">
              <a:rPr lang="en-GB" smtClean="0"/>
              <a:t>08/08/2017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36174-BEC0-4CB2-91FD-4B0865BDB117}" type="datetime1">
              <a:rPr lang="en-GB" smtClean="0"/>
              <a:t>08/08/2017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249DC-C7D4-416D-A6B8-2B8560373E0C}" type="datetime1">
              <a:rPr lang="en-GB" smtClean="0"/>
              <a:t>08/08/2017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463DB-707C-4571-B22A-719381A74F0F}" type="datetime1">
              <a:rPr lang="en-GB" smtClean="0"/>
              <a:t>08/08/2017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A7059-4E30-4218-834E-A877F2A141CC}" type="datetime1">
              <a:rPr lang="en-GB" smtClean="0"/>
              <a:t>08/08/2017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90BC09-ACD2-4272-B241-FF6CF2F52A39}" type="datetime1">
              <a:rPr lang="en-GB" smtClean="0"/>
              <a:t>08/08/2017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D559-09D0-473A-ACA0-4D496DA793DE}" type="datetime1">
              <a:rPr lang="en-GB" smtClean="0"/>
              <a:t>08/08/2017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810CC-58E0-4DCA-92D7-829B95631E6B}" type="datetime1">
              <a:rPr lang="en-GB" smtClean="0"/>
              <a:t>08/08/2017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2953B-96E1-48AC-9D42-F7F841BAC6FF}" type="datetime1">
              <a:rPr lang="en-GB" smtClean="0"/>
              <a:t>08/08/2017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B4A6E7-94AB-4074-8229-3B31FE7B61CC}" type="datetime1">
              <a:rPr lang="en-GB" smtClean="0"/>
              <a:t>08/08/2017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5D836-44E4-4797-9E25-69F96FCB094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schools/gcsebitesize/design/graphics/drawingsketchingrev7.shtml" TargetMode="External"/><Relationship Id="rId2" Type="http://schemas.openxmlformats.org/officeDocument/2006/relationships/hyperlink" Target="http://www.mathsisfun.com/data/pie-chart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www.bbc.co.uk/skillswise/topic/graphs-and-chart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iqI149PD4v4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alance.com/cover-letter-format-206020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CAkb7dbObiU" TargetMode="External"/><Relationship Id="rId5" Type="http://schemas.openxmlformats.org/officeDocument/2006/relationships/hyperlink" Target="http://www.arts.ac.uk/student-jobs-and-careers/get-jobs-advice/how-to-write-a-cover-letter/" TargetMode="External"/><Relationship Id="rId4" Type="http://schemas.openxmlformats.org/officeDocument/2006/relationships/hyperlink" Target="https://www.careers.ox.ac.uk/cover-letters/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smallbusiness.chron.com/benefits-powerpoint-55958.html" TargetMode="External"/><Relationship Id="rId2" Type="http://schemas.openxmlformats.org/officeDocument/2006/relationships/hyperlink" Target="http://www.boundless.com/communications/textbooks/boundless-communicat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www2.le.ac.uk/offices/ld/resources/presentations/using-ppt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a4AR_uylFo" TargetMode="External"/><Relationship Id="rId2" Type="http://schemas.openxmlformats.org/officeDocument/2006/relationships/hyperlink" Target="https://www.youtube.com/watch?v=wPbylymgQE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Problem Solving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1"/>
            <a:ext cx="8229600" cy="360040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Week </a:t>
            </a:r>
            <a:r>
              <a:rPr lang="en-GB" b="1" dirty="0" smtClean="0"/>
              <a:t>8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Objectives of sessions-</a:t>
            </a:r>
          </a:p>
          <a:p>
            <a:pPr marL="0" indent="0">
              <a:buNone/>
            </a:pPr>
            <a:r>
              <a:rPr lang="en-GB" sz="2400" dirty="0" smtClean="0"/>
              <a:t>1-The learners will be able to use the quality or quantity data into graphical presentation.</a:t>
            </a:r>
          </a:p>
          <a:p>
            <a:pPr marL="0" indent="0">
              <a:buNone/>
            </a:pPr>
            <a:r>
              <a:rPr lang="en-GB" sz="2400" dirty="0" smtClean="0"/>
              <a:t>2- How the use of ICT has crossed the borders of professionalism and its effectiveness in correspondence </a:t>
            </a:r>
          </a:p>
          <a:p>
            <a:pPr marL="0" indent="0">
              <a:buNone/>
            </a:pPr>
            <a:r>
              <a:rPr lang="en-GB" sz="2400" dirty="0" smtClean="0"/>
              <a:t>3- Effective use of </a:t>
            </a:r>
            <a:r>
              <a:rPr lang="en-GB" sz="2400" i="1" u="sng" dirty="0" smtClean="0"/>
              <a:t>Power Point Slides </a:t>
            </a:r>
            <a:r>
              <a:rPr lang="en-GB" sz="2400" dirty="0" smtClean="0"/>
              <a:t>for presentation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423" y="41359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Main Topic- Charts , Data and Graphs</a:t>
            </a:r>
          </a:p>
          <a:p>
            <a:r>
              <a:rPr lang="en-GB" dirty="0" smtClean="0"/>
              <a:t>1-The </a:t>
            </a:r>
            <a:r>
              <a:rPr lang="en-GB" dirty="0"/>
              <a:t>learners will be able to use the quality or quantity data into graphical presentation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1.1- Data conversion methods</a:t>
            </a:r>
          </a:p>
          <a:p>
            <a:r>
              <a:rPr lang="en-GB" dirty="0" smtClean="0"/>
              <a:t>1.2- The use of charts or graphs in data interpretation</a:t>
            </a:r>
          </a:p>
          <a:p>
            <a:r>
              <a:rPr lang="en-GB" dirty="0" smtClean="0"/>
              <a:t>1.3- Quality arguments</a:t>
            </a:r>
          </a:p>
          <a:p>
            <a:r>
              <a:rPr lang="en-GB" dirty="0" smtClean="0"/>
              <a:t>1.4- Video exercises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423" y="41359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2187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Charts, Data &amp; Graphs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 smtClean="0"/>
          </a:p>
          <a:p>
            <a:r>
              <a:rPr lang="en-GB" b="1" dirty="0"/>
              <a:t>Pie Chart</a:t>
            </a:r>
            <a:r>
              <a:rPr lang="en-GB" dirty="0"/>
              <a:t>: a special chart that uses "pie slices" to show relative sizes of data.</a:t>
            </a:r>
            <a:endParaRPr lang="en-GB" b="1" dirty="0"/>
          </a:p>
          <a:p>
            <a:endParaRPr lang="en-GB" b="1" dirty="0" smtClean="0"/>
          </a:p>
          <a:p>
            <a:r>
              <a:rPr lang="en-GB" b="1" dirty="0" smtClean="0"/>
              <a:t>Pie </a:t>
            </a:r>
            <a:r>
              <a:rPr lang="en-GB" b="1" dirty="0"/>
              <a:t>charts</a:t>
            </a:r>
            <a:r>
              <a:rPr lang="en-GB" dirty="0"/>
              <a:t> can show fractions of a whole number. 3D pie charts can be created.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4638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Charts, Data &amp; 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Class Activity-</a:t>
            </a:r>
          </a:p>
          <a:p>
            <a:r>
              <a:rPr lang="en-GB" dirty="0" smtClean="0"/>
              <a:t>https://www.mathsisfun.com/data/pie-charts.html</a:t>
            </a:r>
            <a:endParaRPr lang="en-GB" dirty="0"/>
          </a:p>
        </p:txBody>
      </p:sp>
      <p:sp>
        <p:nvSpPr>
          <p:cNvPr id="1026" name="AutoShape 2" descr="Pie Chart Exampl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Pie Chart Exampl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Pie Chart Exampl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2" name="AutoShape 8" descr="Pie Chart Exampl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4" name="AutoShape 10" descr="Pie Chart Exampl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6" name="AutoShape 12" descr="Pie Chart Exampl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8" name="AutoShape 14" descr="Image result for Pie chart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13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910" y="339328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Charts, Data &amp; 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Bar graphs</a:t>
            </a:r>
            <a:r>
              <a:rPr lang="en-GB" dirty="0" smtClean="0"/>
              <a:t> are useful for showing numbers, for example, colour choices. Different coloured bars can be used, and bar charts can be 3D.</a:t>
            </a:r>
          </a:p>
          <a:p>
            <a:endParaRPr lang="en-GB" dirty="0"/>
          </a:p>
          <a:p>
            <a:r>
              <a:rPr lang="en-GB" dirty="0" smtClean="0"/>
              <a:t>Have we understood  the Bar Graphs?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106" y="332398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Charts, Data &amp; 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Class Activity-</a:t>
            </a:r>
          </a:p>
          <a:p>
            <a:r>
              <a:rPr lang="en-GB" dirty="0" smtClean="0"/>
              <a:t>https://www.mathsisfun.com/data/bar-graphs.html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106" y="274638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Charts, Data &amp; 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Line graphs</a:t>
            </a:r>
            <a:r>
              <a:rPr lang="en-GB" dirty="0" smtClean="0"/>
              <a:t> are used to show change, for example results over a period of time of how well a product sells.</a:t>
            </a:r>
          </a:p>
          <a:p>
            <a:endParaRPr lang="en-GB" dirty="0"/>
          </a:p>
          <a:p>
            <a:r>
              <a:rPr lang="en-GB" dirty="0" smtClean="0"/>
              <a:t>What are the main usages of these graphs?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9328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Charts, Data &amp; 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Class Activity-</a:t>
            </a:r>
          </a:p>
          <a:p>
            <a:r>
              <a:rPr lang="en-GB" dirty="0" smtClean="0"/>
              <a:t>https://www.mathsisfun.com/data/line-graphs.html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962" y="332398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Charts, Data &amp; Graphs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Revision resources</a:t>
            </a:r>
          </a:p>
          <a:p>
            <a:r>
              <a:rPr lang="en-GB" dirty="0" smtClean="0">
                <a:hlinkClick r:id="rId2"/>
              </a:rPr>
              <a:t>http://www.mathsisfun.com/data/pie-charts.html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http://www.bbc.co.uk/schools/gcsebitesize/design/graphics/drawingsketchingrev7.shtml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http://www.bbc.co.uk/skillswise/topic/graphs-and-charts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6930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Charts, Data &amp; </a:t>
            </a:r>
            <a:r>
              <a:rPr lang="en-GB" dirty="0" smtClean="0"/>
              <a:t>Graphs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https://support.office.com/en-gb/article/Basic-tasks-for-creating-a-PowerPoint-presentation-efbbc1cd-c5f1-4264-b48e-c8a7b0334e36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246" y="250642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Charts, Data &amp; Graphs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</a:p>
          <a:p>
            <a:endParaRPr lang="en-GB" dirty="0" smtClean="0"/>
          </a:p>
          <a:p>
            <a:r>
              <a:rPr lang="en-GB" dirty="0" smtClean="0">
                <a:hlinkClick r:id="rId2"/>
              </a:rPr>
              <a:t>https://www.youtube.com/watch?v=iqI149PD4v4</a:t>
            </a:r>
            <a:endParaRPr lang="en-GB" dirty="0" smtClean="0"/>
          </a:p>
          <a:p>
            <a:r>
              <a:rPr lang="en-GB" dirty="0" smtClean="0"/>
              <a:t>https://www.youtube.com/watch?v=wPbylymgQEs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Main Topics-</a:t>
            </a:r>
          </a:p>
          <a:p>
            <a:pPr marL="0" indent="0">
              <a:buNone/>
            </a:pPr>
            <a:r>
              <a:rPr lang="en-GB" dirty="0" smtClean="0"/>
              <a:t>2-Using </a:t>
            </a:r>
            <a:r>
              <a:rPr lang="en-GB" dirty="0"/>
              <a:t>ICT effectively in correspondence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2.1- Email writing tips</a:t>
            </a:r>
          </a:p>
          <a:p>
            <a:pPr marL="0" indent="0">
              <a:buNone/>
            </a:pPr>
            <a:r>
              <a:rPr lang="en-GB" dirty="0" smtClean="0"/>
              <a:t>2.2- Electronic proof reading styles</a:t>
            </a:r>
          </a:p>
          <a:p>
            <a:pPr marL="0" indent="0">
              <a:buNone/>
            </a:pPr>
            <a:r>
              <a:rPr lang="en-GB" dirty="0" smtClean="0"/>
              <a:t>2.3- E-Letter tips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3- Effective use of </a:t>
            </a:r>
            <a:r>
              <a:rPr lang="en-GB" i="1" u="sng" dirty="0"/>
              <a:t>Power Point Slides </a:t>
            </a:r>
            <a:r>
              <a:rPr lang="en-GB" dirty="0"/>
              <a:t>for </a:t>
            </a:r>
            <a:r>
              <a:rPr lang="en-GB" dirty="0" smtClean="0"/>
              <a:t>presentation</a:t>
            </a:r>
          </a:p>
          <a:p>
            <a:pPr marL="0" indent="0">
              <a:buNone/>
            </a:pPr>
            <a:r>
              <a:rPr lang="en-GB" dirty="0" smtClean="0"/>
              <a:t>3.1- Basic rules of making effective power point slides</a:t>
            </a:r>
          </a:p>
          <a:p>
            <a:pPr marL="0" indent="0">
              <a:buNone/>
            </a:pPr>
            <a:r>
              <a:rPr lang="en-GB" dirty="0" smtClean="0"/>
              <a:t>3.2-  Material, designing and length per- slide</a:t>
            </a:r>
          </a:p>
          <a:p>
            <a:pPr marL="0" indent="0">
              <a:buNone/>
            </a:pPr>
            <a:r>
              <a:rPr lang="en-GB" dirty="0" smtClean="0"/>
              <a:t>Mechanism</a:t>
            </a:r>
          </a:p>
          <a:p>
            <a:pPr marL="0" indent="0">
              <a:buNone/>
            </a:pPr>
            <a:r>
              <a:rPr lang="en-GB" dirty="0" smtClean="0"/>
              <a:t>3.4- Similarity and </a:t>
            </a:r>
            <a:r>
              <a:rPr lang="en-GB" dirty="0" err="1" smtClean="0"/>
              <a:t>plagairism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3148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Main </a:t>
            </a:r>
            <a:r>
              <a:rPr lang="en-GB" dirty="0" smtClean="0"/>
              <a:t>Topic-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2-Using ICT effectively in correspondence </a:t>
            </a:r>
          </a:p>
          <a:p>
            <a:pPr marL="0" indent="0">
              <a:buNone/>
            </a:pPr>
            <a:r>
              <a:rPr lang="en-GB" dirty="0"/>
              <a:t>2.1- Email writing tips</a:t>
            </a:r>
          </a:p>
          <a:p>
            <a:pPr marL="0" indent="0">
              <a:buNone/>
            </a:pPr>
            <a:r>
              <a:rPr lang="en-GB" dirty="0"/>
              <a:t>2.2- Electronic proof reading styles</a:t>
            </a:r>
          </a:p>
          <a:p>
            <a:pPr marL="0" indent="0">
              <a:buNone/>
            </a:pPr>
            <a:r>
              <a:rPr lang="en-GB" dirty="0"/>
              <a:t>2.3- E-Letter tips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695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modern resources /technology and computers for communication is almost unavoidable now</a:t>
            </a:r>
          </a:p>
          <a:p>
            <a:r>
              <a:rPr lang="en-GB" dirty="0" smtClean="0"/>
              <a:t>All businesses are compelled to introduce the modern technology at work for a cutting edge getting the business benefits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8122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endParaRPr lang="en-GB" b="1" dirty="0" smtClean="0"/>
          </a:p>
          <a:p>
            <a:r>
              <a:rPr lang="en-GB" b="1" dirty="0" smtClean="0"/>
              <a:t>Availability</a:t>
            </a:r>
            <a:r>
              <a:rPr lang="en-GB" dirty="0"/>
              <a:t> – information systems has made it possible for businesses to be open 24×7 all over the globe. </a:t>
            </a:r>
          </a:p>
          <a:p>
            <a:r>
              <a:rPr lang="en-GB" b="1" dirty="0"/>
              <a:t>Better results</a:t>
            </a:r>
            <a:r>
              <a:rPr lang="en-GB" dirty="0"/>
              <a:t> – organisations are getting better results in data interpretation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755576" y="1807689"/>
            <a:ext cx="35202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Advantages</a:t>
            </a:r>
          </a:p>
        </p:txBody>
      </p:sp>
    </p:spTree>
    <p:extLst>
      <p:ext uri="{BB962C8B-B14F-4D97-AF65-F5344CB8AC3E}">
        <p14:creationId xmlns:p14="http://schemas.microsoft.com/office/powerpoint/2010/main" val="32268018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b="1" dirty="0" smtClean="0"/>
          </a:p>
          <a:p>
            <a:endParaRPr lang="en-GB" b="1" dirty="0"/>
          </a:p>
          <a:p>
            <a:endParaRPr lang="en-GB" b="1" dirty="0" smtClean="0"/>
          </a:p>
          <a:p>
            <a:r>
              <a:rPr lang="en-GB" b="1" dirty="0" smtClean="0"/>
              <a:t>Communication</a:t>
            </a:r>
            <a:r>
              <a:rPr lang="en-GB" dirty="0"/>
              <a:t> – with help of information technologies the instant messaging, emails, voice and video calls becomes quicker, cheaper and much efficient.</a:t>
            </a:r>
          </a:p>
          <a:p>
            <a:r>
              <a:rPr lang="en-GB" b="1" dirty="0"/>
              <a:t>Creation of new types of jobs – </a:t>
            </a:r>
            <a:r>
              <a:rPr lang="en-GB" dirty="0"/>
              <a:t>one of the best advantages of information systems is the creation of new and interesting jobs.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755576" y="1807689"/>
            <a:ext cx="35202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Advantages</a:t>
            </a: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2881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b="1" dirty="0" smtClean="0"/>
          </a:p>
          <a:p>
            <a:endParaRPr lang="en-GB" b="1" dirty="0"/>
          </a:p>
          <a:p>
            <a:r>
              <a:rPr lang="en-GB" b="1" dirty="0" smtClean="0"/>
              <a:t>Cost </a:t>
            </a:r>
            <a:r>
              <a:rPr lang="en-GB" b="1" dirty="0"/>
              <a:t>effectiveness and productivity </a:t>
            </a:r>
            <a:r>
              <a:rPr lang="en-GB" dirty="0"/>
              <a:t>– the IS application promotes more efficient operation of the company and also improves the supply of information to decision-makers</a:t>
            </a:r>
          </a:p>
          <a:p>
            <a:r>
              <a:rPr lang="en-GB" b="1" dirty="0"/>
              <a:t>Globalization and cultural gap </a:t>
            </a:r>
            <a:r>
              <a:rPr lang="en-GB" dirty="0"/>
              <a:t>– by implementing information systems we can bring down the linguistic, geographical and some cultural boundaries.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755576" y="1807689"/>
            <a:ext cx="35202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Advantages</a:t>
            </a:r>
          </a:p>
        </p:txBody>
      </p:sp>
    </p:spTree>
    <p:extLst>
      <p:ext uri="{BB962C8B-B14F-4D97-AF65-F5344CB8AC3E}">
        <p14:creationId xmlns:p14="http://schemas.microsoft.com/office/powerpoint/2010/main" val="20884319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 smtClean="0"/>
          </a:p>
          <a:p>
            <a:endParaRPr lang="en-GB" b="1" dirty="0"/>
          </a:p>
          <a:p>
            <a:r>
              <a:rPr lang="en-GB" b="1" dirty="0" smtClean="0"/>
              <a:t>Learning </a:t>
            </a:r>
            <a:r>
              <a:rPr lang="en-GB" b="1" dirty="0"/>
              <a:t>Facilities</a:t>
            </a:r>
            <a:r>
              <a:rPr lang="en-GB" dirty="0"/>
              <a:t>- ICT has immensely introduced the learning facilities from the class room to bedroom and even into the telephones </a:t>
            </a:r>
            <a:endParaRPr lang="en-GB" dirty="0" smtClean="0"/>
          </a:p>
          <a:p>
            <a:r>
              <a:rPr lang="en-GB" b="1" dirty="0" smtClean="0"/>
              <a:t>Use in </a:t>
            </a:r>
            <a:r>
              <a:rPr lang="en-GB" dirty="0" smtClean="0"/>
              <a:t>research and medicine/science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755576" y="1807689"/>
            <a:ext cx="35202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Advantages</a:t>
            </a:r>
          </a:p>
        </p:txBody>
      </p:sp>
    </p:spTree>
    <p:extLst>
      <p:ext uri="{BB962C8B-B14F-4D97-AF65-F5344CB8AC3E}">
        <p14:creationId xmlns:p14="http://schemas.microsoft.com/office/powerpoint/2010/main" val="20260805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GB" b="1" dirty="0" smtClean="0"/>
          </a:p>
          <a:p>
            <a:r>
              <a:rPr lang="en-GB" b="1" dirty="0" smtClean="0"/>
              <a:t>Operational </a:t>
            </a:r>
            <a:r>
              <a:rPr lang="en-GB" b="1" dirty="0"/>
              <a:t>Activities- </a:t>
            </a:r>
            <a:r>
              <a:rPr lang="en-GB" dirty="0"/>
              <a:t>the use of ICT has increased the value of the operational activities of the business </a:t>
            </a:r>
          </a:p>
          <a:p>
            <a:r>
              <a:rPr lang="en-GB" b="1" dirty="0"/>
              <a:t>Personal Management- </a:t>
            </a:r>
            <a:r>
              <a:rPr lang="en-GB" dirty="0"/>
              <a:t>All individuals have started heavily depending on the ICT use (diary, meeting, self–created alarm management, personal development planning, and planning tool for personal engagements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755576" y="1417638"/>
            <a:ext cx="35202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Advantages</a:t>
            </a:r>
          </a:p>
        </p:txBody>
      </p:sp>
    </p:spTree>
    <p:extLst>
      <p:ext uri="{BB962C8B-B14F-4D97-AF65-F5344CB8AC3E}">
        <p14:creationId xmlns:p14="http://schemas.microsoft.com/office/powerpoint/2010/main" val="3063270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Effective use of 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Class Exercise-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813858" y="2967335"/>
            <a:ext cx="751628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6000" b="1" cap="none" spc="0" dirty="0" smtClean="0">
                <a:ln/>
                <a:solidFill>
                  <a:schemeClr val="accent3"/>
                </a:solidFill>
                <a:effectLst/>
              </a:rPr>
              <a:t>The </a:t>
            </a:r>
            <a:r>
              <a:rPr lang="en-GB" sz="6000" b="1" cap="none" spc="0" dirty="0" smtClean="0">
                <a:ln/>
                <a:solidFill>
                  <a:srgbClr val="FF0000"/>
                </a:solidFill>
                <a:effectLst/>
              </a:rPr>
              <a:t>KEY</a:t>
            </a:r>
            <a:r>
              <a:rPr lang="en-GB" sz="6000" b="1" cap="none" spc="0" dirty="0" smtClean="0">
                <a:ln/>
                <a:solidFill>
                  <a:schemeClr val="accent3"/>
                </a:solidFill>
                <a:effectLst/>
              </a:rPr>
              <a:t> Disadvantages</a:t>
            </a:r>
            <a:endParaRPr lang="en-GB" sz="60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530303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Dominant culture</a:t>
            </a:r>
          </a:p>
          <a:p>
            <a:r>
              <a:rPr lang="en-GB" dirty="0" smtClean="0"/>
              <a:t>Health issues</a:t>
            </a:r>
          </a:p>
          <a:p>
            <a:r>
              <a:rPr lang="en-GB" dirty="0"/>
              <a:t>Security Issues</a:t>
            </a:r>
          </a:p>
          <a:p>
            <a:r>
              <a:rPr lang="en-GB" dirty="0" smtClean="0"/>
              <a:t>Professional misunderstanding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57200" y="1600200"/>
            <a:ext cx="751628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6000" b="1" cap="none" spc="0" dirty="0" smtClean="0">
                <a:ln/>
                <a:solidFill>
                  <a:schemeClr val="accent3"/>
                </a:solidFill>
                <a:effectLst/>
              </a:rPr>
              <a:t>The </a:t>
            </a:r>
            <a:r>
              <a:rPr lang="en-GB" sz="6000" b="1" cap="none" spc="0" dirty="0" smtClean="0">
                <a:ln/>
                <a:solidFill>
                  <a:srgbClr val="FF0000"/>
                </a:solidFill>
                <a:effectLst/>
              </a:rPr>
              <a:t>KEY</a:t>
            </a:r>
            <a:r>
              <a:rPr lang="en-GB" sz="6000" b="1" cap="none" spc="0" dirty="0" smtClean="0">
                <a:ln/>
                <a:solidFill>
                  <a:schemeClr val="accent3"/>
                </a:solidFill>
                <a:effectLst/>
              </a:rPr>
              <a:t> Disadvantages</a:t>
            </a:r>
            <a:endParaRPr lang="en-GB" sz="60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Effective use of ICT</a:t>
            </a:r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12144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Effective use of 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643192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Key Tips-</a:t>
            </a:r>
          </a:p>
          <a:p>
            <a:pPr marL="0" indent="0">
              <a:buNone/>
            </a:pPr>
            <a:r>
              <a:rPr lang="en-GB" dirty="0"/>
              <a:t>Be </a:t>
            </a:r>
            <a:r>
              <a:rPr lang="en-GB" dirty="0" smtClean="0"/>
              <a:t>specific</a:t>
            </a:r>
          </a:p>
          <a:p>
            <a:pPr marL="0" indent="0">
              <a:buNone/>
            </a:pPr>
            <a:r>
              <a:rPr lang="en-GB" dirty="0" smtClean="0"/>
              <a:t>Don’t misuse the vocabulary and words</a:t>
            </a:r>
          </a:p>
          <a:p>
            <a:pPr marL="0" indent="0">
              <a:buNone/>
            </a:pPr>
            <a:r>
              <a:rPr lang="en-GB" dirty="0" smtClean="0"/>
              <a:t>Follow the general rules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Keep it simple</a:t>
            </a:r>
          </a:p>
          <a:p>
            <a:pPr marL="0" indent="0">
              <a:buNone/>
            </a:pPr>
            <a:r>
              <a:rPr lang="en-GB" dirty="0" smtClean="0"/>
              <a:t>Keep it short but dynamic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3297770" y="1527974"/>
            <a:ext cx="53753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cap="none" spc="0" dirty="0" smtClean="0">
                <a:ln/>
                <a:solidFill>
                  <a:schemeClr val="accent4"/>
                </a:solidFill>
                <a:effectLst/>
              </a:rPr>
              <a:t>Email Writing Tips</a:t>
            </a:r>
            <a:endParaRPr lang="en-GB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947482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Electronic proof reading </a:t>
            </a:r>
            <a:r>
              <a:rPr lang="en-GB" dirty="0" smtClean="0"/>
              <a:t>styles</a:t>
            </a:r>
          </a:p>
          <a:p>
            <a:pPr marL="0" indent="0">
              <a:buNone/>
            </a:pPr>
            <a:r>
              <a:rPr lang="en-GB" b="1" i="1" dirty="0" smtClean="0"/>
              <a:t>A- Make </a:t>
            </a:r>
            <a:r>
              <a:rPr lang="en-GB" dirty="0" smtClean="0"/>
              <a:t>certain arrangements- (On-line or  make a print out and proof read the material before sending it to the recipient) </a:t>
            </a:r>
            <a:endParaRPr lang="en-GB" dirty="0"/>
          </a:p>
          <a:p>
            <a:pPr marL="0" indent="0">
              <a:buNone/>
            </a:pPr>
            <a:r>
              <a:rPr lang="en-GB" b="1" i="1" dirty="0" smtClean="0"/>
              <a:t>B- FOLLOW THE (DO)</a:t>
            </a:r>
          </a:p>
          <a:p>
            <a:pPr marL="0" indent="0">
              <a:buNone/>
            </a:pPr>
            <a:r>
              <a:rPr lang="en-GB" b="1" i="1" dirty="0" smtClean="0"/>
              <a:t>Key Covering Lette</a:t>
            </a:r>
            <a:r>
              <a:rPr lang="en-GB" dirty="0" smtClean="0"/>
              <a:t>r </a:t>
            </a:r>
            <a:r>
              <a:rPr lang="en-GB" b="1" dirty="0" smtClean="0"/>
              <a:t>Writing tips</a:t>
            </a:r>
          </a:p>
          <a:p>
            <a:pPr marL="0" indent="0">
              <a:buNone/>
            </a:pPr>
            <a:r>
              <a:rPr lang="en-GB" b="1" i="1" dirty="0" smtClean="0"/>
              <a:t>C- FOLLOW THE (DO NOT)</a:t>
            </a:r>
            <a:endParaRPr lang="en-GB" b="1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70183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488" y="1435091"/>
            <a:ext cx="8229600" cy="820688"/>
          </a:xfrm>
        </p:spPr>
        <p:txBody>
          <a:bodyPr/>
          <a:lstStyle/>
          <a:p>
            <a:r>
              <a:rPr lang="en-GB" dirty="0" smtClean="0"/>
              <a:t>For covering letter tips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>
          <a:xfrm>
            <a:off x="457200" y="1549714"/>
            <a:ext cx="8075240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Include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position title in the SUBJECT line of e-mail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Align all text to the left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spaces to separate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paragraphs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12 point Times New Roman font or as you like the other one but stay in the one font in the whole letter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 letter before sending it to employers by mailing it to yourself or to a friend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Mail a copy to your top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employers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 dirty="0" smtClean="0">
              <a:latin typeface="Radikal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800" dirty="0" smtClean="0">
              <a:latin typeface="Radikal"/>
            </a:endParaRPr>
          </a:p>
        </p:txBody>
      </p:sp>
      <p:sp>
        <p:nvSpPr>
          <p:cNvPr id="10" name="Oval 9"/>
          <p:cNvSpPr/>
          <p:nvPr/>
        </p:nvSpPr>
        <p:spPr>
          <a:xfrm>
            <a:off x="6948264" y="1549714"/>
            <a:ext cx="2195736" cy="195129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8000" b="1" dirty="0" smtClean="0"/>
              <a:t>DO</a:t>
            </a:r>
            <a:endParaRPr lang="en-GB" sz="8000" b="1" dirty="0"/>
          </a:p>
        </p:txBody>
      </p:sp>
    </p:spTree>
    <p:extLst>
      <p:ext uri="{BB962C8B-B14F-4D97-AF65-F5344CB8AC3E}">
        <p14:creationId xmlns:p14="http://schemas.microsoft.com/office/powerpoint/2010/main" val="5280312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94088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1" dirty="0"/>
              <a:t>C- FOLLOW THE (DO NOT)</a:t>
            </a:r>
          </a:p>
          <a:p>
            <a:r>
              <a:rPr lang="en-GB" b="1" dirty="0" smtClean="0"/>
              <a:t>DO </a:t>
            </a:r>
            <a:r>
              <a:rPr lang="en-GB" b="1" dirty="0"/>
              <a:t>NOT:</a:t>
            </a:r>
            <a:endParaRPr lang="en-GB" dirty="0"/>
          </a:p>
          <a:p>
            <a:r>
              <a:rPr lang="en-GB" dirty="0"/>
              <a:t>Bold, underline, or italicize</a:t>
            </a:r>
          </a:p>
          <a:p>
            <a:r>
              <a:rPr lang="en-GB" dirty="0"/>
              <a:t>Use graphics or shading</a:t>
            </a:r>
          </a:p>
          <a:p>
            <a:r>
              <a:rPr lang="en-GB" dirty="0"/>
              <a:t>Tab, indent, or </a:t>
            </a:r>
            <a:r>
              <a:rPr lang="en-GB" dirty="0" err="1"/>
              <a:t>center</a:t>
            </a:r>
            <a:r>
              <a:rPr lang="en-GB" dirty="0"/>
              <a:t> text</a:t>
            </a:r>
          </a:p>
          <a:p>
            <a:r>
              <a:rPr lang="en-GB" dirty="0"/>
              <a:t>Insert symbols or use columns</a:t>
            </a:r>
          </a:p>
          <a:p>
            <a:r>
              <a:rPr lang="en-GB" dirty="0"/>
              <a:t>Use anything other than 12 point font</a:t>
            </a:r>
          </a:p>
          <a:p>
            <a:r>
              <a:rPr lang="en-GB" dirty="0"/>
              <a:t>Use any font except for Times New Roman (if you must use a different font, </a:t>
            </a:r>
            <a:r>
              <a:rPr lang="en-GB" dirty="0" smtClean="0"/>
              <a:t>use any other recommended one)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/>
          <p:nvPr/>
        </p:nvSpPr>
        <p:spPr>
          <a:xfrm>
            <a:off x="5647333" y="2060848"/>
            <a:ext cx="3203955" cy="1200329"/>
          </a:xfrm>
          <a:prstGeom prst="rect">
            <a:avLst/>
          </a:prstGeom>
          <a:solidFill>
            <a:srgbClr val="FF0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7200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 NOT</a:t>
            </a:r>
            <a:endParaRPr lang="en-US" sz="72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27106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AutoShape 2" descr="benifits"/>
          <p:cNvSpPr>
            <a:spLocks noChangeAspect="1" noChangeArrowheads="1"/>
          </p:cNvSpPr>
          <p:nvPr/>
        </p:nvSpPr>
        <p:spPr bwMode="auto">
          <a:xfrm>
            <a:off x="5364088" y="314096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6" descr="https://blogs.deusto.es/master-informatica/wp-content/uploads/2015/12/benifits.jp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69710" y="1988840"/>
            <a:ext cx="8378824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smtClean="0"/>
              <a:t>Useful resources-</a:t>
            </a:r>
          </a:p>
          <a:p>
            <a:r>
              <a:rPr lang="en-GB" sz="2400" dirty="0" smtClean="0">
                <a:hlinkClick r:id="rId3"/>
              </a:rPr>
              <a:t>https</a:t>
            </a:r>
            <a:r>
              <a:rPr lang="en-GB" sz="2400" dirty="0">
                <a:hlinkClick r:id="rId3"/>
              </a:rPr>
              <a:t>://</a:t>
            </a:r>
            <a:r>
              <a:rPr lang="en-GB" sz="2400" dirty="0" smtClean="0">
                <a:hlinkClick r:id="rId3"/>
              </a:rPr>
              <a:t>www.thebalance.com/cover-letter-format-2060205</a:t>
            </a:r>
            <a:endParaRPr lang="en-GB" sz="2400" dirty="0" smtClean="0"/>
          </a:p>
          <a:p>
            <a:r>
              <a:rPr lang="en-GB" sz="2400" dirty="0">
                <a:hlinkClick r:id="rId4"/>
              </a:rPr>
              <a:t>https://www.careers.ox.ac.uk/cover-letters</a:t>
            </a:r>
            <a:r>
              <a:rPr lang="en-GB" sz="2400" dirty="0" smtClean="0">
                <a:hlinkClick r:id="rId4"/>
              </a:rPr>
              <a:t>/</a:t>
            </a:r>
            <a:endParaRPr lang="en-GB" sz="2400" dirty="0" smtClean="0"/>
          </a:p>
          <a:p>
            <a:r>
              <a:rPr lang="en-GB" sz="2400" dirty="0"/>
              <a:t> </a:t>
            </a:r>
            <a:r>
              <a:rPr lang="en-GB" sz="2400" dirty="0" smtClean="0"/>
              <a:t>Videos-</a:t>
            </a:r>
          </a:p>
          <a:p>
            <a:r>
              <a:rPr lang="en-GB" sz="2400" dirty="0">
                <a:hlinkClick r:id="rId5"/>
              </a:rPr>
              <a:t>http://www.arts.ac.uk/student-jobs-and-careers/get-jobs-advice/how-to-write-a-cover-letter</a:t>
            </a:r>
            <a:r>
              <a:rPr lang="en-GB" sz="2400" dirty="0" smtClean="0">
                <a:hlinkClick r:id="rId5"/>
              </a:rPr>
              <a:t>/</a:t>
            </a:r>
            <a:endParaRPr lang="en-GB" sz="2400" dirty="0" smtClean="0"/>
          </a:p>
          <a:p>
            <a:r>
              <a:rPr lang="en-GB" sz="2400" dirty="0">
                <a:hlinkClick r:id="rId6"/>
              </a:rPr>
              <a:t>https://</a:t>
            </a:r>
            <a:r>
              <a:rPr lang="en-GB" sz="2400" dirty="0" smtClean="0">
                <a:hlinkClick r:id="rId6"/>
              </a:rPr>
              <a:t>www.youtube.com/watch?v=CAkb7dbObiU</a:t>
            </a:r>
            <a:endParaRPr lang="en-GB" sz="2400" dirty="0" smtClean="0"/>
          </a:p>
          <a:p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218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3- Effective use of </a:t>
            </a:r>
            <a:r>
              <a:rPr lang="en-GB" i="1" u="sng" dirty="0"/>
              <a:t>Power Point Slides </a:t>
            </a:r>
            <a:r>
              <a:rPr lang="en-GB" dirty="0"/>
              <a:t>for presentation</a:t>
            </a:r>
          </a:p>
          <a:p>
            <a:pPr marL="0" indent="0">
              <a:buNone/>
            </a:pPr>
            <a:r>
              <a:rPr lang="en-GB" dirty="0"/>
              <a:t>3.1- Basic rules of making effective power point slides</a:t>
            </a:r>
          </a:p>
          <a:p>
            <a:pPr marL="0" indent="0">
              <a:buNone/>
            </a:pPr>
            <a:r>
              <a:rPr lang="en-GB" dirty="0"/>
              <a:t>3.2-  Material, designing and length per- slide</a:t>
            </a:r>
          </a:p>
          <a:p>
            <a:pPr marL="0" indent="0">
              <a:buNone/>
            </a:pPr>
            <a:r>
              <a:rPr lang="en-GB" dirty="0"/>
              <a:t>Mechanism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18348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488" y="2060848"/>
            <a:ext cx="8229600" cy="3556992"/>
          </a:xfrm>
        </p:spPr>
        <p:txBody>
          <a:bodyPr/>
          <a:lstStyle/>
          <a:p>
            <a:r>
              <a:rPr lang="en-GB" dirty="0" smtClean="0"/>
              <a:t>USING POWER POINT SLIDES –</a:t>
            </a:r>
          </a:p>
          <a:p>
            <a:r>
              <a:rPr lang="en-GB" dirty="0" smtClean="0"/>
              <a:t>A need of time</a:t>
            </a:r>
          </a:p>
          <a:p>
            <a:r>
              <a:rPr lang="en-GB" dirty="0"/>
              <a:t>Learning new </a:t>
            </a:r>
            <a:r>
              <a:rPr lang="en-GB" dirty="0" smtClean="0"/>
              <a:t>skills</a:t>
            </a:r>
          </a:p>
          <a:p>
            <a:r>
              <a:rPr lang="en-GB" dirty="0" smtClean="0"/>
              <a:t>Professional recognition</a:t>
            </a:r>
          </a:p>
          <a:p>
            <a:r>
              <a:rPr lang="en-GB" dirty="0" smtClean="0"/>
              <a:t>Unique style in data presentation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13613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Useful resources-</a:t>
            </a:r>
          </a:p>
          <a:p>
            <a:r>
              <a:rPr lang="en-GB" dirty="0" smtClean="0"/>
              <a:t>Websites</a:t>
            </a:r>
          </a:p>
          <a:p>
            <a:r>
              <a:rPr lang="en-GB" sz="2400" dirty="0" smtClean="0">
                <a:hlinkClick r:id="rId2"/>
              </a:rPr>
              <a:t>www.boundless.com/communications/textbooks/boundless-communications</a:t>
            </a:r>
            <a:endParaRPr lang="en-GB" sz="2400" dirty="0" smtClean="0"/>
          </a:p>
          <a:p>
            <a:r>
              <a:rPr lang="en-GB" sz="2400" dirty="0">
                <a:hlinkClick r:id="rId3"/>
              </a:rPr>
              <a:t>http://</a:t>
            </a:r>
            <a:r>
              <a:rPr lang="en-GB" sz="2400" dirty="0" smtClean="0">
                <a:hlinkClick r:id="rId3"/>
              </a:rPr>
              <a:t>smallbusiness.chron.com/benefits-powerpoint-55958.html</a:t>
            </a:r>
            <a:endParaRPr lang="en-GB" sz="2400" dirty="0" smtClean="0"/>
          </a:p>
          <a:p>
            <a:r>
              <a:rPr lang="en-GB" sz="2400" dirty="0">
                <a:hlinkClick r:id="rId4"/>
              </a:rPr>
              <a:t>http://</a:t>
            </a:r>
            <a:r>
              <a:rPr lang="en-GB" sz="2400" dirty="0" smtClean="0">
                <a:hlinkClick r:id="rId4"/>
              </a:rPr>
              <a:t>www2.le.ac.uk/offices/ld/resources/presentations/using-ppt</a:t>
            </a:r>
            <a:endParaRPr lang="en-GB" sz="24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19552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Useful resources-</a:t>
            </a:r>
          </a:p>
          <a:p>
            <a:r>
              <a:rPr lang="en-GB" dirty="0" smtClean="0"/>
              <a:t>Videos-</a:t>
            </a:r>
          </a:p>
          <a:p>
            <a:r>
              <a:rPr lang="en-GB" sz="2400" dirty="0" smtClean="0">
                <a:hlinkClick r:id="rId2"/>
              </a:rPr>
              <a:t>https</a:t>
            </a:r>
            <a:r>
              <a:rPr lang="en-GB" sz="2400" dirty="0">
                <a:hlinkClick r:id="rId2"/>
              </a:rPr>
              <a:t>://</a:t>
            </a:r>
            <a:r>
              <a:rPr lang="en-GB" sz="2400" dirty="0" smtClean="0">
                <a:hlinkClick r:id="rId2"/>
              </a:rPr>
              <a:t>www.youtube.com/watch?v=wPbylymgQEs</a:t>
            </a:r>
            <a:endParaRPr lang="en-GB" sz="2400" dirty="0" smtClean="0"/>
          </a:p>
          <a:p>
            <a:r>
              <a:rPr lang="en-GB" sz="2400" dirty="0">
                <a:hlinkClick r:id="rId3"/>
              </a:rPr>
              <a:t>https://</a:t>
            </a:r>
            <a:r>
              <a:rPr lang="en-GB" sz="2400" dirty="0" smtClean="0">
                <a:hlinkClick r:id="rId3"/>
              </a:rPr>
              <a:t>www.youtube.com/watch?v=Ua4AR_uylFo</a:t>
            </a:r>
            <a:endParaRPr lang="en-GB" sz="24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MR Syed -Module Coordinator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5D836-44E4-4797-9E25-69F96FCB0944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Effective use of ICT</a:t>
            </a:r>
            <a:endParaRPr lang="en-GB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534" y="384974"/>
            <a:ext cx="2847554" cy="1013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55361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947</Words>
  <Application>Microsoft Office PowerPoint</Application>
  <PresentationFormat>On-screen Show (4:3)</PresentationFormat>
  <Paragraphs>233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Radikal</vt:lpstr>
      <vt:lpstr>Times New Roman</vt:lpstr>
      <vt:lpstr>Office Theme</vt:lpstr>
      <vt:lpstr>Problem Solving</vt:lpstr>
      <vt:lpstr>Problem Solving</vt:lpstr>
      <vt:lpstr>Charts, Data &amp; Graphs</vt:lpstr>
      <vt:lpstr>Charts, Data &amp; Graphs</vt:lpstr>
      <vt:lpstr>Charts, Data &amp; Graphs</vt:lpstr>
      <vt:lpstr>Charts, Data &amp; Graphs</vt:lpstr>
      <vt:lpstr>Charts, Data &amp; Graphs</vt:lpstr>
      <vt:lpstr>Charts, Data &amp; Graphs</vt:lpstr>
      <vt:lpstr>Charts, Data &amp; Graphs</vt:lpstr>
      <vt:lpstr>Charts, Data &amp; Graphs </vt:lpstr>
      <vt:lpstr>Charts, Data &amp; Graphs 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  <vt:lpstr>Effective use of ICT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Syed</dc:creator>
  <cp:lastModifiedBy>Rexon Nting</cp:lastModifiedBy>
  <cp:revision>20</cp:revision>
  <dcterms:created xsi:type="dcterms:W3CDTF">2017-08-07T00:24:48Z</dcterms:created>
  <dcterms:modified xsi:type="dcterms:W3CDTF">2017-08-08T10:23:05Z</dcterms:modified>
</cp:coreProperties>
</file>