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 id="257" r:id="rId3"/>
    <p:sldId id="258" r:id="rId4"/>
    <p:sldId id="259" r:id="rId5"/>
    <p:sldId id="260" r:id="rId6"/>
    <p:sldId id="261" r:id="rId7"/>
    <p:sldId id="263" r:id="rId8"/>
    <p:sldId id="262"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7CBA2076-CF09-4890-B2C3-5F1222EDEAD5}" type="datetimeFigureOut">
              <a:rPr lang="en-GB" smtClean="0"/>
              <a:t>11/04/2022</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4B71FFA7-A839-4396-A68E-9ECB904F40F6}"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BA2076-CF09-4890-B2C3-5F1222EDEAD5}"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1FFA7-A839-4396-A68E-9ECB904F40F6}"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BA2076-CF09-4890-B2C3-5F1222EDEAD5}"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1FFA7-A839-4396-A68E-9ECB904F40F6}"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BA2076-CF09-4890-B2C3-5F1222EDEAD5}" type="datetimeFigureOut">
              <a:rPr lang="en-GB" smtClean="0"/>
              <a:t>11/04/2022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1FFA7-A839-4396-A68E-9ECB904F40F6}"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CBA2076-CF09-4890-B2C3-5F1222EDEAD5}" type="datetimeFigureOut">
              <a:rPr lang="en-GB" smtClean="0"/>
              <a:t>11/04/2022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71FFA7-A839-4396-A68E-9ECB904F40F6}"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CBA2076-CF09-4890-B2C3-5F1222EDEAD5}" type="datetimeFigureOut">
              <a:rPr lang="en-GB" smtClean="0"/>
              <a:t>11/04/2022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71FFA7-A839-4396-A68E-9ECB904F40F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7CBA2076-CF09-4890-B2C3-5F1222EDEAD5}" type="datetimeFigureOut">
              <a:rPr lang="en-GB" smtClean="0"/>
              <a:t>11/04/2022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B71FFA7-A839-4396-A68E-9ECB904F40F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BA2076-CF09-4890-B2C3-5F1222EDEAD5}" type="datetimeFigureOut">
              <a:rPr lang="en-GB" smtClean="0"/>
              <a:t>11/04/2022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1FFA7-A839-4396-A68E-9ECB904F40F6}"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BA2076-CF09-4890-B2C3-5F1222EDEAD5}" type="datetimeFigureOut">
              <a:rPr lang="en-GB" smtClean="0"/>
              <a:t>11/04/2022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1FFA7-A839-4396-A68E-9ECB904F40F6}"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BA2076-CF09-4890-B2C3-5F1222EDEAD5}" type="datetimeFigureOut">
              <a:rPr lang="en-GB" smtClean="0"/>
              <a:t>11/04/2022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1FFA7-A839-4396-A68E-9ECB904F40F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BA2076-CF09-4890-B2C3-5F1222EDEAD5}"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1FFA7-A839-4396-A68E-9ECB904F40F6}"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BA2076-CF09-4890-B2C3-5F1222EDEAD5}"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1FFA7-A839-4396-A68E-9ECB904F40F6}" type="slidenum">
              <a:rPr lang="en-GB" smtClean="0"/>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BA2076-CF09-4890-B2C3-5F1222EDEAD5}"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1FFA7-A839-4396-A68E-9ECB904F40F6}" type="slidenum">
              <a:rPr lang="en-GB" smtClean="0"/>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BA2076-CF09-4890-B2C3-5F1222EDEAD5}"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1FFA7-A839-4396-A68E-9ECB904F40F6}" type="slidenum">
              <a:rPr lang="en-GB" smtClean="0"/>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BA2076-CF09-4890-B2C3-5F1222EDEAD5}"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1FFA7-A839-4396-A68E-9ECB904F40F6}" type="slidenum">
              <a:rPr lang="en-GB" smtClean="0"/>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BA2076-CF09-4890-B2C3-5F1222EDEAD5}"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1FFA7-A839-4396-A68E-9ECB904F40F6}"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BA2076-CF09-4890-B2C3-5F1222EDEAD5}"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1FFA7-A839-4396-A68E-9ECB904F40F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CBA2076-CF09-4890-B2C3-5F1222EDEAD5}" type="datetimeFigureOut">
              <a:rPr lang="en-GB" smtClean="0"/>
              <a:t>11/04/2022</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B71FFA7-A839-4396-A68E-9ECB904F40F6}"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panose="020B0604020202020204"/>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panose="020B0604020202020204"/>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panose="020B0604020202020204"/>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panose="020B0604020202020204"/>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panose="020B0604020202020204"/>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panose="020B0604020202020204"/>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panose="020B0604020202020204"/>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panose="020B0604020202020204"/>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panose="020B0604020202020204"/>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1.jpeg" /><Relationship Id="rId1" Type="http://schemas.openxmlformats.org/officeDocument/2006/relationships/slideLayout" Target="../slideLayouts/slideLayout1.xml" /><Relationship Id="rId5" Type="http://schemas.openxmlformats.org/officeDocument/2006/relationships/image" Target="../media/image5.svg" /><Relationship Id="rId4" Type="http://schemas.openxmlformats.org/officeDocument/2006/relationships/image" Target="../media/image4.png"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image" Target="../media/image1.jpeg" /><Relationship Id="rId1" Type="http://schemas.openxmlformats.org/officeDocument/2006/relationships/slideLayout" Target="../slideLayouts/slideLayout1.xml" /><Relationship Id="rId4" Type="http://schemas.openxmlformats.org/officeDocument/2006/relationships/image" Target="../media/image2.png" /></Relationships>
</file>

<file path=ppt/slides/_rels/slide6.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image" Target="../media/image1.jpeg" /><Relationship Id="rId1" Type="http://schemas.openxmlformats.org/officeDocument/2006/relationships/slideLayout" Target="../slideLayouts/slideLayout1.xml" /><Relationship Id="rId4" Type="http://schemas.openxmlformats.org/officeDocument/2006/relationships/image" Target="../media/image3.png" /></Relationships>
</file>

<file path=ppt/slides/_rels/slide7.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image" Target="../media/image1.jpeg" /><Relationship Id="rId1" Type="http://schemas.openxmlformats.org/officeDocument/2006/relationships/slideLayout" Target="../slideLayouts/slideLayout1.xml" /><Relationship Id="rId4" Type="http://schemas.openxmlformats.org/officeDocument/2006/relationships/image" Target="../media/image3.png" /></Relationships>
</file>

<file path=ppt/slides/_rels/slide8.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1.jpeg" /><Relationship Id="rId1" Type="http://schemas.openxmlformats.org/officeDocument/2006/relationships/slideLayout" Target="../slideLayouts/slideLayout1.xml" /><Relationship Id="rId4" Type="http://schemas.openxmlformats.org/officeDocument/2006/relationships/image" Target="../media/image9.jpeg" /></Relationships>
</file>

<file path=ppt/slides/_rels/slide10.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image" Target="../media/image1.jpeg" /><Relationship Id="rId1" Type="http://schemas.openxmlformats.org/officeDocument/2006/relationships/slideLayout" Target="../slideLayouts/slideLayout1.xml" /><Relationship Id="rId4" Type="http://schemas.openxmlformats.org/officeDocument/2006/relationships/image" Target="../media/image2.png"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pic>
        <p:nvPicPr>
          <p:cNvPr id="9" name="Picture 11"/>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6400800" y="609600"/>
            <a:ext cx="5147730" cy="1641987"/>
          </a:xfrm>
        </p:spPr>
        <p:txBody>
          <a:bodyPr vert="horz" lIns="91440" tIns="45720" rIns="91440" bIns="45720" rtlCol="0" anchor="ctr">
            <a:normAutofit/>
          </a:bodyPr>
          <a:lstStyle/>
          <a:p>
            <a:pPr algn="l"/>
            <a:r>
              <a:rPr lang="en-US" sz="3600" dirty="0"/>
              <a:t>Online Education Service</a:t>
            </a:r>
          </a:p>
        </p:txBody>
      </p:sp>
      <p:sp>
        <p:nvSpPr>
          <p:cNvPr id="3" name="Subtitle 2"/>
          <p:cNvSpPr>
            <a:spLocks noGrp="1"/>
          </p:cNvSpPr>
          <p:nvPr>
            <p:ph type="subTitle" idx="1"/>
          </p:nvPr>
        </p:nvSpPr>
        <p:spPr>
          <a:xfrm>
            <a:off x="6400800" y="2251587"/>
            <a:ext cx="5147730" cy="3637935"/>
          </a:xfrm>
        </p:spPr>
        <p:txBody>
          <a:bodyPr vert="horz" lIns="91440" tIns="45720" rIns="91440" bIns="45720" rtlCol="0" anchor="ctr">
            <a:normAutofit/>
          </a:bodyPr>
          <a:lstStyle/>
          <a:p>
            <a:pPr algn="l">
              <a:buFont typeface="Arial" panose="020B0604020202020204"/>
              <a:buChar char="•"/>
            </a:pPr>
            <a:r>
              <a:rPr lang="en-US" cap="none"/>
              <a:t>Name of Student : Georgiana Mirela Spuma </a:t>
            </a:r>
          </a:p>
          <a:p>
            <a:pPr algn="l">
              <a:buFont typeface="Arial" panose="020B0604020202020204"/>
              <a:buChar char="•"/>
            </a:pPr>
            <a:r>
              <a:rPr lang="en-US" cap="none"/>
              <a:t>Name of Institute: University of Wales Trinity Saint  David</a:t>
            </a:r>
          </a:p>
          <a:p>
            <a:pPr algn="l">
              <a:buFont typeface="Arial" panose="020B0604020202020204"/>
              <a:buChar char="•"/>
            </a:pPr>
            <a:r>
              <a:rPr lang="en-US" cap="none"/>
              <a:t>Student ID: 2123450</a:t>
            </a:r>
          </a:p>
          <a:p>
            <a:pPr algn="l">
              <a:buFont typeface="Arial" panose="020B0604020202020204"/>
              <a:buChar char="•"/>
            </a:pPr>
            <a:r>
              <a:rPr lang="en-US" cap="none"/>
              <a:t>Date: 11-04-2022</a:t>
            </a:r>
          </a:p>
          <a:p>
            <a:pPr algn="l">
              <a:buFont typeface="Arial" panose="020B0604020202020204"/>
              <a:buChar char="•"/>
            </a:pPr>
            <a:r>
              <a:rPr lang="en-US" cap="none"/>
              <a:t>Lecture: Sylvia Hoffmann</a:t>
            </a:r>
          </a:p>
          <a:p>
            <a:pPr algn="l">
              <a:buFont typeface="Arial" panose="020B0604020202020204"/>
              <a:buChar char="•"/>
            </a:pPr>
            <a:endParaRPr lang="en-US" cap="none"/>
          </a:p>
        </p:txBody>
      </p:sp>
      <p:pic>
        <p:nvPicPr>
          <p:cNvPr id="7" name="Graphic 6" descr="Internet"/>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47252" y="639097"/>
            <a:ext cx="5250425" cy="5250425"/>
          </a:xfrm>
          <a:prstGeom prst="roundRect">
            <a:avLst>
              <a:gd name="adj" fmla="val 4380"/>
            </a:avLst>
          </a:prstGeom>
          <a:effectLst>
            <a:outerShdw blurRad="254000" algn="tl" rotWithShape="0">
              <a:srgbClr val="000000">
                <a:alpha val="43000"/>
              </a:srgbClr>
            </a:outerShdw>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 y="0"/>
            <a:ext cx="4924697" cy="1001894"/>
          </a:xfrm>
        </p:spPr>
        <p:txBody>
          <a:bodyPr>
            <a:normAutofit/>
          </a:bodyPr>
          <a:lstStyle/>
          <a:p>
            <a:pPr algn="l"/>
            <a:r>
              <a:rPr lang="en-US">
                <a:latin typeface="Times New Roman" panose="02020603050405020304" pitchFamily="18" charset="0"/>
                <a:cs typeface="Times New Roman" panose="02020603050405020304" pitchFamily="18" charset="0"/>
              </a:rPr>
              <a:t>Introduction</a:t>
            </a:r>
            <a:endParaRPr lang="en-GB"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17566" y="1001894"/>
            <a:ext cx="10550434" cy="4255906"/>
          </a:xfrm>
        </p:spPr>
        <p:txBody>
          <a:bodyPr>
            <a:normAutofit/>
          </a:bodyPr>
          <a:lstStyle/>
          <a:p>
            <a:pPr algn="just"/>
            <a:r>
              <a:rPr lang="en-US">
                <a:latin typeface="Times New Roman" panose="02020603050405020304" pitchFamily="18" charset="0"/>
                <a:cs typeface="Times New Roman" panose="02020603050405020304" pitchFamily="18" charset="0"/>
              </a:rPr>
              <a:t>For many people, the most cost-effective method to complete their education and advance in their careers, whether it was to get a degree or just brush up on their abilities, was to enrol in online classes. Individuals who are unable to attend school may benefit from the social influence of the institution as well as its advantages for teachers and students, including the chance to master new technology (Sun and Chen, 2016). Online education may not be the ideal solution for those who are unable to manage their own education or who employ demanding teaching techniques. Learning does not have to take place in the constraints of a typical classroom in today's environment. No longer is a textbook-wielding instructor the only dispenser of instruction. Due to time and space restrictions, students often are unable to examine all of the accessible information resources. They are referred to as "remote" assets in the online education setting.</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pic>
        <p:nvPicPr>
          <p:cNvPr id="8" name="Picture 7"/>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 name="Freeform: Shape 9"/>
          <p:cNvSpPr>
            <a:spLocks noGrp="1" noRot="1" noChangeAspect="1" noMove="1" noResize="1" noEditPoints="1" noAdjustHandles="1" noChangeArrowheads="1" noChangeShapeType="1" noTextEdit="1"/>
          </p:cNvSpPr>
          <p:nvPr/>
        </p:nvSpPr>
        <p:spPr>
          <a:xfrm rot="10800000">
            <a:off x="0" y="0"/>
            <a:ext cx="8845162" cy="6858000"/>
          </a:xfrm>
          <a:custGeom>
            <a:avLst/>
            <a:gdLst>
              <a:gd name="connsiteX0" fmla="*/ 0 w 8845162"/>
              <a:gd name="connsiteY0" fmla="*/ 0 h 6858000"/>
              <a:gd name="connsiteX1" fmla="*/ 6265248 w 8845162"/>
              <a:gd name="connsiteY1" fmla="*/ 0 h 6858000"/>
              <a:gd name="connsiteX2" fmla="*/ 7537703 w 8845162"/>
              <a:gd name="connsiteY2" fmla="*/ 0 h 6858000"/>
              <a:gd name="connsiteX3" fmla="*/ 8845162 w 8845162"/>
              <a:gd name="connsiteY3" fmla="*/ 0 h 6858000"/>
              <a:gd name="connsiteX4" fmla="*/ 8845162 w 8845162"/>
              <a:gd name="connsiteY4" fmla="*/ 6858000 h 6858000"/>
              <a:gd name="connsiteX5" fmla="*/ 7537703 w 8845162"/>
              <a:gd name="connsiteY5" fmla="*/ 6858000 h 6858000"/>
              <a:gd name="connsiteX6" fmla="*/ 6265248 w 8845162"/>
              <a:gd name="connsiteY6" fmla="*/ 6858000 h 6858000"/>
              <a:gd name="connsiteX7" fmla="*/ 20957 w 8845162"/>
              <a:gd name="connsiteY7" fmla="*/ 6858000 h 6858000"/>
              <a:gd name="connsiteX8" fmla="*/ 46002 w 8845162"/>
              <a:gd name="connsiteY8" fmla="*/ 6702325 h 6858000"/>
              <a:gd name="connsiteX9" fmla="*/ 69870 w 8845162"/>
              <a:gd name="connsiteY9" fmla="*/ 6547334 h 6858000"/>
              <a:gd name="connsiteX10" fmla="*/ 93234 w 8845162"/>
              <a:gd name="connsiteY10" fmla="*/ 6391658 h 6858000"/>
              <a:gd name="connsiteX11" fmla="*/ 113237 w 8845162"/>
              <a:gd name="connsiteY11" fmla="*/ 6235295 h 6858000"/>
              <a:gd name="connsiteX12" fmla="*/ 133409 w 8845162"/>
              <a:gd name="connsiteY12" fmla="*/ 6079619 h 6858000"/>
              <a:gd name="connsiteX13" fmla="*/ 152234 w 8845162"/>
              <a:gd name="connsiteY13" fmla="*/ 5923256 h 6858000"/>
              <a:gd name="connsiteX14" fmla="*/ 168370 w 8845162"/>
              <a:gd name="connsiteY14" fmla="*/ 5768951 h 6858000"/>
              <a:gd name="connsiteX15" fmla="*/ 183667 w 8845162"/>
              <a:gd name="connsiteY15" fmla="*/ 5612589 h 6858000"/>
              <a:gd name="connsiteX16" fmla="*/ 197619 w 8845162"/>
              <a:gd name="connsiteY16" fmla="*/ 5456912 h 6858000"/>
              <a:gd name="connsiteX17" fmla="*/ 209720 w 8845162"/>
              <a:gd name="connsiteY17" fmla="*/ 5303979 h 6858000"/>
              <a:gd name="connsiteX18" fmla="*/ 221823 w 8845162"/>
              <a:gd name="connsiteY18" fmla="*/ 5148988 h 6858000"/>
              <a:gd name="connsiteX19" fmla="*/ 231908 w 8845162"/>
              <a:gd name="connsiteY19" fmla="*/ 4996055 h 6858000"/>
              <a:gd name="connsiteX20" fmla="*/ 239808 w 8845162"/>
              <a:gd name="connsiteY20" fmla="*/ 4843121 h 6858000"/>
              <a:gd name="connsiteX21" fmla="*/ 248045 w 8845162"/>
              <a:gd name="connsiteY21" fmla="*/ 4690874 h 6858000"/>
              <a:gd name="connsiteX22" fmla="*/ 254936 w 8845162"/>
              <a:gd name="connsiteY22" fmla="*/ 4539998 h 6858000"/>
              <a:gd name="connsiteX23" fmla="*/ 259811 w 8845162"/>
              <a:gd name="connsiteY23" fmla="*/ 4390493 h 6858000"/>
              <a:gd name="connsiteX24" fmla="*/ 264014 w 8845162"/>
              <a:gd name="connsiteY24" fmla="*/ 4240989 h 6858000"/>
              <a:gd name="connsiteX25" fmla="*/ 268047 w 8845162"/>
              <a:gd name="connsiteY25" fmla="*/ 4092856 h 6858000"/>
              <a:gd name="connsiteX26" fmla="*/ 269897 w 8845162"/>
              <a:gd name="connsiteY26" fmla="*/ 3946781 h 6858000"/>
              <a:gd name="connsiteX27" fmla="*/ 271913 w 8845162"/>
              <a:gd name="connsiteY27" fmla="*/ 3800705 h 6858000"/>
              <a:gd name="connsiteX28" fmla="*/ 272922 w 8845162"/>
              <a:gd name="connsiteY28" fmla="*/ 3656687 h 6858000"/>
              <a:gd name="connsiteX29" fmla="*/ 271913 w 8845162"/>
              <a:gd name="connsiteY29" fmla="*/ 3514041 h 6858000"/>
              <a:gd name="connsiteX30" fmla="*/ 271913 w 8845162"/>
              <a:gd name="connsiteY30" fmla="*/ 3372766 h 6858000"/>
              <a:gd name="connsiteX31" fmla="*/ 269897 w 8845162"/>
              <a:gd name="connsiteY31" fmla="*/ 3232863 h 6858000"/>
              <a:gd name="connsiteX32" fmla="*/ 266871 w 8845162"/>
              <a:gd name="connsiteY32" fmla="*/ 3095703 h 6858000"/>
              <a:gd name="connsiteX33" fmla="*/ 264014 w 8845162"/>
              <a:gd name="connsiteY33" fmla="*/ 2959915 h 6858000"/>
              <a:gd name="connsiteX34" fmla="*/ 260820 w 8845162"/>
              <a:gd name="connsiteY34" fmla="*/ 2826869 h 6858000"/>
              <a:gd name="connsiteX35" fmla="*/ 255946 w 8845162"/>
              <a:gd name="connsiteY35" fmla="*/ 2694510 h 6858000"/>
              <a:gd name="connsiteX36" fmla="*/ 250734 w 8845162"/>
              <a:gd name="connsiteY36" fmla="*/ 2564209 h 6858000"/>
              <a:gd name="connsiteX37" fmla="*/ 246028 w 8845162"/>
              <a:gd name="connsiteY37" fmla="*/ 2436650 h 6858000"/>
              <a:gd name="connsiteX38" fmla="*/ 232749 w 8845162"/>
              <a:gd name="connsiteY38" fmla="*/ 2187704 h 6858000"/>
              <a:gd name="connsiteX39" fmla="*/ 218630 w 8845162"/>
              <a:gd name="connsiteY39" fmla="*/ 1949046 h 6858000"/>
              <a:gd name="connsiteX40" fmla="*/ 203837 w 8845162"/>
              <a:gd name="connsiteY40" fmla="*/ 1719989 h 6858000"/>
              <a:gd name="connsiteX41" fmla="*/ 187532 w 8845162"/>
              <a:gd name="connsiteY41" fmla="*/ 1503276 h 6858000"/>
              <a:gd name="connsiteX42" fmla="*/ 170555 w 8845162"/>
              <a:gd name="connsiteY42" fmla="*/ 1296164 h 6858000"/>
              <a:gd name="connsiteX43" fmla="*/ 152234 w 8845162"/>
              <a:gd name="connsiteY43" fmla="*/ 1104140 h 6858000"/>
              <a:gd name="connsiteX44" fmla="*/ 134248 w 8845162"/>
              <a:gd name="connsiteY44" fmla="*/ 923775 h 6858000"/>
              <a:gd name="connsiteX45" fmla="*/ 116263 w 8845162"/>
              <a:gd name="connsiteY45" fmla="*/ 757811 h 6858000"/>
              <a:gd name="connsiteX46" fmla="*/ 99286 w 8845162"/>
              <a:gd name="connsiteY46" fmla="*/ 605564 h 6858000"/>
              <a:gd name="connsiteX47" fmla="*/ 83149 w 8845162"/>
              <a:gd name="connsiteY47" fmla="*/ 470461 h 6858000"/>
              <a:gd name="connsiteX48" fmla="*/ 67853 w 8845162"/>
              <a:gd name="connsiteY48" fmla="*/ 348389 h 6858000"/>
              <a:gd name="connsiteX49" fmla="*/ 55078 w 8845162"/>
              <a:gd name="connsiteY49" fmla="*/ 245519 h 6858000"/>
              <a:gd name="connsiteX50" fmla="*/ 42976 w 8845162"/>
              <a:gd name="connsiteY50" fmla="*/ 159108 h 6858000"/>
              <a:gd name="connsiteX51" fmla="*/ 25662 w 8845162"/>
              <a:gd name="connsiteY51" fmla="*/ 40464 h 6858000"/>
              <a:gd name="connsiteX52" fmla="*/ 19779 w 8845162"/>
              <a:gd name="connsiteY52" fmla="*/ 2 h 6858000"/>
              <a:gd name="connsiteX53" fmla="*/ 26532 w 8845162"/>
              <a:gd name="connsiteY53" fmla="*/ 2 h 6858000"/>
              <a:gd name="connsiteX54" fmla="*/ 26532 w 8845162"/>
              <a:gd name="connsiteY54" fmla="*/ 1 h 6858000"/>
              <a:gd name="connsiteX55" fmla="*/ 0 w 8845162"/>
              <a:gd name="connsiteY5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8845162" h="6858000">
                <a:moveTo>
                  <a:pt x="0" y="0"/>
                </a:moveTo>
                <a:lnTo>
                  <a:pt x="6265248" y="0"/>
                </a:lnTo>
                <a:lnTo>
                  <a:pt x="7537703" y="0"/>
                </a:lnTo>
                <a:lnTo>
                  <a:pt x="8845162" y="0"/>
                </a:lnTo>
                <a:lnTo>
                  <a:pt x="8845162" y="6858000"/>
                </a:lnTo>
                <a:lnTo>
                  <a:pt x="7537703" y="6858000"/>
                </a:lnTo>
                <a:lnTo>
                  <a:pt x="6265248" y="6858000"/>
                </a:lnTo>
                <a:lnTo>
                  <a:pt x="20957" y="6858000"/>
                </a:lnTo>
                <a:lnTo>
                  <a:pt x="46002" y="6702325"/>
                </a:lnTo>
                <a:lnTo>
                  <a:pt x="69870" y="6547334"/>
                </a:lnTo>
                <a:lnTo>
                  <a:pt x="93234" y="6391658"/>
                </a:lnTo>
                <a:lnTo>
                  <a:pt x="113237" y="6235295"/>
                </a:lnTo>
                <a:lnTo>
                  <a:pt x="133409" y="6079619"/>
                </a:lnTo>
                <a:lnTo>
                  <a:pt x="152234" y="5923256"/>
                </a:lnTo>
                <a:lnTo>
                  <a:pt x="168370" y="5768951"/>
                </a:lnTo>
                <a:lnTo>
                  <a:pt x="183667" y="5612589"/>
                </a:lnTo>
                <a:lnTo>
                  <a:pt x="197619" y="5456912"/>
                </a:lnTo>
                <a:lnTo>
                  <a:pt x="209720" y="5303979"/>
                </a:lnTo>
                <a:lnTo>
                  <a:pt x="221823" y="5148988"/>
                </a:lnTo>
                <a:lnTo>
                  <a:pt x="231908" y="4996055"/>
                </a:lnTo>
                <a:lnTo>
                  <a:pt x="239808" y="4843121"/>
                </a:lnTo>
                <a:lnTo>
                  <a:pt x="248045" y="4690874"/>
                </a:lnTo>
                <a:lnTo>
                  <a:pt x="254936" y="4539998"/>
                </a:lnTo>
                <a:lnTo>
                  <a:pt x="259811" y="4390493"/>
                </a:lnTo>
                <a:lnTo>
                  <a:pt x="264014" y="4240989"/>
                </a:lnTo>
                <a:lnTo>
                  <a:pt x="268047" y="4092856"/>
                </a:lnTo>
                <a:lnTo>
                  <a:pt x="269897" y="3946781"/>
                </a:lnTo>
                <a:lnTo>
                  <a:pt x="271913" y="3800705"/>
                </a:lnTo>
                <a:lnTo>
                  <a:pt x="272922" y="3656687"/>
                </a:lnTo>
                <a:lnTo>
                  <a:pt x="271913" y="3514041"/>
                </a:lnTo>
                <a:lnTo>
                  <a:pt x="271913" y="3372766"/>
                </a:lnTo>
                <a:lnTo>
                  <a:pt x="269897" y="3232863"/>
                </a:lnTo>
                <a:lnTo>
                  <a:pt x="266871" y="3095703"/>
                </a:lnTo>
                <a:lnTo>
                  <a:pt x="264014" y="2959915"/>
                </a:lnTo>
                <a:lnTo>
                  <a:pt x="260820" y="2826869"/>
                </a:lnTo>
                <a:lnTo>
                  <a:pt x="255946" y="2694510"/>
                </a:lnTo>
                <a:lnTo>
                  <a:pt x="250734" y="2564209"/>
                </a:lnTo>
                <a:lnTo>
                  <a:pt x="246028" y="2436650"/>
                </a:lnTo>
                <a:lnTo>
                  <a:pt x="232749" y="2187704"/>
                </a:lnTo>
                <a:lnTo>
                  <a:pt x="218630" y="1949046"/>
                </a:lnTo>
                <a:lnTo>
                  <a:pt x="203837" y="1719989"/>
                </a:lnTo>
                <a:lnTo>
                  <a:pt x="187532" y="1503276"/>
                </a:lnTo>
                <a:lnTo>
                  <a:pt x="170555" y="1296164"/>
                </a:lnTo>
                <a:lnTo>
                  <a:pt x="152234" y="1104140"/>
                </a:lnTo>
                <a:lnTo>
                  <a:pt x="134248" y="923775"/>
                </a:lnTo>
                <a:lnTo>
                  <a:pt x="116263" y="757811"/>
                </a:lnTo>
                <a:lnTo>
                  <a:pt x="99286" y="605564"/>
                </a:lnTo>
                <a:lnTo>
                  <a:pt x="83149" y="470461"/>
                </a:lnTo>
                <a:lnTo>
                  <a:pt x="67853" y="348389"/>
                </a:lnTo>
                <a:lnTo>
                  <a:pt x="55078" y="245519"/>
                </a:lnTo>
                <a:lnTo>
                  <a:pt x="42976" y="159108"/>
                </a:lnTo>
                <a:lnTo>
                  <a:pt x="25662" y="40464"/>
                </a:lnTo>
                <a:lnTo>
                  <a:pt x="19779" y="2"/>
                </a:lnTo>
                <a:lnTo>
                  <a:pt x="26532" y="2"/>
                </a:lnTo>
                <a:lnTo>
                  <a:pt x="26532" y="1"/>
                </a:lnTo>
                <a:lnTo>
                  <a:pt x="0" y="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85801" y="500743"/>
            <a:ext cx="7402285" cy="1360714"/>
          </a:xfrm>
        </p:spPr>
        <p:txBody>
          <a:bodyPr vert="horz" lIns="91440" tIns="45720" rIns="91440" bIns="45720" rtlCol="0" anchor="ctr">
            <a:normAutofit/>
          </a:bodyPr>
          <a:lstStyle/>
          <a:p>
            <a:pPr algn="l"/>
            <a:r>
              <a:rPr lang="en-US" sz="3600"/>
              <a:t>Skills and Expertise</a:t>
            </a:r>
          </a:p>
        </p:txBody>
      </p:sp>
      <p:sp>
        <p:nvSpPr>
          <p:cNvPr id="3" name="Subtitle 2"/>
          <p:cNvSpPr>
            <a:spLocks noGrp="1"/>
          </p:cNvSpPr>
          <p:nvPr>
            <p:ph type="subTitle" idx="1"/>
          </p:nvPr>
        </p:nvSpPr>
        <p:spPr>
          <a:xfrm>
            <a:off x="685801" y="1861457"/>
            <a:ext cx="7402285" cy="3392110"/>
          </a:xfrm>
        </p:spPr>
        <p:txBody>
          <a:bodyPr vert="horz" lIns="91440" tIns="45720" rIns="91440" bIns="45720" rtlCol="0" anchor="ctr">
            <a:normAutofit lnSpcReduction="10000"/>
          </a:bodyPr>
          <a:lstStyle/>
          <a:p>
            <a:pPr marL="285750" indent="-285750" algn="l">
              <a:lnSpc>
                <a:spcPct val="90000"/>
              </a:lnSpc>
              <a:buFont typeface="Arial" panose="020B0604020202020204" pitchFamily="34" charset="0"/>
              <a:buChar char="•"/>
            </a:pPr>
            <a:r>
              <a:rPr lang="en-US" cap="none"/>
              <a:t>Online education is an ongoing effort that will never be mastered. To get the most out of their students, instructors must be able to adapt their teaching style to the specific requirements of each group. </a:t>
            </a:r>
          </a:p>
          <a:p>
            <a:pPr marL="285750" indent="-285750" algn="l">
              <a:lnSpc>
                <a:spcPct val="90000"/>
              </a:lnSpc>
              <a:buFont typeface="Arial" panose="020B0604020202020204" pitchFamily="34" charset="0"/>
              <a:buChar char="•"/>
            </a:pPr>
            <a:r>
              <a:rPr lang="en-US" cap="none"/>
              <a:t>While assessing one's strengths and weaknesses, it is critical to evaluate one's personality type, talents, and approaches. </a:t>
            </a:r>
          </a:p>
          <a:p>
            <a:pPr marL="285750" indent="-285750" algn="l">
              <a:lnSpc>
                <a:spcPct val="90000"/>
              </a:lnSpc>
              <a:buFont typeface="Arial" panose="020B0604020202020204" pitchFamily="34" charset="0"/>
              <a:buChar char="•"/>
            </a:pPr>
            <a:r>
              <a:rPr lang="en-US" cap="none"/>
              <a:t>The most efficient way to use a skill is via a technique. Techniques define the capability to do a task. </a:t>
            </a:r>
          </a:p>
          <a:p>
            <a:pPr marL="285750" indent="-285750" algn="l">
              <a:lnSpc>
                <a:spcPct val="90000"/>
              </a:lnSpc>
              <a:buFont typeface="Arial" panose="020B0604020202020204" pitchFamily="34" charset="0"/>
              <a:buChar char="•"/>
            </a:pPr>
            <a:r>
              <a:rPr lang="en-US" cap="none"/>
              <a:t>The following are some of the most important talents for online teaching: </a:t>
            </a:r>
          </a:p>
          <a:p>
            <a:pPr marL="285750" indent="-285750" algn="l">
              <a:lnSpc>
                <a:spcPct val="90000"/>
              </a:lnSpc>
              <a:buFont typeface="Wingdings" panose="05000000000000000000" charset="0"/>
              <a:buChar char="Ø"/>
            </a:pPr>
            <a:r>
              <a:rPr lang="en-US" cap="none"/>
              <a:t>Self-management of one's time </a:t>
            </a:r>
          </a:p>
          <a:p>
            <a:pPr marL="285750" indent="-285750" algn="l">
              <a:lnSpc>
                <a:spcPct val="90000"/>
              </a:lnSpc>
              <a:buFont typeface="Wingdings" panose="05000000000000000000" charset="0"/>
              <a:buChar char="Ø"/>
            </a:pPr>
            <a:r>
              <a:rPr lang="en-US" cap="none"/>
              <a:t>The capacity for successful communication and collaboration. </a:t>
            </a:r>
          </a:p>
          <a:p>
            <a:pPr marL="285750" indent="-285750" algn="l">
              <a:lnSpc>
                <a:spcPct val="90000"/>
              </a:lnSpc>
              <a:buFont typeface="Wingdings" panose="05000000000000000000" charset="0"/>
              <a:buChar char="Ø"/>
            </a:pPr>
            <a:r>
              <a:rPr lang="en-US" cap="none"/>
              <a:t>Empathy and compassion</a:t>
            </a:r>
          </a:p>
        </p:txBody>
      </p:sp>
    </p:spTree>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31875" y="1212935"/>
            <a:ext cx="6020177" cy="4432130"/>
          </a:xfrm>
        </p:spPr>
        <p:txBody>
          <a:bodyPr anchor="ctr">
            <a:normAutofit/>
          </a:bodyPr>
          <a:lstStyle/>
          <a:p>
            <a:r>
              <a:rPr lang="en-US" sz="6600">
                <a:latin typeface="Times New Roman" panose="02020603050405020304" pitchFamily="18" charset="0"/>
                <a:cs typeface="Times New Roman" panose="02020603050405020304" pitchFamily="18" charset="0"/>
              </a:rPr>
              <a:t>SWOT ANALYSIS </a:t>
            </a:r>
            <a:endParaRPr lang="en-GB" sz="660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8017261" y="204717"/>
            <a:ext cx="3142864" cy="6264322"/>
          </a:xfrm>
        </p:spPr>
        <p:txBody>
          <a:bodyPr anchor="ctr">
            <a:normAutofit/>
          </a:bodyPr>
          <a:lstStyle/>
          <a:p>
            <a:pPr algn="l">
              <a:lnSpc>
                <a:spcPct val="90000"/>
              </a:lnSpc>
            </a:pPr>
            <a:r>
              <a:rPr lang="en-US" sz="1600">
                <a:latin typeface="Times New Roman" panose="02020603050405020304" pitchFamily="18" charset="0"/>
                <a:cs typeface="Times New Roman" panose="02020603050405020304" pitchFamily="18" charset="0"/>
              </a:rPr>
              <a:t>To succeed in today's business climate, it is necessary to understand one's own strengths and limitations, as well as prospective opportunities and hazards. If you are aware of these four traits, you may make advantage of them. Being able to recognise and use one's own abilities and opportunities may help a person gain confidence in their abilities (Sarsby, 2016). Vulnerabilities and dangers of individuals may be more readily detected in order to overcome the obstacles posed by faults and hazards.</a:t>
            </a:r>
          </a:p>
        </p:txBody>
      </p:sp>
      <p:cxnSp>
        <p:nvCxnSpPr>
          <p:cNvPr id="10" name="Straight Connector 9"/>
          <p:cNvCxnSpPr>
            <a:cxnSpLocks noGrp="1" noRot="1" noChangeAspect="1" noMove="1" noResize="1" noEditPoints="1" noAdjustHandles="1" noChangeArrowheads="1" noChangeShapeType="1"/>
          </p:cNvCxnSpPr>
          <p:nvPr/>
        </p:nvCxnSpPr>
        <p:spPr>
          <a:xfrm>
            <a:off x="7534656"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p view of a circular staircase"/>
          <p:cNvPicPr>
            <a:picLocks noChangeAspect="1"/>
          </p:cNvPicPr>
          <p:nvPr/>
        </p:nvPicPr>
        <p:blipFill rotWithShape="1">
          <a:blip r:embed="rId3">
            <a:alphaModFix amt="20000"/>
          </a:blip>
          <a:srcRect t="15174" b="556"/>
          <a:stretch>
            <a:fillRect/>
          </a:stretch>
        </p:blipFill>
        <p:spPr>
          <a:xfrm>
            <a:off x="727891" y="723341"/>
            <a:ext cx="12191980" cy="6857990"/>
          </a:xfrm>
          <a:prstGeom prst="rect">
            <a:avLst/>
          </a:prstGeom>
        </p:spPr>
      </p:pic>
      <p:pic>
        <p:nvPicPr>
          <p:cNvPr id="11" name="Picture 10"/>
          <p:cNvPicPr>
            <a:picLocks noGrp="1" noRot="1" noChangeAspect="1" noMove="1" noResize="1" noEditPoints="1" noAdjustHandles="1" noChangeArrowheads="1" noChangeShapeType="1" noCrop="1"/>
          </p:cNvPicPr>
          <p:nvPr/>
        </p:nvPicPr>
        <p:blipFill>
          <a:blip r:embed="rId4">
            <a:alphaModFix amt="51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846162" y="917811"/>
            <a:ext cx="4336244" cy="956731"/>
          </a:xfrm>
        </p:spPr>
        <p:txBody>
          <a:bodyPr>
            <a:normAutofit/>
          </a:bodyPr>
          <a:lstStyle/>
          <a:p>
            <a:r>
              <a:rPr lang="en-US" dirty="0">
                <a:latin typeface="Times New Roman" panose="02020603050405020304" pitchFamily="18" charset="0"/>
                <a:cs typeface="Times New Roman" panose="02020603050405020304" pitchFamily="18" charset="0"/>
              </a:rPr>
              <a:t>Strengths</a:t>
            </a:r>
            <a:endParaRPr lang="en-GB"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596789" y="2257177"/>
            <a:ext cx="10208524" cy="3683012"/>
          </a:xfrm>
        </p:spPr>
        <p:txBody>
          <a:bodyPr>
            <a:normAutofit/>
          </a:bodyPr>
          <a:lstStyle/>
          <a:p>
            <a:pPr algn="ctr">
              <a:lnSpc>
                <a:spcPct val="90000"/>
              </a:lnSpc>
            </a:pPr>
            <a:r>
              <a:rPr lang="en-US" dirty="0">
                <a:latin typeface="Times New Roman" panose="02020603050405020304" pitchFamily="18" charset="0"/>
                <a:cs typeface="Times New Roman" panose="02020603050405020304" pitchFamily="18" charset="0"/>
              </a:rPr>
              <a:t>I am able to form significant relationships with the people I encounter because of my propensity to be open-minded and to think creatively and innovatively. These three factors enable me to outperform both my employees and the general population in terms of productivity and effectiveness. If you're receptive to new ideas, you'll have a better chance of adapting to shifting conditions. Employees with superior verbal and written communication skills are required in a dynamic workplace. I feel that by using advanced and innovative communication abilities, which I believe I possess, I may advance in my career (Draper, 2017). Because compassion and empathy are knowledge-intensive characteristics, they help me stand out from the crowd. Without my ingenuity, I would not be where I am today, at the forefront of my field.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pic>
        <p:nvPicPr>
          <p:cNvPr id="5" name="Picture 4" descr="3D black question marks with one yellow question mark"/>
          <p:cNvPicPr>
            <a:picLocks noChangeAspect="1"/>
          </p:cNvPicPr>
          <p:nvPr/>
        </p:nvPicPr>
        <p:blipFill rotWithShape="1">
          <a:blip r:embed="rId3"/>
          <a:srcRect l="41335" r="18467" b="1"/>
          <a:stretch>
            <a:fillRect/>
          </a:stretch>
        </p:blipFill>
        <p:spPr>
          <a:xfrm>
            <a:off x="20" y="975"/>
            <a:ext cx="7552924" cy="6858000"/>
          </a:xfrm>
          <a:prstGeom prst="rect">
            <a:avLst/>
          </a:prstGeom>
        </p:spPr>
      </p:pic>
      <p:pic>
        <p:nvPicPr>
          <p:cNvPr id="9" name="Picture 8"/>
          <p:cNvPicPr>
            <a:picLocks noGrp="1" noRot="1" noChangeAspect="1" noMove="1" noResize="1" noEditPoints="1" noAdjustHandles="1" noChangeArrowheads="1" noChangeShapeType="1" noCrop="1"/>
          </p:cNvPicPr>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8068908" y="352318"/>
            <a:ext cx="3254990" cy="714483"/>
          </a:xfrm>
        </p:spPr>
        <p:txBody>
          <a:bodyPr>
            <a:normAutofit fontScale="90000"/>
          </a:bodyPr>
          <a:lstStyle/>
          <a:p>
            <a:r>
              <a:rPr lang="en-US" sz="4400" dirty="0">
                <a:latin typeface="Times New Roman" panose="02020603050405020304" pitchFamily="18" charset="0"/>
                <a:cs typeface="Times New Roman" panose="02020603050405020304" pitchFamily="18" charset="0"/>
              </a:rPr>
              <a:t>Weakness</a:t>
            </a:r>
            <a:endParaRPr lang="en-GB" sz="4400"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7697336" y="1419118"/>
            <a:ext cx="3985147" cy="5086563"/>
          </a:xfrm>
        </p:spPr>
        <p:txBody>
          <a:bodyPr>
            <a:noAutofit/>
          </a:bodyPr>
          <a:lstStyle/>
          <a:p>
            <a:pPr>
              <a:lnSpc>
                <a:spcPct val="90000"/>
              </a:lnSpc>
            </a:pPr>
            <a:r>
              <a:rPr lang="en-US" sz="1600">
                <a:latin typeface="Times New Roman" panose="02020603050405020304" pitchFamily="18" charset="0"/>
                <a:cs typeface="Times New Roman" panose="02020603050405020304" pitchFamily="18" charset="0"/>
              </a:rPr>
              <a:t>If a mistake is made, a failure to manage one's time properly may have a detrimental influence on one's ability to accomplish a work. As a consequence, rather than stopping when it becomes evident that I'm on the wrong track, I continue until I'm out of alternatives. My inability to manage my time effectively often resulted in my failure to fulfil my duties. This is only one method I've discovered for overcoming my doubts (Alvarez Sainz, Ferrero and Ugidos, 2019). The only way to prevent flaws is to fully dismiss them, since they cannot always be repaired or overcome. While avoiding negative repercussions may help you escape them in certain instances, it is not always the best course of action</a:t>
            </a:r>
            <a:r>
              <a:rPr lang="en-US" sz="1600" dirty="0">
                <a:latin typeface="Times New Roman" panose="02020603050405020304" pitchFamily="18" charset="0"/>
                <a:cs typeface="Times New Roman" panose="02020603050405020304" pitchFamily="18" charset="0"/>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pic>
        <p:nvPicPr>
          <p:cNvPr id="5" name="Picture 4" descr="Blue arrows pointing at a red button"/>
          <p:cNvPicPr>
            <a:picLocks noChangeAspect="1"/>
          </p:cNvPicPr>
          <p:nvPr/>
        </p:nvPicPr>
        <p:blipFill rotWithShape="1">
          <a:blip r:embed="rId3"/>
          <a:srcRect l="17430" r="9055" b="-2"/>
          <a:stretch>
            <a:fillRect/>
          </a:stretch>
        </p:blipFill>
        <p:spPr>
          <a:xfrm>
            <a:off x="20" y="975"/>
            <a:ext cx="7552924" cy="6858000"/>
          </a:xfrm>
          <a:prstGeom prst="rect">
            <a:avLst/>
          </a:prstGeom>
        </p:spPr>
      </p:pic>
      <p:pic>
        <p:nvPicPr>
          <p:cNvPr id="9" name="Picture 8"/>
          <p:cNvPicPr>
            <a:picLocks noGrp="1" noRot="1" noChangeAspect="1" noMove="1" noResize="1" noEditPoints="1" noAdjustHandles="1" noChangeArrowheads="1" noChangeShapeType="1" noCrop="1"/>
          </p:cNvPicPr>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8243389" y="286603"/>
            <a:ext cx="3254990" cy="605300"/>
          </a:xfrm>
        </p:spPr>
        <p:txBody>
          <a:bodyPr>
            <a:normAutofit/>
          </a:bodyPr>
          <a:lstStyle/>
          <a:p>
            <a:r>
              <a:rPr lang="en-US" sz="3000" dirty="0">
                <a:latin typeface="Times New Roman" panose="02020603050405020304" pitchFamily="18" charset="0"/>
                <a:cs typeface="Times New Roman" panose="02020603050405020304" pitchFamily="18" charset="0"/>
              </a:rPr>
              <a:t>Opportunities</a:t>
            </a:r>
            <a:endParaRPr lang="en-GB" sz="3000"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7905134" y="1037230"/>
            <a:ext cx="4118544" cy="5390866"/>
          </a:xfrm>
        </p:spPr>
        <p:txBody>
          <a:bodyPr>
            <a:normAutofit lnSpcReduction="20000"/>
          </a:bodyPr>
          <a:lstStyle/>
          <a:p>
            <a:pPr algn="ctr">
              <a:lnSpc>
                <a:spcPct val="90000"/>
              </a:lnSpc>
            </a:pPr>
            <a:r>
              <a:rPr lang="en-US">
                <a:latin typeface="Times New Roman" panose="02020603050405020304" pitchFamily="18" charset="0"/>
                <a:cs typeface="Times New Roman" panose="02020603050405020304" pitchFamily="18" charset="0"/>
              </a:rPr>
              <a:t>To assist me in achieving my objectives, I have a variety of alternatives available to me throughout my professional path. Generally, I'm on my own throughout the job search process. I now have the chance to further my studies (Karakose, 2015). My alternatives are to take advantage of the situation or to ignore it and miss out on a fantastic opportunity. The fact that just one other person had the same degree as me, for example, may have been the deciding factor in whether I got hired or not, even though I was not required to attend the additional class in issue. Any chance that presents itself, both socially and professionally, should be seized.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31875" y="1212935"/>
            <a:ext cx="6020177" cy="4432130"/>
          </a:xfrm>
        </p:spPr>
        <p:txBody>
          <a:bodyPr anchor="ctr">
            <a:normAutofit/>
          </a:bodyPr>
          <a:lstStyle/>
          <a:p>
            <a:r>
              <a:rPr lang="en-US" sz="6600" dirty="0">
                <a:latin typeface="Times New Roman" panose="02020603050405020304" pitchFamily="18" charset="0"/>
                <a:cs typeface="Times New Roman" panose="02020603050405020304" pitchFamily="18" charset="0"/>
              </a:rPr>
              <a:t>Threats</a:t>
            </a:r>
            <a:endParaRPr lang="en-GB" sz="6600"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7751929" y="696037"/>
            <a:ext cx="3408196" cy="5554638"/>
          </a:xfrm>
        </p:spPr>
        <p:txBody>
          <a:bodyPr anchor="ctr">
            <a:normAutofit/>
          </a:bodyPr>
          <a:lstStyle/>
          <a:p>
            <a:pPr algn="l">
              <a:lnSpc>
                <a:spcPct val="90000"/>
              </a:lnSpc>
            </a:pPr>
            <a:r>
              <a:rPr lang="en-US" sz="1600">
                <a:latin typeface="Times New Roman" panose="02020603050405020304" pitchFamily="18" charset="0"/>
                <a:cs typeface="Times New Roman" panose="02020603050405020304" pitchFamily="18" charset="0"/>
              </a:rPr>
              <a:t>Numerous impediments stand in my path of accomplishing my job ambitions. Two of my primary worries are the competitiveness with others trying for success in a similar area and the difficulties of finishing my degree while still doing well (Palvia et al., 2018). Technology progress, in my perspective, is not an obstacle to my success. According to the textbook, there are numerous methods to convert inputs such as resources, data, and labour into outputs.</a:t>
            </a:r>
          </a:p>
        </p:txBody>
      </p:sp>
      <p:cxnSp>
        <p:nvCxnSpPr>
          <p:cNvPr id="10" name="Straight Connector 9"/>
          <p:cNvCxnSpPr>
            <a:cxnSpLocks noGrp="1" noRot="1" noChangeAspect="1" noMove="1" noResize="1" noEditPoints="1" noAdjustHandles="1" noChangeArrowheads="1" noChangeShapeType="1"/>
          </p:cNvCxnSpPr>
          <p:nvPr/>
        </p:nvCxnSpPr>
        <p:spPr>
          <a:xfrm>
            <a:off x="7534656"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pic>
        <p:nvPicPr>
          <p:cNvPr id="9" name="Picture 8"/>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5145205" y="87086"/>
            <a:ext cx="4158824" cy="1065014"/>
          </a:xfrm>
        </p:spPr>
        <p:txBody>
          <a:bodyPr>
            <a:normAutofit/>
          </a:bodyPr>
          <a:lstStyle/>
          <a:p>
            <a:r>
              <a:rPr lang="en-US" dirty="0">
                <a:latin typeface="Times New Roman" panose="02020603050405020304" pitchFamily="18" charset="0"/>
                <a:cs typeface="Times New Roman" panose="02020603050405020304" pitchFamily="18" charset="0"/>
              </a:rPr>
              <a:t>Conclusion</a:t>
            </a:r>
            <a:endParaRPr lang="en-GB"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4970720" y="1533350"/>
            <a:ext cx="6243996" cy="3543617"/>
          </a:xfrm>
        </p:spPr>
        <p:txBody>
          <a:bodyPr>
            <a:normAutofit/>
          </a:bodyPr>
          <a:lstStyle/>
          <a:p>
            <a:pPr algn="ctr">
              <a:lnSpc>
                <a:spcPct val="90000"/>
              </a:lnSpc>
            </a:pPr>
            <a:r>
              <a:rPr lang="en-US" dirty="0">
                <a:latin typeface="Times New Roman" panose="02020603050405020304" pitchFamily="18" charset="0"/>
                <a:cs typeface="Times New Roman" panose="02020603050405020304" pitchFamily="18" charset="0"/>
              </a:rPr>
              <a:t>A SWOT analysis identifies my strengths and weaknesses, which enables me to launch my online education platform for students who choose to learn from the convenience of their own homes. This training has shown to me where I need to focus my attention in order to achieve my objectives.</a:t>
            </a:r>
          </a:p>
        </p:txBody>
      </p:sp>
      <p:pic>
        <p:nvPicPr>
          <p:cNvPr id="5" name="Picture 4" descr="Pen placed on top of a signature line"/>
          <p:cNvPicPr>
            <a:picLocks noChangeAspect="1"/>
          </p:cNvPicPr>
          <p:nvPr/>
        </p:nvPicPr>
        <p:blipFill rotWithShape="1">
          <a:blip r:embed="rId4"/>
          <a:srcRect l="52386" r="2491" b="-2"/>
          <a:stretch>
            <a:fillRect/>
          </a:stretch>
        </p:blipFill>
        <p:spPr>
          <a:xfrm>
            <a:off x="20" y="975"/>
            <a:ext cx="4635988" cy="6858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ush pins laying down with one standing up"/>
          <p:cNvPicPr>
            <a:picLocks noChangeAspect="1"/>
          </p:cNvPicPr>
          <p:nvPr/>
        </p:nvPicPr>
        <p:blipFill rotWithShape="1">
          <a:blip r:embed="rId3">
            <a:alphaModFix amt="20000"/>
          </a:blip>
          <a:srcRect t="6250"/>
          <a:stretch>
            <a:fillRect/>
          </a:stretch>
        </p:blipFill>
        <p:spPr>
          <a:xfrm>
            <a:off x="20" y="10"/>
            <a:ext cx="12191980" cy="6857990"/>
          </a:xfrm>
          <a:prstGeom prst="rect">
            <a:avLst/>
          </a:prstGeom>
        </p:spPr>
      </p:pic>
      <p:pic>
        <p:nvPicPr>
          <p:cNvPr id="11" name="Picture 10"/>
          <p:cNvPicPr>
            <a:picLocks noGrp="1" noRot="1" noChangeAspect="1" noMove="1" noResize="1" noEditPoints="1" noAdjustHandles="1" noChangeArrowheads="1" noChangeShapeType="1" noCrop="1"/>
          </p:cNvPicPr>
          <p:nvPr/>
        </p:nvPicPr>
        <p:blipFill>
          <a:blip r:embed="rId4">
            <a:alphaModFix amt="51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13897" y="426491"/>
            <a:ext cx="4199767" cy="956731"/>
          </a:xfrm>
        </p:spPr>
        <p:txBody>
          <a:bodyPr>
            <a:normAutofit/>
          </a:bodyPr>
          <a:lstStyle/>
          <a:p>
            <a:r>
              <a:rPr lang="en-US" dirty="0">
                <a:latin typeface="Times New Roman" panose="02020603050405020304" pitchFamily="18" charset="0"/>
                <a:cs typeface="Times New Roman" panose="02020603050405020304" pitchFamily="18" charset="0"/>
              </a:rPr>
              <a:t>References</a:t>
            </a:r>
            <a:endParaRPr lang="en-GB"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178255" y="1801749"/>
            <a:ext cx="9726305" cy="4462573"/>
          </a:xfrm>
        </p:spPr>
        <p:txBody>
          <a:bodyPr>
            <a:normAutofit lnSpcReduction="10000"/>
          </a:bodyPr>
          <a:lstStyle/>
          <a:p>
            <a:pPr marL="342900" indent="-342900" algn="ctr">
              <a:lnSpc>
                <a:spcPct val="90000"/>
              </a:lnSpc>
              <a:buFont typeface="Arial" panose="020B0604020202020204" pitchFamily="34" charset="0"/>
              <a:buChar char="•"/>
            </a:pPr>
            <a:r>
              <a:rPr lang="en-US" sz="1500" dirty="0">
                <a:latin typeface="Times New Roman" panose="02020603050405020304" pitchFamily="18" charset="0"/>
              </a:rPr>
              <a:t>Alvarez </a:t>
            </a:r>
            <a:r>
              <a:rPr lang="en-US" sz="1500" dirty="0" err="1">
                <a:latin typeface="Times New Roman" panose="02020603050405020304" pitchFamily="18" charset="0"/>
              </a:rPr>
              <a:t>Sainz</a:t>
            </a:r>
            <a:r>
              <a:rPr lang="en-US" sz="1500" dirty="0">
                <a:latin typeface="Times New Roman" panose="02020603050405020304" pitchFamily="18" charset="0"/>
              </a:rPr>
              <a:t>, M., Ferrero, A.M. and </a:t>
            </a:r>
            <a:r>
              <a:rPr lang="en-US" sz="1500" dirty="0" err="1">
                <a:latin typeface="Times New Roman" panose="02020603050405020304" pitchFamily="18" charset="0"/>
              </a:rPr>
              <a:t>Ugidos</a:t>
            </a:r>
            <a:r>
              <a:rPr lang="en-US" sz="1500" dirty="0">
                <a:latin typeface="Times New Roman" panose="02020603050405020304" pitchFamily="18" charset="0"/>
              </a:rPr>
              <a:t>, A. (2019). Time management: skills to learn and put into practice. </a:t>
            </a:r>
            <a:r>
              <a:rPr lang="en-US" sz="1500" i="1" dirty="0">
                <a:latin typeface="Times New Roman" panose="02020603050405020304" pitchFamily="18" charset="0"/>
              </a:rPr>
              <a:t>Education + Training</a:t>
            </a:r>
            <a:r>
              <a:rPr lang="en-US" sz="1500" dirty="0">
                <a:latin typeface="Times New Roman" panose="02020603050405020304" pitchFamily="18" charset="0"/>
              </a:rPr>
              <a:t>, ahead-of-print(ahead-of-print).</a:t>
            </a:r>
          </a:p>
          <a:p>
            <a:pPr marL="342900" indent="-342900" algn="ctr">
              <a:lnSpc>
                <a:spcPct val="90000"/>
              </a:lnSpc>
              <a:buFont typeface="Arial" panose="020B0604020202020204" pitchFamily="34" charset="0"/>
              <a:buChar char="•"/>
            </a:pPr>
            <a:r>
              <a:rPr lang="en-US" sz="1500" dirty="0">
                <a:latin typeface="Times New Roman" panose="02020603050405020304" pitchFamily="18" charset="0"/>
              </a:rPr>
              <a:t>Draper, S. (2017). </a:t>
            </a:r>
            <a:r>
              <a:rPr lang="en-US" sz="1500" i="1" dirty="0">
                <a:latin typeface="Times New Roman" panose="02020603050405020304" pitchFamily="18" charset="0"/>
              </a:rPr>
              <a:t>Teaching and learning communication skills in medicine, second edition.</a:t>
            </a:r>
            <a:r>
              <a:rPr lang="en-US" sz="1500" dirty="0">
                <a:latin typeface="Times New Roman" panose="02020603050405020304" pitchFamily="18" charset="0"/>
              </a:rPr>
              <a:t>.</a:t>
            </a:r>
          </a:p>
          <a:p>
            <a:pPr marL="342900" indent="-342900" algn="ctr">
              <a:lnSpc>
                <a:spcPct val="90000"/>
              </a:lnSpc>
              <a:buFont typeface="Arial" panose="020B0604020202020204" pitchFamily="34" charset="0"/>
              <a:buChar char="•"/>
            </a:pPr>
            <a:r>
              <a:rPr lang="en-US" sz="1500" dirty="0">
                <a:latin typeface="Times New Roman" panose="02020603050405020304" pitchFamily="18" charset="0"/>
              </a:rPr>
              <a:t>Hardy, L. (2016). </a:t>
            </a:r>
            <a:r>
              <a:rPr lang="en-US" sz="1500" i="1" dirty="0">
                <a:latin typeface="Times New Roman" panose="02020603050405020304" pitchFamily="18" charset="0"/>
              </a:rPr>
              <a:t>5 Skills That Online Teachers Are Constantly Developing</a:t>
            </a:r>
            <a:r>
              <a:rPr lang="en-US" sz="1500" dirty="0">
                <a:latin typeface="Times New Roman" panose="02020603050405020304" pitchFamily="18" charset="0"/>
              </a:rPr>
              <a:t>. [online] eLearning Industry. Available at: https://elearningindustry.com/5-skills-online-teachers-developing.</a:t>
            </a:r>
          </a:p>
          <a:p>
            <a:pPr marL="342900" indent="-342900" algn="ctr">
              <a:lnSpc>
                <a:spcPct val="90000"/>
              </a:lnSpc>
              <a:buFont typeface="Arial" panose="020B0604020202020204" pitchFamily="34" charset="0"/>
              <a:buChar char="•"/>
            </a:pPr>
            <a:r>
              <a:rPr lang="en-US" sz="1500" dirty="0" err="1">
                <a:latin typeface="Times New Roman" panose="02020603050405020304" pitchFamily="18" charset="0"/>
              </a:rPr>
              <a:t>Karakose</a:t>
            </a:r>
            <a:r>
              <a:rPr lang="en-US" sz="1500" dirty="0">
                <a:latin typeface="Times New Roman" panose="02020603050405020304" pitchFamily="18" charset="0"/>
              </a:rPr>
              <a:t>, T. (2015). The Relationship between Medical Students’ Time Management Skills and Academic Achievement. </a:t>
            </a:r>
            <a:r>
              <a:rPr lang="en-US" sz="1500" i="1" dirty="0">
                <a:latin typeface="Times New Roman" panose="02020603050405020304" pitchFamily="18" charset="0"/>
              </a:rPr>
              <a:t>STUDIES ON ETHNO-MEDICINE</a:t>
            </a:r>
            <a:r>
              <a:rPr lang="en-US" sz="1500" dirty="0">
                <a:latin typeface="Times New Roman" panose="02020603050405020304" pitchFamily="18" charset="0"/>
              </a:rPr>
              <a:t>, 09(01).</a:t>
            </a:r>
          </a:p>
          <a:p>
            <a:pPr marL="342900" indent="-342900" algn="ctr">
              <a:lnSpc>
                <a:spcPct val="90000"/>
              </a:lnSpc>
              <a:buFont typeface="Arial" panose="020B0604020202020204" pitchFamily="34" charset="0"/>
              <a:buChar char="•"/>
            </a:pPr>
            <a:r>
              <a:rPr lang="en-US" sz="1500" dirty="0" err="1">
                <a:latin typeface="Times New Roman" panose="02020603050405020304" pitchFamily="18" charset="0"/>
              </a:rPr>
              <a:t>Palvia</a:t>
            </a:r>
            <a:r>
              <a:rPr lang="en-US" sz="1500" dirty="0">
                <a:latin typeface="Times New Roman" panose="02020603050405020304" pitchFamily="18" charset="0"/>
              </a:rPr>
              <a:t>, S., Aeron, P., Gupta, P., Mahapatra, D., </a:t>
            </a:r>
            <a:r>
              <a:rPr lang="en-US" sz="1500" dirty="0" err="1">
                <a:latin typeface="Times New Roman" panose="02020603050405020304" pitchFamily="18" charset="0"/>
              </a:rPr>
              <a:t>Parida</a:t>
            </a:r>
            <a:r>
              <a:rPr lang="en-US" sz="1500" dirty="0">
                <a:latin typeface="Times New Roman" panose="02020603050405020304" pitchFamily="18" charset="0"/>
              </a:rPr>
              <a:t>, R., Rosner, R. and Sindhi, S. (2018). Online Education: Worldwide Status, Challenges, Trends, and Implications. </a:t>
            </a:r>
            <a:r>
              <a:rPr lang="en-US" sz="1500" i="1" dirty="0">
                <a:latin typeface="Times New Roman" panose="02020603050405020304" pitchFamily="18" charset="0"/>
              </a:rPr>
              <a:t>Journal of Global Information Technology Management</a:t>
            </a:r>
            <a:r>
              <a:rPr lang="en-US" sz="1500" dirty="0">
                <a:latin typeface="Times New Roman" panose="02020603050405020304" pitchFamily="18" charset="0"/>
              </a:rPr>
              <a:t>, 21(4), pp.233–241.</a:t>
            </a:r>
          </a:p>
          <a:p>
            <a:pPr marL="342900" indent="-342900" algn="ctr">
              <a:lnSpc>
                <a:spcPct val="90000"/>
              </a:lnSpc>
              <a:buFont typeface="Arial" panose="020B0604020202020204" pitchFamily="34" charset="0"/>
              <a:buChar char="•"/>
            </a:pPr>
            <a:r>
              <a:rPr lang="en-US" sz="1500" dirty="0" err="1">
                <a:latin typeface="Times New Roman" panose="02020603050405020304" pitchFamily="18" charset="0"/>
              </a:rPr>
              <a:t>Sarsby</a:t>
            </a:r>
            <a:r>
              <a:rPr lang="en-US" sz="1500" dirty="0">
                <a:latin typeface="Times New Roman" panose="02020603050405020304" pitchFamily="18" charset="0"/>
              </a:rPr>
              <a:t>, A. (2016). </a:t>
            </a:r>
            <a:r>
              <a:rPr lang="en-US" sz="1500" i="1" dirty="0">
                <a:latin typeface="Times New Roman" panose="02020603050405020304" pitchFamily="18" charset="0"/>
              </a:rPr>
              <a:t>SWOT Analysis</a:t>
            </a:r>
            <a:r>
              <a:rPr lang="en-US" sz="1500" dirty="0">
                <a:latin typeface="Times New Roman" panose="02020603050405020304" pitchFamily="18" charset="0"/>
              </a:rPr>
              <a:t>. [online] </a:t>
            </a:r>
            <a:r>
              <a:rPr lang="en-US" sz="1500" i="1" dirty="0">
                <a:latin typeface="Times New Roman" panose="02020603050405020304" pitchFamily="18" charset="0"/>
              </a:rPr>
              <a:t>Google Books</a:t>
            </a:r>
            <a:r>
              <a:rPr lang="en-US" sz="1500" dirty="0">
                <a:latin typeface="Times New Roman" panose="02020603050405020304" pitchFamily="18" charset="0"/>
              </a:rPr>
              <a:t>. Lulu.com. Available at: https://books.google.com.pk/books?hl=en&amp;lr=&amp;id=Yrp3DQAAQBAJ&amp;oi=fnd&amp;pg=PA1&amp;dq=SWOT+analysis+&amp;ots=ODnj3xBZ1z&amp;sig=ap2B_TyZwKx9IUHUbdAa0m0i0L0&amp;redir_esc=y#v=onepage&amp;q=SWOT%20analysis&amp;f=false [Accessed 11 Apr. 2022].</a:t>
            </a:r>
          </a:p>
          <a:p>
            <a:pPr marL="342900" indent="-342900" algn="ctr">
              <a:lnSpc>
                <a:spcPct val="90000"/>
              </a:lnSpc>
              <a:buFont typeface="Arial" panose="020B0604020202020204" pitchFamily="34" charset="0"/>
              <a:buChar char="•"/>
            </a:pPr>
            <a:r>
              <a:rPr lang="en-US" sz="1500" dirty="0">
                <a:latin typeface="Times New Roman" panose="02020603050405020304" pitchFamily="18" charset="0"/>
              </a:rPr>
              <a:t>Sun, A. and Chen, X. (2016). Online Education and Its Effective Practice: A Research Review. </a:t>
            </a:r>
            <a:r>
              <a:rPr lang="en-US" sz="1500" i="1" dirty="0">
                <a:latin typeface="Times New Roman" panose="02020603050405020304" pitchFamily="18" charset="0"/>
              </a:rPr>
              <a:t>Journal of Information Technology Education: Research</a:t>
            </a:r>
            <a:r>
              <a:rPr lang="en-US" sz="1500" dirty="0">
                <a:latin typeface="Times New Roman" panose="02020603050405020304" pitchFamily="18" charset="0"/>
              </a:rPr>
              <a:t>, 15(15), pp.157–190.</a:t>
            </a:r>
          </a:p>
          <a:p>
            <a:pPr>
              <a:lnSpc>
                <a:spcPct val="90000"/>
              </a:lnSpc>
            </a:pPr>
            <a:endParaRPr lang="en-US" sz="500" dirty="0">
              <a:latin typeface="Times New Roman" panose="02020603050405020304" pitchFamily="18" charset="0"/>
              <a:cs typeface="Times New Roman" panose="02020603050405020304"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fillRect/>
          </a:stretch>
        </a:blip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TM03457452[[fn=Celestial]]</Template>
  <TotalTime>0</TotalTime>
  <Words>6565</Words>
  <Application>Microsoft Office PowerPoint</Application>
  <PresentationFormat>Ecran lat</PresentationFormat>
  <Paragraphs>58</Paragraphs>
  <Slides>10</Slides>
  <Notes>0</Notes>
  <HiddenSlides>0</HiddenSlides>
  <MMClips>0</MMClips>
  <ScaleCrop>false</ScaleCrop>
  <HeadingPairs>
    <vt:vector size="4" baseType="variant">
      <vt:variant>
        <vt:lpstr>Temă</vt:lpstr>
      </vt:variant>
      <vt:variant>
        <vt:i4>1</vt:i4>
      </vt:variant>
      <vt:variant>
        <vt:lpstr>Titluri diapozitive</vt:lpstr>
      </vt:variant>
      <vt:variant>
        <vt:i4>10</vt:i4>
      </vt:variant>
    </vt:vector>
  </HeadingPairs>
  <TitlesOfParts>
    <vt:vector size="11" baseType="lpstr">
      <vt:lpstr>Celestial</vt:lpstr>
      <vt:lpstr>Online Education Service</vt:lpstr>
      <vt:lpstr>Introduction</vt:lpstr>
      <vt:lpstr>Skills and Expertise</vt:lpstr>
      <vt:lpstr>SWOT ANALYSIS </vt:lpstr>
      <vt:lpstr>Strengths</vt:lpstr>
      <vt:lpstr>Weakness</vt:lpstr>
      <vt:lpstr>Opportunities</vt:lpstr>
      <vt:lpstr>Threats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Source Code</dc:creator>
  <cp:lastModifiedBy>Georgiana Spuma</cp:lastModifiedBy>
  <cp:revision>19</cp:revision>
  <dcterms:created xsi:type="dcterms:W3CDTF">2022-04-11T08:42:00Z</dcterms:created>
  <dcterms:modified xsi:type="dcterms:W3CDTF">2022-04-11T15:23:24Z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5165C1FE7A42491A9F766C2FF9F90DBC</vt:lpwstr>
  </property>
  <property fmtid="{D5CDD505-2E9C-101B-9397-08002B2CF9AE}" pid="3" name="KSOProductBuildVer">
    <vt:lpwstr>1033-11.2.0.11042</vt:lpwstr>
  </property>
</Properties>
</file>