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notesMasters/notesMaster1.xml" ContentType="application/vnd.openxmlformats-officedocument.presentationml.notes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73" r:id="rId1"/>
  </p:sldMasterIdLst>
  <p:notesMasterIdLst>
    <p:notesMasterId r:id="rId35"/>
  </p:notesMasterIdLst>
  <p:sldIdLst>
    <p:sldId id="256" r:id="rId2"/>
    <p:sldId id="257" r:id="rId3"/>
    <p:sldId id="258" r:id="rId4"/>
    <p:sldId id="309" r:id="rId5"/>
    <p:sldId id="310" r:id="rId6"/>
    <p:sldId id="265" r:id="rId7"/>
    <p:sldId id="261" r:id="rId8"/>
    <p:sldId id="267" r:id="rId9"/>
    <p:sldId id="262" r:id="rId10"/>
    <p:sldId id="311" r:id="rId11"/>
    <p:sldId id="303" r:id="rId12"/>
    <p:sldId id="269" r:id="rId13"/>
    <p:sldId id="274" r:id="rId14"/>
    <p:sldId id="275" r:id="rId15"/>
    <p:sldId id="276" r:id="rId16"/>
    <p:sldId id="277" r:id="rId17"/>
    <p:sldId id="284" r:id="rId18"/>
    <p:sldId id="301" r:id="rId19"/>
    <p:sldId id="302" r:id="rId20"/>
    <p:sldId id="288" r:id="rId21"/>
    <p:sldId id="289" r:id="rId22"/>
    <p:sldId id="290" r:id="rId23"/>
    <p:sldId id="291" r:id="rId24"/>
    <p:sldId id="292" r:id="rId25"/>
    <p:sldId id="294" r:id="rId26"/>
    <p:sldId id="293" r:id="rId27"/>
    <p:sldId id="295" r:id="rId28"/>
    <p:sldId id="296" r:id="rId29"/>
    <p:sldId id="305" r:id="rId30"/>
    <p:sldId id="297" r:id="rId31"/>
    <p:sldId id="298" r:id="rId32"/>
    <p:sldId id="308" r:id="rId33"/>
    <p:sldId id="307" r:id="rId34"/>
  </p:sldIdLst>
  <p:sldSz cx="12192000" cy="6858000"/>
  <p:notesSz cx="6858000" cy="994568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Lianne Bowen" initials="LB" lastIdx="1" clrIdx="0">
    <p:extLst>
      <p:ext uri="{19B8F6BF-5375-455C-9EA6-DF929625EA0E}">
        <p15:presenceInfo xmlns:p15="http://schemas.microsoft.com/office/powerpoint/2012/main" userId="S::l.bowen@uwtsd.ac.uk::5a2e7bf0-0a40-40b9-8ad6-d01e2418ed50" providerId="AD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1707"/>
    <p:restoredTop sz="79284"/>
  </p:normalViewPr>
  <p:slideViewPr>
    <p:cSldViewPr snapToGrid="0" snapToObjects="1">
      <p:cViewPr varScale="1">
        <p:scale>
          <a:sx n="55" d="100"/>
          <a:sy n="55" d="100"/>
        </p:scale>
        <p:origin x="1476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theme" Target="theme/theme1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presProps" Target="presProps.xml"/><Relationship Id="rId40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commentAuthors" Target="commentAuthor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notesMaster" Target="notesMasters/notesMaster1.xml"/><Relationship Id="rId8" Type="http://schemas.openxmlformats.org/officeDocument/2006/relationships/slide" Target="slides/slide7.xml"/><Relationship Id="rId3" Type="http://schemas.openxmlformats.org/officeDocument/2006/relationships/slide" Target="slides/slide2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9901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9901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414066F-39A8-274D-A3EE-3C0B5F3E7087}" type="datetimeFigureOut">
              <a:rPr lang="en-GB" smtClean="0"/>
              <a:t>31/10/2022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444500" y="1243013"/>
            <a:ext cx="5969000" cy="3357562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786362"/>
            <a:ext cx="5486400" cy="3916115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446678"/>
            <a:ext cx="2971800" cy="49901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9446678"/>
            <a:ext cx="2971800" cy="49901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8D6AD8-D0DE-3C46-A8CC-7CE5706BFEA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7549465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E8D6AD8-D0DE-3C46-A8CC-7CE5706BFEAC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4630832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E8D6AD8-D0DE-3C46-A8CC-7CE5706BFEAC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306477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E8D6AD8-D0DE-3C46-A8CC-7CE5706BFEAC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3229410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E8D6AD8-D0DE-3C46-A8CC-7CE5706BFEAC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6265887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E8D6AD8-D0DE-3C46-A8CC-7CE5706BFEAC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02872420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E8D6AD8-D0DE-3C46-A8CC-7CE5706BFEAC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6553644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E8D6AD8-D0DE-3C46-A8CC-7CE5706BFEAC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81631805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E8D6AD8-D0DE-3C46-A8CC-7CE5706BFEAC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51218504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E8D6AD8-D0DE-3C46-A8CC-7CE5706BFEAC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35658415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E8D6AD8-D0DE-3C46-A8CC-7CE5706BFEAC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81806434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E8D6AD8-D0DE-3C46-A8CC-7CE5706BFEAC}" type="slidenum">
              <a:rPr lang="en-GB" smtClean="0"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05100623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E8D6AD8-D0DE-3C46-A8CC-7CE5706BFEAC}" type="slidenum">
              <a:rPr lang="en-GB" smtClean="0"/>
              <a:t>21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7388903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E8D6AD8-D0DE-3C46-A8CC-7CE5706BFEAC}" type="slidenum">
              <a:rPr lang="en-GB" smtClean="0"/>
              <a:t>22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64256779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E8D6AD8-D0DE-3C46-A8CC-7CE5706BFEAC}" type="slidenum">
              <a:rPr lang="en-GB" smtClean="0"/>
              <a:t>23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5536888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CE8D6AD8-D0DE-3C46-A8CC-7CE5706BFEAC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25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754873483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E8D6AD8-D0DE-3C46-A8CC-7CE5706BFEAC}" type="slidenum">
              <a:rPr lang="en-GB" smtClean="0"/>
              <a:t>26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4196544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E8D6AD8-D0DE-3C46-A8CC-7CE5706BFEAC}" type="slidenum">
              <a:rPr lang="en-GB" smtClean="0"/>
              <a:t>27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11495405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E8D6AD8-D0DE-3C46-A8CC-7CE5706BFEAC}" type="slidenum">
              <a:rPr lang="en-GB" smtClean="0"/>
              <a:t>31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35324747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E8D6AD8-D0DE-3C46-A8CC-7CE5706BFEAC}" type="slidenum">
              <a:rPr lang="en-GB" smtClean="0"/>
              <a:t>32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91830583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E8D6AD8-D0DE-3C46-A8CC-7CE5706BFEAC}" type="slidenum">
              <a:rPr lang="en-GB" smtClean="0"/>
              <a:t>33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2605224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904DB13E-F722-4ED6-BB00-556651E95281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0" name="Rectangle 9"/>
          <p:cNvSpPr/>
          <p:nvPr/>
        </p:nvSpPr>
        <p:spPr>
          <a:xfrm>
            <a:off x="1307870" y="1267730"/>
            <a:ext cx="9576262" cy="4307950"/>
          </a:xfrm>
          <a:prstGeom prst="rect">
            <a:avLst/>
          </a:prstGeom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</p:sp>
      <p:sp>
        <p:nvSpPr>
          <p:cNvPr id="11" name="Rectangle 10"/>
          <p:cNvSpPr/>
          <p:nvPr/>
        </p:nvSpPr>
        <p:spPr>
          <a:xfrm>
            <a:off x="1447801" y="1411615"/>
            <a:ext cx="9296400" cy="4034770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</p:sp>
      <p:sp>
        <p:nvSpPr>
          <p:cNvPr id="15" name="Rectangle 14"/>
          <p:cNvSpPr/>
          <p:nvPr/>
        </p:nvSpPr>
        <p:spPr>
          <a:xfrm>
            <a:off x="5135880" y="1267730"/>
            <a:ext cx="1920240" cy="73152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grpSp>
        <p:nvGrpSpPr>
          <p:cNvPr id="7" name="Group 6">
            <a:extLst>
              <a:ext uri="{FF2B5EF4-FFF2-40B4-BE49-F238E27FC236}">
                <a16:creationId xmlns:a16="http://schemas.microsoft.com/office/drawing/2014/main" id="{E26428D7-C6F3-473D-A360-A3F5C3E8728C}"/>
              </a:ext>
            </a:extLst>
          </p:cNvPr>
          <p:cNvGrpSpPr/>
          <p:nvPr/>
        </p:nvGrpSpPr>
        <p:grpSpPr>
          <a:xfrm>
            <a:off x="5250180" y="1267730"/>
            <a:ext cx="1691640" cy="615934"/>
            <a:chOff x="5250180" y="1267730"/>
            <a:chExt cx="1691640" cy="615934"/>
          </a:xfrm>
        </p:grpSpPr>
        <p:cxnSp>
          <p:nvCxnSpPr>
            <p:cNvPr id="17" name="Straight Connector 16"/>
            <p:cNvCxnSpPr/>
            <p:nvPr/>
          </p:nvCxnSpPr>
          <p:spPr>
            <a:xfrm>
              <a:off x="5250180" y="1267730"/>
              <a:ext cx="0" cy="612648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>
              <a:off x="6941820" y="1267730"/>
              <a:ext cx="0" cy="612648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/>
            <p:cNvCxnSpPr/>
            <p:nvPr/>
          </p:nvCxnSpPr>
          <p:spPr>
            <a:xfrm>
              <a:off x="5250180" y="1883664"/>
              <a:ext cx="1691640" cy="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629103" y="2244830"/>
            <a:ext cx="8933796" cy="2437232"/>
          </a:xfrm>
        </p:spPr>
        <p:txBody>
          <a:bodyPr tIns="45720" bIns="45720" anchor="ctr">
            <a:normAutofit/>
          </a:bodyPr>
          <a:lstStyle>
            <a:lvl1pPr algn="ctr">
              <a:lnSpc>
                <a:spcPct val="83000"/>
              </a:lnSpc>
              <a:defRPr lang="en-US" sz="6800" b="0" kern="1200" cap="all" spc="-100" baseline="0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629101" y="4682062"/>
            <a:ext cx="8936846" cy="457201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1800" spc="80" baseline="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  <a:lvl2pPr marL="457200" indent="0" algn="ctr">
              <a:buNone/>
              <a:defRPr sz="1600"/>
            </a:lvl2pPr>
            <a:lvl3pPr marL="914400" indent="0" algn="ctr">
              <a:buNone/>
              <a:defRPr sz="16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20" name="Date Placeholder 19"/>
          <p:cNvSpPr>
            <a:spLocks noGrp="1"/>
          </p:cNvSpPr>
          <p:nvPr>
            <p:ph type="dt" sz="half" idx="10"/>
          </p:nvPr>
        </p:nvSpPr>
        <p:spPr>
          <a:xfrm>
            <a:off x="5318760" y="1341256"/>
            <a:ext cx="1554480" cy="485546"/>
          </a:xfrm>
        </p:spPr>
        <p:txBody>
          <a:bodyPr/>
          <a:lstStyle>
            <a:lvl1pPr algn="ctr">
              <a:defRPr sz="1300" spc="0" baseline="0">
                <a:solidFill>
                  <a:srgbClr val="FFFFFF"/>
                </a:solidFill>
                <a:latin typeface="+mn-lt"/>
              </a:defRPr>
            </a:lvl1pPr>
          </a:lstStyle>
          <a:p>
            <a:fld id="{EA0C0817-A112-4847-8014-A94B7D2A4EA3}" type="datetime1">
              <a:rPr lang="en-US" smtClean="0"/>
              <a:t>10/31/2022</a:t>
            </a:fld>
            <a:endParaRPr lang="en-US" dirty="0"/>
          </a:p>
        </p:txBody>
      </p:sp>
      <p:sp>
        <p:nvSpPr>
          <p:cNvPr id="21" name="Footer Placeholder 20"/>
          <p:cNvSpPr>
            <a:spLocks noGrp="1"/>
          </p:cNvSpPr>
          <p:nvPr>
            <p:ph type="ftr" sz="quarter" idx="11"/>
          </p:nvPr>
        </p:nvSpPr>
        <p:spPr>
          <a:xfrm>
            <a:off x="1629100" y="5177408"/>
            <a:ext cx="5730295" cy="228600"/>
          </a:xfrm>
        </p:spPr>
        <p:txBody>
          <a:bodyPr/>
          <a:lstStyle>
            <a:lvl1pPr algn="l"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22" name="Slide Number Placeholder 21"/>
          <p:cNvSpPr>
            <a:spLocks noGrp="1"/>
          </p:cNvSpPr>
          <p:nvPr>
            <p:ph type="sldNum" sz="quarter" idx="12"/>
          </p:nvPr>
        </p:nvSpPr>
        <p:spPr>
          <a:xfrm>
            <a:off x="8606920" y="5177408"/>
            <a:ext cx="1955980" cy="228600"/>
          </a:xfrm>
        </p:spPr>
        <p:txBody>
          <a:bodyPr/>
          <a:lstStyle>
            <a:lvl1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2175252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32B432-ACDA-4023-A761-2BAB76577B62}" type="datetime1">
              <a:rPr lang="en-US" smtClean="0"/>
              <a:t>10/31/2022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789834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14">
            <a:extLst>
              <a:ext uri="{FF2B5EF4-FFF2-40B4-BE49-F238E27FC236}">
                <a16:creationId xmlns:a16="http://schemas.microsoft.com/office/drawing/2014/main" id="{0A4A1889-E37C-4EC3-9E41-9DAD221CF389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23" name="Rectangle 22"/>
          <p:cNvSpPr/>
          <p:nvPr/>
        </p:nvSpPr>
        <p:spPr>
          <a:xfrm>
            <a:off x="1307870" y="1267730"/>
            <a:ext cx="9576262" cy="4307950"/>
          </a:xfrm>
          <a:prstGeom prst="rect">
            <a:avLst/>
          </a:prstGeom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</p:sp>
      <p:sp>
        <p:nvSpPr>
          <p:cNvPr id="24" name="Rectangle 23"/>
          <p:cNvSpPr/>
          <p:nvPr/>
        </p:nvSpPr>
        <p:spPr>
          <a:xfrm>
            <a:off x="1447801" y="1411615"/>
            <a:ext cx="9296400" cy="4034770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</p:sp>
      <p:sp>
        <p:nvSpPr>
          <p:cNvPr id="30" name="Rectangle 29"/>
          <p:cNvSpPr/>
          <p:nvPr/>
        </p:nvSpPr>
        <p:spPr>
          <a:xfrm>
            <a:off x="5135880" y="1267730"/>
            <a:ext cx="1920240" cy="73152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29156" y="2275165"/>
            <a:ext cx="8933688" cy="2406895"/>
          </a:xfrm>
        </p:spPr>
        <p:txBody>
          <a:bodyPr anchor="ctr">
            <a:normAutofit/>
          </a:bodyPr>
          <a:lstStyle>
            <a:lvl1pPr algn="ctr">
              <a:lnSpc>
                <a:spcPct val="83000"/>
              </a:lnSpc>
              <a:defRPr lang="en-US" sz="6800" kern="1200" cap="all" spc="-100" baseline="0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grpSp>
        <p:nvGrpSpPr>
          <p:cNvPr id="16" name="Group 15">
            <a:extLst>
              <a:ext uri="{FF2B5EF4-FFF2-40B4-BE49-F238E27FC236}">
                <a16:creationId xmlns:a16="http://schemas.microsoft.com/office/drawing/2014/main" id="{1683EB04-C23E-490C-A1A6-030CF79D23C8}"/>
              </a:ext>
            </a:extLst>
          </p:cNvPr>
          <p:cNvGrpSpPr/>
          <p:nvPr/>
        </p:nvGrpSpPr>
        <p:grpSpPr>
          <a:xfrm>
            <a:off x="5250180" y="1267730"/>
            <a:ext cx="1691640" cy="615934"/>
            <a:chOff x="5250180" y="1267730"/>
            <a:chExt cx="1691640" cy="615934"/>
          </a:xfrm>
        </p:grpSpPr>
        <p:cxnSp>
          <p:nvCxnSpPr>
            <p:cNvPr id="17" name="Straight Connector 16">
              <a:extLst>
                <a:ext uri="{FF2B5EF4-FFF2-40B4-BE49-F238E27FC236}">
                  <a16:creationId xmlns:a16="http://schemas.microsoft.com/office/drawing/2014/main" id="{F8A84C03-E1CA-4A4E-81D6-9BB0C335B7A0}"/>
                </a:ext>
              </a:extLst>
            </p:cNvPr>
            <p:cNvCxnSpPr/>
            <p:nvPr/>
          </p:nvCxnSpPr>
          <p:spPr>
            <a:xfrm>
              <a:off x="5250180" y="1267730"/>
              <a:ext cx="0" cy="612648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>
              <a:extLst>
                <a:ext uri="{FF2B5EF4-FFF2-40B4-BE49-F238E27FC236}">
                  <a16:creationId xmlns:a16="http://schemas.microsoft.com/office/drawing/2014/main" id="{4A26FB5A-D5D1-4DAB-AC43-7F51A7F2D197}"/>
                </a:ext>
              </a:extLst>
            </p:cNvPr>
            <p:cNvCxnSpPr/>
            <p:nvPr/>
          </p:nvCxnSpPr>
          <p:spPr>
            <a:xfrm>
              <a:off x="6941820" y="1267730"/>
              <a:ext cx="0" cy="612648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>
              <a:extLst>
                <a:ext uri="{FF2B5EF4-FFF2-40B4-BE49-F238E27FC236}">
                  <a16:creationId xmlns:a16="http://schemas.microsoft.com/office/drawing/2014/main" id="{49303F14-E560-4C02-94F4-B4695FE26813}"/>
                </a:ext>
              </a:extLst>
            </p:cNvPr>
            <p:cNvCxnSpPr/>
            <p:nvPr/>
          </p:nvCxnSpPr>
          <p:spPr>
            <a:xfrm>
              <a:off x="5250180" y="1883664"/>
              <a:ext cx="1691640" cy="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629156" y="4682062"/>
            <a:ext cx="8939784" cy="457200"/>
          </a:xfrm>
        </p:spPr>
        <p:txBody>
          <a:bodyPr anchor="t">
            <a:normAutofit/>
          </a:bodyPr>
          <a:lstStyle>
            <a:lvl1pPr marL="0" indent="0" algn="ctr">
              <a:buNone/>
              <a:tabLst>
                <a:tab pos="2633663" algn="l"/>
              </a:tabLst>
              <a:defRPr sz="1800">
                <a:solidFill>
                  <a:schemeClr val="tx1">
                    <a:lumMod val="95000"/>
                    <a:lumOff val="5000"/>
                  </a:schemeClr>
                </a:solidFill>
                <a:effectLst/>
              </a:defRPr>
            </a:lvl1pPr>
            <a:lvl2pPr marL="457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318760" y="1344502"/>
            <a:ext cx="1554480" cy="498781"/>
          </a:xfrm>
        </p:spPr>
        <p:txBody>
          <a:bodyPr/>
          <a:lstStyle>
            <a:lvl1pPr algn="ctr">
              <a:defRPr lang="en-US" sz="1300" kern="1200" spc="0" baseline="0">
                <a:solidFill>
                  <a:srgbClr val="FFFFFF"/>
                </a:solidFill>
                <a:latin typeface="+mn-lt"/>
                <a:ea typeface="+mn-ea"/>
                <a:cs typeface="+mn-cs"/>
              </a:defRPr>
            </a:lvl1pPr>
          </a:lstStyle>
          <a:p>
            <a:fld id="{D9C646AA-F36E-4540-911D-FFFC0A0EF24A}" type="datetime1">
              <a:rPr lang="en-US" smtClean="0"/>
              <a:t>10/31/2022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629157" y="5177408"/>
            <a:ext cx="5660134" cy="228600"/>
          </a:xfrm>
        </p:spPr>
        <p:txBody>
          <a:bodyPr/>
          <a:lstStyle>
            <a:lvl1pPr algn="l"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604504" y="5177408"/>
            <a:ext cx="1958339" cy="228600"/>
          </a:xfrm>
        </p:spPr>
        <p:txBody>
          <a:bodyPr/>
          <a:lstStyle>
            <a:lvl1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7534067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66800" y="2103120"/>
            <a:ext cx="4663440" cy="374904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461760" y="2103120"/>
            <a:ext cx="4663440" cy="374904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186D26-FA5F-4637-B602-B7C2DC34CFD4}" type="datetime1">
              <a:rPr lang="en-US" smtClean="0"/>
              <a:t>10/31/2022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5713585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9848" y="2074334"/>
            <a:ext cx="4663440" cy="640080"/>
          </a:xfrm>
        </p:spPr>
        <p:txBody>
          <a:bodyPr anchor="ctr">
            <a:normAutofit/>
          </a:bodyPr>
          <a:lstStyle>
            <a:lvl1pPr marL="0" indent="0" algn="l">
              <a:spcBef>
                <a:spcPts val="0"/>
              </a:spcBef>
              <a:buNone/>
              <a:defRPr sz="1900" b="1" i="0">
                <a:solidFill>
                  <a:schemeClr val="tx1"/>
                </a:solidFill>
                <a:latin typeface="+mn-lt"/>
              </a:defRPr>
            </a:lvl1pPr>
            <a:lvl2pPr marL="457200" indent="0">
              <a:buNone/>
              <a:defRPr sz="18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69848" y="2792472"/>
            <a:ext cx="4663440" cy="3163825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58712" y="2074334"/>
            <a:ext cx="4663440" cy="640080"/>
          </a:xfrm>
        </p:spPr>
        <p:txBody>
          <a:bodyPr anchor="ctr">
            <a:normAutofit/>
          </a:bodyPr>
          <a:lstStyle>
            <a:lvl1pPr marL="0" indent="0" algn="l">
              <a:spcBef>
                <a:spcPts val="0"/>
              </a:spcBef>
              <a:buNone/>
              <a:defRPr sz="1900" b="1">
                <a:solidFill>
                  <a:schemeClr val="tx1"/>
                </a:solidFill>
              </a:defRPr>
            </a:lvl1pPr>
            <a:lvl2pPr marL="457200" indent="0">
              <a:buNone/>
              <a:defRPr sz="18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458712" y="2792471"/>
            <a:ext cx="4663440" cy="3164509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7F15D8-96D1-4781-BC50-CA8A088B2FE4}" type="datetime1">
              <a:rPr lang="en-US" smtClean="0"/>
              <a:t>10/31/2022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0903383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A96C99-B8F8-4528-BD05-0E16E943DC09}" type="datetime1">
              <a:rPr lang="en-US" smtClean="0"/>
              <a:t>10/31/2022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1237576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636942-C211-4B28-8DBD-C953E00AF71B}" type="datetime1">
              <a:rPr lang="en-US" smtClean="0"/>
              <a:t>10/31/2022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8149522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D5E1BBF9-8BEF-4353-BA68-30AAF9EBD8D8}"/>
              </a:ext>
            </a:extLst>
          </p:cNvPr>
          <p:cNvSpPr/>
          <p:nvPr/>
        </p:nvSpPr>
        <p:spPr>
          <a:xfrm>
            <a:off x="8119870" y="237744"/>
            <a:ext cx="3826596" cy="6382512"/>
          </a:xfrm>
          <a:prstGeom prst="rect">
            <a:avLst/>
          </a:prstGeom>
          <a:solidFill>
            <a:schemeClr val="bg1">
              <a:lumMod val="85000"/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5B941C21-2A5D-4912-AB06-1BB0C0EB6AE1}"/>
              </a:ext>
            </a:extLst>
          </p:cNvPr>
          <p:cNvSpPr/>
          <p:nvPr/>
        </p:nvSpPr>
        <p:spPr>
          <a:xfrm>
            <a:off x="8254660" y="374904"/>
            <a:ext cx="3557016" cy="6108192"/>
          </a:xfrm>
          <a:prstGeom prst="rect">
            <a:avLst/>
          </a:prstGeom>
          <a:noFill/>
          <a:ln w="6350" cap="sq">
            <a:solidFill>
              <a:schemeClr val="tx1">
                <a:lumMod val="75000"/>
                <a:lumOff val="25000"/>
              </a:schemeClr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458200" y="607392"/>
            <a:ext cx="3161963" cy="1645920"/>
          </a:xfrm>
        </p:spPr>
        <p:txBody>
          <a:bodyPr anchor="b">
            <a:normAutofit/>
          </a:bodyPr>
          <a:lstStyle>
            <a:lvl1pPr algn="l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3200" b="0" kern="1200" cap="none" spc="0" baseline="0" dirty="0">
                <a:solidFill>
                  <a:schemeClr val="tx1"/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5800" y="609600"/>
            <a:ext cx="6858000" cy="5334000"/>
          </a:xfrm>
        </p:spPr>
        <p:txBody>
          <a:bodyPr/>
          <a:lstStyle>
            <a:lvl1pPr>
              <a:defRPr sz="19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458200" y="2336800"/>
            <a:ext cx="3161963" cy="3606800"/>
          </a:xfrm>
        </p:spPr>
        <p:txBody>
          <a:bodyPr>
            <a:normAutofit/>
          </a:bodyPr>
          <a:lstStyle>
            <a:lvl1pPr marL="0" indent="0">
              <a:lnSpc>
                <a:spcPct val="110000"/>
              </a:lnSpc>
              <a:spcBef>
                <a:spcPts val="800"/>
              </a:spcBef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>
          <a:xfrm>
            <a:off x="5588000" y="6035040"/>
            <a:ext cx="1955800" cy="365760"/>
          </a:xfrm>
        </p:spPr>
        <p:txBody>
          <a:bodyPr/>
          <a:lstStyle>
            <a:lvl1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fld id="{7E8D12A6-918A-48BD-8CB9-CA713993B0EA}" type="datetime1">
              <a:rPr lang="en-US" smtClean="0"/>
              <a:t>10/31/2022</a:t>
            </a:fld>
            <a:endParaRPr lang="en-US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>
          <a:xfrm>
            <a:off x="685801" y="6035040"/>
            <a:ext cx="4584700" cy="365760"/>
          </a:xfrm>
        </p:spPr>
        <p:txBody>
          <a:bodyPr/>
          <a:lstStyle>
            <a:lvl1pPr algn="l">
              <a:defRPr/>
            </a:lvl1pPr>
          </a:lstStyle>
          <a:p>
            <a:endParaRPr lang="en-US"/>
          </a:p>
        </p:txBody>
      </p:sp>
      <p:sp>
        <p:nvSpPr>
          <p:cNvPr id="11" name="Slide Number Placeholder 10"/>
          <p:cNvSpPr>
            <a:spLocks noGrp="1"/>
          </p:cNvSpPr>
          <p:nvPr>
            <p:ph type="sldNum" sz="quarter" idx="12"/>
          </p:nvPr>
        </p:nvSpPr>
        <p:spPr>
          <a:xfrm>
            <a:off x="10396728" y="6035040"/>
            <a:ext cx="1223435" cy="365760"/>
          </a:xfrm>
        </p:spPr>
        <p:txBody>
          <a:bodyPr/>
          <a:lstStyle>
            <a:lvl1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1148535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E687CA98-D9C7-497F-A1DA-7D22F8753BCE}"/>
              </a:ext>
            </a:extLst>
          </p:cNvPr>
          <p:cNvSpPr/>
          <p:nvPr/>
        </p:nvSpPr>
        <p:spPr>
          <a:xfrm>
            <a:off x="8119870" y="237744"/>
            <a:ext cx="3826596" cy="6382512"/>
          </a:xfrm>
          <a:prstGeom prst="rect">
            <a:avLst/>
          </a:prstGeom>
          <a:solidFill>
            <a:schemeClr val="bg1">
              <a:lumMod val="85000"/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28599" y="237744"/>
            <a:ext cx="7696201" cy="6382512"/>
          </a:xfrm>
          <a:solidFill>
            <a:schemeClr val="accent1">
              <a:lumMod val="60000"/>
              <a:lumOff val="40000"/>
            </a:schemeClr>
          </a:solidFill>
          <a:ln>
            <a:noFill/>
          </a:ln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5662337" y="6035040"/>
            <a:ext cx="2071963" cy="365760"/>
          </a:xfrm>
        </p:spPr>
        <p:txBody>
          <a:bodyPr/>
          <a:lstStyle>
            <a:lvl1pPr>
              <a:defRPr b="1">
                <a:solidFill>
                  <a:srgbClr val="FFFFFF"/>
                </a:solidFill>
                <a:effectLst>
                  <a:outerShdw blurRad="19050" dist="6350" dir="2700000" algn="tl" rotWithShape="0">
                    <a:prstClr val="black">
                      <a:alpha val="40000"/>
                    </a:prstClr>
                  </a:outerShdw>
                </a:effectLst>
              </a:defRPr>
            </a:lvl1pPr>
          </a:lstStyle>
          <a:p>
            <a:fld id="{E778CE86-875F-4587-BCF6-FA054AFC0D53}" type="datetime1">
              <a:rPr lang="en-US" smtClean="0"/>
              <a:pPr/>
              <a:t>10/31/2022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12648" y="6035040"/>
            <a:ext cx="4588002" cy="365760"/>
          </a:xfrm>
        </p:spPr>
        <p:txBody>
          <a:bodyPr/>
          <a:lstStyle>
            <a:lvl1pPr marL="0" algn="r" defTabSz="914400" rtl="0" eaLnBrk="1" latinLnBrk="0" hangingPunct="1">
              <a:defRPr lang="en-US" sz="1000" b="1" kern="1200" dirty="0">
                <a:solidFill>
                  <a:srgbClr val="FFFFFF"/>
                </a:solidFill>
                <a:effectLst>
                  <a:outerShdw blurRad="19050" dist="6350" dir="2700000" algn="tl" rotWithShape="0">
                    <a:prstClr val="black">
                      <a:alpha val="40000"/>
                    </a:prstClr>
                  </a:outerShdw>
                </a:effectLst>
                <a:latin typeface="+mn-lt"/>
                <a:ea typeface="+mn-ea"/>
                <a:cs typeface="+mn-cs"/>
              </a:defRPr>
            </a:lvl1pPr>
          </a:lstStyle>
          <a:p>
            <a:pPr algn="l"/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396728" y="6035040"/>
            <a:ext cx="1225296" cy="365760"/>
          </a:xfrm>
        </p:spPr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F8B3D8CC-BB13-41A5-8F34-B8E84A4F9534}"/>
              </a:ext>
            </a:extLst>
          </p:cNvPr>
          <p:cNvSpPr/>
          <p:nvPr/>
        </p:nvSpPr>
        <p:spPr>
          <a:xfrm>
            <a:off x="8254660" y="374904"/>
            <a:ext cx="3557016" cy="6108192"/>
          </a:xfrm>
          <a:prstGeom prst="rect">
            <a:avLst/>
          </a:prstGeom>
          <a:noFill/>
          <a:ln w="6350" cap="sq">
            <a:solidFill>
              <a:schemeClr val="tx1">
                <a:lumMod val="75000"/>
                <a:lumOff val="25000"/>
              </a:schemeClr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477250" y="603504"/>
            <a:ext cx="3144774" cy="1645920"/>
          </a:xfrm>
        </p:spPr>
        <p:txBody>
          <a:bodyPr anchor="b">
            <a:noAutofit/>
          </a:bodyPr>
          <a:lstStyle>
            <a:lvl1pPr algn="l">
              <a:lnSpc>
                <a:spcPct val="100000"/>
              </a:lnSpc>
              <a:defRPr sz="3200" b="0">
                <a:solidFill>
                  <a:schemeClr val="tx1"/>
                </a:solidFill>
                <a:latin typeface="+mj-lt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477250" y="2386584"/>
            <a:ext cx="3144774" cy="3511296"/>
          </a:xfrm>
        </p:spPr>
        <p:txBody>
          <a:bodyPr>
            <a:normAutofit/>
          </a:bodyPr>
          <a:lstStyle>
            <a:lvl1pPr marL="0" indent="0" algn="l">
              <a:lnSpc>
                <a:spcPct val="110000"/>
              </a:lnSpc>
              <a:spcBef>
                <a:spcPts val="800"/>
              </a:spcBef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25807043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4F40B7-36AB-4376-BE14-EF7004D79BB9}" type="datetime1">
              <a:rPr lang="en-US" smtClean="0"/>
              <a:t>10/31/2022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3601681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991600" y="762000"/>
            <a:ext cx="2362200" cy="52578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762000"/>
            <a:ext cx="8077200" cy="525780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87CAB8-DCAE-46A5-AADA-B3FAD11A54E0}" type="datetime1">
              <a:rPr lang="en-US" smtClean="0"/>
              <a:t>10/31/2022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4063225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1E94681D-2A4C-4A8D-B9B5-31D440D0328D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Rectangle 6"/>
          <p:cNvSpPr/>
          <p:nvPr/>
        </p:nvSpPr>
        <p:spPr>
          <a:xfrm>
            <a:off x="234696" y="237744"/>
            <a:ext cx="11722608" cy="6382512"/>
          </a:xfrm>
          <a:prstGeom prst="rect">
            <a:avLst/>
          </a:prstGeom>
          <a:solidFill>
            <a:schemeClr val="bg1">
              <a:lumMod val="75000"/>
              <a:alpha val="60000"/>
            </a:schemeClr>
          </a:solidFill>
          <a:ln w="6350" cap="flat" cmpd="sng" algn="ctr">
            <a:noFill/>
            <a:prstDash val="solid"/>
          </a:ln>
          <a:effectLst>
            <a:softEdge rad="0"/>
          </a:effectLst>
        </p:spPr>
      </p:sp>
      <p:sp>
        <p:nvSpPr>
          <p:cNvPr id="8" name="Rectangle 7"/>
          <p:cNvSpPr/>
          <p:nvPr/>
        </p:nvSpPr>
        <p:spPr>
          <a:xfrm>
            <a:off x="371856" y="374904"/>
            <a:ext cx="11448288" cy="6108192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85000"/>
                <a:lumOff val="15000"/>
              </a:schemeClr>
            </a:solidFill>
            <a:prstDash val="solid"/>
            <a:miter lim="800000"/>
          </a:ln>
          <a:effectLst/>
        </p:spPr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66800" y="642594"/>
            <a:ext cx="10058400" cy="13716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6800" y="2103120"/>
            <a:ext cx="10058400" cy="384962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56794" y="6035040"/>
            <a:ext cx="2893045" cy="36576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F6FA2B21-3FCD-4721-B95C-427943F61125}" type="datetime1">
              <a:rPr lang="en-US" smtClean="0"/>
              <a:t>10/31/2022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066800" y="6035040"/>
            <a:ext cx="5816600" cy="36576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00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287000" y="6035040"/>
            <a:ext cx="838200" cy="36576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4183027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0" r:id="rId1"/>
    <p:sldLayoutId id="2147483671" r:id="rId2"/>
    <p:sldLayoutId id="2147483672" r:id="rId3"/>
    <p:sldLayoutId id="2147483662" r:id="rId4"/>
    <p:sldLayoutId id="2147483663" r:id="rId5"/>
    <p:sldLayoutId id="2147483669" r:id="rId6"/>
    <p:sldLayoutId id="2147483664" r:id="rId7"/>
    <p:sldLayoutId id="2147483665" r:id="rId8"/>
    <p:sldLayoutId id="2147483666" r:id="rId9"/>
    <p:sldLayoutId id="2147483667" r:id="rId10"/>
    <p:sldLayoutId id="2147483668" r:id="rId1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lang="en-US" sz="4200" i="0" kern="1200" cap="none" spc="0" baseline="0" dirty="0">
          <a:solidFill>
            <a:schemeClr val="tx1">
              <a:lumMod val="85000"/>
              <a:lumOff val="15000"/>
            </a:schemeClr>
          </a:solidFill>
          <a:effectLst/>
          <a:latin typeface="+mj-lt"/>
          <a:ea typeface="+mn-ea"/>
          <a:cs typeface="+mn-cs"/>
        </a:defRPr>
      </a:lvl1pPr>
    </p:titleStyle>
    <p:bodyStyle>
      <a:lvl1pPr marL="182880" indent="-182880" algn="l" defTabSz="914400" rtl="0" eaLnBrk="1" latinLnBrk="0" hangingPunct="1">
        <a:lnSpc>
          <a:spcPct val="110000"/>
        </a:lnSpc>
        <a:spcBef>
          <a:spcPts val="900"/>
        </a:spcBef>
        <a:spcAft>
          <a:spcPts val="0"/>
        </a:spcAft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5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300" kern="1200">
          <a:solidFill>
            <a:schemeClr val="tx1"/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2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128016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19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22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5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hyperlink" Target="mailto:s.ainsworth@uwtsd.ac.uk" TargetMode="Externa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png"/><Relationship Id="rId5" Type="http://schemas.openxmlformats.org/officeDocument/2006/relationships/hyperlink" Target="https://www.youtube.com/watch?v=L6MamDfrH-I" TargetMode="External"/><Relationship Id="rId4" Type="http://schemas.openxmlformats.org/officeDocument/2006/relationships/hyperlink" Target="http://www.youtube.com/watch?v=D-RS80DVvrg" TargetMode="Externa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youtube.com/watch?v=hhqumfpxuzI" TargetMode="Externa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jpeg"/></Relationships>
</file>

<file path=ppt/slides/_rels/slide2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jpeg"/><Relationship Id="rId3" Type="http://schemas.openxmlformats.org/officeDocument/2006/relationships/image" Target="../media/image8.jpeg"/><Relationship Id="rId7" Type="http://schemas.openxmlformats.org/officeDocument/2006/relationships/image" Target="../media/image11.jpe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amazon.com/exec/obidos/tg/detail/-/B00006ZCBQ/t/002-6295556-9862413?v=glance&amp;s=toys&amp;me=A3UN6WX5RRO2AG&amp;vi=pictures&amp;img=14#more-pictures" TargetMode="External"/><Relationship Id="rId5" Type="http://schemas.openxmlformats.org/officeDocument/2006/relationships/image" Target="../media/image10.jpeg"/><Relationship Id="rId4" Type="http://schemas.openxmlformats.org/officeDocument/2006/relationships/hyperlink" Target="http://www.amazon.com/exec/obidos/tg/detail/-/B0000521C3/t/002-6295556-9862413?v=glance&amp;s=toys&amp;me=A3UN6WX5RRO2AG&amp;vi=pictures&amp;img=14#more-pictures" TargetMode="External"/><Relationship Id="rId9" Type="http://schemas.openxmlformats.org/officeDocument/2006/relationships/image" Target="../media/image13.jpeg"/></Relationships>
</file>

<file path=ppt/slides/_rels/slide2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jpeg"/><Relationship Id="rId3" Type="http://schemas.openxmlformats.org/officeDocument/2006/relationships/hyperlink" Target="http://www.amazon.com/exec/obidos/tg/detail/-/B0000521C3/t/002-6295556-9862413?v=glance&amp;s=toys&amp;me=A3UN6WX5RRO2AG&amp;vi=pictures&amp;img=14#more-pictures" TargetMode="External"/><Relationship Id="rId7" Type="http://schemas.openxmlformats.org/officeDocument/2006/relationships/image" Target="../media/image12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1.jpeg"/><Relationship Id="rId5" Type="http://schemas.openxmlformats.org/officeDocument/2006/relationships/hyperlink" Target="http://www.amazon.com/exec/obidos/tg/detail/-/B00006ZCBQ/t/002-6295556-9862413?v=glance&amp;s=toys&amp;me=A3UN6WX5RRO2AG&amp;vi=pictures&amp;img=14#more-pictures" TargetMode="External"/><Relationship Id="rId4" Type="http://schemas.openxmlformats.org/officeDocument/2006/relationships/image" Target="../media/image10.jpeg"/><Relationship Id="rId9" Type="http://schemas.openxmlformats.org/officeDocument/2006/relationships/image" Target="../media/image14.jpeg"/></Relationships>
</file>

<file path=ppt/slides/_rels/slide2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jpeg"/><Relationship Id="rId13" Type="http://schemas.openxmlformats.org/officeDocument/2006/relationships/image" Target="../media/image17.jpeg"/><Relationship Id="rId3" Type="http://schemas.openxmlformats.org/officeDocument/2006/relationships/image" Target="../media/image8.jpeg"/><Relationship Id="rId7" Type="http://schemas.openxmlformats.org/officeDocument/2006/relationships/image" Target="../media/image10.jpeg"/><Relationship Id="rId12" Type="http://schemas.openxmlformats.org/officeDocument/2006/relationships/hyperlink" Target="http://www.amazon.com/exec/obidos/tg/detail/-/B000063XMQ/t/002-6295556-9862413?v=glance&amp;s=toys&amp;me=A3UN6WX5RRO2AG&amp;vi=pictures&amp;img=14#more-pictures" TargetMode="External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amazon.com/exec/obidos/tg/detail/-/B0000521C3/t/002-6295556-9862413?v=glance&amp;s=toys&amp;me=A3UN6WX5RRO2AG&amp;vi=pictures&amp;img=14#more-pictures" TargetMode="External"/><Relationship Id="rId11" Type="http://schemas.openxmlformats.org/officeDocument/2006/relationships/image" Target="../media/image16.jpeg"/><Relationship Id="rId5" Type="http://schemas.openxmlformats.org/officeDocument/2006/relationships/image" Target="../media/image11.jpeg"/><Relationship Id="rId10" Type="http://schemas.openxmlformats.org/officeDocument/2006/relationships/image" Target="../media/image15.jpeg"/><Relationship Id="rId4" Type="http://schemas.openxmlformats.org/officeDocument/2006/relationships/hyperlink" Target="http://www.amazon.com/exec/obidos/tg/detail/-/B00006ZCBQ/t/002-6295556-9862413?v=glance&amp;s=toys&amp;me=A3UN6WX5RRO2AG&amp;vi=pictures&amp;img=14#more-pictures" TargetMode="External"/><Relationship Id="rId9" Type="http://schemas.openxmlformats.org/officeDocument/2006/relationships/image" Target="../media/image12.jpeg"/></Relationships>
</file>

<file path=ppt/slides/_rels/slide2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jpeg"/><Relationship Id="rId13" Type="http://schemas.openxmlformats.org/officeDocument/2006/relationships/image" Target="../media/image17.jpeg"/><Relationship Id="rId3" Type="http://schemas.openxmlformats.org/officeDocument/2006/relationships/image" Target="../media/image8.jpeg"/><Relationship Id="rId7" Type="http://schemas.openxmlformats.org/officeDocument/2006/relationships/image" Target="../media/image10.jpeg"/><Relationship Id="rId12" Type="http://schemas.openxmlformats.org/officeDocument/2006/relationships/hyperlink" Target="http://www.amazon.com/exec/obidos/tg/detail/-/B000063XMQ/t/002-6295556-9862413?v=glance&amp;s=toys&amp;me=A3UN6WX5RRO2AG&amp;vi=pictures&amp;img=14#more-pictures" TargetMode="External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amazon.com/exec/obidos/tg/detail/-/B0000521C3/t/002-6295556-9862413?v=glance&amp;s=toys&amp;me=A3UN6WX5RRO2AG&amp;vi=pictures&amp;img=14#more-pictures" TargetMode="External"/><Relationship Id="rId11" Type="http://schemas.openxmlformats.org/officeDocument/2006/relationships/image" Target="../media/image16.jpeg"/><Relationship Id="rId5" Type="http://schemas.openxmlformats.org/officeDocument/2006/relationships/image" Target="../media/image11.jpeg"/><Relationship Id="rId10" Type="http://schemas.openxmlformats.org/officeDocument/2006/relationships/image" Target="../media/image15.jpeg"/><Relationship Id="rId4" Type="http://schemas.openxmlformats.org/officeDocument/2006/relationships/hyperlink" Target="http://www.amazon.com/exec/obidos/tg/detail/-/B00006ZCBQ/t/002-6295556-9862413?v=glance&amp;s=toys&amp;me=A3UN6WX5RRO2AG&amp;vi=pictures&amp;img=14#more-pictures" TargetMode="External"/><Relationship Id="rId9" Type="http://schemas.openxmlformats.org/officeDocument/2006/relationships/image" Target="../media/image12.jpeg"/><Relationship Id="rId14" Type="http://schemas.openxmlformats.org/officeDocument/2006/relationships/image" Target="../media/image18.jpeg"/></Relationships>
</file>

<file path=ppt/slides/_rels/slide2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jpeg"/><Relationship Id="rId13" Type="http://schemas.openxmlformats.org/officeDocument/2006/relationships/image" Target="../media/image24.jpeg"/><Relationship Id="rId3" Type="http://schemas.openxmlformats.org/officeDocument/2006/relationships/image" Target="../media/image18.jpeg"/><Relationship Id="rId7" Type="http://schemas.openxmlformats.org/officeDocument/2006/relationships/image" Target="../media/image8.jpeg"/><Relationship Id="rId12" Type="http://schemas.openxmlformats.org/officeDocument/2006/relationships/image" Target="../media/image23.jpe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9.jpeg"/><Relationship Id="rId11" Type="http://schemas.openxmlformats.org/officeDocument/2006/relationships/image" Target="../media/image22.jpeg"/><Relationship Id="rId5" Type="http://schemas.openxmlformats.org/officeDocument/2006/relationships/image" Target="../media/image17.jpeg"/><Relationship Id="rId15" Type="http://schemas.openxmlformats.org/officeDocument/2006/relationships/image" Target="../media/image25.jpeg"/><Relationship Id="rId10" Type="http://schemas.openxmlformats.org/officeDocument/2006/relationships/image" Target="../media/image21.jpeg"/><Relationship Id="rId4" Type="http://schemas.openxmlformats.org/officeDocument/2006/relationships/hyperlink" Target="http://www.amazon.com/exec/obidos/tg/detail/-/B000063XMQ/t/002-6295556-9862413?v=glance&amp;s=toys&amp;me=A3UN6WX5RRO2AG&amp;vi=pictures&amp;img=14#more-pictures" TargetMode="External"/><Relationship Id="rId9" Type="http://schemas.openxmlformats.org/officeDocument/2006/relationships/image" Target="../media/image20.jpeg"/><Relationship Id="rId14" Type="http://schemas.openxmlformats.org/officeDocument/2006/relationships/hyperlink" Target="http://www.geocities.com/EnchantedForest/Cottage/1165/images/full/dol01.jpg" TargetMode="Externa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jpe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7.png"/><Relationship Id="rId4" Type="http://schemas.openxmlformats.org/officeDocument/2006/relationships/hyperlink" Target="https://www.youtube.com/watch?app=desktop&amp;v=IhcgYgx7aAA" TargetMode="Externa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verywellmind.com/what-is-a-skinner-box-2795875" TargetMode="External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www.unicef.org/northmacedonia/reports/inclusive-education-teachers-inclusive-child-centred-teaching-and-pedagogy" TargetMode="External"/><Relationship Id="rId4" Type="http://schemas.openxmlformats.org/officeDocument/2006/relationships/hyperlink" Target="https://www.researchgate.net/publication/280830868_CONSTRUCTIVIST_LEARNING_ENVIRONMENTS_THE_TEACHERS'_AND_STUDENTS'_PERSPECTIVES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close up of a blackboard&#10;&#10;Description automatically generated">
            <a:extLst>
              <a:ext uri="{FF2B5EF4-FFF2-40B4-BE49-F238E27FC236}">
                <a16:creationId xmlns:a16="http://schemas.microsoft.com/office/drawing/2014/main" id="{829920AD-9465-4A5F-9F75-EA084E8B734A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18208" b="4737"/>
          <a:stretch/>
        </p:blipFill>
        <p:spPr>
          <a:xfrm>
            <a:off x="0" y="0"/>
            <a:ext cx="12191980" cy="6858000"/>
          </a:xfrm>
          <a:prstGeom prst="rect">
            <a:avLst/>
          </a:prstGeom>
        </p:spPr>
      </p:pic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F9FFE17-DE95-4821-ACC1-B90C954492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307870" y="1267730"/>
            <a:ext cx="9576262" cy="4307950"/>
          </a:xfrm>
          <a:prstGeom prst="rect">
            <a:avLst/>
          </a:prstGeom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03CF76AF-FF72-4430-A772-0584032902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447801" y="1411615"/>
            <a:ext cx="9296400" cy="4034770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86D70E6-4EDB-CA45-AF35-3423746BAF8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771132" y="2091263"/>
            <a:ext cx="8649738" cy="2590800"/>
          </a:xfrm>
        </p:spPr>
        <p:txBody>
          <a:bodyPr>
            <a:normAutofit/>
          </a:bodyPr>
          <a:lstStyle/>
          <a:p>
            <a:r>
              <a:rPr lang="en-GB" sz="6000" cap="none" spc="0" dirty="0"/>
              <a:t>Principles of Learning and Teaching: 1</a:t>
            </a:r>
            <a:br>
              <a:rPr lang="en-GB" sz="6000" cap="none" spc="0" dirty="0"/>
            </a:br>
            <a:r>
              <a:rPr lang="en-GB" sz="2800" cap="none" spc="0" dirty="0"/>
              <a:t>November 2022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370E5C6-D5D2-7640-B6FF-6622DA1C107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771130" y="4682062"/>
            <a:ext cx="8652788" cy="457201"/>
          </a:xfrm>
        </p:spPr>
        <p:txBody>
          <a:bodyPr>
            <a:noAutofit/>
          </a:bodyPr>
          <a:lstStyle/>
          <a:p>
            <a:r>
              <a:rPr lang="en-GB" sz="2800" dirty="0">
                <a:latin typeface="+mj-lt"/>
              </a:rPr>
              <a:t>Sue Ainsworth           </a:t>
            </a:r>
            <a:r>
              <a:rPr lang="en-GB" sz="2800" dirty="0">
                <a:latin typeface="+mj-lt"/>
                <a:hlinkClick r:id="rId4"/>
              </a:rPr>
              <a:t>s.ainsworth@uwtsd.ac.uk</a:t>
            </a:r>
            <a:r>
              <a:rPr lang="en-GB" sz="2800" dirty="0">
                <a:latin typeface="+mj-lt"/>
              </a:rPr>
              <a:t> 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0B1C8180-2FDD-4202-8C45-4057CB1AB2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35880" y="1267730"/>
            <a:ext cx="1920240" cy="73152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D6E86CC6-13EA-4A88-86AD-CF27BF52CC9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250180" y="1267730"/>
            <a:ext cx="0" cy="640080"/>
          </a:xfrm>
          <a:prstGeom prst="line">
            <a:avLst/>
          </a:prstGeom>
          <a:solidFill>
            <a:schemeClr val="tx1">
              <a:lumMod val="85000"/>
              <a:lumOff val="15000"/>
            </a:schemeClr>
          </a:solidFill>
          <a:ln>
            <a:solidFill>
              <a:srgbClr val="FFFFFF"/>
            </a:solidFill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3F80B441-4F7D-4B40-8A13-FED03A1F3A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941820" y="1267730"/>
            <a:ext cx="0" cy="640080"/>
          </a:xfrm>
          <a:prstGeom prst="line">
            <a:avLst/>
          </a:prstGeom>
          <a:solidFill>
            <a:schemeClr val="tx1">
              <a:lumMod val="85000"/>
              <a:lumOff val="15000"/>
            </a:schemeClr>
          </a:solidFill>
          <a:ln>
            <a:solidFill>
              <a:srgbClr val="FFFFFF"/>
            </a:solidFill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Straight Connector 18">
            <a:extLst>
              <a:ext uri="{FF2B5EF4-FFF2-40B4-BE49-F238E27FC236}">
                <a16:creationId xmlns:a16="http://schemas.microsoft.com/office/drawing/2014/main" id="{70C7FD1A-44B1-4E4C-B0C9-A8103DCCDC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250180" y="1913025"/>
            <a:ext cx="1691640" cy="0"/>
          </a:xfrm>
          <a:prstGeom prst="line">
            <a:avLst/>
          </a:prstGeom>
          <a:solidFill>
            <a:schemeClr val="tx1">
              <a:lumMod val="85000"/>
              <a:lumOff val="15000"/>
            </a:schemeClr>
          </a:solidFill>
          <a:ln>
            <a:solidFill>
              <a:srgbClr val="FFFFFF"/>
            </a:solidFill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29681224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57A121-6434-C540-8E2C-572FE9BD054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Module Learning Outcomes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C1322F2-B2F1-9141-87D6-1D1AB46B785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66800" y="2113630"/>
            <a:ext cx="10058400" cy="3849624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§"/>
              <a:defRPr/>
            </a:pPr>
            <a:r>
              <a:rPr lang="en-GB" sz="2400" dirty="0"/>
              <a:t>Apply knowledge of learning theories to school practice </a:t>
            </a:r>
          </a:p>
          <a:p>
            <a:pPr>
              <a:buFont typeface="Wingdings" pitchFamily="2" charset="2"/>
              <a:buChar char="§"/>
              <a:defRPr/>
            </a:pPr>
            <a:r>
              <a:rPr lang="en-GB" sz="2400" dirty="0"/>
              <a:t>Reflect on the impact of a child-centred and inclusive pedagogy to teaching and learning</a:t>
            </a:r>
          </a:p>
          <a:p>
            <a:pPr>
              <a:buFont typeface="Wingdings" pitchFamily="2" charset="2"/>
              <a:buChar char="§"/>
              <a:defRPr/>
            </a:pPr>
            <a:r>
              <a:rPr lang="en-GB" sz="2400" dirty="0"/>
              <a:t>Identify resources and strategies that can support effective teaching and learning</a:t>
            </a:r>
          </a:p>
          <a:p>
            <a:pPr>
              <a:buFont typeface="Wingdings" pitchFamily="2" charset="2"/>
              <a:buChar char="§"/>
              <a:defRPr/>
            </a:pPr>
            <a:r>
              <a:rPr lang="en-GB" sz="2400" dirty="0"/>
              <a:t>Organise their knowledge and learning through the use of a range of information sources, including ICT, and present their work at the appropriate level.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8809755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C68B75-0909-4047-A66E-025AF4B9DC1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Assessment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208FF6F-7B9E-214A-970A-54FD8C24CBA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66800" y="1672389"/>
            <a:ext cx="10058400" cy="4764506"/>
          </a:xfrm>
        </p:spPr>
        <p:txBody>
          <a:bodyPr>
            <a:normAutofit fontScale="77500" lnSpcReduction="20000"/>
          </a:bodyPr>
          <a:lstStyle/>
          <a:p>
            <a:pPr>
              <a:buFont typeface="Wingdings" pitchFamily="2" charset="2"/>
              <a:buChar char="§"/>
              <a:defRPr/>
            </a:pPr>
            <a:r>
              <a:rPr lang="en-GB" sz="2600" b="1" dirty="0"/>
              <a:t>Blog – 4 Elements/Posts (Equivalent to 3000 words)</a:t>
            </a:r>
          </a:p>
          <a:p>
            <a:pPr marL="0" indent="0">
              <a:buNone/>
              <a:defRPr/>
            </a:pPr>
            <a:endParaRPr lang="en-GB" sz="2400" dirty="0"/>
          </a:p>
          <a:p>
            <a:pPr lvl="1" fontAlgn="base">
              <a:lnSpc>
                <a:spcPct val="120000"/>
              </a:lnSpc>
            </a:pPr>
            <a:r>
              <a:rPr lang="en-GB" sz="2200" b="1" i="0" dirty="0">
                <a:solidFill>
                  <a:srgbClr val="000000"/>
                </a:solidFill>
                <a:effectLst/>
              </a:rPr>
              <a:t>Element/Post 1 -  </a:t>
            </a:r>
            <a:r>
              <a:rPr lang="en-GB" sz="2200" b="0" i="0" dirty="0">
                <a:solidFill>
                  <a:srgbClr val="000000"/>
                </a:solidFill>
                <a:effectLst/>
              </a:rPr>
              <a:t>Demonstrate your understanding of a theory of learning from the following list (Bruner, Dewey, Skinner, Piaget, Vygotsky and Froebel) </a:t>
            </a:r>
          </a:p>
          <a:p>
            <a:pPr marL="274320" lvl="1" indent="0" fontAlgn="base">
              <a:lnSpc>
                <a:spcPct val="120000"/>
              </a:lnSpc>
              <a:buNone/>
            </a:pPr>
            <a:endParaRPr lang="en-GB" sz="2200" b="0" i="0" dirty="0">
              <a:solidFill>
                <a:srgbClr val="000000"/>
              </a:solidFill>
              <a:effectLst/>
            </a:endParaRPr>
          </a:p>
          <a:p>
            <a:pPr lvl="1" fontAlgn="base">
              <a:lnSpc>
                <a:spcPct val="120000"/>
              </a:lnSpc>
            </a:pPr>
            <a:r>
              <a:rPr lang="en-GB" sz="2200" b="1" i="0" dirty="0">
                <a:solidFill>
                  <a:srgbClr val="000000"/>
                </a:solidFill>
                <a:effectLst/>
              </a:rPr>
              <a:t>Element/Post 2 -</a:t>
            </a:r>
            <a:r>
              <a:rPr lang="en-GB" sz="2200" b="0" i="0" dirty="0">
                <a:solidFill>
                  <a:srgbClr val="000000"/>
                </a:solidFill>
                <a:effectLst/>
              </a:rPr>
              <a:t> Demonstrate your understanding of an additional theory of learning from the following list (Bruner, Dewey, Skinner, Piaget, Vygotsky and Froebel). The theory must be different to element 1. </a:t>
            </a:r>
          </a:p>
          <a:p>
            <a:pPr marL="274320" lvl="1" indent="0" fontAlgn="base">
              <a:lnSpc>
                <a:spcPct val="120000"/>
              </a:lnSpc>
              <a:buNone/>
            </a:pPr>
            <a:endParaRPr lang="en-GB" sz="2200" b="0" i="0" dirty="0">
              <a:solidFill>
                <a:srgbClr val="000000"/>
              </a:solidFill>
              <a:effectLst/>
            </a:endParaRPr>
          </a:p>
          <a:p>
            <a:pPr lvl="1" fontAlgn="base">
              <a:lnSpc>
                <a:spcPct val="120000"/>
              </a:lnSpc>
            </a:pPr>
            <a:r>
              <a:rPr lang="en-GB" sz="2200" b="1" dirty="0">
                <a:solidFill>
                  <a:srgbClr val="000000"/>
                </a:solidFill>
              </a:rPr>
              <a:t>Element/ Post</a:t>
            </a:r>
            <a:r>
              <a:rPr lang="en-GB" sz="2200" b="1" i="0" dirty="0">
                <a:solidFill>
                  <a:srgbClr val="000000"/>
                </a:solidFill>
                <a:effectLst/>
              </a:rPr>
              <a:t> 3 -</a:t>
            </a:r>
            <a:r>
              <a:rPr lang="en-GB" sz="2200" b="0" i="0" dirty="0">
                <a:solidFill>
                  <a:srgbClr val="000000"/>
                </a:solidFill>
                <a:effectLst/>
              </a:rPr>
              <a:t> Identify, discuss, and evaluate the theoretical approaches to learning linked to your theories from element 1 and 2. </a:t>
            </a:r>
          </a:p>
          <a:p>
            <a:pPr marL="274320" lvl="1" indent="0" fontAlgn="base">
              <a:lnSpc>
                <a:spcPct val="120000"/>
              </a:lnSpc>
              <a:buNone/>
            </a:pPr>
            <a:endParaRPr lang="en-GB" sz="2200" b="0" i="0" dirty="0">
              <a:solidFill>
                <a:srgbClr val="000000"/>
              </a:solidFill>
              <a:effectLst/>
            </a:endParaRPr>
          </a:p>
          <a:p>
            <a:pPr lvl="1" fontAlgn="base">
              <a:lnSpc>
                <a:spcPct val="120000"/>
              </a:lnSpc>
            </a:pPr>
            <a:r>
              <a:rPr lang="en-GB" sz="2200" b="1" i="0" dirty="0">
                <a:solidFill>
                  <a:srgbClr val="000000"/>
                </a:solidFill>
                <a:effectLst/>
              </a:rPr>
              <a:t>Element/Post 4 - </a:t>
            </a:r>
            <a:r>
              <a:rPr lang="en-GB" sz="2200" b="0" i="0" dirty="0">
                <a:solidFill>
                  <a:srgbClr val="000000"/>
                </a:solidFill>
                <a:effectLst/>
              </a:rPr>
              <a:t>Draw on experiences from your own setting to identify resources and strategies used to support effective teaching and learning, linking back to your chosen theories in element 1 and 2. </a:t>
            </a:r>
            <a:endParaRPr lang="en-GB" sz="2400" dirty="0"/>
          </a:p>
          <a:p>
            <a:pPr marL="0" indent="0" algn="ctr">
              <a:buFont typeface="Wingdings" pitchFamily="2" charset="2"/>
              <a:buNone/>
              <a:defRPr/>
            </a:pPr>
            <a:r>
              <a:rPr lang="en-GB" sz="2800" b="1" dirty="0"/>
              <a:t>Submission Date: 08 January 2023, 23:59pm via Turnitin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8285395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9F8A5A6-72F0-95FA-5F16-0222DC19FA0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/>
              <a:t>Inclusive pedagogy =</a:t>
            </a:r>
            <a:br>
              <a:rPr lang="en-GB" b="1" dirty="0"/>
            </a:br>
            <a:r>
              <a:rPr lang="en-GB" b="1" dirty="0"/>
              <a:t>Child centred practice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3E793A0-BD22-AB65-F3CF-0B10FDEAF14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sz="2800" dirty="0">
                <a:solidFill>
                  <a:srgbClr val="111111"/>
                </a:solidFill>
                <a:latin typeface="Roboto" panose="02000000000000000000" pitchFamily="2" charset="0"/>
              </a:rPr>
              <a:t>A</a:t>
            </a:r>
            <a:r>
              <a:rPr lang="en-GB" sz="2800" b="0" i="0" dirty="0">
                <a:solidFill>
                  <a:srgbClr val="111111"/>
                </a:solidFill>
                <a:effectLst/>
                <a:latin typeface="Roboto" panose="02000000000000000000" pitchFamily="2" charset="0"/>
              </a:rPr>
              <a:t>t the heart of inclusive pedagogy is a child-centred approach to learning and  teaching </a:t>
            </a:r>
          </a:p>
          <a:p>
            <a:r>
              <a:rPr lang="en-GB" sz="2800" b="0" i="0" dirty="0">
                <a:solidFill>
                  <a:srgbClr val="111111"/>
                </a:solidFill>
                <a:effectLst/>
                <a:latin typeface="Roboto" panose="02000000000000000000" pitchFamily="2" charset="0"/>
              </a:rPr>
              <a:t>Involves creating an inviting and engaging learning environment that supports </a:t>
            </a:r>
            <a:r>
              <a:rPr lang="en-GB" sz="2800" b="1" i="0" u="sng" dirty="0">
                <a:solidFill>
                  <a:srgbClr val="111111"/>
                </a:solidFill>
                <a:effectLst/>
                <a:latin typeface="Roboto" panose="02000000000000000000" pitchFamily="2" charset="0"/>
              </a:rPr>
              <a:t>all</a:t>
            </a:r>
            <a:r>
              <a:rPr lang="en-GB" sz="2800" b="0" i="0" dirty="0">
                <a:solidFill>
                  <a:srgbClr val="111111"/>
                </a:solidFill>
                <a:effectLst/>
                <a:latin typeface="Roboto" panose="02000000000000000000" pitchFamily="2" charset="0"/>
              </a:rPr>
              <a:t> learners </a:t>
            </a:r>
          </a:p>
          <a:p>
            <a:r>
              <a:rPr lang="en-GB" sz="2800" b="0" i="0" dirty="0">
                <a:solidFill>
                  <a:srgbClr val="111111"/>
                </a:solidFill>
                <a:effectLst/>
                <a:latin typeface="Roboto" panose="02000000000000000000" pitchFamily="2" charset="0"/>
              </a:rPr>
              <a:t>Anticipates the varied needs of each learner (e.g. backgrounds and experiences, learning styles, physical and cognitive abilities)</a:t>
            </a:r>
          </a:p>
          <a:p>
            <a:pPr marL="0" indent="0">
              <a:buNone/>
            </a:pPr>
            <a:r>
              <a:rPr lang="en-GB" sz="1200" dirty="0"/>
              <a:t>                                                                                                                                                                                                                    UNICEF (2014)</a:t>
            </a:r>
          </a:p>
        </p:txBody>
      </p:sp>
    </p:spTree>
    <p:extLst>
      <p:ext uri="{BB962C8B-B14F-4D97-AF65-F5344CB8AC3E}">
        <p14:creationId xmlns:p14="http://schemas.microsoft.com/office/powerpoint/2010/main" val="391140989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E918A38-2349-E561-868D-E88D099204F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/>
              <a:t>Inclusive pedagogy =</a:t>
            </a:r>
            <a:br>
              <a:rPr lang="en-GB" b="1" dirty="0"/>
            </a:br>
            <a:r>
              <a:rPr lang="en-GB" b="1" dirty="0"/>
              <a:t>Child centred practice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E9E2765-36AC-51AC-2F53-CED33C7745D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800" dirty="0">
                <a:solidFill>
                  <a:srgbClr val="333333"/>
                </a:solidFill>
                <a:latin typeface="Roboto Medium" panose="020B0604020202020204" pitchFamily="2" charset="0"/>
                <a:ea typeface="Roboto Medium" panose="020B0604020202020204" pitchFamily="2" charset="0"/>
              </a:rPr>
              <a:t>By identifying </a:t>
            </a:r>
            <a:r>
              <a:rPr lang="en-GB" sz="2800" b="0" i="0" dirty="0">
                <a:solidFill>
                  <a:srgbClr val="333333"/>
                </a:solidFill>
                <a:effectLst/>
                <a:latin typeface="Roboto Medium" panose="020B0604020202020204" pitchFamily="2" charset="0"/>
                <a:ea typeface="Roboto Medium" panose="020B0604020202020204" pitchFamily="2" charset="0"/>
              </a:rPr>
              <a:t>which learning and teaching approaches (pedagogies) are most suitable, e</a:t>
            </a:r>
            <a:r>
              <a:rPr lang="en-GB" sz="2800" dirty="0">
                <a:solidFill>
                  <a:srgbClr val="333333"/>
                </a:solidFill>
                <a:latin typeface="Roboto Medium" panose="020B0604020202020204" pitchFamily="2" charset="0"/>
                <a:ea typeface="Roboto Medium" panose="020B0604020202020204" pitchFamily="2" charset="0"/>
              </a:rPr>
              <a:t>ducator</a:t>
            </a:r>
            <a:r>
              <a:rPr lang="en-GB" sz="2800" b="0" i="0" dirty="0">
                <a:solidFill>
                  <a:srgbClr val="333333"/>
                </a:solidFill>
                <a:effectLst/>
                <a:latin typeface="Roboto Medium" panose="020B0604020202020204" pitchFamily="2" charset="0"/>
                <a:ea typeface="Roboto Medium" panose="020B0604020202020204" pitchFamily="2" charset="0"/>
              </a:rPr>
              <a:t>s can prepare for and support inclusive practice</a:t>
            </a:r>
          </a:p>
          <a:p>
            <a:r>
              <a:rPr lang="en-GB" sz="2800" dirty="0">
                <a:latin typeface="Roboto Medium" panose="020B0604020202020204" pitchFamily="2" charset="0"/>
                <a:ea typeface="Roboto Medium" panose="020B0604020202020204" pitchFamily="2" charset="0"/>
              </a:rPr>
              <a:t>Well-trained and motivated educators draw on learning theories to support their promotion of child-centred inclusive practice </a:t>
            </a:r>
          </a:p>
          <a:p>
            <a:pPr marL="0" indent="0">
              <a:buNone/>
            </a:pPr>
            <a:r>
              <a:rPr lang="en-GB" sz="2800" b="0" i="0" dirty="0">
                <a:solidFill>
                  <a:srgbClr val="333333"/>
                </a:solidFill>
                <a:effectLst/>
                <a:latin typeface="Roboto Medium" panose="020B0604020202020204" pitchFamily="2" charset="0"/>
                <a:ea typeface="Roboto Medium" panose="020B0604020202020204" pitchFamily="2" charset="0"/>
              </a:rPr>
              <a:t>                                                                                              </a:t>
            </a:r>
            <a:r>
              <a:rPr lang="en-GB" sz="1200" b="0" i="0" dirty="0">
                <a:solidFill>
                  <a:srgbClr val="333333"/>
                </a:solidFill>
                <a:effectLst/>
                <a:latin typeface="Roboto Medium" panose="020B0604020202020204" pitchFamily="2" charset="0"/>
                <a:ea typeface="Roboto Medium" panose="020B0604020202020204" pitchFamily="2" charset="0"/>
              </a:rPr>
              <a:t>UNICEF (20</a:t>
            </a:r>
            <a:r>
              <a:rPr lang="en-GB" sz="1200" dirty="0">
                <a:solidFill>
                  <a:srgbClr val="333333"/>
                </a:solidFill>
                <a:latin typeface="Roboto Medium" panose="020B0604020202020204" pitchFamily="2" charset="0"/>
                <a:ea typeface="Roboto Medium" panose="020B0604020202020204" pitchFamily="2" charset="0"/>
              </a:rPr>
              <a:t>14)</a:t>
            </a:r>
            <a:endParaRPr lang="en-GB" sz="1200" b="0" i="0" dirty="0">
              <a:solidFill>
                <a:srgbClr val="333333"/>
              </a:solidFill>
              <a:effectLst/>
              <a:latin typeface="Roboto Medium" panose="020B0604020202020204" pitchFamily="2" charset="0"/>
              <a:ea typeface="Roboto Medium" panose="020B0604020202020204" pitchFamily="2" charset="0"/>
            </a:endParaRPr>
          </a:p>
          <a:p>
            <a:endParaRPr lang="en-GB" sz="2800" b="0" i="0" dirty="0">
              <a:solidFill>
                <a:srgbClr val="333333"/>
              </a:solidFill>
              <a:effectLst/>
              <a:latin typeface="Roboto" panose="02000000000000000000" pitchFamily="2" charset="0"/>
            </a:endParaRPr>
          </a:p>
          <a:p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321428593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EA6162-BD3E-5B42-AC96-0AC23195FF1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Theories of Education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A260E3B-6C01-5E4A-9842-7C3288D3DC3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 typeface="Wingdings" pitchFamily="2" charset="2"/>
              <a:buChar char="§"/>
            </a:pPr>
            <a:r>
              <a:rPr lang="en-GB" sz="2800" dirty="0"/>
              <a:t>Many different theoretical approaches to learning, teaching and child development. </a:t>
            </a:r>
          </a:p>
          <a:p>
            <a:pPr>
              <a:buFont typeface="Wingdings" pitchFamily="2" charset="2"/>
              <a:buChar char="§"/>
            </a:pPr>
            <a:r>
              <a:rPr lang="en-GB" sz="2800" dirty="0"/>
              <a:t>Educational theories have an important role throughout learning and teaching</a:t>
            </a:r>
          </a:p>
          <a:p>
            <a:pPr>
              <a:buFont typeface="Wingdings" pitchFamily="2" charset="2"/>
              <a:buChar char="§"/>
            </a:pPr>
            <a:r>
              <a:rPr lang="en-GB" sz="2800" dirty="0"/>
              <a:t>They underpin our practices</a:t>
            </a:r>
            <a:endParaRPr lang="en-GB" sz="2400" dirty="0"/>
          </a:p>
          <a:p>
            <a:pPr>
              <a:buFont typeface="Wingdings" pitchFamily="2" charset="2"/>
              <a:buChar char="§"/>
            </a:pP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428106817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79DA9F-0735-A946-8305-1BB530CEBAA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What are Learning Theories?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CE79246-4C4E-2142-AF9E-8C15E1E7577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 typeface="Wingdings" pitchFamily="2" charset="2"/>
              <a:buChar char="§"/>
            </a:pPr>
            <a:r>
              <a:rPr lang="en-GB" sz="2600" dirty="0"/>
              <a:t>Set of principles organised to explain how individuals acquire, retain, and recall knowledge</a:t>
            </a:r>
          </a:p>
          <a:p>
            <a:pPr>
              <a:buFont typeface="Wingdings" pitchFamily="2" charset="2"/>
              <a:buChar char="§"/>
            </a:pPr>
            <a:r>
              <a:rPr lang="en-GB" sz="2600" dirty="0"/>
              <a:t>Develops a sound understanding of how learning occurs</a:t>
            </a:r>
          </a:p>
          <a:p>
            <a:pPr>
              <a:buFont typeface="Wingdings" pitchFamily="2" charset="2"/>
              <a:buChar char="§"/>
            </a:pPr>
            <a:r>
              <a:rPr lang="en-GB" altLang="en-US" sz="2600" dirty="0"/>
              <a:t>Drawing from the theories and their principles can equip education practitioners with strategies to promote learning in different ways. </a:t>
            </a:r>
          </a:p>
          <a:p>
            <a:pPr>
              <a:buNone/>
            </a:pPr>
            <a:endParaRPr lang="en-GB" altLang="en-US" sz="2800" dirty="0"/>
          </a:p>
        </p:txBody>
      </p:sp>
    </p:spTree>
    <p:extLst>
      <p:ext uri="{BB962C8B-B14F-4D97-AF65-F5344CB8AC3E}">
        <p14:creationId xmlns:p14="http://schemas.microsoft.com/office/powerpoint/2010/main" val="84325166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9B6EC9F-C170-1E4A-9F11-0F1799E74B7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5775" y="642594"/>
            <a:ext cx="11010900" cy="1371600"/>
          </a:xfrm>
        </p:spPr>
        <p:txBody>
          <a:bodyPr/>
          <a:lstStyle/>
          <a:p>
            <a:r>
              <a:rPr lang="en-GB" b="1" dirty="0"/>
              <a:t>Major Theories of Learning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5682078-9011-9D4B-B90F-A63AE40626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0075" y="1845945"/>
            <a:ext cx="10058400" cy="3849624"/>
          </a:xfrm>
        </p:spPr>
        <p:txBody>
          <a:bodyPr>
            <a:normAutofit/>
          </a:bodyPr>
          <a:lstStyle/>
          <a:p>
            <a:pPr>
              <a:buNone/>
            </a:pPr>
            <a:endParaRPr lang="en-GB" altLang="en-US" sz="2400" dirty="0"/>
          </a:p>
          <a:p>
            <a:pPr>
              <a:buNone/>
            </a:pPr>
            <a:r>
              <a:rPr lang="en-GB" altLang="en-US" sz="2400" dirty="0"/>
              <a:t>The three central theories we will consider are:</a:t>
            </a:r>
          </a:p>
          <a:p>
            <a:pPr marL="274320" lvl="1" indent="0">
              <a:buNone/>
            </a:pPr>
            <a:endParaRPr lang="en-GB" altLang="en-US" sz="2400" b="1" dirty="0"/>
          </a:p>
          <a:p>
            <a:pPr lvl="1">
              <a:buFont typeface="Wingdings" pitchFamily="2" charset="2"/>
              <a:buChar char="§"/>
            </a:pPr>
            <a:r>
              <a:rPr lang="en-GB" altLang="en-US" sz="2400" b="1" dirty="0"/>
              <a:t>Behaviourism: </a:t>
            </a:r>
            <a:r>
              <a:rPr lang="en-GB" altLang="en-US" sz="2400" dirty="0"/>
              <a:t>Responding to external stimuli </a:t>
            </a:r>
          </a:p>
          <a:p>
            <a:pPr lvl="1">
              <a:buFont typeface="Wingdings" pitchFamily="2" charset="2"/>
              <a:buChar char="§"/>
            </a:pPr>
            <a:r>
              <a:rPr lang="en-GB" altLang="en-US" sz="2400" b="1" dirty="0"/>
              <a:t>Constructivism: </a:t>
            </a:r>
            <a:r>
              <a:rPr lang="en-GB" altLang="en-US" sz="2400" dirty="0"/>
              <a:t>Making meaning of experience for oneself</a:t>
            </a:r>
          </a:p>
          <a:p>
            <a:pPr lvl="1">
              <a:buFont typeface="Wingdings" pitchFamily="2" charset="2"/>
              <a:buChar char="§"/>
            </a:pPr>
            <a:r>
              <a:rPr lang="en-GB" altLang="en-US" sz="2400" b="1" dirty="0"/>
              <a:t>Social Constructivism: </a:t>
            </a:r>
            <a:r>
              <a:rPr lang="en-GB" altLang="en-US" sz="2400" dirty="0"/>
              <a:t>Making meaning of experience through social 	negotiation</a:t>
            </a:r>
            <a:endParaRPr lang="en-GB" sz="1200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B9D07E0B-2B51-4C7C-8FF3-A8CCB6AF476B}"/>
              </a:ext>
            </a:extLst>
          </p:cNvPr>
          <p:cNvSpPr txBox="1"/>
          <p:nvPr/>
        </p:nvSpPr>
        <p:spPr>
          <a:xfrm>
            <a:off x="7824866" y="5695569"/>
            <a:ext cx="272369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altLang="en-US" dirty="0"/>
              <a:t>Blakemore &amp; Frith (2005)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4663659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2" name="Rectangle 8">
            <a:extLst>
              <a:ext uri="{FF2B5EF4-FFF2-40B4-BE49-F238E27FC236}">
                <a16:creationId xmlns:a16="http://schemas.microsoft.com/office/drawing/2014/main" id="{11657BF2-BFFB-4FF0-9FE2-4D7F7A7C9D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Rectangle 10">
            <a:extLst>
              <a:ext uri="{FF2B5EF4-FFF2-40B4-BE49-F238E27FC236}">
                <a16:creationId xmlns:a16="http://schemas.microsoft.com/office/drawing/2014/main" id="{25397171-E233-4F26-9A8C-29C436537DC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84393" y="237744"/>
            <a:ext cx="7652977" cy="6382512"/>
          </a:xfrm>
          <a:prstGeom prst="rect">
            <a:avLst/>
          </a:prstGeom>
          <a:solidFill>
            <a:schemeClr val="bg1">
              <a:lumMod val="85000"/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4" name="Rectangle 12">
            <a:extLst>
              <a:ext uri="{FF2B5EF4-FFF2-40B4-BE49-F238E27FC236}">
                <a16:creationId xmlns:a16="http://schemas.microsoft.com/office/drawing/2014/main" id="{EA830B9C-C9EB-4D80-9552-AE9DE30758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21553" y="374904"/>
            <a:ext cx="7340156" cy="6108192"/>
          </a:xfrm>
          <a:prstGeom prst="rect">
            <a:avLst/>
          </a:prstGeom>
          <a:noFill/>
          <a:ln w="6350" cap="sq">
            <a:solidFill>
              <a:schemeClr val="tx1">
                <a:lumMod val="75000"/>
                <a:lumOff val="25000"/>
              </a:schemeClr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F10FF4C-5367-8541-8894-35ABF2E2537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4145" y="374904"/>
            <a:ext cx="6281928" cy="1744183"/>
          </a:xfrm>
        </p:spPr>
        <p:txBody>
          <a:bodyPr>
            <a:normAutofit/>
          </a:bodyPr>
          <a:lstStyle/>
          <a:p>
            <a:r>
              <a:rPr lang="en-GB" b="1" dirty="0"/>
              <a:t>Behaviourism (Skinner 1904-1990)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809DAE6-E54A-AF40-8FD6-5F8248CFB00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3570" y="1762995"/>
            <a:ext cx="7056122" cy="4442933"/>
          </a:xfrm>
        </p:spPr>
        <p:txBody>
          <a:bodyPr>
            <a:noAutofit/>
          </a:bodyPr>
          <a:lstStyle/>
          <a:p>
            <a:pPr>
              <a:buFont typeface="Wingdings" pitchFamily="2" charset="2"/>
              <a:buChar char="§"/>
            </a:pPr>
            <a:r>
              <a:rPr lang="en-GB" sz="2400" dirty="0"/>
              <a:t>One of the most influential theorists of the 20</a:t>
            </a:r>
            <a:r>
              <a:rPr lang="en-GB" sz="2400" baseline="30000" dirty="0"/>
              <a:t>th</a:t>
            </a:r>
            <a:r>
              <a:rPr lang="en-GB" sz="2400" dirty="0"/>
              <a:t> century</a:t>
            </a:r>
          </a:p>
          <a:p>
            <a:pPr>
              <a:buFont typeface="Wingdings" pitchFamily="2" charset="2"/>
              <a:buChar char="§"/>
            </a:pPr>
            <a:r>
              <a:rPr lang="en-GB" sz="2400" dirty="0"/>
              <a:t>Behaviourism looks at the environmental and external factors that have an important role in influencing behaviour. </a:t>
            </a:r>
          </a:p>
          <a:p>
            <a:pPr>
              <a:buFont typeface="Wingdings" pitchFamily="2" charset="2"/>
              <a:buChar char="§"/>
            </a:pPr>
            <a:r>
              <a:rPr lang="en-GB" altLang="en-US" sz="2400" dirty="0"/>
              <a:t>Believed that we could predict and control behaviour by manipulating the environment.</a:t>
            </a:r>
            <a:endParaRPr lang="en-GB" sz="2400" dirty="0"/>
          </a:p>
          <a:p>
            <a:pPr>
              <a:buFont typeface="Wingdings" pitchFamily="2" charset="2"/>
              <a:buChar char="§"/>
            </a:pPr>
            <a:r>
              <a:rPr lang="en-GB" altLang="en-US" sz="2400" dirty="0"/>
              <a:t>Defined his own branch of Behaviourism – Operant Conditioning.</a:t>
            </a:r>
          </a:p>
          <a:p>
            <a:pPr marL="0" indent="0">
              <a:buNone/>
            </a:pPr>
            <a:r>
              <a:rPr lang="en-GB" altLang="en-US" sz="1800" dirty="0"/>
              <a:t>Blakemore &amp; Frith (2005) </a:t>
            </a:r>
          </a:p>
          <a:p>
            <a:pPr marL="0" indent="0">
              <a:buNone/>
            </a:pPr>
            <a:endParaRPr lang="en-GB" altLang="en-US" sz="2400" dirty="0"/>
          </a:p>
        </p:txBody>
      </p:sp>
      <p:pic>
        <p:nvPicPr>
          <p:cNvPr id="4" name="Picture 1" descr="A person wearing glasses and looking at the camera&#10;&#10;Description automatically generated">
            <a:extLst>
              <a:ext uri="{FF2B5EF4-FFF2-40B4-BE49-F238E27FC236}">
                <a16:creationId xmlns:a16="http://schemas.microsoft.com/office/drawing/2014/main" id="{E3595C3B-1514-574B-AEAC-14C9E5DD0917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848" r="1" b="1"/>
          <a:stretch/>
        </p:blipFill>
        <p:spPr bwMode="auto">
          <a:xfrm>
            <a:off x="7837371" y="237744"/>
            <a:ext cx="4124416" cy="63825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98688076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2B7EA7-847E-FBBE-7EF7-D3C61A449E8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r"/>
            <a:r>
              <a:rPr lang="en-GB" dirty="0"/>
              <a:t>Skinner’s Operant Conditioning Box</a:t>
            </a:r>
            <a:br>
              <a:rPr lang="en-GB" dirty="0"/>
            </a:br>
            <a:r>
              <a:rPr lang="en-GB" sz="1100" dirty="0" err="1"/>
              <a:t>Bettman</a:t>
            </a:r>
            <a:r>
              <a:rPr lang="en-GB" sz="1100" dirty="0"/>
              <a:t> Images/Getty Archive  (1942)</a:t>
            </a:r>
            <a:endParaRPr lang="en-GB" dirty="0"/>
          </a:p>
        </p:txBody>
      </p:sp>
      <p:pic>
        <p:nvPicPr>
          <p:cNvPr id="5" name="Content Placeholder 4" descr="A group of birds standing next to a door&#10;&#10;Description automatically generated with low confidence">
            <a:extLst>
              <a:ext uri="{FF2B5EF4-FFF2-40B4-BE49-F238E27FC236}">
                <a16:creationId xmlns:a16="http://schemas.microsoft.com/office/drawing/2014/main" id="{2CAC2CD9-7534-92B7-D62A-27CC537F2A7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1406769" y="2103438"/>
            <a:ext cx="9355016" cy="3849687"/>
          </a:xfrm>
        </p:spPr>
      </p:pic>
    </p:spTree>
    <p:extLst>
      <p:ext uri="{BB962C8B-B14F-4D97-AF65-F5344CB8AC3E}">
        <p14:creationId xmlns:p14="http://schemas.microsoft.com/office/powerpoint/2010/main" val="312121602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2" name="Rectangle 8">
            <a:extLst>
              <a:ext uri="{FF2B5EF4-FFF2-40B4-BE49-F238E27FC236}">
                <a16:creationId xmlns:a16="http://schemas.microsoft.com/office/drawing/2014/main" id="{11657BF2-BFFB-4FF0-9FE2-4D7F7A7C9D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Rectangle 10">
            <a:extLst>
              <a:ext uri="{FF2B5EF4-FFF2-40B4-BE49-F238E27FC236}">
                <a16:creationId xmlns:a16="http://schemas.microsoft.com/office/drawing/2014/main" id="{25397171-E233-4F26-9A8C-29C436537DC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84393" y="237744"/>
            <a:ext cx="7652977" cy="6382512"/>
          </a:xfrm>
          <a:prstGeom prst="rect">
            <a:avLst/>
          </a:prstGeom>
          <a:solidFill>
            <a:schemeClr val="bg1">
              <a:lumMod val="85000"/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4" name="Rectangle 12">
            <a:extLst>
              <a:ext uri="{FF2B5EF4-FFF2-40B4-BE49-F238E27FC236}">
                <a16:creationId xmlns:a16="http://schemas.microsoft.com/office/drawing/2014/main" id="{EA830B9C-C9EB-4D80-9552-AE9DE30758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21553" y="374904"/>
            <a:ext cx="7340156" cy="6108192"/>
          </a:xfrm>
          <a:prstGeom prst="rect">
            <a:avLst/>
          </a:prstGeom>
          <a:noFill/>
          <a:ln w="6350" cap="sq">
            <a:solidFill>
              <a:schemeClr val="tx1">
                <a:lumMod val="75000"/>
                <a:lumOff val="25000"/>
              </a:schemeClr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F10FF4C-5367-8541-8894-35ABF2E2537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4145" y="374904"/>
            <a:ext cx="6281928" cy="1744183"/>
          </a:xfrm>
        </p:spPr>
        <p:txBody>
          <a:bodyPr>
            <a:normAutofit/>
          </a:bodyPr>
          <a:lstStyle/>
          <a:p>
            <a:r>
              <a:rPr lang="en-GB" b="1" dirty="0"/>
              <a:t>Behaviourism (Skinner)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809DAE6-E54A-AF40-8FD6-5F8248CFB00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3570" y="1888957"/>
            <a:ext cx="7056122" cy="4442831"/>
          </a:xfrm>
        </p:spPr>
        <p:txBody>
          <a:bodyPr>
            <a:noAutofit/>
          </a:bodyPr>
          <a:lstStyle/>
          <a:p>
            <a:pPr>
              <a:buFont typeface="Wingdings" pitchFamily="2" charset="2"/>
              <a:buChar char="§"/>
            </a:pPr>
            <a:r>
              <a:rPr lang="en-GB" sz="24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Following research with rats and pigeons in </a:t>
            </a:r>
            <a:r>
              <a:rPr lang="en-GB" sz="2400" dirty="0"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the</a:t>
            </a:r>
            <a:r>
              <a:rPr lang="en-GB" sz="24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 ‘Skinner box’ he coined the term Operant Conditioning.</a:t>
            </a:r>
            <a:endParaRPr lang="en-GB" altLang="en-US" sz="2400" dirty="0"/>
          </a:p>
          <a:p>
            <a:pPr>
              <a:buFont typeface="Wingdings" pitchFamily="2" charset="2"/>
              <a:buChar char="§"/>
            </a:pPr>
            <a:r>
              <a:rPr lang="en-GB" altLang="en-US" sz="2400" dirty="0"/>
              <a:t>Operant Conditioning is a method of learning when rewarded or punished for behaviours.</a:t>
            </a:r>
          </a:p>
          <a:p>
            <a:pPr>
              <a:buFont typeface="Wingdings" pitchFamily="2" charset="2"/>
              <a:buChar char="§"/>
            </a:pPr>
            <a:r>
              <a:rPr lang="en-GB" altLang="en-US" sz="2400" dirty="0"/>
              <a:t>It is based on Thorndike’s theory of law and effect.</a:t>
            </a:r>
          </a:p>
          <a:p>
            <a:pPr marL="0" indent="0">
              <a:buNone/>
            </a:pPr>
            <a:r>
              <a:rPr lang="en-GB" altLang="en-US" sz="1800" dirty="0"/>
              <a:t>Blakemore &amp; Frith (2005) </a:t>
            </a:r>
          </a:p>
          <a:p>
            <a:pPr marL="0" indent="0">
              <a:buNone/>
            </a:pPr>
            <a:endParaRPr lang="en-GB" altLang="en-US" sz="2400" dirty="0"/>
          </a:p>
          <a:p>
            <a:pPr>
              <a:buFont typeface="Wingdings" pitchFamily="2" charset="2"/>
              <a:buChar char="§"/>
            </a:pPr>
            <a:endParaRPr lang="en-GB" altLang="en-US" sz="2400" dirty="0"/>
          </a:p>
        </p:txBody>
      </p:sp>
      <p:pic>
        <p:nvPicPr>
          <p:cNvPr id="4" name="Picture 1" descr="A person wearing glasses and looking at the camera&#10;&#10;Description automatically generated">
            <a:extLst>
              <a:ext uri="{FF2B5EF4-FFF2-40B4-BE49-F238E27FC236}">
                <a16:creationId xmlns:a16="http://schemas.microsoft.com/office/drawing/2014/main" id="{E3595C3B-1514-574B-AEAC-14C9E5DD0917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848" r="1" b="1"/>
          <a:stretch/>
        </p:blipFill>
        <p:spPr bwMode="auto">
          <a:xfrm>
            <a:off x="7837371" y="237744"/>
            <a:ext cx="4124416" cy="63825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9" name="Action Button: Movie 2">
            <a:hlinkClick r:id="rId4" highlightClick="1"/>
            <a:extLst>
              <a:ext uri="{FF2B5EF4-FFF2-40B4-BE49-F238E27FC236}">
                <a16:creationId xmlns:a16="http://schemas.microsoft.com/office/drawing/2014/main" id="{860EBA57-C6C1-4C4B-8CFB-EBD95087380F}"/>
              </a:ext>
            </a:extLst>
          </p:cNvPr>
          <p:cNvSpPr/>
          <p:nvPr/>
        </p:nvSpPr>
        <p:spPr>
          <a:xfrm>
            <a:off x="1138505" y="5223639"/>
            <a:ext cx="1752496" cy="849334"/>
          </a:xfrm>
          <a:prstGeom prst="actionButtonMovie">
            <a:avLst/>
          </a:prstGeom>
          <a:solidFill>
            <a:srgbClr val="FF0000"/>
          </a:solidFill>
          <a:ln w="3492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hangingPunct="1">
              <a:defRPr/>
            </a:pPr>
            <a:endParaRPr lang="en-GB" dirty="0"/>
          </a:p>
        </p:txBody>
      </p:sp>
      <p:pic>
        <p:nvPicPr>
          <p:cNvPr id="5" name="Picture 4">
            <a:hlinkClick r:id="rId5"/>
            <a:extLst>
              <a:ext uri="{FF2B5EF4-FFF2-40B4-BE49-F238E27FC236}">
                <a16:creationId xmlns:a16="http://schemas.microsoft.com/office/drawing/2014/main" id="{FF154B78-A6B7-4161-A3C3-236C670D5942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675155" y="5188976"/>
            <a:ext cx="1792379" cy="883997"/>
          </a:xfrm>
          <a:prstGeom prst="rect">
            <a:avLst/>
          </a:prstGeom>
          <a:ln>
            <a:solidFill>
              <a:srgbClr val="FFFF00"/>
            </a:solidFill>
          </a:ln>
        </p:spPr>
      </p:pic>
    </p:spTree>
    <p:extLst>
      <p:ext uri="{BB962C8B-B14F-4D97-AF65-F5344CB8AC3E}">
        <p14:creationId xmlns:p14="http://schemas.microsoft.com/office/powerpoint/2010/main" val="362083444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ED37D9BF-1581-4883-B799-C043F8FE97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67814B78-5878-4DC7-8101-99D363DCFA2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34696" y="237744"/>
            <a:ext cx="11722608" cy="6382512"/>
          </a:xfrm>
          <a:prstGeom prst="rect">
            <a:avLst/>
          </a:prstGeom>
          <a:solidFill>
            <a:schemeClr val="bg1">
              <a:lumMod val="85000"/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CCD55733-8901-41FA-96F8-517B25ECD3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71856" y="374904"/>
            <a:ext cx="11448288" cy="6108192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85000"/>
                <a:lumOff val="15000"/>
              </a:schemeClr>
            </a:solidFill>
            <a:prstDash val="solid"/>
            <a:miter lim="800000"/>
          </a:ln>
          <a:effectLst/>
        </p:spPr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90240DE-08A0-4048-9052-E453095E1C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2104" y="642594"/>
            <a:ext cx="10058400" cy="1371600"/>
          </a:xfrm>
        </p:spPr>
        <p:txBody>
          <a:bodyPr>
            <a:normAutofit/>
          </a:bodyPr>
          <a:lstStyle/>
          <a:p>
            <a:r>
              <a:rPr lang="en-GB" b="1" dirty="0"/>
              <a:t>Classical Conditioning</a:t>
            </a:r>
          </a:p>
        </p:txBody>
      </p:sp>
      <p:pic>
        <p:nvPicPr>
          <p:cNvPr id="4" name="Picture 1" descr="A person posing for the camera&#10;&#10;Description automatically generated">
            <a:extLst>
              <a:ext uri="{FF2B5EF4-FFF2-40B4-BE49-F238E27FC236}">
                <a16:creationId xmlns:a16="http://schemas.microsoft.com/office/drawing/2014/main" id="{F4D1B4E5-EDF9-40E6-8918-20C8FB975FF4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021" r="3854"/>
          <a:stretch/>
        </p:blipFill>
        <p:spPr bwMode="auto">
          <a:xfrm>
            <a:off x="9131409" y="642594"/>
            <a:ext cx="2341263" cy="26440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1B1A0A9-3040-1E4F-BA60-85237C6656B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2104" y="1822614"/>
            <a:ext cx="7770076" cy="4338372"/>
          </a:xfrm>
        </p:spPr>
        <p:txBody>
          <a:bodyPr>
            <a:normAutofit/>
          </a:bodyPr>
          <a:lstStyle/>
          <a:p>
            <a:pPr>
              <a:buClr>
                <a:schemeClr val="tx1"/>
              </a:buClr>
              <a:buFont typeface="Wingdings" panose="05000000000000000000" pitchFamily="2" charset="2"/>
              <a:buChar char="§"/>
            </a:pPr>
            <a:r>
              <a:rPr lang="en-GB" altLang="en-US" sz="2400" dirty="0"/>
              <a:t>Operant Conditioning is similar to Pavlov’s theory of classical </a:t>
            </a:r>
            <a:r>
              <a:rPr lang="en-GB" altLang="en-US" sz="2400" i="1" dirty="0"/>
              <a:t>conditioning.</a:t>
            </a:r>
            <a:r>
              <a:rPr lang="en-GB" altLang="en-US" sz="2400" dirty="0"/>
              <a:t> </a:t>
            </a:r>
          </a:p>
          <a:p>
            <a:pPr>
              <a:buClr>
                <a:schemeClr val="tx1"/>
              </a:buClr>
              <a:buFont typeface="Wingdings" panose="05000000000000000000" pitchFamily="2" charset="2"/>
              <a:buChar char="§"/>
            </a:pPr>
            <a:r>
              <a:rPr lang="en-GB" altLang="en-US" sz="2400" dirty="0"/>
              <a:t>It is a stimulus-response model </a:t>
            </a:r>
          </a:p>
          <a:p>
            <a:pPr>
              <a:buClr>
                <a:schemeClr val="tx1"/>
              </a:buClr>
              <a:buFont typeface="Wingdings" panose="05000000000000000000" pitchFamily="2" charset="2"/>
              <a:buChar char="§"/>
            </a:pPr>
            <a:r>
              <a:rPr lang="en-GB" altLang="en-US" sz="2400" dirty="0"/>
              <a:t>Repeated positive response will ensure the behaviour is learnt</a:t>
            </a:r>
          </a:p>
          <a:p>
            <a:pPr>
              <a:buClr>
                <a:schemeClr val="tx1"/>
              </a:buClr>
              <a:buFont typeface="Wingdings" panose="05000000000000000000" pitchFamily="2" charset="2"/>
              <a:buChar char="§"/>
            </a:pPr>
            <a:r>
              <a:rPr lang="en-GB" altLang="en-US" sz="2400" dirty="0"/>
              <a:t>Suggests that without positive reinforcement a behaviour becomes extinct; 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8" name="Action Button: Movie 2">
            <a:hlinkClick r:id="rId4" highlightClick="1"/>
            <a:extLst>
              <a:ext uri="{FF2B5EF4-FFF2-40B4-BE49-F238E27FC236}">
                <a16:creationId xmlns:a16="http://schemas.microsoft.com/office/drawing/2014/main" id="{F3DD94F3-D37D-44CE-BE8A-65E07F5A1D1F}"/>
              </a:ext>
            </a:extLst>
          </p:cNvPr>
          <p:cNvSpPr/>
          <p:nvPr/>
        </p:nvSpPr>
        <p:spPr>
          <a:xfrm>
            <a:off x="9515475" y="5477624"/>
            <a:ext cx="1535049" cy="683362"/>
          </a:xfrm>
          <a:prstGeom prst="actionButtonMovie">
            <a:avLst/>
          </a:prstGeom>
          <a:ln w="2222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hangingPunct="1">
              <a:defRPr/>
            </a:pPr>
            <a:endParaRPr lang="en-GB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44E75A3E-FECD-42CB-B374-3E4D158DCADC}"/>
              </a:ext>
            </a:extLst>
          </p:cNvPr>
          <p:cNvSpPr txBox="1"/>
          <p:nvPr/>
        </p:nvSpPr>
        <p:spPr>
          <a:xfrm>
            <a:off x="4189751" y="6134980"/>
            <a:ext cx="272369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altLang="en-US" dirty="0"/>
              <a:t>Blakemore &amp; Frith (2005)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6853870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97CC3E-2DE5-994F-A76E-F08D3FC912C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Behaviourism in the classroom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876B497-8764-CA48-A65A-8BB79C21E3E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66799" y="1573968"/>
            <a:ext cx="10505607" cy="5066676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en-GB" sz="2600" dirty="0"/>
          </a:p>
          <a:p>
            <a:pPr>
              <a:buFont typeface="Wingdings" pitchFamily="2" charset="2"/>
              <a:buChar char="§"/>
            </a:pPr>
            <a:r>
              <a:rPr lang="en-GB" sz="2600" dirty="0"/>
              <a:t>Rewards and punishments are used in an educational setting</a:t>
            </a:r>
          </a:p>
          <a:p>
            <a:pPr>
              <a:buFont typeface="Wingdings" pitchFamily="2" charset="2"/>
              <a:buChar char="§"/>
            </a:pPr>
            <a:r>
              <a:rPr lang="en-GB" sz="2600" dirty="0"/>
              <a:t>Can be used to encourage an individual or a group </a:t>
            </a:r>
          </a:p>
          <a:p>
            <a:pPr>
              <a:buFont typeface="Wingdings" pitchFamily="2" charset="2"/>
              <a:buChar char="§"/>
            </a:pPr>
            <a:r>
              <a:rPr lang="en-GB" sz="2600" dirty="0"/>
              <a:t>Not all students will benefit from the same reinforcements,</a:t>
            </a:r>
          </a:p>
          <a:p>
            <a:pPr marL="0" indent="0">
              <a:buNone/>
            </a:pPr>
            <a:r>
              <a:rPr lang="en-GB" sz="2600" dirty="0"/>
              <a:t>e.g. Skinner talked of things such as a smile encouraging a positive reinforcement. Is this always the case?</a:t>
            </a:r>
          </a:p>
          <a:p>
            <a:pPr marL="0" indent="0">
              <a:buNone/>
            </a:pPr>
            <a:r>
              <a:rPr lang="en-GB" altLang="en-US" sz="2000" dirty="0"/>
              <a:t>								Gray and </a:t>
            </a:r>
            <a:r>
              <a:rPr lang="en-GB" altLang="en-US" sz="2000" dirty="0" err="1"/>
              <a:t>Macblain</a:t>
            </a:r>
            <a:r>
              <a:rPr lang="en-GB" altLang="en-US" sz="2000" dirty="0"/>
              <a:t> (2015)</a:t>
            </a:r>
            <a:endParaRPr lang="en-GB" sz="2600" dirty="0"/>
          </a:p>
          <a:p>
            <a:pPr marL="0" indent="0" algn="r">
              <a:buNone/>
            </a:pP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113244671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7DE770C-59A8-40ED-B17D-3E9252F6566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/>
              <a:t>Some Behaviourist</a:t>
            </a:r>
            <a:br>
              <a:rPr lang="en-GB" b="1" dirty="0"/>
            </a:br>
            <a:r>
              <a:rPr lang="en-GB" b="1" dirty="0"/>
              <a:t>Resources and Strategies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E29D75C-4514-4CB0-8337-B4039E72B8E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lnSpc>
                <a:spcPct val="90000"/>
              </a:lnSpc>
              <a:buFont typeface="Wingdings" panose="05000000000000000000" pitchFamily="2" charset="2"/>
              <a:buChar char="§"/>
            </a:pPr>
            <a:r>
              <a:rPr lang="en-GB" altLang="en-US" sz="2800" dirty="0"/>
              <a:t>Repetition of desired responses  (flash cards, chanting times tables…) </a:t>
            </a:r>
          </a:p>
          <a:p>
            <a:pPr>
              <a:lnSpc>
                <a:spcPct val="90000"/>
              </a:lnSpc>
              <a:buFont typeface="Wingdings" panose="05000000000000000000" pitchFamily="2" charset="2"/>
              <a:buChar char="§"/>
            </a:pPr>
            <a:r>
              <a:rPr lang="en-GB" altLang="en-US" sz="2800" dirty="0"/>
              <a:t>Reward for desired behaviour (smiley faces, praise, house points, reward charts …)</a:t>
            </a:r>
          </a:p>
          <a:p>
            <a:pPr>
              <a:lnSpc>
                <a:spcPct val="90000"/>
              </a:lnSpc>
              <a:buFont typeface="Wingdings" panose="05000000000000000000" pitchFamily="2" charset="2"/>
              <a:buChar char="§"/>
            </a:pPr>
            <a:r>
              <a:rPr lang="en-GB" altLang="en-US" sz="2800" dirty="0"/>
              <a:t>Punishments for undesirable behaviour (missing playtime, loss of ‘golden time’, detention, warnings, sanctions …)  </a:t>
            </a:r>
          </a:p>
          <a:p>
            <a:pPr>
              <a:lnSpc>
                <a:spcPct val="90000"/>
              </a:lnSpc>
              <a:buFont typeface="Wingdings" panose="05000000000000000000" pitchFamily="2" charset="2"/>
              <a:buChar char="§"/>
            </a:pPr>
            <a:r>
              <a:rPr lang="en-GB" altLang="en-US" sz="2800" dirty="0"/>
              <a:t> Other examples…….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altLang="en-US" sz="2000" dirty="0"/>
              <a:t>                                                                                                              </a:t>
            </a:r>
            <a:r>
              <a:rPr lang="en-GB" altLang="en-US" sz="1600" dirty="0"/>
              <a:t>Gray and </a:t>
            </a:r>
            <a:r>
              <a:rPr lang="en-GB" altLang="en-US" sz="1600" dirty="0" err="1"/>
              <a:t>Macblain</a:t>
            </a:r>
            <a:r>
              <a:rPr lang="en-GB" altLang="en-US" sz="1600" dirty="0"/>
              <a:t> (2015) </a:t>
            </a:r>
          </a:p>
          <a:p>
            <a:pPr marL="0" indent="0">
              <a:lnSpc>
                <a:spcPct val="90000"/>
              </a:lnSpc>
              <a:buNone/>
            </a:pPr>
            <a:endParaRPr lang="en-GB" altLang="en-US" sz="2800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66301107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ectangle 8">
            <a:extLst>
              <a:ext uri="{FF2B5EF4-FFF2-40B4-BE49-F238E27FC236}">
                <a16:creationId xmlns:a16="http://schemas.microsoft.com/office/drawing/2014/main" id="{83E0B076-70B2-4BA7-B180-209E6D80131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ectangle 10">
            <a:extLst>
              <a:ext uri="{FF2B5EF4-FFF2-40B4-BE49-F238E27FC236}">
                <a16:creationId xmlns:a16="http://schemas.microsoft.com/office/drawing/2014/main" id="{4C1262DB-2217-4833-97B6-F2E848AE5B3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34696" y="237744"/>
            <a:ext cx="11722608" cy="6382512"/>
          </a:xfrm>
          <a:prstGeom prst="rect">
            <a:avLst/>
          </a:prstGeom>
          <a:solidFill>
            <a:schemeClr val="bg1">
              <a:lumMod val="85000"/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9" name="Rectangle 12">
            <a:extLst>
              <a:ext uri="{FF2B5EF4-FFF2-40B4-BE49-F238E27FC236}">
                <a16:creationId xmlns:a16="http://schemas.microsoft.com/office/drawing/2014/main" id="{96E31C53-2B4C-4EC3-ABBE-C7A406EE0F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71856" y="374904"/>
            <a:ext cx="11448288" cy="6108192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85000"/>
                <a:lumOff val="15000"/>
              </a:schemeClr>
            </a:solidFill>
            <a:prstDash val="solid"/>
            <a:miter lim="800000"/>
          </a:ln>
          <a:effectLst/>
        </p:spPr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486E03E-69FD-4D28-99A3-92680C01B3C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6800" y="642594"/>
            <a:ext cx="10058400" cy="1371600"/>
          </a:xfrm>
        </p:spPr>
        <p:txBody>
          <a:bodyPr>
            <a:normAutofit/>
          </a:bodyPr>
          <a:lstStyle/>
          <a:p>
            <a:r>
              <a:rPr lang="en-GB" b="1" dirty="0"/>
              <a:t>Constructivism (John Piaget 1896-1980)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213E46B-26FB-44F6-B913-78B08E47E07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66800" y="2103120"/>
            <a:ext cx="6485467" cy="3931920"/>
          </a:xfrm>
        </p:spPr>
        <p:txBody>
          <a:bodyPr>
            <a:normAutofit/>
          </a:bodyPr>
          <a:lstStyle/>
          <a:p>
            <a:pPr>
              <a:buFont typeface="Wingdings" panose="05000000000000000000" pitchFamily="2" charset="2"/>
              <a:buChar char="§"/>
            </a:pPr>
            <a:r>
              <a:rPr lang="en-GB" sz="2400" dirty="0"/>
              <a:t>Constructivism is a cognitive approach to learning, rather than the focus being on observable behaviour such as behaviourism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2400" dirty="0"/>
              <a:t>Piaget observed children’s cognitive development and thinking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2400" dirty="0"/>
              <a:t>Piaget’s work centred around how children think and learn</a:t>
            </a:r>
          </a:p>
        </p:txBody>
      </p:sp>
      <p:pic>
        <p:nvPicPr>
          <p:cNvPr id="4" name="Picture 1">
            <a:extLst>
              <a:ext uri="{FF2B5EF4-FFF2-40B4-BE49-F238E27FC236}">
                <a16:creationId xmlns:a16="http://schemas.microsoft.com/office/drawing/2014/main" id="{433DD9AF-4F48-485A-90D3-D4D539F3A994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4410" r="1" b="10863"/>
          <a:stretch/>
        </p:blipFill>
        <p:spPr bwMode="auto">
          <a:xfrm>
            <a:off x="8020571" y="2161488"/>
            <a:ext cx="3019646" cy="36326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0EDA64E2-649A-4C11-B77F-1F7FEE5E35FC}"/>
              </a:ext>
            </a:extLst>
          </p:cNvPr>
          <p:cNvSpPr txBox="1"/>
          <p:nvPr/>
        </p:nvSpPr>
        <p:spPr>
          <a:xfrm>
            <a:off x="3372306" y="5905345"/>
            <a:ext cx="272369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altLang="en-US" dirty="0"/>
              <a:t>Blakemore &amp; Frith (2005)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38519622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2F6C64-CE6C-455F-9348-3D697B2E94F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Constructivism (Piaget)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3E2DD36-57CD-4CB6-BB2D-B652AB50446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66800" y="1861580"/>
            <a:ext cx="10058400" cy="3849624"/>
          </a:xfrm>
        </p:spPr>
        <p:txBody>
          <a:bodyPr>
            <a:noAutofit/>
          </a:bodyPr>
          <a:lstStyle/>
          <a:p>
            <a:pPr>
              <a:buFont typeface="Wingdings" panose="05000000000000000000" pitchFamily="2" charset="2"/>
              <a:buChar char="§"/>
            </a:pPr>
            <a:r>
              <a:rPr lang="en-GB" sz="2400" dirty="0"/>
              <a:t>Children are seen as </a:t>
            </a:r>
          </a:p>
          <a:p>
            <a:pPr lvl="1">
              <a:buFont typeface="Wingdings" panose="05000000000000000000" pitchFamily="2" charset="2"/>
              <a:buChar char="§"/>
            </a:pPr>
            <a:r>
              <a:rPr lang="en-GB" sz="2200" dirty="0"/>
              <a:t>Active </a:t>
            </a:r>
          </a:p>
          <a:p>
            <a:pPr lvl="1">
              <a:buFont typeface="Wingdings" panose="05000000000000000000" pitchFamily="2" charset="2"/>
              <a:buChar char="§"/>
            </a:pPr>
            <a:r>
              <a:rPr lang="en-GB" sz="2200" dirty="0"/>
              <a:t>Learning many important lessons on their own</a:t>
            </a:r>
          </a:p>
          <a:p>
            <a:pPr lvl="1">
              <a:buFont typeface="Wingdings" panose="05000000000000000000" pitchFamily="2" charset="2"/>
              <a:buChar char="§"/>
            </a:pPr>
            <a:r>
              <a:rPr lang="en-GB" sz="2200" dirty="0"/>
              <a:t>Intrinsically motivated to learn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2400" dirty="0"/>
              <a:t>A very young child will actively seek to make sense of the world. 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2400" dirty="0"/>
              <a:t>The learning develops through the child’s exploration of and interaction with the environment.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566F3B91-4A37-4005-9412-C3947495BB58}"/>
              </a:ext>
            </a:extLst>
          </p:cNvPr>
          <p:cNvSpPr txBox="1"/>
          <p:nvPr/>
        </p:nvSpPr>
        <p:spPr>
          <a:xfrm>
            <a:off x="8956142" y="6002781"/>
            <a:ext cx="272369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altLang="en-US" dirty="0"/>
              <a:t>Blakemore &amp; Frith (2005)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01976009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094425-5533-4963-A229-557FF0C9AD2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Constructivism (Piaget)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BBA5EF9-4CFB-4F00-AF09-97666768C24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66800" y="2103120"/>
            <a:ext cx="10058400" cy="4112286"/>
          </a:xfrm>
        </p:spPr>
        <p:txBody>
          <a:bodyPr>
            <a:normAutofit/>
          </a:bodyPr>
          <a:lstStyle/>
          <a:p>
            <a:pPr>
              <a:spcBef>
                <a:spcPct val="40000"/>
              </a:spcBef>
              <a:buFont typeface="Wingdings" panose="05000000000000000000" pitchFamily="2" charset="2"/>
              <a:buChar char="§"/>
            </a:pPr>
            <a:r>
              <a:rPr lang="en-US" altLang="en-US" sz="2400" dirty="0"/>
              <a:t>Depicts children as constructing knowledge for themselves</a:t>
            </a:r>
          </a:p>
          <a:p>
            <a:pPr>
              <a:spcBef>
                <a:spcPct val="40000"/>
              </a:spcBef>
              <a:buFont typeface="Wingdings" panose="05000000000000000000" pitchFamily="2" charset="2"/>
              <a:buChar char="§"/>
            </a:pPr>
            <a:r>
              <a:rPr lang="en-US" altLang="en-US" sz="2400" dirty="0"/>
              <a:t>Very young children are intrigued by their environment and their own abilities to interact with it. </a:t>
            </a:r>
          </a:p>
          <a:p>
            <a:pPr>
              <a:spcBef>
                <a:spcPct val="40000"/>
              </a:spcBef>
              <a:buFont typeface="Wingdings" panose="05000000000000000000" pitchFamily="2" charset="2"/>
              <a:buChar char="§"/>
            </a:pPr>
            <a:r>
              <a:rPr lang="en-US" altLang="en-US" sz="2400" dirty="0"/>
              <a:t>Learning happens through their interactions with the environment </a:t>
            </a:r>
          </a:p>
          <a:p>
            <a:pPr>
              <a:spcBef>
                <a:spcPct val="40000"/>
              </a:spcBef>
              <a:buFont typeface="Wingdings" panose="05000000000000000000" pitchFamily="2" charset="2"/>
              <a:buChar char="§"/>
            </a:pPr>
            <a:r>
              <a:rPr lang="en-US" altLang="en-US" sz="2400" dirty="0"/>
              <a:t>For learning to take place it is necessary for children to construct their knowledge by making meaning of their experiences. </a:t>
            </a:r>
            <a:endParaRPr lang="en-GB" altLang="en-US" sz="2400" dirty="0"/>
          </a:p>
          <a:p>
            <a:pPr>
              <a:spcBef>
                <a:spcPct val="40000"/>
              </a:spcBef>
              <a:buFont typeface="Wingdings" panose="05000000000000000000" pitchFamily="2" charset="2"/>
              <a:buChar char="§"/>
            </a:pPr>
            <a:r>
              <a:rPr lang="en-GB" altLang="en-US" sz="2400" dirty="0"/>
              <a:t>Piaget proposed that that the brain contains structures which allow it to make sense of the world : schemas. </a:t>
            </a:r>
            <a:endParaRPr lang="en-US" altLang="en-US" sz="2400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41500DA7-D6A1-4F4C-A8A7-18A9937BB8DA}"/>
              </a:ext>
            </a:extLst>
          </p:cNvPr>
          <p:cNvSpPr txBox="1"/>
          <p:nvPr/>
        </p:nvSpPr>
        <p:spPr>
          <a:xfrm>
            <a:off x="9038588" y="6062741"/>
            <a:ext cx="272369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altLang="en-US" dirty="0"/>
              <a:t>Blakemore &amp; Frith (2005)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01112072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51C1FE1-EE13-4BAD-B94B-6E1274B4D43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Mental Structures (Schemas)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E0F8685-5A72-48C1-906D-EA20BDE8295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400" dirty="0"/>
              <a:t>The more experiences a child has the more schemas they construct. </a:t>
            </a:r>
          </a:p>
          <a:p>
            <a:r>
              <a:rPr lang="en-GB" sz="2400" dirty="0"/>
              <a:t>Once the child can understand their experiences they are said to be in a state of equilibrium. This is a state where the world can be understood through existing schemas. </a:t>
            </a:r>
          </a:p>
          <a:p>
            <a:r>
              <a:rPr lang="en-GB" sz="2400" dirty="0"/>
              <a:t>A child will probably be exposed to a huge number of new experiences, it is often the case that the existing schema can’t explain a new situation, in which case the child finds themselves in a state of disequilibrium.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62AA1EE-FE91-4F17-82C9-BFFB667E98FC}"/>
              </a:ext>
            </a:extLst>
          </p:cNvPr>
          <p:cNvSpPr txBox="1"/>
          <p:nvPr/>
        </p:nvSpPr>
        <p:spPr>
          <a:xfrm>
            <a:off x="8858706" y="6041670"/>
            <a:ext cx="272369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altLang="en-US" dirty="0"/>
              <a:t>Blakemore &amp; Frith (2005)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98446734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F8FB7B2-D469-4DFF-A7F7-FAD182E5C25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Mental Structures (Schemas)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42B51A2-CC36-4035-956C-F0958350971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 typeface="Wingdings" panose="05000000000000000000" pitchFamily="2" charset="2"/>
              <a:buChar char="§"/>
            </a:pPr>
            <a:r>
              <a:rPr lang="en-GB" sz="2400" dirty="0"/>
              <a:t>Humans are programmed to try and make sense of the world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2400" dirty="0"/>
              <a:t>Being in a state of disequilibrium is an uncomfortable place to be. 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2400" dirty="0"/>
              <a:t>Piaget identified 2 ways by which equilibrium could take place. </a:t>
            </a:r>
          </a:p>
          <a:p>
            <a:pPr marL="0" indent="0">
              <a:buNone/>
            </a:pPr>
            <a:r>
              <a:rPr lang="en-GB" sz="2400" b="1" dirty="0"/>
              <a:t>1.Assimilation</a:t>
            </a:r>
            <a:r>
              <a:rPr lang="en-GB" sz="2400" dirty="0"/>
              <a:t> is where the child would be able to adapt the existing schema and make sense of the new experience.  </a:t>
            </a:r>
          </a:p>
          <a:p>
            <a:pPr marL="0" indent="0">
              <a:buNone/>
            </a:pPr>
            <a:r>
              <a:rPr lang="en-GB" sz="2400" b="1" dirty="0"/>
              <a:t>2.Accommodation</a:t>
            </a:r>
            <a:r>
              <a:rPr lang="en-GB" sz="2400" dirty="0"/>
              <a:t> is where the experience may not fit into the existing schema on the first encounter and the schema may not be formed.</a:t>
            </a:r>
          </a:p>
          <a:p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3B5FE7A-4C62-4679-AF80-6828EFC0DAEE}"/>
              </a:ext>
            </a:extLst>
          </p:cNvPr>
          <p:cNvSpPr txBox="1"/>
          <p:nvPr/>
        </p:nvSpPr>
        <p:spPr>
          <a:xfrm>
            <a:off x="9046083" y="6025900"/>
            <a:ext cx="272369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altLang="en-US" dirty="0"/>
              <a:t>Blakemore &amp; Frith (2005)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17969878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751ADB-4393-41CC-9592-0686578BD09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79450" y="727627"/>
            <a:ext cx="4957553" cy="1645920"/>
          </a:xfrm>
        </p:spPr>
        <p:txBody>
          <a:bodyPr>
            <a:normAutofit/>
          </a:bodyPr>
          <a:lstStyle/>
          <a:p>
            <a:r>
              <a:rPr lang="en-GB" b="1" dirty="0"/>
              <a:t>What is a schema?</a:t>
            </a:r>
          </a:p>
        </p:txBody>
      </p:sp>
      <p:sp>
        <p:nvSpPr>
          <p:cNvPr id="15" name="Rectangle 8">
            <a:extLst>
              <a:ext uri="{FF2B5EF4-FFF2-40B4-BE49-F238E27FC236}">
                <a16:creationId xmlns:a16="http://schemas.microsoft.com/office/drawing/2014/main" id="{0BBB6B01-5B73-410C-B70E-8CF2FA470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28836" y="721224"/>
            <a:ext cx="5367164" cy="5415552"/>
          </a:xfrm>
          <a:prstGeom prst="rect">
            <a:avLst/>
          </a:prstGeom>
          <a:solidFill>
            <a:srgbClr val="FFFFFF"/>
          </a:solidFill>
          <a:ln w="6350" cap="flat" cmpd="sng" algn="ctr">
            <a:noFill/>
            <a:prstDash val="solid"/>
          </a:ln>
          <a:effectLst>
            <a:softEdge rad="0"/>
          </a:effectLst>
        </p:spPr>
      </p:sp>
      <p:sp>
        <p:nvSpPr>
          <p:cNvPr id="16" name="Rectangle 10">
            <a:extLst>
              <a:ext uri="{FF2B5EF4-FFF2-40B4-BE49-F238E27FC236}">
                <a16:creationId xmlns:a16="http://schemas.microsoft.com/office/drawing/2014/main" id="{8712F587-12D0-435C-8E3F-F44C36EE71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85217" y="892220"/>
            <a:ext cx="5054517" cy="5097085"/>
          </a:xfrm>
          <a:prstGeom prst="rect">
            <a:avLst/>
          </a:prstGeom>
          <a:noFill/>
          <a:ln w="6350" cap="sq" cmpd="sng" algn="ctr">
            <a:solidFill>
              <a:srgbClr val="404040"/>
            </a:solidFill>
            <a:prstDash val="solid"/>
            <a:miter lim="800000"/>
          </a:ln>
          <a:effectLst/>
        </p:spPr>
      </p:sp>
      <p:pic>
        <p:nvPicPr>
          <p:cNvPr id="4" name="Picture 4" descr="gannon">
            <a:extLst>
              <a:ext uri="{FF2B5EF4-FFF2-40B4-BE49-F238E27FC236}">
                <a16:creationId xmlns:a16="http://schemas.microsoft.com/office/drawing/2014/main" id="{F2FF7022-06E8-4CDA-9386-0D4C8DF5D14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256" y="1606397"/>
            <a:ext cx="4414438" cy="3663370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51171DD-390E-4ACB-A821-012B75B10E2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05610" y="2119819"/>
            <a:ext cx="4957554" cy="3496120"/>
          </a:xfrm>
        </p:spPr>
        <p:txBody>
          <a:bodyPr>
            <a:normAutofit/>
          </a:bodyPr>
          <a:lstStyle/>
          <a:p>
            <a:pPr>
              <a:spcBef>
                <a:spcPct val="50000"/>
              </a:spcBef>
              <a:buFont typeface="Wingdings" panose="05000000000000000000" pitchFamily="2" charset="2"/>
              <a:buChar char="§"/>
            </a:pPr>
            <a:r>
              <a:rPr lang="en-US" altLang="en-US" sz="2400" dirty="0"/>
              <a:t>A schema is a mental process responsible for activities as simple as naming and labeling, and as complex as creating experiments/scenarios . Schemas guide </a:t>
            </a:r>
            <a:r>
              <a:rPr lang="en-US" altLang="en-US" sz="2400" dirty="0" err="1"/>
              <a:t>behaviour</a:t>
            </a:r>
            <a:r>
              <a:rPr lang="en-US" altLang="en-US" sz="2400" dirty="0"/>
              <a:t>.</a:t>
            </a:r>
          </a:p>
          <a:p>
            <a:pPr>
              <a:spcBef>
                <a:spcPct val="50000"/>
              </a:spcBef>
              <a:buFont typeface="Wingdings" panose="05000000000000000000" pitchFamily="2" charset="2"/>
              <a:buChar char="§"/>
            </a:pPr>
            <a:r>
              <a:rPr lang="en-US" altLang="en-US" sz="2400" dirty="0"/>
              <a:t>For example, a baby sees his first horse: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61266448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904DB13E-F722-4ED6-BB00-556651E9528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1419E3D9-C5FB-41A9-B6D2-DFB210BB62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307870" y="1267730"/>
            <a:ext cx="9576262" cy="4307950"/>
          </a:xfrm>
          <a:prstGeom prst="rect">
            <a:avLst/>
          </a:prstGeom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367909BF-1DF7-4ACE-8F58-6CF719BB27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447801" y="1411615"/>
            <a:ext cx="9296400" cy="4034770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89E8BEDB-0BBC-4F21-9CFB-8530D664C3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35880" y="1267730"/>
            <a:ext cx="1920240" cy="73152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grpSp>
        <p:nvGrpSpPr>
          <p:cNvPr id="17" name="Group 16">
            <a:extLst>
              <a:ext uri="{FF2B5EF4-FFF2-40B4-BE49-F238E27FC236}">
                <a16:creationId xmlns:a16="http://schemas.microsoft.com/office/drawing/2014/main" id="{E26428D7-C6F3-473D-A360-A3F5C3E872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250180" y="1267730"/>
            <a:ext cx="1691640" cy="615934"/>
            <a:chOff x="5250180" y="1267730"/>
            <a:chExt cx="1691640" cy="615934"/>
          </a:xfrm>
        </p:grpSpPr>
        <p:cxnSp>
          <p:nvCxnSpPr>
            <p:cNvPr id="18" name="Straight Connector 17">
              <a:extLst>
                <a:ext uri="{FF2B5EF4-FFF2-40B4-BE49-F238E27FC236}">
                  <a16:creationId xmlns:a16="http://schemas.microsoft.com/office/drawing/2014/main" id="{51D6D676-6F2F-4446-9935-2D8D0382147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5250180" y="1267730"/>
              <a:ext cx="0" cy="612648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>
              <a:extLst>
                <a:ext uri="{FF2B5EF4-FFF2-40B4-BE49-F238E27FC236}">
                  <a16:creationId xmlns:a16="http://schemas.microsoft.com/office/drawing/2014/main" id="{E9BAEA2B-9C25-4B43-8C9A-A9D0C3E9B15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6941820" y="1267730"/>
              <a:ext cx="0" cy="612648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>
              <a:extLst>
                <a:ext uri="{FF2B5EF4-FFF2-40B4-BE49-F238E27FC236}">
                  <a16:creationId xmlns:a16="http://schemas.microsoft.com/office/drawing/2014/main" id="{21FC5F3A-7F1A-4EE8-A913-C8E96ACC3C5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5250180" y="1883664"/>
              <a:ext cx="1691640" cy="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2" name="Rectangle 21">
            <a:extLst>
              <a:ext uri="{FF2B5EF4-FFF2-40B4-BE49-F238E27FC236}">
                <a16:creationId xmlns:a16="http://schemas.microsoft.com/office/drawing/2014/main" id="{420551B3-B4DA-48EE-988C-4FAEAEB5CE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Content Placeholder 3" descr="kate">
            <a:extLst>
              <a:ext uri="{FF2B5EF4-FFF2-40B4-BE49-F238E27FC236}">
                <a16:creationId xmlns:a16="http://schemas.microsoft.com/office/drawing/2014/main" id="{23F44B74-ED8C-47C2-96AB-19F62AA1E6C5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887" r="7469" b="-1"/>
          <a:stretch/>
        </p:blipFill>
        <p:spPr>
          <a:xfrm>
            <a:off x="4646383" y="10"/>
            <a:ext cx="7545616" cy="6857990"/>
          </a:xfrm>
          <a:prstGeom prst="rect">
            <a:avLst/>
          </a:prstGeom>
        </p:spPr>
      </p:pic>
      <p:sp>
        <p:nvSpPr>
          <p:cNvPr id="24" name="Rectangle 23">
            <a:extLst>
              <a:ext uri="{FF2B5EF4-FFF2-40B4-BE49-F238E27FC236}">
                <a16:creationId xmlns:a16="http://schemas.microsoft.com/office/drawing/2014/main" id="{2644B391-9BFE-445C-A9EC-F544BB85FB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662210" cy="6858000"/>
          </a:xfrm>
          <a:prstGeom prst="rect">
            <a:avLst/>
          </a:prstGeom>
          <a:solidFill>
            <a:schemeClr val="bg1">
              <a:lumMod val="75000"/>
              <a:lumOff val="25000"/>
            </a:schemeClr>
          </a:solidFill>
          <a:ln w="6350" cap="sq" cmpd="sng" algn="ctr">
            <a:noFill/>
            <a:prstDash val="solid"/>
            <a:miter lim="800000"/>
          </a:ln>
          <a:effectLst/>
        </p:spPr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80F26E69-87D9-4655-AE7B-280A87AA3C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63977" y="164592"/>
            <a:ext cx="4334256" cy="6528816"/>
          </a:xfrm>
          <a:prstGeom prst="rect">
            <a:avLst/>
          </a:prstGeom>
          <a:noFill/>
          <a:ln w="6350" cap="sq" cmpd="sng" algn="ctr">
            <a:solidFill>
              <a:schemeClr val="tx1"/>
            </a:solidFill>
            <a:prstDash val="solid"/>
            <a:miter lim="800000"/>
          </a:ln>
          <a:effectLst>
            <a:softEdge rad="0"/>
          </a:effectLst>
        </p:spPr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11E3544-B1C2-4FF5-8953-B61F8C58B29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6524" y="1340361"/>
            <a:ext cx="3729162" cy="3341700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>
              <a:lnSpc>
                <a:spcPct val="83000"/>
              </a:lnSpc>
            </a:pPr>
            <a:r>
              <a:rPr lang="en-US" sz="3600" spc="-100" dirty="0">
                <a:solidFill>
                  <a:schemeClr val="tx1"/>
                </a:solidFill>
              </a:rPr>
              <a:t>Then he sees…</a:t>
            </a:r>
          </a:p>
        </p:txBody>
      </p:sp>
    </p:spTree>
    <p:extLst>
      <p:ext uri="{BB962C8B-B14F-4D97-AF65-F5344CB8AC3E}">
        <p14:creationId xmlns:p14="http://schemas.microsoft.com/office/powerpoint/2010/main" val="259259840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904DB13E-F722-4ED6-BB00-556651E9528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48DB4B7D-6E19-4B1E-A0ED-621919C15D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307870" y="1267730"/>
            <a:ext cx="9576262" cy="4307950"/>
          </a:xfrm>
          <a:prstGeom prst="rect">
            <a:avLst/>
          </a:prstGeom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4CB196DE-BC07-4C0A-9A6F-6FFD5F7754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447801" y="1411615"/>
            <a:ext cx="9296400" cy="4034770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2C13C32D-C8E0-49CB-AF18-A6A13B7FE2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35880" y="1267730"/>
            <a:ext cx="1920240" cy="73152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grpSp>
        <p:nvGrpSpPr>
          <p:cNvPr id="18" name="Group 17">
            <a:extLst>
              <a:ext uri="{FF2B5EF4-FFF2-40B4-BE49-F238E27FC236}">
                <a16:creationId xmlns:a16="http://schemas.microsoft.com/office/drawing/2014/main" id="{E26428D7-C6F3-473D-A360-A3F5C3E872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250180" y="1267730"/>
            <a:ext cx="1691640" cy="615934"/>
            <a:chOff x="5250180" y="1267730"/>
            <a:chExt cx="1691640" cy="615934"/>
          </a:xfrm>
        </p:grpSpPr>
        <p:cxnSp>
          <p:nvCxnSpPr>
            <p:cNvPr id="19" name="Straight Connector 18">
              <a:extLst>
                <a:ext uri="{FF2B5EF4-FFF2-40B4-BE49-F238E27FC236}">
                  <a16:creationId xmlns:a16="http://schemas.microsoft.com/office/drawing/2014/main" id="{65E3DF13-4412-4927-AA38-F077B5A4CBD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5250180" y="1267730"/>
              <a:ext cx="0" cy="612648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>
              <a:extLst>
                <a:ext uri="{FF2B5EF4-FFF2-40B4-BE49-F238E27FC236}">
                  <a16:creationId xmlns:a16="http://schemas.microsoft.com/office/drawing/2014/main" id="{4569EC13-67CE-4C90-95BA-1F7D7F3D38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6941820" y="1267730"/>
              <a:ext cx="0" cy="612648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>
              <a:extLst>
                <a:ext uri="{FF2B5EF4-FFF2-40B4-BE49-F238E27FC236}">
                  <a16:creationId xmlns:a16="http://schemas.microsoft.com/office/drawing/2014/main" id="{0A59492E-0F24-4A22-B24D-A110B40311A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5250180" y="1883664"/>
              <a:ext cx="1691640" cy="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 useBgFill="1">
        <p:nvSpPr>
          <p:cNvPr id="23" name="Rectangle 22">
            <a:extLst>
              <a:ext uri="{FF2B5EF4-FFF2-40B4-BE49-F238E27FC236}">
                <a16:creationId xmlns:a16="http://schemas.microsoft.com/office/drawing/2014/main" id="{0E7CA313-2F4B-4574-8399-12EF6A1BF29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2000" cy="6857999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4" descr="gannon">
            <a:extLst>
              <a:ext uri="{FF2B5EF4-FFF2-40B4-BE49-F238E27FC236}">
                <a16:creationId xmlns:a16="http://schemas.microsoft.com/office/drawing/2014/main" id="{09DD4A43-30F5-4005-8415-2E24B0CF67E0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" b="10454"/>
          <a:stretch/>
        </p:blipFill>
        <p:spPr>
          <a:xfrm>
            <a:off x="-1" y="10"/>
            <a:ext cx="6095997" cy="4530063"/>
          </a:xfrm>
          <a:prstGeom prst="rect">
            <a:avLst/>
          </a:prstGeom>
          <a:noFill/>
        </p:spPr>
      </p:pic>
      <p:pic>
        <p:nvPicPr>
          <p:cNvPr id="5" name="Picture 5" descr="kate">
            <a:extLst>
              <a:ext uri="{FF2B5EF4-FFF2-40B4-BE49-F238E27FC236}">
                <a16:creationId xmlns:a16="http://schemas.microsoft.com/office/drawing/2014/main" id="{3F06D06A-2D1C-45B3-A55E-6F403C2DB9C2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485"/>
          <a:stretch/>
        </p:blipFill>
        <p:spPr>
          <a:xfrm>
            <a:off x="6096004" y="10"/>
            <a:ext cx="6095996" cy="4530063"/>
          </a:xfrm>
          <a:prstGeom prst="rect">
            <a:avLst/>
          </a:prstGeom>
          <a:noFill/>
        </p:spPr>
      </p:pic>
      <p:sp>
        <p:nvSpPr>
          <p:cNvPr id="25" name="Rectangle 24">
            <a:extLst>
              <a:ext uri="{FF2B5EF4-FFF2-40B4-BE49-F238E27FC236}">
                <a16:creationId xmlns:a16="http://schemas.microsoft.com/office/drawing/2014/main" id="{2644B391-9BFE-445C-A9EC-F544BB85FB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4530074"/>
            <a:ext cx="12192000" cy="2327925"/>
          </a:xfrm>
          <a:prstGeom prst="rect">
            <a:avLst/>
          </a:prstGeom>
          <a:solidFill>
            <a:schemeClr val="bg1">
              <a:lumMod val="75000"/>
              <a:lumOff val="25000"/>
            </a:schemeClr>
          </a:solidFill>
          <a:ln w="6350" cap="sq" cmpd="sng" algn="ctr">
            <a:noFill/>
            <a:prstDash val="solid"/>
            <a:miter lim="800000"/>
          </a:ln>
          <a:effectLst/>
        </p:spPr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80F26E69-87D9-4655-AE7B-280A87AA3C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66116" y="4692768"/>
            <a:ext cx="11859768" cy="2002536"/>
          </a:xfrm>
          <a:prstGeom prst="rect">
            <a:avLst/>
          </a:prstGeom>
          <a:noFill/>
          <a:ln w="6350" cap="sq" cmpd="sng" algn="ctr">
            <a:solidFill>
              <a:schemeClr val="tx1"/>
            </a:solidFill>
            <a:prstDash val="solid"/>
            <a:miter lim="800000"/>
          </a:ln>
          <a:effectLst>
            <a:softEdge rad="0"/>
          </a:effectLst>
        </p:spPr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6382B2A-5D04-478E-A870-9C71795F8DB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6297" y="5256904"/>
            <a:ext cx="11439414" cy="897439"/>
          </a:xfrm>
        </p:spPr>
        <p:txBody>
          <a:bodyPr vert="horz" lIns="91440" tIns="45720" rIns="91440" bIns="45720" rtlCol="0" anchor="ctr">
            <a:normAutofit fontScale="90000"/>
          </a:bodyPr>
          <a:lstStyle/>
          <a:p>
            <a:pPr algn="ctr">
              <a:lnSpc>
                <a:spcPct val="83000"/>
              </a:lnSpc>
            </a:pPr>
            <a:r>
              <a:rPr lang="en-US" altLang="en-US" sz="3100" b="1" spc="-100" dirty="0">
                <a:solidFill>
                  <a:schemeClr val="tx1"/>
                </a:solidFill>
              </a:rPr>
              <a:t>Assimilation: </a:t>
            </a:r>
            <a:br>
              <a:rPr lang="en-US" altLang="en-US" sz="3100" spc="-100" dirty="0">
                <a:solidFill>
                  <a:schemeClr val="tx1"/>
                </a:solidFill>
              </a:rPr>
            </a:br>
            <a:r>
              <a:rPr lang="en-GB" altLang="en-US" sz="3200" dirty="0"/>
              <a:t>Through this process of assimilation the baby is able to adapt an existing schema in order to make sense of the new experience</a:t>
            </a:r>
            <a:br>
              <a:rPr lang="en-GB" altLang="en-US" sz="3200" dirty="0"/>
            </a:br>
            <a:endParaRPr lang="en-US" sz="3100" spc="-1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4440648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0E31526-FA95-4DDE-8906-8C5AC4FFA8E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err="1"/>
              <a:t>Asssimilation</a:t>
            </a:r>
            <a:endParaRPr lang="en-GB" b="1" dirty="0"/>
          </a:p>
        </p:txBody>
      </p:sp>
      <p:pic>
        <p:nvPicPr>
          <p:cNvPr id="5" name="Picture 4" descr="gannon">
            <a:extLst>
              <a:ext uri="{FF2B5EF4-FFF2-40B4-BE49-F238E27FC236}">
                <a16:creationId xmlns:a16="http://schemas.microsoft.com/office/drawing/2014/main" id="{366DC8C8-9E21-4485-886B-532CBA6E853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3652630" y="2764006"/>
            <a:ext cx="2527300" cy="2429480"/>
          </a:xfrm>
          <a:prstGeom prst="rect">
            <a:avLst/>
          </a:prstGeom>
          <a:noFill/>
        </p:spPr>
      </p:pic>
      <p:pic>
        <p:nvPicPr>
          <p:cNvPr id="6" name="Picture 7" descr="B0000521C3">
            <a:hlinkClick r:id="rId4"/>
            <a:extLst>
              <a:ext uri="{FF2B5EF4-FFF2-40B4-BE49-F238E27FC236}">
                <a16:creationId xmlns:a16="http://schemas.microsoft.com/office/drawing/2014/main" id="{52BDD39E-F666-4720-A2F6-F1FE2FC2865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8951" y="1750318"/>
            <a:ext cx="2529880" cy="283195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" name="Picture 8" descr="B00006ZCBQ">
            <a:hlinkClick r:id="rId6"/>
            <a:extLst>
              <a:ext uri="{FF2B5EF4-FFF2-40B4-BE49-F238E27FC236}">
                <a16:creationId xmlns:a16="http://schemas.microsoft.com/office/drawing/2014/main" id="{7D29FD21-2EEF-4267-B18B-113C0443707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61963" y="3891242"/>
            <a:ext cx="2527300" cy="240935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8" name="Picture 9" descr="B00006FDM5">
            <a:extLst>
              <a:ext uri="{FF2B5EF4-FFF2-40B4-BE49-F238E27FC236}">
                <a16:creationId xmlns:a16="http://schemas.microsoft.com/office/drawing/2014/main" id="{CC994EA2-66CA-4AF5-BF2D-883CDB131A4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9864526" y="3978746"/>
            <a:ext cx="1508523" cy="2491709"/>
          </a:xfrm>
          <a:prstGeom prst="rect">
            <a:avLst/>
          </a:prstGeom>
          <a:noFill/>
        </p:spPr>
      </p:pic>
      <p:pic>
        <p:nvPicPr>
          <p:cNvPr id="9" name="Picture 5" descr="kate">
            <a:extLst>
              <a:ext uri="{FF2B5EF4-FFF2-40B4-BE49-F238E27FC236}">
                <a16:creationId xmlns:a16="http://schemas.microsoft.com/office/drawing/2014/main" id="{66832C3C-7C40-4963-975D-2006CF8D38F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7725613" y="1587337"/>
            <a:ext cx="3117554" cy="2140382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118731884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gannon">
            <a:extLst>
              <a:ext uri="{FF2B5EF4-FFF2-40B4-BE49-F238E27FC236}">
                <a16:creationId xmlns:a16="http://schemas.microsoft.com/office/drawing/2014/main" id="{366DC8C8-9E21-4485-886B-532CBA6E853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1200056" y="3869817"/>
            <a:ext cx="2527300" cy="2429480"/>
          </a:xfrm>
          <a:prstGeom prst="rect">
            <a:avLst/>
          </a:prstGeom>
          <a:noFill/>
        </p:spPr>
      </p:pic>
      <p:pic>
        <p:nvPicPr>
          <p:cNvPr id="6" name="Picture 7" descr="B0000521C3">
            <a:hlinkClick r:id="rId3"/>
            <a:extLst>
              <a:ext uri="{FF2B5EF4-FFF2-40B4-BE49-F238E27FC236}">
                <a16:creationId xmlns:a16="http://schemas.microsoft.com/office/drawing/2014/main" id="{52BDD39E-F666-4720-A2F6-F1FE2FC2865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2428" y="597045"/>
            <a:ext cx="2529880" cy="283195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" name="Picture 8" descr="B00006ZCBQ">
            <a:hlinkClick r:id="rId5"/>
            <a:extLst>
              <a:ext uri="{FF2B5EF4-FFF2-40B4-BE49-F238E27FC236}">
                <a16:creationId xmlns:a16="http://schemas.microsoft.com/office/drawing/2014/main" id="{7D29FD21-2EEF-4267-B18B-113C0443707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22297" y="3960231"/>
            <a:ext cx="2527300" cy="240935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8" name="Picture 9" descr="B00006FDM5">
            <a:extLst>
              <a:ext uri="{FF2B5EF4-FFF2-40B4-BE49-F238E27FC236}">
                <a16:creationId xmlns:a16="http://schemas.microsoft.com/office/drawing/2014/main" id="{CC994EA2-66CA-4AF5-BF2D-883CDB131A4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9150262" y="3639027"/>
            <a:ext cx="1508523" cy="2491709"/>
          </a:xfrm>
          <a:prstGeom prst="rect">
            <a:avLst/>
          </a:prstGeom>
          <a:noFill/>
        </p:spPr>
      </p:pic>
      <p:pic>
        <p:nvPicPr>
          <p:cNvPr id="9" name="Picture 5" descr="kate">
            <a:extLst>
              <a:ext uri="{FF2B5EF4-FFF2-40B4-BE49-F238E27FC236}">
                <a16:creationId xmlns:a16="http://schemas.microsoft.com/office/drawing/2014/main" id="{66832C3C-7C40-4963-975D-2006CF8D38F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4460206" y="597045"/>
            <a:ext cx="3117554" cy="2140382"/>
          </a:xfrm>
          <a:prstGeom prst="rect">
            <a:avLst/>
          </a:prstGeom>
          <a:noFill/>
        </p:spPr>
      </p:pic>
      <p:pic>
        <p:nvPicPr>
          <p:cNvPr id="1026" name="Picture 2" descr="Image result for brown cow">
            <a:extLst>
              <a:ext uri="{FF2B5EF4-FFF2-40B4-BE49-F238E27FC236}">
                <a16:creationId xmlns:a16="http://schemas.microsoft.com/office/drawing/2014/main" id="{66CBCB9C-6D86-42F5-9105-56757B8EC68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54325" y="2374331"/>
            <a:ext cx="3827965" cy="2529393"/>
          </a:xfrm>
          <a:prstGeom prst="rect">
            <a:avLst/>
          </a:prstGeom>
          <a:noFill/>
          <a:ln w="241300">
            <a:solidFill>
              <a:srgbClr val="FF0000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03A0315B-A057-447B-B994-4759AE317255}"/>
              </a:ext>
            </a:extLst>
          </p:cNvPr>
          <p:cNvSpPr txBox="1"/>
          <p:nvPr/>
        </p:nvSpPr>
        <p:spPr>
          <a:xfrm rot="1096084">
            <a:off x="7926018" y="1490399"/>
            <a:ext cx="4432927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7200" b="1" dirty="0">
                <a:solidFill>
                  <a:srgbClr val="FF0000"/>
                </a:solidFill>
              </a:rPr>
              <a:t>What ???</a:t>
            </a:r>
          </a:p>
        </p:txBody>
      </p:sp>
    </p:spTree>
    <p:extLst>
      <p:ext uri="{BB962C8B-B14F-4D97-AF65-F5344CB8AC3E}">
        <p14:creationId xmlns:p14="http://schemas.microsoft.com/office/powerpoint/2010/main" val="1626741305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904DB13E-F722-4ED6-BB00-556651E9528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Franklin Gothic Book" panose="02020404030301010803"/>
              <a:ea typeface="+mn-ea"/>
              <a:cs typeface="+mn-cs"/>
            </a:endParaRPr>
          </a:p>
        </p:txBody>
      </p:sp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48DB4B7D-6E19-4B1E-A0ED-621919C15D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307870" y="1267730"/>
            <a:ext cx="9576262" cy="4307950"/>
          </a:xfrm>
          <a:prstGeom prst="rect">
            <a:avLst/>
          </a:prstGeom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4CB196DE-BC07-4C0A-9A6F-6FFD5F7754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447801" y="1411615"/>
            <a:ext cx="9296400" cy="4034770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2C13C32D-C8E0-49CB-AF18-A6A13B7FE2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35880" y="1267730"/>
            <a:ext cx="1920240" cy="73152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grpSp>
        <p:nvGrpSpPr>
          <p:cNvPr id="18" name="Group 17">
            <a:extLst>
              <a:ext uri="{FF2B5EF4-FFF2-40B4-BE49-F238E27FC236}">
                <a16:creationId xmlns:a16="http://schemas.microsoft.com/office/drawing/2014/main" id="{E26428D7-C6F3-473D-A360-A3F5C3E872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250180" y="1267730"/>
            <a:ext cx="1691640" cy="615934"/>
            <a:chOff x="5250180" y="1267730"/>
            <a:chExt cx="1691640" cy="615934"/>
          </a:xfrm>
        </p:grpSpPr>
        <p:cxnSp>
          <p:nvCxnSpPr>
            <p:cNvPr id="19" name="Straight Connector 18">
              <a:extLst>
                <a:ext uri="{FF2B5EF4-FFF2-40B4-BE49-F238E27FC236}">
                  <a16:creationId xmlns:a16="http://schemas.microsoft.com/office/drawing/2014/main" id="{65E3DF13-4412-4927-AA38-F077B5A4CBD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5250180" y="1267730"/>
              <a:ext cx="0" cy="612648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>
              <a:extLst>
                <a:ext uri="{FF2B5EF4-FFF2-40B4-BE49-F238E27FC236}">
                  <a16:creationId xmlns:a16="http://schemas.microsoft.com/office/drawing/2014/main" id="{4569EC13-67CE-4C90-95BA-1F7D7F3D38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6941820" y="1267730"/>
              <a:ext cx="0" cy="612648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>
              <a:extLst>
                <a:ext uri="{FF2B5EF4-FFF2-40B4-BE49-F238E27FC236}">
                  <a16:creationId xmlns:a16="http://schemas.microsoft.com/office/drawing/2014/main" id="{0A59492E-0F24-4A22-B24D-A110B40311A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5250180" y="1883664"/>
              <a:ext cx="1691640" cy="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 useBgFill="1">
        <p:nvSpPr>
          <p:cNvPr id="23" name="Rectangle 22">
            <a:extLst>
              <a:ext uri="{FF2B5EF4-FFF2-40B4-BE49-F238E27FC236}">
                <a16:creationId xmlns:a16="http://schemas.microsoft.com/office/drawing/2014/main" id="{0E7CA313-2F4B-4574-8399-12EF6A1BF29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2000" cy="6857999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Franklin Gothic Book" panose="02020404030301010803"/>
              <a:ea typeface="+mn-ea"/>
              <a:cs typeface="+mn-cs"/>
            </a:endParaRPr>
          </a:p>
        </p:txBody>
      </p:sp>
      <p:pic>
        <p:nvPicPr>
          <p:cNvPr id="5" name="Picture 29" descr="gannon">
            <a:extLst>
              <a:ext uri="{FF2B5EF4-FFF2-40B4-BE49-F238E27FC236}">
                <a16:creationId xmlns:a16="http://schemas.microsoft.com/office/drawing/2014/main" id="{350A428C-45B8-4F58-B96E-5750196F5706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" b="10454"/>
          <a:stretch/>
        </p:blipFill>
        <p:spPr bwMode="auto">
          <a:xfrm>
            <a:off x="2620697" y="2555162"/>
            <a:ext cx="2501660" cy="18590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5" name="Rectangle 24">
            <a:extLst>
              <a:ext uri="{FF2B5EF4-FFF2-40B4-BE49-F238E27FC236}">
                <a16:creationId xmlns:a16="http://schemas.microsoft.com/office/drawing/2014/main" id="{2644B391-9BFE-445C-A9EC-F544BB85FB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4530074"/>
            <a:ext cx="12192000" cy="2327925"/>
          </a:xfrm>
          <a:prstGeom prst="rect">
            <a:avLst/>
          </a:prstGeom>
          <a:solidFill>
            <a:schemeClr val="bg1">
              <a:lumMod val="75000"/>
              <a:lumOff val="25000"/>
            </a:schemeClr>
          </a:solidFill>
          <a:ln w="6350" cap="sq" cmpd="sng" algn="ctr">
            <a:noFill/>
            <a:prstDash val="solid"/>
            <a:miter lim="800000"/>
          </a:ln>
          <a:effectLst/>
        </p:spPr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80F26E69-87D9-4655-AE7B-280A87AA3C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66116" y="4692768"/>
            <a:ext cx="11859768" cy="2002536"/>
          </a:xfrm>
          <a:prstGeom prst="rect">
            <a:avLst/>
          </a:prstGeom>
          <a:noFill/>
          <a:ln w="6350" cap="sq" cmpd="sng" algn="ctr">
            <a:solidFill>
              <a:schemeClr val="tx1"/>
            </a:solidFill>
            <a:prstDash val="solid"/>
            <a:miter lim="800000"/>
          </a:ln>
          <a:effectLst>
            <a:softEdge rad="0"/>
          </a:effectLst>
        </p:spPr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0E4EB90-D445-40A1-BA35-BE8655AA35D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2723" y="5238052"/>
            <a:ext cx="11439414" cy="897439"/>
          </a:xfrm>
        </p:spPr>
        <p:txBody>
          <a:bodyPr vert="horz" lIns="91440" tIns="45720" rIns="91440" bIns="45720" rtlCol="0" anchor="ctr">
            <a:normAutofit fontScale="90000"/>
          </a:bodyPr>
          <a:lstStyle/>
          <a:p>
            <a:pPr algn="ctr">
              <a:lnSpc>
                <a:spcPct val="83000"/>
              </a:lnSpc>
            </a:pPr>
            <a:r>
              <a:rPr lang="en-US" sz="4400" spc="-100" dirty="0">
                <a:solidFill>
                  <a:schemeClr val="tx1"/>
                </a:solidFill>
              </a:rPr>
              <a:t>Accommodation:</a:t>
            </a:r>
            <a:br>
              <a:rPr lang="en-US" sz="4400" spc="-100" dirty="0">
                <a:solidFill>
                  <a:schemeClr val="tx1"/>
                </a:solidFill>
              </a:rPr>
            </a:br>
            <a:r>
              <a:rPr lang="en-GB" altLang="en-US" sz="3100" dirty="0"/>
              <a:t>A new experience does not ‘fit’ with existing understandings and some adjustment (</a:t>
            </a:r>
            <a:r>
              <a:rPr lang="en-GB" altLang="en-US" sz="3100" i="1" dirty="0"/>
              <a:t>accommodation</a:t>
            </a:r>
            <a:r>
              <a:rPr lang="en-GB" altLang="en-US" sz="3100" dirty="0"/>
              <a:t>) in understanding must take place</a:t>
            </a:r>
            <a:endParaRPr lang="en-US" sz="3100" spc="-100" dirty="0">
              <a:solidFill>
                <a:schemeClr val="tx1"/>
              </a:solidFill>
            </a:endParaRPr>
          </a:p>
        </p:txBody>
      </p:sp>
      <p:pic>
        <p:nvPicPr>
          <p:cNvPr id="17" name="Picture 8" descr="B00006ZCBQ">
            <a:hlinkClick r:id="rId4"/>
            <a:extLst>
              <a:ext uri="{FF2B5EF4-FFF2-40B4-BE49-F238E27FC236}">
                <a16:creationId xmlns:a16="http://schemas.microsoft.com/office/drawing/2014/main" id="{DBB3C6E1-7981-4247-A53F-E8ACECC7ADB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0015" y="187487"/>
            <a:ext cx="2501983" cy="185903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2" name="Picture 7" descr="B0000521C3">
            <a:hlinkClick r:id="rId6"/>
            <a:extLst>
              <a:ext uri="{FF2B5EF4-FFF2-40B4-BE49-F238E27FC236}">
                <a16:creationId xmlns:a16="http://schemas.microsoft.com/office/drawing/2014/main" id="{B0C232BE-C27A-41D6-9EAA-016F2D4D978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48885" y="162696"/>
            <a:ext cx="1889655" cy="189535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4" name="Picture 2" descr="Image result for brown cow">
            <a:extLst>
              <a:ext uri="{FF2B5EF4-FFF2-40B4-BE49-F238E27FC236}">
                <a16:creationId xmlns:a16="http://schemas.microsoft.com/office/drawing/2014/main" id="{CBEB6D49-B4FE-4061-8663-01A19647272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24973" y="191424"/>
            <a:ext cx="2868423" cy="1895359"/>
          </a:xfrm>
          <a:prstGeom prst="rect">
            <a:avLst/>
          </a:prstGeom>
          <a:noFill/>
          <a:ln w="241300"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6" name="Picture 9" descr="B00006FDM5">
            <a:extLst>
              <a:ext uri="{FF2B5EF4-FFF2-40B4-BE49-F238E27FC236}">
                <a16:creationId xmlns:a16="http://schemas.microsoft.com/office/drawing/2014/main" id="{1690023F-BEB0-47FB-B5C8-C80DC7A399E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579184" y="2573155"/>
            <a:ext cx="1312862" cy="1859036"/>
          </a:xfrm>
          <a:prstGeom prst="rect">
            <a:avLst/>
          </a:prstGeom>
          <a:noFill/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13647918-2401-4D41-81FB-C24068DA8F86}"/>
              </a:ext>
            </a:extLst>
          </p:cNvPr>
          <p:cNvSpPr txBox="1"/>
          <p:nvPr/>
        </p:nvSpPr>
        <p:spPr>
          <a:xfrm>
            <a:off x="1999116" y="2010436"/>
            <a:ext cx="124316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Franklin Gothic Book" panose="02020404030301010803"/>
                <a:ea typeface="+mn-ea"/>
                <a:cs typeface="+mn-cs"/>
              </a:rPr>
              <a:t>Horses</a:t>
            </a:r>
          </a:p>
        </p:txBody>
      </p:sp>
      <p:pic>
        <p:nvPicPr>
          <p:cNvPr id="28" name="Picture 12" descr="B000096QD2">
            <a:extLst>
              <a:ext uri="{FF2B5EF4-FFF2-40B4-BE49-F238E27FC236}">
                <a16:creationId xmlns:a16="http://schemas.microsoft.com/office/drawing/2014/main" id="{585CA1A9-4FEE-4A8A-931F-1B8DEE0E78F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299911" y="162696"/>
            <a:ext cx="1631720" cy="19240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146" name="Picture 2" descr="Image result for brown cow">
            <a:extLst>
              <a:ext uri="{FF2B5EF4-FFF2-40B4-BE49-F238E27FC236}">
                <a16:creationId xmlns:a16="http://schemas.microsoft.com/office/drawing/2014/main" id="{C7D49BA4-8D8E-4DC6-BAFB-F80CA1168B5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633935" y="2688896"/>
            <a:ext cx="2324393" cy="17432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" name="Picture 28" descr="B000063XMQ">
            <a:hlinkClick r:id="rId12"/>
            <a:extLst>
              <a:ext uri="{FF2B5EF4-FFF2-40B4-BE49-F238E27FC236}">
                <a16:creationId xmlns:a16="http://schemas.microsoft.com/office/drawing/2014/main" id="{C36CC592-1976-432B-AC1B-A55BB06A758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24973" y="2728676"/>
            <a:ext cx="2324393" cy="172005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1" name="TextBox 30">
            <a:extLst>
              <a:ext uri="{FF2B5EF4-FFF2-40B4-BE49-F238E27FC236}">
                <a16:creationId xmlns:a16="http://schemas.microsoft.com/office/drawing/2014/main" id="{E4A68672-85E5-4A1F-8790-567E9EFF8435}"/>
              </a:ext>
            </a:extLst>
          </p:cNvPr>
          <p:cNvSpPr txBox="1"/>
          <p:nvPr/>
        </p:nvSpPr>
        <p:spPr>
          <a:xfrm>
            <a:off x="9024396" y="2086784"/>
            <a:ext cx="97982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Franklin Gothic Book" panose="02020404030301010803"/>
                <a:ea typeface="+mn-ea"/>
                <a:cs typeface="+mn-cs"/>
              </a:rPr>
              <a:t>Cows</a:t>
            </a:r>
          </a:p>
        </p:txBody>
      </p:sp>
    </p:spTree>
    <p:extLst>
      <p:ext uri="{BB962C8B-B14F-4D97-AF65-F5344CB8AC3E}">
        <p14:creationId xmlns:p14="http://schemas.microsoft.com/office/powerpoint/2010/main" val="233789238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500"/>
                            </p:stCondLst>
                            <p:childTnLst>
                              <p:par>
                                <p:cTn id="8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1500"/>
                            </p:stCondLst>
                            <p:childTnLst>
                              <p:par>
                                <p:cTn id="14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2500"/>
                            </p:stCondLst>
                            <p:childTnLst>
                              <p:par>
                                <p:cTn id="20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904DB13E-F722-4ED6-BB00-556651E9528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48DB4B7D-6E19-4B1E-A0ED-621919C15D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307870" y="1267730"/>
            <a:ext cx="9576262" cy="4307950"/>
          </a:xfrm>
          <a:prstGeom prst="rect">
            <a:avLst/>
          </a:prstGeom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4CB196DE-BC07-4C0A-9A6F-6FFD5F7754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447801" y="1411615"/>
            <a:ext cx="9296400" cy="4034770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2C13C32D-C8E0-49CB-AF18-A6A13B7FE2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35880" y="1267730"/>
            <a:ext cx="1920240" cy="73152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grpSp>
        <p:nvGrpSpPr>
          <p:cNvPr id="18" name="Group 17">
            <a:extLst>
              <a:ext uri="{FF2B5EF4-FFF2-40B4-BE49-F238E27FC236}">
                <a16:creationId xmlns:a16="http://schemas.microsoft.com/office/drawing/2014/main" id="{E26428D7-C6F3-473D-A360-A3F5C3E872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250180" y="1267730"/>
            <a:ext cx="1691640" cy="615934"/>
            <a:chOff x="5250180" y="1267730"/>
            <a:chExt cx="1691640" cy="615934"/>
          </a:xfrm>
        </p:grpSpPr>
        <p:cxnSp>
          <p:nvCxnSpPr>
            <p:cNvPr id="19" name="Straight Connector 18">
              <a:extLst>
                <a:ext uri="{FF2B5EF4-FFF2-40B4-BE49-F238E27FC236}">
                  <a16:creationId xmlns:a16="http://schemas.microsoft.com/office/drawing/2014/main" id="{65E3DF13-4412-4927-AA38-F077B5A4CBD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5250180" y="1267730"/>
              <a:ext cx="0" cy="612648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>
              <a:extLst>
                <a:ext uri="{FF2B5EF4-FFF2-40B4-BE49-F238E27FC236}">
                  <a16:creationId xmlns:a16="http://schemas.microsoft.com/office/drawing/2014/main" id="{4569EC13-67CE-4C90-95BA-1F7D7F3D38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6941820" y="1267730"/>
              <a:ext cx="0" cy="612648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>
              <a:extLst>
                <a:ext uri="{FF2B5EF4-FFF2-40B4-BE49-F238E27FC236}">
                  <a16:creationId xmlns:a16="http://schemas.microsoft.com/office/drawing/2014/main" id="{0A59492E-0F24-4A22-B24D-A110B40311A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5250180" y="1883664"/>
              <a:ext cx="1691640" cy="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 useBgFill="1">
        <p:nvSpPr>
          <p:cNvPr id="23" name="Rectangle 22">
            <a:extLst>
              <a:ext uri="{FF2B5EF4-FFF2-40B4-BE49-F238E27FC236}">
                <a16:creationId xmlns:a16="http://schemas.microsoft.com/office/drawing/2014/main" id="{0E7CA313-2F4B-4574-8399-12EF6A1BF29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2000" cy="6857999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29" descr="gannon">
            <a:extLst>
              <a:ext uri="{FF2B5EF4-FFF2-40B4-BE49-F238E27FC236}">
                <a16:creationId xmlns:a16="http://schemas.microsoft.com/office/drawing/2014/main" id="{350A428C-45B8-4F58-B96E-5750196F5706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" b="10454"/>
          <a:stretch/>
        </p:blipFill>
        <p:spPr bwMode="auto">
          <a:xfrm>
            <a:off x="2620697" y="2555162"/>
            <a:ext cx="2501660" cy="18590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5" name="Rectangle 24">
            <a:extLst>
              <a:ext uri="{FF2B5EF4-FFF2-40B4-BE49-F238E27FC236}">
                <a16:creationId xmlns:a16="http://schemas.microsoft.com/office/drawing/2014/main" id="{2644B391-9BFE-445C-A9EC-F544BB85FB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4530074"/>
            <a:ext cx="12192000" cy="2327925"/>
          </a:xfrm>
          <a:prstGeom prst="rect">
            <a:avLst/>
          </a:prstGeom>
          <a:solidFill>
            <a:schemeClr val="bg1">
              <a:lumMod val="75000"/>
              <a:lumOff val="25000"/>
            </a:schemeClr>
          </a:solidFill>
          <a:ln w="6350" cap="sq" cmpd="sng" algn="ctr">
            <a:noFill/>
            <a:prstDash val="solid"/>
            <a:miter lim="800000"/>
          </a:ln>
          <a:effectLst/>
        </p:spPr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80F26E69-87D9-4655-AE7B-280A87AA3C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66116" y="4692768"/>
            <a:ext cx="11859768" cy="2002536"/>
          </a:xfrm>
          <a:prstGeom prst="rect">
            <a:avLst/>
          </a:prstGeom>
          <a:noFill/>
          <a:ln w="6350" cap="sq" cmpd="sng" algn="ctr">
            <a:solidFill>
              <a:schemeClr val="tx1"/>
            </a:solidFill>
            <a:prstDash val="solid"/>
            <a:miter lim="800000"/>
          </a:ln>
          <a:effectLst>
            <a:softEdge rad="0"/>
          </a:effectLst>
        </p:spPr>
      </p:sp>
      <p:pic>
        <p:nvPicPr>
          <p:cNvPr id="17" name="Picture 8" descr="B00006ZCBQ">
            <a:hlinkClick r:id="rId4"/>
            <a:extLst>
              <a:ext uri="{FF2B5EF4-FFF2-40B4-BE49-F238E27FC236}">
                <a16:creationId xmlns:a16="http://schemas.microsoft.com/office/drawing/2014/main" id="{DBB3C6E1-7981-4247-A53F-E8ACECC7ADB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0015" y="187487"/>
            <a:ext cx="2501983" cy="185903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2" name="Picture 7" descr="B0000521C3">
            <a:hlinkClick r:id="rId6"/>
            <a:extLst>
              <a:ext uri="{FF2B5EF4-FFF2-40B4-BE49-F238E27FC236}">
                <a16:creationId xmlns:a16="http://schemas.microsoft.com/office/drawing/2014/main" id="{B0C232BE-C27A-41D6-9EAA-016F2D4D978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48885" y="162696"/>
            <a:ext cx="1889655" cy="189535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4" name="Picture 2" descr="Image result for brown cow">
            <a:extLst>
              <a:ext uri="{FF2B5EF4-FFF2-40B4-BE49-F238E27FC236}">
                <a16:creationId xmlns:a16="http://schemas.microsoft.com/office/drawing/2014/main" id="{CBEB6D49-B4FE-4061-8663-01A19647272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24973" y="191424"/>
            <a:ext cx="2868423" cy="1895359"/>
          </a:xfrm>
          <a:prstGeom prst="rect">
            <a:avLst/>
          </a:prstGeom>
          <a:noFill/>
          <a:ln w="241300"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6" name="Picture 9" descr="B00006FDM5">
            <a:extLst>
              <a:ext uri="{FF2B5EF4-FFF2-40B4-BE49-F238E27FC236}">
                <a16:creationId xmlns:a16="http://schemas.microsoft.com/office/drawing/2014/main" id="{1690023F-BEB0-47FB-B5C8-C80DC7A399E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579184" y="2573155"/>
            <a:ext cx="1312862" cy="1859036"/>
          </a:xfrm>
          <a:prstGeom prst="rect">
            <a:avLst/>
          </a:prstGeom>
          <a:noFill/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13647918-2401-4D41-81FB-C24068DA8F86}"/>
              </a:ext>
            </a:extLst>
          </p:cNvPr>
          <p:cNvSpPr txBox="1"/>
          <p:nvPr/>
        </p:nvSpPr>
        <p:spPr>
          <a:xfrm>
            <a:off x="1999116" y="2010436"/>
            <a:ext cx="124316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800" dirty="0"/>
              <a:t>Horses</a:t>
            </a:r>
          </a:p>
        </p:txBody>
      </p:sp>
      <p:pic>
        <p:nvPicPr>
          <p:cNvPr id="28" name="Picture 12" descr="B000096QD2">
            <a:extLst>
              <a:ext uri="{FF2B5EF4-FFF2-40B4-BE49-F238E27FC236}">
                <a16:creationId xmlns:a16="http://schemas.microsoft.com/office/drawing/2014/main" id="{585CA1A9-4FEE-4A8A-931F-1B8DEE0E78F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299911" y="162696"/>
            <a:ext cx="1631720" cy="19240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146" name="Picture 2" descr="Image result for brown cow">
            <a:extLst>
              <a:ext uri="{FF2B5EF4-FFF2-40B4-BE49-F238E27FC236}">
                <a16:creationId xmlns:a16="http://schemas.microsoft.com/office/drawing/2014/main" id="{C7D49BA4-8D8E-4DC6-BAFB-F80CA1168B5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633935" y="2688896"/>
            <a:ext cx="2324393" cy="17432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" name="Picture 28" descr="B000063XMQ">
            <a:hlinkClick r:id="rId12"/>
            <a:extLst>
              <a:ext uri="{FF2B5EF4-FFF2-40B4-BE49-F238E27FC236}">
                <a16:creationId xmlns:a16="http://schemas.microsoft.com/office/drawing/2014/main" id="{C36CC592-1976-432B-AC1B-A55BB06A758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24973" y="2728676"/>
            <a:ext cx="2324393" cy="172005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1" name="TextBox 30">
            <a:extLst>
              <a:ext uri="{FF2B5EF4-FFF2-40B4-BE49-F238E27FC236}">
                <a16:creationId xmlns:a16="http://schemas.microsoft.com/office/drawing/2014/main" id="{E4A68672-85E5-4A1F-8790-567E9EFF8435}"/>
              </a:ext>
            </a:extLst>
          </p:cNvPr>
          <p:cNvSpPr txBox="1"/>
          <p:nvPr/>
        </p:nvSpPr>
        <p:spPr>
          <a:xfrm>
            <a:off x="9024396" y="2086784"/>
            <a:ext cx="97982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800" dirty="0"/>
              <a:t>Cows</a:t>
            </a:r>
          </a:p>
        </p:txBody>
      </p:sp>
      <p:pic>
        <p:nvPicPr>
          <p:cNvPr id="32" name="Picture 31" descr="Little Bouvier Roses">
            <a:extLst>
              <a:ext uri="{FF2B5EF4-FFF2-40B4-BE49-F238E27FC236}">
                <a16:creationId xmlns:a16="http://schemas.microsoft.com/office/drawing/2014/main" id="{616B0574-C747-4E0B-9027-9DC5B669947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30903" y="581009"/>
            <a:ext cx="3330194" cy="3595984"/>
          </a:xfrm>
          <a:prstGeom prst="rect">
            <a:avLst/>
          </a:prstGeom>
          <a:noFill/>
          <a:ln w="123825">
            <a:solidFill>
              <a:srgbClr val="FF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91FFC575-4CE6-4733-A5FE-48C200A1A3D0}"/>
              </a:ext>
            </a:extLst>
          </p:cNvPr>
          <p:cNvSpPr txBox="1"/>
          <p:nvPr/>
        </p:nvSpPr>
        <p:spPr>
          <a:xfrm>
            <a:off x="5563882" y="1071622"/>
            <a:ext cx="806631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9600" dirty="0">
                <a:solidFill>
                  <a:srgbClr val="FF0000"/>
                </a:solidFill>
              </a:rPr>
              <a:t>?</a:t>
            </a:r>
          </a:p>
        </p:txBody>
      </p:sp>
      <p:sp>
        <p:nvSpPr>
          <p:cNvPr id="15" name="Title 14">
            <a:extLst>
              <a:ext uri="{FF2B5EF4-FFF2-40B4-BE49-F238E27FC236}">
                <a16:creationId xmlns:a16="http://schemas.microsoft.com/office/drawing/2014/main" id="{45FB512E-8A8B-456D-A4BD-896EEBD529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37997" y="4997197"/>
            <a:ext cx="10058400" cy="1371600"/>
          </a:xfrm>
        </p:spPr>
        <p:txBody>
          <a:bodyPr/>
          <a:lstStyle/>
          <a:p>
            <a:pPr algn="ctr"/>
            <a:r>
              <a:rPr lang="en-GB" dirty="0"/>
              <a:t>What???</a:t>
            </a:r>
          </a:p>
        </p:txBody>
      </p:sp>
    </p:spTree>
    <p:extLst>
      <p:ext uri="{BB962C8B-B14F-4D97-AF65-F5344CB8AC3E}">
        <p14:creationId xmlns:p14="http://schemas.microsoft.com/office/powerpoint/2010/main" val="202113720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Rectangle 18">
            <a:extLst>
              <a:ext uri="{FF2B5EF4-FFF2-40B4-BE49-F238E27FC236}">
                <a16:creationId xmlns:a16="http://schemas.microsoft.com/office/drawing/2014/main" id="{D083D3F6-383D-4104-A9D4-11CEE85335EB}"/>
              </a:ext>
            </a:extLst>
          </p:cNvPr>
          <p:cNvSpPr/>
          <p:nvPr/>
        </p:nvSpPr>
        <p:spPr>
          <a:xfrm>
            <a:off x="6228290" y="1687343"/>
            <a:ext cx="5352086" cy="4630151"/>
          </a:xfrm>
          <a:prstGeom prst="rect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A2A545B8-113E-414F-9462-350B4DE1A445}"/>
              </a:ext>
            </a:extLst>
          </p:cNvPr>
          <p:cNvSpPr/>
          <p:nvPr/>
        </p:nvSpPr>
        <p:spPr>
          <a:xfrm>
            <a:off x="529452" y="1688092"/>
            <a:ext cx="5103375" cy="4630151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" name="Rectangle 2">
            <a:extLst>
              <a:ext uri="{FF2B5EF4-FFF2-40B4-BE49-F238E27FC236}">
                <a16:creationId xmlns:a16="http://schemas.microsoft.com/office/drawing/2014/main" id="{50458F1C-1617-460F-B5A5-A0C4F2807EBA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066800" y="324947"/>
            <a:ext cx="10058400" cy="1371600"/>
          </a:xfrm>
        </p:spPr>
        <p:txBody>
          <a:bodyPr>
            <a:normAutofit/>
          </a:bodyPr>
          <a:lstStyle/>
          <a:p>
            <a:pPr eaLnBrk="1" hangingPunct="1"/>
            <a:r>
              <a:rPr lang="en-US" altLang="en-US" sz="3200" b="1" dirty="0">
                <a:solidFill>
                  <a:schemeClr val="tx1"/>
                </a:solidFill>
              </a:rPr>
              <a:t>Categories become increasingly complex as children learn</a:t>
            </a:r>
          </a:p>
        </p:txBody>
      </p:sp>
      <p:pic>
        <p:nvPicPr>
          <p:cNvPr id="5" name="Picture 9" descr="Little Bouvier Roses">
            <a:extLst>
              <a:ext uri="{FF2B5EF4-FFF2-40B4-BE49-F238E27FC236}">
                <a16:creationId xmlns:a16="http://schemas.microsoft.com/office/drawing/2014/main" id="{378D4C1D-B863-4FEB-B88A-D019AB231EF4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49786" y="4870259"/>
            <a:ext cx="1584632" cy="1371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" name="Picture 7" descr="B000063XMQ">
            <a:hlinkClick r:id="rId4"/>
            <a:extLst>
              <a:ext uri="{FF2B5EF4-FFF2-40B4-BE49-F238E27FC236}">
                <a16:creationId xmlns:a16="http://schemas.microsoft.com/office/drawing/2014/main" id="{51339259-A8C5-47A0-BFA0-77963D07D28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34537" y="3295764"/>
            <a:ext cx="1999882" cy="14799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" name="Picture 20" descr="kate">
            <a:extLst>
              <a:ext uri="{FF2B5EF4-FFF2-40B4-BE49-F238E27FC236}">
                <a16:creationId xmlns:a16="http://schemas.microsoft.com/office/drawing/2014/main" id="{D40FA959-0418-440C-97EE-30CFB1DE11A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3434537" y="1854526"/>
            <a:ext cx="1999881" cy="1371600"/>
          </a:xfrm>
          <a:prstGeom prst="rect">
            <a:avLst/>
          </a:prstGeom>
          <a:noFill/>
        </p:spPr>
      </p:pic>
      <p:pic>
        <p:nvPicPr>
          <p:cNvPr id="8" name="Picture 29" descr="gannon">
            <a:extLst>
              <a:ext uri="{FF2B5EF4-FFF2-40B4-BE49-F238E27FC236}">
                <a16:creationId xmlns:a16="http://schemas.microsoft.com/office/drawing/2014/main" id="{3AFCC1B1-5CC7-4101-8513-BB35D88B622A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" b="10454"/>
          <a:stretch/>
        </p:blipFill>
        <p:spPr bwMode="auto">
          <a:xfrm>
            <a:off x="744836" y="3384105"/>
            <a:ext cx="1999881" cy="14861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9" name="Picture 2" descr="Image result for brown cow">
            <a:extLst>
              <a:ext uri="{FF2B5EF4-FFF2-40B4-BE49-F238E27FC236}">
                <a16:creationId xmlns:a16="http://schemas.microsoft.com/office/drawing/2014/main" id="{3521C5F6-E68F-44E6-92C3-E09D617C512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2799" y="1831156"/>
            <a:ext cx="1999882" cy="1321456"/>
          </a:xfrm>
          <a:prstGeom prst="rect">
            <a:avLst/>
          </a:prstGeom>
          <a:noFill/>
          <a:ln w="241300"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3" name="Star: 16 Points 12">
            <a:extLst>
              <a:ext uri="{FF2B5EF4-FFF2-40B4-BE49-F238E27FC236}">
                <a16:creationId xmlns:a16="http://schemas.microsoft.com/office/drawing/2014/main" id="{4CD110C7-8054-4A71-A0A8-2F7273535239}"/>
              </a:ext>
            </a:extLst>
          </p:cNvPr>
          <p:cNvSpPr/>
          <p:nvPr/>
        </p:nvSpPr>
        <p:spPr>
          <a:xfrm rot="20845427">
            <a:off x="732905" y="5061635"/>
            <a:ext cx="2967942" cy="1109593"/>
          </a:xfrm>
          <a:prstGeom prst="star16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C931A2B2-A41D-4D97-9127-C3E88C3B00D4}"/>
              </a:ext>
            </a:extLst>
          </p:cNvPr>
          <p:cNvSpPr txBox="1"/>
          <p:nvPr/>
        </p:nvSpPr>
        <p:spPr>
          <a:xfrm rot="20544366">
            <a:off x="1158733" y="5216905"/>
            <a:ext cx="2116285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600" dirty="0"/>
              <a:t>Mammals</a:t>
            </a:r>
          </a:p>
        </p:txBody>
      </p:sp>
      <p:pic>
        <p:nvPicPr>
          <p:cNvPr id="14" name="Picture 15" descr="gaffcat">
            <a:extLst>
              <a:ext uri="{FF2B5EF4-FFF2-40B4-BE49-F238E27FC236}">
                <a16:creationId xmlns:a16="http://schemas.microsoft.com/office/drawing/2014/main" id="{E10D91C6-FF93-4905-ACE1-A057929BF69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54701" y="3767420"/>
            <a:ext cx="2012424" cy="93503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5" name="Picture 13" descr="blkfinsnap">
            <a:extLst>
              <a:ext uri="{FF2B5EF4-FFF2-40B4-BE49-F238E27FC236}">
                <a16:creationId xmlns:a16="http://schemas.microsoft.com/office/drawing/2014/main" id="{72C5E365-8BD9-44E1-87BC-23F18364812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525674" y="3767419"/>
            <a:ext cx="1792632" cy="93503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6" name="Picture 14" descr="cuda">
            <a:extLst>
              <a:ext uri="{FF2B5EF4-FFF2-40B4-BE49-F238E27FC236}">
                <a16:creationId xmlns:a16="http://schemas.microsoft.com/office/drawing/2014/main" id="{5CDAACBB-E45B-4FD1-B80A-179C096CC94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54701" y="2004317"/>
            <a:ext cx="1959931" cy="129144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7" name="Picture 16" descr="sostingry">
            <a:extLst>
              <a:ext uri="{FF2B5EF4-FFF2-40B4-BE49-F238E27FC236}">
                <a16:creationId xmlns:a16="http://schemas.microsoft.com/office/drawing/2014/main" id="{16919AF5-2454-4AEF-8808-40AC530A655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525674" y="2004317"/>
            <a:ext cx="1738416" cy="12816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8" name="Picture 12" descr="almacoj">
            <a:extLst>
              <a:ext uri="{FF2B5EF4-FFF2-40B4-BE49-F238E27FC236}">
                <a16:creationId xmlns:a16="http://schemas.microsoft.com/office/drawing/2014/main" id="{351C1092-7FF8-404D-B3AC-DC341D64B42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25062" y="5061485"/>
            <a:ext cx="1930708" cy="102251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0" name="Star: 16 Points 19">
            <a:extLst>
              <a:ext uri="{FF2B5EF4-FFF2-40B4-BE49-F238E27FC236}">
                <a16:creationId xmlns:a16="http://schemas.microsoft.com/office/drawing/2014/main" id="{93212799-2C74-4F51-82E6-8F3FAD11D2D7}"/>
              </a:ext>
            </a:extLst>
          </p:cNvPr>
          <p:cNvSpPr/>
          <p:nvPr/>
        </p:nvSpPr>
        <p:spPr>
          <a:xfrm rot="296284">
            <a:off x="8534102" y="5037858"/>
            <a:ext cx="2967942" cy="1109593"/>
          </a:xfrm>
          <a:prstGeom prst="star16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17930928-0D9A-486C-AC6E-08AA1FB30202}"/>
              </a:ext>
            </a:extLst>
          </p:cNvPr>
          <p:cNvSpPr txBox="1"/>
          <p:nvPr/>
        </p:nvSpPr>
        <p:spPr>
          <a:xfrm rot="350132">
            <a:off x="9544997" y="5232894"/>
            <a:ext cx="98937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600" dirty="0"/>
              <a:t>Fish</a:t>
            </a:r>
          </a:p>
        </p:txBody>
      </p:sp>
      <p:pic>
        <p:nvPicPr>
          <p:cNvPr id="22" name="Picture 19" descr="dol01th">
            <a:hlinkClick r:id="rId14"/>
            <a:extLst>
              <a:ext uri="{FF2B5EF4-FFF2-40B4-BE49-F238E27FC236}">
                <a16:creationId xmlns:a16="http://schemas.microsoft.com/office/drawing/2014/main" id="{E3627C99-C117-466B-8AFE-76FF3AD66CA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4311724" y="2919692"/>
            <a:ext cx="2864032" cy="2136871"/>
          </a:xfrm>
          <a:prstGeom prst="rect">
            <a:avLst/>
          </a:prstGeom>
          <a:ln w="76200">
            <a:solidFill>
              <a:srgbClr val="FFFF00"/>
            </a:solidFill>
          </a:ln>
        </p:spPr>
      </p:pic>
      <p:sp>
        <p:nvSpPr>
          <p:cNvPr id="23" name="TextBox 22">
            <a:extLst>
              <a:ext uri="{FF2B5EF4-FFF2-40B4-BE49-F238E27FC236}">
                <a16:creationId xmlns:a16="http://schemas.microsoft.com/office/drawing/2014/main" id="{A17516BD-26DE-4FAC-90FB-DB987AFB287A}"/>
              </a:ext>
            </a:extLst>
          </p:cNvPr>
          <p:cNvSpPr txBox="1"/>
          <p:nvPr/>
        </p:nvSpPr>
        <p:spPr>
          <a:xfrm>
            <a:off x="5334796" y="3152612"/>
            <a:ext cx="806631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9600" dirty="0">
                <a:solidFill>
                  <a:srgbClr val="FFFF00"/>
                </a:solidFill>
              </a:rPr>
              <a:t>?</a:t>
            </a:r>
          </a:p>
        </p:txBody>
      </p:sp>
    </p:spTree>
    <p:extLst>
      <p:ext uri="{BB962C8B-B14F-4D97-AF65-F5344CB8AC3E}">
        <p14:creationId xmlns:p14="http://schemas.microsoft.com/office/powerpoint/2010/main" val="3758041780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251954-D77B-4A76-A33D-2425F1C88F9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sz="4400" b="1" dirty="0"/>
              <a:t>Equilibrium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726EE4D-B5DD-42B6-8A47-88951E16B9C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lnSpc>
                <a:spcPct val="80000"/>
              </a:lnSpc>
              <a:buFont typeface="Wingdings" panose="05000000000000000000" pitchFamily="2" charset="2"/>
              <a:buChar char="§"/>
            </a:pPr>
            <a:r>
              <a:rPr lang="en-GB" altLang="en-US" sz="3600" dirty="0"/>
              <a:t>The goal of every learner is that a balance is achieved </a:t>
            </a:r>
          </a:p>
          <a:p>
            <a:pPr>
              <a:lnSpc>
                <a:spcPct val="80000"/>
              </a:lnSpc>
              <a:buFont typeface="Wingdings" panose="05000000000000000000" pitchFamily="2" charset="2"/>
              <a:buChar char="§"/>
            </a:pPr>
            <a:r>
              <a:rPr lang="en-GB" altLang="en-US" sz="3600" dirty="0"/>
              <a:t>Temporarily – until another challenge to that equilibrium comes along and more accommodation is needed.</a:t>
            </a:r>
          </a:p>
          <a:p>
            <a:pPr marL="0" indent="0">
              <a:lnSpc>
                <a:spcPct val="80000"/>
              </a:lnSpc>
              <a:buNone/>
            </a:pPr>
            <a:endParaRPr lang="en-GB" altLang="en-US" sz="3600" dirty="0"/>
          </a:p>
          <a:p>
            <a:pPr>
              <a:lnSpc>
                <a:spcPct val="80000"/>
              </a:lnSpc>
            </a:pPr>
            <a:endParaRPr lang="en-GB" altLang="en-US" sz="2400" dirty="0"/>
          </a:p>
          <a:p>
            <a:pPr>
              <a:lnSpc>
                <a:spcPct val="80000"/>
              </a:lnSpc>
            </a:pPr>
            <a:endParaRPr lang="en-GB" altLang="en-US" sz="2400" dirty="0"/>
          </a:p>
          <a:p>
            <a:endParaRPr lang="en-GB" dirty="0"/>
          </a:p>
        </p:txBody>
      </p:sp>
      <p:sp>
        <p:nvSpPr>
          <p:cNvPr id="4" name="Footer Placeholder 2">
            <a:extLst>
              <a:ext uri="{FF2B5EF4-FFF2-40B4-BE49-F238E27FC236}">
                <a16:creationId xmlns:a16="http://schemas.microsoft.com/office/drawing/2014/main" id="{789980D4-9967-405D-8D34-AF9FA865851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932889" y="5813070"/>
            <a:ext cx="2895600" cy="457200"/>
          </a:xfrm>
        </p:spPr>
        <p:txBody>
          <a:bodyPr/>
          <a:lstStyle/>
          <a:p>
            <a:pPr>
              <a:defRPr/>
            </a:pPr>
            <a:r>
              <a:rPr lang="en-GB" altLang="en-US" dirty="0"/>
              <a:t>Blakemore &amp; Frith (2005) </a:t>
            </a:r>
          </a:p>
        </p:txBody>
      </p:sp>
    </p:spTree>
    <p:extLst>
      <p:ext uri="{BB962C8B-B14F-4D97-AF65-F5344CB8AC3E}">
        <p14:creationId xmlns:p14="http://schemas.microsoft.com/office/powerpoint/2010/main" val="3497969583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B8F504-1D0F-4226-B045-D8263357189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/>
              <a:t>The active learner, </a:t>
            </a:r>
            <a:br>
              <a:rPr lang="en-GB" b="1" dirty="0"/>
            </a:br>
            <a:r>
              <a:rPr lang="en-GB" b="1" dirty="0"/>
              <a:t>the lone scientist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73A6400-407A-411E-92E0-C9CEB038DA7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pPr eaLnBrk="1" hangingPunct="1"/>
            <a:r>
              <a:rPr lang="en-GB" altLang="en-US" sz="3600" dirty="0"/>
              <a:t>Piaget’s active learner has been described as the ‘lone scientist’ exploring the world to make meaning for him/herself, regardless of social environment</a:t>
            </a:r>
          </a:p>
          <a:p>
            <a:pPr eaLnBrk="1" hangingPunct="1"/>
            <a:r>
              <a:rPr lang="en-GB" altLang="en-US" sz="3600" dirty="0"/>
              <a:t>Learning is seen as an </a:t>
            </a:r>
            <a:r>
              <a:rPr lang="en-GB" altLang="en-US" sz="3600" b="1" u="sng" dirty="0"/>
              <a:t>intrinsically</a:t>
            </a:r>
            <a:r>
              <a:rPr lang="en-GB" altLang="en-US" sz="3600" dirty="0"/>
              <a:t> motivated (rather than motivated by external reward)</a:t>
            </a:r>
          </a:p>
          <a:p>
            <a:pPr eaLnBrk="1" hangingPunct="1"/>
            <a:r>
              <a:rPr lang="en-GB" altLang="en-US" sz="3600" dirty="0"/>
              <a:t>The child is mentally active (not a passive receiver) </a:t>
            </a:r>
          </a:p>
          <a:p>
            <a:pPr eaLnBrk="1" hangingPunct="1"/>
            <a:endParaRPr lang="en-GB" altLang="en-US" sz="2400" dirty="0"/>
          </a:p>
          <a:p>
            <a:endParaRPr lang="en-GB" dirty="0"/>
          </a:p>
        </p:txBody>
      </p:sp>
      <p:sp>
        <p:nvSpPr>
          <p:cNvPr id="4" name="Footer Placeholder 2">
            <a:extLst>
              <a:ext uri="{FF2B5EF4-FFF2-40B4-BE49-F238E27FC236}">
                <a16:creationId xmlns:a16="http://schemas.microsoft.com/office/drawing/2014/main" id="{934D7FB8-127C-42BE-A7AF-E6F8DBC475F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827957" y="5758206"/>
            <a:ext cx="2895600" cy="457200"/>
          </a:xfrm>
        </p:spPr>
        <p:txBody>
          <a:bodyPr/>
          <a:lstStyle/>
          <a:p>
            <a:pPr>
              <a:defRPr/>
            </a:pPr>
            <a:r>
              <a:rPr lang="en-GB" altLang="en-US" sz="1600" dirty="0"/>
              <a:t>Graf (2009)</a:t>
            </a:r>
          </a:p>
        </p:txBody>
      </p:sp>
    </p:spTree>
    <p:extLst>
      <p:ext uri="{BB962C8B-B14F-4D97-AF65-F5344CB8AC3E}">
        <p14:creationId xmlns:p14="http://schemas.microsoft.com/office/powerpoint/2010/main" val="569891302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AB84EB4-E0A8-4918-9E59-11462A13976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altLang="en-US" sz="4400" b="1" dirty="0">
                <a:solidFill>
                  <a:schemeClr val="tx1"/>
                </a:solidFill>
              </a:rPr>
              <a:t>Piaget’s Stages of </a:t>
            </a:r>
            <a:br>
              <a:rPr lang="en-GB" altLang="en-US" sz="4400" b="1" dirty="0">
                <a:solidFill>
                  <a:schemeClr val="tx1"/>
                </a:solidFill>
              </a:rPr>
            </a:br>
            <a:r>
              <a:rPr lang="en-GB" altLang="en-US" sz="4400" b="1" dirty="0">
                <a:solidFill>
                  <a:schemeClr val="tx1"/>
                </a:solidFill>
              </a:rPr>
              <a:t>Cognitive Development</a:t>
            </a:r>
            <a:endParaRPr lang="en-GB" b="1" dirty="0">
              <a:solidFill>
                <a:schemeClr val="tx1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D70EC3D-D885-4BE7-830B-7AF78737AE4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spcBef>
                <a:spcPct val="40000"/>
              </a:spcBef>
              <a:buFont typeface="Wingdings" panose="05000000000000000000" pitchFamily="2" charset="2"/>
              <a:buChar char="§"/>
            </a:pPr>
            <a:r>
              <a:rPr lang="en-US" altLang="en-US" sz="2800" dirty="0"/>
              <a:t>Piaget is associated with the ‘stage theory’ of cognitive development</a:t>
            </a:r>
          </a:p>
          <a:p>
            <a:pPr>
              <a:spcBef>
                <a:spcPct val="40000"/>
              </a:spcBef>
              <a:buFont typeface="Wingdings" panose="05000000000000000000" pitchFamily="2" charset="2"/>
              <a:buChar char="§"/>
            </a:pPr>
            <a:r>
              <a:rPr lang="en-US" altLang="en-US" sz="2800" dirty="0"/>
              <a:t>Heavily critiqued but is still highly influential in educational settings </a:t>
            </a:r>
          </a:p>
          <a:p>
            <a:pPr>
              <a:spcBef>
                <a:spcPct val="40000"/>
              </a:spcBef>
              <a:buFont typeface="Wingdings" panose="05000000000000000000" pitchFamily="2" charset="2"/>
              <a:buChar char="§"/>
            </a:pPr>
            <a:r>
              <a:rPr lang="en-US" altLang="en-US" sz="2800" dirty="0"/>
              <a:t>Children progress through FOUR stages of cognitive development, each building on the previous one</a:t>
            </a:r>
          </a:p>
          <a:p>
            <a:pPr marL="0" indent="0">
              <a:buNone/>
            </a:pPr>
            <a:r>
              <a:rPr lang="en-GB" dirty="0"/>
              <a:t>                                                                                                                                                                  Aubrey &amp; Riley (2019)</a:t>
            </a:r>
          </a:p>
        </p:txBody>
      </p:sp>
    </p:spTree>
    <p:extLst>
      <p:ext uri="{BB962C8B-B14F-4D97-AF65-F5344CB8AC3E}">
        <p14:creationId xmlns:p14="http://schemas.microsoft.com/office/powerpoint/2010/main" val="1281296404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6217846-3FB7-401F-AE9E-B8EF62D99B8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7242" y="471289"/>
            <a:ext cx="10877515" cy="1371600"/>
          </a:xfrm>
        </p:spPr>
        <p:txBody>
          <a:bodyPr/>
          <a:lstStyle/>
          <a:p>
            <a:r>
              <a:rPr lang="en-US" altLang="en-US" sz="4400" b="1">
                <a:latin typeface="Palatino Linotype" panose="02040502050505030304" pitchFamily="18" charset="0"/>
              </a:rPr>
              <a:t>Piaget’s Stages of Cognitive Development</a:t>
            </a:r>
            <a:endParaRPr lang="en-GB" b="1" dirty="0"/>
          </a:p>
        </p:txBody>
      </p:sp>
      <p:pic>
        <p:nvPicPr>
          <p:cNvPr id="4" name="Content Placeholder 3" descr="12673_Myers_Psy_8e_Table">
            <a:extLst>
              <a:ext uri="{FF2B5EF4-FFF2-40B4-BE49-F238E27FC236}">
                <a16:creationId xmlns:a16="http://schemas.microsoft.com/office/drawing/2014/main" id="{554E5F4A-B751-49D9-ADE8-7733C356EEBF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1762124" y="1671221"/>
            <a:ext cx="8667750" cy="4445791"/>
          </a:xfrm>
          <a:noFill/>
          <a:ln>
            <a:solidFill>
              <a:schemeClr val="tx1"/>
            </a:solidFill>
          </a:ln>
        </p:spPr>
      </p:pic>
      <p:pic>
        <p:nvPicPr>
          <p:cNvPr id="3" name="Picture 2">
            <a:hlinkClick r:id="rId4"/>
            <a:extLst>
              <a:ext uri="{FF2B5EF4-FFF2-40B4-BE49-F238E27FC236}">
                <a16:creationId xmlns:a16="http://schemas.microsoft.com/office/drawing/2014/main" id="{D046A789-EF3D-47DE-866F-1C04C0B46ED4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0563146" y="5502714"/>
            <a:ext cx="1102926" cy="545817"/>
          </a:xfrm>
          <a:prstGeom prst="rect">
            <a:avLst/>
          </a:prstGeom>
        </p:spPr>
      </p:pic>
      <p:sp>
        <p:nvSpPr>
          <p:cNvPr id="5" name="Footer Placeholder 2">
            <a:extLst>
              <a:ext uri="{FF2B5EF4-FFF2-40B4-BE49-F238E27FC236}">
                <a16:creationId xmlns:a16="http://schemas.microsoft.com/office/drawing/2014/main" id="{8B35F936-EC95-4B51-83F5-F2C4AE773DF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25928" y="6019800"/>
            <a:ext cx="2895600" cy="457200"/>
          </a:xfrm>
        </p:spPr>
        <p:txBody>
          <a:bodyPr/>
          <a:lstStyle/>
          <a:p>
            <a:pPr>
              <a:defRPr/>
            </a:pPr>
            <a:r>
              <a:rPr lang="en-GB" altLang="en-US" dirty="0"/>
              <a:t>Blakemore &amp; Frith (2005) </a:t>
            </a:r>
          </a:p>
        </p:txBody>
      </p:sp>
    </p:spTree>
    <p:extLst>
      <p:ext uri="{BB962C8B-B14F-4D97-AF65-F5344CB8AC3E}">
        <p14:creationId xmlns:p14="http://schemas.microsoft.com/office/powerpoint/2010/main" val="4004485571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251954-D77B-4A76-A33D-2425F1C88F9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Some Constructivist </a:t>
            </a:r>
            <a:br>
              <a:rPr lang="en-GB" dirty="0"/>
            </a:br>
            <a:r>
              <a:rPr lang="en-GB" dirty="0"/>
              <a:t>Resources and Strategies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726EE4D-B5DD-42B6-8A47-88951E16B9C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>
              <a:lnSpc>
                <a:spcPct val="80000"/>
              </a:lnSpc>
            </a:pPr>
            <a:r>
              <a:rPr lang="en-GB" altLang="en-US" sz="3300" dirty="0">
                <a:ea typeface="Roboto Medium" panose="02000000000000000000" pitchFamily="2" charset="0"/>
              </a:rPr>
              <a:t> Practical activity, direct experience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sz="3300" dirty="0">
                <a:ea typeface="Roboto Medium" panose="02000000000000000000" pitchFamily="2" charset="0"/>
              </a:rPr>
              <a:t>Exploration and physical manipulation of materials</a:t>
            </a:r>
          </a:p>
          <a:p>
            <a:pPr>
              <a:lnSpc>
                <a:spcPct val="80000"/>
              </a:lnSpc>
            </a:pPr>
            <a:r>
              <a:rPr lang="en-GB" altLang="en-US" sz="3300" dirty="0">
                <a:ea typeface="Roboto Medium" panose="02000000000000000000" pitchFamily="2" charset="0"/>
              </a:rPr>
              <a:t>Starting from current understanding: building on previous knowledge</a:t>
            </a:r>
          </a:p>
          <a:p>
            <a:pPr>
              <a:lnSpc>
                <a:spcPct val="80000"/>
              </a:lnSpc>
            </a:pPr>
            <a:r>
              <a:rPr lang="en-GB" altLang="en-US" sz="3300" dirty="0">
                <a:ea typeface="Roboto Medium" panose="02000000000000000000" pitchFamily="2" charset="0"/>
              </a:rPr>
              <a:t>The educator is a facilitator (e.g. explain what you think, tell us how you did it, write down your ideas) 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sz="3300" dirty="0">
                <a:ea typeface="Roboto Medium" panose="02000000000000000000" pitchFamily="2" charset="0"/>
              </a:rPr>
              <a:t>Learners and educators sharing their experiences, knowledge and understanding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sz="3300" dirty="0">
                <a:ea typeface="Roboto Medium" panose="02000000000000000000" pitchFamily="2" charset="0"/>
              </a:rPr>
              <a:t>‘I hear, I forget; I see, I remember; I do, I understand’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sz="3300" dirty="0">
                <a:ea typeface="Roboto Medium" panose="02000000000000000000" pitchFamily="2" charset="0"/>
              </a:rPr>
              <a:t>Other examples ………. </a:t>
            </a:r>
          </a:p>
          <a:p>
            <a:pPr eaLnBrk="1" hangingPunct="1">
              <a:lnSpc>
                <a:spcPct val="90000"/>
              </a:lnSpc>
            </a:pPr>
            <a:endParaRPr lang="en-GB" altLang="en-US" sz="3600" dirty="0"/>
          </a:p>
          <a:p>
            <a:pPr>
              <a:lnSpc>
                <a:spcPct val="80000"/>
              </a:lnSpc>
            </a:pPr>
            <a:endParaRPr lang="en-GB" altLang="en-US" sz="3600" dirty="0"/>
          </a:p>
          <a:p>
            <a:pPr marL="0" indent="0">
              <a:lnSpc>
                <a:spcPct val="80000"/>
              </a:lnSpc>
              <a:buNone/>
            </a:pPr>
            <a:endParaRPr lang="en-GB" altLang="en-US" sz="3600" dirty="0"/>
          </a:p>
          <a:p>
            <a:endParaRPr lang="en-GB" dirty="0"/>
          </a:p>
        </p:txBody>
      </p:sp>
      <p:sp>
        <p:nvSpPr>
          <p:cNvPr id="4" name="Footer Placeholder 2">
            <a:extLst>
              <a:ext uri="{FF2B5EF4-FFF2-40B4-BE49-F238E27FC236}">
                <a16:creationId xmlns:a16="http://schemas.microsoft.com/office/drawing/2014/main" id="{789980D4-9967-405D-8D34-AF9FA865851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932889" y="5813070"/>
            <a:ext cx="2895600" cy="457200"/>
          </a:xfrm>
        </p:spPr>
        <p:txBody>
          <a:bodyPr/>
          <a:lstStyle/>
          <a:p>
            <a:pPr>
              <a:defRPr/>
            </a:pPr>
            <a:r>
              <a:rPr lang="en-GB" altLang="en-US" dirty="0" err="1"/>
              <a:t>Ciirik</a:t>
            </a:r>
            <a:r>
              <a:rPr lang="en-GB" altLang="en-US" dirty="0"/>
              <a:t> &amp; </a:t>
            </a:r>
            <a:r>
              <a:rPr lang="en-GB" altLang="en-US" dirty="0" err="1"/>
              <a:t>Colak</a:t>
            </a:r>
            <a:r>
              <a:rPr lang="en-GB" altLang="en-US" dirty="0"/>
              <a:t> (2015) </a:t>
            </a:r>
          </a:p>
        </p:txBody>
      </p:sp>
    </p:spTree>
    <p:extLst>
      <p:ext uri="{BB962C8B-B14F-4D97-AF65-F5344CB8AC3E}">
        <p14:creationId xmlns:p14="http://schemas.microsoft.com/office/powerpoint/2010/main" val="3802901842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6F1079A-3AEF-444A-B4DE-0F810DA697E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F371EDB-F34D-4DB9-8D59-BA52DDA6917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en-GB" altLang="en-US" sz="1800" dirty="0"/>
              <a:t>Aubrey, K. and Riley, A. (2019) </a:t>
            </a:r>
            <a:r>
              <a:rPr lang="en-GB" altLang="en-US" sz="1800" i="1" dirty="0"/>
              <a:t>Understanding and Using Educational Theories. </a:t>
            </a:r>
            <a:r>
              <a:rPr lang="en-GB" altLang="en-US" sz="1800" dirty="0"/>
              <a:t>Thousand Oaks, CA: Sage Publications</a:t>
            </a:r>
          </a:p>
          <a:p>
            <a:r>
              <a:rPr lang="en-GB" altLang="en-US" sz="1800" dirty="0" err="1"/>
              <a:t>Bettmann</a:t>
            </a:r>
            <a:r>
              <a:rPr lang="en-GB" altLang="en-US" sz="1800" dirty="0"/>
              <a:t> Images (1942)  Available at </a:t>
            </a:r>
            <a:r>
              <a:rPr lang="en-GB" altLang="en-US" sz="1800" dirty="0">
                <a:hlinkClick r:id="rId3"/>
              </a:rPr>
              <a:t>https://www.verywellmind.com/what-is-a-skinner-box-2795875</a:t>
            </a:r>
            <a:r>
              <a:rPr lang="en-GB" altLang="en-US" sz="1800" dirty="0"/>
              <a:t> (Accessed 31.10.2022)</a:t>
            </a:r>
          </a:p>
          <a:p>
            <a:r>
              <a:rPr lang="en-GB" altLang="en-US" sz="1800" dirty="0"/>
              <a:t>Blakemore S-J. and Frith U. (2005). </a:t>
            </a:r>
            <a:r>
              <a:rPr lang="en-GB" altLang="en-US" sz="1800" i="1" dirty="0"/>
              <a:t>The Learning Brain. </a:t>
            </a:r>
            <a:r>
              <a:rPr lang="en-GB" altLang="en-US" sz="1800" dirty="0"/>
              <a:t>Oxford. Blackwell</a:t>
            </a:r>
          </a:p>
          <a:p>
            <a:r>
              <a:rPr lang="en-GB" altLang="en-US" sz="1800" dirty="0" err="1"/>
              <a:t>Cirik</a:t>
            </a:r>
            <a:r>
              <a:rPr lang="en-GB" altLang="en-US" sz="1800" dirty="0"/>
              <a:t>, I. and </a:t>
            </a:r>
            <a:r>
              <a:rPr lang="en-GB" altLang="en-US" sz="1800" dirty="0" err="1"/>
              <a:t>Colak</a:t>
            </a:r>
            <a:r>
              <a:rPr lang="en-GB" altLang="en-US" sz="1800" dirty="0"/>
              <a:t>, E. (2015) </a:t>
            </a:r>
            <a:r>
              <a:rPr lang="en-GB" altLang="en-US" sz="1800" i="1" dirty="0"/>
              <a:t>Constructivist Learning  Environment: The Teachers’ and Students’ Perspectives. </a:t>
            </a:r>
            <a:r>
              <a:rPr lang="en-GB" altLang="en-US" sz="1800" dirty="0"/>
              <a:t>Available at</a:t>
            </a:r>
            <a:r>
              <a:rPr lang="en-GB" altLang="en-US" sz="1800" i="1" dirty="0"/>
              <a:t> </a:t>
            </a:r>
            <a:r>
              <a:rPr lang="en-GB" altLang="en-US" sz="1800" dirty="0">
                <a:hlinkClick r:id="rId4"/>
              </a:rPr>
              <a:t>https://www.researchgate.net/publication/280830868_CONSTRUCTIVIST_LEARNING_ENVIRONMENTS_THE_TEACHERS'_AND_STUDENTS'_PERSPECTIVES</a:t>
            </a:r>
            <a:r>
              <a:rPr lang="en-GB" altLang="en-US" sz="1800" dirty="0"/>
              <a:t> (Accessed 30.10.2022)</a:t>
            </a:r>
          </a:p>
          <a:p>
            <a:r>
              <a:rPr lang="en-GB" altLang="en-US" sz="1800" dirty="0"/>
              <a:t>Graf, M. (2009) </a:t>
            </a:r>
            <a:r>
              <a:rPr lang="en-GB" altLang="en-US" sz="1800" i="1" dirty="0"/>
              <a:t>The Teaching Assistants’ Guide to Understanding and Supporting Learning. </a:t>
            </a:r>
            <a:r>
              <a:rPr lang="en-GB" altLang="en-US" sz="1800" dirty="0"/>
              <a:t>London: Continuum.</a:t>
            </a:r>
          </a:p>
          <a:p>
            <a:r>
              <a:rPr lang="en-GB" sz="1800" dirty="0"/>
              <a:t>Gray, C. and </a:t>
            </a:r>
            <a:r>
              <a:rPr lang="en-GB" sz="1800" dirty="0" err="1"/>
              <a:t>Macblain</a:t>
            </a:r>
            <a:r>
              <a:rPr lang="en-GB" sz="1800" dirty="0"/>
              <a:t>, S. (2015) </a:t>
            </a:r>
            <a:r>
              <a:rPr lang="en-GB" sz="1800" i="1" dirty="0"/>
              <a:t>Learning Theories in Childhood. </a:t>
            </a:r>
            <a:r>
              <a:rPr lang="en-GB" sz="1800" dirty="0"/>
              <a:t>London: Sage</a:t>
            </a:r>
          </a:p>
          <a:p>
            <a:r>
              <a:rPr lang="en-GB" sz="1800" dirty="0"/>
              <a:t>UNICEF (2014) </a:t>
            </a:r>
            <a:r>
              <a:rPr lang="en-GB" sz="1800" i="1" dirty="0"/>
              <a:t>Inclusive Education</a:t>
            </a:r>
            <a:r>
              <a:rPr lang="en-GB" sz="1800" dirty="0"/>
              <a:t>. Available at </a:t>
            </a:r>
            <a:r>
              <a:rPr lang="en-GB" sz="1800" dirty="0">
                <a:hlinkClick r:id="rId5"/>
              </a:rPr>
              <a:t>https://www.unicef.org/northmacedonia/reports/inclusive-education-teachers-inclusive-child-centred-teaching-and-pedagogy</a:t>
            </a:r>
            <a:r>
              <a:rPr lang="en-GB" sz="1800" dirty="0"/>
              <a:t>  (Accessed 30.10.2022)</a:t>
            </a:r>
          </a:p>
        </p:txBody>
      </p:sp>
    </p:spTree>
    <p:extLst>
      <p:ext uri="{BB962C8B-B14F-4D97-AF65-F5344CB8AC3E}">
        <p14:creationId xmlns:p14="http://schemas.microsoft.com/office/powerpoint/2010/main" val="1498054151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avonVTI">
  <a:themeElements>
    <a:clrScheme name="Office">
      <a:dk1>
        <a:srgbClr val="000000"/>
      </a:dk1>
      <a:lt1>
        <a:srgbClr val="FFFFFF"/>
      </a:lt1>
      <a:dk2>
        <a:srgbClr val="2E3948"/>
      </a:dk2>
      <a:lt2>
        <a:srgbClr val="E7E6E6"/>
      </a:lt2>
      <a:accent1>
        <a:srgbClr val="5A82CB"/>
      </a:accent1>
      <a:accent2>
        <a:srgbClr val="ED7D31"/>
      </a:accent2>
      <a:accent3>
        <a:srgbClr val="A3A3A3"/>
      </a:accent3>
      <a:accent4>
        <a:srgbClr val="CF9B00"/>
      </a:accent4>
      <a:accent5>
        <a:srgbClr val="5B9BD5"/>
      </a:accent5>
      <a:accent6>
        <a:srgbClr val="70AD47"/>
      </a:accent6>
      <a:hlink>
        <a:srgbClr val="D26012"/>
      </a:hlink>
      <a:folHlink>
        <a:srgbClr val="A9718D"/>
      </a:folHlink>
    </a:clrScheme>
    <a:fontScheme name="Savon">
      <a:majorFont>
        <a:latin typeface="Century Schoolbook" panose="02020404030301010803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Franklin Gothic Book" panose="02020404030301010803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Savon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105000"/>
                <a:lumMod val="105000"/>
              </a:schemeClr>
            </a:gs>
            <a:gs pos="100000">
              <a:schemeClr val="phClr">
                <a:tint val="65000"/>
                <a:satMod val="100000"/>
                <a:lumMod val="100000"/>
              </a:schemeClr>
            </a:gs>
            <a:gs pos="100000">
              <a:schemeClr val="phClr">
                <a:tint val="70000"/>
                <a:satMod val="100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0000"/>
                <a:lumMod val="100000"/>
              </a:schemeClr>
            </a:gs>
            <a:gs pos="50000">
              <a:schemeClr val="phClr">
                <a:shade val="99000"/>
                <a:satMod val="105000"/>
                <a:lumMod val="100000"/>
              </a:schemeClr>
            </a:gs>
            <a:gs pos="100000">
              <a:schemeClr val="phClr">
                <a:shade val="98000"/>
                <a:satMod val="105000"/>
                <a:lumMod val="100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12700" dir="5400000" algn="ctr" rotWithShape="0">
              <a:srgbClr val="000000">
                <a:alpha val="63000"/>
              </a:srgbClr>
            </a:outerShdw>
          </a:effectLst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4200000"/>
            </a:lightRig>
          </a:scene3d>
          <a:sp3d prstMaterial="flat">
            <a:bevelT w="50800" h="63500" prst="rible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hade val="100000"/>
                <a:satMod val="300000"/>
              </a:schemeClr>
            </a:gs>
            <a:gs pos="100000">
              <a:schemeClr val="phClr">
                <a:tint val="100000"/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2000"/>
                <a:satMod val="115000"/>
              </a:schemeClr>
            </a:duotone>
          </a:blip>
          <a:tile tx="0" ty="0" sx="60000" sy="60000" flip="none" algn="tl"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avonVTI" id="{A72E8C35-66DD-49F8-AF66-813F19B983AE}" vid="{93CCBC76-B7A1-4C3D-93EA-5CE34C4670F9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1735</Words>
  <Application>Microsoft Office PowerPoint</Application>
  <PresentationFormat>Widescreen</PresentationFormat>
  <Paragraphs>181</Paragraphs>
  <Slides>33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33</vt:i4>
      </vt:variant>
    </vt:vector>
  </HeadingPairs>
  <TitlesOfParts>
    <vt:vector size="42" baseType="lpstr">
      <vt:lpstr>Calibri</vt:lpstr>
      <vt:lpstr>Century Schoolbook</vt:lpstr>
      <vt:lpstr>Franklin Gothic Book</vt:lpstr>
      <vt:lpstr>Garamond</vt:lpstr>
      <vt:lpstr>Palatino Linotype</vt:lpstr>
      <vt:lpstr>Roboto</vt:lpstr>
      <vt:lpstr>Roboto Medium</vt:lpstr>
      <vt:lpstr>Wingdings</vt:lpstr>
      <vt:lpstr>SavonVTI</vt:lpstr>
      <vt:lpstr>Principles of Learning and Teaching: 1 November 2022</vt:lpstr>
      <vt:lpstr>Module Learning Outcomes</vt:lpstr>
      <vt:lpstr>Assessment </vt:lpstr>
      <vt:lpstr>Inclusive pedagogy = Child centred practice</vt:lpstr>
      <vt:lpstr>Inclusive pedagogy = Child centred practice</vt:lpstr>
      <vt:lpstr>Theories of Education</vt:lpstr>
      <vt:lpstr>What are Learning Theories?</vt:lpstr>
      <vt:lpstr>Major Theories of Learning</vt:lpstr>
      <vt:lpstr>Behaviourism (Skinner 1904-1990)</vt:lpstr>
      <vt:lpstr>Skinner’s Operant Conditioning Box Bettman Images/Getty Archive  (1942)</vt:lpstr>
      <vt:lpstr>Behaviourism (Skinner)</vt:lpstr>
      <vt:lpstr>Classical Conditioning</vt:lpstr>
      <vt:lpstr>Behaviourism in the classroom</vt:lpstr>
      <vt:lpstr>Some Behaviourist Resources and Strategies</vt:lpstr>
      <vt:lpstr>Constructivism (John Piaget 1896-1980)</vt:lpstr>
      <vt:lpstr>Constructivism (Piaget)</vt:lpstr>
      <vt:lpstr>Constructivism (Piaget)</vt:lpstr>
      <vt:lpstr>Mental Structures (Schemas)</vt:lpstr>
      <vt:lpstr>Mental Structures (Schemas)</vt:lpstr>
      <vt:lpstr>What is a schema?</vt:lpstr>
      <vt:lpstr>Then he sees…</vt:lpstr>
      <vt:lpstr>Assimilation:  Through this process of assimilation the baby is able to adapt an existing schema in order to make sense of the new experience </vt:lpstr>
      <vt:lpstr>Asssimilation</vt:lpstr>
      <vt:lpstr>PowerPoint Presentation</vt:lpstr>
      <vt:lpstr>Accommodation: A new experience does not ‘fit’ with existing understandings and some adjustment (accommodation) in understanding must take place</vt:lpstr>
      <vt:lpstr>What???</vt:lpstr>
      <vt:lpstr>Categories become increasingly complex as children learn</vt:lpstr>
      <vt:lpstr>Equilibrium</vt:lpstr>
      <vt:lpstr>The active learner,  the lone scientist </vt:lpstr>
      <vt:lpstr>Piaget’s Stages of  Cognitive Development</vt:lpstr>
      <vt:lpstr>Piaget’s Stages of Cognitive Development</vt:lpstr>
      <vt:lpstr>Some Constructivist  Resources and Strategies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Principles of Learning and Teaching</dc:title>
  <dc:creator>Lianne Bowen</dc:creator>
  <cp:lastModifiedBy>Sue Ainsworth</cp:lastModifiedBy>
  <cp:revision>35</cp:revision>
  <cp:lastPrinted>2020-09-13T15:20:04Z</cp:lastPrinted>
  <dcterms:created xsi:type="dcterms:W3CDTF">2020-09-13T13:49:06Z</dcterms:created>
  <dcterms:modified xsi:type="dcterms:W3CDTF">2022-10-31T08:10:10Z</dcterms:modified>
</cp:coreProperties>
</file>