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736" r:id="rId1"/>
  </p:sldMasterIdLst>
  <p:notesMasterIdLst>
    <p:notesMasterId r:id="rId21"/>
  </p:notesMasterIdLst>
  <p:sldIdLst>
    <p:sldId id="415" r:id="rId2"/>
    <p:sldId id="416" r:id="rId3"/>
    <p:sldId id="417" r:id="rId4"/>
    <p:sldId id="418" r:id="rId5"/>
    <p:sldId id="419" r:id="rId6"/>
    <p:sldId id="420" r:id="rId7"/>
    <p:sldId id="436" r:id="rId8"/>
    <p:sldId id="423" r:id="rId9"/>
    <p:sldId id="424" r:id="rId10"/>
    <p:sldId id="437" r:id="rId11"/>
    <p:sldId id="425" r:id="rId12"/>
    <p:sldId id="438" r:id="rId13"/>
    <p:sldId id="256" r:id="rId14"/>
    <p:sldId id="257" r:id="rId15"/>
    <p:sldId id="427" r:id="rId16"/>
    <p:sldId id="428" r:id="rId17"/>
    <p:sldId id="430" r:id="rId18"/>
    <p:sldId id="434" r:id="rId19"/>
    <p:sldId id="435" r:id="rId2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F3FF"/>
    <a:srgbClr val="36416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235E5B-BE1B-4C46-B845-93D9739C4E70}" v="333" dt="2026-10-19T12:04:59.5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613" autoAdjust="0"/>
    <p:restoredTop sz="96247" autoAdjust="0"/>
  </p:normalViewPr>
  <p:slideViewPr>
    <p:cSldViewPr>
      <p:cViewPr varScale="1">
        <p:scale>
          <a:sx n="111" d="100"/>
          <a:sy n="111" d="100"/>
        </p:scale>
        <p:origin x="1962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-42" y="-3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BBAD60DF-75FC-47FB-864F-62F5392E6509}"/>
    <pc:docChg chg="modSld">
      <pc:chgData name="Munyaradzi Nicholas Murira" userId="6ab3fae5-94bd-47ef-9f25-6c1f645127cf" providerId="ADAL" clId="{BBAD60DF-75FC-47FB-864F-62F5392E6509}" dt="2026-10-19T12:18:55.510" v="13" actId="6549"/>
      <pc:docMkLst>
        <pc:docMk/>
      </pc:docMkLst>
      <pc:sldChg chg="modNotesTx">
        <pc:chgData name="Munyaradzi Nicholas Murira" userId="6ab3fae5-94bd-47ef-9f25-6c1f645127cf" providerId="ADAL" clId="{BBAD60DF-75FC-47FB-864F-62F5392E6509}" dt="2026-10-19T12:18:24.408" v="9" actId="6549"/>
        <pc:sldMkLst>
          <pc:docMk/>
          <pc:sldMk cId="1214453656" sldId="256"/>
        </pc:sldMkLst>
      </pc:sldChg>
      <pc:sldChg chg="modNotesTx">
        <pc:chgData name="Munyaradzi Nicholas Murira" userId="6ab3fae5-94bd-47ef-9f25-6c1f645127cf" providerId="ADAL" clId="{BBAD60DF-75FC-47FB-864F-62F5392E6509}" dt="2026-10-19T12:18:29.942" v="10" actId="6549"/>
        <pc:sldMkLst>
          <pc:docMk/>
          <pc:sldMk cId="2003944043" sldId="257"/>
        </pc:sldMkLst>
      </pc:sldChg>
      <pc:sldChg chg="modNotesTx">
        <pc:chgData name="Munyaradzi Nicholas Murira" userId="6ab3fae5-94bd-47ef-9f25-6c1f645127cf" providerId="ADAL" clId="{BBAD60DF-75FC-47FB-864F-62F5392E6509}" dt="2026-10-19T12:16:50.479" v="0" actId="6549"/>
        <pc:sldMkLst>
          <pc:docMk/>
          <pc:sldMk cId="190598952" sldId="417"/>
        </pc:sldMkLst>
      </pc:sldChg>
      <pc:sldChg chg="modNotesTx">
        <pc:chgData name="Munyaradzi Nicholas Murira" userId="6ab3fae5-94bd-47ef-9f25-6c1f645127cf" providerId="ADAL" clId="{BBAD60DF-75FC-47FB-864F-62F5392E6509}" dt="2026-10-19T12:17:05.047" v="1" actId="6549"/>
        <pc:sldMkLst>
          <pc:docMk/>
          <pc:sldMk cId="1922170560" sldId="418"/>
        </pc:sldMkLst>
      </pc:sldChg>
      <pc:sldChg chg="modNotesTx">
        <pc:chgData name="Munyaradzi Nicholas Murira" userId="6ab3fae5-94bd-47ef-9f25-6c1f645127cf" providerId="ADAL" clId="{BBAD60DF-75FC-47FB-864F-62F5392E6509}" dt="2026-10-19T12:17:17.515" v="2" actId="6549"/>
        <pc:sldMkLst>
          <pc:docMk/>
          <pc:sldMk cId="437770052" sldId="419"/>
        </pc:sldMkLst>
      </pc:sldChg>
      <pc:sldChg chg="modNotesTx">
        <pc:chgData name="Munyaradzi Nicholas Murira" userId="6ab3fae5-94bd-47ef-9f25-6c1f645127cf" providerId="ADAL" clId="{BBAD60DF-75FC-47FB-864F-62F5392E6509}" dt="2026-10-19T12:17:29.298" v="3" actId="6549"/>
        <pc:sldMkLst>
          <pc:docMk/>
          <pc:sldMk cId="3970522145" sldId="420"/>
        </pc:sldMkLst>
      </pc:sldChg>
      <pc:sldChg chg="modNotesTx">
        <pc:chgData name="Munyaradzi Nicholas Murira" userId="6ab3fae5-94bd-47ef-9f25-6c1f645127cf" providerId="ADAL" clId="{BBAD60DF-75FC-47FB-864F-62F5392E6509}" dt="2026-10-19T12:17:47.963" v="5" actId="6549"/>
        <pc:sldMkLst>
          <pc:docMk/>
          <pc:sldMk cId="2979088612" sldId="424"/>
        </pc:sldMkLst>
      </pc:sldChg>
      <pc:sldChg chg="modNotesTx">
        <pc:chgData name="Munyaradzi Nicholas Murira" userId="6ab3fae5-94bd-47ef-9f25-6c1f645127cf" providerId="ADAL" clId="{BBAD60DF-75FC-47FB-864F-62F5392E6509}" dt="2026-10-19T12:18:04.213" v="7" actId="6549"/>
        <pc:sldMkLst>
          <pc:docMk/>
          <pc:sldMk cId="4239193301" sldId="425"/>
        </pc:sldMkLst>
      </pc:sldChg>
      <pc:sldChg chg="modNotesTx">
        <pc:chgData name="Munyaradzi Nicholas Murira" userId="6ab3fae5-94bd-47ef-9f25-6c1f645127cf" providerId="ADAL" clId="{BBAD60DF-75FC-47FB-864F-62F5392E6509}" dt="2026-10-19T12:18:36.633" v="11" actId="6549"/>
        <pc:sldMkLst>
          <pc:docMk/>
          <pc:sldMk cId="1105161417" sldId="427"/>
        </pc:sldMkLst>
      </pc:sldChg>
      <pc:sldChg chg="modNotesTx">
        <pc:chgData name="Munyaradzi Nicholas Murira" userId="6ab3fae5-94bd-47ef-9f25-6c1f645127cf" providerId="ADAL" clId="{BBAD60DF-75FC-47FB-864F-62F5392E6509}" dt="2026-10-19T12:18:45.873" v="12" actId="6549"/>
        <pc:sldMkLst>
          <pc:docMk/>
          <pc:sldMk cId="3034898521" sldId="428"/>
        </pc:sldMkLst>
      </pc:sldChg>
      <pc:sldChg chg="modNotesTx">
        <pc:chgData name="Munyaradzi Nicholas Murira" userId="6ab3fae5-94bd-47ef-9f25-6c1f645127cf" providerId="ADAL" clId="{BBAD60DF-75FC-47FB-864F-62F5392E6509}" dt="2026-10-19T12:18:55.510" v="13" actId="6549"/>
        <pc:sldMkLst>
          <pc:docMk/>
          <pc:sldMk cId="3877222868" sldId="430"/>
        </pc:sldMkLst>
      </pc:sldChg>
      <pc:sldChg chg="modNotesTx">
        <pc:chgData name="Munyaradzi Nicholas Murira" userId="6ab3fae5-94bd-47ef-9f25-6c1f645127cf" providerId="ADAL" clId="{BBAD60DF-75FC-47FB-864F-62F5392E6509}" dt="2026-10-19T12:17:39.896" v="4" actId="6549"/>
        <pc:sldMkLst>
          <pc:docMk/>
          <pc:sldMk cId="453026325" sldId="436"/>
        </pc:sldMkLst>
      </pc:sldChg>
      <pc:sldChg chg="modNotesTx">
        <pc:chgData name="Munyaradzi Nicholas Murira" userId="6ab3fae5-94bd-47ef-9f25-6c1f645127cf" providerId="ADAL" clId="{BBAD60DF-75FC-47FB-864F-62F5392E6509}" dt="2026-10-19T12:17:57.265" v="6" actId="6549"/>
        <pc:sldMkLst>
          <pc:docMk/>
          <pc:sldMk cId="1125178244" sldId="437"/>
        </pc:sldMkLst>
      </pc:sldChg>
      <pc:sldChg chg="modNotesTx">
        <pc:chgData name="Munyaradzi Nicholas Murira" userId="6ab3fae5-94bd-47ef-9f25-6c1f645127cf" providerId="ADAL" clId="{BBAD60DF-75FC-47FB-864F-62F5392E6509}" dt="2026-10-19T12:18:13.133" v="8" actId="6549"/>
        <pc:sldMkLst>
          <pc:docMk/>
          <pc:sldMk cId="1194228149" sldId="43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fld id="{A77F2F17-40EB-47C2-B4EB-46317B00DEDA}" type="datetimeFigureOut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fld id="{61278F2E-F251-4216-9B05-E66403EB759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224520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65578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NEW APPROACH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Modern threat detection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SOC operations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Threat hunting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Behavioural analytics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AI-assisted detection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Ransomware detection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Alert fatigue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Human analyst limitations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Organisational response maturity</a:t>
            </a:r>
          </a:p>
          <a:p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9273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25000" lnSpcReduction="20000"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7525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808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25000" lnSpcReduction="20000"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44230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75237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47C543-FB86-FFBD-6C60-44DD57D39B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EBA7FE-A55A-97A4-72CC-EB4376A48F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CB375B-696D-4A37-E4EA-E4835D0587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21585F-B49E-4F85-B025-FB0B9463C7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88468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26509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076394-92B4-B6F9-D4B8-D81574E64F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33DDBA-C815-F78E-8D95-63757D0C929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CE136A6-6B46-2AEF-BE5D-4D88021519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AF8D10-BC75-65AC-3420-2E8D88EECF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23255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22608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F0FED0-A948-85E3-B3E8-62097186EA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1EFF63-1668-5504-FF83-53DC34BA28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E68709-E8BA-C187-4061-2B0182F256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04432B-B3ED-4701-16DB-C013FAED93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53038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055398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552743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32500" lnSpcReduction="20000"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33274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622828"/>
          </a:xfrm>
        </p:spPr>
        <p:txBody>
          <a:bodyPr anchor="t">
            <a:noAutofit/>
          </a:bodyPr>
          <a:lstStyle>
            <a:lvl1pPr>
              <a:defRPr sz="3600">
                <a:latin typeface="Arial" pitchFamily="34" charset="0"/>
                <a:ea typeface="Verdana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" y="816430"/>
            <a:ext cx="8229600" cy="47897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/>
              <a:t>Add edition here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4114800" y="1320298"/>
            <a:ext cx="4572000" cy="1600199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4400" baseline="0"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/>
              <a:t>Chapter ##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 hasCustomPrompt="1"/>
          </p:nvPr>
        </p:nvSpPr>
        <p:spPr>
          <a:xfrm>
            <a:off x="5029200" y="2945395"/>
            <a:ext cx="3657600" cy="251460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800"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/>
              <a:t>Chapter title</a:t>
            </a:r>
          </a:p>
        </p:txBody>
      </p:sp>
    </p:spTree>
    <p:extLst>
      <p:ext uri="{BB962C8B-B14F-4D97-AF65-F5344CB8AC3E}">
        <p14:creationId xmlns:p14="http://schemas.microsoft.com/office/powerpoint/2010/main" val="2290483929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1039091"/>
          </a:xfrm>
        </p:spPr>
        <p:txBody>
          <a:bodyPr>
            <a:normAutofit/>
          </a:bodyPr>
          <a:lstStyle>
            <a:lvl1pPr algn="ctr">
              <a:defRPr sz="36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Clr>
                <a:srgbClr val="364162"/>
              </a:buClr>
              <a:buSzPct val="100000"/>
              <a:defRPr/>
            </a:lvl1pPr>
            <a:lvl2pPr>
              <a:buClr>
                <a:srgbClr val="364162"/>
              </a:buClr>
              <a:defRPr/>
            </a:lvl2pPr>
            <a:lvl3pPr marL="1143000" indent="-228600">
              <a:buClr>
                <a:srgbClr val="364162"/>
              </a:buClr>
              <a:buFont typeface="Wingdings" pitchFamily="2" charset="2"/>
              <a:buChar char="§"/>
              <a:defRPr/>
            </a:lvl3pPr>
            <a:lvl4pPr marL="1600200" indent="-228600">
              <a:buClr>
                <a:srgbClr val="364162"/>
              </a:buClr>
              <a:buFont typeface="Courier New" pitchFamily="49" charset="0"/>
              <a:buChar char="o"/>
              <a:defRPr/>
            </a:lvl4pPr>
            <a:lvl5pPr>
              <a:buClr>
                <a:srgbClr val="364162"/>
              </a:buCl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14633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gure + Cap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519169" y="357626"/>
            <a:ext cx="8032638" cy="1004011"/>
          </a:xfrm>
        </p:spPr>
        <p:txBody>
          <a:bodyPr>
            <a:normAutofit/>
          </a:bodyPr>
          <a:lstStyle>
            <a:lvl1pPr algn="ctr">
              <a:defRPr sz="3600" b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398407" y="1752600"/>
            <a:ext cx="8153400" cy="83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35361725"/>
      </p:ext>
    </p:extLst>
  </p:cSld>
  <p:clrMapOvr>
    <a:masterClrMapping/>
  </p:clrMapOvr>
  <p:transition spd="slow"/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870227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type="title"/>
          </p:nvPr>
        </p:nvSpPr>
        <p:spPr>
          <a:xfrm>
            <a:off x="457200" y="27709"/>
            <a:ext cx="8229600" cy="10390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228600" y="1098531"/>
            <a:ext cx="8763000" cy="44640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76200" y="38100"/>
            <a:ext cx="8915400" cy="10415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56221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rgbClr val="364162"/>
        </a:buClr>
        <a:buFont typeface="Arial" pitchFamily="34" charset="0"/>
        <a:buChar char="•"/>
        <a:defRPr sz="26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Clr>
          <a:srgbClr val="364162"/>
        </a:buClr>
        <a:buFont typeface="Arial" pitchFamily="34" charset="0"/>
        <a:buChar char="–"/>
        <a:defRPr sz="24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Clr>
          <a:srgbClr val="364162"/>
        </a:buClr>
        <a:buFont typeface="Wingdings" pitchFamily="2" charset="2"/>
        <a:buChar char="§"/>
        <a:defRPr sz="22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Clr>
          <a:srgbClr val="364162"/>
        </a:buClr>
        <a:buFont typeface="Courier New" pitchFamily="49" charset="0"/>
        <a:buChar char="o"/>
        <a:defRPr sz="20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Clr>
          <a:srgbClr val="364162"/>
        </a:buClr>
        <a:buFont typeface="Arial" pitchFamily="34" charset="0"/>
        <a:buChar char="»"/>
        <a:defRPr sz="20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m.murira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shorts/x5prJoQAFtQ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learn.microsoft.com/en-us/defender-xdr/" TargetMode="External"/><Relationship Id="rId3" Type="http://schemas.openxmlformats.org/officeDocument/2006/relationships/hyperlink" Target="https://www.microsoft.com/en-us/security/blog/" TargetMode="External"/><Relationship Id="rId7" Type="http://schemas.openxmlformats.org/officeDocument/2006/relationships/hyperlink" Target="https://www.isc2.org/research" TargetMode="External"/><Relationship Id="rId2" Type="http://schemas.openxmlformats.org/officeDocument/2006/relationships/hyperlink" Target="https://attack.mitre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isa.europa.eu/publications/enisa-threat-landscape-2024" TargetMode="External"/><Relationship Id="rId5" Type="http://schemas.openxmlformats.org/officeDocument/2006/relationships/hyperlink" Target="https://www.cisa.gov/news-events/cybersecurity-advisories" TargetMode="External"/><Relationship Id="rId4" Type="http://schemas.openxmlformats.org/officeDocument/2006/relationships/hyperlink" Target="https://www.ibm.com/x-for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222027"/>
            <a:ext cx="9144000" cy="1191376"/>
          </a:xfrm>
        </p:spPr>
        <p:txBody>
          <a:bodyPr/>
          <a:lstStyle/>
          <a:p>
            <a:r>
              <a:rPr lang="en-GB" b="1" dirty="0"/>
              <a:t>Security Monitoring, Intrusion Detection &amp; Threat Hunting</a:t>
            </a:r>
            <a:br>
              <a:rPr lang="en-US" dirty="0"/>
            </a:b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4"/>
          </p:nvPr>
        </p:nvSpPr>
        <p:spPr>
          <a:xfrm>
            <a:off x="2980689" y="2438400"/>
            <a:ext cx="4343400" cy="731918"/>
          </a:xfrm>
        </p:spPr>
        <p:txBody>
          <a:bodyPr/>
          <a:lstStyle/>
          <a:p>
            <a:pPr algn="ctr"/>
            <a:r>
              <a:rPr lang="en-US" sz="4000" b="1" dirty="0"/>
              <a:t>Week 4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5"/>
          </p:nvPr>
        </p:nvSpPr>
        <p:spPr>
          <a:xfrm>
            <a:off x="2980688" y="4275217"/>
            <a:ext cx="5934711" cy="1191376"/>
          </a:xfrm>
        </p:spPr>
        <p:txBody>
          <a:bodyPr/>
          <a:lstStyle/>
          <a:p>
            <a:r>
              <a:rPr lang="en-GB" sz="2000" dirty="0"/>
              <a:t>Lecturer: Munya</a:t>
            </a:r>
          </a:p>
          <a:p>
            <a:r>
              <a:rPr lang="en-GB" sz="2000" dirty="0"/>
              <a:t>Email: </a:t>
            </a:r>
            <a:r>
              <a:rPr lang="en-GB" sz="2000" dirty="0">
                <a:hlinkClick r:id="rId3"/>
              </a:rPr>
              <a:t>m.murira@uwtsd.ac</a:t>
            </a:r>
            <a:r>
              <a:rPr lang="en-GB" sz="2000">
                <a:hlinkClick r:id="rId3"/>
              </a:rPr>
              <a:t>.uk</a:t>
            </a:r>
            <a:endParaRPr lang="en-GB" sz="2000" dirty="0"/>
          </a:p>
        </p:txBody>
      </p:sp>
      <p:grpSp>
        <p:nvGrpSpPr>
          <p:cNvPr id="9" name="Group 8"/>
          <p:cNvGrpSpPr/>
          <p:nvPr/>
        </p:nvGrpSpPr>
        <p:grpSpPr>
          <a:xfrm>
            <a:off x="228600" y="2057401"/>
            <a:ext cx="1828800" cy="2617924"/>
            <a:chOff x="152400" y="1828800"/>
            <a:chExt cx="1676400" cy="2354235"/>
          </a:xfrm>
        </p:grpSpPr>
        <p:pic>
          <p:nvPicPr>
            <p:cNvPr id="1026" name="Picture 2" descr="Book cover reads book name, title, edition number, and name of the author as follows: &quot;Information Security,&quot; &quot;Principles of Information Security,&quot; “Sixth Edition,&quot; and &quot;Michael E. Whitman&quot; and  &quot;Herbert J. Mattord.&quot; A photo on the cover page shows a screenshot with the close up view of digital coding.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8867" y="1828800"/>
              <a:ext cx="1413497" cy="19944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152400" y="3813703"/>
              <a:ext cx="16764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800" dirty="0"/>
                <a:t>Adapted Text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813709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altLang="en-US" dirty="0">
                <a:solidFill>
                  <a:schemeClr val="tx1"/>
                </a:solidFill>
              </a:rPr>
              <a:t>Learning Objectives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500" y="990600"/>
            <a:ext cx="8763000" cy="4267200"/>
          </a:xfrm>
        </p:spPr>
        <p:txBody>
          <a:bodyPr>
            <a:normAutofit/>
          </a:bodyPr>
          <a:lstStyle/>
          <a:p>
            <a:pPr lvl="0" algn="just"/>
            <a:r>
              <a:rPr lang="en-GB" dirty="0"/>
              <a:t>Understand modern security monitoring concepts </a:t>
            </a:r>
          </a:p>
          <a:p>
            <a:pPr lvl="0" algn="just"/>
            <a:r>
              <a:rPr lang="en-GB" dirty="0"/>
              <a:t>Differentiate between IDS, IPS, SIEM, EDR, XDR, and SOC operations </a:t>
            </a:r>
          </a:p>
          <a:p>
            <a:pPr lvl="0" algn="just"/>
            <a:r>
              <a:rPr lang="en-GB" dirty="0"/>
              <a:t>Recognise the challenges of detecting modern cyber threats </a:t>
            </a:r>
          </a:p>
          <a:p>
            <a:pPr lvl="0" algn="just"/>
            <a:r>
              <a:rPr lang="en-GB" dirty="0"/>
              <a:t>Understand false positives and alert fatigue </a:t>
            </a:r>
          </a:p>
          <a:p>
            <a:pPr marL="0" indent="0">
              <a:spcBef>
                <a:spcPts val="600"/>
              </a:spcBef>
              <a:buNone/>
            </a:pPr>
            <a:endParaRPr lang="en-US" altLang="en-US" sz="2600" dirty="0"/>
          </a:p>
        </p:txBody>
      </p:sp>
    </p:spTree>
    <p:extLst>
      <p:ext uri="{BB962C8B-B14F-4D97-AF65-F5344CB8AC3E}">
        <p14:creationId xmlns:p14="http://schemas.microsoft.com/office/powerpoint/2010/main" val="38832632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4E6D8-31D1-D0AC-7F07-EA27B0C4D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10"/>
            <a:ext cx="9052560" cy="624862"/>
          </a:xfrm>
        </p:spPr>
        <p:txBody>
          <a:bodyPr>
            <a:normAutofit fontScale="90000"/>
          </a:bodyPr>
          <a:lstStyle/>
          <a:p>
            <a:r>
              <a:rPr lang="en-GB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B4AF2-9CC2-7BA3-5E82-F0A8F59376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" y="533400"/>
            <a:ext cx="8829675" cy="2971800"/>
          </a:xfrm>
        </p:spPr>
        <p:txBody>
          <a:bodyPr>
            <a:normAutofit lnSpcReduction="10000"/>
          </a:bodyPr>
          <a:lstStyle/>
          <a:p>
            <a:pPr lvl="0"/>
            <a:r>
              <a:rPr lang="en-GB" sz="2200" dirty="0"/>
              <a:t>IDS / IPS </a:t>
            </a:r>
          </a:p>
          <a:p>
            <a:pPr lvl="0"/>
            <a:r>
              <a:rPr lang="en-GB" sz="2200" dirty="0"/>
              <a:t>Threat detection </a:t>
            </a:r>
          </a:p>
          <a:p>
            <a:pPr lvl="0"/>
            <a:r>
              <a:rPr lang="en-GB" sz="2200" dirty="0"/>
              <a:t>SOC operations </a:t>
            </a:r>
          </a:p>
          <a:p>
            <a:pPr lvl="0"/>
            <a:r>
              <a:rPr lang="en-GB" sz="2200" dirty="0"/>
              <a:t>Threat hunting </a:t>
            </a:r>
          </a:p>
          <a:p>
            <a:pPr lvl="0"/>
            <a:r>
              <a:rPr lang="en-GB" sz="2200" dirty="0"/>
              <a:t>SIEM (Security Information and Event Management) / EDR (Endpoint Detection and Response) / XDR (Extended Detection and Response) </a:t>
            </a:r>
          </a:p>
          <a:p>
            <a:pPr lvl="0"/>
            <a:r>
              <a:rPr lang="en-GB" sz="2200" dirty="0"/>
              <a:t>Modern monitoring challenges </a:t>
            </a:r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89AA0B4-BE57-CEF8-E1E4-F303C4BD67FC}"/>
              </a:ext>
            </a:extLst>
          </p:cNvPr>
          <p:cNvGraphicFramePr>
            <a:graphicFrameLocks noGrp="1"/>
          </p:cNvGraphicFramePr>
          <p:nvPr/>
        </p:nvGraphicFramePr>
        <p:xfrm>
          <a:off x="81915" y="3733800"/>
          <a:ext cx="8945880" cy="1852612"/>
        </p:xfrm>
        <a:graphic>
          <a:graphicData uri="http://schemas.openxmlformats.org/drawingml/2006/table">
            <a:tbl>
              <a:tblPr/>
              <a:tblGrid>
                <a:gridCol w="1588852">
                  <a:extLst>
                    <a:ext uri="{9D8B030D-6E8A-4147-A177-3AD203B41FA5}">
                      <a16:colId xmlns:a16="http://schemas.microsoft.com/office/drawing/2014/main" val="549307305"/>
                    </a:ext>
                  </a:extLst>
                </a:gridCol>
                <a:gridCol w="3102361">
                  <a:extLst>
                    <a:ext uri="{9D8B030D-6E8A-4147-A177-3AD203B41FA5}">
                      <a16:colId xmlns:a16="http://schemas.microsoft.com/office/drawing/2014/main" val="476234762"/>
                    </a:ext>
                  </a:extLst>
                </a:gridCol>
                <a:gridCol w="4254667">
                  <a:extLst>
                    <a:ext uri="{9D8B030D-6E8A-4147-A177-3AD203B41FA5}">
                      <a16:colId xmlns:a16="http://schemas.microsoft.com/office/drawing/2014/main" val="1183372336"/>
                    </a:ext>
                  </a:extLst>
                </a:gridCol>
              </a:tblGrid>
              <a:tr h="24193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Technology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Focus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Main Purpose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0920456"/>
                  </a:ext>
                </a:extLst>
              </a:tr>
              <a:tr h="42338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SIEM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Logs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Collects and analyses security events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78113861"/>
                  </a:ext>
                </a:extLst>
              </a:tr>
              <a:tr h="42338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EDR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Endpoints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Detects and responds to threats on devices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83200687"/>
                  </a:ext>
                </a:extLst>
              </a:tr>
              <a:tr h="6048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XDR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Multiple security layers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Provides organisation-wide threat detection and response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4207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598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D887B-AF95-410B-946E-4D13B9148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658091"/>
          </a:xfrm>
        </p:spPr>
        <p:txBody>
          <a:bodyPr>
            <a:normAutofit/>
          </a:bodyPr>
          <a:lstStyle/>
          <a:p>
            <a:r>
              <a:rPr lang="en-GB" b="1" dirty="0"/>
              <a:t>Why Detection Matters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C8BC2-4D1D-746C-9E80-FF43B34A4D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914400"/>
            <a:ext cx="8496300" cy="396240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Many organisations are breached for:</a:t>
            </a:r>
          </a:p>
          <a:p>
            <a:pPr lvl="0"/>
            <a:r>
              <a:rPr lang="en-GB" dirty="0"/>
              <a:t>days </a:t>
            </a:r>
          </a:p>
          <a:p>
            <a:pPr lvl="0"/>
            <a:r>
              <a:rPr lang="en-GB" dirty="0"/>
              <a:t>weeks </a:t>
            </a:r>
          </a:p>
          <a:p>
            <a:pPr lvl="0"/>
            <a:r>
              <a:rPr lang="en-GB" dirty="0"/>
              <a:t>months </a:t>
            </a:r>
          </a:p>
          <a:p>
            <a:r>
              <a:rPr lang="en-GB" dirty="0"/>
              <a:t>before detection.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Attackers frequently bypass perimeter defences.</a:t>
            </a:r>
          </a:p>
          <a:p>
            <a:r>
              <a:rPr lang="en-GB" dirty="0"/>
              <a:t>IDS and IPS provide visibility into:</a:t>
            </a:r>
          </a:p>
          <a:p>
            <a:pPr lvl="1"/>
            <a:r>
              <a:rPr lang="en-GB" dirty="0"/>
              <a:t>suspicious behaviour </a:t>
            </a:r>
          </a:p>
          <a:p>
            <a:pPr lvl="1"/>
            <a:r>
              <a:rPr lang="en-GB" dirty="0"/>
              <a:t>malware activity </a:t>
            </a:r>
          </a:p>
          <a:p>
            <a:pPr lvl="1"/>
            <a:r>
              <a:rPr lang="en-GB" dirty="0"/>
              <a:t>unauthorised access attempts </a:t>
            </a:r>
          </a:p>
          <a:p>
            <a:pPr lvl="1"/>
            <a:r>
              <a:rPr lang="en-GB" dirty="0"/>
              <a:t>policy violations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D16324-928C-4942-17FD-A553C6BEA748}"/>
              </a:ext>
            </a:extLst>
          </p:cNvPr>
          <p:cNvSpPr txBox="1"/>
          <p:nvPr/>
        </p:nvSpPr>
        <p:spPr>
          <a:xfrm>
            <a:off x="381000" y="5095875"/>
            <a:ext cx="769620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 organisations realistically prevent every attack?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2170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E0AC5-9C04-D684-9D11-9884B74AE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734291"/>
          </a:xfrm>
        </p:spPr>
        <p:txBody>
          <a:bodyPr>
            <a:noAutofit/>
          </a:bodyPr>
          <a:lstStyle/>
          <a:p>
            <a:r>
              <a:rPr lang="en-GB" sz="2400" b="1" dirty="0"/>
              <a:t>Intrusion Detection System (IDS) vs Intrusion Prevention System (IPS)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684ED9-51B3-B8B4-00DB-0DF50120D6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838200"/>
            <a:ext cx="8945880" cy="320040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An IDS monitors network or system activity and alerts administrators when suspicious activity is detected.</a:t>
            </a:r>
          </a:p>
          <a:p>
            <a:r>
              <a:rPr lang="en-GB" dirty="0"/>
              <a:t>IDS solutions are passive and typically do not block attacks.</a:t>
            </a:r>
          </a:p>
          <a:p>
            <a:r>
              <a:rPr lang="en-GB" dirty="0"/>
              <a:t>Examples:</a:t>
            </a:r>
          </a:p>
          <a:p>
            <a:pPr lvl="1"/>
            <a:r>
              <a:rPr lang="en-GB" dirty="0"/>
              <a:t>Snort </a:t>
            </a:r>
          </a:p>
          <a:p>
            <a:pPr lvl="1"/>
            <a:r>
              <a:rPr lang="en-GB" dirty="0"/>
              <a:t>Suricata </a:t>
            </a:r>
          </a:p>
          <a:p>
            <a:pPr lvl="1"/>
            <a:r>
              <a:rPr lang="en-GB" dirty="0"/>
              <a:t>Zeek</a:t>
            </a:r>
          </a:p>
          <a:p>
            <a:pPr marL="0" indent="0">
              <a:buNone/>
            </a:pPr>
            <a:r>
              <a:rPr lang="en-GB" dirty="0"/>
              <a:t>An IPS performs similar monitoring but can automatically block malicious activity.</a:t>
            </a:r>
          </a:p>
          <a:p>
            <a:r>
              <a:rPr lang="en-GB" dirty="0"/>
              <a:t>IPS solutions operate inline with network traffic and can actively prevent attacks.</a:t>
            </a:r>
          </a:p>
          <a:p>
            <a:r>
              <a:rPr lang="en-GB" dirty="0"/>
              <a:t>Examples:</a:t>
            </a:r>
          </a:p>
          <a:p>
            <a:pPr lvl="1"/>
            <a:r>
              <a:rPr lang="en-GB" dirty="0"/>
              <a:t>Cisco Firepower </a:t>
            </a:r>
          </a:p>
          <a:p>
            <a:pPr lvl="1"/>
            <a:r>
              <a:rPr lang="en-GB" dirty="0"/>
              <a:t>Palo Alto Threat Prevention </a:t>
            </a:r>
          </a:p>
          <a:p>
            <a:pPr lvl="1"/>
            <a:r>
              <a:rPr lang="en-GB" dirty="0"/>
              <a:t>Fortinet IPS</a:t>
            </a:r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B480289-98B7-5858-480E-89ED79AA91B6}"/>
              </a:ext>
            </a:extLst>
          </p:cNvPr>
          <p:cNvGraphicFramePr>
            <a:graphicFrameLocks noGrp="1"/>
          </p:cNvGraphicFramePr>
          <p:nvPr/>
        </p:nvGraphicFramePr>
        <p:xfrm>
          <a:off x="457200" y="4038600"/>
          <a:ext cx="7696200" cy="168592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491794">
                  <a:extLst>
                    <a:ext uri="{9D8B030D-6E8A-4147-A177-3AD203B41FA5}">
                      <a16:colId xmlns:a16="http://schemas.microsoft.com/office/drawing/2014/main" val="364548986"/>
                    </a:ext>
                  </a:extLst>
                </a:gridCol>
                <a:gridCol w="4204406">
                  <a:extLst>
                    <a:ext uri="{9D8B030D-6E8A-4147-A177-3AD203B41FA5}">
                      <a16:colId xmlns:a16="http://schemas.microsoft.com/office/drawing/2014/main" val="1397425656"/>
                    </a:ext>
                  </a:extLst>
                </a:gridCol>
              </a:tblGrid>
              <a:tr h="33718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IDS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3E7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IPS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3E7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693597"/>
                  </a:ext>
                </a:extLst>
              </a:tr>
              <a:tr h="33718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dirty="0">
                          <a:solidFill>
                            <a:schemeClr val="tx2"/>
                          </a:solidFill>
                          <a:effectLst/>
                        </a:rPr>
                        <a:t>Detects attacks</a:t>
                      </a:r>
                      <a:endParaRPr lang="en-GB" sz="1800" b="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Detects and blocks attacks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27274397"/>
                  </a:ext>
                </a:extLst>
              </a:tr>
              <a:tr h="33718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dirty="0">
                          <a:solidFill>
                            <a:schemeClr val="tx2"/>
                          </a:solidFill>
                          <a:effectLst/>
                        </a:rPr>
                        <a:t>Passive monitoring</a:t>
                      </a:r>
                      <a:endParaRPr lang="en-GB" sz="1800" b="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Active protection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76556154"/>
                  </a:ext>
                </a:extLst>
              </a:tr>
              <a:tr h="33718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dirty="0">
                          <a:solidFill>
                            <a:schemeClr val="tx2"/>
                          </a:solidFill>
                          <a:effectLst/>
                        </a:rPr>
                        <a:t>Generates alerts</a:t>
                      </a:r>
                      <a:endParaRPr lang="en-GB" sz="1800" b="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Takes action automatically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218013"/>
                  </a:ext>
                </a:extLst>
              </a:tr>
              <a:tr h="33718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Low risk of disruption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Potential false positive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7361607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E39A8BB-D5D7-456B-4321-B50C6DF7A0B7}"/>
              </a:ext>
            </a:extLst>
          </p:cNvPr>
          <p:cNvSpPr txBox="1"/>
          <p:nvPr/>
        </p:nvSpPr>
        <p:spPr>
          <a:xfrm>
            <a:off x="0" y="6048435"/>
            <a:ext cx="9052560" cy="707886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r>
              <a:rPr lang="en-GB" sz="2000" dirty="0"/>
              <a:t>Would you use IDS, IPS, or both to protect a hospital network? Justify your answer, considering patient safety and service availability.</a:t>
            </a:r>
          </a:p>
        </p:txBody>
      </p:sp>
    </p:spTree>
    <p:extLst>
      <p:ext uri="{BB962C8B-B14F-4D97-AF65-F5344CB8AC3E}">
        <p14:creationId xmlns:p14="http://schemas.microsoft.com/office/powerpoint/2010/main" val="437770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2AACE-2870-B9DE-D8C7-E7F1C14D5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IDPS Terminology: </a:t>
            </a:r>
            <a:r>
              <a:rPr lang="en-GB" sz="2200" dirty="0"/>
              <a:t>Using IDPS terminology concepts </a:t>
            </a:r>
            <a:br>
              <a:rPr lang="en-GB" sz="2200" dirty="0"/>
            </a:br>
            <a:endParaRPr lang="en-GB" sz="2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47A0E-99CF-507C-FFE4-66679932F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219199"/>
            <a:ext cx="8869680" cy="3962401"/>
          </a:xfrm>
        </p:spPr>
        <p:txBody>
          <a:bodyPr>
            <a:normAutofit/>
          </a:bodyPr>
          <a:lstStyle/>
          <a:p>
            <a:r>
              <a:rPr lang="en-GB" dirty="0"/>
              <a:t>false positives -</a:t>
            </a:r>
            <a:r>
              <a:rPr lang="en-GB" sz="2000" dirty="0"/>
              <a:t> The system incorrectly identifies legitimate activity as an attack.</a:t>
            </a:r>
          </a:p>
          <a:p>
            <a:r>
              <a:rPr lang="en-GB" dirty="0"/>
              <a:t>false negatives -</a:t>
            </a:r>
            <a:r>
              <a:rPr lang="en-GB" sz="2000" dirty="0"/>
              <a:t> An actual attack occurs, but the system fails to detect it.</a:t>
            </a:r>
          </a:p>
          <a:p>
            <a:pPr lvl="0"/>
            <a:r>
              <a:rPr lang="en-GB" dirty="0"/>
              <a:t>alert overload -</a:t>
            </a:r>
            <a:r>
              <a:rPr lang="en-GB" sz="2000" dirty="0"/>
              <a:t>occurs when a security team receives more alerts than it can effectively review and investigate.</a:t>
            </a:r>
          </a:p>
          <a:p>
            <a:pPr lvl="0"/>
            <a:r>
              <a:rPr lang="en-GB" dirty="0"/>
              <a:t>alert fatigue-</a:t>
            </a:r>
            <a:r>
              <a:rPr lang="en-GB" sz="2000" dirty="0"/>
              <a:t>analysts become overwhelmed and less attentive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70522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FCB0C2-08C1-41DB-7F9B-ED79ED2716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E4731-C4A1-5E53-3F07-8777B85774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IDPS Terminology:</a:t>
            </a:r>
            <a:r>
              <a:rPr lang="en-GB" b="1" dirty="0"/>
              <a:t>continue…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45AB6E-252F-9040-5556-C138BF835B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219199"/>
            <a:ext cx="7239000" cy="335280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Using IDPS terminology concepts </a:t>
            </a:r>
          </a:p>
          <a:p>
            <a:r>
              <a:rPr lang="en-GB" dirty="0"/>
              <a:t>tuning -</a:t>
            </a:r>
            <a:r>
              <a:rPr lang="en-GB" sz="2000" dirty="0"/>
              <a:t>Adjusting rules, thresholds and settings to improve detection and reduce unnecessary alerts.</a:t>
            </a:r>
          </a:p>
          <a:p>
            <a:r>
              <a:rPr lang="en-GB" dirty="0"/>
              <a:t>Alarm clustering and compaction- </a:t>
            </a:r>
            <a:r>
              <a:rPr lang="en-GB" sz="2000" dirty="0"/>
              <a:t>Combining related or repeated alerts to reduce duplication and make investigation easier. (</a:t>
            </a:r>
            <a:r>
              <a:rPr lang="en-GB" sz="2000" dirty="0" err="1"/>
              <a:t>e.g</a:t>
            </a:r>
            <a:r>
              <a:rPr lang="en-GB" sz="2000" dirty="0"/>
              <a:t> 100 failed login attempts from IP address 192.168.1.50 within five minutes)</a:t>
            </a:r>
          </a:p>
          <a:p>
            <a:pPr marL="0" indent="0">
              <a:buNone/>
            </a:pPr>
            <a:r>
              <a:rPr lang="en-GB" sz="2400" dirty="0"/>
              <a:t>NB:</a:t>
            </a:r>
            <a:r>
              <a:rPr lang="en-GB" sz="2400" b="1" dirty="0"/>
              <a:t> </a:t>
            </a:r>
            <a:r>
              <a:rPr lang="en-GB" sz="2000" b="1" dirty="0"/>
              <a:t>Tuning detection rules, grouping related alerts and prioritising high-risk activity</a:t>
            </a:r>
            <a:r>
              <a:rPr lang="en-GB" sz="2000" dirty="0"/>
              <a:t> can help reduce alert overload.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F10BF5-9D1C-6C4B-CE54-0E0D3658C82D}"/>
              </a:ext>
            </a:extLst>
          </p:cNvPr>
          <p:cNvSpPr txBox="1"/>
          <p:nvPr/>
        </p:nvSpPr>
        <p:spPr>
          <a:xfrm>
            <a:off x="228600" y="4572000"/>
            <a:ext cx="8382000" cy="9677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Interactive Question: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“Which is more dangerous: false positives or false negatives?”</a:t>
            </a:r>
          </a:p>
        </p:txBody>
      </p:sp>
    </p:spTree>
    <p:extLst>
      <p:ext uri="{BB962C8B-B14F-4D97-AF65-F5344CB8AC3E}">
        <p14:creationId xmlns:p14="http://schemas.microsoft.com/office/powerpoint/2010/main" val="453026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1E0CF-0E8E-2737-2F11-80E6F94B1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658091"/>
          </a:xfrm>
        </p:spPr>
        <p:txBody>
          <a:bodyPr/>
          <a:lstStyle/>
          <a:p>
            <a:r>
              <a:rPr lang="en-GB" dirty="0"/>
              <a:t>Threat Detection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B07B2-3933-979A-AF09-869E6095FB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1143000"/>
            <a:ext cx="8763000" cy="4191000"/>
          </a:xfrm>
        </p:spPr>
        <p:txBody>
          <a:bodyPr/>
          <a:lstStyle/>
          <a:p>
            <a:pPr algn="just"/>
            <a:r>
              <a:rPr lang="en-GB" dirty="0"/>
              <a:t>Threat detection is the process of identifying malicious activity within an organisation's environment.</a:t>
            </a:r>
          </a:p>
          <a:p>
            <a:r>
              <a:rPr lang="en-GB" dirty="0"/>
              <a:t>Threat detection aims to identify:</a:t>
            </a:r>
          </a:p>
          <a:p>
            <a:pPr lvl="1"/>
            <a:r>
              <a:rPr lang="en-GB" dirty="0"/>
              <a:t>malware </a:t>
            </a:r>
          </a:p>
          <a:p>
            <a:pPr lvl="1"/>
            <a:r>
              <a:rPr lang="en-GB" dirty="0"/>
              <a:t>ransomware </a:t>
            </a:r>
          </a:p>
          <a:p>
            <a:pPr lvl="1"/>
            <a:r>
              <a:rPr lang="en-GB" dirty="0"/>
              <a:t>insider threats </a:t>
            </a:r>
          </a:p>
          <a:p>
            <a:pPr lvl="1"/>
            <a:r>
              <a:rPr lang="en-GB" dirty="0"/>
              <a:t>suspicious behaviour </a:t>
            </a:r>
          </a:p>
          <a:p>
            <a:pPr lvl="1"/>
            <a:r>
              <a:rPr lang="en-GB" dirty="0"/>
              <a:t>unauthorised access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0285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DB5F1-7029-40EA-3D48-2EEEA00139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81891"/>
          </a:xfrm>
        </p:spPr>
        <p:txBody>
          <a:bodyPr>
            <a:normAutofit fontScale="90000"/>
          </a:bodyPr>
          <a:lstStyle/>
          <a:p>
            <a:r>
              <a:rPr lang="en-GB" dirty="0"/>
              <a:t>How Threat Detection 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29C8F1-5597-3DBF-E093-3FC6A1E874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838200"/>
            <a:ext cx="8907780" cy="472440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Modern detection relies on:</a:t>
            </a:r>
          </a:p>
          <a:p>
            <a:r>
              <a:rPr lang="en-GB" b="1" dirty="0"/>
              <a:t>Signature-Based Detection-</a:t>
            </a:r>
            <a:r>
              <a:rPr lang="en-GB" dirty="0"/>
              <a:t>“Does this match a known threat?”</a:t>
            </a:r>
          </a:p>
          <a:p>
            <a:endParaRPr lang="en-GB" b="1" dirty="0"/>
          </a:p>
          <a:p>
            <a:pPr lvl="1"/>
            <a:r>
              <a:rPr lang="en-GB" dirty="0"/>
              <a:t>Matches known attack patterns.</a:t>
            </a:r>
          </a:p>
          <a:p>
            <a:pPr lvl="1"/>
            <a:r>
              <a:rPr lang="en-GB" b="1" dirty="0"/>
              <a:t>Example:</a:t>
            </a:r>
            <a:r>
              <a:rPr lang="en-GB" dirty="0"/>
              <a:t> An antivirus recognises a file containing a pattern associated with known malware.</a:t>
            </a:r>
          </a:p>
          <a:p>
            <a:pPr lvl="1"/>
            <a:r>
              <a:rPr lang="en-GB" dirty="0"/>
              <a:t>Think of it as </a:t>
            </a:r>
            <a:r>
              <a:rPr lang="en-GB" b="1" dirty="0"/>
              <a:t>recognising a criminal from a wanted photograph</a:t>
            </a:r>
            <a:r>
              <a:rPr lang="en-GB" dirty="0"/>
              <a:t>.</a:t>
            </a:r>
          </a:p>
          <a:p>
            <a:endParaRPr lang="en-GB" b="1" dirty="0"/>
          </a:p>
          <a:p>
            <a:r>
              <a:rPr lang="en-GB" b="1" dirty="0"/>
              <a:t>Behaviour-Based Detection-</a:t>
            </a:r>
            <a:r>
              <a:rPr lang="en-GB" dirty="0"/>
              <a:t>“Does this activity look suspicious?”</a:t>
            </a:r>
            <a:endParaRPr lang="en-GB" b="1" dirty="0"/>
          </a:p>
          <a:p>
            <a:pPr lvl="1"/>
            <a:r>
              <a:rPr lang="en-GB" dirty="0"/>
              <a:t>Identifies unusual activity.</a:t>
            </a:r>
          </a:p>
          <a:p>
            <a:pPr lvl="1"/>
            <a:r>
              <a:rPr lang="en-GB" b="1" dirty="0"/>
              <a:t>Example:</a:t>
            </a:r>
            <a:r>
              <a:rPr lang="en-GB" dirty="0"/>
              <a:t> A computer suddenly starts encrypting thousands of files and deleting backups—behaviour that could indicate ransomware</a:t>
            </a:r>
          </a:p>
          <a:p>
            <a:pPr lvl="1"/>
            <a:r>
              <a:rPr lang="en-GB" dirty="0"/>
              <a:t>Think of it as </a:t>
            </a:r>
            <a:r>
              <a:rPr lang="en-GB" b="1" dirty="0"/>
              <a:t>spotting suspicious actions even when you do not recognise the person</a:t>
            </a:r>
            <a:r>
              <a:rPr lang="en-GB" dirty="0"/>
              <a:t>.</a:t>
            </a:r>
          </a:p>
          <a:p>
            <a:endParaRPr lang="en-GB" b="1" dirty="0"/>
          </a:p>
          <a:p>
            <a:r>
              <a:rPr lang="en-GB" b="1" dirty="0"/>
              <a:t>AI-Assisted Detection-</a:t>
            </a:r>
            <a:r>
              <a:rPr lang="en-GB" dirty="0"/>
              <a:t>“What patterns in the data suggest a threat?”</a:t>
            </a:r>
          </a:p>
          <a:p>
            <a:endParaRPr lang="en-GB" b="1" dirty="0"/>
          </a:p>
          <a:p>
            <a:pPr lvl="1"/>
            <a:r>
              <a:rPr lang="en-GB" dirty="0"/>
              <a:t>Uses machine learning to identify anomalies.</a:t>
            </a:r>
          </a:p>
          <a:p>
            <a:pPr lvl="1"/>
            <a:r>
              <a:rPr lang="en-GB" b="1" dirty="0"/>
              <a:t>Example:</a:t>
            </a:r>
            <a:r>
              <a:rPr lang="en-GB" dirty="0"/>
              <a:t> A system flags an account because it logs in from an unusual location, accesses unfamiliar systems and downloads far more data than usual.</a:t>
            </a:r>
          </a:p>
          <a:p>
            <a:pPr lvl="1"/>
            <a:r>
              <a:rPr lang="en-GB" dirty="0"/>
              <a:t>NB-AI can support behaviour-based detection.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9088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3267E5-FE10-56AC-4B11-C24C3C0BC3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2C205-A132-DC04-D6BA-EDA869F6A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81891"/>
          </a:xfrm>
        </p:spPr>
        <p:txBody>
          <a:bodyPr>
            <a:normAutofit fontScale="90000"/>
          </a:bodyPr>
          <a:lstStyle/>
          <a:p>
            <a:r>
              <a:rPr lang="en-GB" dirty="0"/>
              <a:t>How Threat Detection Works continue…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2D1643A-86A3-5509-17C0-5FC6203E61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9711813"/>
              </p:ext>
            </p:extLst>
          </p:nvPr>
        </p:nvGraphicFramePr>
        <p:xfrm>
          <a:off x="239077" y="1295400"/>
          <a:ext cx="8752524" cy="2514600"/>
        </p:xfrm>
        <a:graphic>
          <a:graphicData uri="http://schemas.openxmlformats.org/drawingml/2006/table">
            <a:tbl>
              <a:tblPr/>
              <a:tblGrid>
                <a:gridCol w="2917508">
                  <a:extLst>
                    <a:ext uri="{9D8B030D-6E8A-4147-A177-3AD203B41FA5}">
                      <a16:colId xmlns:a16="http://schemas.microsoft.com/office/drawing/2014/main" val="2702423335"/>
                    </a:ext>
                  </a:extLst>
                </a:gridCol>
                <a:gridCol w="2917508">
                  <a:extLst>
                    <a:ext uri="{9D8B030D-6E8A-4147-A177-3AD203B41FA5}">
                      <a16:colId xmlns:a16="http://schemas.microsoft.com/office/drawing/2014/main" val="3925828945"/>
                    </a:ext>
                  </a:extLst>
                </a:gridCol>
                <a:gridCol w="2917508">
                  <a:extLst>
                    <a:ext uri="{9D8B030D-6E8A-4147-A177-3AD203B41FA5}">
                      <a16:colId xmlns:a16="http://schemas.microsoft.com/office/drawing/2014/main" val="2289678969"/>
                    </a:ext>
                  </a:extLst>
                </a:gridCol>
              </a:tblGrid>
              <a:tr h="6286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Detection Method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Strength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Weakness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5579444"/>
                  </a:ext>
                </a:extLst>
              </a:tr>
              <a:tr h="6286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Signature-Based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Accurate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Misses unknown threats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91410569"/>
                  </a:ext>
                </a:extLst>
              </a:tr>
              <a:tr h="6286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Behaviour-Based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Detects new attacks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More false positives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5069916"/>
                  </a:ext>
                </a:extLst>
              </a:tr>
              <a:tr h="6286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AI-Assisted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Learns patterns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Requires quality data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3252060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62A216A-BCF2-E377-C56B-FB68A8ED10AD}"/>
              </a:ext>
            </a:extLst>
          </p:cNvPr>
          <p:cNvSpPr txBox="1"/>
          <p:nvPr/>
        </p:nvSpPr>
        <p:spPr>
          <a:xfrm>
            <a:off x="239077" y="4724400"/>
            <a:ext cx="7869555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000" b="1" dirty="0"/>
              <a:t>Why are traditional antivirus products no longer enough?</a:t>
            </a:r>
          </a:p>
        </p:txBody>
      </p:sp>
    </p:spTree>
    <p:extLst>
      <p:ext uri="{BB962C8B-B14F-4D97-AF65-F5344CB8AC3E}">
        <p14:creationId xmlns:p14="http://schemas.microsoft.com/office/powerpoint/2010/main" val="1125178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8E29B-7A86-1634-FEC7-892D48731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107082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SOC (Security Operations Centre)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E3801-34B4-8407-08AC-2B81FB27EC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838200"/>
            <a:ext cx="8763000" cy="4571999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dirty="0"/>
              <a:t>A SOC is a dedicated team responsible for monitoring, detecting, analysing and responding to cybersecurity incidents.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Core SOC Functions</a:t>
            </a:r>
          </a:p>
          <a:p>
            <a:r>
              <a:rPr lang="en-GB" dirty="0"/>
              <a:t>Monitoring security alerts</a:t>
            </a:r>
          </a:p>
          <a:p>
            <a:pPr marL="0" indent="0">
              <a:buNone/>
            </a:pPr>
            <a:r>
              <a:rPr lang="en-GB" dirty="0"/>
              <a:t>-</a:t>
            </a:r>
            <a:r>
              <a:rPr lang="en-GB" sz="2200" dirty="0"/>
              <a:t>review alerts from(IDS/IPS,SIEM,ED) </a:t>
            </a:r>
          </a:p>
          <a:p>
            <a:r>
              <a:rPr lang="en-GB" dirty="0"/>
              <a:t>Incident response </a:t>
            </a:r>
          </a:p>
          <a:p>
            <a:pPr marL="0" indent="0">
              <a:buNone/>
            </a:pPr>
            <a:r>
              <a:rPr lang="en-GB" dirty="0"/>
              <a:t>-</a:t>
            </a:r>
            <a:r>
              <a:rPr lang="en-GB" sz="2200" dirty="0"/>
              <a:t>Taking action to contain the incident, remove the threat and support recovery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146" name="Picture 2" descr="What is Security Operations Center (SOC)? - ServiceNow">
            <a:extLst>
              <a:ext uri="{FF2B5EF4-FFF2-40B4-BE49-F238E27FC236}">
                <a16:creationId xmlns:a16="http://schemas.microsoft.com/office/drawing/2014/main" id="{30A50F53-745E-233D-33B7-84C0709C6E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3244" y="1633835"/>
            <a:ext cx="3829756" cy="2876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9193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CF7667-0780-7037-821A-588B6F6302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2A67B-B3A5-AF5F-C79B-EE1AC2061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107082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SOC (Security Operations Centre) continue…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46E111-E730-F9FA-5F6A-92F6E0383F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838201"/>
            <a:ext cx="8763000" cy="3733800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en-GB" dirty="0"/>
              <a:t>A SOC is a dedicated team responsible for monitoring, detecting, analysing and responding to cybersecurity incidents.</a:t>
            </a:r>
          </a:p>
          <a:p>
            <a:pPr marL="0" indent="0">
              <a:buNone/>
            </a:pPr>
            <a:r>
              <a:rPr lang="en-GB" b="1" dirty="0"/>
              <a:t>Core SOC Functions</a:t>
            </a:r>
          </a:p>
          <a:p>
            <a:r>
              <a:rPr lang="en-GB" b="1" dirty="0"/>
              <a:t>Threat intelligence </a:t>
            </a:r>
          </a:p>
          <a:p>
            <a:pPr marL="0" indent="0">
              <a:buNone/>
            </a:pPr>
            <a:r>
              <a:rPr lang="en-GB" dirty="0"/>
              <a:t>-</a:t>
            </a:r>
            <a:r>
              <a:rPr lang="en-GB" sz="2200" dirty="0"/>
              <a:t>Using information about attackers, their methods and malicious infrastructure to improve detection and response.</a:t>
            </a:r>
          </a:p>
          <a:p>
            <a:r>
              <a:rPr lang="en-GB" b="1" dirty="0"/>
              <a:t>Vulnerability management </a:t>
            </a:r>
          </a:p>
          <a:p>
            <a:pPr marL="0" indent="0">
              <a:buNone/>
            </a:pPr>
            <a:r>
              <a:rPr lang="en-GB" dirty="0"/>
              <a:t>-</a:t>
            </a:r>
            <a:r>
              <a:rPr lang="en-GB" sz="2200" dirty="0"/>
              <a:t>Helping identify and prioritise weaknesses that attackers could exploit.</a:t>
            </a:r>
          </a:p>
          <a:p>
            <a:r>
              <a:rPr lang="en-GB" b="1" dirty="0"/>
              <a:t>Security reporting</a:t>
            </a:r>
          </a:p>
          <a:p>
            <a:pPr marL="0" indent="0">
              <a:buNone/>
            </a:pPr>
            <a:r>
              <a:rPr lang="en-GB" dirty="0"/>
              <a:t>-</a:t>
            </a:r>
            <a:r>
              <a:rPr lang="en-GB" sz="2400" dirty="0"/>
              <a:t>Explaining incidents, trends and security performance to relevant staff and management.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C0E68E-2308-7837-B892-31A57A510293}"/>
              </a:ext>
            </a:extLst>
          </p:cNvPr>
          <p:cNvSpPr txBox="1"/>
          <p:nvPr/>
        </p:nvSpPr>
        <p:spPr>
          <a:xfrm>
            <a:off x="533400" y="5224165"/>
            <a:ext cx="693420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 small organisations realistically operate a SOC?</a:t>
            </a:r>
            <a:endParaRPr lang="en-GB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A65D8A-350A-DE91-6E94-064DDD26647D}"/>
              </a:ext>
            </a:extLst>
          </p:cNvPr>
          <p:cNvSpPr txBox="1"/>
          <p:nvPr/>
        </p:nvSpPr>
        <p:spPr>
          <a:xfrm>
            <a:off x="438150" y="4693592"/>
            <a:ext cx="70104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https://www.youtube.com/shorts/x5prJoQAFtQ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94228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">
            <a:extLst>
              <a:ext uri="{FF2B5EF4-FFF2-40B4-BE49-F238E27FC236}">
                <a16:creationId xmlns:a16="http://schemas.microsoft.com/office/drawing/2014/main" id="{7B13F956-A2A4-4599-8AF0-AFA815303F9D}"/>
              </a:ext>
            </a:extLst>
          </p:cNvPr>
          <p:cNvSpPr>
            <a:spLocks noGrp="1"/>
          </p:cNvSpPr>
          <p:nvPr/>
        </p:nvSpPr>
        <p:spPr>
          <a:xfrm>
            <a:off x="228600" y="228599"/>
            <a:ext cx="8501063" cy="550069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ctr"/>
          <a:lstStyle>
            <a:defPPr>
              <a:defRPr sz="39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defPPr>
            <a:lvl1pPr>
              <a:defRPr sz="39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1pPr>
            <a:lvl2pPr>
              <a:defRPr sz="39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2pPr>
            <a:lvl3pPr>
              <a:defRPr sz="39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3pPr>
            <a:lvl4pPr>
              <a:defRPr sz="39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4pPr>
            <a:lvl5pPr>
              <a:defRPr sz="39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5pPr>
            <a:lvl6pPr>
              <a:defRPr sz="39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6pPr>
            <a:lvl7pPr>
              <a:defRPr sz="39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7pPr>
            <a:lvl8pPr>
              <a:defRPr sz="39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8pPr>
            <a:lvl9pPr>
              <a:defRPr sz="39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9pPr>
          </a:lstStyle>
          <a:p>
            <a:pPr>
              <a:defRPr sz="39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pPr>
            <a:r>
              <a:rPr sz="2925" dirty="0"/>
              <a:t>Typical SOC Roles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2CB5C1C-8AC6-487F-9F57-21B7395BD46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46019092"/>
              </p:ext>
            </p:extLst>
          </p:nvPr>
        </p:nvGraphicFramePr>
        <p:xfrm>
          <a:off x="285525" y="1066800"/>
          <a:ext cx="8501064" cy="4143376"/>
        </p:xfrm>
        <a:graphic>
          <a:graphicData uri="http://schemas.openxmlformats.org/drawingml/2006/table">
            <a:tbl>
              <a:tblPr/>
              <a:tblGrid>
                <a:gridCol w="17287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432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290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92906">
                <a:tc>
                  <a:txBody>
                    <a:bodyPr/>
                    <a:lstStyle/>
                    <a:p>
                      <a:r>
                        <a:rPr sz="1600" b="1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</a:rPr>
                        <a:t>Role</a:t>
                      </a:r>
                    </a:p>
                  </a:txBody>
                  <a:tcPr marL="68580" marR="68580" marT="34290" marB="34290">
                    <a:lnL w="9525">
                      <a:solidFill>
                        <a:srgbClr val="555555"/>
                      </a:solidFill>
                      <a:prstDash val="solid"/>
                    </a:lnL>
                    <a:lnR w="9525">
                      <a:solidFill>
                        <a:srgbClr val="555555"/>
                      </a:solidFill>
                      <a:prstDash val="solid"/>
                    </a:lnR>
                    <a:lnT w="9525">
                      <a:solidFill>
                        <a:srgbClr val="555555"/>
                      </a:solidFill>
                      <a:prstDash val="solid"/>
                    </a:lnT>
                    <a:lnB w="9525">
                      <a:solidFill>
                        <a:srgbClr val="555555"/>
                      </a:solidFill>
                      <a:prstDash val="solid"/>
                    </a:lnB>
                    <a:solidFill>
                      <a:srgbClr val="CEF2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600" b="1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</a:rPr>
                        <a:t>What they do</a:t>
                      </a:r>
                    </a:p>
                  </a:txBody>
                  <a:tcPr marL="68580" marR="68580" marT="34290" marB="34290">
                    <a:lnL w="9525" cap="flat" cmpd="sng" algn="ctr">
                      <a:solidFill>
                        <a:srgbClr val="5555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555555"/>
                      </a:solidFill>
                      <a:prstDash val="solid"/>
                    </a:lnR>
                    <a:lnT w="9525">
                      <a:solidFill>
                        <a:srgbClr val="555555"/>
                      </a:solidFill>
                      <a:prstDash val="solid"/>
                    </a:lnT>
                    <a:lnB w="9525">
                      <a:solidFill>
                        <a:srgbClr val="555555"/>
                      </a:solidFill>
                      <a:prstDash val="solid"/>
                    </a:lnB>
                    <a:solidFill>
                      <a:srgbClr val="CEF2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600" b="1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</a:rPr>
                        <a:t>Example</a:t>
                      </a:r>
                    </a:p>
                  </a:txBody>
                  <a:tcPr marL="68580" marR="68580" marT="34290" marB="34290">
                    <a:lnL w="9525" cap="flat" cmpd="sng" algn="ctr">
                      <a:solidFill>
                        <a:srgbClr val="5555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555555"/>
                      </a:solidFill>
                      <a:prstDash val="solid"/>
                    </a:lnR>
                    <a:lnT w="9525">
                      <a:solidFill>
                        <a:srgbClr val="555555"/>
                      </a:solidFill>
                      <a:prstDash val="solid"/>
                    </a:lnT>
                    <a:lnB w="9525">
                      <a:solidFill>
                        <a:srgbClr val="555555"/>
                      </a:solidFill>
                      <a:prstDash val="solid"/>
                    </a:lnB>
                    <a:solidFill>
                      <a:srgbClr val="CEF2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50094">
                <a:tc>
                  <a:txBody>
                    <a:bodyPr/>
                    <a:lstStyle/>
                    <a:p>
                      <a:r>
                        <a:rPr sz="1400" b="1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</a:rPr>
                        <a:t>SOC Analyst</a:t>
                      </a:r>
                    </a:p>
                    <a:p>
                      <a:r>
                        <a:rPr sz="1400" b="1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</a:rPr>
                        <a:t>Level 1</a:t>
                      </a:r>
                    </a:p>
                  </a:txBody>
                  <a:tcPr marL="68580" marR="68580" marT="34290" marB="34290">
                    <a:lnL w="9525">
                      <a:solidFill>
                        <a:srgbClr val="555555"/>
                      </a:solidFill>
                      <a:prstDash val="solid"/>
                    </a:lnL>
                    <a:lnR w="9525">
                      <a:solidFill>
                        <a:srgbClr val="555555"/>
                      </a:solidFill>
                      <a:prstDash val="solid"/>
                    </a:lnR>
                    <a:lnT w="9525" cap="flat" cmpd="sng" algn="ctr">
                      <a:solidFill>
                        <a:srgbClr val="5555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555555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 dirty="0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</a:rPr>
                        <a:t>Triage alerts, assess urgency and escalate suspicious activity.</a:t>
                      </a:r>
                    </a:p>
                  </a:txBody>
                  <a:tcPr marL="68580" marR="68580" marT="34290" marB="34290">
                    <a:lnL w="9525" cap="flat" cmpd="sng" algn="ctr">
                      <a:solidFill>
                        <a:srgbClr val="5555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555555"/>
                      </a:solidFill>
                      <a:prstDash val="solid"/>
                    </a:lnR>
                    <a:lnT w="9525" cap="flat" cmpd="sng" algn="ctr">
                      <a:solidFill>
                        <a:srgbClr val="5555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555555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</a:rPr>
                        <a:t>Check whether an unusual login is legitimate or potentially malicious.</a:t>
                      </a:r>
                    </a:p>
                  </a:txBody>
                  <a:tcPr marL="68580" marR="68580" marT="34290" marB="34290">
                    <a:lnL w="9525" cap="flat" cmpd="sng" algn="ctr">
                      <a:solidFill>
                        <a:srgbClr val="5555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555555"/>
                      </a:solidFill>
                      <a:prstDash val="solid"/>
                    </a:lnR>
                    <a:lnT w="9525" cap="flat" cmpd="sng" algn="ctr">
                      <a:solidFill>
                        <a:srgbClr val="5555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555555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50094">
                <a:tc>
                  <a:txBody>
                    <a:bodyPr/>
                    <a:lstStyle/>
                    <a:p>
                      <a:r>
                        <a:rPr sz="1400" b="1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</a:rPr>
                        <a:t>SOC Analyst</a:t>
                      </a:r>
                    </a:p>
                    <a:p>
                      <a:r>
                        <a:rPr sz="1400" b="1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</a:rPr>
                        <a:t>Level 2</a:t>
                      </a:r>
                    </a:p>
                  </a:txBody>
                  <a:tcPr marL="68580" marR="68580" marT="34290" marB="34290">
                    <a:lnL w="9525">
                      <a:solidFill>
                        <a:srgbClr val="555555"/>
                      </a:solidFill>
                      <a:prstDash val="solid"/>
                    </a:lnL>
                    <a:lnR w="9525">
                      <a:solidFill>
                        <a:srgbClr val="555555"/>
                      </a:solidFill>
                      <a:prstDash val="solid"/>
                    </a:lnR>
                    <a:lnT w="9525" cap="flat" cmpd="sng" algn="ctr">
                      <a:solidFill>
                        <a:srgbClr val="5555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555555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</a:rPr>
                        <a:t>Investigate suspicious activity using logs and related evidence.</a:t>
                      </a:r>
                    </a:p>
                  </a:txBody>
                  <a:tcPr marL="68580" marR="68580" marT="34290" marB="34290">
                    <a:lnL w="9525" cap="flat" cmpd="sng" algn="ctr">
                      <a:solidFill>
                        <a:srgbClr val="5555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555555"/>
                      </a:solidFill>
                      <a:prstDash val="solid"/>
                    </a:lnR>
                    <a:lnT w="9525" cap="flat" cmpd="sng" algn="ctr">
                      <a:solidFill>
                        <a:srgbClr val="5555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555555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 dirty="0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</a:rPr>
                        <a:t>Establish whether an account was compromised and which systems the attacker accessed.</a:t>
                      </a:r>
                    </a:p>
                  </a:txBody>
                  <a:tcPr marL="68580" marR="68580" marT="34290" marB="34290">
                    <a:lnL w="9525" cap="flat" cmpd="sng" algn="ctr">
                      <a:solidFill>
                        <a:srgbClr val="5555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555555"/>
                      </a:solidFill>
                      <a:prstDash val="solid"/>
                    </a:lnR>
                    <a:lnT w="9525" cap="flat" cmpd="sng" algn="ctr">
                      <a:solidFill>
                        <a:srgbClr val="5555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555555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50094">
                <a:tc>
                  <a:txBody>
                    <a:bodyPr/>
                    <a:lstStyle/>
                    <a:p>
                      <a:r>
                        <a:rPr sz="1400" b="1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</a:rPr>
                        <a:t>SOC Analyst</a:t>
                      </a:r>
                    </a:p>
                    <a:p>
                      <a:r>
                        <a:rPr sz="1400" b="1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</a:rPr>
                        <a:t>Level 3</a:t>
                      </a:r>
                    </a:p>
                  </a:txBody>
                  <a:tcPr marL="68580" marR="68580" marT="34290" marB="34290">
                    <a:lnL w="9525">
                      <a:solidFill>
                        <a:srgbClr val="555555"/>
                      </a:solidFill>
                      <a:prstDash val="solid"/>
                    </a:lnL>
                    <a:lnR w="9525">
                      <a:solidFill>
                        <a:srgbClr val="555555"/>
                      </a:solidFill>
                      <a:prstDash val="solid"/>
                    </a:lnR>
                    <a:lnT w="9525" cap="flat" cmpd="sng" algn="ctr">
                      <a:solidFill>
                        <a:srgbClr val="5555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555555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</a:rPr>
                        <a:t>Analyse complex threats, hunt for hidden attacks and improve detection.</a:t>
                      </a:r>
                    </a:p>
                  </a:txBody>
                  <a:tcPr marL="68580" marR="68580" marT="34290" marB="34290">
                    <a:lnL w="9525" cap="flat" cmpd="sng" algn="ctr">
                      <a:solidFill>
                        <a:srgbClr val="5555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555555"/>
                      </a:solidFill>
                      <a:prstDash val="solid"/>
                    </a:lnR>
                    <a:lnT w="9525" cap="flat" cmpd="sng" algn="ctr">
                      <a:solidFill>
                        <a:srgbClr val="5555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555555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</a:rPr>
                        <a:t>Analyse unfamiliar malware and search for evidence of the same attack elsewhere.</a:t>
                      </a:r>
                    </a:p>
                  </a:txBody>
                  <a:tcPr marL="68580" marR="68580" marT="34290" marB="34290">
                    <a:lnL w="9525" cap="flat" cmpd="sng" algn="ctr">
                      <a:solidFill>
                        <a:srgbClr val="5555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555555"/>
                      </a:solidFill>
                      <a:prstDash val="solid"/>
                    </a:lnR>
                    <a:lnT w="9525" cap="flat" cmpd="sng" algn="ctr">
                      <a:solidFill>
                        <a:srgbClr val="5555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555555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50094">
                <a:tc>
                  <a:txBody>
                    <a:bodyPr/>
                    <a:lstStyle/>
                    <a:p>
                      <a:r>
                        <a:rPr sz="1400" b="1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</a:rPr>
                        <a:t>Incident</a:t>
                      </a:r>
                    </a:p>
                    <a:p>
                      <a:r>
                        <a:rPr sz="1400" b="1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</a:rPr>
                        <a:t>Responder</a:t>
                      </a:r>
                    </a:p>
                  </a:txBody>
                  <a:tcPr marL="68580" marR="68580" marT="34290" marB="34290">
                    <a:lnL w="9525">
                      <a:solidFill>
                        <a:srgbClr val="555555"/>
                      </a:solidFill>
                      <a:prstDash val="solid"/>
                    </a:lnL>
                    <a:lnR w="9525">
                      <a:solidFill>
                        <a:srgbClr val="555555"/>
                      </a:solidFill>
                      <a:prstDash val="solid"/>
                    </a:lnR>
                    <a:lnT w="9525" cap="flat" cmpd="sng" algn="ctr">
                      <a:solidFill>
                        <a:srgbClr val="5555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555555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</a:rPr>
                        <a:t>Contain incidents, remove threats and support recovery.</a:t>
                      </a:r>
                    </a:p>
                  </a:txBody>
                  <a:tcPr marL="68580" marR="68580" marT="34290" marB="34290">
                    <a:lnL w="9525" cap="flat" cmpd="sng" algn="ctr">
                      <a:solidFill>
                        <a:srgbClr val="5555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555555"/>
                      </a:solidFill>
                      <a:prstDash val="solid"/>
                    </a:lnR>
                    <a:lnT w="9525" cap="flat" cmpd="sng" algn="ctr">
                      <a:solidFill>
                        <a:srgbClr val="5555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555555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</a:rPr>
                        <a:t>Isolate an infected computer, disable a compromised account and support safe restoration.</a:t>
                      </a:r>
                    </a:p>
                  </a:txBody>
                  <a:tcPr marL="68580" marR="68580" marT="34290" marB="34290">
                    <a:lnL w="9525" cap="flat" cmpd="sng" algn="ctr">
                      <a:solidFill>
                        <a:srgbClr val="5555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555555"/>
                      </a:solidFill>
                      <a:prstDash val="solid"/>
                    </a:lnR>
                    <a:lnT w="9525" cap="flat" cmpd="sng" algn="ctr">
                      <a:solidFill>
                        <a:srgbClr val="5555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555555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50094">
                <a:tc>
                  <a:txBody>
                    <a:bodyPr/>
                    <a:lstStyle/>
                    <a:p>
                      <a:r>
                        <a:rPr sz="1400" b="1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</a:rPr>
                        <a:t>SOC</a:t>
                      </a:r>
                    </a:p>
                    <a:p>
                      <a:r>
                        <a:rPr sz="1400" b="1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</a:rPr>
                        <a:t>Manager</a:t>
                      </a:r>
                    </a:p>
                  </a:txBody>
                  <a:tcPr marL="68580" marR="68580" marT="34290" marB="34290">
                    <a:lnL w="9525">
                      <a:solidFill>
                        <a:srgbClr val="555555"/>
                      </a:solidFill>
                      <a:prstDash val="solid"/>
                    </a:lnL>
                    <a:lnR w="9525">
                      <a:solidFill>
                        <a:srgbClr val="555555"/>
                      </a:solidFill>
                      <a:prstDash val="solid"/>
                    </a:lnR>
                    <a:lnT w="9525" cap="flat" cmpd="sng" algn="ctr">
                      <a:solidFill>
                        <a:srgbClr val="5555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555555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</a:rPr>
                        <a:t>Oversee staff, procedures, priorities and security reporting.</a:t>
                      </a:r>
                    </a:p>
                  </a:txBody>
                  <a:tcPr marL="68580" marR="68580" marT="34290" marB="34290">
                    <a:lnL w="9525" cap="flat" cmpd="sng" algn="ctr">
                      <a:solidFill>
                        <a:srgbClr val="5555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555555"/>
                      </a:solidFill>
                      <a:prstDash val="solid"/>
                    </a:lnR>
                    <a:lnT w="9525" cap="flat" cmpd="sng" algn="ctr">
                      <a:solidFill>
                        <a:srgbClr val="5555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555555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 dirty="0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</a:rPr>
                        <a:t>Coordinate a major incident and report its impact and response progress to management.</a:t>
                      </a:r>
                    </a:p>
                  </a:txBody>
                  <a:tcPr marL="68580" marR="68580" marT="34290" marB="34290">
                    <a:lnL w="9525" cap="flat" cmpd="sng" algn="ctr">
                      <a:solidFill>
                        <a:srgbClr val="5555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555555"/>
                      </a:solidFill>
                      <a:prstDash val="solid"/>
                    </a:lnR>
                    <a:lnT w="9525" cap="flat" cmpd="sng" algn="ctr">
                      <a:solidFill>
                        <a:srgbClr val="5555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555555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" name="note">
            <a:extLst>
              <a:ext uri="{FF2B5EF4-FFF2-40B4-BE49-F238E27FC236}">
                <a16:creationId xmlns:a16="http://schemas.microsoft.com/office/drawing/2014/main" id="{BBC93A57-718B-4F9B-9602-7CDADCDEF8A8}"/>
              </a:ext>
            </a:extLst>
          </p:cNvPr>
          <p:cNvSpPr>
            <a:spLocks noGrp="1"/>
          </p:cNvSpPr>
          <p:nvPr/>
        </p:nvSpPr>
        <p:spPr>
          <a:xfrm>
            <a:off x="321469" y="5836444"/>
            <a:ext cx="8501063" cy="242888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ctr"/>
          <a:lstStyle>
            <a:defPPr>
              <a:defRPr sz="1725" b="0">
                <a:solidFill>
                  <a:srgbClr val="444444"/>
                </a:solidFill>
                <a:latin typeface="Arial"/>
                <a:ea typeface="Arial"/>
                <a:cs typeface="Arial"/>
              </a:defRPr>
            </a:defPPr>
            <a:lvl1pPr>
              <a:defRPr sz="1725" b="0">
                <a:solidFill>
                  <a:srgbClr val="444444"/>
                </a:solidFill>
                <a:latin typeface="Arial"/>
                <a:ea typeface="Arial"/>
                <a:cs typeface="Arial"/>
              </a:defRPr>
            </a:lvl1pPr>
            <a:lvl2pPr>
              <a:defRPr sz="1725" b="0">
                <a:solidFill>
                  <a:srgbClr val="444444"/>
                </a:solidFill>
                <a:latin typeface="Arial"/>
                <a:ea typeface="Arial"/>
                <a:cs typeface="Arial"/>
              </a:defRPr>
            </a:lvl2pPr>
            <a:lvl3pPr>
              <a:defRPr sz="1725" b="0">
                <a:solidFill>
                  <a:srgbClr val="444444"/>
                </a:solidFill>
                <a:latin typeface="Arial"/>
                <a:ea typeface="Arial"/>
                <a:cs typeface="Arial"/>
              </a:defRPr>
            </a:lvl3pPr>
            <a:lvl4pPr>
              <a:defRPr sz="1725" b="0">
                <a:solidFill>
                  <a:srgbClr val="444444"/>
                </a:solidFill>
                <a:latin typeface="Arial"/>
                <a:ea typeface="Arial"/>
                <a:cs typeface="Arial"/>
              </a:defRPr>
            </a:lvl4pPr>
            <a:lvl5pPr>
              <a:defRPr sz="1725" b="0">
                <a:solidFill>
                  <a:srgbClr val="444444"/>
                </a:solidFill>
                <a:latin typeface="Arial"/>
                <a:ea typeface="Arial"/>
                <a:cs typeface="Arial"/>
              </a:defRPr>
            </a:lvl5pPr>
            <a:lvl6pPr>
              <a:defRPr sz="1725" b="0">
                <a:solidFill>
                  <a:srgbClr val="444444"/>
                </a:solidFill>
                <a:latin typeface="Arial"/>
                <a:ea typeface="Arial"/>
                <a:cs typeface="Arial"/>
              </a:defRPr>
            </a:lvl6pPr>
            <a:lvl7pPr>
              <a:defRPr sz="1725" b="0">
                <a:solidFill>
                  <a:srgbClr val="444444"/>
                </a:solidFill>
                <a:latin typeface="Arial"/>
                <a:ea typeface="Arial"/>
                <a:cs typeface="Arial"/>
              </a:defRPr>
            </a:lvl7pPr>
            <a:lvl8pPr>
              <a:defRPr sz="1725" b="0">
                <a:solidFill>
                  <a:srgbClr val="444444"/>
                </a:solidFill>
                <a:latin typeface="Arial"/>
                <a:ea typeface="Arial"/>
                <a:cs typeface="Arial"/>
              </a:defRPr>
            </a:lvl8pPr>
            <a:lvl9pPr>
              <a:defRPr sz="1725" b="0">
                <a:solidFill>
                  <a:srgbClr val="444444"/>
                </a:solidFill>
                <a:latin typeface="Arial"/>
                <a:ea typeface="Arial"/>
                <a:cs typeface="Arial"/>
              </a:defRPr>
            </a:lvl9pPr>
          </a:lstStyle>
          <a:p>
            <a:pPr>
              <a:defRPr sz="1725" b="0">
                <a:solidFill>
                  <a:srgbClr val="444444"/>
                </a:solidFill>
                <a:latin typeface="Arial"/>
                <a:ea typeface="Arial"/>
                <a:cs typeface="Arial"/>
              </a:defRPr>
            </a:pPr>
            <a:r>
              <a:rPr sz="1294"/>
              <a:t>Roles can overlap, particularly in smaller organisations.</a:t>
            </a:r>
          </a:p>
        </p:txBody>
      </p:sp>
    </p:spTree>
    <p:extLst>
      <p:ext uri="{BB962C8B-B14F-4D97-AF65-F5344CB8AC3E}">
        <p14:creationId xmlns:p14="http://schemas.microsoft.com/office/powerpoint/2010/main" val="12144536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">
            <a:extLst>
              <a:ext uri="{FF2B5EF4-FFF2-40B4-BE49-F238E27FC236}">
                <a16:creationId xmlns:a16="http://schemas.microsoft.com/office/drawing/2014/main" id="{D8A96F25-1D09-4B1E-95DE-EC05160B3046}"/>
              </a:ext>
            </a:extLst>
          </p:cNvPr>
          <p:cNvSpPr>
            <a:spLocks noGrp="1"/>
          </p:cNvSpPr>
          <p:nvPr/>
        </p:nvSpPr>
        <p:spPr>
          <a:xfrm>
            <a:off x="321469" y="371476"/>
            <a:ext cx="8501063" cy="550069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ctr"/>
          <a:lstStyle>
            <a:defPPr>
              <a:defRPr sz="39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defPPr>
            <a:lvl1pPr>
              <a:defRPr sz="39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1pPr>
            <a:lvl2pPr>
              <a:defRPr sz="39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2pPr>
            <a:lvl3pPr>
              <a:defRPr sz="39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3pPr>
            <a:lvl4pPr>
              <a:defRPr sz="39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4pPr>
            <a:lvl5pPr>
              <a:defRPr sz="39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5pPr>
            <a:lvl6pPr>
              <a:defRPr sz="39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6pPr>
            <a:lvl7pPr>
              <a:defRPr sz="39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7pPr>
            <a:lvl8pPr>
              <a:defRPr sz="39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8pPr>
            <a:lvl9pPr>
              <a:defRPr sz="39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9pPr>
          </a:lstStyle>
          <a:p>
            <a:pPr>
              <a:defRPr sz="39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pPr>
            <a:r>
              <a:rPr sz="2925" dirty="0"/>
              <a:t>SOC Alerts and Triage</a:t>
            </a:r>
          </a:p>
        </p:txBody>
      </p:sp>
      <p:sp>
        <p:nvSpPr>
          <p:cNvPr id="2" name="volume-heading">
            <a:extLst>
              <a:ext uri="{FF2B5EF4-FFF2-40B4-BE49-F238E27FC236}">
                <a16:creationId xmlns:a16="http://schemas.microsoft.com/office/drawing/2014/main" id="{4BA34751-4B10-4C1A-BF0B-B8494351B5C1}"/>
              </a:ext>
            </a:extLst>
          </p:cNvPr>
          <p:cNvSpPr>
            <a:spLocks noGrp="1"/>
          </p:cNvSpPr>
          <p:nvPr/>
        </p:nvSpPr>
        <p:spPr>
          <a:xfrm>
            <a:off x="321469" y="1235061"/>
            <a:ext cx="3857625" cy="307181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ctr"/>
          <a:lstStyle>
            <a:def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defPPr>
            <a:lvl1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1pPr>
            <a:lvl2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2pPr>
            <a:lvl3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3pPr>
            <a:lvl4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4pPr>
            <a:lvl5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5pPr>
            <a:lvl6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6pPr>
            <a:lvl7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7pPr>
            <a:lvl8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8pPr>
            <a:lvl9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9pPr>
          </a:lstStyle>
          <a:p>
            <a: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pPr>
            <a:r>
              <a:rPr sz="1800" dirty="0"/>
              <a:t>Why triage matters</a:t>
            </a:r>
          </a:p>
        </p:txBody>
      </p:sp>
      <p:sp>
        <p:nvSpPr>
          <p:cNvPr id="3" name="volume">
            <a:extLst>
              <a:ext uri="{FF2B5EF4-FFF2-40B4-BE49-F238E27FC236}">
                <a16:creationId xmlns:a16="http://schemas.microsoft.com/office/drawing/2014/main" id="{CD132C27-6743-41B7-AD1C-F44F3BE95D24}"/>
              </a:ext>
            </a:extLst>
          </p:cNvPr>
          <p:cNvSpPr>
            <a:spLocks noGrp="1"/>
          </p:cNvSpPr>
          <p:nvPr/>
        </p:nvSpPr>
        <p:spPr>
          <a:xfrm>
            <a:off x="321469" y="1725216"/>
            <a:ext cx="4000500" cy="10001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ctr"/>
          <a:lstStyle>
            <a:defPPr>
              <a:defRPr sz="21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defPPr>
            <a:lvl1pPr>
              <a:defRPr sz="21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1pPr>
            <a:lvl2pPr>
              <a:defRPr sz="21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2pPr>
            <a:lvl3pPr>
              <a:defRPr sz="21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3pPr>
            <a:lvl4pPr>
              <a:defRPr sz="21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4pPr>
            <a:lvl5pPr>
              <a:defRPr sz="21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5pPr>
            <a:lvl6pPr>
              <a:defRPr sz="21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6pPr>
            <a:lvl7pPr>
              <a:defRPr sz="21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7pPr>
            <a:lvl8pPr>
              <a:defRPr sz="21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8pPr>
            <a:lvl9pPr>
              <a:defRPr sz="21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9pPr>
          </a:lstStyle>
          <a:p>
            <a:pPr>
              <a:defRPr sz="21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pPr>
            <a:r>
              <a:rPr sz="1575" dirty="0"/>
              <a:t>Some SOCs may receive 10,000+ alerts daily.</a:t>
            </a:r>
          </a:p>
          <a:p>
            <a:pPr>
              <a:defRPr sz="21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pPr>
            <a:r>
              <a:rPr sz="1575" dirty="0"/>
              <a:t>Only a small percentage may represent genuine incidents. Volumes vary.</a:t>
            </a:r>
          </a:p>
        </p:txBody>
      </p:sp>
      <p:sp>
        <p:nvSpPr>
          <p:cNvPr id="4" name="triage-heading">
            <a:extLst>
              <a:ext uri="{FF2B5EF4-FFF2-40B4-BE49-F238E27FC236}">
                <a16:creationId xmlns:a16="http://schemas.microsoft.com/office/drawing/2014/main" id="{A023EABD-889E-40B0-ABEB-6B80B2000DA0}"/>
              </a:ext>
            </a:extLst>
          </p:cNvPr>
          <p:cNvSpPr>
            <a:spLocks noGrp="1"/>
          </p:cNvSpPr>
          <p:nvPr/>
        </p:nvSpPr>
        <p:spPr>
          <a:xfrm>
            <a:off x="309967" y="2864599"/>
            <a:ext cx="3929063" cy="300038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ctr"/>
          <a:lstStyle>
            <a:def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defPPr>
            <a:lvl1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1pPr>
            <a:lvl2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2pPr>
            <a:lvl3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3pPr>
            <a:lvl4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4pPr>
            <a:lvl5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5pPr>
            <a:lvl6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6pPr>
            <a:lvl7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7pPr>
            <a:lvl8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8pPr>
            <a:lvl9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9pPr>
          </a:lstStyle>
          <a:p>
            <a: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pPr>
            <a:r>
              <a:rPr sz="1800" dirty="0"/>
              <a:t>What is triage?</a:t>
            </a:r>
          </a:p>
        </p:txBody>
      </p:sp>
      <p:sp>
        <p:nvSpPr>
          <p:cNvPr id="5" name="triage">
            <a:extLst>
              <a:ext uri="{FF2B5EF4-FFF2-40B4-BE49-F238E27FC236}">
                <a16:creationId xmlns:a16="http://schemas.microsoft.com/office/drawing/2014/main" id="{9E36E4D7-20B2-4BCD-A61C-FBE3B44D2177}"/>
              </a:ext>
            </a:extLst>
          </p:cNvPr>
          <p:cNvSpPr>
            <a:spLocks noGrp="1"/>
          </p:cNvSpPr>
          <p:nvPr/>
        </p:nvSpPr>
        <p:spPr>
          <a:xfrm>
            <a:off x="344473" y="3244569"/>
            <a:ext cx="4000500" cy="1357313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ctr"/>
          <a:lstStyle>
            <a:defPPr>
              <a:defRPr sz="21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defPPr>
            <a:lvl1pPr>
              <a:defRPr sz="21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1pPr>
            <a:lvl2pPr>
              <a:defRPr sz="21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2pPr>
            <a:lvl3pPr>
              <a:defRPr sz="21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3pPr>
            <a:lvl4pPr>
              <a:defRPr sz="21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4pPr>
            <a:lvl5pPr>
              <a:defRPr sz="21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5pPr>
            <a:lvl6pPr>
              <a:defRPr sz="21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6pPr>
            <a:lvl7pPr>
              <a:defRPr sz="21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7pPr>
            <a:lvl8pPr>
              <a:defRPr sz="21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8pPr>
            <a:lvl9pPr>
              <a:defRPr sz="21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9pPr>
          </a:lstStyle>
          <a:p>
            <a:pPr>
              <a:defRPr sz="21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pPr>
            <a:r>
              <a:rPr sz="1575" dirty="0"/>
              <a:t>Assess alerts, check the evidence and decide which cases need attention first.</a:t>
            </a:r>
          </a:p>
          <a:p>
            <a:endParaRPr sz="1575" dirty="0"/>
          </a:p>
          <a:p>
            <a:pPr>
              <a:defRPr sz="2100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pPr>
            <a:r>
              <a:rPr sz="1575" dirty="0" err="1"/>
              <a:t>Prioritise</a:t>
            </a:r>
            <a:r>
              <a:rPr sz="1575" dirty="0"/>
              <a:t> by severity, potential impact and the importance of affected systems.</a:t>
            </a:r>
          </a:p>
        </p:txBody>
      </p:sp>
      <p:sp>
        <p:nvSpPr>
          <p:cNvPr id="6" name="workload-heading">
            <a:extLst>
              <a:ext uri="{FF2B5EF4-FFF2-40B4-BE49-F238E27FC236}">
                <a16:creationId xmlns:a16="http://schemas.microsoft.com/office/drawing/2014/main" id="{1AEFD0AA-1725-48DD-8257-5E8D6974E5A2}"/>
              </a:ext>
            </a:extLst>
          </p:cNvPr>
          <p:cNvSpPr>
            <a:spLocks noGrp="1"/>
          </p:cNvSpPr>
          <p:nvPr/>
        </p:nvSpPr>
        <p:spPr>
          <a:xfrm>
            <a:off x="4736306" y="1215788"/>
            <a:ext cx="4086225" cy="307181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ctr"/>
          <a:lstStyle>
            <a:def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defPPr>
            <a:lvl1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1pPr>
            <a:lvl2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2pPr>
            <a:lvl3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3pPr>
            <a:lvl4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4pPr>
            <a:lvl5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5pPr>
            <a:lvl6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6pPr>
            <a:lvl7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7pPr>
            <a:lvl8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8pPr>
            <a:lvl9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9pPr>
          </a:lstStyle>
          <a:p>
            <a: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pPr>
            <a:r>
              <a:rPr sz="1800" dirty="0"/>
              <a:t>How SOCs manage the workload</a:t>
            </a:r>
          </a:p>
        </p:txBody>
      </p:sp>
      <p:sp>
        <p:nvSpPr>
          <p:cNvPr id="7" name="workload">
            <a:extLst>
              <a:ext uri="{FF2B5EF4-FFF2-40B4-BE49-F238E27FC236}">
                <a16:creationId xmlns:a16="http://schemas.microsoft.com/office/drawing/2014/main" id="{2821FE14-FA75-4796-96DF-6F671F531F7A}"/>
              </a:ext>
            </a:extLst>
          </p:cNvPr>
          <p:cNvSpPr>
            <a:spLocks noGrp="1"/>
          </p:cNvSpPr>
          <p:nvPr/>
        </p:nvSpPr>
        <p:spPr>
          <a:xfrm>
            <a:off x="4747808" y="1822963"/>
            <a:ext cx="4086225" cy="2778919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ctr"/>
          <a:lstStyle>
            <a:defPPr>
              <a:defRPr sz="2025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defPPr>
            <a:lvl1pPr>
              <a:defRPr sz="2025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1pPr>
            <a:lvl2pPr>
              <a:defRPr sz="2025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2pPr>
            <a:lvl3pPr>
              <a:defRPr sz="2025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3pPr>
            <a:lvl4pPr>
              <a:defRPr sz="2025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4pPr>
            <a:lvl5pPr>
              <a:defRPr sz="2025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5pPr>
            <a:lvl6pPr>
              <a:defRPr sz="2025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6pPr>
            <a:lvl7pPr>
              <a:defRPr sz="2025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7pPr>
            <a:lvl8pPr>
              <a:defRPr sz="2025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8pPr>
            <a:lvl9pPr>
              <a:defRPr sz="2025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lvl9pPr>
          </a:lstStyle>
          <a:p>
            <a:pPr>
              <a:defRPr sz="2025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pPr>
            <a:r>
              <a:rPr sz="1519" dirty="0"/>
              <a:t>Filtering and tuning reduce unnecessary alerts.</a:t>
            </a:r>
          </a:p>
          <a:p>
            <a:endParaRPr sz="1519" dirty="0"/>
          </a:p>
          <a:p>
            <a:pPr>
              <a:defRPr sz="2025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pPr>
            <a:r>
              <a:rPr sz="1519" dirty="0"/>
              <a:t>Clustering and compaction group related alerts and </a:t>
            </a:r>
            <a:r>
              <a:rPr sz="1519" dirty="0" err="1"/>
              <a:t>summarise</a:t>
            </a:r>
            <a:r>
              <a:rPr sz="1519" dirty="0"/>
              <a:t> duplicates.</a:t>
            </a:r>
          </a:p>
          <a:p>
            <a:endParaRPr sz="1519" dirty="0"/>
          </a:p>
          <a:p>
            <a:pPr>
              <a:defRPr sz="2025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pPr>
            <a:r>
              <a:rPr sz="1519" dirty="0"/>
              <a:t>Correlation connects evidence across systems.</a:t>
            </a:r>
          </a:p>
          <a:p>
            <a:endParaRPr sz="1519" dirty="0"/>
          </a:p>
          <a:p>
            <a:pPr>
              <a:defRPr sz="2025" b="0">
                <a:solidFill>
                  <a:srgbClr val="111111"/>
                </a:solidFill>
                <a:latin typeface="Arial"/>
                <a:ea typeface="Arial"/>
                <a:cs typeface="Arial"/>
              </a:defRPr>
            </a:pPr>
            <a:r>
              <a:rPr sz="1519" dirty="0"/>
              <a:t>Automation supports routine checks and agreed response actions.</a:t>
            </a:r>
          </a:p>
        </p:txBody>
      </p:sp>
      <p:sp>
        <p:nvSpPr>
          <p:cNvPr id="8" name="question">
            <a:extLst>
              <a:ext uri="{FF2B5EF4-FFF2-40B4-BE49-F238E27FC236}">
                <a16:creationId xmlns:a16="http://schemas.microsoft.com/office/drawing/2014/main" id="{2FE65B49-9D6B-48FF-A8E0-0CCF35B8718B}"/>
              </a:ext>
            </a:extLst>
          </p:cNvPr>
          <p:cNvSpPr>
            <a:spLocks noGrp="1"/>
          </p:cNvSpPr>
          <p:nvPr/>
        </p:nvSpPr>
        <p:spPr>
          <a:xfrm>
            <a:off x="309967" y="4705465"/>
            <a:ext cx="8501063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ctr"/>
          <a:lstStyle>
            <a:def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defPPr>
            <a:lvl1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1pPr>
            <a:lvl2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2pPr>
            <a:lvl3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3pPr>
            <a:lvl4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4pPr>
            <a:lvl5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5pPr>
            <a:lvl6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6pPr>
            <a:lvl7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7pPr>
            <a:lvl8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8pPr>
            <a:lvl9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lvl9pPr>
          </a:lstStyle>
          <a:p>
            <a:pPr>
              <a:defRPr sz="2400" b="1">
                <a:solidFill>
                  <a:srgbClr val="111111"/>
                </a:solidFill>
                <a:latin typeface="Arial"/>
                <a:ea typeface="Arial"/>
                <a:cs typeface="Arial"/>
              </a:defRPr>
            </a:pPr>
            <a:r>
              <a:rPr sz="1800" dirty="0"/>
              <a:t>Can </a:t>
            </a:r>
            <a:r>
              <a:rPr sz="1800" dirty="0" err="1"/>
              <a:t>organisations</a:t>
            </a:r>
            <a:r>
              <a:rPr sz="1800" dirty="0"/>
              <a:t> realistically monitor every security alert?</a:t>
            </a:r>
          </a:p>
        </p:txBody>
      </p:sp>
    </p:spTree>
    <p:extLst>
      <p:ext uri="{BB962C8B-B14F-4D97-AF65-F5344CB8AC3E}">
        <p14:creationId xmlns:p14="http://schemas.microsoft.com/office/powerpoint/2010/main" val="20039440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F74DB-DBD2-7F01-F929-718A0736AC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Threat Hunting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06FADA-A6C8-3BE3-B9CE-4A5C3BE79D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098531"/>
            <a:ext cx="8763000" cy="3244869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dirty="0"/>
              <a:t>Threat hunting is the proactive search for hidden threats that have bypassed traditional security controls.</a:t>
            </a:r>
          </a:p>
          <a:p>
            <a:pPr algn="just"/>
            <a:r>
              <a:rPr lang="en-GB" dirty="0"/>
              <a:t>Unlike traditional monitoring, threat hunting assumes attackers may already be present.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Threat hunting involves:</a:t>
            </a:r>
          </a:p>
          <a:p>
            <a:pPr lvl="0"/>
            <a:r>
              <a:rPr lang="en-GB" dirty="0"/>
              <a:t>proactively searching </a:t>
            </a:r>
          </a:p>
          <a:p>
            <a:pPr lvl="0"/>
            <a:r>
              <a:rPr lang="en-GB" dirty="0"/>
              <a:t>identifying anomalies </a:t>
            </a:r>
          </a:p>
          <a:p>
            <a:pPr lvl="0"/>
            <a:r>
              <a:rPr lang="en-GB" dirty="0"/>
              <a:t>looking for hidden attackers 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2BC082-26D6-E60D-099A-955BD2EDDC5B}"/>
              </a:ext>
            </a:extLst>
          </p:cNvPr>
          <p:cNvSpPr txBox="1"/>
          <p:nvPr/>
        </p:nvSpPr>
        <p:spPr>
          <a:xfrm>
            <a:off x="45720" y="4648200"/>
            <a:ext cx="803148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Should organisations assume attackers are already inside?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5161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FE749-908E-2869-9986-847904230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10"/>
            <a:ext cx="9052560" cy="810492"/>
          </a:xfrm>
        </p:spPr>
        <p:txBody>
          <a:bodyPr/>
          <a:lstStyle/>
          <a:p>
            <a:r>
              <a:rPr lang="en-GB" dirty="0"/>
              <a:t>Threat Hunting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0FD56-577B-232C-CA23-AF7EFAD463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838201"/>
            <a:ext cx="8763000" cy="228600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Develop a hypothesis</a:t>
            </a:r>
          </a:p>
          <a:p>
            <a:r>
              <a:rPr lang="en-US" dirty="0"/>
              <a:t>Collect data</a:t>
            </a:r>
          </a:p>
          <a:p>
            <a:r>
              <a:rPr lang="en-US" dirty="0"/>
              <a:t>Investigate anomalies</a:t>
            </a:r>
          </a:p>
          <a:p>
            <a:r>
              <a:rPr lang="en-US" dirty="0"/>
              <a:t>Identify threats</a:t>
            </a:r>
          </a:p>
          <a:p>
            <a:r>
              <a:rPr lang="en-US" dirty="0"/>
              <a:t>Remediate findings</a:t>
            </a: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A7193FA-DB62-EE14-5D75-A5BF34F5DB53}"/>
              </a:ext>
            </a:extLst>
          </p:cNvPr>
          <p:cNvGraphicFramePr>
            <a:graphicFrameLocks noGrp="1"/>
          </p:cNvGraphicFramePr>
          <p:nvPr/>
        </p:nvGraphicFramePr>
        <p:xfrm>
          <a:off x="228600" y="3203173"/>
          <a:ext cx="8763000" cy="1493520"/>
        </p:xfrm>
        <a:graphic>
          <a:graphicData uri="http://schemas.openxmlformats.org/drawingml/2006/table">
            <a:tbl>
              <a:tblPr/>
              <a:tblGrid>
                <a:gridCol w="4381500">
                  <a:extLst>
                    <a:ext uri="{9D8B030D-6E8A-4147-A177-3AD203B41FA5}">
                      <a16:colId xmlns:a16="http://schemas.microsoft.com/office/drawing/2014/main" val="3592561127"/>
                    </a:ext>
                  </a:extLst>
                </a:gridCol>
                <a:gridCol w="4381500">
                  <a:extLst>
                    <a:ext uri="{9D8B030D-6E8A-4147-A177-3AD203B41FA5}">
                      <a16:colId xmlns:a16="http://schemas.microsoft.com/office/drawing/2014/main" val="358362215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/>
                        <a:t>Reactive Security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/>
                        <a:t>Threat Hunting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90755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Waits for alerts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Searches proactively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9617061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Incident-driven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Intelligence-driven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809986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Responds to known threats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Looks for hidden threats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36383076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4416B051-A1C2-C3F3-2930-58E9E95B9790}"/>
              </a:ext>
            </a:extLst>
          </p:cNvPr>
          <p:cNvSpPr txBox="1"/>
          <p:nvPr/>
        </p:nvSpPr>
        <p:spPr>
          <a:xfrm>
            <a:off x="304800" y="4953000"/>
            <a:ext cx="845820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dirty="0"/>
              <a:t>Is threat hunting only useful for large organisations?</a:t>
            </a:r>
          </a:p>
        </p:txBody>
      </p:sp>
    </p:spTree>
    <p:extLst>
      <p:ext uri="{BB962C8B-B14F-4D97-AF65-F5344CB8AC3E}">
        <p14:creationId xmlns:p14="http://schemas.microsoft.com/office/powerpoint/2010/main" val="3034898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F8469-0157-719F-E878-F5D00DAEB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8189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Modern Detection Technologies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D1AEE-E4A0-77E7-31B9-333CA2B671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762000"/>
            <a:ext cx="8534400" cy="3886201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/>
              <a:t>SIEM- </a:t>
            </a:r>
            <a:r>
              <a:rPr lang="en-GB" sz="2200" dirty="0"/>
              <a:t>(Security Information and Event Management) </a:t>
            </a:r>
          </a:p>
          <a:p>
            <a:r>
              <a:rPr lang="en-GB" sz="2800" dirty="0"/>
              <a:t>EDR - </a:t>
            </a:r>
            <a:r>
              <a:rPr lang="en-GB" sz="2200" dirty="0"/>
              <a:t>(Endpoint Detection and Response)</a:t>
            </a:r>
          </a:p>
          <a:p>
            <a:r>
              <a:rPr lang="en-GB" sz="2800" dirty="0"/>
              <a:t>XDR </a:t>
            </a:r>
            <a:r>
              <a:rPr lang="en-GB" sz="2200" dirty="0"/>
              <a:t>-(Extended Detection and Response) </a:t>
            </a:r>
          </a:p>
          <a:p>
            <a:pPr lvl="0"/>
            <a:r>
              <a:rPr lang="en-GB" sz="2800" dirty="0"/>
              <a:t>UEBA -</a:t>
            </a:r>
            <a:r>
              <a:rPr lang="en-GB" sz="2200" dirty="0"/>
              <a:t>(User and Entity Behaviour Analytics.)</a:t>
            </a:r>
          </a:p>
          <a:p>
            <a:pPr lvl="0"/>
            <a:r>
              <a:rPr lang="en-GB" sz="2800" dirty="0"/>
              <a:t>Threat intelligence platforms </a:t>
            </a:r>
          </a:p>
          <a:p>
            <a:pPr lvl="0"/>
            <a:r>
              <a:rPr lang="en-GB" sz="2800" dirty="0"/>
              <a:t>AI-assisted monitoring </a:t>
            </a:r>
          </a:p>
          <a:p>
            <a:pPr marL="0" lvl="0" indent="0" algn="just">
              <a:buNone/>
            </a:pPr>
            <a:endParaRPr lang="en-GB" sz="2400" dirty="0"/>
          </a:p>
          <a:p>
            <a:pPr marL="0" lvl="0" indent="0" algn="just">
              <a:buNone/>
            </a:pPr>
            <a:r>
              <a:rPr lang="en-GB" sz="1900" dirty="0"/>
              <a:t>Modern security monitoring combines SIEM, EDR, XDR, UEBA, threat intelligence and AI to improve visibility, detect threats faster and support effective incident response.</a:t>
            </a:r>
            <a:endParaRPr lang="en-US" sz="1700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75B63D-CFE4-39F0-00B8-1C2D0F34C4FD}"/>
              </a:ext>
            </a:extLst>
          </p:cNvPr>
          <p:cNvSpPr txBox="1"/>
          <p:nvPr/>
        </p:nvSpPr>
        <p:spPr>
          <a:xfrm>
            <a:off x="990600" y="4876800"/>
            <a:ext cx="457200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 AI replace security analysts?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877222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FA481-72C5-AA88-23E2-CB2834D0E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Relevance to Data Security &amp; Compliance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2CACA-71D5-B235-AA47-7B91C95B33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098531"/>
            <a:ext cx="8763000" cy="7302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How Week 4 contents Supports Data Security &amp; Compliance?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9ABD2E8-6E91-5014-35B0-484F023019F5}"/>
              </a:ext>
            </a:extLst>
          </p:cNvPr>
          <p:cNvGraphicFramePr>
            <a:graphicFrameLocks noGrp="1"/>
          </p:cNvGraphicFramePr>
          <p:nvPr/>
        </p:nvGraphicFramePr>
        <p:xfrm>
          <a:off x="228600" y="2057400"/>
          <a:ext cx="8763000" cy="335279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90750">
                  <a:extLst>
                    <a:ext uri="{9D8B030D-6E8A-4147-A177-3AD203B41FA5}">
                      <a16:colId xmlns:a16="http://schemas.microsoft.com/office/drawing/2014/main" val="3600821950"/>
                    </a:ext>
                  </a:extLst>
                </a:gridCol>
                <a:gridCol w="2190750">
                  <a:extLst>
                    <a:ext uri="{9D8B030D-6E8A-4147-A177-3AD203B41FA5}">
                      <a16:colId xmlns:a16="http://schemas.microsoft.com/office/drawing/2014/main" val="3400994051"/>
                    </a:ext>
                  </a:extLst>
                </a:gridCol>
                <a:gridCol w="2190750">
                  <a:extLst>
                    <a:ext uri="{9D8B030D-6E8A-4147-A177-3AD203B41FA5}">
                      <a16:colId xmlns:a16="http://schemas.microsoft.com/office/drawing/2014/main" val="1692267226"/>
                    </a:ext>
                  </a:extLst>
                </a:gridCol>
                <a:gridCol w="2190750">
                  <a:extLst>
                    <a:ext uri="{9D8B030D-6E8A-4147-A177-3AD203B41FA5}">
                      <a16:colId xmlns:a16="http://schemas.microsoft.com/office/drawing/2014/main" val="2280914971"/>
                    </a:ext>
                  </a:extLst>
                </a:gridCol>
              </a:tblGrid>
              <a:tr h="8633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Security Perspective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Compliance Perspective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Business Perspective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Key Takeaway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735014"/>
                  </a:ext>
                </a:extLst>
              </a:tr>
              <a:tr h="2489417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dirty="0">
                          <a:solidFill>
                            <a:schemeClr val="tx2"/>
                          </a:solidFill>
                          <a:effectLst/>
                        </a:rPr>
                        <a:t>Monitoring, IDS/IPS, SIEM and threat hunting help identify attacks before they cause significant damage.</a:t>
                      </a:r>
                      <a:endParaRPr lang="en-GB" sz="1800" b="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Many frameworks require logging, monitoring, auditing and incident detection capabilities.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Early detection reduces breach costs, downtime and reputational damage.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Data security is not just about prevention; organisations must also detect and respond to threats quickly.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103236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73224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24A27-3235-5117-08F6-8D4D7429A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05691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199150-9F3C-CD73-7C24-0FC0DA163B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600861"/>
            <a:ext cx="4686300" cy="4809339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/>
              <a:t>MITRE ATT&amp;CK Framework</a:t>
            </a:r>
            <a:endParaRPr lang="en-GB" dirty="0"/>
          </a:p>
          <a:p>
            <a:r>
              <a:rPr lang="en-GB" dirty="0"/>
              <a:t>Excellent threat behaviour reference.</a:t>
            </a:r>
          </a:p>
          <a:p>
            <a:r>
              <a:rPr lang="en-GB" u="sng" dirty="0">
                <a:hlinkClick r:id="rId2"/>
              </a:rPr>
              <a:t>MITRE ATT&amp;CK Framework</a:t>
            </a:r>
            <a:endParaRPr lang="en-GB" dirty="0"/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Microsoft Security Blog</a:t>
            </a:r>
            <a:endParaRPr lang="en-GB" dirty="0"/>
          </a:p>
          <a:p>
            <a:r>
              <a:rPr lang="en-GB" dirty="0"/>
              <a:t>Excellent modern attack examples.</a:t>
            </a:r>
          </a:p>
          <a:p>
            <a:r>
              <a:rPr lang="en-GB" u="sng" dirty="0">
                <a:hlinkClick r:id="rId3"/>
              </a:rPr>
              <a:t>Microsoft Security Blog</a:t>
            </a:r>
            <a:endParaRPr lang="en-GB" dirty="0"/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IBM X-Force Threat Intelligence</a:t>
            </a:r>
            <a:endParaRPr lang="en-GB" dirty="0"/>
          </a:p>
          <a:p>
            <a:r>
              <a:rPr lang="en-GB" u="sng" dirty="0">
                <a:hlinkClick r:id="rId4"/>
              </a:rPr>
              <a:t>IBM X-Force Threat Intelligence</a:t>
            </a:r>
            <a:endParaRPr lang="en-GB" dirty="0"/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CISA Cybersecurity Alerts</a:t>
            </a:r>
            <a:endParaRPr lang="en-GB" dirty="0"/>
          </a:p>
          <a:p>
            <a:r>
              <a:rPr lang="en-GB" u="sng" dirty="0">
                <a:hlinkClick r:id="rId5"/>
              </a:rPr>
              <a:t>CISA Cybersecurity Alerts</a:t>
            </a:r>
            <a:endParaRPr lang="en-GB" dirty="0"/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ENISA Threat Landscape Reports</a:t>
            </a:r>
            <a:endParaRPr lang="en-GB" dirty="0"/>
          </a:p>
          <a:p>
            <a:r>
              <a:rPr lang="en-GB" u="sng" dirty="0">
                <a:hlinkClick r:id="rId6"/>
              </a:rPr>
              <a:t>ENISA Threat Landscape Reports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C9E8B4-C024-C084-18FB-39F24A0F3ED2}"/>
              </a:ext>
            </a:extLst>
          </p:cNvPr>
          <p:cNvSpPr txBox="1"/>
          <p:nvPr/>
        </p:nvSpPr>
        <p:spPr>
          <a:xfrm>
            <a:off x="4553552" y="977710"/>
            <a:ext cx="4572000" cy="20005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dirty="0"/>
              <a:t>Current workforce shortage statistics:</a:t>
            </a:r>
          </a:p>
          <a:p>
            <a:pPr>
              <a:buNone/>
            </a:pPr>
            <a:r>
              <a:rPr lang="en-GB" sz="2000" dirty="0">
                <a:hlinkClick r:id="rId7"/>
              </a:rPr>
              <a:t>ISC2 Cybersecurity Workforce Study</a:t>
            </a:r>
            <a:endParaRPr lang="en-GB" sz="2000" dirty="0"/>
          </a:p>
          <a:p>
            <a:pPr>
              <a:buNone/>
            </a:pPr>
            <a:endParaRPr lang="en-GB" sz="2000" dirty="0"/>
          </a:p>
          <a:p>
            <a:r>
              <a:rPr lang="en-GB" sz="2000" dirty="0"/>
              <a:t>Microsoft XDR Architecture</a:t>
            </a:r>
          </a:p>
          <a:p>
            <a:r>
              <a:rPr lang="en-GB" sz="2000" dirty="0">
                <a:hlinkClick r:id="rId8"/>
              </a:rPr>
              <a:t>Microsoft Defender XDR Overview</a:t>
            </a:r>
            <a:r>
              <a:rPr lang="en-GB" sz="2000" dirty="0"/>
              <a:t> </a:t>
            </a:r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1292521"/>
      </p:ext>
    </p:extLst>
  </p:cSld>
  <p:clrMapOvr>
    <a:masterClrMapping/>
  </p:clrMapOvr>
</p:sld>
</file>

<file path=ppt/theme/theme1.xml><?xml version="1.0" encoding="utf-8"?>
<a:theme xmlns:a="http://schemas.openxmlformats.org/drawingml/2006/main" name="1_Sampl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Russell_4e_ch03</Template>
  <TotalTime>0</TotalTime>
  <Words>1467</Words>
  <Application>Microsoft Office PowerPoint</Application>
  <PresentationFormat>On-screen Show (4:3)</PresentationFormat>
  <Paragraphs>263</Paragraphs>
  <Slides>19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Courier New</vt:lpstr>
      <vt:lpstr>Wingdings</vt:lpstr>
      <vt:lpstr>1_Sample</vt:lpstr>
      <vt:lpstr>Security Monitoring, Intrusion Detection &amp; Threat Hunting </vt:lpstr>
      <vt:lpstr>Learning Objectives</vt:lpstr>
      <vt:lpstr>Overview</vt:lpstr>
      <vt:lpstr>Why Detection Matters</vt:lpstr>
      <vt:lpstr>Intrusion Detection System (IDS) vs Intrusion Prevention System (IPS)</vt:lpstr>
      <vt:lpstr>IDPS Terminology: Using IDPS terminology concepts  </vt:lpstr>
      <vt:lpstr>IDPS Terminology:continue…</vt:lpstr>
      <vt:lpstr>Threat Detection</vt:lpstr>
      <vt:lpstr>How Threat Detection Works</vt:lpstr>
      <vt:lpstr>How Threat Detection Works continue…</vt:lpstr>
      <vt:lpstr>SOC (Security Operations Centre) </vt:lpstr>
      <vt:lpstr>SOC (Security Operations Centre) continue… </vt:lpstr>
      <vt:lpstr>PowerPoint Presentation</vt:lpstr>
      <vt:lpstr>PowerPoint Presentation</vt:lpstr>
      <vt:lpstr>Threat Hunting </vt:lpstr>
      <vt:lpstr>Threat Hunting Process</vt:lpstr>
      <vt:lpstr>Modern Detection Technologies</vt:lpstr>
      <vt:lpstr>Relevance to Data Security &amp; Compliance</vt:lpstr>
      <vt:lpstr>Reference Links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 Introduction to Information Security</dc:title>
  <dc:creator>Whitman</dc:creator>
  <cp:lastModifiedBy>Munyaradzi Nicholas Murira</cp:lastModifiedBy>
  <cp:revision>346</cp:revision>
  <dcterms:created xsi:type="dcterms:W3CDTF">2008-12-13T17:52:47Z</dcterms:created>
  <dcterms:modified xsi:type="dcterms:W3CDTF">2026-10-19T12:18:56Z</dcterms:modified>
</cp:coreProperties>
</file>