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Not the most interesting but vitally important</a:t>
            </a:r>
          </a:p>
          <a:p>
            <a:r>
              <a:rPr lang="en-GB" dirty="0" smtClean="0"/>
              <a:t>Ref. Jude Carroll</a:t>
            </a:r>
          </a:p>
          <a:p>
            <a:r>
              <a:rPr lang="en-GB" dirty="0" smtClean="0"/>
              <a:t>Ref.</a:t>
            </a:r>
            <a:r>
              <a:rPr lang="en-GB" baseline="0" dirty="0" smtClean="0"/>
              <a:t> University website, on-line support and Rhiannon’s guide</a:t>
            </a:r>
          </a:p>
          <a:p>
            <a:r>
              <a:rPr lang="en-GB" baseline="0" dirty="0" smtClean="0"/>
              <a:t>My purpose: to outline some of the lessons learnt over past two years with learners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Giving people the information and signposting early on (</a:t>
            </a:r>
            <a:r>
              <a:rPr lang="en-GB" dirty="0" err="1" smtClean="0"/>
              <a:t>ie</a:t>
            </a:r>
            <a:r>
              <a:rPr lang="en-GB" dirty="0" smtClean="0"/>
              <a:t> the first day we’re together)</a:t>
            </a:r>
          </a:p>
          <a:p>
            <a:r>
              <a:rPr lang="en-GB" dirty="0" smtClean="0"/>
              <a:t>Exit level competence = mastery of the subject</a:t>
            </a:r>
          </a:p>
          <a:p>
            <a:r>
              <a:rPr lang="en-GB" dirty="0" smtClean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73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Jude Carroll’s favoured</a:t>
            </a:r>
            <a:r>
              <a:rPr lang="en-GB" baseline="0" dirty="0" smtClean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</a:t>
            </a:r>
            <a:r>
              <a:rPr lang="en-GB" baseline="0" smtClean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11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89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330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43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011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027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46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8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07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7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E53B1-A0D2-4397-841A-999ECF9A49E0}" type="datetimeFigureOut">
              <a:rPr lang="en-US" smtClean="0"/>
              <a:pPr/>
              <a:t>1/3/2018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223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_TSD_whit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Plagiarism and Referencing </a:t>
            </a:r>
            <a:br>
              <a:rPr lang="en-GB" dirty="0" smtClean="0"/>
            </a:br>
            <a:r>
              <a:rPr lang="en-GB" dirty="0" err="1" smtClean="0"/>
              <a:t>Llên-ladrad</a:t>
            </a:r>
            <a:r>
              <a:rPr lang="en-GB" dirty="0" smtClean="0"/>
              <a:t> a </a:t>
            </a:r>
            <a:r>
              <a:rPr lang="en-GB" dirty="0" err="1" smtClean="0"/>
              <a:t>Chyfeirnodi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28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Helping you on your journey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alerting students  – </a:t>
            </a:r>
            <a:r>
              <a:rPr lang="en-US" i="1" dirty="0" smtClean="0"/>
              <a:t>‘wake up!’  ‘new game, new rules’</a:t>
            </a:r>
          </a:p>
          <a:p>
            <a:r>
              <a:rPr lang="en-US" dirty="0" smtClean="0"/>
              <a:t>early diagnostics (‘</a:t>
            </a:r>
            <a:r>
              <a:rPr lang="en-US" i="1" dirty="0" smtClean="0"/>
              <a:t>Ah, I have these weaknesses …)</a:t>
            </a:r>
          </a:p>
          <a:p>
            <a:r>
              <a:rPr lang="en-US" dirty="0" smtClean="0"/>
              <a:t>learning the skills</a:t>
            </a:r>
          </a:p>
          <a:p>
            <a:r>
              <a:rPr lang="en-US" dirty="0" smtClean="0"/>
              <a:t>safe practice and feedback</a:t>
            </a:r>
          </a:p>
          <a:p>
            <a:r>
              <a:rPr lang="en-US" dirty="0" smtClean="0"/>
              <a:t>progression – improving skill use</a:t>
            </a:r>
          </a:p>
          <a:p>
            <a:r>
              <a:rPr lang="en-US" dirty="0" smtClean="0"/>
              <a:t>achieving exit- level competence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70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charset="2"/>
              <a:buNone/>
            </a:pPr>
            <a:r>
              <a:rPr lang="en-US" dirty="0"/>
              <a:t>“Submitting the words, ideas or work product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of a named person or source</a:t>
            </a:r>
            <a:r>
              <a:rPr lang="en-US" b="1" dirty="0"/>
              <a:t> 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in a situation where originality is expected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as if it is the result of your own work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for credit or other benefit.”   </a:t>
            </a:r>
            <a:endParaRPr lang="en-US" dirty="0" smtClean="0"/>
          </a:p>
          <a:p>
            <a:pPr algn="ctr">
              <a:buFont typeface="Wingdings 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					Fishman</a:t>
            </a:r>
            <a:r>
              <a:rPr lang="en-US" sz="2000" dirty="0"/>
              <a:t>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spectrum of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914400" y="2133600"/>
            <a:ext cx="6934200" cy="3581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858000" y="27432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Misconduct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4446814" y="411480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54629" y="5410200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638800" y="12192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Deliberate cheating – intent to deceive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2971800" y="2487385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57200" y="3450771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438400" y="3124200"/>
            <a:ext cx="1828800" cy="266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996543" y="1779814"/>
            <a:ext cx="1828800" cy="266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sub-skills of scholarship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Finding ‘good stuff’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Making notes – keeping links between sources and notes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Weaving in others’ words and ideas :  summary, direct quotes, paraphrasing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Structuring an argument, using appropriate evidence 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Using an agreed referencing system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 first sight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/>
              <a:t>Labov's</a:t>
            </a:r>
            <a:r>
              <a:rPr lang="en-US" sz="2000" dirty="0"/>
              <a:t> analysis of narratives of personal experience told in conversation (</a:t>
            </a:r>
            <a:r>
              <a:rPr lang="en-US" sz="2000" dirty="0" err="1"/>
              <a:t>Labov</a:t>
            </a:r>
            <a:r>
              <a:rPr lang="en-US" sz="2000" dirty="0"/>
              <a:t> and </a:t>
            </a:r>
            <a:r>
              <a:rPr lang="en-US" sz="2000" dirty="0" err="1"/>
              <a:t>Waletzky</a:t>
            </a:r>
            <a:r>
              <a:rPr lang="en-US" sz="2000" dirty="0"/>
              <a:t>, 1967; </a:t>
            </a:r>
            <a:r>
              <a:rPr lang="en-US" sz="2000" dirty="0" err="1"/>
              <a:t>Labov</a:t>
            </a:r>
            <a:r>
              <a:rPr lang="en-US" sz="2000" dirty="0"/>
              <a:t>, 1972) as well as from van </a:t>
            </a:r>
            <a:r>
              <a:rPr lang="en-US" sz="2000" dirty="0" err="1"/>
              <a:t>Dijk's</a:t>
            </a:r>
            <a:r>
              <a:rPr lang="en-US" sz="2000" dirty="0"/>
              <a:t> framework for </a:t>
            </a:r>
            <a:r>
              <a:rPr lang="en-US" sz="2000" dirty="0" err="1"/>
              <a:t>analysing</a:t>
            </a:r>
            <a:r>
              <a:rPr lang="en-US" sz="2000" dirty="0"/>
              <a:t> news discourse (1998b). The analysis of time in news stories derives from Bell (1995b, 1996). The frameworks used to </a:t>
            </a:r>
            <a:r>
              <a:rPr lang="en-US" sz="2000" dirty="0" err="1"/>
              <a:t>analyse</a:t>
            </a:r>
            <a:r>
              <a:rPr lang="en-US" sz="2000" dirty="0"/>
              <a:t> the structure of different kinds of stories have a lot of their elements in common (</a:t>
            </a:r>
            <a:r>
              <a:rPr lang="en-US" sz="2000" dirty="0" err="1"/>
              <a:t>Labov</a:t>
            </a:r>
            <a:r>
              <a:rPr lang="en-US" sz="2000" dirty="0"/>
              <a:t>, 1972; </a:t>
            </a:r>
            <a:r>
              <a:rPr lang="en-US" sz="2000" dirty="0" err="1"/>
              <a:t>Rumelhart</a:t>
            </a:r>
            <a:r>
              <a:rPr lang="en-US" sz="2000" dirty="0"/>
              <a:t>, 1975; van </a:t>
            </a:r>
            <a:r>
              <a:rPr lang="en-US" sz="2000" dirty="0" err="1"/>
              <a:t>Dijk</a:t>
            </a:r>
            <a:r>
              <a:rPr lang="en-US" sz="2000" dirty="0"/>
              <a:t>, 1988b</a:t>
            </a:r>
            <a:r>
              <a:rPr lang="en-US" sz="2000" dirty="0" smtClean="0"/>
              <a:t>).“</a:t>
            </a:r>
          </a:p>
          <a:p>
            <a:pPr marL="0" indent="0">
              <a:buNone/>
            </a:pP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					(</a:t>
            </a:r>
            <a:r>
              <a:rPr lang="en-US" sz="2000" dirty="0"/>
              <a:t>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Referencing’s seven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reference is complete when we know:</a:t>
            </a:r>
          </a:p>
          <a:p>
            <a:pPr lvl="1"/>
            <a:r>
              <a:rPr lang="en-GB" dirty="0" smtClean="0"/>
              <a:t>Who wrote it or edited it ?</a:t>
            </a:r>
          </a:p>
          <a:p>
            <a:pPr lvl="1"/>
            <a:r>
              <a:rPr lang="en-GB" dirty="0" smtClean="0"/>
              <a:t>When was it published ?</a:t>
            </a:r>
          </a:p>
          <a:p>
            <a:pPr lvl="1"/>
            <a:r>
              <a:rPr lang="en-GB" dirty="0" smtClean="0"/>
              <a:t>What’s it called ?</a:t>
            </a:r>
          </a:p>
          <a:p>
            <a:pPr lvl="1"/>
            <a:r>
              <a:rPr lang="en-GB" dirty="0" smtClean="0"/>
              <a:t>What kind of a thing is it (book, article </a:t>
            </a:r>
            <a:r>
              <a:rPr lang="en-GB" dirty="0" err="1" smtClean="0"/>
              <a:t>etc</a:t>
            </a:r>
            <a:r>
              <a:rPr lang="en-GB" dirty="0" smtClean="0"/>
              <a:t>) ?</a:t>
            </a:r>
          </a:p>
          <a:p>
            <a:pPr lvl="1"/>
            <a:r>
              <a:rPr lang="en-GB" dirty="0" smtClean="0"/>
              <a:t>Where was it published ?</a:t>
            </a:r>
          </a:p>
          <a:p>
            <a:pPr lvl="1"/>
            <a:r>
              <a:rPr lang="en-GB" dirty="0" smtClean="0"/>
              <a:t>Who published it ?</a:t>
            </a:r>
          </a:p>
          <a:p>
            <a:pPr lvl="1"/>
            <a:r>
              <a:rPr lang="en-GB" dirty="0" smtClean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Websites and on-line material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Unpublished materials</a:t>
            </a:r>
          </a:p>
          <a:p>
            <a:r>
              <a:rPr lang="en-GB" dirty="0" smtClean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Books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  <a:endParaRPr lang="en-GB" dirty="0"/>
          </a:p>
          <a:p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Journal Articles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Quarterly,</a:t>
            </a:r>
            <a:r>
              <a:rPr lang="en-GB" dirty="0" smtClean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Websites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‘Jane Austen was a wonderful gymnast’ (</a:t>
            </a:r>
            <a:r>
              <a:rPr lang="en-GB" i="1" dirty="0" smtClean="0"/>
              <a:t>The Republic of </a:t>
            </a:r>
            <a:r>
              <a:rPr lang="en-GB" i="1" dirty="0" err="1" smtClean="0"/>
              <a:t>Pemberley</a:t>
            </a:r>
            <a:r>
              <a:rPr lang="en-GB" dirty="0" smtClean="0"/>
              <a:t>, no date)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The Republic of </a:t>
            </a:r>
            <a:r>
              <a:rPr lang="en-GB" dirty="0" err="1" smtClean="0"/>
              <a:t>Pemberley</a:t>
            </a:r>
            <a:r>
              <a:rPr lang="en-GB" dirty="0" smtClean="0"/>
              <a:t> (no date) ‘Allusions to books and authors in Jane Austen’s writings’ in The Republic of </a:t>
            </a:r>
            <a:r>
              <a:rPr lang="en-GB" dirty="0" err="1" smtClean="0"/>
              <a:t>Pemberley</a:t>
            </a:r>
            <a:r>
              <a:rPr lang="en-GB" dirty="0" smtClean="0"/>
              <a:t>. Available at </a:t>
            </a:r>
            <a:r>
              <a:rPr lang="en-GB" dirty="0" smtClean="0">
                <a:hlinkClick r:id="rId3"/>
              </a:rPr>
              <a:t>http://www.pemberley.com/janeinfo/litallus.html</a:t>
            </a:r>
            <a:r>
              <a:rPr lang="en-GB" dirty="0" smtClean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Newspapers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2000, p.23)</a:t>
            </a:r>
          </a:p>
          <a:p>
            <a:endParaRPr lang="en-GB" dirty="0"/>
          </a:p>
          <a:p>
            <a:r>
              <a:rPr lang="en-GB" dirty="0" smtClean="0"/>
              <a:t>In the reference list:</a:t>
            </a:r>
          </a:p>
          <a:p>
            <a:r>
              <a:rPr lang="en-GB" i="1" dirty="0" smtClean="0"/>
              <a:t>The Guardian </a:t>
            </a:r>
            <a:r>
              <a:rPr lang="en-GB" dirty="0" smtClean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2000, p.23)</a:t>
            </a:r>
          </a:p>
          <a:p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899</Words>
  <Application>Microsoft Office PowerPoint</Application>
  <PresentationFormat>On-screen Show (4:3)</PresentationFormat>
  <Paragraphs>119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Plagiarism and Referencing  Llên-ladrad a Chyfeirnodi</vt:lpstr>
      <vt:lpstr>Helping you on your journey</vt:lpstr>
      <vt:lpstr>Plagiarism defined</vt:lpstr>
      <vt:lpstr>A spectrum of plagiarism</vt:lpstr>
      <vt:lpstr>The sub-skills of scholarship</vt:lpstr>
      <vt:lpstr>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Administrator</cp:lastModifiedBy>
  <cp:revision>15</cp:revision>
  <dcterms:created xsi:type="dcterms:W3CDTF">2013-04-11T11:59:58Z</dcterms:created>
  <dcterms:modified xsi:type="dcterms:W3CDTF">2018-01-03T09:55:05Z</dcterms:modified>
</cp:coreProperties>
</file>