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41B882-22AE-B299-5464-4CE9A66E7CC6}" v="9" dt="2024-05-07T08:47:23.1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B741B882-22AE-B299-5464-4CE9A66E7CC6}"/>
    <pc:docChg chg="modSld">
      <pc:chgData name="Laura James" userId="S::laura.james@uwtsd.ac.uk::e815814b-f5ab-4367-85bb-abbbaf16d579" providerId="AD" clId="Web-{B741B882-22AE-B299-5464-4CE9A66E7CC6}" dt="2024-05-07T08:47:23.180" v="6"/>
      <pc:docMkLst>
        <pc:docMk/>
      </pc:docMkLst>
      <pc:sldChg chg="modSp">
        <pc:chgData name="Laura James" userId="S::laura.james@uwtsd.ac.uk::e815814b-f5ab-4367-85bb-abbbaf16d579" providerId="AD" clId="Web-{B741B882-22AE-B299-5464-4CE9A66E7CC6}" dt="2024-05-07T08:46:57.397" v="5" actId="20577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B741B882-22AE-B299-5464-4CE9A66E7CC6}" dt="2024-05-07T08:46:57.397" v="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Laura James" userId="S::laura.james@uwtsd.ac.uk::e815814b-f5ab-4367-85bb-abbbaf16d579" providerId="AD" clId="Web-{B741B882-22AE-B299-5464-4CE9A66E7CC6}" dt="2024-05-07T08:46:53.443" v="4" actId="20577"/>
        <pc:sldMkLst>
          <pc:docMk/>
          <pc:sldMk cId="1903439636" sldId="257"/>
        </pc:sldMkLst>
        <pc:spChg chg="mod">
          <ac:chgData name="Laura James" userId="S::laura.james@uwtsd.ac.uk::e815814b-f5ab-4367-85bb-abbbaf16d579" providerId="AD" clId="Web-{B741B882-22AE-B299-5464-4CE9A66E7CC6}" dt="2024-05-07T08:46:53.443" v="4" actId="20577"/>
          <ac:spMkLst>
            <pc:docMk/>
            <pc:sldMk cId="1903439636" sldId="257"/>
            <ac:spMk id="3" creationId="{D794D310-957B-6FC6-1F8F-7C5630BE2807}"/>
          </ac:spMkLst>
        </pc:spChg>
      </pc:sldChg>
      <pc:sldChg chg="delSp delAnim">
        <pc:chgData name="Laura James" userId="S::laura.james@uwtsd.ac.uk::e815814b-f5ab-4367-85bb-abbbaf16d579" providerId="AD" clId="Web-{B741B882-22AE-B299-5464-4CE9A66E7CC6}" dt="2024-05-07T08:47:23.180" v="6"/>
        <pc:sldMkLst>
          <pc:docMk/>
          <pc:sldMk cId="2305535564" sldId="258"/>
        </pc:sldMkLst>
        <pc:picChg chg="del">
          <ac:chgData name="Laura James" userId="S::laura.james@uwtsd.ac.uk::e815814b-f5ab-4367-85bb-abbbaf16d579" providerId="AD" clId="Web-{B741B882-22AE-B299-5464-4CE9A66E7CC6}" dt="2024-05-07T08:47:23.180" v="6"/>
          <ac:picMkLst>
            <pc:docMk/>
            <pc:sldMk cId="2305535564" sldId="258"/>
            <ac:picMk id="5" creationId="{9CB289D2-1B71-9445-40CD-D8727FFC31A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6C1445-2C4C-4CFD-BA43-516185DF18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8B05E5-3491-4C96-ADE2-E56A314652A5}">
      <dgm:prSet/>
      <dgm:spPr/>
      <dgm:t>
        <a:bodyPr/>
        <a:lstStyle/>
        <a:p>
          <a:r>
            <a:rPr lang="en-GB" i="1"/>
            <a:t>Include a brief introduction to your organisation and what research title you will be using to evaluate (if using). </a:t>
          </a:r>
          <a:r>
            <a:rPr lang="en-GB"/>
            <a:t> </a:t>
          </a:r>
          <a:endParaRPr lang="en-US"/>
        </a:p>
      </dgm:t>
    </dgm:pt>
    <dgm:pt modelId="{BF216968-25A3-4B80-B6F1-2F9FB3EA1184}" type="parTrans" cxnId="{67F749BF-5E2B-465D-A17B-A570E2E59CFA}">
      <dgm:prSet/>
      <dgm:spPr/>
      <dgm:t>
        <a:bodyPr/>
        <a:lstStyle/>
        <a:p>
          <a:endParaRPr lang="en-US"/>
        </a:p>
      </dgm:t>
    </dgm:pt>
    <dgm:pt modelId="{745E0494-1842-4CCC-AC33-9D9FBC68CD3B}" type="sibTrans" cxnId="{67F749BF-5E2B-465D-A17B-A570E2E59CFA}">
      <dgm:prSet/>
      <dgm:spPr/>
      <dgm:t>
        <a:bodyPr/>
        <a:lstStyle/>
        <a:p>
          <a:endParaRPr lang="en-US"/>
        </a:p>
      </dgm:t>
    </dgm:pt>
    <dgm:pt modelId="{22C21FB0-1BE3-4A7C-BAE9-98F04C7C302B}">
      <dgm:prSet/>
      <dgm:spPr/>
      <dgm:t>
        <a:bodyPr/>
        <a:lstStyle/>
        <a:p>
          <a:r>
            <a:rPr lang="en-GB" i="1"/>
            <a:t>Also, ensure that you demonstrate understanding of philosophical background to research (covering Paradigm, Ontology and Epistemology)</a:t>
          </a:r>
          <a:r>
            <a:rPr lang="en-GB"/>
            <a:t> </a:t>
          </a:r>
          <a:endParaRPr lang="en-US"/>
        </a:p>
      </dgm:t>
    </dgm:pt>
    <dgm:pt modelId="{ECD06E8D-AD51-4C1A-A38C-CAABA42CF420}" type="parTrans" cxnId="{B945BD49-EF78-4A6B-829B-16A800EC2EBD}">
      <dgm:prSet/>
      <dgm:spPr/>
      <dgm:t>
        <a:bodyPr/>
        <a:lstStyle/>
        <a:p>
          <a:endParaRPr lang="en-US"/>
        </a:p>
      </dgm:t>
    </dgm:pt>
    <dgm:pt modelId="{573166EF-2BE4-44E0-A456-78EE8F77E79D}" type="sibTrans" cxnId="{B945BD49-EF78-4A6B-829B-16A800EC2EBD}">
      <dgm:prSet/>
      <dgm:spPr/>
      <dgm:t>
        <a:bodyPr/>
        <a:lstStyle/>
        <a:p>
          <a:endParaRPr lang="en-US"/>
        </a:p>
      </dgm:t>
    </dgm:pt>
    <dgm:pt modelId="{2152ED15-EAA7-4527-A15A-B67733810105}" type="pres">
      <dgm:prSet presAssocID="{D66C1445-2C4C-4CFD-BA43-516185DF1870}" presName="root" presStyleCnt="0">
        <dgm:presLayoutVars>
          <dgm:dir/>
          <dgm:resizeHandles val="exact"/>
        </dgm:presLayoutVars>
      </dgm:prSet>
      <dgm:spPr/>
    </dgm:pt>
    <dgm:pt modelId="{84DE1714-095D-4A09-9B38-C7FD97602C84}" type="pres">
      <dgm:prSet presAssocID="{D08B05E5-3491-4C96-ADE2-E56A314652A5}" presName="compNode" presStyleCnt="0"/>
      <dgm:spPr/>
    </dgm:pt>
    <dgm:pt modelId="{2F311E92-09FC-450B-939A-6934DEB9EC66}" type="pres">
      <dgm:prSet presAssocID="{D08B05E5-3491-4C96-ADE2-E56A314652A5}" presName="bgRect" presStyleLbl="bgShp" presStyleIdx="0" presStyleCnt="2"/>
      <dgm:spPr/>
    </dgm:pt>
    <dgm:pt modelId="{48CFCAA0-5FF9-43BF-B79F-241713D29BBE}" type="pres">
      <dgm:prSet presAssocID="{D08B05E5-3491-4C96-ADE2-E56A314652A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AE19D50-2802-4508-AB57-5D9CB79F7876}" type="pres">
      <dgm:prSet presAssocID="{D08B05E5-3491-4C96-ADE2-E56A314652A5}" presName="spaceRect" presStyleCnt="0"/>
      <dgm:spPr/>
    </dgm:pt>
    <dgm:pt modelId="{9C0D1245-51F0-4EB2-8474-ACB23AC6B39B}" type="pres">
      <dgm:prSet presAssocID="{D08B05E5-3491-4C96-ADE2-E56A314652A5}" presName="parTx" presStyleLbl="revTx" presStyleIdx="0" presStyleCnt="2">
        <dgm:presLayoutVars>
          <dgm:chMax val="0"/>
          <dgm:chPref val="0"/>
        </dgm:presLayoutVars>
      </dgm:prSet>
      <dgm:spPr/>
    </dgm:pt>
    <dgm:pt modelId="{8586A3D8-AD70-445D-8F99-F181CD6E2F57}" type="pres">
      <dgm:prSet presAssocID="{745E0494-1842-4CCC-AC33-9D9FBC68CD3B}" presName="sibTrans" presStyleCnt="0"/>
      <dgm:spPr/>
    </dgm:pt>
    <dgm:pt modelId="{1B38ECBE-C0A3-4B4A-8FEF-5B76A5915D23}" type="pres">
      <dgm:prSet presAssocID="{22C21FB0-1BE3-4A7C-BAE9-98F04C7C302B}" presName="compNode" presStyleCnt="0"/>
      <dgm:spPr/>
    </dgm:pt>
    <dgm:pt modelId="{60910220-4E6A-4FD1-AA80-9EAC2637C69E}" type="pres">
      <dgm:prSet presAssocID="{22C21FB0-1BE3-4A7C-BAE9-98F04C7C302B}" presName="bgRect" presStyleLbl="bgShp" presStyleIdx="1" presStyleCnt="2"/>
      <dgm:spPr/>
    </dgm:pt>
    <dgm:pt modelId="{C71C6F52-8A66-4CA3-8BD1-61CCE2842ABD}" type="pres">
      <dgm:prSet presAssocID="{22C21FB0-1BE3-4A7C-BAE9-98F04C7C302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A27DC7AD-5BBB-4C75-B762-5D2EA5EE1976}" type="pres">
      <dgm:prSet presAssocID="{22C21FB0-1BE3-4A7C-BAE9-98F04C7C302B}" presName="spaceRect" presStyleCnt="0"/>
      <dgm:spPr/>
    </dgm:pt>
    <dgm:pt modelId="{770BE593-4A6B-4C48-BDE1-7CE7EBCD3FA1}" type="pres">
      <dgm:prSet presAssocID="{22C21FB0-1BE3-4A7C-BAE9-98F04C7C302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0506828-E439-4704-911D-FCAC51D25D51}" type="presOf" srcId="{D66C1445-2C4C-4CFD-BA43-516185DF1870}" destId="{2152ED15-EAA7-4527-A15A-B67733810105}" srcOrd="0" destOrd="0" presId="urn:microsoft.com/office/officeart/2018/2/layout/IconVerticalSolidList"/>
    <dgm:cxn modelId="{B945BD49-EF78-4A6B-829B-16A800EC2EBD}" srcId="{D66C1445-2C4C-4CFD-BA43-516185DF1870}" destId="{22C21FB0-1BE3-4A7C-BAE9-98F04C7C302B}" srcOrd="1" destOrd="0" parTransId="{ECD06E8D-AD51-4C1A-A38C-CAABA42CF420}" sibTransId="{573166EF-2BE4-44E0-A456-78EE8F77E79D}"/>
    <dgm:cxn modelId="{A3FCB195-3C27-4DD4-A3BC-B660327DE809}" type="presOf" srcId="{22C21FB0-1BE3-4A7C-BAE9-98F04C7C302B}" destId="{770BE593-4A6B-4C48-BDE1-7CE7EBCD3FA1}" srcOrd="0" destOrd="0" presId="urn:microsoft.com/office/officeart/2018/2/layout/IconVerticalSolidList"/>
    <dgm:cxn modelId="{67D4FF95-A4A0-4505-B6BB-6A50477E0AC2}" type="presOf" srcId="{D08B05E5-3491-4C96-ADE2-E56A314652A5}" destId="{9C0D1245-51F0-4EB2-8474-ACB23AC6B39B}" srcOrd="0" destOrd="0" presId="urn:microsoft.com/office/officeart/2018/2/layout/IconVerticalSolidList"/>
    <dgm:cxn modelId="{67F749BF-5E2B-465D-A17B-A570E2E59CFA}" srcId="{D66C1445-2C4C-4CFD-BA43-516185DF1870}" destId="{D08B05E5-3491-4C96-ADE2-E56A314652A5}" srcOrd="0" destOrd="0" parTransId="{BF216968-25A3-4B80-B6F1-2F9FB3EA1184}" sibTransId="{745E0494-1842-4CCC-AC33-9D9FBC68CD3B}"/>
    <dgm:cxn modelId="{DD229ACD-9297-4EC0-95C8-8DD9CE5F76EC}" type="presParOf" srcId="{2152ED15-EAA7-4527-A15A-B67733810105}" destId="{84DE1714-095D-4A09-9B38-C7FD97602C84}" srcOrd="0" destOrd="0" presId="urn:microsoft.com/office/officeart/2018/2/layout/IconVerticalSolidList"/>
    <dgm:cxn modelId="{8919C438-8D85-44DF-9411-866E679D1490}" type="presParOf" srcId="{84DE1714-095D-4A09-9B38-C7FD97602C84}" destId="{2F311E92-09FC-450B-939A-6934DEB9EC66}" srcOrd="0" destOrd="0" presId="urn:microsoft.com/office/officeart/2018/2/layout/IconVerticalSolidList"/>
    <dgm:cxn modelId="{FCF381EF-82A5-4927-9D4D-314BECFE9997}" type="presParOf" srcId="{84DE1714-095D-4A09-9B38-C7FD97602C84}" destId="{48CFCAA0-5FF9-43BF-B79F-241713D29BBE}" srcOrd="1" destOrd="0" presId="urn:microsoft.com/office/officeart/2018/2/layout/IconVerticalSolidList"/>
    <dgm:cxn modelId="{B54CABAC-1ED7-4F22-90A5-6BB171F2F1E2}" type="presParOf" srcId="{84DE1714-095D-4A09-9B38-C7FD97602C84}" destId="{CAE19D50-2802-4508-AB57-5D9CB79F7876}" srcOrd="2" destOrd="0" presId="urn:microsoft.com/office/officeart/2018/2/layout/IconVerticalSolidList"/>
    <dgm:cxn modelId="{7CD31EC4-0CD9-46C3-BFFE-D79453EDF1AD}" type="presParOf" srcId="{84DE1714-095D-4A09-9B38-C7FD97602C84}" destId="{9C0D1245-51F0-4EB2-8474-ACB23AC6B39B}" srcOrd="3" destOrd="0" presId="urn:microsoft.com/office/officeart/2018/2/layout/IconVerticalSolidList"/>
    <dgm:cxn modelId="{21DBBECF-5124-4DB4-9496-2FB3666A0663}" type="presParOf" srcId="{2152ED15-EAA7-4527-A15A-B67733810105}" destId="{8586A3D8-AD70-445D-8F99-F181CD6E2F57}" srcOrd="1" destOrd="0" presId="urn:microsoft.com/office/officeart/2018/2/layout/IconVerticalSolidList"/>
    <dgm:cxn modelId="{F645EF00-828B-4384-BC60-CD60C965DC2F}" type="presParOf" srcId="{2152ED15-EAA7-4527-A15A-B67733810105}" destId="{1B38ECBE-C0A3-4B4A-8FEF-5B76A5915D23}" srcOrd="2" destOrd="0" presId="urn:microsoft.com/office/officeart/2018/2/layout/IconVerticalSolidList"/>
    <dgm:cxn modelId="{5175466A-605A-462B-9998-05F7D1D54D95}" type="presParOf" srcId="{1B38ECBE-C0A3-4B4A-8FEF-5B76A5915D23}" destId="{60910220-4E6A-4FD1-AA80-9EAC2637C69E}" srcOrd="0" destOrd="0" presId="urn:microsoft.com/office/officeart/2018/2/layout/IconVerticalSolidList"/>
    <dgm:cxn modelId="{C5BFF79F-19D1-4AAA-B95A-74074D5AFCEA}" type="presParOf" srcId="{1B38ECBE-C0A3-4B4A-8FEF-5B76A5915D23}" destId="{C71C6F52-8A66-4CA3-8BD1-61CCE2842ABD}" srcOrd="1" destOrd="0" presId="urn:microsoft.com/office/officeart/2018/2/layout/IconVerticalSolidList"/>
    <dgm:cxn modelId="{DB4247C0-37E1-4151-B21A-70EF5AC4E8A4}" type="presParOf" srcId="{1B38ECBE-C0A3-4B4A-8FEF-5B76A5915D23}" destId="{A27DC7AD-5BBB-4C75-B762-5D2EA5EE1976}" srcOrd="2" destOrd="0" presId="urn:microsoft.com/office/officeart/2018/2/layout/IconVerticalSolidList"/>
    <dgm:cxn modelId="{53D8C6C2-0A82-4248-B91B-75C87D092629}" type="presParOf" srcId="{1B38ECBE-C0A3-4B4A-8FEF-5B76A5915D23}" destId="{770BE593-4A6B-4C48-BDE1-7CE7EBCD3F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311E92-09FC-450B-939A-6934DEB9EC66}">
      <dsp:nvSpPr>
        <dsp:cNvPr id="0" name=""/>
        <dsp:cNvSpPr/>
      </dsp:nvSpPr>
      <dsp:spPr>
        <a:xfrm>
          <a:off x="0" y="796176"/>
          <a:ext cx="6266011" cy="14698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FCAA0-5FF9-43BF-B79F-241713D29BBE}">
      <dsp:nvSpPr>
        <dsp:cNvPr id="0" name=""/>
        <dsp:cNvSpPr/>
      </dsp:nvSpPr>
      <dsp:spPr>
        <a:xfrm>
          <a:off x="444633" y="1126895"/>
          <a:ext cx="808425" cy="8084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D1245-51F0-4EB2-8474-ACB23AC6B39B}">
      <dsp:nvSpPr>
        <dsp:cNvPr id="0" name=""/>
        <dsp:cNvSpPr/>
      </dsp:nvSpPr>
      <dsp:spPr>
        <a:xfrm>
          <a:off x="1697693" y="796176"/>
          <a:ext cx="4568317" cy="1469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561" tIns="155561" rIns="155561" bIns="1555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/>
            <a:t>Include a brief introduction to your organisation and what research title you will be using to evaluate (if using). </a:t>
          </a:r>
          <a:r>
            <a:rPr lang="en-GB" sz="2000" kern="1200"/>
            <a:t> </a:t>
          </a:r>
          <a:endParaRPr lang="en-US" sz="2000" kern="1200"/>
        </a:p>
      </dsp:txBody>
      <dsp:txXfrm>
        <a:off x="1697693" y="796176"/>
        <a:ext cx="4568317" cy="1469864"/>
      </dsp:txXfrm>
    </dsp:sp>
    <dsp:sp modelId="{60910220-4E6A-4FD1-AA80-9EAC2637C69E}">
      <dsp:nvSpPr>
        <dsp:cNvPr id="0" name=""/>
        <dsp:cNvSpPr/>
      </dsp:nvSpPr>
      <dsp:spPr>
        <a:xfrm>
          <a:off x="0" y="2633506"/>
          <a:ext cx="6266011" cy="14698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C6F52-8A66-4CA3-8BD1-61CCE2842ABD}">
      <dsp:nvSpPr>
        <dsp:cNvPr id="0" name=""/>
        <dsp:cNvSpPr/>
      </dsp:nvSpPr>
      <dsp:spPr>
        <a:xfrm>
          <a:off x="444633" y="2964225"/>
          <a:ext cx="808425" cy="8084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BE593-4A6B-4C48-BDE1-7CE7EBCD3FA1}">
      <dsp:nvSpPr>
        <dsp:cNvPr id="0" name=""/>
        <dsp:cNvSpPr/>
      </dsp:nvSpPr>
      <dsp:spPr>
        <a:xfrm>
          <a:off x="1697693" y="2633506"/>
          <a:ext cx="4568317" cy="1469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561" tIns="155561" rIns="155561" bIns="1555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/>
            <a:t>Also, ensure that you demonstrate understanding of philosophical background to research (covering Paradigm, Ontology and Epistemology)</a:t>
          </a:r>
          <a:r>
            <a:rPr lang="en-GB" sz="2000" kern="1200"/>
            <a:t> </a:t>
          </a:r>
          <a:endParaRPr lang="en-US" sz="2000" kern="1200"/>
        </a:p>
      </dsp:txBody>
      <dsp:txXfrm>
        <a:off x="1697693" y="2633506"/>
        <a:ext cx="4568317" cy="1469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214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365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851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8900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451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837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362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392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480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4530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3121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67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418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0368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3342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536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6871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8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8.png"/><Relationship Id="rId4" Type="http://schemas.openxmlformats.org/officeDocument/2006/relationships/image" Target="../media/image6.jpe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3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4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1.xml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gnifying glass showing decling performance">
            <a:extLst>
              <a:ext uri="{FF2B5EF4-FFF2-40B4-BE49-F238E27FC236}">
                <a16:creationId xmlns:a16="http://schemas.microsoft.com/office/drawing/2014/main" id="{BE063949-C328-2DAC-8B85-C2AA6DEB5DC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01" r="-2" b="15002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6965" y="1673524"/>
            <a:ext cx="3485073" cy="2420504"/>
          </a:xfrm>
        </p:spPr>
        <p:txBody>
          <a:bodyPr>
            <a:normAutofit/>
          </a:bodyPr>
          <a:lstStyle/>
          <a:p>
            <a:pPr algn="l"/>
            <a:r>
              <a:rPr lang="en-GB" sz="4000">
                <a:ea typeface="Calibri Light"/>
                <a:cs typeface="Calibri Light"/>
              </a:rPr>
              <a:t>Work-Based Research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6963" y="4157933"/>
            <a:ext cx="3485072" cy="102654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dirty="0">
                <a:solidFill>
                  <a:srgbClr val="C34DBE"/>
                </a:solidFill>
                <a:ea typeface="Calibri"/>
                <a:cs typeface="Calibri"/>
              </a:rPr>
              <a:t>Assessment  Guidance</a:t>
            </a:r>
            <a:endParaRPr lang="en-GB" dirty="0">
              <a:solidFill>
                <a:srgbClr val="C34DBE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F6CE7F3-237B-8492-F730-1B239F1F78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754"/>
    </mc:Choice>
    <mc:Fallback xmlns="">
      <p:transition spd="slow" advTm="25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910A6-666C-818E-FFBE-3CE4D7F7D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Learning Objectives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4D310-957B-6FC6-1F8F-7C5630BE2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The purpose of this session is the following;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Revisit the Assessment to remind ourselves of the assignment brief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Offer some ideas as to how you could structure the assessment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Understand the key areas to include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Provide further insight and thought into elements of critical analysis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EDCC2DF-FC03-8838-8FB3-16247E91F9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034396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3666"/>
    </mc:Choice>
    <mc:Fallback xmlns="">
      <p:transition spd="slow" advTm="53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CACCD-4969-3884-3230-6AA6B4782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16" y="1078264"/>
            <a:ext cx="3422930" cy="47014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>
                <a:solidFill>
                  <a:srgbClr val="FFFFFF"/>
                </a:solidFill>
              </a:rPr>
              <a:t>Assessment Reminder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38CDEA-76C1-EFA3-26ED-204EB97A257F}"/>
              </a:ext>
            </a:extLst>
          </p:cNvPr>
          <p:cNvSpPr txBox="1"/>
          <p:nvPr/>
        </p:nvSpPr>
        <p:spPr>
          <a:xfrm>
            <a:off x="5114167" y="1078263"/>
            <a:ext cx="6117578" cy="4701474"/>
          </a:xfrm>
          <a:prstGeom prst="rect">
            <a:avLst/>
          </a:prstGeom>
          <a:effectLst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Using </a:t>
            </a:r>
            <a:r>
              <a:rPr lang="en-US" b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your organisation</a:t>
            </a: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as a Case Study, </a:t>
            </a:r>
            <a:r>
              <a:rPr lang="en-US" b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critically evaluate</a:t>
            </a: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how a range of methodological approaches, research design and methods can be used to gather data from your work-based setting. You can discuss this in a broader sense or select a suggested topic for research.  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i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For example; ‘What is the link between motivation and performance.’</a:t>
            </a: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 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Furthermore, discuss the ethical considerations and issues as an insider researcher with recommendations on how this could be overcome.   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This assessment should be submitted in report format</a:t>
            </a:r>
          </a:p>
        </p:txBody>
      </p:sp>
    </p:spTree>
    <p:extLst>
      <p:ext uri="{BB962C8B-B14F-4D97-AF65-F5344CB8AC3E}">
        <p14:creationId xmlns:p14="http://schemas.microsoft.com/office/powerpoint/2010/main" val="23055355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99333"/>
    </mc:Choice>
    <mc:Fallback xmlns="">
      <p:transition spd="slow" advTm="9933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B051A4-96A7-4A11-9DAD-063A9C577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5659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68E675-3B7A-27E4-F3FC-5874A8C9C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741515"/>
            <a:ext cx="10353761" cy="16333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Required Chapters of Report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006D1E-E060-5D49-AA1C-1BAA8DB1991F}"/>
              </a:ext>
            </a:extLst>
          </p:cNvPr>
          <p:cNvSpPr txBox="1"/>
          <p:nvPr/>
        </p:nvSpPr>
        <p:spPr>
          <a:xfrm>
            <a:off x="913795" y="3070927"/>
            <a:ext cx="10353762" cy="3045558"/>
          </a:xfrm>
          <a:prstGeom prst="rect">
            <a:avLst/>
          </a:prstGeom>
          <a:effectLst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Cover Page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Contents Page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Introduction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Main Findings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Conclusion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Recommendations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Reference List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Appendices 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C462210-BC7B-407C-2F7D-DE9D80B6ED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892956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6500"/>
    </mc:Choice>
    <mc:Fallback xmlns="">
      <p:transition spd="slow" advTm="86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7EBB0-4189-545D-2E29-2FC40487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609599"/>
            <a:ext cx="2799465" cy="52736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/>
              <a:t>Introduction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DEE7DCD4-19C3-A7E5-7031-C32609D6F9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2106107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8BD1A59-2B8A-0B86-A02A-6DE278B989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1989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07"/>
    </mc:Choice>
    <mc:Fallback xmlns="">
      <p:transition spd="slow" advTm="64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5D71A-A7A5-826A-7590-3D18080A1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8" y="91831"/>
            <a:ext cx="10353762" cy="1257300"/>
          </a:xfrm>
        </p:spPr>
        <p:txBody>
          <a:bodyPr/>
          <a:lstStyle/>
          <a:p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Main Findings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E5C120-E367-5906-92DE-2459D871EACB}"/>
              </a:ext>
            </a:extLst>
          </p:cNvPr>
          <p:cNvSpPr txBox="1"/>
          <p:nvPr/>
        </p:nvSpPr>
        <p:spPr>
          <a:xfrm>
            <a:off x="435233" y="1210576"/>
            <a:ext cx="11476890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Include Sub-Headings in your Main Findings (the following is an example of how you could structure the Main Findings;</a:t>
            </a:r>
          </a:p>
          <a:p>
            <a:endParaRPr lang="en-GB" sz="14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q"/>
            </a:pPr>
            <a:endParaRPr lang="en-GB" sz="1400" b="1" u="sng" dirty="0">
              <a:latin typeface="Arial"/>
              <a:cs typeface="Arial"/>
            </a:endParaRPr>
          </a:p>
          <a:p>
            <a:r>
              <a:rPr lang="en-GB" sz="1400" b="1" u="sng" dirty="0">
                <a:latin typeface="Arial"/>
                <a:cs typeface="Arial"/>
              </a:rPr>
              <a:t>2.1 Methodological Approaches</a:t>
            </a:r>
          </a:p>
          <a:p>
            <a:r>
              <a:rPr lang="en-GB" sz="1400" dirty="0">
                <a:latin typeface="Arial"/>
                <a:cs typeface="Arial"/>
              </a:rPr>
              <a:t>Go into the two main Methodological approaches; Qualitative and Quantitative</a:t>
            </a:r>
            <a:endParaRPr lang="en-GB" sz="1400"/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u="sng" dirty="0">
                <a:latin typeface="Arial"/>
                <a:cs typeface="Arial"/>
              </a:rPr>
              <a:t>2.1.1 Qualitative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u="sng" dirty="0">
                <a:latin typeface="Arial"/>
                <a:cs typeface="Arial"/>
              </a:rPr>
              <a:t>2.1.2 Quantitative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 u="sng" dirty="0">
                <a:latin typeface="Arial"/>
                <a:cs typeface="Arial"/>
              </a:rPr>
              <a:t>2.2 Research Design</a:t>
            </a:r>
          </a:p>
          <a:p>
            <a:r>
              <a:rPr lang="en-GB" sz="1400" dirty="0">
                <a:latin typeface="Arial"/>
                <a:cs typeface="Arial"/>
              </a:rPr>
              <a:t>What is research design?</a:t>
            </a:r>
          </a:p>
          <a:p>
            <a:r>
              <a:rPr lang="en-GB" sz="1400" dirty="0">
                <a:latin typeface="Arial"/>
                <a:cs typeface="Arial"/>
              </a:rPr>
              <a:t>Cover off some Key Research Designs to demonstrate your level of knowledge and understanding;</a:t>
            </a:r>
            <a:endParaRPr lang="en-GB" sz="1400"/>
          </a:p>
          <a:p>
            <a:r>
              <a:rPr lang="en-GB" sz="1400" dirty="0">
                <a:latin typeface="Arial"/>
                <a:cs typeface="Arial"/>
              </a:rPr>
              <a:t>Case Study, Experiment, Action Research etc</a:t>
            </a:r>
          </a:p>
          <a:p>
            <a:r>
              <a:rPr lang="en-GB" sz="1400" dirty="0">
                <a:latin typeface="Arial"/>
                <a:cs typeface="Arial"/>
              </a:rPr>
              <a:t>Consider these in relation to your workplace and critically evaluate them where you can.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 u="sng" dirty="0">
                <a:latin typeface="Arial"/>
                <a:cs typeface="Arial"/>
              </a:rPr>
              <a:t>2.3 Research methods</a:t>
            </a:r>
            <a:r>
              <a:rPr lang="en-GB" sz="1400" dirty="0">
                <a:latin typeface="Arial"/>
                <a:cs typeface="Arial"/>
              </a:rPr>
              <a:t> </a:t>
            </a:r>
          </a:p>
          <a:p>
            <a:r>
              <a:rPr lang="en-GB" sz="1400" dirty="0">
                <a:latin typeface="Arial"/>
                <a:cs typeface="Arial"/>
              </a:rPr>
              <a:t>Critical evaluation of a number of research methods</a:t>
            </a:r>
          </a:p>
          <a:p>
            <a:r>
              <a:rPr lang="en-GB" sz="1400" dirty="0">
                <a:latin typeface="Arial"/>
                <a:cs typeface="Arial"/>
              </a:rPr>
              <a:t>Interviews, surveys, focus groups etc</a:t>
            </a:r>
          </a:p>
          <a:p>
            <a:r>
              <a:rPr lang="en-GB" sz="1400" dirty="0">
                <a:latin typeface="Arial"/>
                <a:cs typeface="Arial"/>
              </a:rPr>
              <a:t>How could these be used in your workplace? What may be the challenges using these? Benefits / drawbacks?</a:t>
            </a:r>
          </a:p>
          <a:p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 u="sng" dirty="0">
                <a:latin typeface="Arial"/>
                <a:cs typeface="Arial"/>
              </a:rPr>
              <a:t>2.4 Ethical Considerations</a:t>
            </a:r>
          </a:p>
          <a:p>
            <a:r>
              <a:rPr lang="en-GB" sz="1400" i="1" dirty="0">
                <a:latin typeface="Arial"/>
                <a:cs typeface="Arial"/>
              </a:rPr>
              <a:t>Identify and discuss any potential consideration for ethics for research conducted in your organisation and the issue of insider research.</a:t>
            </a:r>
            <a:r>
              <a:rPr lang="en-GB" sz="1400" dirty="0">
                <a:latin typeface="Arial"/>
                <a:cs typeface="Arial"/>
              </a:rPr>
              <a:t> </a:t>
            </a:r>
            <a:endParaRPr lang="en-GB" sz="14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FF7B93F-0ADC-A485-3CBD-0CFA882556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8196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129"/>
    </mc:Choice>
    <mc:Fallback xmlns="">
      <p:transition spd="slow" advTm="302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E1971-D35D-34C2-B4C6-811FDC925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5978072" cy="14811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A38D7E-3BAE-D648-D79D-85716985932B}"/>
              </a:ext>
            </a:extLst>
          </p:cNvPr>
          <p:cNvSpPr txBox="1"/>
          <p:nvPr/>
        </p:nvSpPr>
        <p:spPr>
          <a:xfrm>
            <a:off x="913795" y="2279176"/>
            <a:ext cx="5978072" cy="34156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Provide a brief conclusion </a:t>
            </a:r>
            <a:r>
              <a:rPr lang="en-US" sz="22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summarising</a:t>
            </a:r>
            <a:r>
              <a:rPr lang="en-US" sz="2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  the research design and method useful for research in your </a:t>
            </a:r>
            <a:r>
              <a:rPr lang="en-US" sz="22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organisation</a:t>
            </a:r>
            <a:r>
              <a:rPr lang="en-US" sz="2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and provide reasons why.</a:t>
            </a:r>
            <a:endParaRPr lang="en-US" sz="22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2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No new information should be brought into the conclusion.</a:t>
            </a: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 </a:t>
            </a:r>
            <a:endParaRPr lang="en-US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501569-5E03-5FA3-9F99-FD161173C4D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140" r="34257" b="-1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1360B82-7719-91DF-76A5-F18AF12D2C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6534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71"/>
    </mc:Choice>
    <mc:Fallback xmlns="">
      <p:transition spd="slow" advTm="39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984D8A-975B-BB1F-6C78-56EBE0A1D95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811" r="2099" b="5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48C11C-FA92-1BF3-E9B8-E6E65D9F1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/>
              <a:t>Recommendations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7D7E39-33E5-A8A5-55B7-DEA3CE6BC267}"/>
              </a:ext>
            </a:extLst>
          </p:cNvPr>
          <p:cNvSpPr txBox="1"/>
          <p:nvPr/>
        </p:nvSpPr>
        <p:spPr>
          <a:xfrm>
            <a:off x="6900493" y="1732449"/>
            <a:ext cx="4403596" cy="405875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Bullet point ¾ (no more than 5) recommendations for which research design, methodology </a:t>
            </a:r>
            <a:r>
              <a:rPr lang="en-US" sz="24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etc</a:t>
            </a: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could be used in the future in your </a:t>
            </a:r>
            <a:r>
              <a:rPr lang="en-US" sz="24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organisation</a:t>
            </a: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and what ethical considerations there are.</a:t>
            </a:r>
            <a:endParaRPr lang="en-US" sz="24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Keep each point </a:t>
            </a:r>
            <a:r>
              <a:rPr lang="en-US" sz="24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focussed</a:t>
            </a: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and brief. </a:t>
            </a:r>
            <a:endParaRPr lang="en-US" sz="24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9D0D09D-74CE-6A7A-5F4B-C42F6B3A5C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2259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260"/>
    </mc:Choice>
    <mc:Fallback xmlns="">
      <p:transition spd="slow" advTm="55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50D81-CBE2-BC2E-61E4-AB9260A0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/>
              <a:t>Elements to consider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1C8CB56F-C437-575E-606F-2023EA799E30}"/>
              </a:ext>
            </a:extLst>
          </p:cNvPr>
          <p:cNvSpPr txBox="1"/>
          <p:nvPr/>
        </p:nvSpPr>
        <p:spPr>
          <a:xfrm>
            <a:off x="5252560" y="1023257"/>
            <a:ext cx="6025645" cy="4570457"/>
          </a:xfrm>
          <a:prstGeom prst="rect">
            <a:avLst/>
          </a:prstGeom>
          <a:effectLst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20 references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Appendices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Written in third person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Discuss a range of methodological approaches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Critical Evaluation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Report structure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endParaRPr lang="en-US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8D45834-571F-0175-3D7C-37C8339AB34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22085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53078"/>
    </mc:Choice>
    <mc:Fallback xmlns="">
      <p:transition spd="slow" advTm="253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8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DarkSeedLeftStep">
      <a:dk1>
        <a:srgbClr val="000000"/>
      </a:dk1>
      <a:lt1>
        <a:srgbClr val="FFFFFF"/>
      </a:lt1>
      <a:dk2>
        <a:srgbClr val="242941"/>
      </a:dk2>
      <a:lt2>
        <a:srgbClr val="E2E8E2"/>
      </a:lt2>
      <a:accent1>
        <a:srgbClr val="C34DBE"/>
      </a:accent1>
      <a:accent2>
        <a:srgbClr val="853BB1"/>
      </a:accent2>
      <a:accent3>
        <a:srgbClr val="664DC3"/>
      </a:accent3>
      <a:accent4>
        <a:srgbClr val="3B53B1"/>
      </a:accent4>
      <a:accent5>
        <a:srgbClr val="4D96C3"/>
      </a:accent5>
      <a:accent6>
        <a:srgbClr val="3BB1AD"/>
      </a:accent6>
      <a:hlink>
        <a:srgbClr val="3F79BF"/>
      </a:hlink>
      <a:folHlink>
        <a:srgbClr val="7F7F7F"/>
      </a:folHlink>
    </a:clrScheme>
    <a:fontScheme name="Slate">
      <a:majorFont>
        <a:latin typeface="Bookman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455</Words>
  <Application>Microsoft Office PowerPoint</Application>
  <PresentationFormat>Widescreen</PresentationFormat>
  <Paragraphs>68</Paragraphs>
  <Slides>9</Slides>
  <Notes>0</Notes>
  <HiddenSlides>0</HiddenSlides>
  <MMClips>9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SlateVTI</vt:lpstr>
      <vt:lpstr>Work-Based Research</vt:lpstr>
      <vt:lpstr>Learning Objectives</vt:lpstr>
      <vt:lpstr>Assessment Reminder </vt:lpstr>
      <vt:lpstr>Required Chapters of Report </vt:lpstr>
      <vt:lpstr>Introduction</vt:lpstr>
      <vt:lpstr>Main Findings</vt:lpstr>
      <vt:lpstr>Conclusion</vt:lpstr>
      <vt:lpstr>Recommendations</vt:lpstr>
      <vt:lpstr>Elements to consider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Work-Based </dc:title>
  <dc:creator/>
  <cp:lastModifiedBy>Laura James</cp:lastModifiedBy>
  <cp:revision>177</cp:revision>
  <dcterms:created xsi:type="dcterms:W3CDTF">2023-09-25T08:02:40Z</dcterms:created>
  <dcterms:modified xsi:type="dcterms:W3CDTF">2024-05-07T08:47:23Z</dcterms:modified>
</cp:coreProperties>
</file>