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media/image1.svg" ContentType="image/svg+xml"/>
  <Override PartName="/ppt/media/image2.svg" ContentType="image/svg+xml"/>
  <Override PartName="/ppt/media/image3.svg" ContentType="image/svg+xml"/>
  <Override PartName="/ppt/media/image4.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5"/>
  </p:notesMasterIdLst>
  <p:sldIdLst>
    <p:sldId id="257" r:id="rId3"/>
    <p:sldId id="259" r:id="rId4"/>
    <p:sldId id="261" r:id="rId6"/>
    <p:sldId id="279" r:id="rId7"/>
    <p:sldId id="280" r:id="rId8"/>
    <p:sldId id="281" r:id="rId9"/>
    <p:sldId id="282" r:id="rId10"/>
    <p:sldId id="271" r:id="rId11"/>
    <p:sldId id="283" r:id="rId12"/>
    <p:sldId id="274" r:id="rId13"/>
    <p:sldId id="258" r:id="rId14"/>
  </p:sldIdLst>
  <p:sldSz cx="12192000" cy="6858000"/>
  <p:notesSz cx="6858000" cy="9144000"/>
  <p:embeddedFontLst>
    <p:embeddedFont>
      <p:font typeface="汉仪粗简黑简" panose="00020600040101010101" charset="-122"/>
      <p:regular r:id="rId19"/>
    </p:embeddedFont>
    <p:embeddedFont>
      <p:font typeface="汉仪中简黑简" panose="00020600040101010101" charset="-122"/>
      <p:regular r:id="rId20"/>
    </p:embeddedFont>
    <p:embeddedFont>
      <p:font typeface="MV Boli" panose="02000500030200090000" pitchFamily="2" charset="0"/>
      <p:regular r:id="rId21"/>
    </p:embeddedFont>
    <p:embeddedFont>
      <p:font typeface="Calibri" panose="020F0502020204030204" charset="0"/>
      <p:regular r:id="rId22"/>
    </p:embeddedFont>
    <p:embeddedFont>
      <p:font typeface="方正公文黑体" panose="02000500000000000000" charset="-122"/>
      <p:regular r:id="rId23"/>
    </p:embeddedFont>
    <p:embeddedFont>
      <p:font typeface="Calibri Light" charset="0"/>
      <p:regular r:id="rId24"/>
    </p:embeddedFont>
  </p:embeddedFontLst>
  <p:custDataLst>
    <p:tags r:id="rId2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静" initials="静" lastIdx="3" clrIdx="0"/>
  <p:cmAuthor id="2" name="chenjing" initials="c" lastIdx="4"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60"/>
        <p:guide pos="3946"/>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5" Type="http://schemas.openxmlformats.org/officeDocument/2006/relationships/tags" Target="tags/tag5.xml"/><Relationship Id="rId24" Type="http://schemas.openxmlformats.org/officeDocument/2006/relationships/font" Target="fonts/font6.fntdata"/><Relationship Id="rId23" Type="http://schemas.openxmlformats.org/officeDocument/2006/relationships/font" Target="fonts/font5.fntdata"/><Relationship Id="rId22" Type="http://schemas.openxmlformats.org/officeDocument/2006/relationships/font" Target="fonts/font4.fntdata"/><Relationship Id="rId21" Type="http://schemas.openxmlformats.org/officeDocument/2006/relationships/font" Target="fonts/font3.fntdata"/><Relationship Id="rId20" Type="http://schemas.openxmlformats.org/officeDocument/2006/relationships/font" Target="fonts/font2.fntdata"/><Relationship Id="rId2" Type="http://schemas.openxmlformats.org/officeDocument/2006/relationships/theme" Target="theme/theme1.xml"/><Relationship Id="rId19" Type="http://schemas.openxmlformats.org/officeDocument/2006/relationships/font" Target="fonts/font1.fntdata"/><Relationship Id="rId18" Type="http://schemas.openxmlformats.org/officeDocument/2006/relationships/commentAuthors" Target="commentAuthors.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0678EC0E-2A9F-4AB8-87A9-0785BE166ECB}"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CF550A7-9FB6-45F7-96D6-6B24BFACAA2D}"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78EC0E-2A9F-4AB8-87A9-0785BE166ECB}"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F550A7-9FB6-45F7-96D6-6B24BFACAA2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png"/><Relationship Id="rId3" Type="http://schemas.openxmlformats.org/officeDocument/2006/relationships/tags" Target="../tags/tag2.xml"/><Relationship Id="rId2" Type="http://schemas.openxmlformats.org/officeDocument/2006/relationships/image" Target="../media/image1.png"/><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svg"/><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2.svg"/><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3.svg"/><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8.jpeg"/><Relationship Id="rId2" Type="http://schemas.openxmlformats.org/officeDocument/2006/relationships/image" Target="../media/image4.svg"/><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1.jpeg"/><Relationship Id="rId1" Type="http://schemas.openxmlformats.org/officeDocument/2006/relationships/image" Target="../media/image9.png"/></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2.png"/><Relationship Id="rId3" Type="http://schemas.openxmlformats.org/officeDocument/2006/relationships/tags" Target="../tags/tag4.xml"/><Relationship Id="rId2" Type="http://schemas.openxmlformats.org/officeDocument/2006/relationships/image" Target="../media/image1.png"/><Relationship Id="rId1" Type="http://schemas.openxmlformats.org/officeDocument/2006/relationships/tags" Target="../tags/tag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435610" y="314960"/>
            <a:ext cx="113207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3" name="矩形 12"/>
          <p:cNvSpPr/>
          <p:nvPr/>
        </p:nvSpPr>
        <p:spPr>
          <a:xfrm>
            <a:off x="885190" y="2504440"/>
            <a:ext cx="6010275" cy="1568450"/>
          </a:xfrm>
          <a:prstGeom prst="rect">
            <a:avLst/>
          </a:prstGeom>
          <a:noFill/>
        </p:spPr>
        <p:txBody>
          <a:bodyPr wrap="square" lIns="91440" tIns="45720" rIns="91440" bIns="4572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400" b="1" i="0" u="none" strike="noStrike" kern="1200" cap="none" spc="0" normalizeH="0" baseline="0" noProof="0" dirty="0">
                <a:ln w="0"/>
                <a:solidFill>
                  <a:srgbClr val="000000"/>
                </a:solidFill>
                <a:effectLst/>
                <a:uLnTx/>
                <a:uFillTx/>
                <a:latin typeface="Times New Roman Bold" panose="02020603050405020304" charset="0"/>
                <a:ea typeface="汉仪粗简黑简" panose="00020600040101010101" charset="-122"/>
                <a:cs typeface="Times New Roman Bold" panose="02020603050405020304" charset="0"/>
              </a:rPr>
              <a:t>Topic: An investigation into the language Competence of business English students --Take the example of a certain university in China</a:t>
            </a:r>
            <a:endParaRPr kumimoji="0" lang="en-US" altLang="zh-CN" sz="2400" b="1" i="0" u="none" strike="noStrike" kern="1200" cap="none" spc="0" normalizeH="0" baseline="0" noProof="0" dirty="0">
              <a:ln w="0"/>
              <a:solidFill>
                <a:srgbClr val="000000"/>
              </a:solidFill>
              <a:effectLst/>
              <a:uLnTx/>
              <a:uFillTx/>
              <a:latin typeface="Times New Roman Bold" panose="02020603050405020304" charset="0"/>
              <a:ea typeface="汉仪粗简黑简" panose="00020600040101010101" charset="-122"/>
              <a:cs typeface="Times New Roman Bold" panose="02020603050405020304" charset="0"/>
            </a:endParaRPr>
          </a:p>
        </p:txBody>
      </p:sp>
      <p:sp>
        <p:nvSpPr>
          <p:cNvPr id="15" name="矩形 14"/>
          <p:cNvSpPr/>
          <p:nvPr/>
        </p:nvSpPr>
        <p:spPr>
          <a:xfrm>
            <a:off x="1279525" y="4392295"/>
            <a:ext cx="2742565" cy="421005"/>
          </a:xfrm>
          <a:prstGeom prst="rect">
            <a:avLst/>
          </a:pr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800" b="0" i="0" u="none" strike="noStrike" kern="1200" cap="none" spc="0" normalizeH="0" baseline="0" noProof="0" dirty="0">
                <a:ln>
                  <a:noFill/>
                </a:ln>
                <a:solidFill>
                  <a:prstClr val="white"/>
                </a:solidFill>
                <a:effectLst/>
                <a:uLnTx/>
                <a:uFillTx/>
                <a:latin typeface="汉仪粗简黑简" panose="00020600040101010101" charset="-122"/>
                <a:ea typeface="汉仪粗简黑简" panose="00020600040101010101" charset="-122"/>
                <a:cs typeface="+mn-cs"/>
              </a:rPr>
              <a:t>Student</a:t>
            </a:r>
            <a:r>
              <a:rPr kumimoji="0" lang="zh-CN" altLang="en-US" sz="1800" b="0" i="0" u="none" strike="noStrike" kern="1200" cap="none" spc="0" normalizeH="0" baseline="0" noProof="0" dirty="0">
                <a:ln>
                  <a:noFill/>
                </a:ln>
                <a:solidFill>
                  <a:prstClr val="white"/>
                </a:solidFill>
                <a:effectLst/>
                <a:uLnTx/>
                <a:uFillTx/>
                <a:latin typeface="汉仪粗简黑简" panose="00020600040101010101" charset="-122"/>
                <a:ea typeface="汉仪粗简黑简" panose="00020600040101010101" charset="-122"/>
                <a:cs typeface="+mn-cs"/>
              </a:rPr>
              <a:t>：</a:t>
            </a:r>
            <a:r>
              <a:rPr kumimoji="0" lang="en-US" altLang="zh-CN" sz="1800" b="0" i="0" u="none" strike="noStrike" kern="1200" cap="none" spc="0" normalizeH="0" baseline="0" noProof="0" dirty="0">
                <a:ln>
                  <a:noFill/>
                </a:ln>
                <a:solidFill>
                  <a:prstClr val="white"/>
                </a:solidFill>
                <a:effectLst/>
                <a:uLnTx/>
                <a:uFillTx/>
                <a:latin typeface="汉仪粗简黑简" panose="00020600040101010101" charset="-122"/>
                <a:ea typeface="汉仪粗简黑简" panose="00020600040101010101" charset="-122"/>
                <a:cs typeface="+mn-cs"/>
              </a:rPr>
              <a:t>Zhang </a:t>
            </a:r>
            <a:r>
              <a:rPr kumimoji="0" lang="en-US" altLang="zh-CN" sz="1800" b="0" i="0" u="none" strike="noStrike" kern="1200" cap="none" spc="0" normalizeH="0" baseline="0" noProof="0" dirty="0">
                <a:ln>
                  <a:noFill/>
                </a:ln>
                <a:solidFill>
                  <a:prstClr val="white"/>
                </a:solidFill>
                <a:effectLst/>
                <a:uLnTx/>
                <a:uFillTx/>
                <a:latin typeface="汉仪粗简黑简" panose="00020600040101010101" charset="-122"/>
                <a:ea typeface="汉仪粗简黑简" panose="00020600040101010101" charset="-122"/>
                <a:cs typeface="+mn-cs"/>
              </a:rPr>
              <a:t>Ruijia</a:t>
            </a:r>
            <a:endParaRPr kumimoji="0" lang="en-US" altLang="zh-CN" sz="1800" b="0" i="0" u="none" strike="noStrike" kern="1200" cap="none" spc="0" normalizeH="0" baseline="0" noProof="0" dirty="0">
              <a:ln>
                <a:noFill/>
              </a:ln>
              <a:solidFill>
                <a:prstClr val="white"/>
              </a:solidFill>
              <a:effectLst/>
              <a:uLnTx/>
              <a:uFillTx/>
              <a:latin typeface="汉仪粗简黑简" panose="00020600040101010101" charset="-122"/>
              <a:ea typeface="汉仪粗简黑简" panose="00020600040101010101" charset="-122"/>
              <a:cs typeface="+mn-cs"/>
            </a:endParaRPr>
          </a:p>
        </p:txBody>
      </p:sp>
      <p:grpSp>
        <p:nvGrpSpPr>
          <p:cNvPr id="2" name="组合 1"/>
          <p:cNvGrpSpPr/>
          <p:nvPr/>
        </p:nvGrpSpPr>
        <p:grpSpPr>
          <a:xfrm>
            <a:off x="6362700" y="1351915"/>
            <a:ext cx="5126355" cy="3872865"/>
            <a:chOff x="9402" y="2262"/>
            <a:chExt cx="8910" cy="6276"/>
          </a:xfrm>
        </p:grpSpPr>
        <p:pic>
          <p:nvPicPr>
            <p:cNvPr id="17" name="图片 16" descr="QQ图片20220715232624"/>
            <p:cNvPicPr>
              <a:picLocks noChangeAspect="1"/>
            </p:cNvPicPr>
            <p:nvPr>
              <p:custDataLst>
                <p:tags r:id="rId1"/>
              </p:custDataLst>
            </p:nvPr>
          </p:nvPicPr>
          <p:blipFill>
            <a:blip r:embed="rId2"/>
            <a:stretch>
              <a:fillRect/>
            </a:stretch>
          </p:blipFill>
          <p:spPr>
            <a:xfrm>
              <a:off x="9402" y="2262"/>
              <a:ext cx="8910" cy="6276"/>
            </a:xfrm>
            <a:prstGeom prst="rect">
              <a:avLst/>
            </a:prstGeom>
          </p:spPr>
        </p:pic>
        <p:pic>
          <p:nvPicPr>
            <p:cNvPr id="19" name="图片 18" descr="QQ图片20220715232624"/>
            <p:cNvPicPr>
              <a:picLocks noChangeAspect="1"/>
            </p:cNvPicPr>
            <p:nvPr>
              <p:custDataLst>
                <p:tags r:id="rId3"/>
              </p:custDataLst>
            </p:nvPr>
          </p:nvPicPr>
          <p:blipFill>
            <a:blip r:embed="rId2"/>
            <a:stretch>
              <a:fillRect/>
            </a:stretch>
          </p:blipFill>
          <p:spPr>
            <a:xfrm>
              <a:off x="9402" y="2262"/>
              <a:ext cx="8910" cy="6276"/>
            </a:xfrm>
            <a:prstGeom prst="rect">
              <a:avLst/>
            </a:prstGeom>
          </p:spPr>
        </p:pic>
      </p:grpSp>
      <p:pic>
        <p:nvPicPr>
          <p:cNvPr id="4" name="图片 3"/>
          <p:cNvPicPr>
            <a:picLocks noChangeAspect="1"/>
          </p:cNvPicPr>
          <p:nvPr/>
        </p:nvPicPr>
        <p:blipFill>
          <a:blip r:embed="rId4">
            <a:biLevel thresh="50000"/>
          </a:blip>
          <a:stretch>
            <a:fillRect/>
          </a:stretch>
        </p:blipFill>
        <p:spPr>
          <a:xfrm>
            <a:off x="763905" y="514350"/>
            <a:ext cx="4064635" cy="83756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4" name="矩形 3"/>
          <p:cNvSpPr/>
          <p:nvPr/>
        </p:nvSpPr>
        <p:spPr>
          <a:xfrm>
            <a:off x="4034790" y="628015"/>
            <a:ext cx="3394710" cy="1198880"/>
          </a:xfrm>
          <a:prstGeom prst="rect">
            <a:avLst/>
          </a:prstGeom>
          <a:noFill/>
        </p:spPr>
        <p:txBody>
          <a:bodyPr wrap="square" lIns="91440" tIns="45720" rIns="91440" bIns="45720">
            <a:spAutoFit/>
          </a:bodyPr>
          <a:p>
            <a:pPr marL="0" marR="0" lvl="0" indent="0" algn="dist" defTabSz="914400" rtl="0" eaLnBrk="1" fontAlgn="auto" latinLnBrk="0" hangingPunct="1">
              <a:lnSpc>
                <a:spcPct val="100000"/>
              </a:lnSpc>
              <a:spcBef>
                <a:spcPts val="0"/>
              </a:spcBef>
              <a:spcAft>
                <a:spcPts val="0"/>
              </a:spcAft>
              <a:buClrTx/>
              <a:buSzTx/>
              <a:buFontTx/>
              <a:buNone/>
              <a:defRPr/>
            </a:pPr>
            <a:r>
              <a:rPr kumimoji="0" lang="en-US" altLang="zh-CN" sz="7200" b="1" i="0" u="none" strike="noStrike" kern="1200" cap="none" spc="0" normalizeH="0" baseline="0" noProof="0" dirty="0">
                <a:ln w="0"/>
                <a:solidFill>
                  <a:schemeClr val="tx1"/>
                </a:solidFill>
                <a:effectLst/>
                <a:uLnTx/>
                <a:uFillTx/>
                <a:latin typeface="汉仪中简黑简" panose="00020600040101010101" charset="-122"/>
                <a:ea typeface="汉仪中简黑简" panose="00020600040101010101" charset="-122"/>
                <a:cs typeface="MV Boli" panose="02000500030200090000" pitchFamily="2" charset="0"/>
              </a:rPr>
              <a:t>Content</a:t>
            </a:r>
            <a:endParaRPr kumimoji="0" lang="en-US" altLang="zh-CN" sz="7200" b="1" i="0" u="none" strike="noStrike" kern="1200" cap="none" spc="0" normalizeH="0" baseline="0" noProof="0" dirty="0">
              <a:ln w="0"/>
              <a:solidFill>
                <a:schemeClr val="tx1"/>
              </a:solidFill>
              <a:effectLst/>
              <a:uLnTx/>
              <a:uFillTx/>
              <a:latin typeface="汉仪中简黑简" panose="00020600040101010101" charset="-122"/>
              <a:ea typeface="汉仪中简黑简" panose="00020600040101010101" charset="-122"/>
              <a:cs typeface="MV Boli" panose="02000500030200090000" pitchFamily="2" charset="0"/>
            </a:endParaRPr>
          </a:p>
        </p:txBody>
      </p:sp>
      <p:sp>
        <p:nvSpPr>
          <p:cNvPr id="9" name="文本框 8"/>
          <p:cNvSpPr txBox="1"/>
          <p:nvPr/>
        </p:nvSpPr>
        <p:spPr>
          <a:xfrm>
            <a:off x="2499360" y="3108960"/>
            <a:ext cx="2980055" cy="36830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Evidence to be Collected</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42" name="文本框 41"/>
          <p:cNvSpPr txBox="1"/>
          <p:nvPr/>
        </p:nvSpPr>
        <p:spPr>
          <a:xfrm>
            <a:off x="2499360" y="5215890"/>
            <a:ext cx="2980055" cy="36830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Methods of Data Analysis</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67" name="文本框 66"/>
          <p:cNvSpPr txBox="1"/>
          <p:nvPr/>
        </p:nvSpPr>
        <p:spPr>
          <a:xfrm>
            <a:off x="7429500" y="3059430"/>
            <a:ext cx="2534920" cy="64516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Methods Used to Collect Evidence</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75" name="文本框 74"/>
          <p:cNvSpPr txBox="1"/>
          <p:nvPr/>
        </p:nvSpPr>
        <p:spPr>
          <a:xfrm>
            <a:off x="7429500" y="5251450"/>
            <a:ext cx="2534920" cy="36830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Timetable</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3" name="文本框3"/>
          <p:cNvSpPr txBox="1"/>
          <p:nvPr/>
        </p:nvSpPr>
        <p:spPr>
          <a:xfrm>
            <a:off x="1645172" y="3853180"/>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05</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12" name="文本框3"/>
          <p:cNvSpPr txBox="1"/>
          <p:nvPr/>
        </p:nvSpPr>
        <p:spPr>
          <a:xfrm>
            <a:off x="1645172" y="4921885"/>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07</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5" name="文本框3"/>
          <p:cNvSpPr txBox="1"/>
          <p:nvPr/>
        </p:nvSpPr>
        <p:spPr>
          <a:xfrm>
            <a:off x="6579757" y="4937125"/>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08</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6" name="文本框3"/>
          <p:cNvSpPr txBox="1"/>
          <p:nvPr/>
        </p:nvSpPr>
        <p:spPr>
          <a:xfrm>
            <a:off x="6579870" y="3853180"/>
            <a:ext cx="1066800"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06</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 name="文本框3"/>
          <p:cNvSpPr txBox="1"/>
          <p:nvPr/>
        </p:nvSpPr>
        <p:spPr>
          <a:xfrm>
            <a:off x="1645172" y="1810385"/>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01</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7" name="文本框3"/>
          <p:cNvSpPr txBox="1"/>
          <p:nvPr/>
        </p:nvSpPr>
        <p:spPr>
          <a:xfrm>
            <a:off x="6579757" y="1810385"/>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02</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8" name="文本框 7"/>
          <p:cNvSpPr txBox="1"/>
          <p:nvPr/>
        </p:nvSpPr>
        <p:spPr>
          <a:xfrm>
            <a:off x="2499360" y="2091055"/>
            <a:ext cx="3286760" cy="36830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Aims</a:t>
            </a:r>
            <a:r>
              <a:rPr kumimoji="0" lang="en-US" altLang="zh-CN"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 </a:t>
            </a:r>
            <a:r>
              <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of the Investigation</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13" name="文本框 12"/>
          <p:cNvSpPr txBox="1"/>
          <p:nvPr/>
        </p:nvSpPr>
        <p:spPr>
          <a:xfrm>
            <a:off x="7429500" y="2087245"/>
            <a:ext cx="3286760" cy="36830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en-US" altLang="zh-CN"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Ra</a:t>
            </a:r>
            <a:r>
              <a:rPr lang="en-US" altLang="zh-CN"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tionale </a:t>
            </a:r>
            <a:r>
              <a:rPr lang="zh-CN" altLang="en-US"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of the Investigation</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15" name="文本框3"/>
          <p:cNvSpPr txBox="1"/>
          <p:nvPr/>
        </p:nvSpPr>
        <p:spPr>
          <a:xfrm>
            <a:off x="1645172" y="2822575"/>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03</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16" name="文本框3"/>
          <p:cNvSpPr txBox="1"/>
          <p:nvPr/>
        </p:nvSpPr>
        <p:spPr>
          <a:xfrm>
            <a:off x="6579757" y="2859405"/>
            <a:ext cx="1066673" cy="92202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04</a:t>
            </a:r>
            <a:endParaRPr kumimoji="0" lang="en-US" altLang="zh-CN" sz="5400"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17" name="文本框 16"/>
          <p:cNvSpPr txBox="1"/>
          <p:nvPr/>
        </p:nvSpPr>
        <p:spPr>
          <a:xfrm>
            <a:off x="2499360" y="4088765"/>
            <a:ext cx="3395345" cy="36830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Settings for Evidence Collection</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19" name="文本框 18"/>
          <p:cNvSpPr txBox="1"/>
          <p:nvPr/>
        </p:nvSpPr>
        <p:spPr>
          <a:xfrm>
            <a:off x="7429500" y="4155440"/>
            <a:ext cx="3395345" cy="64516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Ethical Issues To be Considered</a:t>
            </a: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defRPr/>
            </a:pPr>
            <a:endParaRPr kumimoji="0" lang="zh-CN" altLang="en-US"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2" name="文本框 1"/>
          <p:cNvSpPr txBox="1"/>
          <p:nvPr/>
        </p:nvSpPr>
        <p:spPr>
          <a:xfrm>
            <a:off x="3300730" y="1411605"/>
            <a:ext cx="5363845" cy="52197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Aims</a:t>
            </a:r>
            <a:r>
              <a:rPr lang="en-US" altLang="zh-CN"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 </a:t>
            </a:r>
            <a:r>
              <a:rPr lang="zh-CN" altLang="en-US"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of the Investigation</a:t>
            </a:r>
            <a:endParaRPr kumimoji="0" lang="zh-CN" altLang="en-US" sz="2800"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21" name="文本框 20"/>
          <p:cNvSpPr txBox="1"/>
          <p:nvPr/>
        </p:nvSpPr>
        <p:spPr>
          <a:xfrm>
            <a:off x="1102360" y="742315"/>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01</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7" name="文本框 6"/>
          <p:cNvSpPr txBox="1"/>
          <p:nvPr/>
        </p:nvSpPr>
        <p:spPr>
          <a:xfrm>
            <a:off x="3300730" y="1965325"/>
            <a:ext cx="8230870" cy="3876675"/>
          </a:xfrm>
          <a:prstGeom prst="rect">
            <a:avLst/>
          </a:prstGeom>
          <a:noFill/>
        </p:spPr>
        <p:txBody>
          <a:bodyPr wrap="square" rtlCol="0">
            <a:spAutoFit/>
          </a:bodyPr>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sz="2000" b="1" i="0" u="sng"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The </a:t>
            </a:r>
            <a:r>
              <a:rPr kumimoji="0" lang="en-US" altLang="zh-CN" sz="2000" b="1" i="0" u="sng"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r</a:t>
            </a:r>
            <a:r>
              <a:rPr kumimoji="0" lang="zh-CN" altLang="en-US" sz="2000" b="1" i="0" u="sng"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esearch will answer the following questions：</a:t>
            </a:r>
            <a:endParaRPr kumimoji="0" lang="zh-CN" altLang="en-US" sz="2000" b="1" i="0" u="sng"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1. Does this study prove the scientific validity of using the scale to assess language competence?</a:t>
            </a:r>
            <a:endPar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2. What is the English competence level of business English students at this </a:t>
            </a:r>
            <a:r>
              <a:rPr kumimoji="0" lang="en-US" altLang="zh-CN"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university</a:t>
            </a:r>
            <a:r>
              <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a:t>
            </a:r>
            <a:endPar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3. </a:t>
            </a:r>
            <a:r>
              <a:rPr kumimoji="0" lang="en-US" altLang="zh-CN"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W</a:t>
            </a:r>
            <a:r>
              <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hat is the link between students' language competence and teaching? Or what are the implications for teaching?</a:t>
            </a:r>
            <a:endPar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4. What are the factors that most affect language competence for students in this major?</a:t>
            </a:r>
            <a:endParaRPr kumimoji="0" lang="zh-CN" altLang="en-US" b="1" i="0"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p:txBody>
      </p:sp>
      <p:pic>
        <p:nvPicPr>
          <p:cNvPr id="3" name="图片 2" descr="31393935333438393b31393531353534313bd1a7cfb0b9a4bedf"/>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96950" y="3249295"/>
            <a:ext cx="2303780" cy="230378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2" name="文本框 1"/>
          <p:cNvSpPr txBox="1"/>
          <p:nvPr/>
        </p:nvSpPr>
        <p:spPr>
          <a:xfrm>
            <a:off x="3494405" y="859155"/>
            <a:ext cx="6845935" cy="52197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Rationale </a:t>
            </a:r>
            <a:r>
              <a:rPr lang="zh-CN" altLang="en-US"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of the Investigation</a:t>
            </a:r>
            <a:endParaRPr kumimoji="0" lang="zh-CN" altLang="en-US" sz="28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1" name="文本框 20"/>
          <p:cNvSpPr txBox="1"/>
          <p:nvPr/>
        </p:nvSpPr>
        <p:spPr>
          <a:xfrm>
            <a:off x="792480" y="742315"/>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02</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7" name="文本框 6"/>
          <p:cNvSpPr txBox="1"/>
          <p:nvPr/>
        </p:nvSpPr>
        <p:spPr>
          <a:xfrm>
            <a:off x="3046095" y="1717675"/>
            <a:ext cx="7747635" cy="3784600"/>
          </a:xfrm>
          <a:prstGeom prst="rect">
            <a:avLst/>
          </a:prstGeom>
          <a:noFill/>
        </p:spPr>
        <p:txBody>
          <a:bodyPr wrap="square" rtlCol="0">
            <a:spAutoFit/>
          </a:bodyPr>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sz="20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On the one hand, more and more employers are making "a good command of English" a basic requirement for recruitment and are assessing it during the interview process; </a:t>
            </a:r>
            <a:endParaRPr kumimoji="0" lang="en-US" altLang="zh-CN" sz="20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en-US" altLang="zh-CN" sz="20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sz="20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on the other hand, business English language expression is one of the most practical features of business English, covering the whole process of business activities, which is the key to successful business activities. </a:t>
            </a:r>
            <a:endParaRPr kumimoji="0" lang="en-US" altLang="zh-CN" sz="20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pic>
        <p:nvPicPr>
          <p:cNvPr id="3" name="图片 2" descr="32303236373536383b32303238323135313bb5e7d7d3d1a7cfb0"/>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792480" y="3370580"/>
            <a:ext cx="2061845" cy="197421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2" name="文本框 1"/>
          <p:cNvSpPr txBox="1"/>
          <p:nvPr/>
        </p:nvSpPr>
        <p:spPr>
          <a:xfrm>
            <a:off x="3314065" y="1177290"/>
            <a:ext cx="7026910" cy="829945"/>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sz="4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Evidence to be Collected</a:t>
            </a:r>
            <a:endParaRPr kumimoji="0" lang="zh-CN" altLang="en-US" sz="48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1" name="文本框 20"/>
          <p:cNvSpPr txBox="1"/>
          <p:nvPr/>
        </p:nvSpPr>
        <p:spPr>
          <a:xfrm>
            <a:off x="760095" y="661670"/>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03</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7" name="文本框 6"/>
          <p:cNvSpPr txBox="1"/>
          <p:nvPr/>
        </p:nvSpPr>
        <p:spPr>
          <a:xfrm>
            <a:off x="3314065" y="2522855"/>
            <a:ext cx="7214870" cy="2999740"/>
          </a:xfrm>
          <a:prstGeom prst="rect">
            <a:avLst/>
          </a:prstGeom>
          <a:noFill/>
        </p:spPr>
        <p:txBody>
          <a:bodyPr wrap="square" rtlCol="0">
            <a:spAutoFit/>
          </a:bodyPr>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b="0" i="0" u="none"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In June 2018, the Chinese English Proficiency Rating Scale (CPRS) was officially implemented, and the implementation of this scale has established a scale for Chinese English learners to be judged. </a:t>
            </a:r>
            <a:endParaRPr kumimoji="0" lang="en-US" altLang="zh-CN" b="0" i="0" u="none"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en-US" altLang="zh-CN" b="0" i="0" u="none"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b="0" i="0" u="none"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rPr>
              <a:t> All evidence collection will be based on the eight self-assessment scales in this scale and the study will send questionnaires to learners, which will then be analysed and studied.</a:t>
            </a:r>
            <a:endParaRPr kumimoji="0" lang="en-US" altLang="zh-CN" b="0" i="0" u="none" strike="noStrike" kern="1200" cap="none" spc="0" normalizeH="0" baseline="0" noProof="0">
              <a:ln>
                <a:noFill/>
              </a:ln>
              <a:solidFill>
                <a:schemeClr val="tx1"/>
              </a:solidFill>
              <a:effectLst/>
              <a:uLnTx/>
              <a:uFillTx/>
              <a:latin typeface="Times New Roman Regular" panose="02020603050405020304" charset="0"/>
              <a:ea typeface="汉仪中简黑简" panose="00020600040101010101" charset="-122"/>
              <a:cs typeface="Times New Roman Regular" panose="02020603050405020304" charset="0"/>
            </a:endParaRPr>
          </a:p>
        </p:txBody>
      </p:sp>
      <p:pic>
        <p:nvPicPr>
          <p:cNvPr id="12" name="图片 11" descr="343435383131383b343533303830383bcec4bbaf"/>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955675" y="3530600"/>
            <a:ext cx="1748790" cy="174879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2" name="文本框 1"/>
          <p:cNvSpPr txBox="1"/>
          <p:nvPr/>
        </p:nvSpPr>
        <p:spPr>
          <a:xfrm>
            <a:off x="3247390" y="1057275"/>
            <a:ext cx="8028305" cy="64516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sz="36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Methods Used to Collect Evidence</a:t>
            </a:r>
            <a:endParaRPr kumimoji="0" lang="zh-CN" altLang="en-US" sz="3600"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21" name="文本框 20"/>
          <p:cNvSpPr txBox="1"/>
          <p:nvPr/>
        </p:nvSpPr>
        <p:spPr>
          <a:xfrm>
            <a:off x="840740" y="725805"/>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04</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7" name="文本框 6"/>
          <p:cNvSpPr txBox="1"/>
          <p:nvPr/>
        </p:nvSpPr>
        <p:spPr>
          <a:xfrm>
            <a:off x="4190365" y="2322195"/>
            <a:ext cx="7085330" cy="3415030"/>
          </a:xfrm>
          <a:prstGeom prst="rect">
            <a:avLst/>
          </a:prstGeom>
          <a:noFill/>
        </p:spPr>
        <p:txBody>
          <a:bodyPr wrap="square" rtlCol="0">
            <a:spAutoFit/>
          </a:bodyPr>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        S</a:t>
            </a:r>
            <a:r>
              <a:rPr kumimoji="0" lang="zh-CN" altLang="en-US"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elf-assessment questionnaire</a:t>
            </a:r>
            <a:endParaRPr kumimoji="0" lang="zh-CN" altLang="en-US"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en-US" altLang="zh-CN" sz="3600" b="0" i="0" u="none" strike="noStrike" kern="1200" cap="none" spc="0" normalizeH="0" baseline="0" noProof="0">
              <a:ln>
                <a:noFill/>
              </a:ln>
              <a:solidFill>
                <a:schemeClr val="tx1"/>
              </a:solidFill>
              <a:effectLst/>
              <a:uLnTx/>
              <a:uFillTx/>
              <a:latin typeface="Calibri" panose="020F0502020204030204" charset="0"/>
              <a:ea typeface="Calibri" panose="020F0502020204030204" charset="0"/>
              <a:cs typeface="微软雅黑" panose="020B0503020204020204" charset="-122"/>
            </a:endParaRPr>
          </a:p>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sz="3600" b="0" i="0" u="none" strike="noStrike" kern="1200" cap="none" spc="0" normalizeH="0" baseline="0" noProof="0">
                <a:ln>
                  <a:noFill/>
                </a:ln>
                <a:solidFill>
                  <a:schemeClr val="tx1"/>
                </a:solidFill>
                <a:effectLst/>
                <a:uLnTx/>
                <a:uFillTx/>
                <a:latin typeface="Calibri" panose="020F0502020204030204" charset="0"/>
                <a:ea typeface="Calibri" panose="020F0502020204030204" charset="0"/>
                <a:cs typeface="微软雅黑" panose="020B0503020204020204" charset="-122"/>
              </a:rPr>
              <a:t>②</a:t>
            </a:r>
            <a:r>
              <a:rPr kumimoji="0" lang="en-US" altLang="zh-CN"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I</a:t>
            </a:r>
            <a:r>
              <a:rPr kumimoji="0" lang="zh-CN" altLang="en-US"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nterview</a:t>
            </a:r>
            <a:endParaRPr kumimoji="0" lang="zh-CN" altLang="en-US"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a:p>
            <a:pPr marL="0" marR="0" lvl="0" indent="0" algn="l" defTabSz="914400" rtl="0" eaLnBrk="1" fontAlgn="auto" latinLnBrk="0" hangingPunct="1">
              <a:lnSpc>
                <a:spcPct val="150000"/>
              </a:lnSpc>
              <a:spcBef>
                <a:spcPts val="0"/>
              </a:spcBef>
              <a:spcAft>
                <a:spcPts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4" name="文本框 3"/>
          <p:cNvSpPr txBox="1"/>
          <p:nvPr/>
        </p:nvSpPr>
        <p:spPr>
          <a:xfrm>
            <a:off x="4190365" y="2419350"/>
            <a:ext cx="840740" cy="645160"/>
          </a:xfrm>
          <a:prstGeom prst="rect">
            <a:avLst/>
          </a:prstGeom>
          <a:noFill/>
        </p:spPr>
        <p:txBody>
          <a:bodyPr wrap="square" rtlCol="0" anchor="t">
            <a:spAutoFit/>
          </a:bodyPr>
          <a:p>
            <a:r>
              <a:rPr lang="zh-CN" altLang="en-US" sz="3600">
                <a:latin typeface="Calibri" panose="020F0502020204030204" charset="0"/>
                <a:ea typeface="Calibri" panose="020F0502020204030204" charset="0"/>
              </a:rPr>
              <a:t>①</a:t>
            </a:r>
            <a:endParaRPr lang="zh-CN" altLang="en-US" sz="3600">
              <a:latin typeface="Calibri" panose="020F0502020204030204" charset="0"/>
              <a:ea typeface="Calibri" panose="020F0502020204030204" charset="0"/>
            </a:endParaRPr>
          </a:p>
        </p:txBody>
      </p:sp>
      <p:pic>
        <p:nvPicPr>
          <p:cNvPr id="5" name="图片 4" descr="图片1"/>
          <p:cNvPicPr>
            <a:picLocks noChangeAspect="1"/>
          </p:cNvPicPr>
          <p:nvPr/>
        </p:nvPicPr>
        <p:blipFill>
          <a:blip r:embed="rId1"/>
          <a:srcRect l="17805" t="659" r="17820" b="17325"/>
          <a:stretch>
            <a:fillRect/>
          </a:stretch>
        </p:blipFill>
        <p:spPr>
          <a:xfrm>
            <a:off x="840740" y="2586990"/>
            <a:ext cx="2947035" cy="3336925"/>
          </a:xfrm>
          <a:custGeom>
            <a:avLst/>
            <a:gdLst/>
            <a:ahLst/>
            <a:cxnLst>
              <a:cxn ang="3">
                <a:pos x="hc" y="t"/>
              </a:cxn>
              <a:cxn ang="cd2">
                <a:pos x="l" y="vc"/>
              </a:cxn>
              <a:cxn ang="cd4">
                <a:pos x="hc" y="b"/>
              </a:cxn>
              <a:cxn ang="0">
                <a:pos x="r" y="vc"/>
              </a:cxn>
            </a:cxnLst>
            <a:rect l="l" t="t" r="r" b="b"/>
            <a:pathLst>
              <a:path w="4400" h="4980">
                <a:moveTo>
                  <a:pt x="0" y="0"/>
                </a:moveTo>
                <a:lnTo>
                  <a:pt x="4400" y="0"/>
                </a:lnTo>
                <a:lnTo>
                  <a:pt x="4400" y="4980"/>
                </a:lnTo>
                <a:lnTo>
                  <a:pt x="0" y="4980"/>
                </a:lnTo>
                <a:lnTo>
                  <a:pt x="0" y="0"/>
                </a:lnTo>
                <a:close/>
              </a:path>
            </a:pathLst>
          </a:cu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2" name="文本框 1"/>
          <p:cNvSpPr txBox="1"/>
          <p:nvPr/>
        </p:nvSpPr>
        <p:spPr>
          <a:xfrm>
            <a:off x="5573395" y="2920365"/>
            <a:ext cx="6121400" cy="156845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sz="4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Settings for Evidence Collection</a:t>
            </a:r>
            <a:endParaRPr kumimoji="0" lang="zh-CN" altLang="en-US" sz="48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1" name="文本框 20"/>
          <p:cNvSpPr txBox="1"/>
          <p:nvPr/>
        </p:nvSpPr>
        <p:spPr>
          <a:xfrm>
            <a:off x="9620250" y="800735"/>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05</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pic>
        <p:nvPicPr>
          <p:cNvPr id="9" name="图片 8" descr="32313538343332383b32313538343331303bd1a7cfb0b5c6"/>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176395" y="3080385"/>
            <a:ext cx="1248410" cy="1248410"/>
          </a:xfrm>
          <a:prstGeom prst="rect">
            <a:avLst/>
          </a:prstGeom>
        </p:spPr>
      </p:pic>
      <p:pic>
        <p:nvPicPr>
          <p:cNvPr id="4" name="图片 3" descr="hannah-busing-JQ7yAefHV14-unsplash"/>
          <p:cNvPicPr>
            <a:picLocks noChangeAspect="1"/>
          </p:cNvPicPr>
          <p:nvPr/>
        </p:nvPicPr>
        <p:blipFill>
          <a:blip r:embed="rId3"/>
          <a:srcRect l="9087" t="19015" r="25689" b="7120"/>
          <a:stretch>
            <a:fillRect/>
          </a:stretch>
        </p:blipFill>
        <p:spPr>
          <a:xfrm>
            <a:off x="711835" y="2545715"/>
            <a:ext cx="3316605" cy="3755390"/>
          </a:xfrm>
          <a:custGeom>
            <a:avLst/>
            <a:gdLst/>
            <a:ahLst/>
            <a:cxnLst>
              <a:cxn ang="3">
                <a:pos x="hc" y="t"/>
              </a:cxn>
              <a:cxn ang="cd2">
                <a:pos x="l" y="vc"/>
              </a:cxn>
              <a:cxn ang="cd4">
                <a:pos x="hc" y="b"/>
              </a:cxn>
              <a:cxn ang="0">
                <a:pos x="r" y="vc"/>
              </a:cxn>
            </a:cxnLst>
            <a:rect l="l" t="t" r="r" b="b"/>
            <a:pathLst>
              <a:path w="4400" h="4980">
                <a:moveTo>
                  <a:pt x="0" y="0"/>
                </a:moveTo>
                <a:lnTo>
                  <a:pt x="4400" y="0"/>
                </a:lnTo>
                <a:lnTo>
                  <a:pt x="4400" y="4980"/>
                </a:lnTo>
                <a:lnTo>
                  <a:pt x="0" y="4980"/>
                </a:lnTo>
                <a:lnTo>
                  <a:pt x="0" y="0"/>
                </a:lnTo>
                <a:close/>
              </a:path>
            </a:pathLst>
          </a:cu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7" name="文本框 26"/>
          <p:cNvSpPr txBox="1"/>
          <p:nvPr/>
        </p:nvSpPr>
        <p:spPr>
          <a:xfrm>
            <a:off x="2969260" y="737870"/>
            <a:ext cx="6253480" cy="52197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en-US" altLang="zh-CN"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      </a:t>
            </a:r>
            <a:r>
              <a:rPr lang="zh-CN" altLang="en-US" sz="2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Ethical Issues To be Considered</a:t>
            </a:r>
            <a:endParaRPr kumimoji="0" lang="zh-CN" altLang="en-US" sz="2800" b="1" i="0" u="none" strike="noStrike" kern="0" cap="none" spc="0" normalizeH="0" baseline="0" noProof="0" dirty="0">
              <a:ln>
                <a:noFill/>
              </a:ln>
              <a:solidFill>
                <a:schemeClr val="tx1"/>
              </a:solidFill>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endParaRPr>
          </a:p>
        </p:txBody>
      </p:sp>
      <p:sp>
        <p:nvSpPr>
          <p:cNvPr id="2" name="圆角矩形 8"/>
          <p:cNvSpPr/>
          <p:nvPr/>
        </p:nvSpPr>
        <p:spPr>
          <a:xfrm>
            <a:off x="4327976" y="1986915"/>
            <a:ext cx="1535430" cy="1535430"/>
          </a:xfrm>
          <a:prstGeom prst="roundRect">
            <a:avLst/>
          </a:prstGeom>
          <a:solidFill>
            <a:schemeClr val="tx1"/>
          </a:solidFill>
          <a:ln w="12700" cap="flat" cmpd="sng" algn="ctr">
            <a:noFill/>
            <a:prstDash val="solid"/>
            <a:miter lim="800000"/>
          </a:ln>
          <a:effectLst/>
        </p:spPr>
        <p:txBody>
          <a:bodyPr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3" name="圆角矩形 9"/>
          <p:cNvSpPr/>
          <p:nvPr/>
        </p:nvSpPr>
        <p:spPr>
          <a:xfrm>
            <a:off x="6222181" y="1986915"/>
            <a:ext cx="1535430" cy="1535430"/>
          </a:xfrm>
          <a:prstGeom prst="roundRect">
            <a:avLst/>
          </a:prstGeom>
          <a:solidFill>
            <a:schemeClr val="tx1"/>
          </a:solidFill>
          <a:ln w="12700" cap="flat" cmpd="sng" algn="ctr">
            <a:noFill/>
            <a:prstDash val="solid"/>
            <a:miter lim="800000"/>
          </a:ln>
          <a:effectLst/>
        </p:spPr>
        <p:txBody>
          <a:bodyPr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3600" b="0" i="0" u="none" strike="noStrike" kern="0" cap="none" spc="0" normalizeH="0" baseline="0" noProof="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18" name="圆角矩形 10"/>
          <p:cNvSpPr/>
          <p:nvPr/>
        </p:nvSpPr>
        <p:spPr>
          <a:xfrm>
            <a:off x="6222181" y="3816985"/>
            <a:ext cx="1535430" cy="1535430"/>
          </a:xfrm>
          <a:prstGeom prst="roundRect">
            <a:avLst/>
          </a:prstGeom>
          <a:solidFill>
            <a:schemeClr val="tx1"/>
          </a:solidFill>
          <a:ln w="12700" cap="flat" cmpd="sng" algn="ctr">
            <a:noFill/>
            <a:prstDash val="solid"/>
            <a:miter lim="800000"/>
          </a:ln>
          <a:effectLst/>
        </p:spPr>
        <p:txBody>
          <a:bodyPr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800" b="0" i="0" u="none" strike="noStrike" kern="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19" name="圆角矩形 11"/>
          <p:cNvSpPr/>
          <p:nvPr/>
        </p:nvSpPr>
        <p:spPr>
          <a:xfrm>
            <a:off x="4327976" y="3832860"/>
            <a:ext cx="1535430" cy="1535430"/>
          </a:xfrm>
          <a:prstGeom prst="roundRect">
            <a:avLst/>
          </a:prstGeom>
          <a:solidFill>
            <a:schemeClr val="tx1"/>
          </a:solidFill>
          <a:ln w="12700" cap="flat" cmpd="sng" algn="ctr">
            <a:noFill/>
            <a:prstDash val="solid"/>
            <a:miter lim="800000"/>
          </a:ln>
          <a:effectLst/>
        </p:spPr>
        <p:txBody>
          <a:bodyPr anchor="ctr"/>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0" name="矩形 19"/>
          <p:cNvSpPr/>
          <p:nvPr/>
        </p:nvSpPr>
        <p:spPr>
          <a:xfrm>
            <a:off x="4803591" y="2339340"/>
            <a:ext cx="619125"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rPr>
              <a:t>1</a:t>
            </a:r>
            <a:endPar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1" name="矩形 20"/>
          <p:cNvSpPr/>
          <p:nvPr/>
        </p:nvSpPr>
        <p:spPr>
          <a:xfrm>
            <a:off x="6557461" y="2339975"/>
            <a:ext cx="864870"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rPr>
              <a:t>2</a:t>
            </a:r>
            <a:endPar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2" name="矩形 21"/>
          <p:cNvSpPr/>
          <p:nvPr/>
        </p:nvSpPr>
        <p:spPr>
          <a:xfrm>
            <a:off x="4716596" y="4169410"/>
            <a:ext cx="793750"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rPr>
              <a:t>3</a:t>
            </a:r>
            <a:endPar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3" name="矩形 22"/>
          <p:cNvSpPr/>
          <p:nvPr/>
        </p:nvSpPr>
        <p:spPr>
          <a:xfrm>
            <a:off x="6703695" y="4169410"/>
            <a:ext cx="528955"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rPr>
              <a:t>4</a:t>
            </a:r>
            <a:endParaRPr kumimoji="0" lang="en-US" altLang="zh-CN" sz="4800" b="1" i="0" u="none" strike="noStrike" kern="1200" cap="none" spc="0" normalizeH="0" baseline="0" noProof="0" dirty="0">
              <a:ln>
                <a:noFill/>
              </a:ln>
              <a:solidFill>
                <a:prstClr val="white"/>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34" name="文本框1"/>
          <p:cNvSpPr txBox="1"/>
          <p:nvPr/>
        </p:nvSpPr>
        <p:spPr>
          <a:xfrm>
            <a:off x="2355850" y="2051685"/>
            <a:ext cx="1742440" cy="1014730"/>
          </a:xfrm>
          <a:prstGeom prst="rect">
            <a:avLst/>
          </a:prstGeom>
          <a:noFill/>
        </p:spPr>
        <p:txBody>
          <a:bodyPr wrap="square" rtlCol="0">
            <a:spAutoFit/>
          </a:bodyPr>
          <a:p>
            <a:pPr marL="0" marR="0" lvl="0" indent="0" algn="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rPr>
              <a:t>Fill out the questionnaire anonymously</a:t>
            </a:r>
            <a:endPar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endParaRPr>
          </a:p>
        </p:txBody>
      </p:sp>
      <p:sp>
        <p:nvSpPr>
          <p:cNvPr id="36" name="文本框1"/>
          <p:cNvSpPr txBox="1"/>
          <p:nvPr/>
        </p:nvSpPr>
        <p:spPr>
          <a:xfrm>
            <a:off x="2004695" y="3858260"/>
            <a:ext cx="2093595" cy="1014730"/>
          </a:xfrm>
          <a:prstGeom prst="rect">
            <a:avLst/>
          </a:prstGeom>
          <a:noFill/>
        </p:spPr>
        <p:txBody>
          <a:bodyPr wrap="square" rtlCol="0">
            <a:spAutoFit/>
          </a:bodyPr>
          <a:p>
            <a:pPr marL="0" marR="0" lvl="0" indent="0" algn="r"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rPr>
              <a:t>The location and environment of the interview</a:t>
            </a:r>
            <a:endPar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endParaRPr>
          </a:p>
        </p:txBody>
      </p:sp>
      <p:sp>
        <p:nvSpPr>
          <p:cNvPr id="38" name="文本框1"/>
          <p:cNvSpPr txBox="1"/>
          <p:nvPr/>
        </p:nvSpPr>
        <p:spPr>
          <a:xfrm>
            <a:off x="8027670" y="2051685"/>
            <a:ext cx="1742440" cy="706755"/>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rPr>
              <a:t>Voluntary participation</a:t>
            </a:r>
            <a:endPar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endParaRPr>
          </a:p>
        </p:txBody>
      </p:sp>
      <p:sp>
        <p:nvSpPr>
          <p:cNvPr id="40" name="文本框1"/>
          <p:cNvSpPr txBox="1"/>
          <p:nvPr/>
        </p:nvSpPr>
        <p:spPr>
          <a:xfrm>
            <a:off x="8027670" y="3843655"/>
            <a:ext cx="2417445" cy="1322070"/>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rPr>
              <a:t>t</a:t>
            </a:r>
            <a:r>
              <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rPr>
              <a:t>he interviewees must be college students with sound minds</a:t>
            </a:r>
            <a:endParaRPr kumimoji="0" lang="zh-CN" altLang="en-US"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cs typeface="宋体" pitchFamily="2" charset="-12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340360" y="314960"/>
            <a:ext cx="115112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2" name="文本框 1"/>
          <p:cNvSpPr txBox="1"/>
          <p:nvPr/>
        </p:nvSpPr>
        <p:spPr>
          <a:xfrm>
            <a:off x="3397885" y="1163955"/>
            <a:ext cx="7123430" cy="829945"/>
          </a:xfrm>
          <a:prstGeom prst="rect">
            <a:avLst/>
          </a:prstGeom>
          <a:noFill/>
        </p:spPr>
        <p:txBody>
          <a:bodyPr wrap="square" rtlCol="0">
            <a:spAutoFit/>
          </a:bodyPr>
          <a:p>
            <a:pPr marL="0" marR="0" lvl="0" indent="0" algn="l" defTabSz="914400" rtl="0" eaLnBrk="1" fontAlgn="auto" latinLnBrk="0" hangingPunct="1">
              <a:lnSpc>
                <a:spcPct val="100000"/>
              </a:lnSpc>
              <a:spcBef>
                <a:spcPts val="0"/>
              </a:spcBef>
              <a:spcAft>
                <a:spcPts val="0"/>
              </a:spcAft>
              <a:buClrTx/>
              <a:buSzTx/>
              <a:buFontTx/>
              <a:buNone/>
              <a:defRPr/>
            </a:pPr>
            <a:r>
              <a:rPr lang="zh-CN" altLang="en-US" sz="4800" b="1" kern="0" noProof="0" dirty="0">
                <a:ln>
                  <a:noFill/>
                </a:ln>
                <a:effectLst/>
                <a:uLnTx/>
                <a:uFillTx/>
                <a:latin typeface="Times New Roman Bold" panose="02020603050405020304" charset="0"/>
                <a:ea typeface="汉仪中简黑简" panose="00020600040101010101" charset="-122"/>
                <a:cs typeface="Times New Roman Bold" panose="02020603050405020304" charset="0"/>
                <a:sym typeface="Arial" panose="020B0604020202020204" pitchFamily="34" charset="0"/>
              </a:rPr>
              <a:t>Methods of Data Analysis</a:t>
            </a:r>
            <a:endParaRPr kumimoji="0" lang="zh-CN" altLang="en-US" sz="48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21" name="文本框 20"/>
          <p:cNvSpPr txBox="1"/>
          <p:nvPr/>
        </p:nvSpPr>
        <p:spPr>
          <a:xfrm>
            <a:off x="931545" y="648335"/>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07</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sp>
        <p:nvSpPr>
          <p:cNvPr id="7" name="文本框 6"/>
          <p:cNvSpPr txBox="1"/>
          <p:nvPr/>
        </p:nvSpPr>
        <p:spPr>
          <a:xfrm>
            <a:off x="4399915" y="2509520"/>
            <a:ext cx="6688455" cy="2999740"/>
          </a:xfrm>
          <a:prstGeom prst="rect">
            <a:avLst/>
          </a:prstGeom>
          <a:noFill/>
        </p:spPr>
        <p:txBody>
          <a:bodyPr wrap="square" rtlCol="0">
            <a:spAutoFit/>
          </a:bodyPr>
          <a:p>
            <a:pPr marL="0" marR="0" lvl="0" indent="0" algn="l" defTabSz="914400" rtl="0" eaLnBrk="1" fontAlgn="auto" latinLnBrk="0" hangingPunct="1">
              <a:lnSpc>
                <a:spcPct val="150000"/>
              </a:lnSpc>
              <a:spcBef>
                <a:spcPts val="0"/>
              </a:spcBef>
              <a:spcAft>
                <a:spcPts val="0"/>
              </a:spcAft>
              <a:buClrTx/>
              <a:buSzTx/>
              <a:buFontTx/>
              <a:buNone/>
              <a:defRPr/>
            </a:pPr>
            <a:r>
              <a:rPr kumimoji="0" lang="en-US" altLang="zh-CN"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In order to answer the questions posed in this study, a combination of quantitative and qualitative research will be used in this study. The returned questionnaire self-assessment forms will be retrieved for data tabulation and the received evaluation questionnaires will be analyzed using a multi-level Rasch model using FACETS. The Rasch model is a type of item response model. </a:t>
            </a:r>
            <a:endParaRPr kumimoji="0" lang="en-US" altLang="zh-CN" b="0" i="0" u="none" strike="noStrike" kern="1200" cap="none" spc="0" normalizeH="0" baseline="0" noProof="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pic>
        <p:nvPicPr>
          <p:cNvPr id="3" name="图片 2" descr="christopher-gower-vjMgqUkS8q8-unsplash"/>
          <p:cNvPicPr>
            <a:picLocks noChangeAspect="1"/>
          </p:cNvPicPr>
          <p:nvPr/>
        </p:nvPicPr>
        <p:blipFill>
          <a:blip r:embed="rId1"/>
          <a:srcRect l="29232" t="653" r="14226" b="638"/>
          <a:stretch>
            <a:fillRect/>
          </a:stretch>
        </p:blipFill>
        <p:spPr>
          <a:xfrm>
            <a:off x="931545" y="2509520"/>
            <a:ext cx="2999740" cy="3492500"/>
          </a:xfrm>
          <a:custGeom>
            <a:avLst/>
            <a:gdLst/>
            <a:ahLst/>
            <a:cxnLst>
              <a:cxn ang="3">
                <a:pos x="hc" y="t"/>
              </a:cxn>
              <a:cxn ang="cd2">
                <a:pos x="l" y="vc"/>
              </a:cxn>
              <a:cxn ang="cd4">
                <a:pos x="hc" y="b"/>
              </a:cxn>
              <a:cxn ang="0">
                <a:pos x="r" y="vc"/>
              </a:cxn>
            </a:cxnLst>
            <a:rect l="l" t="t" r="r" b="b"/>
            <a:pathLst>
              <a:path w="5584" h="6500">
                <a:moveTo>
                  <a:pt x="0" y="0"/>
                </a:moveTo>
                <a:lnTo>
                  <a:pt x="5584" y="0"/>
                </a:lnTo>
                <a:lnTo>
                  <a:pt x="5584" y="6500"/>
                </a:lnTo>
                <a:lnTo>
                  <a:pt x="0" y="6500"/>
                </a:lnTo>
                <a:lnTo>
                  <a:pt x="0" y="0"/>
                </a:ln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p:sp>
        <p:nvSpPr>
          <p:cNvPr id="27" name="文本框 26"/>
          <p:cNvSpPr txBox="1"/>
          <p:nvPr/>
        </p:nvSpPr>
        <p:spPr>
          <a:xfrm>
            <a:off x="3914140" y="1083310"/>
            <a:ext cx="4535170" cy="76835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4400" b="1" i="0" u="none" strike="noStrike" kern="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宋体" pitchFamily="2" charset="-122"/>
                <a:sym typeface="Calibri" panose="020F0502020204030204" charset="0"/>
              </a:rPr>
              <a:t>The Timetable </a:t>
            </a:r>
            <a:endParaRPr kumimoji="0" lang="en-US" altLang="zh-CN" sz="4400" b="1" i="0" u="none" strike="noStrike" kern="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宋体" pitchFamily="2" charset="-122"/>
              <a:sym typeface="Calibri" panose="020F0502020204030204" charset="0"/>
            </a:endParaRPr>
          </a:p>
        </p:txBody>
      </p:sp>
      <p:cxnSp>
        <p:nvCxnSpPr>
          <p:cNvPr id="2" name="Straight Connector 2"/>
          <p:cNvCxnSpPr/>
          <p:nvPr/>
        </p:nvCxnSpPr>
        <p:spPr>
          <a:xfrm flipH="1">
            <a:off x="2658110" y="3650615"/>
            <a:ext cx="7046595" cy="0"/>
          </a:xfrm>
          <a:prstGeom prst="line">
            <a:avLst/>
          </a:prstGeom>
          <a:solidFill>
            <a:schemeClr val="tx1"/>
          </a:solidFill>
          <a:ln w="12700" cap="rnd" cmpd="sng" algn="ctr">
            <a:solidFill>
              <a:srgbClr val="DCDCDC"/>
            </a:solidFill>
            <a:prstDash val="solid"/>
            <a:round/>
          </a:ln>
          <a:effectLst/>
        </p:spPr>
      </p:cxnSp>
      <p:sp>
        <p:nvSpPr>
          <p:cNvPr id="4" name="椭圆 3"/>
          <p:cNvSpPr/>
          <p:nvPr/>
        </p:nvSpPr>
        <p:spPr>
          <a:xfrm>
            <a:off x="2025650" y="3294380"/>
            <a:ext cx="705485" cy="705485"/>
          </a:xfrm>
          <a:prstGeom prst="ellipse">
            <a:avLst/>
          </a:prstGeom>
          <a:solidFill>
            <a:schemeClr val="tx1"/>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p>
            <a:pPr algn="ctr"/>
            <a:r>
              <a:rPr lang="en-US" altLang="zh-CN" sz="2000">
                <a:latin typeface="汉仪中简黑简" panose="00020600040101010101" charset="-122"/>
                <a:ea typeface="汉仪中简黑简" panose="00020600040101010101" charset="-122"/>
              </a:rPr>
              <a:t>01</a:t>
            </a:r>
            <a:endParaRPr lang="en-US" altLang="zh-CN" sz="2000">
              <a:latin typeface="汉仪中简黑简" panose="00020600040101010101" charset="-122"/>
              <a:ea typeface="汉仪中简黑简" panose="00020600040101010101" charset="-122"/>
            </a:endParaRPr>
          </a:p>
        </p:txBody>
      </p:sp>
      <p:sp>
        <p:nvSpPr>
          <p:cNvPr id="5" name="椭圆 4"/>
          <p:cNvSpPr/>
          <p:nvPr/>
        </p:nvSpPr>
        <p:spPr>
          <a:xfrm>
            <a:off x="4505325" y="3294380"/>
            <a:ext cx="705485" cy="705485"/>
          </a:xfrm>
          <a:prstGeom prst="ellipse">
            <a:avLst/>
          </a:prstGeom>
          <a:solidFill>
            <a:schemeClr val="tx1"/>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p>
            <a:pPr algn="ctr"/>
            <a:r>
              <a:rPr lang="en-US" altLang="zh-CN" sz="2000">
                <a:latin typeface="汉仪中简黑简" panose="00020600040101010101" charset="-122"/>
                <a:ea typeface="汉仪中简黑简" panose="00020600040101010101" charset="-122"/>
                <a:sym typeface="方正公文黑体" panose="02000500000000000000" charset="-122"/>
              </a:rPr>
              <a:t>02</a:t>
            </a:r>
            <a:endParaRPr lang="en-US" altLang="zh-CN" sz="2000">
              <a:latin typeface="汉仪中简黑简" panose="00020600040101010101" charset="-122"/>
              <a:ea typeface="汉仪中简黑简" panose="00020600040101010101" charset="-122"/>
              <a:sym typeface="方正公文黑体" panose="02000500000000000000" charset="-122"/>
            </a:endParaRPr>
          </a:p>
        </p:txBody>
      </p:sp>
      <p:sp>
        <p:nvSpPr>
          <p:cNvPr id="7" name="椭圆 6"/>
          <p:cNvSpPr/>
          <p:nvPr/>
        </p:nvSpPr>
        <p:spPr>
          <a:xfrm>
            <a:off x="7263765" y="3293745"/>
            <a:ext cx="705485" cy="705485"/>
          </a:xfrm>
          <a:prstGeom prst="ellipse">
            <a:avLst/>
          </a:prstGeom>
          <a:solidFill>
            <a:schemeClr val="tx1"/>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p>
            <a:pPr algn="ctr"/>
            <a:r>
              <a:rPr lang="en-US" altLang="zh-CN" sz="2000">
                <a:latin typeface="汉仪中简黑简" panose="00020600040101010101" charset="-122"/>
                <a:ea typeface="汉仪中简黑简" panose="00020600040101010101" charset="-122"/>
              </a:rPr>
              <a:t>03</a:t>
            </a:r>
            <a:endParaRPr lang="en-US" altLang="zh-CN" sz="2000">
              <a:latin typeface="汉仪中简黑简" panose="00020600040101010101" charset="-122"/>
              <a:ea typeface="汉仪中简黑简" panose="00020600040101010101" charset="-122"/>
            </a:endParaRPr>
          </a:p>
        </p:txBody>
      </p:sp>
      <p:sp>
        <p:nvSpPr>
          <p:cNvPr id="8" name="椭圆 7"/>
          <p:cNvSpPr/>
          <p:nvPr/>
        </p:nvSpPr>
        <p:spPr>
          <a:xfrm>
            <a:off x="9704705" y="3293745"/>
            <a:ext cx="705485" cy="705485"/>
          </a:xfrm>
          <a:prstGeom prst="ellipse">
            <a:avLst/>
          </a:prstGeom>
          <a:solidFill>
            <a:schemeClr val="tx1"/>
          </a:solidFill>
          <a:ln>
            <a:noFill/>
          </a:ln>
        </p:spPr>
        <p:style>
          <a:lnRef idx="2">
            <a:srgbClr val="5B9BD5">
              <a:shade val="50000"/>
            </a:srgbClr>
          </a:lnRef>
          <a:fillRef idx="1">
            <a:srgbClr val="5B9BD5"/>
          </a:fillRef>
          <a:effectRef idx="0">
            <a:srgbClr val="5B9BD5"/>
          </a:effectRef>
          <a:fontRef idx="minor">
            <a:sysClr val="window" lastClr="FFFFFF"/>
          </a:fontRef>
        </p:style>
        <p:txBody>
          <a:bodyPr rtlCol="0" anchor="ctr"/>
          <a:p>
            <a:pPr algn="ctr"/>
            <a:r>
              <a:rPr lang="en-US" altLang="zh-CN" sz="2000">
                <a:latin typeface="汉仪中简黑简" panose="00020600040101010101" charset="-122"/>
                <a:ea typeface="汉仪中简黑简" panose="00020600040101010101" charset="-122"/>
              </a:rPr>
              <a:t>04</a:t>
            </a:r>
            <a:endParaRPr lang="en-US" altLang="zh-CN" sz="2000">
              <a:latin typeface="汉仪中简黑简" panose="00020600040101010101" charset="-122"/>
              <a:ea typeface="汉仪中简黑简" panose="00020600040101010101" charset="-122"/>
            </a:endParaRPr>
          </a:p>
        </p:txBody>
      </p:sp>
      <p:sp>
        <p:nvSpPr>
          <p:cNvPr id="11" name="文本框1"/>
          <p:cNvSpPr txBox="1"/>
          <p:nvPr/>
        </p:nvSpPr>
        <p:spPr>
          <a:xfrm>
            <a:off x="4130675" y="4182745"/>
            <a:ext cx="1456055" cy="39878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rPr>
              <a:t>Interview</a:t>
            </a:r>
            <a:endPar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endParaRPr>
          </a:p>
        </p:txBody>
      </p:sp>
      <p:sp>
        <p:nvSpPr>
          <p:cNvPr id="24" name="文本框1"/>
          <p:cNvSpPr txBox="1"/>
          <p:nvPr/>
        </p:nvSpPr>
        <p:spPr>
          <a:xfrm>
            <a:off x="9204008" y="4182432"/>
            <a:ext cx="1706245" cy="398780"/>
          </a:xfrm>
          <a:prstGeom prst="rect">
            <a:avLst/>
          </a:prstGeom>
          <a:noFill/>
        </p:spPr>
        <p:txBody>
          <a:bodyPr wrap="non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rPr>
              <a:t>Data analysis</a:t>
            </a:r>
            <a:endPar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endParaRPr>
          </a:p>
        </p:txBody>
      </p:sp>
      <p:sp>
        <p:nvSpPr>
          <p:cNvPr id="29" name="文本框1"/>
          <p:cNvSpPr txBox="1"/>
          <p:nvPr/>
        </p:nvSpPr>
        <p:spPr>
          <a:xfrm>
            <a:off x="6677978" y="2646367"/>
            <a:ext cx="1876425" cy="398780"/>
          </a:xfrm>
          <a:prstGeom prst="rect">
            <a:avLst/>
          </a:prstGeom>
          <a:noFill/>
        </p:spPr>
        <p:txBody>
          <a:bodyPr wrap="non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rPr>
              <a:t>Data </a:t>
            </a:r>
            <a:r>
              <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rPr>
              <a:t>collection</a:t>
            </a:r>
            <a:endPar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endParaRPr>
          </a:p>
        </p:txBody>
      </p:sp>
      <p:sp>
        <p:nvSpPr>
          <p:cNvPr id="3" name="文本框1"/>
          <p:cNvSpPr txBox="1"/>
          <p:nvPr/>
        </p:nvSpPr>
        <p:spPr>
          <a:xfrm>
            <a:off x="1450975" y="2646680"/>
            <a:ext cx="1854835" cy="398780"/>
          </a:xfrm>
          <a:prstGeom prst="rect">
            <a:avLst/>
          </a:prstGeom>
          <a:noFill/>
        </p:spPr>
        <p:txBody>
          <a:bodyPr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rPr>
              <a:t>questionnaire</a:t>
            </a:r>
            <a:endParaRPr kumimoji="0" lang="en-US" altLang="zh-CN" sz="2000" b="1" i="0" u="none" strike="noStrike" kern="1200" cap="none" spc="0" normalizeH="0" baseline="0" noProof="0" dirty="0">
              <a:ln>
                <a:noFill/>
              </a:ln>
              <a:solidFill>
                <a:schemeClr val="tx1">
                  <a:lumMod val="75000"/>
                  <a:lumOff val="25000"/>
                </a:schemeClr>
              </a:solidFill>
              <a:effectLst/>
              <a:uLnTx/>
              <a:uFillTx/>
              <a:latin typeface="汉仪中简黑简" panose="00020600040101010101" charset="-122"/>
              <a:ea typeface="汉仪中简黑简" panose="00020600040101010101" charset="-122"/>
            </a:endParaRPr>
          </a:p>
        </p:txBody>
      </p:sp>
      <p:sp>
        <p:nvSpPr>
          <p:cNvPr id="21" name="文本框 20"/>
          <p:cNvSpPr txBox="1"/>
          <p:nvPr/>
        </p:nvSpPr>
        <p:spPr>
          <a:xfrm>
            <a:off x="786130" y="536575"/>
            <a:ext cx="1945005" cy="1861185"/>
          </a:xfrm>
          <a:prstGeom prst="rect">
            <a:avLst/>
          </a:prstGeom>
          <a:noFill/>
        </p:spPr>
        <p:txBody>
          <a:bodyPr vert="horz" wrap="square" rtlCol="0">
            <a:spAutoFit/>
          </a:bodyPr>
          <a:p>
            <a:pPr marL="0" marR="0" lvl="0" indent="0" algn="ctr" defTabSz="914400" rtl="0" eaLnBrk="1" fontAlgn="auto" latinLnBrk="0" hangingPunct="1">
              <a:lnSpc>
                <a:spcPct val="100000"/>
              </a:lnSpc>
              <a:spcBef>
                <a:spcPts val="0"/>
              </a:spcBef>
              <a:spcAft>
                <a:spcPts val="0"/>
              </a:spcAft>
              <a:buClrTx/>
              <a:buSzTx/>
              <a:buFontTx/>
              <a:buNone/>
              <a:defRPr/>
            </a:pPr>
            <a:r>
              <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rPr>
              <a:t>08</a:t>
            </a:r>
            <a:endParaRPr kumimoji="0" lang="en-US" altLang="zh-CN" sz="11500" b="1" i="0" u="none" strike="noStrike" kern="1200" cap="none" spc="0" normalizeH="0" baseline="0" noProof="0" dirty="0">
              <a:ln>
                <a:noFill/>
              </a:ln>
              <a:solidFill>
                <a:schemeClr val="tx1"/>
              </a:solidFill>
              <a:effectLst/>
              <a:uLnTx/>
              <a:uFillTx/>
              <a:latin typeface="汉仪中简黑简" panose="00020600040101010101" charset="-122"/>
              <a:ea typeface="汉仪中简黑简" panose="00020600040101010101" charset="-122"/>
              <a:cs typeface="微软雅黑" panose="020B0503020204020204" charset="-122"/>
            </a:endParaRPr>
          </a:p>
        </p:txBody>
      </p:sp>
      <p:pic>
        <p:nvPicPr>
          <p:cNvPr id="6" name="图片 5"/>
          <p:cNvPicPr>
            <a:picLocks noChangeAspect="1"/>
          </p:cNvPicPr>
          <p:nvPr/>
        </p:nvPicPr>
        <p:blipFill>
          <a:blip r:embed="rId2"/>
          <a:stretch>
            <a:fillRect/>
          </a:stretch>
        </p:blipFill>
        <p:spPr>
          <a:xfrm>
            <a:off x="2658110" y="891540"/>
            <a:ext cx="1617345" cy="1344295"/>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pSp>
        <p:nvGrpSpPr>
          <p:cNvPr id="18" name="组合 17"/>
          <p:cNvGrpSpPr/>
          <p:nvPr/>
        </p:nvGrpSpPr>
        <p:grpSpPr>
          <a:xfrm>
            <a:off x="435610" y="314960"/>
            <a:ext cx="11320780" cy="6228080"/>
            <a:chOff x="811" y="386"/>
            <a:chExt cx="17828" cy="9808"/>
          </a:xfrm>
        </p:grpSpPr>
        <p:sp>
          <p:nvSpPr>
            <p:cNvPr id="10" name="矩形 9"/>
            <p:cNvSpPr/>
            <p:nvPr/>
          </p:nvSpPr>
          <p:spPr>
            <a:xfrm>
              <a:off x="811" y="386"/>
              <a:ext cx="17828" cy="9809"/>
            </a:xfrm>
            <a:prstGeom prst="rect">
              <a:avLst/>
            </a:prstGeom>
            <a:noFill/>
            <a:ln w="28575">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055" y="608"/>
              <a:ext cx="17341" cy="9364"/>
            </a:xfrm>
            <a:prstGeom prst="rect">
              <a:avLst/>
            </a:prstGeom>
            <a:noFill/>
            <a:ln w="19050">
              <a:solidFill>
                <a:srgbClr val="000000"/>
              </a:solidFill>
            </a:ln>
            <a:extLst>
              <a:ext uri="{909E8E84-426E-40DD-AFC4-6F175D3DCCD1}">
                <a14:hiddenFill xmlns:a14="http://schemas.microsoft.com/office/drawing/2010/main">
                  <a:solidFill>
                    <a:schemeClr val="accent2"/>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6" name="文本框 15"/>
          <p:cNvSpPr txBox="1"/>
          <p:nvPr/>
        </p:nvSpPr>
        <p:spPr>
          <a:xfrm>
            <a:off x="1263650" y="1752600"/>
            <a:ext cx="4537075" cy="3830955"/>
          </a:xfrm>
          <a:prstGeom prst="rect">
            <a:avLst/>
          </a:prstGeom>
          <a:noFill/>
        </p:spPr>
        <p:txBody>
          <a:bodyPr wrap="square" rtlCol="0">
            <a:spAutoFit/>
          </a:bodyPr>
          <a:p>
            <a:pPr marL="0" marR="0" lvl="0" indent="0" algn="dist" defTabSz="914400" rtl="0" eaLnBrk="1" fontAlgn="auto" latinLnBrk="0" hangingPunct="1">
              <a:lnSpc>
                <a:spcPct val="150000"/>
              </a:lnSpc>
              <a:spcBef>
                <a:spcPts val="0"/>
              </a:spcBef>
              <a:spcAft>
                <a:spcPts val="0"/>
              </a:spcAft>
              <a:buClrTx/>
              <a:buSzTx/>
              <a:buFontTx/>
              <a:buNone/>
              <a:defRPr/>
            </a:pPr>
            <a:r>
              <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rPr>
              <a:t>THANK  YOU</a:t>
            </a:r>
            <a:endPar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endParaRPr>
          </a:p>
          <a:p>
            <a:pPr marL="0" marR="0" lvl="0" indent="0" algn="dist" defTabSz="914400" rtl="0" eaLnBrk="1" fontAlgn="auto" latinLnBrk="0" hangingPunct="1">
              <a:lnSpc>
                <a:spcPct val="150000"/>
              </a:lnSpc>
              <a:spcBef>
                <a:spcPts val="0"/>
              </a:spcBef>
              <a:spcAft>
                <a:spcPts val="0"/>
              </a:spcAft>
              <a:buClrTx/>
              <a:buSzTx/>
              <a:buFontTx/>
              <a:buNone/>
              <a:defRPr/>
            </a:pPr>
            <a:r>
              <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rPr>
              <a:t>FOR </a:t>
            </a:r>
            <a:r>
              <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rPr>
              <a:t>YOUR</a:t>
            </a:r>
            <a:endPar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endParaRPr>
          </a:p>
          <a:p>
            <a:pPr marL="0" marR="0" lvl="0" indent="0" algn="dist" defTabSz="914400" rtl="0" eaLnBrk="1" fontAlgn="auto" latinLnBrk="0" hangingPunct="1">
              <a:lnSpc>
                <a:spcPct val="150000"/>
              </a:lnSpc>
              <a:spcBef>
                <a:spcPts val="0"/>
              </a:spcBef>
              <a:spcAft>
                <a:spcPts val="0"/>
              </a:spcAft>
              <a:buClrTx/>
              <a:buSzTx/>
              <a:buFontTx/>
              <a:buNone/>
              <a:defRPr/>
            </a:pPr>
            <a:r>
              <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rPr>
              <a:t>WATCHING</a:t>
            </a:r>
            <a:endParaRPr kumimoji="0" lang="en-US" altLang="zh-CN" sz="5400" b="0" i="0" u="none" strike="noStrike" kern="1200" cap="none" spc="0" normalizeH="0" baseline="0" noProof="0" dirty="0">
              <a:ln>
                <a:noFill/>
              </a:ln>
              <a:solidFill>
                <a:srgbClr val="000000"/>
              </a:solidFill>
              <a:effectLst/>
              <a:uLnTx/>
              <a:uFillTx/>
              <a:latin typeface="汉仪粗简黑简" panose="00020600040101010101" charset="-122"/>
              <a:ea typeface="汉仪粗简黑简" panose="00020600040101010101" charset="-122"/>
              <a:cs typeface="+mn-cs"/>
            </a:endParaRPr>
          </a:p>
        </p:txBody>
      </p:sp>
      <p:grpSp>
        <p:nvGrpSpPr>
          <p:cNvPr id="2" name="组合 1"/>
          <p:cNvGrpSpPr/>
          <p:nvPr/>
        </p:nvGrpSpPr>
        <p:grpSpPr>
          <a:xfrm>
            <a:off x="5970270" y="1436370"/>
            <a:ext cx="5657850" cy="3985260"/>
            <a:chOff x="9402" y="2262"/>
            <a:chExt cx="8910" cy="6276"/>
          </a:xfrm>
        </p:grpSpPr>
        <p:pic>
          <p:nvPicPr>
            <p:cNvPr id="17" name="图片 16" descr="QQ图片20220715232624"/>
            <p:cNvPicPr>
              <a:picLocks noChangeAspect="1"/>
            </p:cNvPicPr>
            <p:nvPr>
              <p:custDataLst>
                <p:tags r:id="rId1"/>
              </p:custDataLst>
            </p:nvPr>
          </p:nvPicPr>
          <p:blipFill>
            <a:blip r:embed="rId2"/>
            <a:stretch>
              <a:fillRect/>
            </a:stretch>
          </p:blipFill>
          <p:spPr>
            <a:xfrm>
              <a:off x="9402" y="2262"/>
              <a:ext cx="8910" cy="6276"/>
            </a:xfrm>
            <a:prstGeom prst="rect">
              <a:avLst/>
            </a:prstGeom>
          </p:spPr>
        </p:pic>
        <p:pic>
          <p:nvPicPr>
            <p:cNvPr id="19" name="图片 18" descr="QQ图片20220715232624"/>
            <p:cNvPicPr>
              <a:picLocks noChangeAspect="1"/>
            </p:cNvPicPr>
            <p:nvPr>
              <p:custDataLst>
                <p:tags r:id="rId3"/>
              </p:custDataLst>
            </p:nvPr>
          </p:nvPicPr>
          <p:blipFill>
            <a:blip r:embed="rId2"/>
            <a:stretch>
              <a:fillRect/>
            </a:stretch>
          </p:blipFill>
          <p:spPr>
            <a:xfrm>
              <a:off x="9402" y="2262"/>
              <a:ext cx="8910" cy="6276"/>
            </a:xfrm>
            <a:prstGeom prst="rect">
              <a:avLst/>
            </a:prstGeom>
          </p:spPr>
        </p:pic>
      </p:grpSp>
      <p:pic>
        <p:nvPicPr>
          <p:cNvPr id="4" name="图片 3"/>
          <p:cNvPicPr>
            <a:picLocks noChangeAspect="1"/>
          </p:cNvPicPr>
          <p:nvPr/>
        </p:nvPicPr>
        <p:blipFill>
          <a:blip r:embed="rId4">
            <a:biLevel thresh="50000"/>
          </a:blip>
          <a:stretch>
            <a:fillRect/>
          </a:stretch>
        </p:blipFill>
        <p:spPr>
          <a:xfrm>
            <a:off x="703580" y="598805"/>
            <a:ext cx="4064635" cy="837565"/>
          </a:xfrm>
          <a:prstGeom prst="rect">
            <a:avLst/>
          </a:prstGeom>
        </p:spPr>
      </p:pic>
    </p:spTree>
  </p:cSld>
  <p:clrMapOvr>
    <a:masterClrMapping/>
  </p:clrMapOvr>
</p:sld>
</file>

<file path=ppt/tags/tag1.xml><?xml version="1.0" encoding="utf-8"?>
<p:tagLst xmlns:p="http://schemas.openxmlformats.org/presentationml/2006/main">
  <p:tag name="KSO_WM_UNIT_PLACING_PICTURE_USER_VIEWPORT" val="{&quot;height&quot;:6276,&quot;width&quot;:8910}"/>
</p:tagLst>
</file>

<file path=ppt/tags/tag2.xml><?xml version="1.0" encoding="utf-8"?>
<p:tagLst xmlns:p="http://schemas.openxmlformats.org/presentationml/2006/main">
  <p:tag name="KSO_WM_UNIT_PLACING_PICTURE_USER_VIEWPORT" val="{&quot;height&quot;:6276,&quot;width&quot;:8910}"/>
</p:tagLst>
</file>

<file path=ppt/tags/tag3.xml><?xml version="1.0" encoding="utf-8"?>
<p:tagLst xmlns:p="http://schemas.openxmlformats.org/presentationml/2006/main">
  <p:tag name="KSO_WM_UNIT_PLACING_PICTURE_USER_VIEWPORT" val="{&quot;height&quot;:6276,&quot;width&quot;:8910}"/>
</p:tagLst>
</file>

<file path=ppt/tags/tag4.xml><?xml version="1.0" encoding="utf-8"?>
<p:tagLst xmlns:p="http://schemas.openxmlformats.org/presentationml/2006/main">
  <p:tag name="KSO_WM_UNIT_PLACING_PICTURE_USER_VIEWPORT" val="{&quot;height&quot;:6276,&quot;width&quot;:8910}"/>
</p:tagLst>
</file>

<file path=ppt/tags/tag5.xml><?xml version="1.0" encoding="utf-8"?>
<p:tagLst xmlns:p="http://schemas.openxmlformats.org/presentationml/2006/main">
  <p:tag name="COMMONDATA" val="eyJoZGlkIjoiZTkxMTU1ODQxOGIzMDZiM2EzYTRiNTA1ZTFlOTZiNzY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2496</Words>
  <Application>WPS 文字</Application>
  <PresentationFormat>宽屏</PresentationFormat>
  <Paragraphs>129</Paragraphs>
  <Slides>11</Slides>
  <Notes>4</Notes>
  <HiddenSlides>0</HiddenSlides>
  <MMClips>0</MMClips>
  <ScaleCrop>false</ScaleCrop>
  <HeadingPairs>
    <vt:vector size="6" baseType="variant">
      <vt:variant>
        <vt:lpstr>已用的字体</vt:lpstr>
      </vt:variant>
      <vt:variant>
        <vt:i4>27</vt:i4>
      </vt:variant>
      <vt:variant>
        <vt:lpstr>主题</vt:lpstr>
      </vt:variant>
      <vt:variant>
        <vt:i4>1</vt:i4>
      </vt:variant>
      <vt:variant>
        <vt:lpstr>幻灯片标题</vt:lpstr>
      </vt:variant>
      <vt:variant>
        <vt:i4>11</vt:i4>
      </vt:variant>
    </vt:vector>
  </HeadingPairs>
  <TitlesOfParts>
    <vt:vector size="39" baseType="lpstr">
      <vt:lpstr>Arial</vt:lpstr>
      <vt:lpstr>宋体</vt:lpstr>
      <vt:lpstr>Wingdings</vt:lpstr>
      <vt:lpstr>汉仪粗简黑简</vt:lpstr>
      <vt:lpstr>汉仪中简黑简</vt:lpstr>
      <vt:lpstr>MV Boli</vt:lpstr>
      <vt:lpstr>微软雅黑</vt:lpstr>
      <vt:lpstr>汉仪旗黑</vt:lpstr>
      <vt:lpstr>汉仪书宋二KW</vt:lpstr>
      <vt:lpstr>Calibri</vt:lpstr>
      <vt:lpstr>等线</vt:lpstr>
      <vt:lpstr>方正公文黑体</vt:lpstr>
      <vt:lpstr>Microsoft YaHei Bold</vt:lpstr>
      <vt:lpstr>苹方-简</vt:lpstr>
      <vt:lpstr>思源黑体 CN Bold</vt:lpstr>
      <vt:lpstr>宋体</vt:lpstr>
      <vt:lpstr>Arial Unicode MS</vt:lpstr>
      <vt:lpstr>Calibri Light</vt:lpstr>
      <vt:lpstr>汉仪中等线KW</vt:lpstr>
      <vt:lpstr>汉仪中黑KW</vt:lpstr>
      <vt:lpstr>Microsoft YaHei Bold</vt:lpstr>
      <vt:lpstr>微软雅黑</vt:lpstr>
      <vt:lpstr>思源黑体 CN Bold</vt:lpstr>
      <vt:lpstr>等线</vt:lpstr>
      <vt:lpstr>Times New Roman Regular</vt:lpstr>
      <vt:lpstr>Times New Roman Bold</vt:lpstr>
      <vt:lpstr>PingFang SC Regular</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Fifteen</cp:lastModifiedBy>
  <cp:revision>159</cp:revision>
  <dcterms:created xsi:type="dcterms:W3CDTF">2023-04-12T18:21:20Z</dcterms:created>
  <dcterms:modified xsi:type="dcterms:W3CDTF">2023-04-12T18:21:20Z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2052-4.2.2.6882</vt:lpwstr>
  </property>
  <property fmtid="{D5CDD505-2E9C-101B-9397-08002B2CF9AE}" pid="3" name="ICV">
    <vt:lpwstr>5953A0F8ED43CA27674B36649CB28E6B</vt:lpwstr>
  </property>
</Properties>
</file>