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1"/>
  </p:sldMasterIdLst>
  <p:notesMasterIdLst>
    <p:notesMasterId r:id="rId14"/>
  </p:notesMasterIdLst>
  <p:sldIdLst>
    <p:sldId id="256" r:id="rId2"/>
    <p:sldId id="258" r:id="rId3"/>
    <p:sldId id="257" r:id="rId4"/>
    <p:sldId id="261" r:id="rId5"/>
    <p:sldId id="259" r:id="rId6"/>
    <p:sldId id="260" r:id="rId7"/>
    <p:sldId id="262" r:id="rId8"/>
    <p:sldId id="264" r:id="rId9"/>
    <p:sldId id="265" r:id="rId10"/>
    <p:sldId id="266" r:id="rId11"/>
    <p:sldId id="268" r:id="rId12"/>
    <p:sldId id="263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373"/>
    <p:restoredTop sz="86422"/>
  </p:normalViewPr>
  <p:slideViewPr>
    <p:cSldViewPr snapToGrid="0">
      <p:cViewPr varScale="1">
        <p:scale>
          <a:sx n="49" d="100"/>
          <a:sy n="49" d="100"/>
        </p:scale>
        <p:origin x="200" y="111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 varScale="1">
        <p:scale>
          <a:sx n="82" d="100"/>
          <a:sy n="82" d="100"/>
        </p:scale>
        <p:origin x="3352" y="16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DDAC70-9FB2-9B47-8964-C72DF7DC52C6}" type="datetimeFigureOut">
              <a:rPr lang="en-US" smtClean="0"/>
              <a:t>5/2/25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FC5E9E-5F91-0A4F-8DC2-7B20F95F0D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01970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FC5E9E-5F91-0A4F-8DC2-7B20F95F0D00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4436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FC5E9E-5F91-0A4F-8DC2-7B20F95F0D00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3258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FC5E9E-5F91-0A4F-8DC2-7B20F95F0D00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61596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74423" y="802298"/>
            <a:ext cx="8637073" cy="2920713"/>
          </a:xfrm>
        </p:spPr>
        <p:txBody>
          <a:bodyPr bIns="0" anchor="b">
            <a:normAutofit/>
          </a:bodyPr>
          <a:lstStyle>
            <a:lvl1pPr algn="ctr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74424" y="3724074"/>
            <a:ext cx="8637072" cy="977621"/>
          </a:xfrm>
        </p:spPr>
        <p:txBody>
          <a:bodyPr tIns="91440" bIns="91440">
            <a:normAutofit/>
          </a:bodyPr>
          <a:lstStyle>
            <a:lvl1pPr marL="0" indent="0" algn="ctr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76CF8-B561-574F-8CD4-462864058E69}" type="datetimeFigureOut">
              <a:rPr lang="en-US" smtClean="0"/>
              <a:t>5/2/25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1579" y="329307"/>
            <a:ext cx="5626774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76834" y="798973"/>
            <a:ext cx="811019" cy="503578"/>
          </a:xfrm>
        </p:spPr>
        <p:txBody>
          <a:bodyPr/>
          <a:lstStyle/>
          <a:p>
            <a:fld id="{06F37905-D7DE-B84F-A6BD-3D96250D43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97706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76CF8-B561-574F-8CD4-462864058E69}" type="datetimeFigureOut">
              <a:rPr lang="en-US" smtClean="0"/>
              <a:t>5/2/25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37905-D7DE-B84F-A6BD-3D96250D43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24535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4423" y="1756130"/>
            <a:ext cx="8643154" cy="1969007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4423" y="3725137"/>
            <a:ext cx="8643154" cy="1093987"/>
          </a:xfrm>
        </p:spPr>
        <p:txBody>
          <a:bodyPr tIns="91440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76CF8-B561-574F-8CD4-462864058E69}" type="datetimeFigureOut">
              <a:rPr lang="en-US" smtClean="0"/>
              <a:t>5/2/25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37905-D7DE-B84F-A6BD-3D96250D43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37513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293577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488654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54140" y="2017343"/>
            <a:ext cx="4488654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76CF8-B561-574F-8CD4-462864058E69}" type="datetimeFigureOut">
              <a:rPr lang="en-US" smtClean="0"/>
              <a:t>5/2/25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37905-D7DE-B84F-A6BD-3D96250D43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8574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295603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488794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488794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6025" y="2023003"/>
            <a:ext cx="4488794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6025" y="2821491"/>
            <a:ext cx="4488794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76CF8-B561-574F-8CD4-462864058E69}" type="datetimeFigureOut">
              <a:rPr lang="en-US" smtClean="0"/>
              <a:t>5/2/25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37905-D7DE-B84F-A6BD-3D96250D43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443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76CF8-B561-574F-8CD4-462864058E69}" type="datetimeFigureOut">
              <a:rPr lang="en-US" smtClean="0"/>
              <a:t>5/2/25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37905-D7DE-B84F-A6BD-3D96250D43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5835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76CF8-B561-574F-8CD4-462864058E69}" type="datetimeFigureOut">
              <a:rPr lang="en-US" smtClean="0"/>
              <a:t>5/2/25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37905-D7DE-B84F-A6BD-3D96250D43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5765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2961967" cy="2406518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032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2961967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76CF8-B561-574F-8CD4-462864058E69}" type="datetimeFigureOut">
              <a:rPr lang="en-US" smtClean="0"/>
              <a:t>5/2/25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37905-D7DE-B84F-A6BD-3D96250D43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90321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blipFill dpi="0" rotWithShape="1">
              <a:blip r:embed="rId2">
                <a:alphaModFix amt="30000"/>
              </a:blip>
              <a:srcRect/>
              <a:tile tx="0" ty="0" sx="100000" sy="100000" flip="none" algn="ctr"/>
            </a:blip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extrusionH="76200" contourW="12700" prstMaterial="matte">
              <a:bevelT w="152400" h="50800" prst="softRound"/>
              <a:extrusionClr>
                <a:schemeClr val="tx2"/>
              </a:extrusionClr>
              <a:contourClr>
                <a:schemeClr val="bg2"/>
              </a:contourClr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38100" cmpd="sng">
              <a:solidFill>
                <a:schemeClr val="tx2">
                  <a:lumMod val="25000"/>
                </a:schemeClr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2"/>
            <a:ext cx="5532328" cy="1922299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50000"/>
              <a:lumOff val="50000"/>
              <a:alpha val="80000"/>
            </a:schemeClr>
          </a:solidFill>
          <a:ln w="9525" cap="sq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 dirty="0"/>
            </a:lvl1pPr>
          </a:lstStyle>
          <a:p>
            <a:pPr lvl="0" algn="ctr"/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059600"/>
            <a:ext cx="5524404" cy="2090134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2DA76CF8-B561-574F-8CD4-462864058E69}" type="datetimeFigureOut">
              <a:rPr lang="en-US" smtClean="0"/>
              <a:t>5/2/25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37905-D7DE-B84F-A6BD-3D96250D43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2188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76CF8-B561-574F-8CD4-462864058E69}" type="datetimeFigureOut">
              <a:rPr lang="en-US" smtClean="0"/>
              <a:t>5/2/25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37905-D7DE-B84F-A6BD-3D96250D43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8447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7052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518654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76CF8-B561-574F-8CD4-462864058E69}" type="datetimeFigureOut">
              <a:rPr lang="en-US" smtClean="0"/>
              <a:t>5/2/25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37905-D7DE-B84F-A6BD-3D96250D43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09648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29121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42079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A76CF8-B561-574F-8CD4-462864058E69}" type="datetimeFigureOut">
              <a:rPr lang="en-US" smtClean="0"/>
              <a:t>5/2/25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62677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06F37905-D7DE-B84F-A6BD-3D96250D4363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12" name="Straight Connector 11"/>
          <p:cNvCxnSpPr/>
          <p:nvPr/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55815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file:////Users/vuthy/Library/Group%20Containers/UBF8T346G9.ms/WebArchiveCopyPasteTempFiles/com.microsoft.Word/chronological-order-image.pn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journals.sagepub.com/doi/10.1177/1609406923120578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725145-5552-44C4-8B50-0552C8B165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61788" y="1040055"/>
            <a:ext cx="9144000" cy="2387600"/>
          </a:xfrm>
        </p:spPr>
        <p:txBody>
          <a:bodyPr>
            <a:normAutofit/>
          </a:bodyPr>
          <a:lstStyle/>
          <a:p>
            <a:r>
              <a:rPr lang="en-US" sz="4800" dirty="0"/>
              <a:t>Mind-Body Dualism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FB370B-8C9A-A38F-9503-540047297DF2}"/>
              </a:ext>
            </a:extLst>
          </p:cNvPr>
          <p:cNvSpPr txBox="1"/>
          <p:nvPr/>
        </p:nvSpPr>
        <p:spPr>
          <a:xfrm>
            <a:off x="-141960" y="378336"/>
            <a:ext cx="6100174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i="0" u="none" strike="noStrike" dirty="0">
                <a:effectLst/>
                <a:latin typeface="+mj-lt"/>
              </a:rPr>
              <a:t>Reading Philosophy</a:t>
            </a:r>
          </a:p>
          <a:p>
            <a:pPr algn="ctr"/>
            <a:endParaRPr lang="en-GB" sz="4000" b="1" dirty="0">
              <a:latin typeface="+mj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331716-168E-E56B-52E7-29FE4B2D9A81}"/>
              </a:ext>
            </a:extLst>
          </p:cNvPr>
          <p:cNvSpPr txBox="1"/>
          <p:nvPr/>
        </p:nvSpPr>
        <p:spPr>
          <a:xfrm>
            <a:off x="6096000" y="5464002"/>
            <a:ext cx="617533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i="0" u="none" strike="noStrike" dirty="0">
                <a:effectLst/>
                <a:latin typeface="+mj-lt"/>
              </a:rPr>
              <a:t> (HPPH5038/HPPH6038)</a:t>
            </a:r>
          </a:p>
        </p:txBody>
      </p:sp>
    </p:spTree>
    <p:extLst>
      <p:ext uri="{BB962C8B-B14F-4D97-AF65-F5344CB8AC3E}">
        <p14:creationId xmlns:p14="http://schemas.microsoft.com/office/powerpoint/2010/main" val="2366120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06A9C-26DF-23AA-92D2-58533A37AB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9543" y="139656"/>
            <a:ext cx="5712912" cy="1325563"/>
          </a:xfrm>
        </p:spPr>
        <p:txBody>
          <a:bodyPr/>
          <a:lstStyle/>
          <a:p>
            <a:r>
              <a:rPr lang="en-US" u="sng" dirty="0"/>
              <a:t>Chronological grouping: 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B25C8441-342C-2C05-B8FB-3E538AEB31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2780" y="1690688"/>
            <a:ext cx="39026671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25" name="Picture 1" descr="Chronological Order | Ereading Worksheets">
            <a:extLst>
              <a:ext uri="{FF2B5EF4-FFF2-40B4-BE49-F238E27FC236}">
                <a16:creationId xmlns:a16="http://schemas.microsoft.com/office/drawing/2014/main" id="{23C4D0F8-F4D5-37D6-8CF2-6981178E4E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2779" y="1961876"/>
            <a:ext cx="6106439" cy="4070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79854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F6C71-AEC1-2441-A5A9-F504A6DF2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35" y="355556"/>
            <a:ext cx="2200974" cy="1325563"/>
          </a:xfrm>
        </p:spPr>
        <p:txBody>
          <a:bodyPr>
            <a:normAutofit fontScale="90000"/>
          </a:bodyPr>
          <a:lstStyle/>
          <a:p>
            <a:r>
              <a:rPr lang="en-US" u="sng" dirty="0"/>
              <a:t>Ordering Of Plato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56DBB62-C285-2AA7-DA05-D0B6318615B4}"/>
              </a:ext>
            </a:extLst>
          </p:cNvPr>
          <p:cNvSpPr txBox="1"/>
          <p:nvPr/>
        </p:nvSpPr>
        <p:spPr>
          <a:xfrm>
            <a:off x="2671423" y="6179278"/>
            <a:ext cx="72723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Screenshot, free form (app), 30/04/25,  12:00. location, UWTSD, from </a:t>
            </a:r>
            <a:r>
              <a:rPr lang="en-US" dirty="0" err="1"/>
              <a:t>Vuthy’s</a:t>
            </a:r>
            <a:r>
              <a:rPr lang="en-US" dirty="0"/>
              <a:t> </a:t>
            </a:r>
            <a:r>
              <a:rPr lang="en-US" dirty="0" err="1"/>
              <a:t>Macbook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8BD47AE-4404-86E1-85AA-1AB98FEBC1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1423" y="355556"/>
            <a:ext cx="6923514" cy="5777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83974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F6C71-AEC1-2441-A5A9-F504A6DF2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260" y="0"/>
            <a:ext cx="4571999" cy="1325563"/>
          </a:xfrm>
        </p:spPr>
        <p:txBody>
          <a:bodyPr>
            <a:normAutofit/>
          </a:bodyPr>
          <a:lstStyle/>
          <a:p>
            <a:r>
              <a:rPr lang="en-US" u="sng" dirty="0"/>
              <a:t>Ordering Of Plato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87928B-1419-C344-777B-705732988E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3828" y="1301750"/>
            <a:ext cx="8624342" cy="483136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31A451A-BBB2-4762-B956-EAA8B0004EFC}"/>
              </a:ext>
            </a:extLst>
          </p:cNvPr>
          <p:cNvSpPr txBox="1"/>
          <p:nvPr/>
        </p:nvSpPr>
        <p:spPr>
          <a:xfrm>
            <a:off x="2671423" y="6179278"/>
            <a:ext cx="72723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Screenshot, free form (app), 30/04/25,  13:44 location, UWTSD, from </a:t>
            </a:r>
            <a:r>
              <a:rPr lang="en-US" dirty="0" err="1"/>
              <a:t>Vuthy’s</a:t>
            </a:r>
            <a:r>
              <a:rPr lang="en-US" dirty="0"/>
              <a:t> </a:t>
            </a:r>
            <a:r>
              <a:rPr lang="en-US" dirty="0" err="1"/>
              <a:t>Macbook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39464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666F2B-9BE0-3904-3F4F-165307AA9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486" y="368976"/>
            <a:ext cx="4698304" cy="1325563"/>
          </a:xfrm>
        </p:spPr>
        <p:txBody>
          <a:bodyPr/>
          <a:lstStyle/>
          <a:p>
            <a:r>
              <a:rPr lang="en-US" dirty="0"/>
              <a:t>Thematic grouping: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FCC6BF-3595-CE4E-4AC7-FC6A9C615F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2790" y="368976"/>
            <a:ext cx="5408397" cy="6328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60295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F6C71-AEC1-2441-A5A9-F504A6DF2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5481" y="105643"/>
            <a:ext cx="4685778" cy="1325563"/>
          </a:xfrm>
        </p:spPr>
        <p:txBody>
          <a:bodyPr/>
          <a:lstStyle/>
          <a:p>
            <a:r>
              <a:rPr lang="en-US" u="sng" dirty="0"/>
              <a:t>Ordering Of Plato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8D92E2D-DE62-3B89-E5CD-728319A954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2089" y="1165272"/>
            <a:ext cx="7267821" cy="532680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99221C7-B766-E505-6B17-98DDB74BE60A}"/>
              </a:ext>
            </a:extLst>
          </p:cNvPr>
          <p:cNvSpPr txBox="1"/>
          <p:nvPr/>
        </p:nvSpPr>
        <p:spPr>
          <a:xfrm rot="16200000">
            <a:off x="-417697" y="3778460"/>
            <a:ext cx="41937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Screenshot, free form (app), 30/04/25,  14:00. location, UWTSD, from </a:t>
            </a:r>
            <a:r>
              <a:rPr lang="en-US" dirty="0" err="1"/>
              <a:t>Vuthy’s</a:t>
            </a:r>
            <a:r>
              <a:rPr lang="en-US" dirty="0"/>
              <a:t> </a:t>
            </a:r>
            <a:r>
              <a:rPr lang="en-US" dirty="0" err="1"/>
              <a:t>Macbook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85591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2B8C589-2AC2-574A-7006-3AEB87C3A2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8346" y="591378"/>
            <a:ext cx="2696473" cy="540752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4831676-1C9F-FDF9-AC06-133F5247F3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5610" y="859100"/>
            <a:ext cx="1995054" cy="51398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121A0A6-E2D7-24A0-6711-99693AEFEDF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71455" y="1022416"/>
            <a:ext cx="2286000" cy="507146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E792924-C692-2E0D-794D-0994DF06C026}"/>
              </a:ext>
            </a:extLst>
          </p:cNvPr>
          <p:cNvSpPr txBox="1"/>
          <p:nvPr/>
        </p:nvSpPr>
        <p:spPr>
          <a:xfrm>
            <a:off x="2671423" y="6179278"/>
            <a:ext cx="72723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Screenshot, free form (app), 30/04/25,  14:15. location, UWTSD, from </a:t>
            </a:r>
            <a:r>
              <a:rPr lang="en-US" dirty="0" err="1"/>
              <a:t>Vuthy’s</a:t>
            </a:r>
            <a:r>
              <a:rPr lang="en-US" dirty="0"/>
              <a:t> </a:t>
            </a:r>
            <a:r>
              <a:rPr lang="en-US" dirty="0" err="1"/>
              <a:t>Macbook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34652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61C50-FACF-6C39-E922-7E3BB291AA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0392" y="416592"/>
            <a:ext cx="9291215" cy="1049235"/>
          </a:xfrm>
        </p:spPr>
        <p:txBody>
          <a:bodyPr/>
          <a:lstStyle/>
          <a:p>
            <a:r>
              <a:rPr lang="en-US" dirty="0" err="1"/>
              <a:t>PLato</a:t>
            </a:r>
            <a:r>
              <a:rPr lang="en-US" dirty="0"/>
              <a:t> | Descartes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0149CFD-6E76-DC6B-7367-F612F847115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880" y="1961068"/>
            <a:ext cx="10958240" cy="293586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C99B3AD-1F3B-5523-F2CC-C80402FDA0C1}"/>
              </a:ext>
            </a:extLst>
          </p:cNvPr>
          <p:cNvSpPr txBox="1"/>
          <p:nvPr/>
        </p:nvSpPr>
        <p:spPr>
          <a:xfrm>
            <a:off x="2671423" y="6179278"/>
            <a:ext cx="72723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Screenshot, free form (app), 1/05/25,  11:00. location, UWTSD, from </a:t>
            </a:r>
            <a:r>
              <a:rPr lang="en-US" dirty="0" err="1"/>
              <a:t>Vuthy’s</a:t>
            </a:r>
            <a:r>
              <a:rPr lang="en-US" dirty="0"/>
              <a:t> </a:t>
            </a:r>
            <a:r>
              <a:rPr lang="en-US" dirty="0" err="1"/>
              <a:t>Macbook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03725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7EC9937-63F8-A49E-CF7E-0CA0662A0ED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10" y="1177638"/>
            <a:ext cx="12163180" cy="4100944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841CD2E-6756-4685-A783-34D46A3661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0392" y="128403"/>
            <a:ext cx="9291215" cy="1049235"/>
          </a:xfrm>
        </p:spPr>
        <p:txBody>
          <a:bodyPr/>
          <a:lstStyle/>
          <a:p>
            <a:r>
              <a:rPr lang="en-US" dirty="0" err="1"/>
              <a:t>PLato</a:t>
            </a:r>
            <a:r>
              <a:rPr lang="en-US" dirty="0"/>
              <a:t> | Descartes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25AFAC2-AFEC-1477-464F-D1DFD4730619}"/>
              </a:ext>
            </a:extLst>
          </p:cNvPr>
          <p:cNvSpPr txBox="1"/>
          <p:nvPr/>
        </p:nvSpPr>
        <p:spPr>
          <a:xfrm>
            <a:off x="2671423" y="6179278"/>
            <a:ext cx="72723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Screenshot, free form (app), 2/05/25,  12:00. location, UWTSD, from </a:t>
            </a:r>
            <a:r>
              <a:rPr lang="en-US" dirty="0" err="1"/>
              <a:t>Vuthy’s</a:t>
            </a:r>
            <a:r>
              <a:rPr lang="en-US" dirty="0"/>
              <a:t> </a:t>
            </a:r>
            <a:r>
              <a:rPr lang="en-US" dirty="0" err="1"/>
              <a:t>Macbook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72845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80BF939-81A2-5A26-B69F-F70620572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0392" y="128403"/>
            <a:ext cx="9291215" cy="1049235"/>
          </a:xfrm>
        </p:spPr>
        <p:txBody>
          <a:bodyPr/>
          <a:lstStyle/>
          <a:p>
            <a:r>
              <a:rPr lang="en-US" dirty="0" err="1"/>
              <a:t>PLato</a:t>
            </a:r>
            <a:r>
              <a:rPr lang="en-US" dirty="0"/>
              <a:t> | Descartes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7DB2FF3-B1FA-F0A8-7DA4-124B139672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9219" y="2264197"/>
            <a:ext cx="11289748" cy="287597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199DFDD-0EFD-4585-755C-6FBAB9F09E21}"/>
              </a:ext>
            </a:extLst>
          </p:cNvPr>
          <p:cNvSpPr txBox="1"/>
          <p:nvPr/>
        </p:nvSpPr>
        <p:spPr>
          <a:xfrm>
            <a:off x="2671423" y="6179278"/>
            <a:ext cx="72723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Screenshot, free form (app), 2/05/25,  14:00. location, UWTSD, from </a:t>
            </a:r>
            <a:r>
              <a:rPr lang="en-US" dirty="0" err="1"/>
              <a:t>Vuthy’s</a:t>
            </a:r>
            <a:r>
              <a:rPr lang="en-US" dirty="0"/>
              <a:t> </a:t>
            </a:r>
            <a:r>
              <a:rPr lang="en-US" dirty="0" err="1"/>
              <a:t>Macbook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75934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80BF939-81A2-5A26-B69F-F70620572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0392" y="128403"/>
            <a:ext cx="9291215" cy="1049235"/>
          </a:xfrm>
        </p:spPr>
        <p:txBody>
          <a:bodyPr/>
          <a:lstStyle/>
          <a:p>
            <a:r>
              <a:rPr lang="en-US" dirty="0" err="1"/>
              <a:t>PLato</a:t>
            </a:r>
            <a:r>
              <a:rPr lang="en-US" dirty="0"/>
              <a:t> | Descartes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324D2F4-3C69-F284-27E0-77A8D104C1A4}"/>
              </a:ext>
            </a:extLst>
          </p:cNvPr>
          <p:cNvSpPr txBox="1"/>
          <p:nvPr/>
        </p:nvSpPr>
        <p:spPr>
          <a:xfrm>
            <a:off x="2671423" y="6179278"/>
            <a:ext cx="72723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Screenshot, free form (app), 2/05/25,  15:00. location, UWTSD, from </a:t>
            </a:r>
            <a:r>
              <a:rPr lang="en-US" dirty="0" err="1"/>
              <a:t>Vuthy’s</a:t>
            </a:r>
            <a:r>
              <a:rPr lang="en-US" dirty="0"/>
              <a:t> </a:t>
            </a:r>
            <a:r>
              <a:rPr lang="en-US" dirty="0" err="1"/>
              <a:t>Macbook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9BBF978-A8FB-D6D7-C904-B7455304E8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148" y="1818389"/>
            <a:ext cx="11519704" cy="3221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10031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84885-F928-6ADF-21B6-483ED8122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2DF5BB-349C-F88F-93A9-9ABC09ECDF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853754"/>
            <a:ext cx="9291215" cy="4037749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US" sz="2600" dirty="0"/>
              <a:t>Picture: </a:t>
            </a:r>
          </a:p>
          <a:p>
            <a:pPr marL="0" indent="0">
              <a:buNone/>
            </a:pPr>
            <a:r>
              <a:rPr lang="en-US" sz="1900" dirty="0">
                <a:hlinkClick r:id="rId2"/>
              </a:rPr>
              <a:t>https://journals.sagepub.com/doi/10.1177/16094069231205789</a:t>
            </a:r>
            <a:r>
              <a:rPr lang="en-US" sz="1900" dirty="0"/>
              <a:t> (Thematic grouping) </a:t>
            </a:r>
          </a:p>
          <a:p>
            <a:pPr marL="0" indent="0">
              <a:buNone/>
            </a:pPr>
            <a:endParaRPr lang="en-US" sz="1900" dirty="0"/>
          </a:p>
          <a:p>
            <a:pPr marL="0" indent="0">
              <a:buNone/>
            </a:pPr>
            <a:r>
              <a:rPr lang="en-US" sz="2200" dirty="0"/>
              <a:t>Books: </a:t>
            </a:r>
          </a:p>
          <a:p>
            <a:pPr marL="457200" indent="-457200"/>
            <a:r>
              <a:rPr lang="en-US" sz="2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ampbell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L. (1867). </a:t>
            </a:r>
            <a:r>
              <a:rPr lang="en-US" sz="2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</a:t>
            </a:r>
            <a:r>
              <a:rPr lang="en-US" sz="22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Sophistes</a:t>
            </a:r>
            <a:r>
              <a:rPr lang="en-US" sz="2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US" sz="22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Politicus</a:t>
            </a:r>
            <a:r>
              <a:rPr lang="en-US" sz="2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Plato.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Oxford: Oxford, Clarendon press.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/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Department of Drama at Leith Academy. (n.d.). </a:t>
            </a:r>
            <a:r>
              <a:rPr lang="en-US" sz="2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Drama Terminology.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April 2025, from Leith Academy: https://</a:t>
            </a:r>
            <a:r>
              <a:rPr lang="en-US" sz="2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leithacademy.uk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/wp-content/uploads/2020/03/SS-HIGHER-DRAMA-lexicon-booklet-final-2.pdf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/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Descartes, R. (1988). </a:t>
            </a:r>
            <a:r>
              <a:rPr lang="en-US" sz="2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Meditations and other Metaphysical Writings.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London: The penguin Group.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/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Lexicon of Psychology. (n.d.). </a:t>
            </a:r>
            <a:r>
              <a:rPr lang="en-US" sz="2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Glossary\Lexicon (Thematic groupings)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April 2025, from Lexicon of Psychology: https://</a:t>
            </a:r>
            <a:r>
              <a:rPr lang="en-US" sz="2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www.psychology-lexicon.com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US" sz="2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cms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/glossary/53-glossary-t/6716-thematic-groupings.html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/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PLATO. (1997). </a:t>
            </a:r>
            <a:r>
              <a:rPr lang="en-US" sz="2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PLATO COMPLETE WORKS.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(J. M. Cooper, Ed.) United States Of America : Hackett Publishing Company, Inc. .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/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Journal Of Philosophy. (1928, January 5). </a:t>
            </a:r>
            <a:r>
              <a:rPr lang="en-US" sz="2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 the Order of Plato's Writings.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April 2025, from JSTOR: https://</a:t>
            </a:r>
            <a:r>
              <a:rPr lang="en-US" sz="2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www.jstor.org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/stable/2015166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/>
            <a:r>
              <a:rPr lang="en-US" sz="2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Zuckert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C. H. (2009). </a:t>
            </a:r>
            <a:r>
              <a:rPr lang="en-US" sz="22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Platos</a:t>
            </a:r>
            <a:r>
              <a:rPr lang="en-US" sz="2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Philosopher The coherence of the Dialogues.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Chicago: University of Chicago Press.</a:t>
            </a:r>
          </a:p>
          <a:p>
            <a:pPr marL="457200" indent="-457200"/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Pappas, N. (2003). </a:t>
            </a:r>
            <a:r>
              <a:rPr lang="en-US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Routledge Philosophy Guidebook to Plato and the Republic.</a:t>
            </a: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Pyschology</a:t>
            </a: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Press</a:t>
            </a:r>
            <a:r>
              <a:rPr lang="en-GB" sz="2000" dirty="0">
                <a:effectLst/>
              </a:rPr>
              <a:t> </a:t>
            </a:r>
            <a:endParaRPr lang="en-US" sz="2000" dirty="0"/>
          </a:p>
          <a:p>
            <a:pPr marL="457200" indent="-457200"/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FEA9C0-430D-1FF0-1B95-68CD053E2B42}"/>
              </a:ext>
            </a:extLst>
          </p:cNvPr>
          <p:cNvSpPr txBox="1"/>
          <p:nvPr/>
        </p:nvSpPr>
        <p:spPr>
          <a:xfrm>
            <a:off x="1449206" y="5891503"/>
            <a:ext cx="61134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33737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9D5"/>
      </a:lt2>
      <a:accent1>
        <a:srgbClr val="FB8C29"/>
      </a:accent1>
      <a:accent2>
        <a:srgbClr val="F2C351"/>
      </a:accent2>
      <a:accent3>
        <a:srgbClr val="D0CBA5"/>
      </a:accent3>
      <a:accent4>
        <a:srgbClr val="A2C476"/>
      </a:accent4>
      <a:accent5>
        <a:srgbClr val="57C293"/>
      </a:accent5>
      <a:accent6>
        <a:srgbClr val="06BFDE"/>
      </a:accent6>
      <a:hlink>
        <a:srgbClr val="FBAE29"/>
      </a:hlink>
      <a:folHlink>
        <a:srgbClr val="EDC47E"/>
      </a:folHlink>
    </a:clrScheme>
    <a:fontScheme name="Gallery">
      <a:majorFont>
        <a:latin typeface="Rockwell" panose="020606030202050204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BB5F5D82-B5E9-469E-A815-C655ED4AF24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{87BB6E5C-168F-234B-BE36-41AECE04C596}tf10001119_mac</Template>
  <TotalTime>1522</TotalTime>
  <Words>432</Words>
  <Application>Microsoft Macintosh PowerPoint</Application>
  <PresentationFormat>Widescreen</PresentationFormat>
  <Paragraphs>38</Paragraphs>
  <Slides>12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Rockwell</vt:lpstr>
      <vt:lpstr>Gallery</vt:lpstr>
      <vt:lpstr>Mind-Body Dualism</vt:lpstr>
      <vt:lpstr>Chronological grouping: </vt:lpstr>
      <vt:lpstr>Ordering Of Plato </vt:lpstr>
      <vt:lpstr>Ordering Of Plato </vt:lpstr>
      <vt:lpstr>Thematic grouping: </vt:lpstr>
      <vt:lpstr>Ordering Of Plato </vt:lpstr>
      <vt:lpstr>PowerPoint Presentation</vt:lpstr>
      <vt:lpstr>PLato | Descartes</vt:lpstr>
      <vt:lpstr>PLato | Descartes</vt:lpstr>
      <vt:lpstr>PLato | Descartes</vt:lpstr>
      <vt:lpstr>PLato | Descartes</vt:lpstr>
      <vt:lpstr>Reference: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Theory Of Forms</dc:title>
  <dc:creator>Microsoft Office User</dc:creator>
  <cp:lastModifiedBy>Microsoft Office User</cp:lastModifiedBy>
  <cp:revision>28</cp:revision>
  <dcterms:created xsi:type="dcterms:W3CDTF">2025-04-10T14:09:45Z</dcterms:created>
  <dcterms:modified xsi:type="dcterms:W3CDTF">2025-05-02T02:19:26Z</dcterms:modified>
</cp:coreProperties>
</file>