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305" r:id="rId6"/>
    <p:sldId id="311" r:id="rId7"/>
    <p:sldId id="306" r:id="rId8"/>
    <p:sldId id="300" r:id="rId9"/>
    <p:sldId id="303" r:id="rId10"/>
    <p:sldId id="304" r:id="rId11"/>
    <p:sldId id="310" r:id="rId12"/>
    <p:sldId id="313" r:id="rId13"/>
    <p:sldId id="314" r:id="rId14"/>
    <p:sldId id="315" r:id="rId15"/>
    <p:sldId id="320" r:id="rId16"/>
    <p:sldId id="324" r:id="rId17"/>
    <p:sldId id="325" r:id="rId18"/>
    <p:sldId id="298" r:id="rId19"/>
    <p:sldId id="326" r:id="rId20"/>
    <p:sldId id="327" r:id="rId21"/>
    <p:sldId id="328" r:id="rId22"/>
    <p:sldId id="329" r:id="rId23"/>
    <p:sldId id="330" r:id="rId24"/>
    <p:sldId id="331" r:id="rId25"/>
    <p:sldId id="332" r:id="rId26"/>
    <p:sldId id="333" r:id="rId27"/>
    <p:sldId id="334" r:id="rId28"/>
    <p:sldId id="344" r:id="rId29"/>
    <p:sldId id="345" r:id="rId30"/>
    <p:sldId id="346" r:id="rId31"/>
    <p:sldId id="343" r:id="rId32"/>
    <p:sldId id="335" r:id="rId33"/>
    <p:sldId id="336" r:id="rId34"/>
    <p:sldId id="337" r:id="rId35"/>
    <p:sldId id="338" r:id="rId36"/>
    <p:sldId id="340" r:id="rId37"/>
    <p:sldId id="341" r:id="rId38"/>
    <p:sldId id="342" r:id="rId39"/>
    <p:sldId id="284" r:id="rId40"/>
    <p:sldId id="323" r:id="rId41"/>
    <p:sldId id="263" r:id="rId42"/>
    <p:sldId id="31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48B6CB-A6EE-467E-9225-AFA3223A918B}" v="1" dt="2025-02-12T21:49:41.255"/>
    <p1510:client id="{7A6ED513-E49E-4E50-83D6-A0659FED18DE}" v="5" dt="2025-02-12T21:47:19.9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0" autoAdjust="0"/>
  </p:normalViewPr>
  <p:slideViewPr>
    <p:cSldViewPr snapToGrid="0">
      <p:cViewPr varScale="1">
        <p:scale>
          <a:sx n="93" d="100"/>
          <a:sy n="93" d="100"/>
        </p:scale>
        <p:origin x="4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7148B6CB-A6EE-467E-9225-AFA3223A918B}"/>
    <pc:docChg chg="modSld">
      <pc:chgData name="Alisdair Cunningham" userId="67e8d9ba-4582-42f1-b26c-e866daa7f65b" providerId="ADAL" clId="{7148B6CB-A6EE-467E-9225-AFA3223A918B}" dt="2025-02-12T21:50:07.455" v="1" actId="20577"/>
      <pc:docMkLst>
        <pc:docMk/>
      </pc:docMkLst>
      <pc:sldChg chg="modSp mod">
        <pc:chgData name="Alisdair Cunningham" userId="67e8d9ba-4582-42f1-b26c-e866daa7f65b" providerId="ADAL" clId="{7148B6CB-A6EE-467E-9225-AFA3223A918B}" dt="2025-02-12T21:50:07.455" v="1" actId="20577"/>
        <pc:sldMkLst>
          <pc:docMk/>
          <pc:sldMk cId="2545193714" sldId="263"/>
        </pc:sldMkLst>
        <pc:spChg chg="mod">
          <ac:chgData name="Alisdair Cunningham" userId="67e8d9ba-4582-42f1-b26c-e866daa7f65b" providerId="ADAL" clId="{7148B6CB-A6EE-467E-9225-AFA3223A918B}" dt="2025-02-12T21:49:41.255" v="0"/>
          <ac:spMkLst>
            <pc:docMk/>
            <pc:sldMk cId="2545193714" sldId="263"/>
            <ac:spMk id="8" creationId="{C39BE701-A67E-5BFD-B044-ECF13A621788}"/>
          </ac:spMkLst>
        </pc:spChg>
        <pc:spChg chg="mod">
          <ac:chgData name="Alisdair Cunningham" userId="67e8d9ba-4582-42f1-b26c-e866daa7f65b" providerId="ADAL" clId="{7148B6CB-A6EE-467E-9225-AFA3223A918B}" dt="2025-02-12T21:50:07.455" v="1" actId="20577"/>
          <ac:spMkLst>
            <pc:docMk/>
            <pc:sldMk cId="2545193714" sldId="263"/>
            <ac:spMk id="12" creationId="{38C4A143-C346-A5D7-3DFF-2CAF7FBCDBED}"/>
          </ac:spMkLst>
        </pc:spChg>
      </pc:sldChg>
      <pc:sldChg chg="modSp">
        <pc:chgData name="Alisdair Cunningham" userId="67e8d9ba-4582-42f1-b26c-e866daa7f65b" providerId="ADAL" clId="{7148B6CB-A6EE-467E-9225-AFA3223A918B}" dt="2025-02-12T21:49:41.255" v="0"/>
        <pc:sldMkLst>
          <pc:docMk/>
          <pc:sldMk cId="2773719451" sldId="284"/>
        </pc:sldMkLst>
        <pc:spChg chg="mod">
          <ac:chgData name="Alisdair Cunningham" userId="67e8d9ba-4582-42f1-b26c-e866daa7f65b" providerId="ADAL" clId="{7148B6CB-A6EE-467E-9225-AFA3223A918B}" dt="2025-02-12T21:49:41.255" v="0"/>
          <ac:spMkLst>
            <pc:docMk/>
            <pc:sldMk cId="2773719451" sldId="284"/>
            <ac:spMk id="8" creationId="{C39BE701-A67E-5BFD-B044-ECF13A621788}"/>
          </ac:spMkLst>
        </pc:spChg>
      </pc:sldChg>
      <pc:sldChg chg="modSp">
        <pc:chgData name="Alisdair Cunningham" userId="67e8d9ba-4582-42f1-b26c-e866daa7f65b" providerId="ADAL" clId="{7148B6CB-A6EE-467E-9225-AFA3223A918B}" dt="2025-02-12T21:49:41.255" v="0"/>
        <pc:sldMkLst>
          <pc:docMk/>
          <pc:sldMk cId="547218484" sldId="298"/>
        </pc:sldMkLst>
        <pc:spChg chg="mod">
          <ac:chgData name="Alisdair Cunningham" userId="67e8d9ba-4582-42f1-b26c-e866daa7f65b" providerId="ADAL" clId="{7148B6CB-A6EE-467E-9225-AFA3223A918B}" dt="2025-02-12T21:49:41.255" v="0"/>
          <ac:spMkLst>
            <pc:docMk/>
            <pc:sldMk cId="547218484" sldId="298"/>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576275652" sldId="300"/>
        </pc:sldMkLst>
        <pc:spChg chg="mod">
          <ac:chgData name="Alisdair Cunningham" userId="67e8d9ba-4582-42f1-b26c-e866daa7f65b" providerId="ADAL" clId="{7148B6CB-A6EE-467E-9225-AFA3223A918B}" dt="2025-02-12T21:49:41.255" v="0"/>
          <ac:spMkLst>
            <pc:docMk/>
            <pc:sldMk cId="3576275652" sldId="300"/>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94680168" sldId="303"/>
        </pc:sldMkLst>
        <pc:spChg chg="mod">
          <ac:chgData name="Alisdair Cunningham" userId="67e8d9ba-4582-42f1-b26c-e866daa7f65b" providerId="ADAL" clId="{7148B6CB-A6EE-467E-9225-AFA3223A918B}" dt="2025-02-12T21:49:41.255" v="0"/>
          <ac:spMkLst>
            <pc:docMk/>
            <pc:sldMk cId="394680168" sldId="303"/>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548472960" sldId="304"/>
        </pc:sldMkLst>
        <pc:spChg chg="mod">
          <ac:chgData name="Alisdair Cunningham" userId="67e8d9ba-4582-42f1-b26c-e866daa7f65b" providerId="ADAL" clId="{7148B6CB-A6EE-467E-9225-AFA3223A918B}" dt="2025-02-12T21:49:41.255" v="0"/>
          <ac:spMkLst>
            <pc:docMk/>
            <pc:sldMk cId="2548472960" sldId="304"/>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16396747" sldId="305"/>
        </pc:sldMkLst>
        <pc:spChg chg="mod">
          <ac:chgData name="Alisdair Cunningham" userId="67e8d9ba-4582-42f1-b26c-e866daa7f65b" providerId="ADAL" clId="{7148B6CB-A6EE-467E-9225-AFA3223A918B}" dt="2025-02-12T21:49:41.255" v="0"/>
          <ac:spMkLst>
            <pc:docMk/>
            <pc:sldMk cId="316396747" sldId="305"/>
            <ac:spMk id="8" creationId="{C39BE701-A67E-5BFD-B044-ECF13A621788}"/>
          </ac:spMkLst>
        </pc:spChg>
      </pc:sldChg>
      <pc:sldChg chg="modSp">
        <pc:chgData name="Alisdair Cunningham" userId="67e8d9ba-4582-42f1-b26c-e866daa7f65b" providerId="ADAL" clId="{7148B6CB-A6EE-467E-9225-AFA3223A918B}" dt="2025-02-12T21:49:41.255" v="0"/>
        <pc:sldMkLst>
          <pc:docMk/>
          <pc:sldMk cId="570438564" sldId="306"/>
        </pc:sldMkLst>
        <pc:spChg chg="mod">
          <ac:chgData name="Alisdair Cunningham" userId="67e8d9ba-4582-42f1-b26c-e866daa7f65b" providerId="ADAL" clId="{7148B6CB-A6EE-467E-9225-AFA3223A918B}" dt="2025-02-12T21:49:41.255" v="0"/>
          <ac:spMkLst>
            <pc:docMk/>
            <pc:sldMk cId="570438564" sldId="306"/>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987904178" sldId="310"/>
        </pc:sldMkLst>
        <pc:spChg chg="mod">
          <ac:chgData name="Alisdair Cunningham" userId="67e8d9ba-4582-42f1-b26c-e866daa7f65b" providerId="ADAL" clId="{7148B6CB-A6EE-467E-9225-AFA3223A918B}" dt="2025-02-12T21:49:41.255" v="0"/>
          <ac:spMkLst>
            <pc:docMk/>
            <pc:sldMk cId="1987904178" sldId="310"/>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553623202" sldId="311"/>
        </pc:sldMkLst>
        <pc:spChg chg="mod">
          <ac:chgData name="Alisdair Cunningham" userId="67e8d9ba-4582-42f1-b26c-e866daa7f65b" providerId="ADAL" clId="{7148B6CB-A6EE-467E-9225-AFA3223A918B}" dt="2025-02-12T21:49:41.255" v="0"/>
          <ac:spMkLst>
            <pc:docMk/>
            <pc:sldMk cId="1553623202" sldId="311"/>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4119668" sldId="313"/>
        </pc:sldMkLst>
        <pc:spChg chg="mod">
          <ac:chgData name="Alisdair Cunningham" userId="67e8d9ba-4582-42f1-b26c-e866daa7f65b" providerId="ADAL" clId="{7148B6CB-A6EE-467E-9225-AFA3223A918B}" dt="2025-02-12T21:49:41.255" v="0"/>
          <ac:spMkLst>
            <pc:docMk/>
            <pc:sldMk cId="24119668" sldId="313"/>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541695041" sldId="314"/>
        </pc:sldMkLst>
        <pc:spChg chg="mod">
          <ac:chgData name="Alisdair Cunningham" userId="67e8d9ba-4582-42f1-b26c-e866daa7f65b" providerId="ADAL" clId="{7148B6CB-A6EE-467E-9225-AFA3223A918B}" dt="2025-02-12T21:49:41.255" v="0"/>
          <ac:spMkLst>
            <pc:docMk/>
            <pc:sldMk cId="1541695041" sldId="314"/>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815231862" sldId="315"/>
        </pc:sldMkLst>
        <pc:spChg chg="mod">
          <ac:chgData name="Alisdair Cunningham" userId="67e8d9ba-4582-42f1-b26c-e866daa7f65b" providerId="ADAL" clId="{7148B6CB-A6EE-467E-9225-AFA3223A918B}" dt="2025-02-12T21:49:41.255" v="0"/>
          <ac:spMkLst>
            <pc:docMk/>
            <pc:sldMk cId="2815231862" sldId="315"/>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036035301" sldId="319"/>
        </pc:sldMkLst>
        <pc:spChg chg="mod">
          <ac:chgData name="Alisdair Cunningham" userId="67e8d9ba-4582-42f1-b26c-e866daa7f65b" providerId="ADAL" clId="{7148B6CB-A6EE-467E-9225-AFA3223A918B}" dt="2025-02-12T21:49:41.255" v="0"/>
          <ac:spMkLst>
            <pc:docMk/>
            <pc:sldMk cId="1036035301" sldId="319"/>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886847806" sldId="320"/>
        </pc:sldMkLst>
        <pc:spChg chg="mod">
          <ac:chgData name="Alisdair Cunningham" userId="67e8d9ba-4582-42f1-b26c-e866daa7f65b" providerId="ADAL" clId="{7148B6CB-A6EE-467E-9225-AFA3223A918B}" dt="2025-02-12T21:49:41.255" v="0"/>
          <ac:spMkLst>
            <pc:docMk/>
            <pc:sldMk cId="1886847806" sldId="320"/>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2231492" sldId="323"/>
        </pc:sldMkLst>
        <pc:spChg chg="mod">
          <ac:chgData name="Alisdair Cunningham" userId="67e8d9ba-4582-42f1-b26c-e866daa7f65b" providerId="ADAL" clId="{7148B6CB-A6EE-467E-9225-AFA3223A918B}" dt="2025-02-12T21:49:41.255" v="0"/>
          <ac:spMkLst>
            <pc:docMk/>
            <pc:sldMk cId="22231492" sldId="323"/>
            <ac:spMk id="8" creationId="{097BCFA9-84C3-F719-8178-2DC97D9D70AA}"/>
          </ac:spMkLst>
        </pc:spChg>
      </pc:sldChg>
      <pc:sldChg chg="modSp">
        <pc:chgData name="Alisdair Cunningham" userId="67e8d9ba-4582-42f1-b26c-e866daa7f65b" providerId="ADAL" clId="{7148B6CB-A6EE-467E-9225-AFA3223A918B}" dt="2025-02-12T21:49:41.255" v="0"/>
        <pc:sldMkLst>
          <pc:docMk/>
          <pc:sldMk cId="609484867" sldId="324"/>
        </pc:sldMkLst>
        <pc:spChg chg="mod">
          <ac:chgData name="Alisdair Cunningham" userId="67e8d9ba-4582-42f1-b26c-e866daa7f65b" providerId="ADAL" clId="{7148B6CB-A6EE-467E-9225-AFA3223A918B}" dt="2025-02-12T21:49:41.255" v="0"/>
          <ac:spMkLst>
            <pc:docMk/>
            <pc:sldMk cId="609484867" sldId="324"/>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480268186" sldId="325"/>
        </pc:sldMkLst>
        <pc:spChg chg="mod">
          <ac:chgData name="Alisdair Cunningham" userId="67e8d9ba-4582-42f1-b26c-e866daa7f65b" providerId="ADAL" clId="{7148B6CB-A6EE-467E-9225-AFA3223A918B}" dt="2025-02-12T21:49:41.255" v="0"/>
          <ac:spMkLst>
            <pc:docMk/>
            <pc:sldMk cId="3480268186" sldId="325"/>
            <ac:spMk id="8" creationId="{C39BE701-A67E-5BFD-B044-ECF13A621788}"/>
          </ac:spMkLst>
        </pc:spChg>
      </pc:sldChg>
      <pc:sldChg chg="modSp">
        <pc:chgData name="Alisdair Cunningham" userId="67e8d9ba-4582-42f1-b26c-e866daa7f65b" providerId="ADAL" clId="{7148B6CB-A6EE-467E-9225-AFA3223A918B}" dt="2025-02-12T21:49:41.255" v="0"/>
        <pc:sldMkLst>
          <pc:docMk/>
          <pc:sldMk cId="631328290" sldId="326"/>
        </pc:sldMkLst>
        <pc:spChg chg="mod">
          <ac:chgData name="Alisdair Cunningham" userId="67e8d9ba-4582-42f1-b26c-e866daa7f65b" providerId="ADAL" clId="{7148B6CB-A6EE-467E-9225-AFA3223A918B}" dt="2025-02-12T21:49:41.255" v="0"/>
          <ac:spMkLst>
            <pc:docMk/>
            <pc:sldMk cId="631328290" sldId="326"/>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455479439" sldId="327"/>
        </pc:sldMkLst>
        <pc:spChg chg="mod">
          <ac:chgData name="Alisdair Cunningham" userId="67e8d9ba-4582-42f1-b26c-e866daa7f65b" providerId="ADAL" clId="{7148B6CB-A6EE-467E-9225-AFA3223A918B}" dt="2025-02-12T21:49:41.255" v="0"/>
          <ac:spMkLst>
            <pc:docMk/>
            <pc:sldMk cId="3455479439" sldId="327"/>
            <ac:spMk id="8" creationId="{C39BE701-A67E-5BFD-B044-ECF13A621788}"/>
          </ac:spMkLst>
        </pc:spChg>
      </pc:sldChg>
      <pc:sldChg chg="modSp">
        <pc:chgData name="Alisdair Cunningham" userId="67e8d9ba-4582-42f1-b26c-e866daa7f65b" providerId="ADAL" clId="{7148B6CB-A6EE-467E-9225-AFA3223A918B}" dt="2025-02-12T21:49:41.255" v="0"/>
        <pc:sldMkLst>
          <pc:docMk/>
          <pc:sldMk cId="4196387937" sldId="328"/>
        </pc:sldMkLst>
        <pc:spChg chg="mod">
          <ac:chgData name="Alisdair Cunningham" userId="67e8d9ba-4582-42f1-b26c-e866daa7f65b" providerId="ADAL" clId="{7148B6CB-A6EE-467E-9225-AFA3223A918B}" dt="2025-02-12T21:49:41.255" v="0"/>
          <ac:spMkLst>
            <pc:docMk/>
            <pc:sldMk cId="4196387937" sldId="328"/>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740922528" sldId="329"/>
        </pc:sldMkLst>
        <pc:spChg chg="mod">
          <ac:chgData name="Alisdair Cunningham" userId="67e8d9ba-4582-42f1-b26c-e866daa7f65b" providerId="ADAL" clId="{7148B6CB-A6EE-467E-9225-AFA3223A918B}" dt="2025-02-12T21:49:41.255" v="0"/>
          <ac:spMkLst>
            <pc:docMk/>
            <pc:sldMk cId="3740922528" sldId="329"/>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724843696" sldId="330"/>
        </pc:sldMkLst>
        <pc:spChg chg="mod">
          <ac:chgData name="Alisdair Cunningham" userId="67e8d9ba-4582-42f1-b26c-e866daa7f65b" providerId="ADAL" clId="{7148B6CB-A6EE-467E-9225-AFA3223A918B}" dt="2025-02-12T21:49:41.255" v="0"/>
          <ac:spMkLst>
            <pc:docMk/>
            <pc:sldMk cId="3724843696" sldId="330"/>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232335399" sldId="331"/>
        </pc:sldMkLst>
        <pc:spChg chg="mod">
          <ac:chgData name="Alisdair Cunningham" userId="67e8d9ba-4582-42f1-b26c-e866daa7f65b" providerId="ADAL" clId="{7148B6CB-A6EE-467E-9225-AFA3223A918B}" dt="2025-02-12T21:49:41.255" v="0"/>
          <ac:spMkLst>
            <pc:docMk/>
            <pc:sldMk cId="1232335399" sldId="331"/>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562652270" sldId="332"/>
        </pc:sldMkLst>
        <pc:spChg chg="mod">
          <ac:chgData name="Alisdair Cunningham" userId="67e8d9ba-4582-42f1-b26c-e866daa7f65b" providerId="ADAL" clId="{7148B6CB-A6EE-467E-9225-AFA3223A918B}" dt="2025-02-12T21:49:41.255" v="0"/>
          <ac:spMkLst>
            <pc:docMk/>
            <pc:sldMk cId="3562652270" sldId="332"/>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536811005" sldId="333"/>
        </pc:sldMkLst>
        <pc:spChg chg="mod">
          <ac:chgData name="Alisdair Cunningham" userId="67e8d9ba-4582-42f1-b26c-e866daa7f65b" providerId="ADAL" clId="{7148B6CB-A6EE-467E-9225-AFA3223A918B}" dt="2025-02-12T21:49:41.255" v="0"/>
          <ac:spMkLst>
            <pc:docMk/>
            <pc:sldMk cId="2536811005" sldId="333"/>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577016139" sldId="334"/>
        </pc:sldMkLst>
        <pc:spChg chg="mod">
          <ac:chgData name="Alisdair Cunningham" userId="67e8d9ba-4582-42f1-b26c-e866daa7f65b" providerId="ADAL" clId="{7148B6CB-A6EE-467E-9225-AFA3223A918B}" dt="2025-02-12T21:49:41.255" v="0"/>
          <ac:spMkLst>
            <pc:docMk/>
            <pc:sldMk cId="1577016139" sldId="334"/>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805370125" sldId="335"/>
        </pc:sldMkLst>
        <pc:spChg chg="mod">
          <ac:chgData name="Alisdair Cunningham" userId="67e8d9ba-4582-42f1-b26c-e866daa7f65b" providerId="ADAL" clId="{7148B6CB-A6EE-467E-9225-AFA3223A918B}" dt="2025-02-12T21:49:41.255" v="0"/>
          <ac:spMkLst>
            <pc:docMk/>
            <pc:sldMk cId="3805370125" sldId="335"/>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125017" sldId="336"/>
        </pc:sldMkLst>
        <pc:spChg chg="mod">
          <ac:chgData name="Alisdair Cunningham" userId="67e8d9ba-4582-42f1-b26c-e866daa7f65b" providerId="ADAL" clId="{7148B6CB-A6EE-467E-9225-AFA3223A918B}" dt="2025-02-12T21:49:41.255" v="0"/>
          <ac:spMkLst>
            <pc:docMk/>
            <pc:sldMk cId="2125017" sldId="336"/>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963805055" sldId="337"/>
        </pc:sldMkLst>
        <pc:spChg chg="mod">
          <ac:chgData name="Alisdair Cunningham" userId="67e8d9ba-4582-42f1-b26c-e866daa7f65b" providerId="ADAL" clId="{7148B6CB-A6EE-467E-9225-AFA3223A918B}" dt="2025-02-12T21:49:41.255" v="0"/>
          <ac:spMkLst>
            <pc:docMk/>
            <pc:sldMk cId="2963805055" sldId="337"/>
            <ac:spMk id="8" creationId="{F4537491-C67E-E4FB-4811-CCE1DD22A1C3}"/>
          </ac:spMkLst>
        </pc:spChg>
      </pc:sldChg>
      <pc:sldChg chg="modSp">
        <pc:chgData name="Alisdair Cunningham" userId="67e8d9ba-4582-42f1-b26c-e866daa7f65b" providerId="ADAL" clId="{7148B6CB-A6EE-467E-9225-AFA3223A918B}" dt="2025-02-12T21:49:41.255" v="0"/>
        <pc:sldMkLst>
          <pc:docMk/>
          <pc:sldMk cId="1311784349" sldId="338"/>
        </pc:sldMkLst>
        <pc:spChg chg="mod">
          <ac:chgData name="Alisdair Cunningham" userId="67e8d9ba-4582-42f1-b26c-e866daa7f65b" providerId="ADAL" clId="{7148B6CB-A6EE-467E-9225-AFA3223A918B}" dt="2025-02-12T21:49:41.255" v="0"/>
          <ac:spMkLst>
            <pc:docMk/>
            <pc:sldMk cId="1311784349" sldId="338"/>
            <ac:spMk id="8" creationId="{81133EB7-A605-CA8F-1E69-4E4862C2C86D}"/>
          </ac:spMkLst>
        </pc:spChg>
      </pc:sldChg>
      <pc:sldChg chg="modSp">
        <pc:chgData name="Alisdair Cunningham" userId="67e8d9ba-4582-42f1-b26c-e866daa7f65b" providerId="ADAL" clId="{7148B6CB-A6EE-467E-9225-AFA3223A918B}" dt="2025-02-12T21:49:41.255" v="0"/>
        <pc:sldMkLst>
          <pc:docMk/>
          <pc:sldMk cId="1547470235" sldId="340"/>
        </pc:sldMkLst>
        <pc:spChg chg="mod">
          <ac:chgData name="Alisdair Cunningham" userId="67e8d9ba-4582-42f1-b26c-e866daa7f65b" providerId="ADAL" clId="{7148B6CB-A6EE-467E-9225-AFA3223A918B}" dt="2025-02-12T21:49:41.255" v="0"/>
          <ac:spMkLst>
            <pc:docMk/>
            <pc:sldMk cId="1547470235" sldId="340"/>
            <ac:spMk id="8" creationId="{C39BE701-A67E-5BFD-B044-ECF13A621788}"/>
          </ac:spMkLst>
        </pc:spChg>
      </pc:sldChg>
      <pc:sldChg chg="modSp">
        <pc:chgData name="Alisdair Cunningham" userId="67e8d9ba-4582-42f1-b26c-e866daa7f65b" providerId="ADAL" clId="{7148B6CB-A6EE-467E-9225-AFA3223A918B}" dt="2025-02-12T21:49:41.255" v="0"/>
        <pc:sldMkLst>
          <pc:docMk/>
          <pc:sldMk cId="1174277732" sldId="341"/>
        </pc:sldMkLst>
        <pc:spChg chg="mod">
          <ac:chgData name="Alisdair Cunningham" userId="67e8d9ba-4582-42f1-b26c-e866daa7f65b" providerId="ADAL" clId="{7148B6CB-A6EE-467E-9225-AFA3223A918B}" dt="2025-02-12T21:49:41.255" v="0"/>
          <ac:spMkLst>
            <pc:docMk/>
            <pc:sldMk cId="1174277732" sldId="341"/>
            <ac:spMk id="8" creationId="{C39BE701-A67E-5BFD-B044-ECF13A621788}"/>
          </ac:spMkLst>
        </pc:spChg>
      </pc:sldChg>
      <pc:sldChg chg="modSp">
        <pc:chgData name="Alisdair Cunningham" userId="67e8d9ba-4582-42f1-b26c-e866daa7f65b" providerId="ADAL" clId="{7148B6CB-A6EE-467E-9225-AFA3223A918B}" dt="2025-02-12T21:49:41.255" v="0"/>
        <pc:sldMkLst>
          <pc:docMk/>
          <pc:sldMk cId="3638546491" sldId="342"/>
        </pc:sldMkLst>
        <pc:spChg chg="mod">
          <ac:chgData name="Alisdair Cunningham" userId="67e8d9ba-4582-42f1-b26c-e866daa7f65b" providerId="ADAL" clId="{7148B6CB-A6EE-467E-9225-AFA3223A918B}" dt="2025-02-12T21:49:41.255" v="0"/>
          <ac:spMkLst>
            <pc:docMk/>
            <pc:sldMk cId="3638546491" sldId="342"/>
            <ac:spMk id="8" creationId="{C39BE701-A67E-5BFD-B044-ECF13A621788}"/>
          </ac:spMkLst>
        </pc:spChg>
      </pc:sldChg>
      <pc:sldChg chg="modSp">
        <pc:chgData name="Alisdair Cunningham" userId="67e8d9ba-4582-42f1-b26c-e866daa7f65b" providerId="ADAL" clId="{7148B6CB-A6EE-467E-9225-AFA3223A918B}" dt="2025-02-12T21:49:41.255" v="0"/>
        <pc:sldMkLst>
          <pc:docMk/>
          <pc:sldMk cId="2586685681" sldId="343"/>
        </pc:sldMkLst>
        <pc:spChg chg="mod">
          <ac:chgData name="Alisdair Cunningham" userId="67e8d9ba-4582-42f1-b26c-e866daa7f65b" providerId="ADAL" clId="{7148B6CB-A6EE-467E-9225-AFA3223A918B}" dt="2025-02-12T21:49:41.255" v="0"/>
          <ac:spMkLst>
            <pc:docMk/>
            <pc:sldMk cId="2586685681" sldId="343"/>
            <ac:spMk id="8" creationId="{D102EFE3-57D0-BAD6-494B-A31B1A799C08}"/>
          </ac:spMkLst>
        </pc:spChg>
      </pc:sldChg>
      <pc:sldChg chg="modSp">
        <pc:chgData name="Alisdair Cunningham" userId="67e8d9ba-4582-42f1-b26c-e866daa7f65b" providerId="ADAL" clId="{7148B6CB-A6EE-467E-9225-AFA3223A918B}" dt="2025-02-12T21:49:41.255" v="0"/>
        <pc:sldMkLst>
          <pc:docMk/>
          <pc:sldMk cId="2556235646" sldId="344"/>
        </pc:sldMkLst>
        <pc:spChg chg="mod">
          <ac:chgData name="Alisdair Cunningham" userId="67e8d9ba-4582-42f1-b26c-e866daa7f65b" providerId="ADAL" clId="{7148B6CB-A6EE-467E-9225-AFA3223A918B}" dt="2025-02-12T21:49:41.255" v="0"/>
          <ac:spMkLst>
            <pc:docMk/>
            <pc:sldMk cId="2556235646" sldId="344"/>
            <ac:spMk id="8" creationId="{DC50E07B-18CB-0DA5-2454-9F642C9E8EBA}"/>
          </ac:spMkLst>
        </pc:spChg>
      </pc:sldChg>
      <pc:sldChg chg="modSp">
        <pc:chgData name="Alisdair Cunningham" userId="67e8d9ba-4582-42f1-b26c-e866daa7f65b" providerId="ADAL" clId="{7148B6CB-A6EE-467E-9225-AFA3223A918B}" dt="2025-02-12T21:49:41.255" v="0"/>
        <pc:sldMkLst>
          <pc:docMk/>
          <pc:sldMk cId="3290446905" sldId="345"/>
        </pc:sldMkLst>
        <pc:spChg chg="mod">
          <ac:chgData name="Alisdair Cunningham" userId="67e8d9ba-4582-42f1-b26c-e866daa7f65b" providerId="ADAL" clId="{7148B6CB-A6EE-467E-9225-AFA3223A918B}" dt="2025-02-12T21:49:41.255" v="0"/>
          <ac:spMkLst>
            <pc:docMk/>
            <pc:sldMk cId="3290446905" sldId="345"/>
            <ac:spMk id="8" creationId="{4B2BA38C-4C15-AAC8-101A-E7C0B836E8C3}"/>
          </ac:spMkLst>
        </pc:spChg>
      </pc:sldChg>
      <pc:sldChg chg="modSp">
        <pc:chgData name="Alisdair Cunningham" userId="67e8d9ba-4582-42f1-b26c-e866daa7f65b" providerId="ADAL" clId="{7148B6CB-A6EE-467E-9225-AFA3223A918B}" dt="2025-02-12T21:49:41.255" v="0"/>
        <pc:sldMkLst>
          <pc:docMk/>
          <pc:sldMk cId="142945474" sldId="346"/>
        </pc:sldMkLst>
        <pc:spChg chg="mod">
          <ac:chgData name="Alisdair Cunningham" userId="67e8d9ba-4582-42f1-b26c-e866daa7f65b" providerId="ADAL" clId="{7148B6CB-A6EE-467E-9225-AFA3223A918B}" dt="2025-02-12T21:49:41.255" v="0"/>
          <ac:spMkLst>
            <pc:docMk/>
            <pc:sldMk cId="142945474" sldId="346"/>
            <ac:spMk id="8" creationId="{7D14288C-A8E1-933F-C0B3-03CF9FEDC35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ocsi.uk/2019/03/18/lsoas-leps-and-lookups-a-beginners-guide-to-statistical-geograph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904517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414463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999474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990490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317872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32363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789128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321196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443077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608370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399024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306617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450196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934438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749041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153407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966408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75995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823302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 table from: </a:t>
            </a:r>
            <a:r>
              <a:rPr lang="en-GB" dirty="0">
                <a:hlinkClick r:id="rId3"/>
              </a:rPr>
              <a:t>LSOAs, LEPs and lookups : A beginner's guide to statistical geographies (ocsi.uk)</a:t>
            </a:r>
            <a:r>
              <a:rPr lang="en-GB" dirty="0"/>
              <a:t> - https://ocsi.uk/2019/03/18/lsoas-leps-and-lookups-a-beginners-guide-to-statistical-geographies/</a:t>
            </a:r>
          </a:p>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647078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752178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223071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412027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A19BF-C230-6EF6-A0E9-116BC8A9E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3EE64D-3F91-2208-3F9A-AC45BCEFD8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5C8DDC-106F-7E09-24DE-E5EDB95643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961796-8A3C-EFCF-E198-513429F9392D}"/>
              </a:ext>
            </a:extLst>
          </p:cNvPr>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1483446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525BF-FA0A-B4D0-907F-5B0CC5E1F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1FB9AA-6B8A-FD9A-C3D9-9416FDD6B0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25BBAA-BF5C-E2A6-E299-BD9EC358E9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9E2B33-37F5-203D-F736-A71273773F58}"/>
              </a:ext>
            </a:extLst>
          </p:cNvPr>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219258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5727E-5B82-2346-6541-17164477B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276EA-BAF6-7F14-6129-ED81E5ADB5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95852-119B-A332-92A3-BF725F1CFA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5EB538-7744-2D54-85AC-4FA1C8764B90}"/>
              </a:ext>
            </a:extLst>
          </p:cNvPr>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502482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E252-C43A-2605-642A-1AB25687A4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76E8D3-2B90-13F4-2FF4-988C0A3CF5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DAD28E-BC00-498D-7BC4-9EA295EB33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D29D11-2462-CF0A-D780-E64105DFD24C}"/>
              </a:ext>
            </a:extLst>
          </p:cNvPr>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14916826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18233285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34999136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10E29-B593-1FCD-EF57-890193FC97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956DC-9EAB-6F54-2C26-48998C75AF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799587-F038-8580-C122-772400D79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54D257-1C77-11A6-EB87-A01E07C189F6}"/>
              </a:ext>
            </a:extLst>
          </p:cNvPr>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2990245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9547F-430B-42CB-2BD0-69BAF00AB5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A0127-AB7B-8507-9AFD-ED4B38A964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AD936D-B11D-2344-E3E0-B3DC9CF55E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C657CAA-F3D9-B64E-87C4-0B6B2E76596A}"/>
              </a:ext>
            </a:extLst>
          </p:cNvPr>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35130498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29905194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33813538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29423418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r0K3SJ9nM3g?feature=oembed" TargetMode="External"/><Relationship Id="rId5" Type="http://schemas.openxmlformats.org/officeDocument/2006/relationships/image" Target="../media/image16.jpe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osdatahub.os.uk/downloads/open/OpenGreenspace"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datamap.gov.wales/layers/geonode:oa_2021_w_hwm"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datamap.gov.wales/layergroups/inspire-wg:WelshIndexOfMultipleDeprivationWIMD2019" TargetMode="External"/><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hyperlink" Target="https://www.gov.wales/sites/default/files/statistics-and-research/2023-10/welsh-index-multiple-deprivation-2019-technical-report.pdf"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5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7" Type="http://schemas.openxmlformats.org/officeDocument/2006/relationships/image" Target="../media/image56.png"/><Relationship Id="rId2" Type="http://schemas.openxmlformats.org/officeDocument/2006/relationships/slideLayout" Target="../slideLayouts/slideLayout1.xml"/><Relationship Id="rId1" Type="http://schemas.openxmlformats.org/officeDocument/2006/relationships/video" Target="https://www.youtube.com/embed/HxMBS-AMzc8?feature=oembed" TargetMode="External"/><Relationship Id="rId6" Type="http://schemas.openxmlformats.org/officeDocument/2006/relationships/image" Target="../media/image55.jpeg"/><Relationship Id="rId5" Type="http://schemas.openxmlformats.org/officeDocument/2006/relationships/image" Target="../media/image1.png"/><Relationship Id="rId4" Type="http://schemas.openxmlformats.org/officeDocument/2006/relationships/hyperlink" Target="https://ejatlas.or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701115" y="640080"/>
            <a:ext cx="588396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GB" sz="5400" dirty="0">
                <a:latin typeface="+mj-lt"/>
                <a:ea typeface="+mj-ea"/>
                <a:cs typeface="+mj-cs"/>
              </a:rPr>
              <a:t>GIS </a:t>
            </a:r>
          </a:p>
          <a:p>
            <a:pPr algn="ctr">
              <a:lnSpc>
                <a:spcPct val="90000"/>
              </a:lnSpc>
              <a:spcBef>
                <a:spcPct val="0"/>
              </a:spcBef>
              <a:spcAft>
                <a:spcPts val="600"/>
              </a:spcAft>
            </a:pPr>
            <a:r>
              <a:rPr lang="en-GB" sz="5400" dirty="0">
                <a:latin typeface="+mj-lt"/>
                <a:ea typeface="+mj-ea"/>
                <a:cs typeface="+mj-cs"/>
              </a:rPr>
              <a:t>for Environmental Justice</a:t>
            </a:r>
          </a:p>
          <a:p>
            <a:pPr algn="ctr">
              <a:lnSpc>
                <a:spcPct val="90000"/>
              </a:lnSpc>
              <a:spcBef>
                <a:spcPct val="0"/>
              </a:spcBef>
              <a:spcAft>
                <a:spcPts val="600"/>
              </a:spcAft>
            </a:pPr>
            <a:endParaRPr lang="en-GB" sz="54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39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444693"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12/02/2025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pic>
        <p:nvPicPr>
          <p:cNvPr id="2" name="Picture 1">
            <a:extLst>
              <a:ext uri="{FF2B5EF4-FFF2-40B4-BE49-F238E27FC236}">
                <a16:creationId xmlns:a16="http://schemas.microsoft.com/office/drawing/2014/main" id="{23EC4347-3C07-CB7D-3A8A-FAD89C0F8965}"/>
              </a:ext>
            </a:extLst>
          </p:cNvPr>
          <p:cNvPicPr>
            <a:picLocks noChangeAspect="1"/>
          </p:cNvPicPr>
          <p:nvPr/>
        </p:nvPicPr>
        <p:blipFill>
          <a:blip r:embed="rId2"/>
          <a:stretch>
            <a:fillRect/>
          </a:stretch>
        </p:blipFill>
        <p:spPr>
          <a:xfrm>
            <a:off x="5613" y="369332"/>
            <a:ext cx="2725254" cy="6096782"/>
          </a:xfrm>
          <a:prstGeom prst="rect">
            <a:avLst/>
          </a:pr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95545" y="2075963"/>
            <a:ext cx="5269948" cy="4154984"/>
          </a:xfrm>
          <a:prstGeom prst="rect">
            <a:avLst/>
          </a:prstGeom>
          <a:noFill/>
        </p:spPr>
        <p:txBody>
          <a:bodyPr wrap="square" rtlCol="0">
            <a:spAutoFit/>
          </a:bodyPr>
          <a:lstStyle/>
          <a:p>
            <a:r>
              <a:rPr lang="en-GB" sz="2400" b="1" dirty="0"/>
              <a:t>Warren County, US, 1982</a:t>
            </a:r>
          </a:p>
          <a:p>
            <a:r>
              <a:rPr lang="en-GB" sz="2400" dirty="0"/>
              <a:t>A small, predominately African-American community, in North Carolina was selected, as the site for a land-fill, due to contain soils with toxic waste in (PCB’s). </a:t>
            </a:r>
          </a:p>
          <a:p>
            <a:r>
              <a:rPr lang="en-GB" sz="2400" dirty="0"/>
              <a:t>The National Association for the Advancement of </a:t>
            </a:r>
            <a:r>
              <a:rPr lang="en-GB" sz="2400" dirty="0" err="1"/>
              <a:t>Colored</a:t>
            </a:r>
            <a:r>
              <a:rPr lang="en-GB" sz="2400" dirty="0"/>
              <a:t> People and others staged a massive protest. While it did not prevent the disposal site being sited there, it is believed to have sparked the US environmental justice movement.</a:t>
            </a:r>
          </a:p>
        </p:txBody>
      </p:sp>
      <p:pic>
        <p:nvPicPr>
          <p:cNvPr id="4098" name="Picture 2" descr="figure 1">
            <a:extLst>
              <a:ext uri="{FF2B5EF4-FFF2-40B4-BE49-F238E27FC236}">
                <a16:creationId xmlns:a16="http://schemas.microsoft.com/office/drawing/2014/main" id="{891F3B58-E0F1-E17B-AB87-85A71992A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251" y="3067879"/>
            <a:ext cx="4014944" cy="23679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4">
            <a:extLst>
              <a:ext uri="{28A0092B-C50C-407E-A947-70E740481C1C}">
                <a14:useLocalDpi xmlns:a14="http://schemas.microsoft.com/office/drawing/2010/main" val="0"/>
              </a:ext>
            </a:extLst>
          </a:blip>
          <a:srcRect l="7344" r="73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4BF0E10C-6EAD-22A6-29FF-0702F3C9EF5B}"/>
              </a:ext>
            </a:extLst>
          </p:cNvPr>
          <p:cNvPicPr>
            <a:picLocks noChangeAspect="1"/>
          </p:cNvPicPr>
          <p:nvPr/>
        </p:nvPicPr>
        <p:blipFill rotWithShape="1">
          <a:blip r:embed="rId5"/>
          <a:srcRect l="21308" t="-62"/>
          <a:stretch/>
        </p:blipFill>
        <p:spPr>
          <a:xfrm>
            <a:off x="101565" y="4041913"/>
            <a:ext cx="2582303" cy="2189034"/>
          </a:xfrm>
          <a:prstGeom prst="rect">
            <a:avLst/>
          </a:pr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1569660"/>
          </a:xfrm>
          <a:prstGeom prst="rect">
            <a:avLst/>
          </a:prstGeom>
          <a:noFill/>
        </p:spPr>
        <p:txBody>
          <a:bodyPr wrap="square">
            <a:spAutoFit/>
          </a:bodyPr>
          <a:lstStyle/>
          <a:p>
            <a:r>
              <a:rPr lang="en-GB" sz="2400" dirty="0"/>
              <a:t>Despite recognition that some environmental degradation has global impacts, such as the consequences of mean air temperature increase through anthropogenic warming, it was not until the 1980’s that awareness grew of the disproportionate exposure of the impacts.</a:t>
            </a:r>
          </a:p>
        </p:txBody>
      </p:sp>
      <p:sp>
        <p:nvSpPr>
          <p:cNvPr id="16" name="TextBox 15">
            <a:extLst>
              <a:ext uri="{FF2B5EF4-FFF2-40B4-BE49-F238E27FC236}">
                <a16:creationId xmlns:a16="http://schemas.microsoft.com/office/drawing/2014/main" id="{A5BFADAF-36FC-1AB3-7397-8524CB931B8F}"/>
              </a:ext>
            </a:extLst>
          </p:cNvPr>
          <p:cNvSpPr txBox="1"/>
          <p:nvPr/>
        </p:nvSpPr>
        <p:spPr>
          <a:xfrm>
            <a:off x="8601230" y="5561290"/>
            <a:ext cx="3191032" cy="307777"/>
          </a:xfrm>
          <a:prstGeom prst="rect">
            <a:avLst/>
          </a:prstGeom>
          <a:noFill/>
        </p:spPr>
        <p:txBody>
          <a:bodyPr wrap="square">
            <a:spAutoFit/>
          </a:bodyPr>
          <a:lstStyle/>
          <a:p>
            <a:r>
              <a:rPr lang="en-GB" sz="1400" dirty="0"/>
              <a:t>Source: Shao, S., Liu, L. and Tian, Z., 2021</a:t>
            </a:r>
          </a:p>
        </p:txBody>
      </p:sp>
    </p:spTree>
    <p:extLst>
      <p:ext uri="{BB962C8B-B14F-4D97-AF65-F5344CB8AC3E}">
        <p14:creationId xmlns:p14="http://schemas.microsoft.com/office/powerpoint/2010/main" val="316396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9934" y="1261512"/>
            <a:ext cx="5541618" cy="5262979"/>
          </a:xfrm>
          <a:prstGeom prst="rect">
            <a:avLst/>
          </a:prstGeom>
          <a:noFill/>
        </p:spPr>
        <p:txBody>
          <a:bodyPr wrap="square" rtlCol="0">
            <a:spAutoFit/>
          </a:bodyPr>
          <a:lstStyle/>
          <a:p>
            <a:r>
              <a:rPr lang="en-GB" sz="2400" b="1" dirty="0"/>
              <a:t>Minamata Bay, Japan, 1950’s</a:t>
            </a:r>
          </a:p>
          <a:p>
            <a:r>
              <a:rPr lang="en-GB" sz="2400" dirty="0"/>
              <a:t>A chemical factory (</a:t>
            </a:r>
            <a:r>
              <a:rPr lang="en-GB" sz="2400" dirty="0" err="1"/>
              <a:t>Chisso</a:t>
            </a:r>
            <a:r>
              <a:rPr lang="en-GB" sz="2400" dirty="0"/>
              <a:t>) began discharging polluted wastewater, containing mercury, into Minamata Bay. Residents of local fishing villages began experiencing neurological disorders, and local ecology suffered (fish, birds and seaweed). Later, babies were born with severe neurological disorders caused by the disease. </a:t>
            </a:r>
          </a:p>
          <a:p>
            <a:r>
              <a:rPr lang="en-GB" sz="2400" dirty="0"/>
              <a:t>Initially, the local people were ostracised and research hindered. When the evidence emerged, compensation was slow, while subsistence fishing was all but halted.</a:t>
            </a:r>
          </a:p>
        </p:txBody>
      </p:sp>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3">
            <a:extLst>
              <a:ext uri="{28A0092B-C50C-407E-A947-70E740481C1C}">
                <a14:useLocalDpi xmlns:a14="http://schemas.microsoft.com/office/drawing/2010/main" val="0"/>
              </a:ext>
            </a:extLst>
          </a:blip>
          <a:srcRect l="16044" r="160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830997"/>
          </a:xfrm>
          <a:prstGeom prst="rect">
            <a:avLst/>
          </a:prstGeom>
          <a:noFill/>
        </p:spPr>
        <p:txBody>
          <a:bodyPr wrap="square">
            <a:spAutoFit/>
          </a:bodyPr>
          <a:lstStyle/>
          <a:p>
            <a:r>
              <a:rPr lang="en-GB" sz="2400" dirty="0"/>
              <a:t>One of the earliest examples of environmental injustice became evident in Japan in the 1950’s and 1960’s.</a:t>
            </a:r>
          </a:p>
        </p:txBody>
      </p:sp>
      <p:pic>
        <p:nvPicPr>
          <p:cNvPr id="3" name="Picture 2">
            <a:extLst>
              <a:ext uri="{FF2B5EF4-FFF2-40B4-BE49-F238E27FC236}">
                <a16:creationId xmlns:a16="http://schemas.microsoft.com/office/drawing/2014/main" id="{F0532950-FECD-1A0E-1F5B-35193E60A22C}"/>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8103854" y="627053"/>
            <a:ext cx="4143482" cy="2261921"/>
          </a:xfrm>
          <a:prstGeom prst="rect">
            <a:avLst/>
          </a:prstGeom>
        </p:spPr>
      </p:pic>
      <p:pic>
        <p:nvPicPr>
          <p:cNvPr id="10" name="Picture 9">
            <a:extLst>
              <a:ext uri="{FF2B5EF4-FFF2-40B4-BE49-F238E27FC236}">
                <a16:creationId xmlns:a16="http://schemas.microsoft.com/office/drawing/2014/main" id="{9491F727-04F0-896A-1BEB-ECE3641A54F2}"/>
              </a:ext>
            </a:extLst>
          </p:cNvPr>
          <p:cNvPicPr>
            <a:picLocks noChangeAspect="1"/>
          </p:cNvPicPr>
          <p:nvPr/>
        </p:nvPicPr>
        <p:blipFill>
          <a:blip r:embed="rId5"/>
          <a:stretch>
            <a:fillRect/>
          </a:stretch>
        </p:blipFill>
        <p:spPr>
          <a:xfrm>
            <a:off x="9444732" y="4776881"/>
            <a:ext cx="2368240" cy="1571650"/>
          </a:xfrm>
          <a:prstGeom prst="rect">
            <a:avLst/>
          </a:prstGeom>
        </p:spPr>
      </p:pic>
      <p:pic>
        <p:nvPicPr>
          <p:cNvPr id="12" name="Picture 11">
            <a:extLst>
              <a:ext uri="{FF2B5EF4-FFF2-40B4-BE49-F238E27FC236}">
                <a16:creationId xmlns:a16="http://schemas.microsoft.com/office/drawing/2014/main" id="{F6599237-47A9-D5A5-4BEF-33A6DB7E7BC0}"/>
              </a:ext>
            </a:extLst>
          </p:cNvPr>
          <p:cNvPicPr>
            <a:picLocks noChangeAspect="1"/>
          </p:cNvPicPr>
          <p:nvPr/>
        </p:nvPicPr>
        <p:blipFill>
          <a:blip r:embed="rId6"/>
          <a:stretch>
            <a:fillRect/>
          </a:stretch>
        </p:blipFill>
        <p:spPr>
          <a:xfrm>
            <a:off x="8169965" y="2951258"/>
            <a:ext cx="2668012" cy="1766516"/>
          </a:xfrm>
          <a:prstGeom prst="rect">
            <a:avLst/>
          </a:prstGeom>
        </p:spPr>
      </p:pic>
      <p:pic>
        <p:nvPicPr>
          <p:cNvPr id="13" name="Picture 12">
            <a:extLst>
              <a:ext uri="{FF2B5EF4-FFF2-40B4-BE49-F238E27FC236}">
                <a16:creationId xmlns:a16="http://schemas.microsoft.com/office/drawing/2014/main" id="{8AAD7839-6F12-9D52-7BE9-B8ED07264EEF}"/>
              </a:ext>
            </a:extLst>
          </p:cNvPr>
          <p:cNvPicPr>
            <a:picLocks noChangeAspect="1"/>
          </p:cNvPicPr>
          <p:nvPr/>
        </p:nvPicPr>
        <p:blipFill>
          <a:blip r:embed="rId7"/>
          <a:stretch>
            <a:fillRect/>
          </a:stretch>
        </p:blipFill>
        <p:spPr>
          <a:xfrm>
            <a:off x="551998" y="459116"/>
            <a:ext cx="1758124" cy="1997868"/>
          </a:xfrm>
          <a:prstGeom prst="rect">
            <a:avLst/>
          </a:prstGeom>
          <a:ln>
            <a:solidFill>
              <a:schemeClr val="bg1"/>
            </a:solidFill>
          </a:ln>
        </p:spPr>
      </p:pic>
    </p:spTree>
    <p:extLst>
      <p:ext uri="{BB962C8B-B14F-4D97-AF65-F5344CB8AC3E}">
        <p14:creationId xmlns:p14="http://schemas.microsoft.com/office/powerpoint/2010/main" val="1553623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357810" y="557538"/>
            <a:ext cx="7182678" cy="5632311"/>
          </a:xfrm>
          <a:prstGeom prst="rect">
            <a:avLst/>
          </a:prstGeom>
          <a:noFill/>
        </p:spPr>
        <p:txBody>
          <a:bodyPr wrap="square" rtlCol="0">
            <a:spAutoFit/>
          </a:bodyPr>
          <a:lstStyle/>
          <a:p>
            <a:r>
              <a:rPr lang="en-GB" sz="2400" b="1" dirty="0"/>
              <a:t>Inequality:</a:t>
            </a:r>
          </a:p>
          <a:p>
            <a:r>
              <a:rPr lang="en-GB" sz="2400" dirty="0"/>
              <a:t>The </a:t>
            </a:r>
            <a:r>
              <a:rPr lang="en-GB" sz="2400" b="1" dirty="0"/>
              <a:t>uneven (unequal) distribution </a:t>
            </a:r>
            <a:r>
              <a:rPr lang="en-GB" sz="2400" dirty="0"/>
              <a:t>of environmental benefits, such as clean air / water, open green areas etc., and environmental burdens, such as pollution and hazardous waste. Certain regions experience a higher burden and fewer benefits. This is deemed </a:t>
            </a:r>
            <a:r>
              <a:rPr lang="en-GB" sz="2400" b="1" dirty="0"/>
              <a:t>unfair</a:t>
            </a:r>
            <a:r>
              <a:rPr lang="en-GB" sz="2400" dirty="0"/>
              <a:t>.</a:t>
            </a:r>
          </a:p>
          <a:p>
            <a:endParaRPr lang="en-GB" sz="2400" dirty="0"/>
          </a:p>
          <a:p>
            <a:r>
              <a:rPr lang="en-GB" sz="2400" b="1" dirty="0"/>
              <a:t>Inequity:</a:t>
            </a:r>
          </a:p>
          <a:p>
            <a:r>
              <a:rPr lang="en-GB" sz="2400" dirty="0"/>
              <a:t>The </a:t>
            </a:r>
            <a:r>
              <a:rPr lang="en-GB" sz="2400" b="1" dirty="0"/>
              <a:t>conscious decision-making </a:t>
            </a:r>
            <a:r>
              <a:rPr lang="en-GB" sz="2400" dirty="0"/>
              <a:t>that influences the distribution of environmental benefits and burdens.</a:t>
            </a:r>
          </a:p>
          <a:p>
            <a:endParaRPr lang="en-GB" sz="2400" dirty="0"/>
          </a:p>
          <a:p>
            <a:r>
              <a:rPr lang="en-GB" sz="2400" dirty="0"/>
              <a:t>For example, siting a polluting facility in the vicinity of vulnerable or minority groups. Specifically, the unfairness of the moral decision-making process.</a:t>
            </a:r>
          </a:p>
          <a:p>
            <a:r>
              <a:rPr lang="en-GB" sz="2400" dirty="0"/>
              <a:t>This is deemed </a:t>
            </a:r>
            <a:r>
              <a:rPr lang="en-GB" sz="2400" b="1" dirty="0"/>
              <a:t>unfair</a:t>
            </a:r>
            <a:r>
              <a:rPr lang="en-GB" sz="2400" dirty="0"/>
              <a:t> and </a:t>
            </a:r>
            <a:r>
              <a:rPr lang="en-GB" sz="2400" b="1" dirty="0"/>
              <a:t>unjust</a:t>
            </a:r>
            <a:r>
              <a:rPr lang="en-GB" sz="2400" dirty="0"/>
              <a:t>. </a:t>
            </a:r>
          </a:p>
        </p:txBody>
      </p:sp>
      <p:pic>
        <p:nvPicPr>
          <p:cNvPr id="9" name="Picture 8">
            <a:extLst>
              <a:ext uri="{FF2B5EF4-FFF2-40B4-BE49-F238E27FC236}">
                <a16:creationId xmlns:a16="http://schemas.microsoft.com/office/drawing/2014/main" id="{A198089F-CE28-6774-8F97-80B45DBF33F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090452" y="351144"/>
            <a:ext cx="3358191" cy="3249949"/>
          </a:xfrm>
          <a:prstGeom prst="rect">
            <a:avLst/>
          </a:prstGeom>
        </p:spPr>
      </p:pic>
      <p:sp>
        <p:nvSpPr>
          <p:cNvPr id="11" name="TextBox 10">
            <a:extLst>
              <a:ext uri="{FF2B5EF4-FFF2-40B4-BE49-F238E27FC236}">
                <a16:creationId xmlns:a16="http://schemas.microsoft.com/office/drawing/2014/main" id="{2B499DD3-6BDB-9A26-B243-62CDE617503D}"/>
              </a:ext>
            </a:extLst>
          </p:cNvPr>
          <p:cNvSpPr txBox="1"/>
          <p:nvPr/>
        </p:nvSpPr>
        <p:spPr>
          <a:xfrm>
            <a:off x="7858538" y="3573766"/>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pic>
        <p:nvPicPr>
          <p:cNvPr id="12" name="Picture 11">
            <a:extLst>
              <a:ext uri="{FF2B5EF4-FFF2-40B4-BE49-F238E27FC236}">
                <a16:creationId xmlns:a16="http://schemas.microsoft.com/office/drawing/2014/main" id="{1A93913D-7EC1-EC49-E76E-28216EF50288}"/>
              </a:ext>
            </a:extLst>
          </p:cNvPr>
          <p:cNvPicPr>
            <a:picLocks noChangeAspect="1"/>
          </p:cNvPicPr>
          <p:nvPr/>
        </p:nvPicPr>
        <p:blipFill>
          <a:blip r:embed="rId4"/>
          <a:stretch>
            <a:fillRect/>
          </a:stretch>
        </p:blipFill>
        <p:spPr>
          <a:xfrm>
            <a:off x="8050694" y="4510932"/>
            <a:ext cx="3783496" cy="1891748"/>
          </a:xfrm>
          <a:prstGeom prst="rect">
            <a:avLst/>
          </a:prstGeom>
        </p:spPr>
      </p:pic>
    </p:spTree>
    <p:extLst>
      <p:ext uri="{BB962C8B-B14F-4D97-AF65-F5344CB8AC3E}">
        <p14:creationId xmlns:p14="http://schemas.microsoft.com/office/powerpoint/2010/main" val="570438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2349" y="491411"/>
            <a:ext cx="9309652" cy="1107996"/>
          </a:xfrm>
          <a:prstGeom prst="rect">
            <a:avLst/>
          </a:prstGeom>
          <a:noFill/>
        </p:spPr>
        <p:txBody>
          <a:bodyPr wrap="square" rtlCol="0">
            <a:spAutoFit/>
          </a:bodyPr>
          <a:lstStyle/>
          <a:p>
            <a:r>
              <a:rPr lang="en-GB" sz="2200" dirty="0"/>
              <a:t>While ‘inequality’ and ‘inequity’ are sometimes confused or used interchangeably, there is a clear distinction to be made when determining the resolution to these situations in either aiming to achieve ‘equality’ or ‘equity’</a:t>
            </a:r>
          </a:p>
        </p:txBody>
      </p:sp>
      <p:pic>
        <p:nvPicPr>
          <p:cNvPr id="1030" name="Picture 6">
            <a:extLst>
              <a:ext uri="{FF2B5EF4-FFF2-40B4-BE49-F238E27FC236}">
                <a16:creationId xmlns:a16="http://schemas.microsoft.com/office/drawing/2014/main" id="{8227345A-FB4A-6735-6113-FF1BEA2FD9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2122" y="2064614"/>
            <a:ext cx="6992385" cy="393629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sp>
        <p:nvSpPr>
          <p:cNvPr id="17" name="Rectangle 16">
            <a:extLst>
              <a:ext uri="{FF2B5EF4-FFF2-40B4-BE49-F238E27FC236}">
                <a16:creationId xmlns:a16="http://schemas.microsoft.com/office/drawing/2014/main" id="{FB84544B-8B2A-650D-B305-21E87DF23D4D}"/>
              </a:ext>
            </a:extLst>
          </p:cNvPr>
          <p:cNvSpPr/>
          <p:nvPr/>
        </p:nvSpPr>
        <p:spPr>
          <a:xfrm>
            <a:off x="59635" y="4943061"/>
            <a:ext cx="2623930" cy="14974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Could more be done?...</a:t>
            </a:r>
          </a:p>
        </p:txBody>
      </p:sp>
      <p:sp>
        <p:nvSpPr>
          <p:cNvPr id="19" name="TextBox 18">
            <a:extLst>
              <a:ext uri="{FF2B5EF4-FFF2-40B4-BE49-F238E27FC236}">
                <a16:creationId xmlns:a16="http://schemas.microsoft.com/office/drawing/2014/main" id="{B1D8EAA8-B68A-3562-9B12-8361141EAFBF}"/>
              </a:ext>
            </a:extLst>
          </p:cNvPr>
          <p:cNvSpPr txBox="1"/>
          <p:nvPr/>
        </p:nvSpPr>
        <p:spPr>
          <a:xfrm>
            <a:off x="9957352" y="2064614"/>
            <a:ext cx="2175013" cy="1754326"/>
          </a:xfrm>
          <a:prstGeom prst="rect">
            <a:avLst/>
          </a:prstGeom>
          <a:noFill/>
        </p:spPr>
        <p:txBody>
          <a:bodyPr wrap="square">
            <a:spAutoFit/>
          </a:bodyPr>
          <a:lstStyle/>
          <a:p>
            <a:r>
              <a:rPr lang="en-GB" sz="1800" dirty="0"/>
              <a:t>Equal response – providing a single response mechanism to all parties regardless of their unique situation.</a:t>
            </a:r>
            <a:endParaRPr lang="en-GB" dirty="0"/>
          </a:p>
        </p:txBody>
      </p:sp>
      <p:sp>
        <p:nvSpPr>
          <p:cNvPr id="20" name="TextBox 19">
            <a:extLst>
              <a:ext uri="{FF2B5EF4-FFF2-40B4-BE49-F238E27FC236}">
                <a16:creationId xmlns:a16="http://schemas.microsoft.com/office/drawing/2014/main" id="{21207D33-D74F-2C17-4DDC-4E30629E4309}"/>
              </a:ext>
            </a:extLst>
          </p:cNvPr>
          <p:cNvSpPr txBox="1"/>
          <p:nvPr/>
        </p:nvSpPr>
        <p:spPr>
          <a:xfrm>
            <a:off x="9951739" y="4065898"/>
            <a:ext cx="2175013" cy="1754326"/>
          </a:xfrm>
          <a:prstGeom prst="rect">
            <a:avLst/>
          </a:prstGeom>
          <a:noFill/>
        </p:spPr>
        <p:txBody>
          <a:bodyPr wrap="square">
            <a:spAutoFit/>
          </a:bodyPr>
          <a:lstStyle/>
          <a:p>
            <a:r>
              <a:rPr lang="en-GB" sz="1800" dirty="0"/>
              <a:t>Unique response – providing support specific to the issue / factor being experienced by the individual / group</a:t>
            </a:r>
            <a:endParaRPr lang="en-GB" dirty="0"/>
          </a:p>
        </p:txBody>
      </p:sp>
    </p:spTree>
    <p:extLst>
      <p:ext uri="{BB962C8B-B14F-4D97-AF65-F5344CB8AC3E}">
        <p14:creationId xmlns:p14="http://schemas.microsoft.com/office/powerpoint/2010/main" val="3576275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76735" y="426351"/>
            <a:ext cx="9309652" cy="1446550"/>
          </a:xfrm>
          <a:prstGeom prst="rect">
            <a:avLst/>
          </a:prstGeom>
          <a:noFill/>
        </p:spPr>
        <p:txBody>
          <a:bodyPr wrap="square" rtlCol="0">
            <a:spAutoFit/>
          </a:bodyPr>
          <a:lstStyle/>
          <a:p>
            <a:r>
              <a:rPr lang="en-GB" sz="2200" dirty="0"/>
              <a:t>Environmental Justice aims to go further than simply enabling equity, and remove the barrier to equal access altogether.</a:t>
            </a:r>
          </a:p>
          <a:p>
            <a:r>
              <a:rPr lang="en-GB" sz="2200" dirty="0"/>
              <a:t>Ultimately it aims to resolve the initial cause of the problem rather than remedy the outcomes.</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3"/>
          <a:stretch>
            <a:fillRect/>
          </a:stretch>
        </p:blipFill>
        <p:spPr>
          <a:xfrm>
            <a:off x="5613" y="369332"/>
            <a:ext cx="2725254" cy="6096782"/>
          </a:xfrm>
          <a:prstGeom prst="rect">
            <a:avLst/>
          </a:prstGeom>
        </p:spPr>
      </p:pic>
      <p:pic>
        <p:nvPicPr>
          <p:cNvPr id="3074" name="Picture 2">
            <a:extLst>
              <a:ext uri="{FF2B5EF4-FFF2-40B4-BE49-F238E27FC236}">
                <a16:creationId xmlns:a16="http://schemas.microsoft.com/office/drawing/2014/main" id="{A78E379C-D7FE-D567-CF05-EB82A77C56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108" t="10903" r="7998" b="9330"/>
          <a:stretch/>
        </p:blipFill>
        <p:spPr bwMode="auto">
          <a:xfrm>
            <a:off x="2876735" y="1909734"/>
            <a:ext cx="6179860" cy="45361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FB1B9A-9400-09E5-9BC6-131DC5173D89}"/>
              </a:ext>
            </a:extLst>
          </p:cNvPr>
          <p:cNvSpPr txBox="1"/>
          <p:nvPr/>
        </p:nvSpPr>
        <p:spPr>
          <a:xfrm>
            <a:off x="9202463" y="3200011"/>
            <a:ext cx="2505833" cy="2031325"/>
          </a:xfrm>
          <a:prstGeom prst="rect">
            <a:avLst/>
          </a:prstGeom>
          <a:noFill/>
        </p:spPr>
        <p:txBody>
          <a:bodyPr wrap="square">
            <a:spAutoFit/>
          </a:bodyPr>
          <a:lstStyle/>
          <a:p>
            <a:r>
              <a:rPr lang="en-GB" sz="1800" dirty="0"/>
              <a:t>Environmental justice has become a growing field of social and environmental science within the green / environmental movement.</a:t>
            </a:r>
          </a:p>
        </p:txBody>
      </p:sp>
    </p:spTree>
    <p:extLst>
      <p:ext uri="{BB962C8B-B14F-4D97-AF65-F5344CB8AC3E}">
        <p14:creationId xmlns:p14="http://schemas.microsoft.com/office/powerpoint/2010/main" val="394680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507355" cy="347787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Unit-based (a.k.a. spatial coincidence method)</a:t>
            </a:r>
          </a:p>
          <a:p>
            <a:endParaRPr lang="en-GB" sz="2200" dirty="0"/>
          </a:p>
          <a:p>
            <a:r>
              <a:rPr lang="en-GB" sz="2200" dirty="0"/>
              <a:t>Comparing two geo-political units (e.g. post-code or county), one with an environmental hazard, and one without, and comparing the demographics. Studies show ethnic minority groups often have higher concentrations in blocks with the environmental hazards.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096" b="44817"/>
          <a:stretch/>
        </p:blipFill>
        <p:spPr bwMode="auto">
          <a:xfrm>
            <a:off x="7580243" y="1035769"/>
            <a:ext cx="4532701" cy="43704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0E3011-3716-6512-8B1A-13240ED16A18}"/>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2548472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6904381" cy="5509200"/>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Distance-based</a:t>
            </a:r>
          </a:p>
          <a:p>
            <a:endParaRPr lang="en-GB" sz="2200" dirty="0"/>
          </a:p>
          <a:p>
            <a:r>
              <a:rPr lang="en-GB" sz="2200" dirty="0"/>
              <a:t>This method defines a specified distance from geographically located hazards and analyses the intersecting populations.</a:t>
            </a:r>
          </a:p>
          <a:p>
            <a:endParaRPr lang="en-GB" sz="2200" dirty="0"/>
          </a:p>
          <a:p>
            <a:r>
              <a:rPr lang="en-GB" sz="2200" dirty="0"/>
              <a:t>There are additional components, which can include </a:t>
            </a:r>
          </a:p>
          <a:p>
            <a:pPr marL="342900" indent="-342900">
              <a:buFont typeface="Arial" panose="020B0604020202020204" pitchFamily="34" charset="0"/>
              <a:buChar char="•"/>
            </a:pPr>
            <a:r>
              <a:rPr lang="en-GB" sz="2200" dirty="0"/>
              <a:t>50% areal overlap – select units that have at least a 50% area overlap with the buffer region</a:t>
            </a:r>
          </a:p>
          <a:p>
            <a:pPr marL="342900" indent="-342900">
              <a:buFont typeface="Arial" panose="020B0604020202020204" pitchFamily="34" charset="0"/>
              <a:buChar char="•"/>
            </a:pPr>
            <a:r>
              <a:rPr lang="en-GB" sz="2200" dirty="0"/>
              <a:t>boundary intersection – select any unit that intersects the buffer region</a:t>
            </a:r>
          </a:p>
          <a:p>
            <a:pPr marL="342900" indent="-342900">
              <a:buFont typeface="Arial" panose="020B0604020202020204" pitchFamily="34" charset="0"/>
              <a:buChar char="•"/>
            </a:pPr>
            <a:r>
              <a:rPr lang="en-GB" sz="2200" dirty="0"/>
              <a:t>areal proportioning – apportion the unit’s data relative to its area of overlap with the buffer.</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426" b="43126"/>
          <a:stretch/>
        </p:blipFill>
        <p:spPr bwMode="auto">
          <a:xfrm>
            <a:off x="8564585" y="344999"/>
            <a:ext cx="2933926" cy="31867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387C07D-CFED-2196-D3AD-6C0C9044C543}"/>
              </a:ext>
            </a:extLst>
          </p:cNvPr>
          <p:cNvPicPr>
            <a:picLocks noChangeAspect="1"/>
          </p:cNvPicPr>
          <p:nvPr/>
        </p:nvPicPr>
        <p:blipFill rotWithShape="1">
          <a:blip r:embed="rId4">
            <a:clrChange>
              <a:clrFrom>
                <a:srgbClr val="FFFFFF"/>
              </a:clrFrom>
              <a:clrTo>
                <a:srgbClr val="FFFFFF">
                  <a:alpha val="0"/>
                </a:srgbClr>
              </a:clrTo>
            </a:clrChange>
          </a:blip>
          <a:srcRect l="19873" t="7359" r="18505" b="58809"/>
          <a:stretch/>
        </p:blipFill>
        <p:spPr>
          <a:xfrm>
            <a:off x="7566992" y="3531704"/>
            <a:ext cx="3861327" cy="2742092"/>
          </a:xfrm>
          <a:prstGeom prst="rect">
            <a:avLst/>
          </a:prstGeom>
        </p:spPr>
      </p:pic>
      <p:pic>
        <p:nvPicPr>
          <p:cNvPr id="3" name="Picture 2">
            <a:extLst>
              <a:ext uri="{FF2B5EF4-FFF2-40B4-BE49-F238E27FC236}">
                <a16:creationId xmlns:a16="http://schemas.microsoft.com/office/drawing/2014/main" id="{B2EA1A9B-CA7F-247D-A8BD-915D590EFC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946" t="59742" b="27453"/>
          <a:stretch/>
        </p:blipFill>
        <p:spPr bwMode="auto">
          <a:xfrm>
            <a:off x="10502348" y="344999"/>
            <a:ext cx="1684040" cy="56321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E3B145-078C-0E55-68CC-0738EF61522D}"/>
              </a:ext>
            </a:extLst>
          </p:cNvPr>
          <p:cNvSpPr txBox="1"/>
          <p:nvPr/>
        </p:nvSpPr>
        <p:spPr>
          <a:xfrm>
            <a:off x="4776729" y="5743560"/>
            <a:ext cx="3787856" cy="769441"/>
          </a:xfrm>
          <a:prstGeom prst="rect">
            <a:avLst/>
          </a:prstGeom>
          <a:noFill/>
        </p:spPr>
        <p:txBody>
          <a:bodyPr wrap="square">
            <a:spAutoFit/>
          </a:bodyPr>
          <a:lstStyle/>
          <a:p>
            <a:pPr algn="ctr"/>
            <a:r>
              <a:rPr lang="en-GB" sz="1100" dirty="0"/>
              <a:t>Source: </a:t>
            </a:r>
            <a:r>
              <a:rPr lang="en-GB" sz="1100" b="0" i="0" dirty="0">
                <a:solidFill>
                  <a:srgbClr val="222222"/>
                </a:solidFill>
                <a:effectLst/>
              </a:rPr>
              <a:t>Sheppard, E., Leitner, H., McMaster, R.B. and Tian, H., 1999. GIS-based measures of environmental equity: exploring their sensitivity and significance. Journal of Exposure Analysis &amp; Environmental Epidemiology, 9(1).</a:t>
            </a:r>
          </a:p>
        </p:txBody>
      </p:sp>
    </p:spTree>
    <p:extLst>
      <p:ext uri="{BB962C8B-B14F-4D97-AF65-F5344CB8AC3E}">
        <p14:creationId xmlns:p14="http://schemas.microsoft.com/office/powerpoint/2010/main" val="1987904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694542"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Exposure / risk based</a:t>
            </a:r>
          </a:p>
          <a:p>
            <a:endParaRPr lang="en-GB" sz="2200" b="1" dirty="0"/>
          </a:p>
          <a:p>
            <a:r>
              <a:rPr lang="en-GB" sz="2200" dirty="0"/>
              <a:t>This method aims to better model the variable distribution and associated exposure risk spatially and temporally to ensure that correlations are drawn between likelihood of potential exposure and the severity / magnitude of potential exposure.</a:t>
            </a:r>
          </a:p>
          <a:p>
            <a:endParaRPr lang="en-GB" sz="2200" dirty="0"/>
          </a:p>
          <a:p>
            <a:r>
              <a:rPr lang="en-GB" sz="2200" dirty="0"/>
              <a:t>For example, airborne emissions may vary spatially and temporally, and in terms of magnitude (amount of toxicity / pollutant matter) based on a number of factors:</a:t>
            </a:r>
          </a:p>
          <a:p>
            <a:r>
              <a:rPr lang="en-GB" sz="2200" dirty="0"/>
              <a:t>- Varying activities at the site of emission, both in terms of type and timings.</a:t>
            </a:r>
          </a:p>
          <a:p>
            <a:r>
              <a:rPr lang="en-GB" sz="2200" dirty="0"/>
              <a:t>- Prevailing wind and weather conditions</a:t>
            </a:r>
            <a:endParaRPr lang="en-GB" sz="2200" b="1" dirty="0"/>
          </a:p>
          <a:p>
            <a:endParaRPr lang="en-GB" sz="2200" b="1" dirty="0"/>
          </a:p>
        </p:txBody>
      </p:sp>
      <p:pic>
        <p:nvPicPr>
          <p:cNvPr id="3" name="Picture 2">
            <a:extLst>
              <a:ext uri="{FF2B5EF4-FFF2-40B4-BE49-F238E27FC236}">
                <a16:creationId xmlns:a16="http://schemas.microsoft.com/office/drawing/2014/main" id="{132B1A07-75C4-5290-4B41-458C9D5B10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262697" y="655657"/>
            <a:ext cx="3144923" cy="3043555"/>
          </a:xfrm>
          <a:prstGeom prst="rect">
            <a:avLst/>
          </a:prstGeom>
        </p:spPr>
      </p:pic>
      <p:sp>
        <p:nvSpPr>
          <p:cNvPr id="9" name="TextBox 8">
            <a:extLst>
              <a:ext uri="{FF2B5EF4-FFF2-40B4-BE49-F238E27FC236}">
                <a16:creationId xmlns:a16="http://schemas.microsoft.com/office/drawing/2014/main" id="{F5933E85-EEB2-BBB2-499E-79107A183522}"/>
              </a:ext>
            </a:extLst>
          </p:cNvPr>
          <p:cNvSpPr txBox="1"/>
          <p:nvPr/>
        </p:nvSpPr>
        <p:spPr>
          <a:xfrm>
            <a:off x="7984435" y="3792001"/>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spTree>
    <p:extLst>
      <p:ext uri="{BB962C8B-B14F-4D97-AF65-F5344CB8AC3E}">
        <p14:creationId xmlns:p14="http://schemas.microsoft.com/office/powerpoint/2010/main" val="24119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7" y="504663"/>
            <a:ext cx="7123043"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Limitations (adapted from </a:t>
            </a:r>
            <a:r>
              <a:rPr lang="en-GB" sz="2200" b="1" dirty="0" err="1"/>
              <a:t>Mohai</a:t>
            </a:r>
            <a:r>
              <a:rPr lang="en-GB" sz="2200" b="1" dirty="0"/>
              <a:t> &amp; Saha, 2006)</a:t>
            </a:r>
          </a:p>
          <a:p>
            <a:r>
              <a:rPr lang="en-GB" sz="2200" b="1" dirty="0"/>
              <a:t>Unit-based</a:t>
            </a:r>
          </a:p>
          <a:p>
            <a:r>
              <a:rPr lang="en-GB" sz="2200" dirty="0"/>
              <a:t>- Assumes equal exposure risk across the unit</a:t>
            </a:r>
          </a:p>
          <a:p>
            <a:r>
              <a:rPr lang="en-GB" sz="2200" dirty="0"/>
              <a:t>- Neighbouring units can have higher exposure at the border than those within.</a:t>
            </a:r>
          </a:p>
          <a:p>
            <a:endParaRPr lang="en-GB" sz="2200" dirty="0"/>
          </a:p>
          <a:p>
            <a:r>
              <a:rPr lang="en-GB" sz="2200" b="1" dirty="0"/>
              <a:t>Distance-based</a:t>
            </a:r>
          </a:p>
          <a:p>
            <a:r>
              <a:rPr lang="en-GB" sz="2200" dirty="0"/>
              <a:t>- Assumes equal exposure across buffer region</a:t>
            </a:r>
          </a:p>
          <a:p>
            <a:r>
              <a:rPr lang="en-GB" sz="2200" dirty="0"/>
              <a:t>- Variability in assigning appropriate unit / proportion of exposure</a:t>
            </a:r>
          </a:p>
          <a:p>
            <a:endParaRPr lang="en-GB" sz="2200" dirty="0"/>
          </a:p>
          <a:p>
            <a:r>
              <a:rPr lang="en-GB" sz="2200" b="1" dirty="0"/>
              <a:t>Exposure / risk-based </a:t>
            </a:r>
          </a:p>
          <a:p>
            <a:r>
              <a:rPr lang="en-GB" sz="2200" dirty="0"/>
              <a:t>- Complexity of accurately mapping the shifting spatial and temporal dynamics of the hazard and the demographics.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949395"/>
            <a:ext cx="4754634" cy="42289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DCE0A9-BD0E-7027-8D97-8FC4CD9BF7FF}"/>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1541695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Urban Green Space and Environmental 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pic>
        <p:nvPicPr>
          <p:cNvPr id="6" name="Online Media 5" title="Why parks and green space are important for environmental justice">
            <a:hlinkClick r:id="" action="ppaction://media"/>
            <a:extLst>
              <a:ext uri="{FF2B5EF4-FFF2-40B4-BE49-F238E27FC236}">
                <a16:creationId xmlns:a16="http://schemas.microsoft.com/office/drawing/2014/main" id="{1BC85E47-C985-8383-4ECB-69EBEFB356DA}"/>
              </a:ext>
            </a:extLst>
          </p:cNvPr>
          <p:cNvPicPr>
            <a:picLocks noRot="1" noChangeAspect="1"/>
          </p:cNvPicPr>
          <p:nvPr>
            <a:videoFile r:link="rId1"/>
          </p:nvPr>
        </p:nvPicPr>
        <p:blipFill>
          <a:blip r:embed="rId5"/>
          <a:stretch>
            <a:fillRect/>
          </a:stretch>
        </p:blipFill>
        <p:spPr>
          <a:xfrm>
            <a:off x="2886663" y="845840"/>
            <a:ext cx="9143929" cy="5166320"/>
          </a:xfrm>
          <a:prstGeom prst="rect">
            <a:avLst/>
          </a:prstGeom>
        </p:spPr>
      </p:pic>
    </p:spTree>
    <p:extLst>
      <p:ext uri="{BB962C8B-B14F-4D97-AF65-F5344CB8AC3E}">
        <p14:creationId xmlns:p14="http://schemas.microsoft.com/office/powerpoint/2010/main" val="281523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Greenspace distance mapping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0" y="486396"/>
            <a:ext cx="12192000" cy="3108543"/>
          </a:xfrm>
          <a:prstGeom prst="rect">
            <a:avLst/>
          </a:prstGeom>
          <a:noFill/>
        </p:spPr>
        <p:txBody>
          <a:bodyPr wrap="square" rtlCol="0">
            <a:spAutoFit/>
          </a:bodyPr>
          <a:lstStyle/>
          <a:p>
            <a:r>
              <a:rPr lang="en-GB" sz="2400" dirty="0"/>
              <a:t>Natural England have set out a standard for accessible green space:</a:t>
            </a:r>
          </a:p>
          <a:p>
            <a:pPr marL="342900" indent="-342900">
              <a:buFont typeface="Arial" panose="020B0604020202020204" pitchFamily="34" charset="0"/>
              <a:buChar char="•"/>
            </a:pPr>
            <a:r>
              <a:rPr lang="en-GB" sz="2200" dirty="0"/>
              <a:t>accessible natural green space less than 300m (in a straight line) from home </a:t>
            </a:r>
          </a:p>
          <a:p>
            <a:pPr marL="342900" indent="-342900">
              <a:buFont typeface="Arial" panose="020B0604020202020204" pitchFamily="34" charset="0"/>
              <a:buChar char="•"/>
            </a:pPr>
            <a:r>
              <a:rPr lang="en-GB" sz="2200" dirty="0"/>
              <a:t>at least one accessible 20ha site within 2km of home </a:t>
            </a:r>
          </a:p>
          <a:p>
            <a:pPr marL="342900" indent="-342900">
              <a:buFont typeface="Arial" panose="020B0604020202020204" pitchFamily="34" charset="0"/>
              <a:buChar char="•"/>
            </a:pPr>
            <a:r>
              <a:rPr lang="en-GB" sz="2200" dirty="0"/>
              <a:t>one accessible 100ha site within 5km of home and one accessible 500ha site within 10km of home</a:t>
            </a:r>
          </a:p>
          <a:p>
            <a:pPr marL="342900" indent="-342900">
              <a:buFont typeface="Arial" panose="020B0604020202020204" pitchFamily="34" charset="0"/>
              <a:buChar char="•"/>
            </a:pPr>
            <a:r>
              <a:rPr lang="en-GB" sz="2200" dirty="0"/>
              <a:t>statutory Local Nature Reserves provided at a minimum level of 1ha per thousand population.</a:t>
            </a:r>
          </a:p>
          <a:p>
            <a:endParaRPr lang="en-GB" sz="2400" dirty="0"/>
          </a:p>
          <a:p>
            <a:pPr lvl="1"/>
            <a:endParaRPr lang="en-GB" sz="2400" dirty="0"/>
          </a:p>
          <a:p>
            <a:endParaRPr lang="en-GB" sz="2000" dirty="0"/>
          </a:p>
          <a:p>
            <a:endParaRPr lang="en-GB" sz="1600" dirty="0"/>
          </a:p>
        </p:txBody>
      </p:sp>
      <p:pic>
        <p:nvPicPr>
          <p:cNvPr id="7" name="Picture 6">
            <a:extLst>
              <a:ext uri="{FF2B5EF4-FFF2-40B4-BE49-F238E27FC236}">
                <a16:creationId xmlns:a16="http://schemas.microsoft.com/office/drawing/2014/main" id="{A92F667C-9A16-336C-99B8-44DBB43C74DF}"/>
              </a:ext>
            </a:extLst>
          </p:cNvPr>
          <p:cNvPicPr>
            <a:picLocks noChangeAspect="1"/>
          </p:cNvPicPr>
          <p:nvPr/>
        </p:nvPicPr>
        <p:blipFill>
          <a:blip r:embed="rId3"/>
          <a:stretch>
            <a:fillRect/>
          </a:stretch>
        </p:blipFill>
        <p:spPr>
          <a:xfrm>
            <a:off x="106325" y="2431312"/>
            <a:ext cx="7077630" cy="3253513"/>
          </a:xfrm>
          <a:prstGeom prst="rect">
            <a:avLst/>
          </a:prstGeom>
        </p:spPr>
      </p:pic>
      <p:sp>
        <p:nvSpPr>
          <p:cNvPr id="10" name="TextBox 9">
            <a:extLst>
              <a:ext uri="{FF2B5EF4-FFF2-40B4-BE49-F238E27FC236}">
                <a16:creationId xmlns:a16="http://schemas.microsoft.com/office/drawing/2014/main" id="{2D4677B2-9BD4-DB74-0935-8922FEB739BE}"/>
              </a:ext>
            </a:extLst>
          </p:cNvPr>
          <p:cNvSpPr txBox="1"/>
          <p:nvPr/>
        </p:nvSpPr>
        <p:spPr>
          <a:xfrm>
            <a:off x="7290280" y="2348761"/>
            <a:ext cx="4703245" cy="4154984"/>
          </a:xfrm>
          <a:prstGeom prst="rect">
            <a:avLst/>
          </a:prstGeom>
          <a:noFill/>
        </p:spPr>
        <p:txBody>
          <a:bodyPr wrap="square">
            <a:spAutoFit/>
          </a:bodyPr>
          <a:lstStyle/>
          <a:p>
            <a:pPr algn="ctr"/>
            <a:r>
              <a:rPr lang="en-GB" sz="2400" b="1" dirty="0">
                <a:latin typeface="Comic Sans MS" panose="030F0702030302020204" pitchFamily="66" charset="0"/>
              </a:rPr>
              <a:t>ACTIVITY: Use GIS to explore whether all areas of Swansea meet the first criteria (300m).</a:t>
            </a:r>
          </a:p>
          <a:p>
            <a:pPr algn="ctr"/>
            <a:endParaRPr lang="en-GB" sz="2400" b="1" dirty="0">
              <a:latin typeface="Comic Sans MS" panose="030F0702030302020204" pitchFamily="66" charset="0"/>
            </a:endParaRPr>
          </a:p>
          <a:p>
            <a:pPr algn="ctr"/>
            <a:r>
              <a:rPr lang="en-GB" sz="2400" b="1" dirty="0">
                <a:latin typeface="Comic Sans MS" panose="030F0702030302020204" pitchFamily="66" charset="0"/>
              </a:rPr>
              <a:t>QUESTION: To understand the benefit of GIS, it can be useful to consider: How this task would be achieved using historic / traditional methods?</a:t>
            </a:r>
          </a:p>
        </p:txBody>
      </p:sp>
      <p:sp>
        <p:nvSpPr>
          <p:cNvPr id="13" name="TextBox 12">
            <a:extLst>
              <a:ext uri="{FF2B5EF4-FFF2-40B4-BE49-F238E27FC236}">
                <a16:creationId xmlns:a16="http://schemas.microsoft.com/office/drawing/2014/main" id="{4EBFBF27-913C-DFDB-5946-F1036A2508E9}"/>
              </a:ext>
            </a:extLst>
          </p:cNvPr>
          <p:cNvSpPr txBox="1"/>
          <p:nvPr/>
        </p:nvSpPr>
        <p:spPr>
          <a:xfrm>
            <a:off x="100714" y="5684825"/>
            <a:ext cx="7083241" cy="523220"/>
          </a:xfrm>
          <a:prstGeom prst="rect">
            <a:avLst/>
          </a:prstGeom>
          <a:noFill/>
        </p:spPr>
        <p:txBody>
          <a:bodyPr wrap="square">
            <a:spAutoFit/>
          </a:bodyPr>
          <a:lstStyle/>
          <a:p>
            <a:pPr algn="ctr"/>
            <a:r>
              <a:rPr lang="en-GB" sz="1600" dirty="0"/>
              <a:t>NRW’s Greenspace Toolkit, available at: </a:t>
            </a:r>
          </a:p>
          <a:p>
            <a:pPr algn="ctr"/>
            <a:r>
              <a:rPr lang="en-GB" sz="1200" dirty="0"/>
              <a:t>https://naturalresources.wales/media/c1bp1yvg/new-greenspace-toolkit-eng-final-accessible-v4.pdf</a:t>
            </a:r>
            <a:endParaRPr lang="en-GB" sz="1600" dirty="0"/>
          </a:p>
        </p:txBody>
      </p:sp>
    </p:spTree>
    <p:extLst>
      <p:ext uri="{BB962C8B-B14F-4D97-AF65-F5344CB8AC3E}">
        <p14:creationId xmlns:p14="http://schemas.microsoft.com/office/powerpoint/2010/main" val="1886847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Data import: OS Greenspace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16977"/>
          </a:xfrm>
          <a:prstGeom prst="rect">
            <a:avLst/>
          </a:prstGeom>
          <a:noFill/>
        </p:spPr>
        <p:txBody>
          <a:bodyPr wrap="square" rtlCol="0">
            <a:spAutoFit/>
          </a:bodyPr>
          <a:lstStyle/>
          <a:p>
            <a:pPr algn="l"/>
            <a:r>
              <a:rPr lang="en-GB" sz="2200" dirty="0"/>
              <a:t>Within the ‘Files’ section of the Teams channel, there is a compressed folder called:</a:t>
            </a:r>
          </a:p>
          <a:p>
            <a:pPr algn="l"/>
            <a:r>
              <a:rPr lang="en-GB" sz="2200" dirty="0"/>
              <a:t>‘Inequality practical Sample Data.zip’ </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000" dirty="0"/>
          </a:p>
          <a:p>
            <a:pPr algn="ctr"/>
            <a:endParaRPr lang="en-GB" sz="2400" dirty="0"/>
          </a:p>
          <a:p>
            <a:pPr algn="ctr"/>
            <a:r>
              <a:rPr lang="en-GB" sz="2000" dirty="0">
                <a:latin typeface="Comic Sans MS" panose="030F0702030302020204" pitchFamily="66" charset="0"/>
              </a:rPr>
              <a:t>Activity: Practise bringing this data into the QGIS GUI using the various methods shown before.</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1848221"/>
            <a:ext cx="5656563" cy="3139321"/>
          </a:xfrm>
          <a:prstGeom prst="rect">
            <a:avLst/>
          </a:prstGeom>
          <a:noFill/>
        </p:spPr>
        <p:txBody>
          <a:bodyPr wrap="square">
            <a:spAutoFit/>
          </a:bodyPr>
          <a:lstStyle/>
          <a:p>
            <a:pPr algn="l"/>
            <a:r>
              <a:rPr lang="en-GB" sz="2200" dirty="0"/>
              <a:t>Within that folder there is another compressed folder called ‘opgrsp_essh_gb.zip’</a:t>
            </a:r>
          </a:p>
          <a:p>
            <a:pPr algn="l"/>
            <a:endParaRPr lang="en-GB" sz="2200" dirty="0"/>
          </a:p>
          <a:p>
            <a:pPr algn="l"/>
            <a:r>
              <a:rPr lang="en-GB" sz="2200" dirty="0"/>
              <a:t>Compressed files can be brought into QGIS but cannot be modified / edited unless extracted.</a:t>
            </a:r>
          </a:p>
          <a:p>
            <a:pPr algn="l"/>
            <a:endParaRPr lang="en-GB" sz="2200" dirty="0"/>
          </a:p>
          <a:p>
            <a:pPr algn="l"/>
            <a:r>
              <a:rPr lang="en-GB" sz="2200" dirty="0"/>
              <a:t>Data was sourced from OS Open Data: </a:t>
            </a:r>
            <a:r>
              <a:rPr lang="en-GB" sz="2200" dirty="0">
                <a:hlinkClick r:id="rId3"/>
              </a:rPr>
              <a:t>https://osdatahub.os.uk/downloads/open/OpenGreenspace</a:t>
            </a:r>
            <a:endParaRPr lang="en-GB" sz="2200" dirty="0"/>
          </a:p>
        </p:txBody>
      </p:sp>
      <p:pic>
        <p:nvPicPr>
          <p:cNvPr id="9" name="Picture 8">
            <a:extLst>
              <a:ext uri="{FF2B5EF4-FFF2-40B4-BE49-F238E27FC236}">
                <a16:creationId xmlns:a16="http://schemas.microsoft.com/office/drawing/2014/main" id="{0F43E109-C860-B4A2-4B40-5DB5FA191006}"/>
              </a:ext>
            </a:extLst>
          </p:cNvPr>
          <p:cNvPicPr>
            <a:picLocks noChangeAspect="1"/>
          </p:cNvPicPr>
          <p:nvPr/>
        </p:nvPicPr>
        <p:blipFill rotWithShape="1">
          <a:blip r:embed="rId4"/>
          <a:srcRect b="12473"/>
          <a:stretch/>
        </p:blipFill>
        <p:spPr>
          <a:xfrm>
            <a:off x="5946649" y="1249153"/>
            <a:ext cx="6100308" cy="4532326"/>
          </a:xfrm>
          <a:prstGeom prst="rect">
            <a:avLst/>
          </a:prstGeom>
          <a:ln>
            <a:solidFill>
              <a:schemeClr val="tx1"/>
            </a:solidFill>
          </a:ln>
        </p:spPr>
      </p:pic>
    </p:spTree>
    <p:extLst>
      <p:ext uri="{BB962C8B-B14F-4D97-AF65-F5344CB8AC3E}">
        <p14:creationId xmlns:p14="http://schemas.microsoft.com/office/powerpoint/2010/main" val="609484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OS Open Greenspace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677886" y="494005"/>
            <a:ext cx="9461562" cy="5940088"/>
          </a:xfrm>
          <a:prstGeom prst="rect">
            <a:avLst/>
          </a:prstGeom>
          <a:noFill/>
        </p:spPr>
        <p:txBody>
          <a:bodyPr wrap="square" rtlCol="0">
            <a:spAutoFit/>
          </a:bodyPr>
          <a:lstStyle/>
          <a:p>
            <a:pPr algn="l"/>
            <a:r>
              <a:rPr lang="en-GB" sz="2400" dirty="0"/>
              <a:t>The data within the compressed folder contains two data types:</a:t>
            </a:r>
          </a:p>
          <a:p>
            <a:pPr algn="l"/>
            <a:endParaRPr lang="en-GB" sz="2400" dirty="0"/>
          </a:p>
          <a:p>
            <a:pPr algn="r"/>
            <a:endParaRPr lang="en-GB" sz="2400" dirty="0"/>
          </a:p>
          <a:p>
            <a:pPr algn="r"/>
            <a:endParaRPr lang="en-GB" sz="2200" dirty="0"/>
          </a:p>
          <a:p>
            <a:pPr algn="r"/>
            <a:r>
              <a:rPr lang="en-GB" sz="2200" b="1" dirty="0"/>
              <a:t>Polygons:</a:t>
            </a:r>
            <a:r>
              <a:rPr lang="en-GB" sz="2200" dirty="0"/>
              <a:t> </a:t>
            </a:r>
          </a:p>
          <a:p>
            <a:pPr algn="r"/>
            <a:r>
              <a:rPr lang="en-GB" sz="2200" dirty="0" err="1"/>
              <a:t>GB_Greenspace_Site.shp</a:t>
            </a:r>
            <a:endParaRPr lang="en-GB" sz="2200" dirty="0"/>
          </a:p>
          <a:p>
            <a:pPr algn="r"/>
            <a:r>
              <a:rPr lang="en-GB" sz="2200" dirty="0"/>
              <a:t>Spatial extent of green spaces</a:t>
            </a:r>
          </a:p>
          <a:p>
            <a:pPr algn="r"/>
            <a:endParaRPr lang="en-GB" sz="2200" dirty="0"/>
          </a:p>
          <a:p>
            <a:pPr algn="r"/>
            <a:endParaRPr lang="en-GB" sz="2200" dirty="0"/>
          </a:p>
          <a:p>
            <a:pPr algn="r"/>
            <a:endParaRPr lang="en-GB" sz="2200" dirty="0"/>
          </a:p>
          <a:p>
            <a:pPr algn="r"/>
            <a:endParaRPr lang="en-GB" sz="2200" dirty="0"/>
          </a:p>
          <a:p>
            <a:pPr algn="r"/>
            <a:endParaRPr lang="en-GB" sz="2200" dirty="0"/>
          </a:p>
          <a:p>
            <a:pPr algn="r"/>
            <a:endParaRPr lang="en-GB" sz="2200" dirty="0"/>
          </a:p>
          <a:p>
            <a:pPr algn="r"/>
            <a:r>
              <a:rPr lang="en-GB" sz="2200" b="1" dirty="0"/>
              <a:t>Points:</a:t>
            </a:r>
            <a:r>
              <a:rPr lang="en-GB" sz="2200" dirty="0"/>
              <a:t> </a:t>
            </a:r>
          </a:p>
          <a:p>
            <a:pPr algn="r"/>
            <a:r>
              <a:rPr lang="en-GB" sz="2200" dirty="0" err="1"/>
              <a:t>GB_AccessPoint.shp</a:t>
            </a:r>
            <a:endParaRPr lang="en-GB" sz="2200" dirty="0"/>
          </a:p>
          <a:p>
            <a:pPr algn="r"/>
            <a:r>
              <a:rPr lang="en-GB" sz="2200" dirty="0"/>
              <a:t>Locations of </a:t>
            </a:r>
          </a:p>
          <a:p>
            <a:pPr algn="r"/>
            <a:r>
              <a:rPr lang="en-GB" sz="2200" dirty="0"/>
              <a:t>access points</a:t>
            </a:r>
          </a:p>
        </p:txBody>
      </p:sp>
      <p:pic>
        <p:nvPicPr>
          <p:cNvPr id="6" name="Picture 5">
            <a:extLst>
              <a:ext uri="{FF2B5EF4-FFF2-40B4-BE49-F238E27FC236}">
                <a16:creationId xmlns:a16="http://schemas.microsoft.com/office/drawing/2014/main" id="{AC2BA7CF-488A-51F4-2661-4B2605C32F5E}"/>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1" name="Picture 10">
            <a:extLst>
              <a:ext uri="{FF2B5EF4-FFF2-40B4-BE49-F238E27FC236}">
                <a16:creationId xmlns:a16="http://schemas.microsoft.com/office/drawing/2014/main" id="{14A6F469-7F33-16E8-EBBD-DF55629C078A}"/>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5524939" y="897219"/>
            <a:ext cx="3879447" cy="3482421"/>
          </a:xfrm>
          <a:prstGeom prst="rect">
            <a:avLst/>
          </a:prstGeom>
        </p:spPr>
      </p:pic>
      <p:pic>
        <p:nvPicPr>
          <p:cNvPr id="13" name="Picture 12">
            <a:extLst>
              <a:ext uri="{FF2B5EF4-FFF2-40B4-BE49-F238E27FC236}">
                <a16:creationId xmlns:a16="http://schemas.microsoft.com/office/drawing/2014/main" id="{843BBD8D-2DBF-4DCC-32B2-4CE4FD6A3567}"/>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048716" y="3363459"/>
            <a:ext cx="3879447" cy="3482420"/>
          </a:xfrm>
          <a:prstGeom prst="rect">
            <a:avLst/>
          </a:prstGeom>
        </p:spPr>
      </p:pic>
      <p:pic>
        <p:nvPicPr>
          <p:cNvPr id="15" name="Picture 14">
            <a:extLst>
              <a:ext uri="{FF2B5EF4-FFF2-40B4-BE49-F238E27FC236}">
                <a16:creationId xmlns:a16="http://schemas.microsoft.com/office/drawing/2014/main" id="{CF62A2DA-987C-8B01-16BC-D99481304594}"/>
              </a:ext>
            </a:extLst>
          </p:cNvPr>
          <p:cNvPicPr>
            <a:picLocks noChangeAspect="1"/>
          </p:cNvPicPr>
          <p:nvPr/>
        </p:nvPicPr>
        <p:blipFill rotWithShape="1">
          <a:blip r:embed="rId6"/>
          <a:srcRect l="8881" t="20708" b="7914"/>
          <a:stretch/>
        </p:blipFill>
        <p:spPr>
          <a:xfrm>
            <a:off x="2787614" y="1243870"/>
            <a:ext cx="3522960" cy="2477249"/>
          </a:xfrm>
          <a:prstGeom prst="rect">
            <a:avLst/>
          </a:prstGeom>
          <a:ln>
            <a:solidFill>
              <a:schemeClr val="tx1"/>
            </a:solidFill>
          </a:ln>
        </p:spPr>
      </p:pic>
      <p:pic>
        <p:nvPicPr>
          <p:cNvPr id="17" name="Picture 16">
            <a:extLst>
              <a:ext uri="{FF2B5EF4-FFF2-40B4-BE49-F238E27FC236}">
                <a16:creationId xmlns:a16="http://schemas.microsoft.com/office/drawing/2014/main" id="{6DF0151A-01F2-F754-E78D-3904E41A0AFF}"/>
              </a:ext>
            </a:extLst>
          </p:cNvPr>
          <p:cNvPicPr>
            <a:picLocks noChangeAspect="1"/>
          </p:cNvPicPr>
          <p:nvPr/>
        </p:nvPicPr>
        <p:blipFill rotWithShape="1">
          <a:blip r:embed="rId7"/>
          <a:srcRect l="11100" t="20181" b="5687"/>
          <a:stretch/>
        </p:blipFill>
        <p:spPr>
          <a:xfrm>
            <a:off x="2787614" y="3785128"/>
            <a:ext cx="3525766" cy="2639082"/>
          </a:xfrm>
          <a:prstGeom prst="rect">
            <a:avLst/>
          </a:prstGeom>
          <a:ln>
            <a:solidFill>
              <a:schemeClr val="tx1"/>
            </a:solidFill>
          </a:ln>
        </p:spPr>
      </p:pic>
      <p:sp>
        <p:nvSpPr>
          <p:cNvPr id="18" name="Rectangle 17">
            <a:extLst>
              <a:ext uri="{FF2B5EF4-FFF2-40B4-BE49-F238E27FC236}">
                <a16:creationId xmlns:a16="http://schemas.microsoft.com/office/drawing/2014/main" id="{7702A619-215B-1639-184C-0EDCBF0173BB}"/>
              </a:ext>
            </a:extLst>
          </p:cNvPr>
          <p:cNvSpPr/>
          <p:nvPr/>
        </p:nvSpPr>
        <p:spPr>
          <a:xfrm>
            <a:off x="7173114" y="3695700"/>
            <a:ext cx="215703" cy="1623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5F1C3043-8E63-3D7E-6FD4-7D3364CE8D6F}"/>
              </a:ext>
            </a:extLst>
          </p:cNvPr>
          <p:cNvSpPr/>
          <p:nvPr/>
        </p:nvSpPr>
        <p:spPr>
          <a:xfrm>
            <a:off x="8679098" y="6186723"/>
            <a:ext cx="215703" cy="1623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Arrow Connector 20">
            <a:extLst>
              <a:ext uri="{FF2B5EF4-FFF2-40B4-BE49-F238E27FC236}">
                <a16:creationId xmlns:a16="http://schemas.microsoft.com/office/drawing/2014/main" id="{98F979E4-AD75-08FC-025C-6D4E014A6482}"/>
              </a:ext>
            </a:extLst>
          </p:cNvPr>
          <p:cNvCxnSpPr>
            <a:cxnSpLocks/>
            <a:stCxn id="18" idx="1"/>
            <a:endCxn id="15" idx="3"/>
          </p:cNvCxnSpPr>
          <p:nvPr/>
        </p:nvCxnSpPr>
        <p:spPr>
          <a:xfrm flipH="1" flipV="1">
            <a:off x="6310574" y="2482495"/>
            <a:ext cx="862540" cy="12943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9CE4846-1CEA-D532-DCDB-F72D84615A1F}"/>
              </a:ext>
            </a:extLst>
          </p:cNvPr>
          <p:cNvCxnSpPr>
            <a:cxnSpLocks/>
            <a:stCxn id="19" idx="1"/>
            <a:endCxn id="17" idx="3"/>
          </p:cNvCxnSpPr>
          <p:nvPr/>
        </p:nvCxnSpPr>
        <p:spPr>
          <a:xfrm flipH="1" flipV="1">
            <a:off x="6313380" y="5104669"/>
            <a:ext cx="2365718" cy="11632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26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Attribute Table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95465" y="644047"/>
            <a:ext cx="3951234" cy="5632311"/>
          </a:xfrm>
          <a:prstGeom prst="rect">
            <a:avLst/>
          </a:prstGeom>
          <a:noFill/>
        </p:spPr>
        <p:txBody>
          <a:bodyPr wrap="square" rtlCol="0">
            <a:spAutoFit/>
          </a:bodyPr>
          <a:lstStyle/>
          <a:p>
            <a:pPr algn="l"/>
            <a:r>
              <a:rPr lang="en-GB" sz="2400" dirty="0"/>
              <a:t>While the map view shows the features spatially, the user can also explore the attribute table via the ‘Open Attribute Table’ option.</a:t>
            </a:r>
          </a:p>
          <a:p>
            <a:pPr algn="l"/>
            <a:endParaRPr lang="en-GB" sz="2400" dirty="0"/>
          </a:p>
          <a:p>
            <a:pPr algn="l"/>
            <a:r>
              <a:rPr lang="en-GB" sz="2400" dirty="0"/>
              <a:t>Right-click on the either layer, and select the ‘Open Attribute Table’ option.</a:t>
            </a:r>
          </a:p>
          <a:p>
            <a:pPr algn="l"/>
            <a:endParaRPr lang="en-GB" sz="2400" dirty="0"/>
          </a:p>
          <a:p>
            <a:pPr algn="l"/>
            <a:r>
              <a:rPr lang="en-GB" sz="2400" dirty="0"/>
              <a:t>A new window will open with the complete attribute table. This can take a few minutes when there are a lot of features.</a:t>
            </a:r>
          </a:p>
        </p:txBody>
      </p:sp>
      <p:pic>
        <p:nvPicPr>
          <p:cNvPr id="15" name="Picture 14">
            <a:extLst>
              <a:ext uri="{FF2B5EF4-FFF2-40B4-BE49-F238E27FC236}">
                <a16:creationId xmlns:a16="http://schemas.microsoft.com/office/drawing/2014/main" id="{81FAC14B-0287-BCD1-E502-D526F79B24C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07460" y="439940"/>
            <a:ext cx="3616707" cy="2989060"/>
          </a:xfrm>
          <a:prstGeom prst="rect">
            <a:avLst/>
          </a:prstGeom>
          <a:solidFill>
            <a:schemeClr val="tx1"/>
          </a:solidFill>
          <a:ln>
            <a:solidFill>
              <a:schemeClr val="tx1"/>
            </a:solidFill>
          </a:ln>
        </p:spPr>
      </p:pic>
      <p:pic>
        <p:nvPicPr>
          <p:cNvPr id="17" name="Picture 16">
            <a:extLst>
              <a:ext uri="{FF2B5EF4-FFF2-40B4-BE49-F238E27FC236}">
                <a16:creationId xmlns:a16="http://schemas.microsoft.com/office/drawing/2014/main" id="{AD848D0B-6430-DB71-9696-C7878CE37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146699" y="1790317"/>
            <a:ext cx="5568616" cy="4675797"/>
          </a:xfrm>
          <a:prstGeom prst="rect">
            <a:avLst/>
          </a:prstGeom>
        </p:spPr>
      </p:pic>
      <p:cxnSp>
        <p:nvCxnSpPr>
          <p:cNvPr id="18" name="Connector: Elbow 17">
            <a:extLst>
              <a:ext uri="{FF2B5EF4-FFF2-40B4-BE49-F238E27FC236}">
                <a16:creationId xmlns:a16="http://schemas.microsoft.com/office/drawing/2014/main" id="{D976A90C-250F-9F2C-C718-5D53988F4E18}"/>
              </a:ext>
            </a:extLst>
          </p:cNvPr>
          <p:cNvCxnSpPr>
            <a:cxnSpLocks/>
            <a:endCxn id="17" idx="0"/>
          </p:cNvCxnSpPr>
          <p:nvPr/>
        </p:nvCxnSpPr>
        <p:spPr>
          <a:xfrm rot="10800000">
            <a:off x="6931008" y="1790318"/>
            <a:ext cx="3588137" cy="449609"/>
          </a:xfrm>
          <a:prstGeom prst="bentConnector4">
            <a:avLst>
              <a:gd name="adj1" fmla="val 11201"/>
              <a:gd name="adj2" fmla="val 150844"/>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218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Identifying features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03123" y="493845"/>
            <a:ext cx="4975404" cy="5847755"/>
          </a:xfrm>
          <a:prstGeom prst="rect">
            <a:avLst/>
          </a:prstGeom>
          <a:noFill/>
        </p:spPr>
        <p:txBody>
          <a:bodyPr wrap="square" rtlCol="0">
            <a:spAutoFit/>
          </a:bodyPr>
          <a:lstStyle/>
          <a:p>
            <a:pPr algn="l"/>
            <a:r>
              <a:rPr lang="en-GB" sz="2200" dirty="0"/>
              <a:t>When presented with a number of features spatially in the map view, the user is unable to see the background data table of information / data, and may not wish to view the full attribute table to identify the attributes of one feature.</a:t>
            </a:r>
          </a:p>
          <a:p>
            <a:pPr algn="l"/>
            <a:endParaRPr lang="en-GB" sz="2200" dirty="0"/>
          </a:p>
          <a:p>
            <a:pPr algn="l"/>
            <a:r>
              <a:rPr lang="en-GB" sz="2200" dirty="0"/>
              <a:t>If the user wishes to identify these discrete features, they can use the ‘Identify’ tool</a:t>
            </a:r>
          </a:p>
          <a:p>
            <a:pPr algn="l"/>
            <a:endParaRPr lang="en-GB" sz="2200" dirty="0"/>
          </a:p>
          <a:p>
            <a:pPr algn="l"/>
            <a:r>
              <a:rPr lang="en-GB" sz="2200" dirty="0"/>
              <a:t>Then click on an item, which will then bring up the attributes associated with that feature</a:t>
            </a:r>
          </a:p>
          <a:p>
            <a:pPr algn="l"/>
            <a:endParaRPr lang="en-GB" sz="2200" dirty="0"/>
          </a:p>
          <a:p>
            <a:pPr algn="l"/>
            <a:r>
              <a:rPr lang="en-GB" sz="2200" dirty="0"/>
              <a:t>Try clicking on a Greenspace feature using the ‘Identify’ tool.</a:t>
            </a:r>
          </a:p>
        </p:txBody>
      </p:sp>
      <p:pic>
        <p:nvPicPr>
          <p:cNvPr id="7" name="Picture 6">
            <a:extLst>
              <a:ext uri="{FF2B5EF4-FFF2-40B4-BE49-F238E27FC236}">
                <a16:creationId xmlns:a16="http://schemas.microsoft.com/office/drawing/2014/main" id="{3A4E0FB1-E418-9DB0-9C8F-5846A15CDF92}"/>
              </a:ext>
            </a:extLst>
          </p:cNvPr>
          <p:cNvPicPr>
            <a:picLocks noChangeAspect="1"/>
          </p:cNvPicPr>
          <p:nvPr/>
        </p:nvPicPr>
        <p:blipFill rotWithShape="1">
          <a:blip r:embed="rId3">
            <a:extLst>
              <a:ext uri="{28A0092B-C50C-407E-A947-70E740481C1C}">
                <a14:useLocalDpi xmlns:a14="http://schemas.microsoft.com/office/drawing/2010/main" val="0"/>
              </a:ext>
            </a:extLst>
          </a:blip>
          <a:srcRect t="4113"/>
          <a:stretch/>
        </p:blipFill>
        <p:spPr>
          <a:xfrm>
            <a:off x="5222647" y="2423046"/>
            <a:ext cx="6905223" cy="2864910"/>
          </a:xfrm>
          <a:prstGeom prst="rect">
            <a:avLst/>
          </a:prstGeom>
          <a:ln>
            <a:solidFill>
              <a:schemeClr val="tx1"/>
            </a:solidFill>
          </a:ln>
        </p:spPr>
      </p:pic>
      <p:pic>
        <p:nvPicPr>
          <p:cNvPr id="10" name="Picture 9">
            <a:extLst>
              <a:ext uri="{FF2B5EF4-FFF2-40B4-BE49-F238E27FC236}">
                <a16:creationId xmlns:a16="http://schemas.microsoft.com/office/drawing/2014/main" id="{A64FAF30-902A-521C-8FB5-CE7D8EAE32E1}"/>
              </a:ext>
            </a:extLst>
          </p:cNvPr>
          <p:cNvPicPr>
            <a:picLocks noChangeAspect="1"/>
          </p:cNvPicPr>
          <p:nvPr/>
        </p:nvPicPr>
        <p:blipFill>
          <a:blip r:embed="rId4"/>
          <a:stretch>
            <a:fillRect/>
          </a:stretch>
        </p:blipFill>
        <p:spPr>
          <a:xfrm>
            <a:off x="5222647" y="880260"/>
            <a:ext cx="6963741" cy="981300"/>
          </a:xfrm>
          <a:prstGeom prst="rect">
            <a:avLst/>
          </a:prstGeom>
        </p:spPr>
      </p:pic>
      <p:sp>
        <p:nvSpPr>
          <p:cNvPr id="11" name="Rectangle 10">
            <a:extLst>
              <a:ext uri="{FF2B5EF4-FFF2-40B4-BE49-F238E27FC236}">
                <a16:creationId xmlns:a16="http://schemas.microsoft.com/office/drawing/2014/main" id="{5DDA9B5F-C787-C055-F931-601F4B4BDA37}"/>
              </a:ext>
            </a:extLst>
          </p:cNvPr>
          <p:cNvSpPr/>
          <p:nvPr/>
        </p:nvSpPr>
        <p:spPr>
          <a:xfrm>
            <a:off x="10161431" y="1191007"/>
            <a:ext cx="259451" cy="2385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DE2D4BAE-AE63-3298-5726-7E8C4BE4607D}"/>
              </a:ext>
            </a:extLst>
          </p:cNvPr>
          <p:cNvSpPr/>
          <p:nvPr/>
        </p:nvSpPr>
        <p:spPr>
          <a:xfrm rot="5400000">
            <a:off x="10077820" y="822709"/>
            <a:ext cx="400863" cy="2852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09BE4C4-9E07-A4C1-D7F2-7067A0CC9F3A}"/>
              </a:ext>
            </a:extLst>
          </p:cNvPr>
          <p:cNvSpPr txBox="1"/>
          <p:nvPr/>
        </p:nvSpPr>
        <p:spPr>
          <a:xfrm>
            <a:off x="9196026" y="398095"/>
            <a:ext cx="1608994" cy="369332"/>
          </a:xfrm>
          <a:prstGeom prst="rect">
            <a:avLst/>
          </a:prstGeom>
          <a:noFill/>
        </p:spPr>
        <p:txBody>
          <a:bodyPr wrap="square">
            <a:spAutoFit/>
          </a:bodyPr>
          <a:lstStyle/>
          <a:p>
            <a:pPr algn="ctr"/>
            <a:r>
              <a:rPr lang="en-GB" sz="1800" dirty="0"/>
              <a:t>‘Identify’ tool</a:t>
            </a:r>
            <a:endParaRPr lang="en-GB" dirty="0"/>
          </a:p>
        </p:txBody>
      </p:sp>
      <p:sp>
        <p:nvSpPr>
          <p:cNvPr id="12" name="TextBox 11">
            <a:extLst>
              <a:ext uri="{FF2B5EF4-FFF2-40B4-BE49-F238E27FC236}">
                <a16:creationId xmlns:a16="http://schemas.microsoft.com/office/drawing/2014/main" id="{7BE06C07-9243-6B35-4C66-671DF965A9EE}"/>
              </a:ext>
            </a:extLst>
          </p:cNvPr>
          <p:cNvSpPr txBox="1"/>
          <p:nvPr/>
        </p:nvSpPr>
        <p:spPr>
          <a:xfrm>
            <a:off x="5788827" y="5553869"/>
            <a:ext cx="6120808" cy="646331"/>
          </a:xfrm>
          <a:prstGeom prst="rect">
            <a:avLst/>
          </a:prstGeom>
          <a:noFill/>
        </p:spPr>
        <p:txBody>
          <a:bodyPr wrap="square">
            <a:spAutoFit/>
          </a:bodyPr>
          <a:lstStyle/>
          <a:p>
            <a:r>
              <a:rPr lang="en-GB" dirty="0"/>
              <a:t>NOTE: The layer must first be selected in the Layers list, and the Identify Results window emerges in the lower right corner</a:t>
            </a:r>
          </a:p>
        </p:txBody>
      </p:sp>
    </p:spTree>
    <p:extLst>
      <p:ext uri="{BB962C8B-B14F-4D97-AF65-F5344CB8AC3E}">
        <p14:creationId xmlns:p14="http://schemas.microsoft.com/office/powerpoint/2010/main" val="631328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95464" y="644047"/>
            <a:ext cx="5868038" cy="5262979"/>
          </a:xfrm>
          <a:prstGeom prst="rect">
            <a:avLst/>
          </a:prstGeom>
          <a:noFill/>
        </p:spPr>
        <p:txBody>
          <a:bodyPr wrap="square" rtlCol="0">
            <a:spAutoFit/>
          </a:bodyPr>
          <a:lstStyle/>
          <a:p>
            <a:pPr algn="l"/>
            <a:r>
              <a:rPr lang="en-GB" sz="2400" dirty="0"/>
              <a:t>In order to aid visual interpretation of the input data, it can be useful to add base maps.</a:t>
            </a:r>
          </a:p>
          <a:p>
            <a:pPr algn="l"/>
            <a:endParaRPr lang="en-GB" sz="2400" dirty="0"/>
          </a:p>
          <a:p>
            <a:pPr algn="l"/>
            <a:r>
              <a:rPr lang="en-GB" sz="2400" dirty="0"/>
              <a:t>Base maps can be spatial datasets that the user adds, or they can be third party datasets.</a:t>
            </a:r>
          </a:p>
          <a:p>
            <a:pPr algn="l"/>
            <a:endParaRPr lang="en-GB" sz="2400" dirty="0"/>
          </a:p>
          <a:p>
            <a:pPr algn="l"/>
            <a:r>
              <a:rPr lang="en-GB" sz="2400" dirty="0"/>
              <a:t>Typically, they are datasets with thematic contextual information e.g. streets, topography, physical landscape features</a:t>
            </a:r>
          </a:p>
          <a:p>
            <a:pPr algn="l"/>
            <a:endParaRPr lang="en-GB" sz="2400" dirty="0"/>
          </a:p>
          <a:p>
            <a:pPr algn="l"/>
            <a:r>
              <a:rPr lang="en-GB" sz="2400" dirty="0"/>
              <a:t>They allow the user to relate (spatially) they data they have imported into the GIS system to other features of reference within the vicinity.</a:t>
            </a:r>
          </a:p>
        </p:txBody>
      </p:sp>
      <p:pic>
        <p:nvPicPr>
          <p:cNvPr id="12" name="Picture 11">
            <a:extLst>
              <a:ext uri="{FF2B5EF4-FFF2-40B4-BE49-F238E27FC236}">
                <a16:creationId xmlns:a16="http://schemas.microsoft.com/office/drawing/2014/main" id="{B46660F2-FB7C-65DD-EEAC-75C8287A35A8}"/>
              </a:ext>
            </a:extLst>
          </p:cNvPr>
          <p:cNvPicPr>
            <a:picLocks noChangeAspect="1"/>
          </p:cNvPicPr>
          <p:nvPr/>
        </p:nvPicPr>
        <p:blipFill>
          <a:blip r:embed="rId3"/>
          <a:stretch>
            <a:fillRect/>
          </a:stretch>
        </p:blipFill>
        <p:spPr>
          <a:xfrm>
            <a:off x="6069113" y="655609"/>
            <a:ext cx="5927423" cy="5535790"/>
          </a:xfrm>
          <a:prstGeom prst="rect">
            <a:avLst/>
          </a:prstGeom>
        </p:spPr>
      </p:pic>
    </p:spTree>
    <p:extLst>
      <p:ext uri="{BB962C8B-B14F-4D97-AF65-F5344CB8AC3E}">
        <p14:creationId xmlns:p14="http://schemas.microsoft.com/office/powerpoint/2010/main" val="3455479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54962" y="478616"/>
            <a:ext cx="5941037" cy="1938992"/>
          </a:xfrm>
          <a:prstGeom prst="rect">
            <a:avLst/>
          </a:prstGeom>
          <a:noFill/>
        </p:spPr>
        <p:txBody>
          <a:bodyPr wrap="square" rtlCol="0">
            <a:spAutoFit/>
          </a:bodyPr>
          <a:lstStyle/>
          <a:p>
            <a:pPr algn="l"/>
            <a:r>
              <a:rPr lang="en-GB" sz="2400" dirty="0"/>
              <a:t>Install the </a:t>
            </a:r>
            <a:r>
              <a:rPr lang="en-GB" sz="2400" dirty="0" err="1"/>
              <a:t>QuickMapServices</a:t>
            </a:r>
            <a:r>
              <a:rPr lang="en-GB" sz="2400" dirty="0"/>
              <a:t> plugin:</a:t>
            </a:r>
          </a:p>
          <a:p>
            <a:pPr algn="l"/>
            <a:endParaRPr lang="en-GB" sz="2400" dirty="0"/>
          </a:p>
          <a:p>
            <a:pPr algn="l"/>
            <a:r>
              <a:rPr lang="en-GB" sz="2400" dirty="0"/>
              <a:t>This plugin allows you access to visualise maps hosted online for public access, including:</a:t>
            </a:r>
          </a:p>
          <a:p>
            <a:pPr algn="l"/>
            <a:endParaRPr lang="en-GB" sz="2400" dirty="0"/>
          </a:p>
        </p:txBody>
      </p:sp>
      <p:pic>
        <p:nvPicPr>
          <p:cNvPr id="7" name="Picture 6">
            <a:extLst>
              <a:ext uri="{FF2B5EF4-FFF2-40B4-BE49-F238E27FC236}">
                <a16:creationId xmlns:a16="http://schemas.microsoft.com/office/drawing/2014/main" id="{01877D43-21FB-9D6C-1BFE-1F16B9D7F1C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093193" y="679951"/>
            <a:ext cx="6078450" cy="4973278"/>
          </a:xfrm>
          <a:prstGeom prst="rect">
            <a:avLst/>
          </a:prstGeom>
        </p:spPr>
      </p:pic>
      <p:pic>
        <p:nvPicPr>
          <p:cNvPr id="9" name="Picture 8">
            <a:extLst>
              <a:ext uri="{FF2B5EF4-FFF2-40B4-BE49-F238E27FC236}">
                <a16:creationId xmlns:a16="http://schemas.microsoft.com/office/drawing/2014/main" id="{79DFC958-C1EC-8286-84B2-A09E2E31B598}"/>
              </a:ext>
            </a:extLst>
          </p:cNvPr>
          <p:cNvPicPr>
            <a:picLocks noChangeAspect="1"/>
          </p:cNvPicPr>
          <p:nvPr/>
        </p:nvPicPr>
        <p:blipFill>
          <a:blip r:embed="rId4"/>
          <a:stretch>
            <a:fillRect/>
          </a:stretch>
        </p:blipFill>
        <p:spPr>
          <a:xfrm>
            <a:off x="794821" y="4384010"/>
            <a:ext cx="1999807" cy="2012710"/>
          </a:xfrm>
          <a:prstGeom prst="rect">
            <a:avLst/>
          </a:prstGeom>
        </p:spPr>
      </p:pic>
      <p:pic>
        <p:nvPicPr>
          <p:cNvPr id="12" name="Picture 11">
            <a:extLst>
              <a:ext uri="{FF2B5EF4-FFF2-40B4-BE49-F238E27FC236}">
                <a16:creationId xmlns:a16="http://schemas.microsoft.com/office/drawing/2014/main" id="{BD127948-D12B-0BE9-5ED9-FAF9F1A92FA0}"/>
              </a:ext>
            </a:extLst>
          </p:cNvPr>
          <p:cNvPicPr>
            <a:picLocks noChangeAspect="1"/>
          </p:cNvPicPr>
          <p:nvPr/>
        </p:nvPicPr>
        <p:blipFill>
          <a:blip r:embed="rId5"/>
          <a:stretch>
            <a:fillRect/>
          </a:stretch>
        </p:blipFill>
        <p:spPr>
          <a:xfrm>
            <a:off x="854395" y="2195994"/>
            <a:ext cx="2024811" cy="2012710"/>
          </a:xfrm>
          <a:prstGeom prst="rect">
            <a:avLst/>
          </a:prstGeom>
        </p:spPr>
      </p:pic>
      <p:pic>
        <p:nvPicPr>
          <p:cNvPr id="14" name="Picture 13">
            <a:extLst>
              <a:ext uri="{FF2B5EF4-FFF2-40B4-BE49-F238E27FC236}">
                <a16:creationId xmlns:a16="http://schemas.microsoft.com/office/drawing/2014/main" id="{747C22F9-2CE9-24B7-C13B-F9901C376436}"/>
              </a:ext>
            </a:extLst>
          </p:cNvPr>
          <p:cNvPicPr>
            <a:picLocks noChangeAspect="1"/>
          </p:cNvPicPr>
          <p:nvPr/>
        </p:nvPicPr>
        <p:blipFill>
          <a:blip r:embed="rId6"/>
          <a:stretch>
            <a:fillRect/>
          </a:stretch>
        </p:blipFill>
        <p:spPr>
          <a:xfrm>
            <a:off x="3201593" y="2189888"/>
            <a:ext cx="2024811" cy="2016712"/>
          </a:xfrm>
          <a:prstGeom prst="rect">
            <a:avLst/>
          </a:prstGeom>
        </p:spPr>
      </p:pic>
      <p:pic>
        <p:nvPicPr>
          <p:cNvPr id="16" name="Picture 15">
            <a:extLst>
              <a:ext uri="{FF2B5EF4-FFF2-40B4-BE49-F238E27FC236}">
                <a16:creationId xmlns:a16="http://schemas.microsoft.com/office/drawing/2014/main" id="{038CBB36-57CD-FBC0-892A-FA9244125778}"/>
              </a:ext>
            </a:extLst>
          </p:cNvPr>
          <p:cNvPicPr>
            <a:picLocks noChangeAspect="1"/>
          </p:cNvPicPr>
          <p:nvPr/>
        </p:nvPicPr>
        <p:blipFill>
          <a:blip r:embed="rId7"/>
          <a:stretch>
            <a:fillRect/>
          </a:stretch>
        </p:blipFill>
        <p:spPr>
          <a:xfrm>
            <a:off x="3201593" y="4370857"/>
            <a:ext cx="2024811" cy="2024811"/>
          </a:xfrm>
          <a:prstGeom prst="rect">
            <a:avLst/>
          </a:prstGeom>
        </p:spPr>
      </p:pic>
      <p:sp>
        <p:nvSpPr>
          <p:cNvPr id="18" name="TextBox 17">
            <a:extLst>
              <a:ext uri="{FF2B5EF4-FFF2-40B4-BE49-F238E27FC236}">
                <a16:creationId xmlns:a16="http://schemas.microsoft.com/office/drawing/2014/main" id="{F109DE70-8742-1B38-A336-A60F620E7C38}"/>
              </a:ext>
            </a:extLst>
          </p:cNvPr>
          <p:cNvSpPr txBox="1"/>
          <p:nvPr/>
        </p:nvSpPr>
        <p:spPr>
          <a:xfrm>
            <a:off x="3510945" y="3806490"/>
            <a:ext cx="1406106" cy="400110"/>
          </a:xfrm>
          <a:prstGeom prst="rect">
            <a:avLst/>
          </a:prstGeom>
          <a:noFill/>
        </p:spPr>
        <p:txBody>
          <a:bodyPr wrap="square">
            <a:spAutoFit/>
          </a:bodyPr>
          <a:lstStyle/>
          <a:p>
            <a:pPr algn="ctr"/>
            <a:r>
              <a:rPr lang="en-GB" sz="2000" b="1" dirty="0"/>
              <a:t>Bing Maps</a:t>
            </a:r>
          </a:p>
        </p:txBody>
      </p:sp>
      <p:sp>
        <p:nvSpPr>
          <p:cNvPr id="19" name="TextBox 18">
            <a:extLst>
              <a:ext uri="{FF2B5EF4-FFF2-40B4-BE49-F238E27FC236}">
                <a16:creationId xmlns:a16="http://schemas.microsoft.com/office/drawing/2014/main" id="{3507C694-52CA-2B7D-AFBA-D37C92F983AF}"/>
              </a:ext>
            </a:extLst>
          </p:cNvPr>
          <p:cNvSpPr txBox="1"/>
          <p:nvPr/>
        </p:nvSpPr>
        <p:spPr>
          <a:xfrm>
            <a:off x="854395" y="3808594"/>
            <a:ext cx="2024810" cy="400110"/>
          </a:xfrm>
          <a:prstGeom prst="rect">
            <a:avLst/>
          </a:prstGeom>
          <a:noFill/>
        </p:spPr>
        <p:txBody>
          <a:bodyPr wrap="square">
            <a:spAutoFit/>
          </a:bodyPr>
          <a:lstStyle/>
          <a:p>
            <a:pPr algn="ctr"/>
            <a:r>
              <a:rPr lang="en-GB" sz="2000" b="1" dirty="0"/>
              <a:t>Google Satellite</a:t>
            </a:r>
          </a:p>
        </p:txBody>
      </p:sp>
      <p:sp>
        <p:nvSpPr>
          <p:cNvPr id="20" name="TextBox 19">
            <a:extLst>
              <a:ext uri="{FF2B5EF4-FFF2-40B4-BE49-F238E27FC236}">
                <a16:creationId xmlns:a16="http://schemas.microsoft.com/office/drawing/2014/main" id="{2227367F-9774-4C59-4D13-FB7196DA15C9}"/>
              </a:ext>
            </a:extLst>
          </p:cNvPr>
          <p:cNvSpPr txBox="1"/>
          <p:nvPr/>
        </p:nvSpPr>
        <p:spPr>
          <a:xfrm>
            <a:off x="3235574" y="6012279"/>
            <a:ext cx="1949319" cy="400110"/>
          </a:xfrm>
          <a:prstGeom prst="rect">
            <a:avLst/>
          </a:prstGeom>
          <a:noFill/>
        </p:spPr>
        <p:txBody>
          <a:bodyPr wrap="square">
            <a:spAutoFit/>
          </a:bodyPr>
          <a:lstStyle/>
          <a:p>
            <a:pPr algn="ctr"/>
            <a:r>
              <a:rPr lang="en-GB" sz="2000" b="1" dirty="0"/>
              <a:t>Bing Aerial</a:t>
            </a:r>
          </a:p>
        </p:txBody>
      </p:sp>
      <p:sp>
        <p:nvSpPr>
          <p:cNvPr id="21" name="TextBox 20">
            <a:extLst>
              <a:ext uri="{FF2B5EF4-FFF2-40B4-BE49-F238E27FC236}">
                <a16:creationId xmlns:a16="http://schemas.microsoft.com/office/drawing/2014/main" id="{FB5FE056-0564-6594-0F42-01B0DA6C9EE4}"/>
              </a:ext>
            </a:extLst>
          </p:cNvPr>
          <p:cNvSpPr txBox="1"/>
          <p:nvPr/>
        </p:nvSpPr>
        <p:spPr>
          <a:xfrm>
            <a:off x="790723" y="5999801"/>
            <a:ext cx="1949319" cy="400110"/>
          </a:xfrm>
          <a:prstGeom prst="rect">
            <a:avLst/>
          </a:prstGeom>
          <a:noFill/>
        </p:spPr>
        <p:txBody>
          <a:bodyPr wrap="square">
            <a:spAutoFit/>
          </a:bodyPr>
          <a:lstStyle/>
          <a:p>
            <a:pPr algn="ctr"/>
            <a:r>
              <a:rPr lang="en-GB" sz="2000" b="1" dirty="0"/>
              <a:t>Google Maps</a:t>
            </a:r>
          </a:p>
        </p:txBody>
      </p:sp>
      <p:sp>
        <p:nvSpPr>
          <p:cNvPr id="23" name="TextBox 22">
            <a:extLst>
              <a:ext uri="{FF2B5EF4-FFF2-40B4-BE49-F238E27FC236}">
                <a16:creationId xmlns:a16="http://schemas.microsoft.com/office/drawing/2014/main" id="{A02230B6-C7D0-6258-95DA-2DEAECFBD123}"/>
              </a:ext>
            </a:extLst>
          </p:cNvPr>
          <p:cNvSpPr txBox="1"/>
          <p:nvPr/>
        </p:nvSpPr>
        <p:spPr>
          <a:xfrm>
            <a:off x="5419898" y="5917719"/>
            <a:ext cx="6751745" cy="461665"/>
          </a:xfrm>
          <a:prstGeom prst="rect">
            <a:avLst/>
          </a:prstGeom>
          <a:noFill/>
        </p:spPr>
        <p:txBody>
          <a:bodyPr wrap="square">
            <a:spAutoFit/>
          </a:bodyPr>
          <a:lstStyle/>
          <a:p>
            <a:r>
              <a:rPr lang="en-GB" sz="2400" dirty="0"/>
              <a:t>These are all examples of </a:t>
            </a:r>
            <a:r>
              <a:rPr lang="en-GB" sz="2400" b="1" dirty="0"/>
              <a:t>Web Map Services (WMS)</a:t>
            </a:r>
          </a:p>
        </p:txBody>
      </p:sp>
    </p:spTree>
    <p:extLst>
      <p:ext uri="{BB962C8B-B14F-4D97-AF65-F5344CB8AC3E}">
        <p14:creationId xmlns:p14="http://schemas.microsoft.com/office/powerpoint/2010/main" val="4196387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Base maps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16641" y="1178693"/>
            <a:ext cx="2406820" cy="4093428"/>
          </a:xfrm>
          <a:prstGeom prst="rect">
            <a:avLst/>
          </a:prstGeom>
          <a:noFill/>
        </p:spPr>
        <p:txBody>
          <a:bodyPr wrap="square" rtlCol="0">
            <a:spAutoFit/>
          </a:bodyPr>
          <a:lstStyle/>
          <a:p>
            <a:pPr algn="l"/>
            <a:r>
              <a:rPr lang="en-GB" sz="2000" dirty="0"/>
              <a:t>The user can now infer spatially related information: </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Absence / Presence</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Relative extent</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Distance (proximity)</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Density / sparsity</a:t>
            </a:r>
          </a:p>
        </p:txBody>
      </p:sp>
      <p:pic>
        <p:nvPicPr>
          <p:cNvPr id="12" name="Picture 11">
            <a:extLst>
              <a:ext uri="{FF2B5EF4-FFF2-40B4-BE49-F238E27FC236}">
                <a16:creationId xmlns:a16="http://schemas.microsoft.com/office/drawing/2014/main" id="{D6E303EA-3C91-F5E6-A966-0DEE3D251BE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744202" y="369332"/>
            <a:ext cx="9442185" cy="6058735"/>
          </a:xfrm>
          <a:prstGeom prst="rect">
            <a:avLst/>
          </a:prstGeom>
        </p:spPr>
      </p:pic>
      <p:sp>
        <p:nvSpPr>
          <p:cNvPr id="13" name="Rectangle 12">
            <a:extLst>
              <a:ext uri="{FF2B5EF4-FFF2-40B4-BE49-F238E27FC236}">
                <a16:creationId xmlns:a16="http://schemas.microsoft.com/office/drawing/2014/main" id="{4EE62EF8-9327-AA65-A1DE-29BC68065E9F}"/>
              </a:ext>
            </a:extLst>
          </p:cNvPr>
          <p:cNvSpPr/>
          <p:nvPr/>
        </p:nvSpPr>
        <p:spPr>
          <a:xfrm>
            <a:off x="9710724" y="3016371"/>
            <a:ext cx="2481276" cy="31008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092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Data import: Census Output Areas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16977"/>
          </a:xfrm>
          <a:prstGeom prst="rect">
            <a:avLst/>
          </a:prstGeom>
          <a:noFill/>
        </p:spPr>
        <p:txBody>
          <a:bodyPr wrap="square" rtlCol="0">
            <a:spAutoFit/>
          </a:bodyPr>
          <a:lstStyle/>
          <a:p>
            <a:pPr algn="l"/>
            <a:r>
              <a:rPr lang="en-GB" sz="2200" dirty="0"/>
              <a:t>Within the ‘Files’ section of the Teams channel, there is a compressed folder called:</a:t>
            </a:r>
          </a:p>
          <a:p>
            <a:pPr algn="l"/>
            <a:r>
              <a:rPr lang="en-GB" sz="2200" dirty="0"/>
              <a:t>‘Inequality practical Sample Data.zip’ </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000" dirty="0"/>
          </a:p>
          <a:p>
            <a:pPr algn="ctr"/>
            <a:endParaRPr lang="en-GB" sz="2400" dirty="0"/>
          </a:p>
          <a:p>
            <a:pPr algn="ctr"/>
            <a:r>
              <a:rPr lang="en-GB" sz="2000" dirty="0">
                <a:latin typeface="Comic Sans MS" panose="030F0702030302020204" pitchFamily="66" charset="0"/>
              </a:rPr>
              <a:t>Activity: Practise bringing this data into the QGIS GUI using the various methods shown before.</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1848221"/>
            <a:ext cx="5603627" cy="3139321"/>
          </a:xfrm>
          <a:prstGeom prst="rect">
            <a:avLst/>
          </a:prstGeom>
          <a:noFill/>
        </p:spPr>
        <p:txBody>
          <a:bodyPr wrap="square">
            <a:spAutoFit/>
          </a:bodyPr>
          <a:lstStyle/>
          <a:p>
            <a:pPr algn="l"/>
            <a:r>
              <a:rPr lang="en-GB" sz="2200" dirty="0"/>
              <a:t>Within that folder there is another compressed folder called ‘oa_2021_w_hwm.zip’</a:t>
            </a:r>
          </a:p>
          <a:p>
            <a:pPr algn="l"/>
            <a:endParaRPr lang="en-GB" sz="2200" dirty="0"/>
          </a:p>
          <a:p>
            <a:pPr algn="l"/>
            <a:r>
              <a:rPr lang="en-GB" sz="2200" dirty="0"/>
              <a:t>Compressed files can be brought into QGIS but cannot be modified / edited unless extracted.</a:t>
            </a:r>
          </a:p>
          <a:p>
            <a:pPr algn="l"/>
            <a:endParaRPr lang="en-GB" sz="2200" dirty="0"/>
          </a:p>
          <a:p>
            <a:pPr algn="l"/>
            <a:r>
              <a:rPr lang="en-GB" sz="2200" dirty="0"/>
              <a:t>Data was sourced from Data Map Wales: </a:t>
            </a:r>
            <a:r>
              <a:rPr lang="en-GB" sz="2200" dirty="0">
                <a:hlinkClick r:id="rId3"/>
              </a:rPr>
              <a:t>Output Areas (OAs) - Wales – 2021 | </a:t>
            </a:r>
            <a:r>
              <a:rPr lang="en-GB" sz="2200" dirty="0" err="1">
                <a:hlinkClick r:id="rId3"/>
              </a:rPr>
              <a:t>DataMapWales</a:t>
            </a:r>
            <a:r>
              <a:rPr lang="en-GB" sz="2200" dirty="0">
                <a:hlinkClick r:id="rId3"/>
              </a:rPr>
              <a:t> (</a:t>
            </a:r>
            <a:r>
              <a:rPr lang="en-GB" sz="2200" dirty="0" err="1">
                <a:hlinkClick r:id="rId3"/>
              </a:rPr>
              <a:t>gov.wales</a:t>
            </a:r>
            <a:r>
              <a:rPr lang="en-GB" sz="2200" dirty="0">
                <a:hlinkClick r:id="rId3"/>
              </a:rPr>
              <a:t>)</a:t>
            </a:r>
            <a:endParaRPr lang="en-GB" sz="2200" dirty="0"/>
          </a:p>
        </p:txBody>
      </p:sp>
      <p:pic>
        <p:nvPicPr>
          <p:cNvPr id="9" name="Picture 8">
            <a:extLst>
              <a:ext uri="{FF2B5EF4-FFF2-40B4-BE49-F238E27FC236}">
                <a16:creationId xmlns:a16="http://schemas.microsoft.com/office/drawing/2014/main" id="{0F43E109-C860-B4A2-4B40-5DB5FA191006}"/>
              </a:ext>
            </a:extLst>
          </p:cNvPr>
          <p:cNvPicPr>
            <a:picLocks noChangeAspect="1"/>
          </p:cNvPicPr>
          <p:nvPr/>
        </p:nvPicPr>
        <p:blipFill rotWithShape="1">
          <a:blip r:embed="rId4">
            <a:extLst>
              <a:ext uri="{28A0092B-C50C-407E-A947-70E740481C1C}">
                <a14:useLocalDpi xmlns:a14="http://schemas.microsoft.com/office/drawing/2010/main" val="0"/>
              </a:ext>
            </a:extLst>
          </a:blip>
          <a:srcRect t="8934" b="922"/>
          <a:stretch/>
        </p:blipFill>
        <p:spPr>
          <a:xfrm>
            <a:off x="6370732" y="1424289"/>
            <a:ext cx="5146653" cy="4196789"/>
          </a:xfrm>
          <a:prstGeom prst="rect">
            <a:avLst/>
          </a:prstGeom>
          <a:ln>
            <a:solidFill>
              <a:schemeClr val="tx1"/>
            </a:solidFill>
          </a:ln>
        </p:spPr>
      </p:pic>
    </p:spTree>
    <p:extLst>
      <p:ext uri="{BB962C8B-B14F-4D97-AF65-F5344CB8AC3E}">
        <p14:creationId xmlns:p14="http://schemas.microsoft.com/office/powerpoint/2010/main" val="3724843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Census Output Areas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4" y="416384"/>
            <a:ext cx="7113449" cy="3816429"/>
          </a:xfrm>
          <a:prstGeom prst="rect">
            <a:avLst/>
          </a:prstGeom>
          <a:noFill/>
        </p:spPr>
        <p:txBody>
          <a:bodyPr wrap="square" rtlCol="0">
            <a:spAutoFit/>
          </a:bodyPr>
          <a:lstStyle/>
          <a:p>
            <a:pPr algn="l"/>
            <a:r>
              <a:rPr lang="en-GB" sz="2200" dirty="0"/>
              <a:t>When the national census is conducted, the country is broken up into discrete areas to enable statistical reporting of census data.</a:t>
            </a:r>
          </a:p>
          <a:p>
            <a:pPr algn="l"/>
            <a:endParaRPr lang="en-GB" sz="2200" dirty="0">
              <a:latin typeface="Comic Sans MS" panose="030F0702030302020204" pitchFamily="66" charset="0"/>
            </a:endParaRPr>
          </a:p>
          <a:p>
            <a:pPr algn="l"/>
            <a:r>
              <a:rPr lang="en-GB" sz="2200" dirty="0"/>
              <a:t>These human geographical boundaries are designed by the Office of National Statistics (ONS)</a:t>
            </a:r>
          </a:p>
          <a:p>
            <a:pPr algn="l"/>
            <a:endParaRPr lang="en-GB" sz="2200" dirty="0"/>
          </a:p>
          <a:p>
            <a:pPr algn="l"/>
            <a:r>
              <a:rPr lang="en-GB" sz="2200" dirty="0"/>
              <a:t>Their size is determined by clustering postcode areas.</a:t>
            </a:r>
          </a:p>
          <a:p>
            <a:pPr algn="l"/>
            <a:endParaRPr lang="en-GB" sz="2200" dirty="0"/>
          </a:p>
          <a:p>
            <a:pPr algn="l"/>
            <a:r>
              <a:rPr lang="en-GB" sz="2200" dirty="0"/>
              <a:t>These areas are then used to report census data at different scales.</a:t>
            </a:r>
            <a:endParaRPr lang="en-GB" sz="2000" dirty="0"/>
          </a:p>
        </p:txBody>
      </p:sp>
      <p:pic>
        <p:nvPicPr>
          <p:cNvPr id="1026" name="Picture 2" descr="Image shows three maps of the Brighton &amp; Hove local authority boundary. One map shows all the output areas, another all the LSOAs and the final one all the MSOAs.">
            <a:extLst>
              <a:ext uri="{FF2B5EF4-FFF2-40B4-BE49-F238E27FC236}">
                <a16:creationId xmlns:a16="http://schemas.microsoft.com/office/drawing/2014/main" id="{2464913A-8652-938F-3CC4-CAF4A4E2D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0223" y="3879069"/>
            <a:ext cx="10696353" cy="211559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C540176-4296-3279-9865-A8554F7F9A38}"/>
              </a:ext>
            </a:extLst>
          </p:cNvPr>
          <p:cNvSpPr txBox="1"/>
          <p:nvPr/>
        </p:nvSpPr>
        <p:spPr>
          <a:xfrm>
            <a:off x="4323910" y="6089646"/>
            <a:ext cx="6124352" cy="276999"/>
          </a:xfrm>
          <a:prstGeom prst="rect">
            <a:avLst/>
          </a:prstGeom>
          <a:noFill/>
        </p:spPr>
        <p:txBody>
          <a:bodyPr wrap="square">
            <a:spAutoFit/>
          </a:bodyPr>
          <a:lstStyle/>
          <a:p>
            <a:pPr algn="ctr"/>
            <a:r>
              <a:rPr lang="en-GB" sz="1200" b="0" i="0" dirty="0">
                <a:effectLst/>
                <a:latin typeface="Kanit"/>
              </a:rPr>
              <a:t>Image shows OAs, LSOAs and MSOAs within Brighton &amp; Hove</a:t>
            </a:r>
            <a:endParaRPr lang="en-GB" sz="1200" dirty="0"/>
          </a:p>
        </p:txBody>
      </p:sp>
      <p:graphicFrame>
        <p:nvGraphicFramePr>
          <p:cNvPr id="11" name="Table 10">
            <a:extLst>
              <a:ext uri="{FF2B5EF4-FFF2-40B4-BE49-F238E27FC236}">
                <a16:creationId xmlns:a16="http://schemas.microsoft.com/office/drawing/2014/main" id="{7F3EBFB2-82C9-C861-8A08-0452602C0247}"/>
              </a:ext>
            </a:extLst>
          </p:cNvPr>
          <p:cNvGraphicFramePr>
            <a:graphicFrameLocks noGrp="1"/>
          </p:cNvGraphicFramePr>
          <p:nvPr/>
        </p:nvGraphicFramePr>
        <p:xfrm>
          <a:off x="7386086" y="768354"/>
          <a:ext cx="4319999" cy="2304000"/>
        </p:xfrm>
        <a:graphic>
          <a:graphicData uri="http://schemas.openxmlformats.org/drawingml/2006/table">
            <a:tbl>
              <a:tblPr>
                <a:tableStyleId>{5C22544A-7EE6-4342-B048-85BDC9FD1C3A}</a:tableStyleId>
              </a:tblPr>
              <a:tblGrid>
                <a:gridCol w="1491351">
                  <a:extLst>
                    <a:ext uri="{9D8B030D-6E8A-4147-A177-3AD203B41FA5}">
                      <a16:colId xmlns:a16="http://schemas.microsoft.com/office/drawing/2014/main" val="256514956"/>
                    </a:ext>
                  </a:extLst>
                </a:gridCol>
                <a:gridCol w="492368">
                  <a:extLst>
                    <a:ext uri="{9D8B030D-6E8A-4147-A177-3AD203B41FA5}">
                      <a16:colId xmlns:a16="http://schemas.microsoft.com/office/drawing/2014/main" val="2446412208"/>
                    </a:ext>
                  </a:extLst>
                </a:gridCol>
                <a:gridCol w="816090">
                  <a:extLst>
                    <a:ext uri="{9D8B030D-6E8A-4147-A177-3AD203B41FA5}">
                      <a16:colId xmlns:a16="http://schemas.microsoft.com/office/drawing/2014/main" val="899902580"/>
                    </a:ext>
                  </a:extLst>
                </a:gridCol>
                <a:gridCol w="492368">
                  <a:extLst>
                    <a:ext uri="{9D8B030D-6E8A-4147-A177-3AD203B41FA5}">
                      <a16:colId xmlns:a16="http://schemas.microsoft.com/office/drawing/2014/main" val="3942365716"/>
                    </a:ext>
                  </a:extLst>
                </a:gridCol>
                <a:gridCol w="1027822">
                  <a:extLst>
                    <a:ext uri="{9D8B030D-6E8A-4147-A177-3AD203B41FA5}">
                      <a16:colId xmlns:a16="http://schemas.microsoft.com/office/drawing/2014/main" val="646943016"/>
                    </a:ext>
                  </a:extLst>
                </a:gridCol>
              </a:tblGrid>
              <a:tr h="384000">
                <a:tc rowSpan="2">
                  <a:txBody>
                    <a:bodyPr/>
                    <a:lstStyle/>
                    <a:p>
                      <a:pPr algn="ctr" fontAlgn="ctr"/>
                      <a:r>
                        <a:rPr lang="en-GB" sz="1200" b="1" u="none" strike="noStrike" dirty="0">
                          <a:effectLst/>
                        </a:rPr>
                        <a:t>Area type</a:t>
                      </a:r>
                      <a:endParaRPr lang="en-GB" sz="1200" b="1" i="1" u="none" strike="noStrike" dirty="0">
                        <a:solidFill>
                          <a:srgbClr val="000000"/>
                        </a:solidFill>
                        <a:effectLst/>
                        <a:latin typeface="Times New Roman" panose="02020603050405020304" pitchFamily="18" charset="0"/>
                      </a:endParaRPr>
                    </a:p>
                  </a:txBody>
                  <a:tcPr marL="0" marR="0" marT="0" marB="0" anchor="ctr"/>
                </a:tc>
                <a:tc gridSpan="2">
                  <a:txBody>
                    <a:bodyPr/>
                    <a:lstStyle/>
                    <a:p>
                      <a:pPr algn="ctr" fontAlgn="ctr"/>
                      <a:r>
                        <a:rPr lang="en-GB" sz="1200" b="1" u="none" strike="noStrike">
                          <a:effectLst/>
                        </a:rPr>
                        <a:t>Lower threshold</a:t>
                      </a:r>
                      <a:endParaRPr lang="en-GB" sz="1200" b="1" i="1" u="none" strike="noStrike">
                        <a:solidFill>
                          <a:srgbClr val="000000"/>
                        </a:solidFill>
                        <a:effectLst/>
                        <a:latin typeface="Times New Roman" panose="02020603050405020304" pitchFamily="18" charset="0"/>
                      </a:endParaRPr>
                    </a:p>
                  </a:txBody>
                  <a:tcPr marL="0" marR="0" marT="0" marB="0" anchor="ctr"/>
                </a:tc>
                <a:tc hMerge="1">
                  <a:txBody>
                    <a:bodyPr/>
                    <a:lstStyle/>
                    <a:p>
                      <a:endParaRPr lang="en-GB"/>
                    </a:p>
                  </a:txBody>
                  <a:tcPr/>
                </a:tc>
                <a:tc gridSpan="2">
                  <a:txBody>
                    <a:bodyPr/>
                    <a:lstStyle/>
                    <a:p>
                      <a:pPr algn="ctr" fontAlgn="ctr"/>
                      <a:r>
                        <a:rPr lang="en-GB" sz="1200" b="1" u="none" strike="noStrike">
                          <a:effectLst/>
                        </a:rPr>
                        <a:t>Upper threshold</a:t>
                      </a:r>
                      <a:endParaRPr lang="en-GB" sz="1200" b="1" i="1" u="none" strike="noStrike">
                        <a:solidFill>
                          <a:srgbClr val="000000"/>
                        </a:solidFill>
                        <a:effectLst/>
                        <a:latin typeface="Times New Roman" panose="02020603050405020304" pitchFamily="18" charset="0"/>
                      </a:endParaRPr>
                    </a:p>
                  </a:txBody>
                  <a:tcPr marL="0" marR="0" marT="0" marB="0" anchor="ctr"/>
                </a:tc>
                <a:tc hMerge="1">
                  <a:txBody>
                    <a:bodyPr/>
                    <a:lstStyle/>
                    <a:p>
                      <a:endParaRPr lang="en-GB"/>
                    </a:p>
                  </a:txBody>
                  <a:tcPr/>
                </a:tc>
                <a:extLst>
                  <a:ext uri="{0D108BD9-81ED-4DB2-BD59-A6C34878D82A}">
                    <a16:rowId xmlns:a16="http://schemas.microsoft.com/office/drawing/2014/main" val="2110387036"/>
                  </a:ext>
                </a:extLst>
              </a:tr>
              <a:tr h="384000">
                <a:tc vMerge="1">
                  <a:txBody>
                    <a:bodyPr/>
                    <a:lstStyle/>
                    <a:p>
                      <a:endParaRPr lang="en-GB"/>
                    </a:p>
                  </a:txBody>
                  <a:tcPr/>
                </a:tc>
                <a:tc>
                  <a:txBody>
                    <a:bodyPr/>
                    <a:lstStyle/>
                    <a:p>
                      <a:pPr algn="ctr" fontAlgn="ctr"/>
                      <a:r>
                        <a:rPr lang="en-GB" sz="1200" b="1" u="none" strike="noStrike" dirty="0">
                          <a:effectLst/>
                        </a:rPr>
                        <a:t>People</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Households</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People</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b="1" u="none" strike="noStrike" dirty="0">
                          <a:effectLst/>
                        </a:rPr>
                        <a:t>Households</a:t>
                      </a:r>
                      <a:endParaRPr lang="en-GB" sz="1200" b="1" i="1" u="none" strike="noStrike" dirty="0">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2633210109"/>
                  </a:ext>
                </a:extLst>
              </a:tr>
              <a:tr h="384000">
                <a:tc>
                  <a:txBody>
                    <a:bodyPr/>
                    <a:lstStyle/>
                    <a:p>
                      <a:pPr algn="ctr" fontAlgn="ctr"/>
                      <a:r>
                        <a:rPr lang="en-GB" sz="1200" b="1" u="none" strike="noStrike" dirty="0">
                          <a:effectLst/>
                        </a:rPr>
                        <a:t>Output Areas (OA)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40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625</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250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331523913"/>
                  </a:ext>
                </a:extLst>
              </a:tr>
              <a:tr h="384000">
                <a:tc>
                  <a:txBody>
                    <a:bodyPr/>
                    <a:lstStyle/>
                    <a:p>
                      <a:pPr algn="ctr" fontAlgn="ctr"/>
                      <a:r>
                        <a:rPr lang="en-GB" sz="1200" b="1" u="none" strike="noStrike" dirty="0">
                          <a:effectLst/>
                        </a:rPr>
                        <a:t>Lower Layer Super Output Areas (LSOA)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400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3,000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1,200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838054498"/>
                  </a:ext>
                </a:extLst>
              </a:tr>
              <a:tr h="384000">
                <a:tc>
                  <a:txBody>
                    <a:bodyPr/>
                    <a:lstStyle/>
                    <a:p>
                      <a:pPr algn="ctr" fontAlgn="ctr"/>
                      <a:r>
                        <a:rPr lang="en-GB" sz="1200" b="1" u="none" strike="noStrike" dirty="0">
                          <a:effectLst/>
                        </a:rPr>
                        <a:t>Middle Layer Super Output Areas (MSOA)</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5,000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2,000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15,000</a:t>
                      </a:r>
                      <a:endParaRPr lang="en-GB" sz="1200" b="0" i="1" u="none" strike="noStrike">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a:effectLst/>
                        </a:rPr>
                        <a:t>6,000</a:t>
                      </a:r>
                      <a:endParaRPr lang="en-GB" sz="1200" b="0" i="1" u="none" strike="noStrike">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176772259"/>
                  </a:ext>
                </a:extLst>
              </a:tr>
              <a:tr h="384000">
                <a:tc>
                  <a:txBody>
                    <a:bodyPr/>
                    <a:lstStyle/>
                    <a:p>
                      <a:pPr algn="ctr" fontAlgn="ctr"/>
                      <a:r>
                        <a:rPr lang="en-GB" sz="1200" b="1" u="none" strike="noStrike" dirty="0">
                          <a:effectLst/>
                        </a:rPr>
                        <a:t>Electoral wards/divisions</a:t>
                      </a:r>
                      <a:endParaRPr lang="en-GB" sz="1200" b="1"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100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40</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n/a</a:t>
                      </a:r>
                      <a:endParaRPr lang="en-GB" sz="1200" b="0" i="1" u="none" strike="noStrike" dirty="0">
                        <a:solidFill>
                          <a:srgbClr val="000000"/>
                        </a:solidFill>
                        <a:effectLst/>
                        <a:latin typeface="Times New Roman" panose="02020603050405020304" pitchFamily="18" charset="0"/>
                      </a:endParaRPr>
                    </a:p>
                  </a:txBody>
                  <a:tcPr marL="0" marR="0" marT="0" marB="0" anchor="ctr"/>
                </a:tc>
                <a:tc>
                  <a:txBody>
                    <a:bodyPr/>
                    <a:lstStyle/>
                    <a:p>
                      <a:pPr algn="ctr" fontAlgn="ctr"/>
                      <a:r>
                        <a:rPr lang="en-GB" sz="1200" u="none" strike="noStrike" dirty="0">
                          <a:effectLst/>
                        </a:rPr>
                        <a:t>n/a</a:t>
                      </a:r>
                      <a:endParaRPr lang="en-GB" sz="1200" b="0" i="1" u="none" strike="noStrike" dirty="0">
                        <a:solidFill>
                          <a:srgbClr val="000000"/>
                        </a:solidFill>
                        <a:effectLst/>
                        <a:latin typeface="Times New Roman" panose="02020603050405020304" pitchFamily="18" charset="0"/>
                      </a:endParaRPr>
                    </a:p>
                  </a:txBody>
                  <a:tcPr marL="0" marR="0" marT="0" marB="0" anchor="ctr"/>
                </a:tc>
                <a:extLst>
                  <a:ext uri="{0D108BD9-81ED-4DB2-BD59-A6C34878D82A}">
                    <a16:rowId xmlns:a16="http://schemas.microsoft.com/office/drawing/2014/main" val="4130008506"/>
                  </a:ext>
                </a:extLst>
              </a:tr>
            </a:tbl>
          </a:graphicData>
        </a:graphic>
      </p:graphicFrame>
      <p:sp>
        <p:nvSpPr>
          <p:cNvPr id="13" name="TextBox 12">
            <a:extLst>
              <a:ext uri="{FF2B5EF4-FFF2-40B4-BE49-F238E27FC236}">
                <a16:creationId xmlns:a16="http://schemas.microsoft.com/office/drawing/2014/main" id="{22562972-5FA5-86DC-C326-C9F79F6B57D1}"/>
              </a:ext>
            </a:extLst>
          </p:cNvPr>
          <p:cNvSpPr txBox="1"/>
          <p:nvPr/>
        </p:nvSpPr>
        <p:spPr>
          <a:xfrm>
            <a:off x="7846226" y="3140723"/>
            <a:ext cx="3652283" cy="276999"/>
          </a:xfrm>
          <a:prstGeom prst="rect">
            <a:avLst/>
          </a:prstGeom>
          <a:noFill/>
        </p:spPr>
        <p:txBody>
          <a:bodyPr wrap="square">
            <a:spAutoFit/>
          </a:bodyPr>
          <a:lstStyle/>
          <a:p>
            <a:pPr algn="ctr"/>
            <a:r>
              <a:rPr lang="en-GB" sz="1200" b="0" i="0" dirty="0">
                <a:effectLst/>
                <a:latin typeface="Kanit"/>
              </a:rPr>
              <a:t>Source: Office of National Statistics</a:t>
            </a:r>
            <a:endParaRPr lang="en-GB" sz="1200" dirty="0"/>
          </a:p>
        </p:txBody>
      </p:sp>
    </p:spTree>
    <p:extLst>
      <p:ext uri="{BB962C8B-B14F-4D97-AF65-F5344CB8AC3E}">
        <p14:creationId xmlns:p14="http://schemas.microsoft.com/office/powerpoint/2010/main" val="1232335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Data import: Swansea data</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11994405" cy="5847755"/>
          </a:xfrm>
          <a:prstGeom prst="rect">
            <a:avLst/>
          </a:prstGeom>
          <a:noFill/>
        </p:spPr>
        <p:txBody>
          <a:bodyPr wrap="square" rtlCol="0">
            <a:spAutoFit/>
          </a:bodyPr>
          <a:lstStyle/>
          <a:p>
            <a:pPr algn="l"/>
            <a:r>
              <a:rPr lang="en-GB" sz="2200" dirty="0"/>
              <a:t>While the initial datasets provided are the original source data from the providers, these cover large areas (Great Britain, and Wales respectively).</a:t>
            </a:r>
          </a:p>
          <a:p>
            <a:pPr algn="l"/>
            <a:endParaRPr lang="en-GB" sz="2200" dirty="0"/>
          </a:p>
          <a:p>
            <a:pPr algn="l"/>
            <a:r>
              <a:rPr lang="en-GB" sz="2200" dirty="0"/>
              <a:t>These layers have been reduced in extent to just the Swansea wards.</a:t>
            </a:r>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l"/>
            <a:endParaRPr lang="en-GB" sz="2200" dirty="0"/>
          </a:p>
          <a:p>
            <a:pPr algn="ctr"/>
            <a:endParaRPr lang="en-GB" sz="2400" dirty="0"/>
          </a:p>
          <a:p>
            <a:pPr algn="ctr"/>
            <a:r>
              <a:rPr lang="en-GB" sz="2000" dirty="0">
                <a:latin typeface="Comic Sans MS" panose="030F0702030302020204" pitchFamily="66" charset="0"/>
              </a:rPr>
              <a:t>Activity: Practise bringing the shapefile data files (.</a:t>
            </a:r>
            <a:r>
              <a:rPr lang="en-GB" sz="2000" dirty="0" err="1">
                <a:latin typeface="Comic Sans MS" panose="030F0702030302020204" pitchFamily="66" charset="0"/>
              </a:rPr>
              <a:t>shp’s</a:t>
            </a:r>
            <a:r>
              <a:rPr lang="en-GB" sz="2000" dirty="0">
                <a:latin typeface="Comic Sans MS" panose="030F0702030302020204" pitchFamily="66" charset="0"/>
              </a:rPr>
              <a:t>) into the QGIS GUI</a:t>
            </a:r>
          </a:p>
        </p:txBody>
      </p:sp>
      <p:sp>
        <p:nvSpPr>
          <p:cNvPr id="7" name="TextBox 6">
            <a:extLst>
              <a:ext uri="{FF2B5EF4-FFF2-40B4-BE49-F238E27FC236}">
                <a16:creationId xmlns:a16="http://schemas.microsoft.com/office/drawing/2014/main" id="{6921BF4B-042F-0CB4-FD68-3F3B58008050}"/>
              </a:ext>
            </a:extLst>
          </p:cNvPr>
          <p:cNvSpPr txBox="1"/>
          <p:nvPr/>
        </p:nvSpPr>
        <p:spPr>
          <a:xfrm>
            <a:off x="145043" y="2181374"/>
            <a:ext cx="4916055" cy="3139321"/>
          </a:xfrm>
          <a:prstGeom prst="rect">
            <a:avLst/>
          </a:prstGeom>
          <a:noFill/>
        </p:spPr>
        <p:txBody>
          <a:bodyPr wrap="square">
            <a:spAutoFit/>
          </a:bodyPr>
          <a:lstStyle/>
          <a:p>
            <a:pPr algn="l"/>
            <a:r>
              <a:rPr lang="en-GB" sz="2200" dirty="0"/>
              <a:t>Within the data folder on Teams, there is another compressed folder called ‘Swansea_data.zip’</a:t>
            </a:r>
          </a:p>
          <a:p>
            <a:pPr algn="l"/>
            <a:endParaRPr lang="en-GB" sz="2200" dirty="0"/>
          </a:p>
          <a:p>
            <a:pPr algn="l"/>
            <a:r>
              <a:rPr lang="en-GB" sz="2200" dirty="0"/>
              <a:t>Download this compressed folder and extract the contents to reveal three files.</a:t>
            </a:r>
          </a:p>
          <a:p>
            <a:pPr algn="l"/>
            <a:endParaRPr lang="en-GB" sz="2200" dirty="0"/>
          </a:p>
          <a:p>
            <a:pPr algn="l"/>
            <a:r>
              <a:rPr lang="en-GB" sz="2200" b="1" i="1" dirty="0"/>
              <a:t>Note: Shapefiles (.</a:t>
            </a:r>
            <a:r>
              <a:rPr lang="en-GB" sz="2200" b="1" i="1" dirty="0" err="1"/>
              <a:t>shp</a:t>
            </a:r>
            <a:r>
              <a:rPr lang="en-GB" sz="2200" b="1" i="1" dirty="0"/>
              <a:t> files) are composed of multiple linked files.</a:t>
            </a:r>
          </a:p>
        </p:txBody>
      </p:sp>
      <p:pic>
        <p:nvPicPr>
          <p:cNvPr id="13" name="Picture 12">
            <a:extLst>
              <a:ext uri="{FF2B5EF4-FFF2-40B4-BE49-F238E27FC236}">
                <a16:creationId xmlns:a16="http://schemas.microsoft.com/office/drawing/2014/main" id="{5FC0A713-D080-C18D-D116-EB8DD8836231}"/>
              </a:ext>
            </a:extLst>
          </p:cNvPr>
          <p:cNvPicPr>
            <a:picLocks noChangeAspect="1"/>
          </p:cNvPicPr>
          <p:nvPr/>
        </p:nvPicPr>
        <p:blipFill rotWithShape="1">
          <a:blip r:embed="rId3"/>
          <a:srcRect r="3689" b="4134"/>
          <a:stretch/>
        </p:blipFill>
        <p:spPr>
          <a:xfrm>
            <a:off x="8507909" y="1156527"/>
            <a:ext cx="3631539" cy="4544946"/>
          </a:xfrm>
          <a:prstGeom prst="rect">
            <a:avLst/>
          </a:prstGeom>
        </p:spPr>
      </p:pic>
      <p:grpSp>
        <p:nvGrpSpPr>
          <p:cNvPr id="20" name="Group 19">
            <a:extLst>
              <a:ext uri="{FF2B5EF4-FFF2-40B4-BE49-F238E27FC236}">
                <a16:creationId xmlns:a16="http://schemas.microsoft.com/office/drawing/2014/main" id="{1C6E186D-1684-E1A0-91F9-DCA3C3963A30}"/>
              </a:ext>
            </a:extLst>
          </p:cNvPr>
          <p:cNvGrpSpPr/>
          <p:nvPr/>
        </p:nvGrpSpPr>
        <p:grpSpPr>
          <a:xfrm>
            <a:off x="4947684" y="2661433"/>
            <a:ext cx="3441272" cy="1637575"/>
            <a:chOff x="5206540" y="3295341"/>
            <a:chExt cx="3168239" cy="1344907"/>
          </a:xfrm>
        </p:grpSpPr>
        <p:pic>
          <p:nvPicPr>
            <p:cNvPr id="17" name="Picture 16">
              <a:extLst>
                <a:ext uri="{FF2B5EF4-FFF2-40B4-BE49-F238E27FC236}">
                  <a16:creationId xmlns:a16="http://schemas.microsoft.com/office/drawing/2014/main" id="{0BE357E0-40EC-F88F-B7FA-4E9839AA1C80}"/>
                </a:ext>
              </a:extLst>
            </p:cNvPr>
            <p:cNvPicPr>
              <a:picLocks noChangeAspect="1"/>
            </p:cNvPicPr>
            <p:nvPr/>
          </p:nvPicPr>
          <p:blipFill>
            <a:blip r:embed="rId4"/>
            <a:stretch>
              <a:fillRect/>
            </a:stretch>
          </p:blipFill>
          <p:spPr>
            <a:xfrm>
              <a:off x="5206540" y="3295341"/>
              <a:ext cx="3168239" cy="1344907"/>
            </a:xfrm>
            <a:prstGeom prst="rect">
              <a:avLst/>
            </a:prstGeom>
          </p:spPr>
        </p:pic>
        <p:sp>
          <p:nvSpPr>
            <p:cNvPr id="19" name="Rectangle 18">
              <a:extLst>
                <a:ext uri="{FF2B5EF4-FFF2-40B4-BE49-F238E27FC236}">
                  <a16:creationId xmlns:a16="http://schemas.microsoft.com/office/drawing/2014/main" id="{E523DDBB-BA25-36D8-CDE7-DF24B0A015B2}"/>
                </a:ext>
              </a:extLst>
            </p:cNvPr>
            <p:cNvSpPr/>
            <p:nvPr/>
          </p:nvSpPr>
          <p:spPr>
            <a:xfrm>
              <a:off x="5231217" y="3494568"/>
              <a:ext cx="1183758" cy="11456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Rectangle 17">
            <a:extLst>
              <a:ext uri="{FF2B5EF4-FFF2-40B4-BE49-F238E27FC236}">
                <a16:creationId xmlns:a16="http://schemas.microsoft.com/office/drawing/2014/main" id="{F36A2B53-6136-7548-0EE6-887F8579E3CB}"/>
              </a:ext>
            </a:extLst>
          </p:cNvPr>
          <p:cNvSpPr/>
          <p:nvPr/>
        </p:nvSpPr>
        <p:spPr>
          <a:xfrm>
            <a:off x="6503710" y="3557209"/>
            <a:ext cx="700071" cy="30573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927B69D-B707-D840-B502-C2956F284447}"/>
              </a:ext>
            </a:extLst>
          </p:cNvPr>
          <p:cNvSpPr txBox="1"/>
          <p:nvPr/>
        </p:nvSpPr>
        <p:spPr>
          <a:xfrm>
            <a:off x="5746897" y="4501144"/>
            <a:ext cx="2581940" cy="1200329"/>
          </a:xfrm>
          <a:prstGeom prst="rect">
            <a:avLst/>
          </a:prstGeom>
          <a:noFill/>
        </p:spPr>
        <p:txBody>
          <a:bodyPr wrap="square">
            <a:spAutoFit/>
          </a:bodyPr>
          <a:lstStyle/>
          <a:p>
            <a:pPr algn="ctr"/>
            <a:r>
              <a:rPr lang="en-GB" sz="1800" dirty="0"/>
              <a:t>Right click on the zipped file, and select ‘Extract All…’ to extract the contents.</a:t>
            </a:r>
            <a:endParaRPr lang="en-GB" dirty="0"/>
          </a:p>
        </p:txBody>
      </p:sp>
      <p:cxnSp>
        <p:nvCxnSpPr>
          <p:cNvPr id="24" name="Straight Arrow Connector 23">
            <a:extLst>
              <a:ext uri="{FF2B5EF4-FFF2-40B4-BE49-F238E27FC236}">
                <a16:creationId xmlns:a16="http://schemas.microsoft.com/office/drawing/2014/main" id="{89BC2BE8-E46A-7391-5EF6-1CC7C4B40FDC}"/>
              </a:ext>
            </a:extLst>
          </p:cNvPr>
          <p:cNvCxnSpPr>
            <a:cxnSpLocks/>
            <a:stCxn id="18" idx="3"/>
            <a:endCxn id="13" idx="1"/>
          </p:cNvCxnSpPr>
          <p:nvPr/>
        </p:nvCxnSpPr>
        <p:spPr>
          <a:xfrm flipV="1">
            <a:off x="7203781" y="3429000"/>
            <a:ext cx="1304128" cy="281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6522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Data import: Swansea data</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145043" y="494005"/>
            <a:ext cx="8752467" cy="738664"/>
          </a:xfrm>
          <a:prstGeom prst="rect">
            <a:avLst/>
          </a:prstGeom>
          <a:noFill/>
        </p:spPr>
        <p:txBody>
          <a:bodyPr wrap="square" rtlCol="0">
            <a:spAutoFit/>
          </a:bodyPr>
          <a:lstStyle/>
          <a:p>
            <a:pPr algn="l"/>
            <a:r>
              <a:rPr lang="en-GB" sz="2200" dirty="0"/>
              <a:t>When all the layers are loaded into QGIS it should look similar to the below:</a:t>
            </a:r>
          </a:p>
          <a:p>
            <a:pPr algn="l"/>
            <a:endParaRPr lang="en-GB" sz="2000" dirty="0">
              <a:latin typeface="Comic Sans MS" panose="030F0702030302020204" pitchFamily="66" charset="0"/>
            </a:endParaRPr>
          </a:p>
        </p:txBody>
      </p:sp>
      <p:pic>
        <p:nvPicPr>
          <p:cNvPr id="9" name="Picture 8">
            <a:extLst>
              <a:ext uri="{FF2B5EF4-FFF2-40B4-BE49-F238E27FC236}">
                <a16:creationId xmlns:a16="http://schemas.microsoft.com/office/drawing/2014/main" id="{A59BCD0C-19E9-84CC-9D0B-8B12FF36EE7B}"/>
              </a:ext>
            </a:extLst>
          </p:cNvPr>
          <p:cNvPicPr>
            <a:picLocks noChangeAspect="1"/>
          </p:cNvPicPr>
          <p:nvPr/>
        </p:nvPicPr>
        <p:blipFill rotWithShape="1">
          <a:blip r:embed="rId3"/>
          <a:srcRect t="13345" b="10987"/>
          <a:stretch/>
        </p:blipFill>
        <p:spPr>
          <a:xfrm>
            <a:off x="238823" y="923054"/>
            <a:ext cx="6828284" cy="5538290"/>
          </a:xfrm>
          <a:prstGeom prst="rect">
            <a:avLst/>
          </a:prstGeom>
        </p:spPr>
      </p:pic>
      <p:sp>
        <p:nvSpPr>
          <p:cNvPr id="10" name="TextBox 9">
            <a:extLst>
              <a:ext uri="{FF2B5EF4-FFF2-40B4-BE49-F238E27FC236}">
                <a16:creationId xmlns:a16="http://schemas.microsoft.com/office/drawing/2014/main" id="{0927783F-94FC-5042-0A77-F4F9C36D23EC}"/>
              </a:ext>
            </a:extLst>
          </p:cNvPr>
          <p:cNvSpPr txBox="1"/>
          <p:nvPr/>
        </p:nvSpPr>
        <p:spPr>
          <a:xfrm>
            <a:off x="7235687" y="921566"/>
            <a:ext cx="4956313" cy="5139869"/>
          </a:xfrm>
          <a:prstGeom prst="rect">
            <a:avLst/>
          </a:prstGeom>
          <a:noFill/>
        </p:spPr>
        <p:txBody>
          <a:bodyPr wrap="square" rtlCol="0">
            <a:spAutoFit/>
          </a:bodyPr>
          <a:lstStyle/>
          <a:p>
            <a:pPr algn="l"/>
            <a:r>
              <a:rPr lang="en-GB" sz="2200" dirty="0"/>
              <a:t>Note:</a:t>
            </a:r>
          </a:p>
          <a:p>
            <a:pPr marL="342900" indent="-342900" algn="l">
              <a:buFont typeface="Arial" panose="020B0604020202020204" pitchFamily="34" charset="0"/>
              <a:buChar char="•"/>
            </a:pPr>
            <a:r>
              <a:rPr lang="en-GB" sz="2200" dirty="0"/>
              <a:t>The colours will vary, QGIS automatically assigns a colour and style (symbology) to each layer</a:t>
            </a:r>
          </a:p>
          <a:p>
            <a:pPr marL="342900" indent="-342900" algn="l">
              <a:buFont typeface="Arial" panose="020B0604020202020204" pitchFamily="34" charset="0"/>
              <a:buChar char="•"/>
            </a:pPr>
            <a:endParaRPr lang="en-GB" sz="2200" dirty="0"/>
          </a:p>
          <a:p>
            <a:pPr marL="342900" indent="-342900" algn="l">
              <a:buFont typeface="Arial" panose="020B0604020202020204" pitchFamily="34" charset="0"/>
              <a:buChar char="•"/>
            </a:pPr>
            <a:r>
              <a:rPr lang="en-GB" sz="2200" dirty="0"/>
              <a:t>The order of the layers dictates if they appear above / below each other</a:t>
            </a:r>
          </a:p>
          <a:p>
            <a:pPr marL="342900" indent="-342900" algn="l">
              <a:buFont typeface="Arial" panose="020B0604020202020204" pitchFamily="34" charset="0"/>
              <a:buChar char="•"/>
            </a:pPr>
            <a:endParaRPr lang="en-GB" sz="2200" dirty="0"/>
          </a:p>
          <a:p>
            <a:pPr marL="342900" indent="-342900" algn="l">
              <a:buFont typeface="Arial" panose="020B0604020202020204" pitchFamily="34" charset="0"/>
              <a:buChar char="•"/>
            </a:pPr>
            <a:r>
              <a:rPr lang="en-GB" sz="2200" dirty="0"/>
              <a:t>To navigate to the full extent of a layer, right-click on it, and select ‘Zoom to layer(s)’</a:t>
            </a:r>
          </a:p>
          <a:p>
            <a:pPr marL="342900" indent="-342900" algn="l">
              <a:buFont typeface="Arial" panose="020B0604020202020204" pitchFamily="34" charset="0"/>
              <a:buChar char="•"/>
            </a:pPr>
            <a:endParaRPr lang="en-GB" sz="2200" dirty="0"/>
          </a:p>
          <a:p>
            <a:pPr algn="ctr"/>
            <a:r>
              <a:rPr lang="en-GB" sz="2200" b="1" i="1" dirty="0"/>
              <a:t>ACTION: To save confusion, remove the national layers</a:t>
            </a:r>
          </a:p>
          <a:p>
            <a:pPr algn="l"/>
            <a:endParaRPr lang="en-GB" sz="2000" dirty="0">
              <a:latin typeface="Comic Sans MS" panose="030F0702030302020204" pitchFamily="66" charset="0"/>
            </a:endParaRPr>
          </a:p>
        </p:txBody>
      </p:sp>
      <p:pic>
        <p:nvPicPr>
          <p:cNvPr id="12" name="Picture 11">
            <a:extLst>
              <a:ext uri="{FF2B5EF4-FFF2-40B4-BE49-F238E27FC236}">
                <a16:creationId xmlns:a16="http://schemas.microsoft.com/office/drawing/2014/main" id="{BAD2C8AA-57E0-E124-3D27-8B44DCD4E7E9}"/>
              </a:ext>
            </a:extLst>
          </p:cNvPr>
          <p:cNvPicPr>
            <a:picLocks noChangeAspect="1"/>
          </p:cNvPicPr>
          <p:nvPr/>
        </p:nvPicPr>
        <p:blipFill>
          <a:blip r:embed="rId4"/>
          <a:stretch>
            <a:fillRect/>
          </a:stretch>
        </p:blipFill>
        <p:spPr>
          <a:xfrm>
            <a:off x="366044" y="1065761"/>
            <a:ext cx="3212043" cy="633143"/>
          </a:xfrm>
          <a:prstGeom prst="rect">
            <a:avLst/>
          </a:prstGeom>
        </p:spPr>
      </p:pic>
    </p:spTree>
    <p:extLst>
      <p:ext uri="{BB962C8B-B14F-4D97-AF65-F5344CB8AC3E}">
        <p14:creationId xmlns:p14="http://schemas.microsoft.com/office/powerpoint/2010/main" val="2536811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Select by Location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6745387" cy="5262979"/>
          </a:xfrm>
          <a:prstGeom prst="rect">
            <a:avLst/>
          </a:prstGeom>
          <a:noFill/>
        </p:spPr>
        <p:txBody>
          <a:bodyPr wrap="square" rtlCol="0">
            <a:spAutoFit/>
          </a:bodyPr>
          <a:lstStyle/>
          <a:p>
            <a:pPr algn="l"/>
            <a:r>
              <a:rPr lang="en-GB" sz="2400" dirty="0"/>
              <a:t>Using the ‘Select by Location’ function within QGIS, it is possible to intersect the OA’s with the locations of the access points</a:t>
            </a:r>
          </a:p>
          <a:p>
            <a:pPr algn="l"/>
            <a:endParaRPr lang="en-GB" sz="2400" dirty="0"/>
          </a:p>
          <a:p>
            <a:pPr algn="l"/>
            <a:r>
              <a:rPr lang="en-GB" sz="2400" dirty="0"/>
              <a:t>This ‘unit-based’ approach (</a:t>
            </a:r>
            <a:r>
              <a:rPr lang="en-GB" sz="2400" dirty="0" err="1"/>
              <a:t>Maantay</a:t>
            </a:r>
            <a:r>
              <a:rPr lang="en-GB" sz="2400" dirty="0"/>
              <a:t>, J., 2002) would identify which OA’s have access to a greenspace.</a:t>
            </a:r>
          </a:p>
          <a:p>
            <a:pPr algn="l"/>
            <a:endParaRPr lang="en-GB" sz="2400" dirty="0"/>
          </a:p>
          <a:p>
            <a:pPr algn="l"/>
            <a:r>
              <a:rPr lang="en-GB" sz="2400" dirty="0"/>
              <a:t>To conduct this process, we need to use the ‘Select by Location’ tool in QGIS</a:t>
            </a:r>
          </a:p>
          <a:p>
            <a:pPr algn="l"/>
            <a:endParaRPr lang="en-GB" sz="2400" dirty="0"/>
          </a:p>
          <a:p>
            <a:pPr algn="l"/>
            <a:r>
              <a:rPr lang="en-GB" sz="2400" dirty="0"/>
              <a:t>To locate this, use the top ‘Vector’ dropdown menu, select ‘Research Tools’, and ‘Select by Location’</a:t>
            </a:r>
          </a:p>
          <a:p>
            <a:pPr algn="l"/>
            <a:endParaRPr lang="en-GB" sz="2400" dirty="0"/>
          </a:p>
          <a:p>
            <a:pPr algn="l"/>
            <a:endParaRPr lang="en-GB" sz="2400" dirty="0"/>
          </a:p>
        </p:txBody>
      </p:sp>
      <p:pic>
        <p:nvPicPr>
          <p:cNvPr id="9" name="Picture 2">
            <a:extLst>
              <a:ext uri="{FF2B5EF4-FFF2-40B4-BE49-F238E27FC236}">
                <a16:creationId xmlns:a16="http://schemas.microsoft.com/office/drawing/2014/main" id="{7D5ABB28-98EE-0124-610A-507E2E3DA2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096" b="44817"/>
          <a:stretch/>
        </p:blipFill>
        <p:spPr bwMode="auto">
          <a:xfrm>
            <a:off x="7859963" y="183864"/>
            <a:ext cx="2872204" cy="276941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4A85BF7-3B4B-CE92-3876-2111460AEA8D}"/>
              </a:ext>
            </a:extLst>
          </p:cNvPr>
          <p:cNvSpPr txBox="1"/>
          <p:nvPr/>
        </p:nvSpPr>
        <p:spPr>
          <a:xfrm>
            <a:off x="8118305" y="2832888"/>
            <a:ext cx="2018805" cy="261610"/>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a:t>
            </a:r>
            <a:endParaRPr lang="en-GB" sz="1100" dirty="0"/>
          </a:p>
        </p:txBody>
      </p:sp>
      <p:pic>
        <p:nvPicPr>
          <p:cNvPr id="12" name="Picture 11">
            <a:extLst>
              <a:ext uri="{FF2B5EF4-FFF2-40B4-BE49-F238E27FC236}">
                <a16:creationId xmlns:a16="http://schemas.microsoft.com/office/drawing/2014/main" id="{9F78E050-154A-AA90-392A-67E623A3015A}"/>
              </a:ext>
            </a:extLst>
          </p:cNvPr>
          <p:cNvPicPr>
            <a:picLocks noChangeAspect="1"/>
          </p:cNvPicPr>
          <p:nvPr/>
        </p:nvPicPr>
        <p:blipFill>
          <a:blip r:embed="rId4"/>
          <a:stretch>
            <a:fillRect/>
          </a:stretch>
        </p:blipFill>
        <p:spPr>
          <a:xfrm>
            <a:off x="6691657" y="3235718"/>
            <a:ext cx="4548797" cy="3230396"/>
          </a:xfrm>
          <a:prstGeom prst="rect">
            <a:avLst/>
          </a:prstGeom>
        </p:spPr>
      </p:pic>
      <p:pic>
        <p:nvPicPr>
          <p:cNvPr id="13" name="Picture 12">
            <a:extLst>
              <a:ext uri="{FF2B5EF4-FFF2-40B4-BE49-F238E27FC236}">
                <a16:creationId xmlns:a16="http://schemas.microsoft.com/office/drawing/2014/main" id="{B43CBF1E-D42E-4D38-7391-8667C0388E21}"/>
              </a:ext>
            </a:extLst>
          </p:cNvPr>
          <p:cNvPicPr>
            <a:picLocks noChangeAspect="1"/>
          </p:cNvPicPr>
          <p:nvPr/>
        </p:nvPicPr>
        <p:blipFill>
          <a:blip r:embed="rId4"/>
          <a:srcRect l="40315" t="58048" r="2176" b="34321"/>
          <a:stretch/>
        </p:blipFill>
        <p:spPr>
          <a:xfrm>
            <a:off x="453223" y="5346246"/>
            <a:ext cx="7070663" cy="666234"/>
          </a:xfrm>
          <a:prstGeom prst="rect">
            <a:avLst/>
          </a:prstGeom>
        </p:spPr>
      </p:pic>
    </p:spTree>
    <p:extLst>
      <p:ext uri="{BB962C8B-B14F-4D97-AF65-F5344CB8AC3E}">
        <p14:creationId xmlns:p14="http://schemas.microsoft.com/office/powerpoint/2010/main" val="1577016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7328C-9798-DD40-EEB2-2DD1AC20CD0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EC86B3-4953-D917-4FF3-BEF3D23DD1DE}"/>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7257F506-D862-3A77-CE97-A4D3FF5CF0C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39</a:t>
            </a:r>
          </a:p>
        </p:txBody>
      </p:sp>
      <p:sp>
        <p:nvSpPr>
          <p:cNvPr id="8" name="TextBox 7">
            <a:extLst>
              <a:ext uri="{FF2B5EF4-FFF2-40B4-BE49-F238E27FC236}">
                <a16:creationId xmlns:a16="http://schemas.microsoft.com/office/drawing/2014/main" id="{DC50E07B-18CB-0DA5-2454-9F642C9E8EBA}"/>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Select by Location</a:t>
            </a:r>
          </a:p>
        </p:txBody>
      </p:sp>
      <p:sp>
        <p:nvSpPr>
          <p:cNvPr id="2" name="TextBox 1">
            <a:extLst>
              <a:ext uri="{FF2B5EF4-FFF2-40B4-BE49-F238E27FC236}">
                <a16:creationId xmlns:a16="http://schemas.microsoft.com/office/drawing/2014/main" id="{F82A742D-28CE-72B9-DDAD-1FCE26968357}"/>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E06A9089-3C30-FE35-C242-8C74B3D733F1}"/>
              </a:ext>
            </a:extLst>
          </p:cNvPr>
          <p:cNvSpPr txBox="1"/>
          <p:nvPr/>
        </p:nvSpPr>
        <p:spPr>
          <a:xfrm>
            <a:off x="95426" y="416384"/>
            <a:ext cx="5004882" cy="6093976"/>
          </a:xfrm>
          <a:prstGeom prst="rect">
            <a:avLst/>
          </a:prstGeom>
          <a:noFill/>
        </p:spPr>
        <p:txBody>
          <a:bodyPr wrap="square" rtlCol="0">
            <a:spAutoFit/>
          </a:bodyPr>
          <a:lstStyle/>
          <a:p>
            <a:pPr marL="457200" indent="-457200" algn="l">
              <a:buFont typeface="+mj-lt"/>
              <a:buAutoNum type="arabicPeriod"/>
            </a:pPr>
            <a:r>
              <a:rPr lang="en-GB" sz="2600" dirty="0"/>
              <a:t>Specify the features to select from as the OA areas shapefile from the ‘Select features from’ dropdown menu</a:t>
            </a:r>
          </a:p>
          <a:p>
            <a:pPr marL="457200" indent="-457200" algn="l">
              <a:buFont typeface="+mj-lt"/>
              <a:buAutoNum type="arabicPeriod"/>
            </a:pPr>
            <a:endParaRPr lang="en-GB" sz="2600" dirty="0"/>
          </a:p>
          <a:p>
            <a:pPr marL="457200" indent="-457200" algn="l">
              <a:buFont typeface="+mj-lt"/>
              <a:buAutoNum type="arabicPeriod"/>
            </a:pPr>
            <a:r>
              <a:rPr lang="en-GB" sz="2600" dirty="0"/>
              <a:t>Ensure the ‘intersect’ checkbox is checked</a:t>
            </a:r>
          </a:p>
          <a:p>
            <a:pPr marL="457200" indent="-457200" algn="l">
              <a:buFont typeface="+mj-lt"/>
              <a:buAutoNum type="arabicPeriod"/>
            </a:pPr>
            <a:endParaRPr lang="en-GB" sz="2600" dirty="0"/>
          </a:p>
          <a:p>
            <a:pPr marL="457200" indent="-457200">
              <a:buFont typeface="+mj-lt"/>
              <a:buAutoNum type="arabicPeriod"/>
            </a:pPr>
            <a:r>
              <a:rPr lang="en-GB" sz="2600" dirty="0"/>
              <a:t>Specify the features to intersect with are the greenspace access points from the ‘By comparing to the features from’ dropdown menu</a:t>
            </a:r>
          </a:p>
          <a:p>
            <a:pPr marL="457200" indent="-457200">
              <a:buFont typeface="+mj-lt"/>
              <a:buAutoNum type="arabicPeriod"/>
            </a:pPr>
            <a:endParaRPr lang="en-GB" sz="2600" dirty="0"/>
          </a:p>
          <a:p>
            <a:pPr marL="457200" indent="-457200" algn="l">
              <a:buFont typeface="+mj-lt"/>
              <a:buAutoNum type="arabicPeriod"/>
            </a:pPr>
            <a:r>
              <a:rPr lang="en-GB" sz="2600" dirty="0"/>
              <a:t>Click ‘Run’</a:t>
            </a:r>
          </a:p>
        </p:txBody>
      </p:sp>
      <p:pic>
        <p:nvPicPr>
          <p:cNvPr id="7" name="Picture 6">
            <a:extLst>
              <a:ext uri="{FF2B5EF4-FFF2-40B4-BE49-F238E27FC236}">
                <a16:creationId xmlns:a16="http://schemas.microsoft.com/office/drawing/2014/main" id="{39A77BCB-33F0-476D-FD52-C6CF420BEFC5}"/>
              </a:ext>
            </a:extLst>
          </p:cNvPr>
          <p:cNvPicPr>
            <a:picLocks noChangeAspect="1"/>
          </p:cNvPicPr>
          <p:nvPr/>
        </p:nvPicPr>
        <p:blipFill>
          <a:blip r:embed="rId3"/>
          <a:stretch>
            <a:fillRect/>
          </a:stretch>
        </p:blipFill>
        <p:spPr>
          <a:xfrm>
            <a:off x="5105918" y="505656"/>
            <a:ext cx="7080470" cy="5960458"/>
          </a:xfrm>
          <a:prstGeom prst="rect">
            <a:avLst/>
          </a:prstGeom>
        </p:spPr>
      </p:pic>
      <p:sp>
        <p:nvSpPr>
          <p:cNvPr id="11" name="Rectangle 10">
            <a:extLst>
              <a:ext uri="{FF2B5EF4-FFF2-40B4-BE49-F238E27FC236}">
                <a16:creationId xmlns:a16="http://schemas.microsoft.com/office/drawing/2014/main" id="{CEFB79FF-F69F-D75D-7315-AC7F45BCE015}"/>
              </a:ext>
            </a:extLst>
          </p:cNvPr>
          <p:cNvSpPr/>
          <p:nvPr/>
        </p:nvSpPr>
        <p:spPr>
          <a:xfrm>
            <a:off x="5204517" y="1106906"/>
            <a:ext cx="4840133"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5D18B8E-7F9F-7CCF-96E2-3FD796C5C476}"/>
              </a:ext>
            </a:extLst>
          </p:cNvPr>
          <p:cNvSpPr/>
          <p:nvPr/>
        </p:nvSpPr>
        <p:spPr>
          <a:xfrm>
            <a:off x="5128064" y="2382043"/>
            <a:ext cx="4840133" cy="43313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974311-1C32-0AB5-2D77-5B93556B3531}"/>
              </a:ext>
            </a:extLst>
          </p:cNvPr>
          <p:cNvSpPr/>
          <p:nvPr/>
        </p:nvSpPr>
        <p:spPr>
          <a:xfrm>
            <a:off x="10622168" y="6161032"/>
            <a:ext cx="529390" cy="2580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91D0932-F1A5-7BAA-AE65-F4B268B87B40}"/>
              </a:ext>
            </a:extLst>
          </p:cNvPr>
          <p:cNvSpPr/>
          <p:nvPr/>
        </p:nvSpPr>
        <p:spPr>
          <a:xfrm>
            <a:off x="5215923" y="1612562"/>
            <a:ext cx="529390" cy="2580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62356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A97FC-1DCA-40B6-B225-3DA6C8401ED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0D7D85-C76C-9CF5-04E5-C765F6BA1DF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65E48059-905C-2040-A16D-628288567BC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39</a:t>
            </a:r>
          </a:p>
        </p:txBody>
      </p:sp>
      <p:sp>
        <p:nvSpPr>
          <p:cNvPr id="8" name="TextBox 7">
            <a:extLst>
              <a:ext uri="{FF2B5EF4-FFF2-40B4-BE49-F238E27FC236}">
                <a16:creationId xmlns:a16="http://schemas.microsoft.com/office/drawing/2014/main" id="{4B2BA38C-4C15-AAC8-101A-E7C0B836E8C3}"/>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Select by Location</a:t>
            </a:r>
          </a:p>
        </p:txBody>
      </p:sp>
      <p:sp>
        <p:nvSpPr>
          <p:cNvPr id="2" name="TextBox 1">
            <a:extLst>
              <a:ext uri="{FF2B5EF4-FFF2-40B4-BE49-F238E27FC236}">
                <a16:creationId xmlns:a16="http://schemas.microsoft.com/office/drawing/2014/main" id="{484170A6-1941-80D6-AF2B-5C1F6BA90DF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F860CB67-3918-5AF6-4A48-132B1CB47190}"/>
              </a:ext>
            </a:extLst>
          </p:cNvPr>
          <p:cNvSpPr txBox="1"/>
          <p:nvPr/>
        </p:nvSpPr>
        <p:spPr>
          <a:xfrm>
            <a:off x="95424" y="416384"/>
            <a:ext cx="6947681" cy="5293757"/>
          </a:xfrm>
          <a:prstGeom prst="rect">
            <a:avLst/>
          </a:prstGeom>
          <a:noFill/>
        </p:spPr>
        <p:txBody>
          <a:bodyPr wrap="square" rtlCol="0">
            <a:spAutoFit/>
          </a:bodyPr>
          <a:lstStyle/>
          <a:p>
            <a:pPr algn="l"/>
            <a:r>
              <a:rPr lang="en-GB" sz="2600" dirty="0"/>
              <a:t>The result is that the features in the OA layer that met the criteria (intersected the access points) are now selected (highlighted in bold yellow)</a:t>
            </a:r>
          </a:p>
          <a:p>
            <a:pPr algn="l"/>
            <a:endParaRPr lang="en-GB" sz="2600" dirty="0"/>
          </a:p>
          <a:p>
            <a:pPr algn="l"/>
            <a:r>
              <a:rPr lang="en-GB" sz="2600" dirty="0"/>
              <a:t>To see how many of the OA’s met this criteria, look in the lower left corner of the GUI:</a:t>
            </a:r>
          </a:p>
          <a:p>
            <a:pPr algn="l"/>
            <a:endParaRPr lang="en-GB" sz="2600" dirty="0"/>
          </a:p>
          <a:p>
            <a:pPr algn="l"/>
            <a:endParaRPr lang="en-GB" sz="2600" dirty="0"/>
          </a:p>
          <a:p>
            <a:pPr algn="l"/>
            <a:r>
              <a:rPr lang="en-GB" sz="2600" dirty="0"/>
              <a:t>To understand how many OA’s comparatively met this criteria across Swansea, right click on the OA’s layer in the Layer’s panel, and select ‘Show Feature Count’</a:t>
            </a:r>
          </a:p>
          <a:p>
            <a:pPr algn="l"/>
            <a:endParaRPr lang="en-GB" sz="2600" dirty="0"/>
          </a:p>
        </p:txBody>
      </p:sp>
      <p:pic>
        <p:nvPicPr>
          <p:cNvPr id="9" name="Picture 8">
            <a:extLst>
              <a:ext uri="{FF2B5EF4-FFF2-40B4-BE49-F238E27FC236}">
                <a16:creationId xmlns:a16="http://schemas.microsoft.com/office/drawing/2014/main" id="{D101F204-D896-B45A-CF66-C1FF9660A116}"/>
              </a:ext>
            </a:extLst>
          </p:cNvPr>
          <p:cNvPicPr>
            <a:picLocks noChangeAspect="1"/>
          </p:cNvPicPr>
          <p:nvPr/>
        </p:nvPicPr>
        <p:blipFill>
          <a:blip r:embed="rId3"/>
          <a:stretch>
            <a:fillRect/>
          </a:stretch>
        </p:blipFill>
        <p:spPr>
          <a:xfrm>
            <a:off x="7301451" y="842645"/>
            <a:ext cx="4444566" cy="4591981"/>
          </a:xfrm>
          <a:prstGeom prst="rect">
            <a:avLst/>
          </a:prstGeom>
        </p:spPr>
      </p:pic>
      <p:pic>
        <p:nvPicPr>
          <p:cNvPr id="12" name="Picture 11">
            <a:extLst>
              <a:ext uri="{FF2B5EF4-FFF2-40B4-BE49-F238E27FC236}">
                <a16:creationId xmlns:a16="http://schemas.microsoft.com/office/drawing/2014/main" id="{BB640DEC-A008-A675-159A-F8B87902BF9B}"/>
              </a:ext>
            </a:extLst>
          </p:cNvPr>
          <p:cNvPicPr>
            <a:picLocks noChangeAspect="1"/>
          </p:cNvPicPr>
          <p:nvPr/>
        </p:nvPicPr>
        <p:blipFill>
          <a:blip r:embed="rId4"/>
          <a:stretch>
            <a:fillRect/>
          </a:stretch>
        </p:blipFill>
        <p:spPr>
          <a:xfrm>
            <a:off x="1514505" y="3021680"/>
            <a:ext cx="4276725" cy="333375"/>
          </a:xfrm>
          <a:prstGeom prst="rect">
            <a:avLst/>
          </a:prstGeom>
        </p:spPr>
      </p:pic>
      <p:pic>
        <p:nvPicPr>
          <p:cNvPr id="17" name="Picture 16">
            <a:extLst>
              <a:ext uri="{FF2B5EF4-FFF2-40B4-BE49-F238E27FC236}">
                <a16:creationId xmlns:a16="http://schemas.microsoft.com/office/drawing/2014/main" id="{1D5E657D-0795-7D10-341A-A6171A7A8ACB}"/>
              </a:ext>
            </a:extLst>
          </p:cNvPr>
          <p:cNvPicPr>
            <a:picLocks noChangeAspect="1"/>
          </p:cNvPicPr>
          <p:nvPr/>
        </p:nvPicPr>
        <p:blipFill>
          <a:blip r:embed="rId5"/>
          <a:stretch>
            <a:fillRect/>
          </a:stretch>
        </p:blipFill>
        <p:spPr>
          <a:xfrm>
            <a:off x="2392565" y="4855509"/>
            <a:ext cx="4176153" cy="1426597"/>
          </a:xfrm>
          <a:prstGeom prst="rect">
            <a:avLst/>
          </a:prstGeom>
        </p:spPr>
      </p:pic>
      <p:sp>
        <p:nvSpPr>
          <p:cNvPr id="19" name="TextBox 18">
            <a:extLst>
              <a:ext uri="{FF2B5EF4-FFF2-40B4-BE49-F238E27FC236}">
                <a16:creationId xmlns:a16="http://schemas.microsoft.com/office/drawing/2014/main" id="{022A06FA-C1A3-5827-9561-E8A817B8F4C1}"/>
              </a:ext>
            </a:extLst>
          </p:cNvPr>
          <p:cNvSpPr txBox="1"/>
          <p:nvPr/>
        </p:nvSpPr>
        <p:spPr>
          <a:xfrm>
            <a:off x="6679548" y="5663620"/>
            <a:ext cx="5321395" cy="646331"/>
          </a:xfrm>
          <a:prstGeom prst="rect">
            <a:avLst/>
          </a:prstGeom>
          <a:noFill/>
        </p:spPr>
        <p:txBody>
          <a:bodyPr wrap="square">
            <a:spAutoFit/>
          </a:bodyPr>
          <a:lstStyle/>
          <a:p>
            <a:r>
              <a:rPr lang="en-GB" sz="1800" b="1" i="1" dirty="0">
                <a:latin typeface="Comic Sans MS" panose="030F0702030302020204" pitchFamily="66" charset="0"/>
              </a:rPr>
              <a:t>QUESTION: What percentage of OA’s meet the criteria (have access to a green space)?</a:t>
            </a:r>
            <a:endParaRPr lang="en-GB" b="1" i="1" dirty="0">
              <a:latin typeface="Comic Sans MS" panose="030F0702030302020204" pitchFamily="66" charset="0"/>
            </a:endParaRPr>
          </a:p>
        </p:txBody>
      </p:sp>
    </p:spTree>
    <p:extLst>
      <p:ext uri="{BB962C8B-B14F-4D97-AF65-F5344CB8AC3E}">
        <p14:creationId xmlns:p14="http://schemas.microsoft.com/office/powerpoint/2010/main" val="3290446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23488-8D03-D144-3C7F-57BB7C4398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9992D35-3C05-C7C3-0D9F-7438B980B607}"/>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0E7EA097-C745-1D0A-9EE5-9FA0143D4AC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39</a:t>
            </a:r>
          </a:p>
        </p:txBody>
      </p:sp>
      <p:sp>
        <p:nvSpPr>
          <p:cNvPr id="8" name="TextBox 7">
            <a:extLst>
              <a:ext uri="{FF2B5EF4-FFF2-40B4-BE49-F238E27FC236}">
                <a16:creationId xmlns:a16="http://schemas.microsoft.com/office/drawing/2014/main" id="{7D14288C-A8E1-933F-C0B3-03CF9FEDC35E}"/>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Select by Location</a:t>
            </a:r>
          </a:p>
        </p:txBody>
      </p:sp>
      <p:sp>
        <p:nvSpPr>
          <p:cNvPr id="2" name="TextBox 1">
            <a:extLst>
              <a:ext uri="{FF2B5EF4-FFF2-40B4-BE49-F238E27FC236}">
                <a16:creationId xmlns:a16="http://schemas.microsoft.com/office/drawing/2014/main" id="{EE9E05A2-4863-D138-8F56-08DB896A51EC}"/>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1A011F1-7282-3B77-D677-900294678B58}"/>
              </a:ext>
            </a:extLst>
          </p:cNvPr>
          <p:cNvSpPr txBox="1"/>
          <p:nvPr/>
        </p:nvSpPr>
        <p:spPr>
          <a:xfrm>
            <a:off x="95425" y="416384"/>
            <a:ext cx="6306640" cy="5632311"/>
          </a:xfrm>
          <a:prstGeom prst="rect">
            <a:avLst/>
          </a:prstGeom>
          <a:noFill/>
        </p:spPr>
        <p:txBody>
          <a:bodyPr wrap="square" rtlCol="0">
            <a:spAutoFit/>
          </a:bodyPr>
          <a:lstStyle/>
          <a:p>
            <a:pPr algn="l"/>
            <a:r>
              <a:rPr lang="en-GB" sz="2600" dirty="0"/>
              <a:t>This method replicates the ‘Unit-based’ approach (</a:t>
            </a:r>
            <a:r>
              <a:rPr lang="en-GB" sz="2600" dirty="0" err="1"/>
              <a:t>Maantay</a:t>
            </a:r>
            <a:r>
              <a:rPr lang="en-GB" sz="2600" dirty="0"/>
              <a:t>, J., 2002)</a:t>
            </a:r>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l"/>
            <a:endParaRPr lang="en-GB" sz="2600" dirty="0"/>
          </a:p>
          <a:p>
            <a:pPr algn="r"/>
            <a:endParaRPr lang="en-GB" sz="2600" b="1" i="1" dirty="0">
              <a:latin typeface="Comic Sans MS" panose="030F0702030302020204" pitchFamily="66" charset="0"/>
            </a:endParaRPr>
          </a:p>
          <a:p>
            <a:pPr algn="r"/>
            <a:r>
              <a:rPr lang="en-GB" sz="2400" b="1" i="1" dirty="0">
                <a:latin typeface="Comic Sans MS" panose="030F0702030302020204" pitchFamily="66" charset="0"/>
              </a:rPr>
              <a:t>QUESTION: What are the limitations of this method in this scenario?</a:t>
            </a:r>
          </a:p>
        </p:txBody>
      </p:sp>
      <p:pic>
        <p:nvPicPr>
          <p:cNvPr id="9" name="Picture 8">
            <a:extLst>
              <a:ext uri="{FF2B5EF4-FFF2-40B4-BE49-F238E27FC236}">
                <a16:creationId xmlns:a16="http://schemas.microsoft.com/office/drawing/2014/main" id="{5F70CF2F-2C46-C703-B62F-3758BD44DD1A}"/>
              </a:ext>
            </a:extLst>
          </p:cNvPr>
          <p:cNvPicPr>
            <a:picLocks noChangeAspect="1"/>
          </p:cNvPicPr>
          <p:nvPr/>
        </p:nvPicPr>
        <p:blipFill>
          <a:blip r:embed="rId3"/>
          <a:stretch>
            <a:fillRect/>
          </a:stretch>
        </p:blipFill>
        <p:spPr>
          <a:xfrm>
            <a:off x="6407676" y="480384"/>
            <a:ext cx="5427719" cy="5607743"/>
          </a:xfrm>
          <a:prstGeom prst="rect">
            <a:avLst/>
          </a:prstGeom>
        </p:spPr>
      </p:pic>
      <p:pic>
        <p:nvPicPr>
          <p:cNvPr id="6" name="Picture 2">
            <a:extLst>
              <a:ext uri="{FF2B5EF4-FFF2-40B4-BE49-F238E27FC236}">
                <a16:creationId xmlns:a16="http://schemas.microsoft.com/office/drawing/2014/main" id="{60D40C3F-C4B3-D468-96FD-4EDFC23E91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096" b="44817"/>
          <a:stretch/>
        </p:blipFill>
        <p:spPr bwMode="auto">
          <a:xfrm>
            <a:off x="1725837" y="1355002"/>
            <a:ext cx="3379182" cy="32582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A46EBC0-8B66-72CE-5C11-3D030DB91EC6}"/>
              </a:ext>
            </a:extLst>
          </p:cNvPr>
          <p:cNvSpPr txBox="1"/>
          <p:nvPr/>
        </p:nvSpPr>
        <p:spPr>
          <a:xfrm>
            <a:off x="2239342" y="4560351"/>
            <a:ext cx="2018805" cy="261610"/>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a:t>
            </a:r>
            <a:endParaRPr lang="en-GB" sz="1100" dirty="0"/>
          </a:p>
        </p:txBody>
      </p:sp>
    </p:spTree>
    <p:extLst>
      <p:ext uri="{BB962C8B-B14F-4D97-AF65-F5344CB8AC3E}">
        <p14:creationId xmlns:p14="http://schemas.microsoft.com/office/powerpoint/2010/main" val="142945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BA5EB-B312-7EF8-665E-52FF53F30AB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15CAFC-A574-EE4B-4A26-2BCEF7075780}"/>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FABF5916-E645-34FF-C749-F5325569E33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39</a:t>
            </a:r>
          </a:p>
        </p:txBody>
      </p:sp>
      <p:sp>
        <p:nvSpPr>
          <p:cNvPr id="8" name="TextBox 7">
            <a:extLst>
              <a:ext uri="{FF2B5EF4-FFF2-40B4-BE49-F238E27FC236}">
                <a16:creationId xmlns:a16="http://schemas.microsoft.com/office/drawing/2014/main" id="{D102EFE3-57D0-BAD6-494B-A31B1A799C0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Buffer function</a:t>
            </a:r>
          </a:p>
        </p:txBody>
      </p:sp>
      <p:sp>
        <p:nvSpPr>
          <p:cNvPr id="2" name="TextBox 1">
            <a:extLst>
              <a:ext uri="{FF2B5EF4-FFF2-40B4-BE49-F238E27FC236}">
                <a16:creationId xmlns:a16="http://schemas.microsoft.com/office/drawing/2014/main" id="{471AF94E-0839-52FB-E1B0-265E63B2BC8B}"/>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AD22D3D9-32B3-9E82-0DDA-C76BFB3F6351}"/>
              </a:ext>
            </a:extLst>
          </p:cNvPr>
          <p:cNvSpPr txBox="1"/>
          <p:nvPr/>
        </p:nvSpPr>
        <p:spPr>
          <a:xfrm>
            <a:off x="95425" y="416384"/>
            <a:ext cx="7297748" cy="5632311"/>
          </a:xfrm>
          <a:prstGeom prst="rect">
            <a:avLst/>
          </a:prstGeom>
          <a:noFill/>
        </p:spPr>
        <p:txBody>
          <a:bodyPr wrap="square" rtlCol="0">
            <a:spAutoFit/>
          </a:bodyPr>
          <a:lstStyle/>
          <a:p>
            <a:pPr algn="l"/>
            <a:r>
              <a:rPr lang="en-GB" sz="2400" dirty="0"/>
              <a:t>In order to identify features that exist a set distance from another, the geospatial ‘Buffer’ process can be used.</a:t>
            </a:r>
          </a:p>
          <a:p>
            <a:pPr algn="l"/>
            <a:endParaRPr lang="en-GB" sz="2400" dirty="0"/>
          </a:p>
          <a:p>
            <a:pPr algn="l"/>
            <a:r>
              <a:rPr lang="en-GB" sz="2400" dirty="0"/>
              <a:t>This function identifies the area around a feature.</a:t>
            </a:r>
          </a:p>
          <a:p>
            <a:pPr algn="l"/>
            <a:endParaRPr lang="en-GB" sz="2400" dirty="0"/>
          </a:p>
          <a:p>
            <a:pPr algn="l"/>
            <a:r>
              <a:rPr lang="en-GB" sz="2400" dirty="0"/>
              <a:t>In this instance, the Buffer function can be used to map the spatial extent of the distance from greenspace access points to validate the Greenspace standards rules.</a:t>
            </a:r>
          </a:p>
          <a:p>
            <a:pPr algn="l"/>
            <a:endParaRPr lang="en-GB" sz="2400" dirty="0"/>
          </a:p>
          <a:p>
            <a:pPr algn="l"/>
            <a:r>
              <a:rPr lang="en-GB" sz="2400" dirty="0"/>
              <a:t>Specifically, the standard requirement:</a:t>
            </a:r>
          </a:p>
          <a:p>
            <a:pPr marL="342900" indent="-342900">
              <a:buFont typeface="Arial" panose="020B0604020202020204" pitchFamily="34" charset="0"/>
              <a:buChar char="•"/>
            </a:pPr>
            <a:r>
              <a:rPr lang="en-GB" sz="2400" dirty="0">
                <a:latin typeface="Comic Sans MS" panose="030F0702030302020204" pitchFamily="66" charset="0"/>
              </a:rPr>
              <a:t>accessible natural green space less than 300m (in a straight line) from home </a:t>
            </a:r>
          </a:p>
          <a:p>
            <a:endParaRPr lang="en-GB" sz="2400" dirty="0"/>
          </a:p>
          <a:p>
            <a:r>
              <a:rPr lang="en-GB" sz="2400" dirty="0"/>
              <a:t>Using the Buffer tool, Output areas can be identified that overlap with a 300m buffer from Access points</a:t>
            </a:r>
          </a:p>
        </p:txBody>
      </p:sp>
      <p:pic>
        <p:nvPicPr>
          <p:cNvPr id="6" name="Picture 5">
            <a:extLst>
              <a:ext uri="{FF2B5EF4-FFF2-40B4-BE49-F238E27FC236}">
                <a16:creationId xmlns:a16="http://schemas.microsoft.com/office/drawing/2014/main" id="{21C23463-EFB6-A0D2-BD18-765DD6BF84B1}"/>
              </a:ext>
            </a:extLst>
          </p:cNvPr>
          <p:cNvPicPr>
            <a:picLocks noChangeAspect="1"/>
          </p:cNvPicPr>
          <p:nvPr/>
        </p:nvPicPr>
        <p:blipFill>
          <a:blip r:embed="rId3"/>
          <a:stretch>
            <a:fillRect/>
          </a:stretch>
        </p:blipFill>
        <p:spPr>
          <a:xfrm>
            <a:off x="7537047" y="1072500"/>
            <a:ext cx="4559528" cy="4320078"/>
          </a:xfrm>
          <a:prstGeom prst="rect">
            <a:avLst/>
          </a:prstGeom>
        </p:spPr>
      </p:pic>
      <p:sp>
        <p:nvSpPr>
          <p:cNvPr id="7" name="TextBox 6">
            <a:extLst>
              <a:ext uri="{FF2B5EF4-FFF2-40B4-BE49-F238E27FC236}">
                <a16:creationId xmlns:a16="http://schemas.microsoft.com/office/drawing/2014/main" id="{F79A6893-F12B-0C4D-6649-C70F6EBD0F50}"/>
              </a:ext>
            </a:extLst>
          </p:cNvPr>
          <p:cNvSpPr txBox="1"/>
          <p:nvPr/>
        </p:nvSpPr>
        <p:spPr>
          <a:xfrm>
            <a:off x="8065966" y="5392578"/>
            <a:ext cx="3652283" cy="338554"/>
          </a:xfrm>
          <a:prstGeom prst="rect">
            <a:avLst/>
          </a:prstGeom>
          <a:noFill/>
        </p:spPr>
        <p:txBody>
          <a:bodyPr wrap="square">
            <a:spAutoFit/>
          </a:bodyPr>
          <a:lstStyle/>
          <a:p>
            <a:pPr algn="ctr"/>
            <a:r>
              <a:rPr lang="en-GB" sz="1600" b="0" i="0" dirty="0">
                <a:effectLst/>
                <a:latin typeface="Kanit"/>
              </a:rPr>
              <a:t>Buffer geospatial function</a:t>
            </a:r>
            <a:endParaRPr lang="en-GB" sz="1600" dirty="0"/>
          </a:p>
        </p:txBody>
      </p:sp>
    </p:spTree>
    <p:extLst>
      <p:ext uri="{BB962C8B-B14F-4D97-AF65-F5344CB8AC3E}">
        <p14:creationId xmlns:p14="http://schemas.microsoft.com/office/powerpoint/2010/main" val="2586685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Buffer function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6142342" cy="5632311"/>
          </a:xfrm>
          <a:prstGeom prst="rect">
            <a:avLst/>
          </a:prstGeom>
          <a:noFill/>
        </p:spPr>
        <p:txBody>
          <a:bodyPr wrap="square" rtlCol="0">
            <a:spAutoFit/>
          </a:bodyPr>
          <a:lstStyle/>
          <a:p>
            <a:pPr algn="l"/>
            <a:r>
              <a:rPr lang="en-GB" sz="2400" dirty="0"/>
              <a:t>The Buffer tool can be found under the ‘Vector’ dropdown.</a:t>
            </a:r>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a:p>
            <a:pPr algn="l"/>
            <a:r>
              <a:rPr lang="en-GB" sz="2400" dirty="0"/>
              <a:t>Vector &gt; Geoprocessing tools &gt; Buffer</a:t>
            </a:r>
          </a:p>
          <a:p>
            <a:pPr algn="l"/>
            <a:endParaRPr lang="en-GB" sz="2400" dirty="0"/>
          </a:p>
          <a:p>
            <a:pPr algn="l"/>
            <a:r>
              <a:rPr lang="en-GB" sz="2400" dirty="0"/>
              <a:t>NOTE: When saving the file, ensure to use a sensible file location and filename that helps you identify what the file contains.</a:t>
            </a:r>
          </a:p>
        </p:txBody>
      </p:sp>
      <p:pic>
        <p:nvPicPr>
          <p:cNvPr id="9" name="Picture 8">
            <a:extLst>
              <a:ext uri="{FF2B5EF4-FFF2-40B4-BE49-F238E27FC236}">
                <a16:creationId xmlns:a16="http://schemas.microsoft.com/office/drawing/2014/main" id="{CB5C49EC-570E-3DE9-274A-0CD9D1D74836}"/>
              </a:ext>
            </a:extLst>
          </p:cNvPr>
          <p:cNvPicPr>
            <a:picLocks noChangeAspect="1"/>
          </p:cNvPicPr>
          <p:nvPr/>
        </p:nvPicPr>
        <p:blipFill>
          <a:blip r:embed="rId3"/>
          <a:stretch>
            <a:fillRect/>
          </a:stretch>
        </p:blipFill>
        <p:spPr>
          <a:xfrm>
            <a:off x="6298189" y="369332"/>
            <a:ext cx="5888199" cy="6069228"/>
          </a:xfrm>
          <a:prstGeom prst="rect">
            <a:avLst/>
          </a:prstGeom>
        </p:spPr>
      </p:pic>
      <p:pic>
        <p:nvPicPr>
          <p:cNvPr id="11" name="Picture 10">
            <a:extLst>
              <a:ext uri="{FF2B5EF4-FFF2-40B4-BE49-F238E27FC236}">
                <a16:creationId xmlns:a16="http://schemas.microsoft.com/office/drawing/2014/main" id="{C2D85796-7B55-7372-B9E1-5B8A3DCD9E96}"/>
              </a:ext>
            </a:extLst>
          </p:cNvPr>
          <p:cNvPicPr>
            <a:picLocks noChangeAspect="1"/>
          </p:cNvPicPr>
          <p:nvPr/>
        </p:nvPicPr>
        <p:blipFill>
          <a:blip r:embed="rId4"/>
          <a:stretch>
            <a:fillRect/>
          </a:stretch>
        </p:blipFill>
        <p:spPr>
          <a:xfrm>
            <a:off x="769200" y="1329018"/>
            <a:ext cx="5056040" cy="2569587"/>
          </a:xfrm>
          <a:prstGeom prst="rect">
            <a:avLst/>
          </a:prstGeom>
        </p:spPr>
      </p:pic>
      <p:sp>
        <p:nvSpPr>
          <p:cNvPr id="12" name="Rectangle 11">
            <a:extLst>
              <a:ext uri="{FF2B5EF4-FFF2-40B4-BE49-F238E27FC236}">
                <a16:creationId xmlns:a16="http://schemas.microsoft.com/office/drawing/2014/main" id="{DF0956AA-1F7E-937B-DBD2-B97C3BEC9325}"/>
              </a:ext>
            </a:extLst>
          </p:cNvPr>
          <p:cNvSpPr/>
          <p:nvPr/>
        </p:nvSpPr>
        <p:spPr>
          <a:xfrm>
            <a:off x="6335107" y="1502734"/>
            <a:ext cx="781616"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A1AF0D0-0397-77F5-5407-0AF1AC9524E5}"/>
              </a:ext>
            </a:extLst>
          </p:cNvPr>
          <p:cNvSpPr/>
          <p:nvPr/>
        </p:nvSpPr>
        <p:spPr>
          <a:xfrm>
            <a:off x="6395358" y="3601315"/>
            <a:ext cx="4409662"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C55356C3-C006-5936-D0AA-180E50F43EB7}"/>
              </a:ext>
            </a:extLst>
          </p:cNvPr>
          <p:cNvSpPr txBox="1"/>
          <p:nvPr/>
        </p:nvSpPr>
        <p:spPr>
          <a:xfrm>
            <a:off x="6725915" y="4708935"/>
            <a:ext cx="3699099" cy="646331"/>
          </a:xfrm>
          <a:prstGeom prst="rect">
            <a:avLst/>
          </a:prstGeom>
          <a:noFill/>
        </p:spPr>
        <p:txBody>
          <a:bodyPr wrap="square">
            <a:spAutoFit/>
          </a:bodyPr>
          <a:lstStyle/>
          <a:p>
            <a:r>
              <a:rPr lang="en-GB" sz="1800" dirty="0"/>
              <a:t>Click on the three dots to select the </a:t>
            </a:r>
            <a:r>
              <a:rPr lang="en-GB" sz="1800" dirty="0" err="1"/>
              <a:t>filepath</a:t>
            </a:r>
            <a:r>
              <a:rPr lang="en-GB" sz="1800" dirty="0"/>
              <a:t> (save location) and filename</a:t>
            </a:r>
            <a:endParaRPr lang="en-GB" dirty="0"/>
          </a:p>
        </p:txBody>
      </p:sp>
      <p:cxnSp>
        <p:nvCxnSpPr>
          <p:cNvPr id="17" name="Straight Arrow Connector 16">
            <a:extLst>
              <a:ext uri="{FF2B5EF4-FFF2-40B4-BE49-F238E27FC236}">
                <a16:creationId xmlns:a16="http://schemas.microsoft.com/office/drawing/2014/main" id="{DAB37F3A-C02C-7D7D-CA40-BD60694878D0}"/>
              </a:ext>
            </a:extLst>
          </p:cNvPr>
          <p:cNvCxnSpPr>
            <a:cxnSpLocks/>
          </p:cNvCxnSpPr>
          <p:nvPr/>
        </p:nvCxnSpPr>
        <p:spPr>
          <a:xfrm flipV="1">
            <a:off x="8527312" y="3882591"/>
            <a:ext cx="2101540" cy="717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5370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Working Assumptions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8523790" cy="5632311"/>
          </a:xfrm>
          <a:prstGeom prst="rect">
            <a:avLst/>
          </a:prstGeom>
          <a:noFill/>
        </p:spPr>
        <p:txBody>
          <a:bodyPr wrap="square" rtlCol="0">
            <a:spAutoFit/>
          </a:bodyPr>
          <a:lstStyle/>
          <a:p>
            <a:pPr algn="l"/>
            <a:r>
              <a:rPr lang="en-GB" sz="2400" dirty="0"/>
              <a:t>Now that the access points are buffered (to represent the extent of area 300m from them), the OA’s can be checked against this extent to see if they overlap.</a:t>
            </a:r>
          </a:p>
          <a:p>
            <a:pPr algn="l"/>
            <a:endParaRPr lang="en-GB" sz="2400" dirty="0"/>
          </a:p>
          <a:p>
            <a:pPr algn="l"/>
            <a:r>
              <a:rPr lang="en-GB" sz="2400" dirty="0"/>
              <a:t>The assumption being that if an OA extent intersects with any buffered access point, the residents of that OA have access to an open green space.</a:t>
            </a:r>
          </a:p>
          <a:p>
            <a:pPr algn="l"/>
            <a:endParaRPr lang="en-GB" sz="2400" dirty="0"/>
          </a:p>
          <a:p>
            <a:pPr algn="l"/>
            <a:r>
              <a:rPr lang="en-GB" sz="2400" dirty="0"/>
              <a:t>Conversely, if an OA does not intersect with any buffered extents, then its residents do not have access to one.</a:t>
            </a:r>
          </a:p>
          <a:p>
            <a:pPr algn="l"/>
            <a:endParaRPr lang="en-GB" sz="2400" dirty="0"/>
          </a:p>
          <a:p>
            <a:pPr algn="l"/>
            <a:r>
              <a:rPr lang="en-GB" sz="2400" dirty="0"/>
              <a:t>However, there are limitations to these working assumptions.</a:t>
            </a:r>
          </a:p>
          <a:p>
            <a:pPr algn="l"/>
            <a:endParaRPr lang="en-GB" sz="2400" dirty="0"/>
          </a:p>
          <a:p>
            <a:pPr algn="l"/>
            <a:r>
              <a:rPr lang="en-GB" sz="2400" dirty="0"/>
              <a:t>ACTIVITY: Using the issues discussed in the theoretical lecture on GIS for inequality mapping, specifically </a:t>
            </a:r>
          </a:p>
        </p:txBody>
      </p:sp>
      <p:pic>
        <p:nvPicPr>
          <p:cNvPr id="9" name="Picture 8">
            <a:extLst>
              <a:ext uri="{FF2B5EF4-FFF2-40B4-BE49-F238E27FC236}">
                <a16:creationId xmlns:a16="http://schemas.microsoft.com/office/drawing/2014/main" id="{414F5A36-C8E6-946C-50CC-C8C47747FF66}"/>
              </a:ext>
            </a:extLst>
          </p:cNvPr>
          <p:cNvPicPr>
            <a:picLocks noChangeAspect="1"/>
          </p:cNvPicPr>
          <p:nvPr/>
        </p:nvPicPr>
        <p:blipFill>
          <a:blip r:embed="rId3"/>
          <a:stretch>
            <a:fillRect/>
          </a:stretch>
        </p:blipFill>
        <p:spPr>
          <a:xfrm>
            <a:off x="8813198" y="381063"/>
            <a:ext cx="3179206" cy="6072284"/>
          </a:xfrm>
          <a:prstGeom prst="rect">
            <a:avLst/>
          </a:prstGeom>
        </p:spPr>
      </p:pic>
    </p:spTree>
    <p:extLst>
      <p:ext uri="{BB962C8B-B14F-4D97-AF65-F5344CB8AC3E}">
        <p14:creationId xmlns:p14="http://schemas.microsoft.com/office/powerpoint/2010/main" val="2125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D7F28-5B30-4C89-7207-072E21826AD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0754A14-D0A2-6FB4-E051-F9E332E3C85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C0860B21-CB30-0E7A-F7C3-98BF0EF31BC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39</a:t>
            </a:r>
          </a:p>
        </p:txBody>
      </p:sp>
      <p:sp>
        <p:nvSpPr>
          <p:cNvPr id="8" name="TextBox 7">
            <a:extLst>
              <a:ext uri="{FF2B5EF4-FFF2-40B4-BE49-F238E27FC236}">
                <a16:creationId xmlns:a16="http://schemas.microsoft.com/office/drawing/2014/main" id="{F4537491-C67E-E4FB-4811-CCE1DD22A1C3}"/>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Working Assumptions</a:t>
            </a:r>
          </a:p>
        </p:txBody>
      </p:sp>
      <p:sp>
        <p:nvSpPr>
          <p:cNvPr id="2" name="TextBox 1">
            <a:extLst>
              <a:ext uri="{FF2B5EF4-FFF2-40B4-BE49-F238E27FC236}">
                <a16:creationId xmlns:a16="http://schemas.microsoft.com/office/drawing/2014/main" id="{75D56C53-04D7-1F87-3F32-9419F042BCD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18768174-AD18-4107-5613-A48D5BCB2CAC}"/>
              </a:ext>
            </a:extLst>
          </p:cNvPr>
          <p:cNvSpPr txBox="1"/>
          <p:nvPr/>
        </p:nvSpPr>
        <p:spPr>
          <a:xfrm>
            <a:off x="95425" y="416384"/>
            <a:ext cx="8523790" cy="1569660"/>
          </a:xfrm>
          <a:prstGeom prst="rect">
            <a:avLst/>
          </a:prstGeom>
          <a:noFill/>
        </p:spPr>
        <p:txBody>
          <a:bodyPr wrap="square" rtlCol="0">
            <a:spAutoFit/>
          </a:bodyPr>
          <a:lstStyle/>
          <a:p>
            <a:pPr algn="l"/>
            <a:r>
              <a:rPr lang="en-GB" sz="2400" b="1" i="1" dirty="0"/>
              <a:t>ACTIVITY: Using the issues discussed in the theoretical lecture on GIS for inequality mapping, specifically the limitations raised by </a:t>
            </a:r>
            <a:r>
              <a:rPr lang="en-GB" sz="2400" b="1" i="1" dirty="0" err="1"/>
              <a:t>Mohai</a:t>
            </a:r>
            <a:r>
              <a:rPr lang="en-GB" sz="2400" b="1" i="1" dirty="0"/>
              <a:t> &amp; Saha, (2006) and </a:t>
            </a:r>
            <a:r>
              <a:rPr lang="en-GB" sz="2400" b="1" i="1" dirty="0" err="1"/>
              <a:t>Maantay</a:t>
            </a:r>
            <a:r>
              <a:rPr lang="en-GB" sz="2400" b="1" i="1" dirty="0"/>
              <a:t> (2002), consider, what are the limitations of the method applied in this practical?</a:t>
            </a:r>
          </a:p>
        </p:txBody>
      </p:sp>
      <p:pic>
        <p:nvPicPr>
          <p:cNvPr id="9" name="Picture 8">
            <a:extLst>
              <a:ext uri="{FF2B5EF4-FFF2-40B4-BE49-F238E27FC236}">
                <a16:creationId xmlns:a16="http://schemas.microsoft.com/office/drawing/2014/main" id="{951EA05D-0908-2BAA-48AD-5AE6CDCD1274}"/>
              </a:ext>
            </a:extLst>
          </p:cNvPr>
          <p:cNvPicPr>
            <a:picLocks noChangeAspect="1"/>
          </p:cNvPicPr>
          <p:nvPr/>
        </p:nvPicPr>
        <p:blipFill>
          <a:blip r:embed="rId3"/>
          <a:stretch>
            <a:fillRect/>
          </a:stretch>
        </p:blipFill>
        <p:spPr>
          <a:xfrm>
            <a:off x="8813198" y="381063"/>
            <a:ext cx="3179206" cy="6072284"/>
          </a:xfrm>
          <a:prstGeom prst="rect">
            <a:avLst/>
          </a:prstGeom>
        </p:spPr>
      </p:pic>
      <p:pic>
        <p:nvPicPr>
          <p:cNvPr id="6" name="Picture 2">
            <a:extLst>
              <a:ext uri="{FF2B5EF4-FFF2-40B4-BE49-F238E27FC236}">
                <a16:creationId xmlns:a16="http://schemas.microsoft.com/office/drawing/2014/main" id="{FB3969CF-C9CB-1557-BDEA-2786F44C23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123" y="1995534"/>
            <a:ext cx="4979359" cy="44288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28F9371-C221-C2B0-8D93-9B0C4727DAEF}"/>
              </a:ext>
            </a:extLst>
          </p:cNvPr>
          <p:cNvSpPr txBox="1"/>
          <p:nvPr/>
        </p:nvSpPr>
        <p:spPr>
          <a:xfrm>
            <a:off x="4713008" y="5502897"/>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2963805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29D2E-75EF-E12C-1A98-DE95537B73A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A80B04-0403-C71E-21FD-9811D19D61FC}"/>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8C19267A-88B2-D4E6-BB5E-8E5CCF71917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39</a:t>
            </a:r>
          </a:p>
        </p:txBody>
      </p:sp>
      <p:sp>
        <p:nvSpPr>
          <p:cNvPr id="8" name="TextBox 7">
            <a:extLst>
              <a:ext uri="{FF2B5EF4-FFF2-40B4-BE49-F238E27FC236}">
                <a16:creationId xmlns:a16="http://schemas.microsoft.com/office/drawing/2014/main" id="{81133EB7-A605-CA8F-1E69-4E4862C2C86D}"/>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Working Assumptions</a:t>
            </a:r>
          </a:p>
        </p:txBody>
      </p:sp>
      <p:sp>
        <p:nvSpPr>
          <p:cNvPr id="2" name="TextBox 1">
            <a:extLst>
              <a:ext uri="{FF2B5EF4-FFF2-40B4-BE49-F238E27FC236}">
                <a16:creationId xmlns:a16="http://schemas.microsoft.com/office/drawing/2014/main" id="{3559D131-DE26-51D0-CF83-F9AA20BD7442}"/>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F8B6678-69DA-E35D-5164-AA5CF24C15A9}"/>
              </a:ext>
            </a:extLst>
          </p:cNvPr>
          <p:cNvSpPr txBox="1"/>
          <p:nvPr/>
        </p:nvSpPr>
        <p:spPr>
          <a:xfrm>
            <a:off x="199596" y="1214546"/>
            <a:ext cx="8523790" cy="4154984"/>
          </a:xfrm>
          <a:prstGeom prst="rect">
            <a:avLst/>
          </a:prstGeom>
          <a:noFill/>
        </p:spPr>
        <p:txBody>
          <a:bodyPr wrap="square" rtlCol="0">
            <a:spAutoFit/>
          </a:bodyPr>
          <a:lstStyle/>
          <a:p>
            <a:pPr algn="l"/>
            <a:r>
              <a:rPr lang="en-GB" sz="2400" dirty="0"/>
              <a:t>Two limitations with the current working assumptions are:</a:t>
            </a:r>
          </a:p>
          <a:p>
            <a:pPr marL="457200" indent="-457200" algn="l">
              <a:buAutoNum type="arabicParenR"/>
            </a:pPr>
            <a:r>
              <a:rPr lang="en-GB" sz="2400" dirty="0"/>
              <a:t>An OA can cover a large area, so the distance between a property and an access point can exceed 300m</a:t>
            </a:r>
          </a:p>
          <a:p>
            <a:pPr marL="457200" indent="-457200" algn="l">
              <a:buAutoNum type="arabicParenR"/>
            </a:pPr>
            <a:r>
              <a:rPr lang="en-GB" sz="2400" dirty="0"/>
              <a:t>The method does not take into account neighbouring greenspaces in other wards.</a:t>
            </a:r>
          </a:p>
          <a:p>
            <a:pPr algn="l"/>
            <a:endParaRPr lang="en-GB" sz="2400" dirty="0"/>
          </a:p>
          <a:p>
            <a:pPr algn="l"/>
            <a:r>
              <a:rPr lang="en-GB" sz="2400" dirty="0"/>
              <a:t>These findings are consistent with the research presented in the theory earlier.</a:t>
            </a:r>
          </a:p>
          <a:p>
            <a:pPr algn="l"/>
            <a:endParaRPr lang="en-GB" sz="2400" dirty="0"/>
          </a:p>
          <a:p>
            <a:pPr algn="ctr"/>
            <a:r>
              <a:rPr lang="en-GB" sz="2400" b="1" i="1" dirty="0"/>
              <a:t>QUESTION: Can you think of an alternative approach to overcoming this limitation?</a:t>
            </a:r>
          </a:p>
        </p:txBody>
      </p:sp>
      <p:pic>
        <p:nvPicPr>
          <p:cNvPr id="9" name="Picture 8">
            <a:extLst>
              <a:ext uri="{FF2B5EF4-FFF2-40B4-BE49-F238E27FC236}">
                <a16:creationId xmlns:a16="http://schemas.microsoft.com/office/drawing/2014/main" id="{BACED9A3-96F8-AA59-3649-034CA777A512}"/>
              </a:ext>
            </a:extLst>
          </p:cNvPr>
          <p:cNvPicPr>
            <a:picLocks noChangeAspect="1"/>
          </p:cNvPicPr>
          <p:nvPr/>
        </p:nvPicPr>
        <p:blipFill>
          <a:blip r:embed="rId3"/>
          <a:stretch>
            <a:fillRect/>
          </a:stretch>
        </p:blipFill>
        <p:spPr>
          <a:xfrm>
            <a:off x="8813198" y="381063"/>
            <a:ext cx="3179206" cy="6072284"/>
          </a:xfrm>
          <a:prstGeom prst="rect">
            <a:avLst/>
          </a:prstGeom>
        </p:spPr>
      </p:pic>
    </p:spTree>
    <p:extLst>
      <p:ext uri="{BB962C8B-B14F-4D97-AF65-F5344CB8AC3E}">
        <p14:creationId xmlns:p14="http://schemas.microsoft.com/office/powerpoint/2010/main" val="13117843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Analysis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95425" y="416384"/>
            <a:ext cx="11592992" cy="461665"/>
          </a:xfrm>
          <a:prstGeom prst="rect">
            <a:avLst/>
          </a:prstGeom>
          <a:noFill/>
        </p:spPr>
        <p:txBody>
          <a:bodyPr wrap="square" rtlCol="0">
            <a:spAutoFit/>
          </a:bodyPr>
          <a:lstStyle/>
          <a:p>
            <a:pPr algn="l"/>
            <a:r>
              <a:rPr lang="en-GB" sz="2400" dirty="0"/>
              <a:t>The result is that 791 out of the 824 do meet the standard for greenspace, but 33 do not. </a:t>
            </a:r>
          </a:p>
        </p:txBody>
      </p:sp>
      <p:pic>
        <p:nvPicPr>
          <p:cNvPr id="9" name="Picture 8">
            <a:extLst>
              <a:ext uri="{FF2B5EF4-FFF2-40B4-BE49-F238E27FC236}">
                <a16:creationId xmlns:a16="http://schemas.microsoft.com/office/drawing/2014/main" id="{A970C48D-8A7A-6917-30FF-FE0787E9854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5425" y="885312"/>
            <a:ext cx="7577584" cy="5020707"/>
          </a:xfrm>
          <a:prstGeom prst="rect">
            <a:avLst/>
          </a:prstGeom>
        </p:spPr>
      </p:pic>
      <p:sp>
        <p:nvSpPr>
          <p:cNvPr id="14" name="TextBox 13">
            <a:extLst>
              <a:ext uri="{FF2B5EF4-FFF2-40B4-BE49-F238E27FC236}">
                <a16:creationId xmlns:a16="http://schemas.microsoft.com/office/drawing/2014/main" id="{F553C2FF-5AA7-57F6-616E-C8591A9660F0}"/>
              </a:ext>
            </a:extLst>
          </p:cNvPr>
          <p:cNvSpPr txBox="1"/>
          <p:nvPr/>
        </p:nvSpPr>
        <p:spPr>
          <a:xfrm>
            <a:off x="7784327" y="821174"/>
            <a:ext cx="4402061" cy="5262979"/>
          </a:xfrm>
          <a:prstGeom prst="rect">
            <a:avLst/>
          </a:prstGeom>
          <a:noFill/>
        </p:spPr>
        <p:txBody>
          <a:bodyPr wrap="square">
            <a:spAutoFit/>
          </a:bodyPr>
          <a:lstStyle/>
          <a:p>
            <a:r>
              <a:rPr lang="en-GB" sz="2400" dirty="0"/>
              <a:t>This analysis process can be repeated for all of the greenspace standard rules. </a:t>
            </a:r>
          </a:p>
          <a:p>
            <a:endParaRPr lang="en-GB" sz="2400" dirty="0"/>
          </a:p>
          <a:p>
            <a:r>
              <a:rPr lang="en-GB" sz="2400" dirty="0"/>
              <a:t>It can also be applied across all of the UK.</a:t>
            </a:r>
          </a:p>
          <a:p>
            <a:endParaRPr lang="en-GB" sz="2400" dirty="0"/>
          </a:p>
          <a:p>
            <a:r>
              <a:rPr lang="en-GB" sz="2400" dirty="0"/>
              <a:t>Resulting in a consistent method for UK government to address one aspect of inequality.</a:t>
            </a:r>
          </a:p>
          <a:p>
            <a:endParaRPr lang="en-GB" sz="2400" dirty="0"/>
          </a:p>
          <a:p>
            <a:r>
              <a:rPr lang="en-GB" sz="2400" dirty="0"/>
              <a:t>OA census attributes can be used to explore inequalities (racial / economic / minority).</a:t>
            </a:r>
          </a:p>
        </p:txBody>
      </p:sp>
      <p:sp>
        <p:nvSpPr>
          <p:cNvPr id="16" name="TextBox 15">
            <a:extLst>
              <a:ext uri="{FF2B5EF4-FFF2-40B4-BE49-F238E27FC236}">
                <a16:creationId xmlns:a16="http://schemas.microsoft.com/office/drawing/2014/main" id="{E681CAC9-9957-0361-FE18-1818782F343B}"/>
              </a:ext>
            </a:extLst>
          </p:cNvPr>
          <p:cNvSpPr txBox="1"/>
          <p:nvPr/>
        </p:nvSpPr>
        <p:spPr>
          <a:xfrm>
            <a:off x="848807" y="5943683"/>
            <a:ext cx="6182138" cy="369332"/>
          </a:xfrm>
          <a:prstGeom prst="rect">
            <a:avLst/>
          </a:prstGeom>
          <a:noFill/>
        </p:spPr>
        <p:txBody>
          <a:bodyPr wrap="square">
            <a:spAutoFit/>
          </a:bodyPr>
          <a:lstStyle/>
          <a:p>
            <a:pPr algn="ctr"/>
            <a:r>
              <a:rPr lang="en-GB" sz="1800" dirty="0"/>
              <a:t>Yellow outline OA’s meet the criteria, red outline OA’s do not.</a:t>
            </a:r>
          </a:p>
        </p:txBody>
      </p:sp>
    </p:spTree>
    <p:extLst>
      <p:ext uri="{BB962C8B-B14F-4D97-AF65-F5344CB8AC3E}">
        <p14:creationId xmlns:p14="http://schemas.microsoft.com/office/powerpoint/2010/main" val="1547470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Welsh Index of Multiple Deprivation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14" name="TextBox 13">
            <a:extLst>
              <a:ext uri="{FF2B5EF4-FFF2-40B4-BE49-F238E27FC236}">
                <a16:creationId xmlns:a16="http://schemas.microsoft.com/office/drawing/2014/main" id="{F553C2FF-5AA7-57F6-616E-C8591A9660F0}"/>
              </a:ext>
            </a:extLst>
          </p:cNvPr>
          <p:cNvSpPr txBox="1"/>
          <p:nvPr/>
        </p:nvSpPr>
        <p:spPr>
          <a:xfrm>
            <a:off x="3727342" y="513061"/>
            <a:ext cx="8175356" cy="4154984"/>
          </a:xfrm>
          <a:prstGeom prst="rect">
            <a:avLst/>
          </a:prstGeom>
          <a:noFill/>
        </p:spPr>
        <p:txBody>
          <a:bodyPr wrap="square">
            <a:spAutoFit/>
          </a:bodyPr>
          <a:lstStyle/>
          <a:p>
            <a:r>
              <a:rPr lang="en-GB" sz="2400" dirty="0"/>
              <a:t>This type of analytics has been conducted by the Welsh Government as part of the Welsh Index of Multiple Deprivation (WIMD): </a:t>
            </a:r>
            <a:r>
              <a:rPr lang="en-GB" sz="2400" dirty="0">
                <a:hlinkClick r:id="rId3"/>
              </a:rPr>
              <a:t>Welsh Index of Multiple Deprivation (WIMD) 2019 | </a:t>
            </a:r>
            <a:r>
              <a:rPr lang="en-GB" sz="2400" dirty="0" err="1">
                <a:hlinkClick r:id="rId3"/>
              </a:rPr>
              <a:t>DataMapWales</a:t>
            </a:r>
            <a:r>
              <a:rPr lang="en-GB" sz="2400" dirty="0">
                <a:hlinkClick r:id="rId3"/>
              </a:rPr>
              <a:t> (</a:t>
            </a:r>
            <a:r>
              <a:rPr lang="en-GB" sz="2400" dirty="0" err="1">
                <a:hlinkClick r:id="rId3"/>
              </a:rPr>
              <a:t>gov.wales</a:t>
            </a:r>
            <a:r>
              <a:rPr lang="en-GB" sz="2400" dirty="0">
                <a:hlinkClick r:id="rId3"/>
              </a:rPr>
              <a:t>)</a:t>
            </a:r>
            <a:endParaRPr lang="en-GB" sz="2400" dirty="0"/>
          </a:p>
          <a:p>
            <a:r>
              <a:rPr lang="en-GB" sz="2400" dirty="0">
                <a:hlinkClick r:id="rId4"/>
              </a:rPr>
              <a:t>Welsh Index of Multiple Deprivation 2019 (WIMD 2019): technical report (</a:t>
            </a:r>
            <a:r>
              <a:rPr lang="en-GB" sz="2400" dirty="0" err="1">
                <a:hlinkClick r:id="rId4"/>
              </a:rPr>
              <a:t>gov.wales</a:t>
            </a:r>
            <a:r>
              <a:rPr lang="en-GB" sz="2400" dirty="0">
                <a:hlinkClick r:id="rId4"/>
              </a:rPr>
              <a:t>)</a:t>
            </a:r>
            <a:endParaRPr lang="en-GB" sz="2400" dirty="0"/>
          </a:p>
          <a:p>
            <a:endParaRPr lang="en-GB" sz="2400" dirty="0"/>
          </a:p>
          <a:p>
            <a:r>
              <a:rPr lang="en-GB" sz="2400" dirty="0"/>
              <a:t>One of the multiple variables used to determine Deprivation is Physical Environment, which includes the following indicators:</a:t>
            </a:r>
          </a:p>
          <a:p>
            <a:endParaRPr lang="en-GB" sz="2400" dirty="0"/>
          </a:p>
          <a:p>
            <a:endParaRPr lang="en-GB" sz="2400" dirty="0"/>
          </a:p>
        </p:txBody>
      </p:sp>
      <p:pic>
        <p:nvPicPr>
          <p:cNvPr id="10" name="Picture 9">
            <a:extLst>
              <a:ext uri="{FF2B5EF4-FFF2-40B4-BE49-F238E27FC236}">
                <a16:creationId xmlns:a16="http://schemas.microsoft.com/office/drawing/2014/main" id="{8DA8C14D-D466-053D-0B87-16229D15E200}"/>
              </a:ext>
            </a:extLst>
          </p:cNvPr>
          <p:cNvPicPr>
            <a:picLocks noChangeAspect="1"/>
          </p:cNvPicPr>
          <p:nvPr/>
        </p:nvPicPr>
        <p:blipFill>
          <a:blip r:embed="rId5"/>
          <a:stretch>
            <a:fillRect/>
          </a:stretch>
        </p:blipFill>
        <p:spPr>
          <a:xfrm>
            <a:off x="5613" y="369332"/>
            <a:ext cx="3526878" cy="6096782"/>
          </a:xfrm>
          <a:prstGeom prst="rect">
            <a:avLst/>
          </a:prstGeom>
        </p:spPr>
      </p:pic>
      <p:pic>
        <p:nvPicPr>
          <p:cNvPr id="12" name="Picture 11">
            <a:extLst>
              <a:ext uri="{FF2B5EF4-FFF2-40B4-BE49-F238E27FC236}">
                <a16:creationId xmlns:a16="http://schemas.microsoft.com/office/drawing/2014/main" id="{AC128F9A-72E3-370F-9D7D-71F7F31BECFE}"/>
              </a:ext>
            </a:extLst>
          </p:cNvPr>
          <p:cNvPicPr>
            <a:picLocks noChangeAspect="1"/>
          </p:cNvPicPr>
          <p:nvPr/>
        </p:nvPicPr>
        <p:blipFill rotWithShape="1">
          <a:blip r:embed="rId6"/>
          <a:srcRect t="25024" b="4384"/>
          <a:stretch/>
        </p:blipFill>
        <p:spPr>
          <a:xfrm>
            <a:off x="4259352" y="3847059"/>
            <a:ext cx="6779701" cy="2619055"/>
          </a:xfrm>
          <a:prstGeom prst="rect">
            <a:avLst/>
          </a:prstGeom>
        </p:spPr>
      </p:pic>
    </p:spTree>
    <p:extLst>
      <p:ext uri="{BB962C8B-B14F-4D97-AF65-F5344CB8AC3E}">
        <p14:creationId xmlns:p14="http://schemas.microsoft.com/office/powerpoint/2010/main" val="11742777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Welsh Index of Multiple Deprivation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14" name="TextBox 13">
            <a:extLst>
              <a:ext uri="{FF2B5EF4-FFF2-40B4-BE49-F238E27FC236}">
                <a16:creationId xmlns:a16="http://schemas.microsoft.com/office/drawing/2014/main" id="{F553C2FF-5AA7-57F6-616E-C8591A9660F0}"/>
              </a:ext>
            </a:extLst>
          </p:cNvPr>
          <p:cNvSpPr txBox="1"/>
          <p:nvPr/>
        </p:nvSpPr>
        <p:spPr>
          <a:xfrm>
            <a:off x="209227" y="513061"/>
            <a:ext cx="11693471" cy="1569660"/>
          </a:xfrm>
          <a:prstGeom prst="rect">
            <a:avLst/>
          </a:prstGeom>
          <a:noFill/>
        </p:spPr>
        <p:txBody>
          <a:bodyPr wrap="square">
            <a:spAutoFit/>
          </a:bodyPr>
          <a:lstStyle/>
          <a:p>
            <a:pPr marL="342900" indent="-342900">
              <a:buFont typeface="Arial" panose="020B0604020202020204" pitchFamily="34" charset="0"/>
              <a:buChar char="•"/>
            </a:pPr>
            <a:r>
              <a:rPr lang="en-GB" sz="2400" dirty="0"/>
              <a:t>Both the final WIMD dataset, and the Physical Environment component have been uploaded to Moodle.</a:t>
            </a:r>
          </a:p>
          <a:p>
            <a:pPr marL="342900" indent="-342900">
              <a:buFont typeface="Arial" panose="020B0604020202020204" pitchFamily="34" charset="0"/>
              <a:buChar char="•"/>
            </a:pPr>
            <a:r>
              <a:rPr lang="en-GB" sz="2400" dirty="0"/>
              <a:t>Both of these polygon layers can be brought into QGIS and visualised.</a:t>
            </a:r>
          </a:p>
          <a:p>
            <a:endParaRPr lang="en-GB" sz="2400" dirty="0"/>
          </a:p>
        </p:txBody>
      </p:sp>
      <p:pic>
        <p:nvPicPr>
          <p:cNvPr id="6" name="Picture 5">
            <a:extLst>
              <a:ext uri="{FF2B5EF4-FFF2-40B4-BE49-F238E27FC236}">
                <a16:creationId xmlns:a16="http://schemas.microsoft.com/office/drawing/2014/main" id="{81D29529-3E5A-807E-87B6-F2325CEB4146}"/>
              </a:ext>
            </a:extLst>
          </p:cNvPr>
          <p:cNvPicPr>
            <a:picLocks noChangeAspect="1"/>
          </p:cNvPicPr>
          <p:nvPr/>
        </p:nvPicPr>
        <p:blipFill>
          <a:blip r:embed="rId3"/>
          <a:stretch>
            <a:fillRect/>
          </a:stretch>
        </p:blipFill>
        <p:spPr>
          <a:xfrm>
            <a:off x="6422856" y="1684346"/>
            <a:ext cx="5559917" cy="4660592"/>
          </a:xfrm>
          <a:prstGeom prst="rect">
            <a:avLst/>
          </a:prstGeom>
        </p:spPr>
      </p:pic>
      <p:pic>
        <p:nvPicPr>
          <p:cNvPr id="9" name="Picture 8">
            <a:extLst>
              <a:ext uri="{FF2B5EF4-FFF2-40B4-BE49-F238E27FC236}">
                <a16:creationId xmlns:a16="http://schemas.microsoft.com/office/drawing/2014/main" id="{84D92B67-8264-3392-4944-057716964B51}"/>
              </a:ext>
            </a:extLst>
          </p:cNvPr>
          <p:cNvPicPr>
            <a:picLocks noChangeAspect="1"/>
          </p:cNvPicPr>
          <p:nvPr/>
        </p:nvPicPr>
        <p:blipFill>
          <a:blip r:embed="rId4"/>
          <a:stretch>
            <a:fillRect/>
          </a:stretch>
        </p:blipFill>
        <p:spPr>
          <a:xfrm>
            <a:off x="209227" y="1684345"/>
            <a:ext cx="5625022" cy="4660593"/>
          </a:xfrm>
          <a:prstGeom prst="rect">
            <a:avLst/>
          </a:prstGeom>
        </p:spPr>
      </p:pic>
      <p:sp>
        <p:nvSpPr>
          <p:cNvPr id="13" name="TextBox 12">
            <a:extLst>
              <a:ext uri="{FF2B5EF4-FFF2-40B4-BE49-F238E27FC236}">
                <a16:creationId xmlns:a16="http://schemas.microsoft.com/office/drawing/2014/main" id="{EBF9742C-D872-2567-288B-C0495AC2D2BE}"/>
              </a:ext>
            </a:extLst>
          </p:cNvPr>
          <p:cNvSpPr txBox="1"/>
          <p:nvPr/>
        </p:nvSpPr>
        <p:spPr>
          <a:xfrm>
            <a:off x="1968286" y="3429000"/>
            <a:ext cx="1526582" cy="830997"/>
          </a:xfrm>
          <a:prstGeom prst="rect">
            <a:avLst/>
          </a:prstGeom>
          <a:noFill/>
        </p:spPr>
        <p:txBody>
          <a:bodyPr wrap="square">
            <a:spAutoFit/>
          </a:bodyPr>
          <a:lstStyle/>
          <a:p>
            <a:pPr algn="ctr"/>
            <a:r>
              <a:rPr lang="en-GB" sz="1600" b="1" dirty="0">
                <a:solidFill>
                  <a:schemeClr val="bg1"/>
                </a:solidFill>
              </a:rPr>
              <a:t>WIMD 2019 – Overall ranking (1-1909)</a:t>
            </a:r>
          </a:p>
        </p:txBody>
      </p:sp>
      <p:sp>
        <p:nvSpPr>
          <p:cNvPr id="15" name="TextBox 14">
            <a:extLst>
              <a:ext uri="{FF2B5EF4-FFF2-40B4-BE49-F238E27FC236}">
                <a16:creationId xmlns:a16="http://schemas.microsoft.com/office/drawing/2014/main" id="{949E83EA-7735-1008-C5B9-D251AE1574BD}"/>
              </a:ext>
            </a:extLst>
          </p:cNvPr>
          <p:cNvSpPr txBox="1"/>
          <p:nvPr/>
        </p:nvSpPr>
        <p:spPr>
          <a:xfrm>
            <a:off x="8100433" y="3254006"/>
            <a:ext cx="1678997" cy="1077218"/>
          </a:xfrm>
          <a:prstGeom prst="rect">
            <a:avLst/>
          </a:prstGeom>
          <a:noFill/>
        </p:spPr>
        <p:txBody>
          <a:bodyPr wrap="square">
            <a:spAutoFit/>
          </a:bodyPr>
          <a:lstStyle/>
          <a:p>
            <a:pPr algn="ctr"/>
            <a:r>
              <a:rPr lang="en-GB" sz="1600" b="1" dirty="0">
                <a:solidFill>
                  <a:schemeClr val="bg1"/>
                </a:solidFill>
              </a:rPr>
              <a:t>WIMD 2019 – Physical Environment ranking (1-1909)</a:t>
            </a:r>
          </a:p>
        </p:txBody>
      </p:sp>
    </p:spTree>
    <p:extLst>
      <p:ext uri="{BB962C8B-B14F-4D97-AF65-F5344CB8AC3E}">
        <p14:creationId xmlns:p14="http://schemas.microsoft.com/office/powerpoint/2010/main" val="363854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GIS for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2864313" y="391886"/>
            <a:ext cx="6415561" cy="3231654"/>
          </a:xfrm>
          <a:prstGeom prst="rect">
            <a:avLst/>
          </a:prstGeom>
          <a:noFill/>
        </p:spPr>
        <p:txBody>
          <a:bodyPr wrap="square" rtlCol="0">
            <a:spAutoFit/>
          </a:bodyPr>
          <a:lstStyle/>
          <a:p>
            <a:r>
              <a:rPr lang="en-GB" sz="2400" dirty="0"/>
              <a:t>Suggested activities: </a:t>
            </a:r>
          </a:p>
          <a:p>
            <a:pPr marL="1257300" lvl="2" indent="-342900" algn="r">
              <a:buFont typeface="Arial" panose="020B0604020202020204" pitchFamily="34" charset="0"/>
              <a:buChar char="•"/>
            </a:pPr>
            <a:r>
              <a:rPr lang="en-GB" sz="2400" b="1" dirty="0"/>
              <a:t>Visit: </a:t>
            </a:r>
          </a:p>
          <a:p>
            <a:pPr lvl="1" algn="r"/>
            <a:r>
              <a:rPr lang="en-GB" sz="2400" dirty="0"/>
              <a:t>Global Atlas of Environmental Justice (</a:t>
            </a:r>
            <a:r>
              <a:rPr lang="en-GB" sz="2400" dirty="0">
                <a:hlinkClick r:id="rId4"/>
              </a:rPr>
              <a:t>https://ejatlas.org/</a:t>
            </a:r>
            <a:r>
              <a:rPr lang="en-GB" sz="2400" dirty="0"/>
              <a:t>): </a:t>
            </a:r>
            <a:r>
              <a:rPr lang="en-GB" sz="2400" dirty="0" err="1">
                <a:hlinkClick r:id="rId4"/>
              </a:rPr>
              <a:t>Ej</a:t>
            </a:r>
            <a:r>
              <a:rPr lang="en-GB" sz="2400" dirty="0">
                <a:hlinkClick r:id="rId4"/>
              </a:rPr>
              <a:t> Atlas</a:t>
            </a:r>
            <a:endParaRPr lang="en-GB" sz="2400" dirty="0"/>
          </a:p>
          <a:p>
            <a:pPr marL="342900" indent="-342900">
              <a:buFont typeface="Arial" panose="020B0604020202020204" pitchFamily="34" charset="0"/>
              <a:buChar char="•"/>
            </a:pPr>
            <a:r>
              <a:rPr lang="en-GB" sz="2400" b="1" dirty="0"/>
              <a:t>Watch:</a:t>
            </a:r>
          </a:p>
          <a:p>
            <a:pPr lvl="1"/>
            <a:r>
              <a:rPr lang="en-GB" b="1" i="0" dirty="0">
                <a:solidFill>
                  <a:srgbClr val="0F0F0F"/>
                </a:solidFill>
                <a:effectLst/>
                <a:latin typeface="Roboto" panose="02000000000000000000" pitchFamily="2" charset="0"/>
              </a:rPr>
              <a:t>Mapping Network-Based Access to Green Space in the City of Toronto (using GIS)</a:t>
            </a:r>
          </a:p>
          <a:p>
            <a:pPr marL="800100" lvl="1" indent="-342900">
              <a:buFontTx/>
              <a:buChar char="-"/>
            </a:pPr>
            <a:endParaRPr lang="en-GB" sz="2400" dirty="0"/>
          </a:p>
          <a:p>
            <a:pPr marL="800100" lvl="1" indent="-342900">
              <a:buFontTx/>
              <a:buChar char="-"/>
            </a:pPr>
            <a:endParaRPr lang="en-GB" sz="2400" dirty="0"/>
          </a:p>
        </p:txBody>
      </p:sp>
      <p:pic>
        <p:nvPicPr>
          <p:cNvPr id="7" name="Picture 6">
            <a:extLst>
              <a:ext uri="{FF2B5EF4-FFF2-40B4-BE49-F238E27FC236}">
                <a16:creationId xmlns:a16="http://schemas.microsoft.com/office/drawing/2014/main" id="{E18D9347-FC2C-52F3-C7DB-0DCFB0DD3759}"/>
              </a:ext>
            </a:extLst>
          </p:cNvPr>
          <p:cNvPicPr>
            <a:picLocks noChangeAspect="1"/>
          </p:cNvPicPr>
          <p:nvPr/>
        </p:nvPicPr>
        <p:blipFill>
          <a:blip r:embed="rId5"/>
          <a:stretch>
            <a:fillRect/>
          </a:stretch>
        </p:blipFill>
        <p:spPr>
          <a:xfrm>
            <a:off x="5613" y="369332"/>
            <a:ext cx="2725254" cy="6096782"/>
          </a:xfrm>
          <a:prstGeom prst="rect">
            <a:avLst/>
          </a:prstGeom>
        </p:spPr>
      </p:pic>
      <p:pic>
        <p:nvPicPr>
          <p:cNvPr id="6" name="Online Media 5" title="Mapping Network-Based Access to Green Space in the City of Toronto">
            <a:hlinkClick r:id="" action="ppaction://media"/>
            <a:extLst>
              <a:ext uri="{FF2B5EF4-FFF2-40B4-BE49-F238E27FC236}">
                <a16:creationId xmlns:a16="http://schemas.microsoft.com/office/drawing/2014/main" id="{2A173517-C86B-2EDE-C2F1-E0DF02FEF5C6}"/>
              </a:ext>
            </a:extLst>
          </p:cNvPr>
          <p:cNvPicPr>
            <a:picLocks noRot="1" noChangeAspect="1"/>
          </p:cNvPicPr>
          <p:nvPr>
            <a:videoFile r:link="rId1"/>
          </p:nvPr>
        </p:nvPicPr>
        <p:blipFill>
          <a:blip r:embed="rId6"/>
          <a:stretch>
            <a:fillRect/>
          </a:stretch>
        </p:blipFill>
        <p:spPr>
          <a:xfrm>
            <a:off x="2816503" y="2873698"/>
            <a:ext cx="6463372" cy="3651805"/>
          </a:xfrm>
          <a:prstGeom prst="rect">
            <a:avLst/>
          </a:prstGeom>
        </p:spPr>
      </p:pic>
      <p:pic>
        <p:nvPicPr>
          <p:cNvPr id="10" name="Picture 9">
            <a:extLst>
              <a:ext uri="{FF2B5EF4-FFF2-40B4-BE49-F238E27FC236}">
                <a16:creationId xmlns:a16="http://schemas.microsoft.com/office/drawing/2014/main" id="{219EE934-959C-61B5-0088-6E37CFE2E3C8}"/>
              </a:ext>
            </a:extLst>
          </p:cNvPr>
          <p:cNvPicPr>
            <a:picLocks noChangeAspect="1"/>
          </p:cNvPicPr>
          <p:nvPr/>
        </p:nvPicPr>
        <p:blipFill>
          <a:blip r:embed="rId7"/>
          <a:stretch>
            <a:fillRect/>
          </a:stretch>
        </p:blipFill>
        <p:spPr>
          <a:xfrm>
            <a:off x="9413449" y="391886"/>
            <a:ext cx="2702523" cy="3989618"/>
          </a:xfrm>
          <a:prstGeom prst="rect">
            <a:avLst/>
          </a:prstGeom>
        </p:spPr>
      </p:pic>
    </p:spTree>
    <p:extLst>
      <p:ext uri="{BB962C8B-B14F-4D97-AF65-F5344CB8AC3E}">
        <p14:creationId xmlns:p14="http://schemas.microsoft.com/office/powerpoint/2010/main" val="277371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GIS for Environmental Justice</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39</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F66D47E6-B31B-56AC-D723-22173E3B3C01}"/>
              </a:ext>
            </a:extLst>
          </p:cNvPr>
          <p:cNvSpPr txBox="1"/>
          <p:nvPr/>
        </p:nvSpPr>
        <p:spPr>
          <a:xfrm>
            <a:off x="4104552" y="526026"/>
            <a:ext cx="7810150" cy="6124754"/>
          </a:xfrm>
          <a:prstGeom prst="rect">
            <a:avLst/>
          </a:prstGeom>
          <a:noFill/>
        </p:spPr>
        <p:txBody>
          <a:bodyPr wrap="square" rtlCol="0">
            <a:spAutoFit/>
          </a:bodyPr>
          <a:lstStyle/>
          <a:p>
            <a:pPr marL="171450" indent="-171450">
              <a:buFont typeface="Arial" panose="020B0604020202020204" pitchFamily="34" charset="0"/>
              <a:buChar char="•"/>
            </a:pPr>
            <a:r>
              <a:rPr lang="en-GB" sz="1400" b="0" i="0" dirty="0">
                <a:solidFill>
                  <a:srgbClr val="222222"/>
                </a:solidFill>
                <a:effectLst/>
              </a:rPr>
              <a:t>Barnes, J.H., Chatterton, T.J. and Longhurst, J.W., 2019. Emissions vs exposure: Increasing injustice from road traffic-related air pollution in the United Kingdom. </a:t>
            </a:r>
            <a:r>
              <a:rPr lang="en-GB" sz="1400" b="0" i="1" dirty="0">
                <a:solidFill>
                  <a:srgbClr val="222222"/>
                </a:solidFill>
                <a:effectLst/>
              </a:rPr>
              <a:t>Transportation research part D: transport and environment</a:t>
            </a:r>
            <a:r>
              <a:rPr lang="en-GB" sz="1400" b="0" i="0" dirty="0">
                <a:solidFill>
                  <a:srgbClr val="222222"/>
                </a:solidFill>
                <a:effectLst/>
              </a:rPr>
              <a:t>, </a:t>
            </a:r>
            <a:r>
              <a:rPr lang="en-GB" sz="1400" b="0" i="1" dirty="0">
                <a:solidFill>
                  <a:srgbClr val="222222"/>
                </a:solidFill>
                <a:effectLst/>
              </a:rPr>
              <a:t>73</a:t>
            </a:r>
            <a:r>
              <a:rPr lang="en-GB" sz="1400" b="0" i="0" dirty="0">
                <a:solidFill>
                  <a:srgbClr val="222222"/>
                </a:solidFill>
                <a:effectLst/>
              </a:rPr>
              <a:t>, pp.56-66.</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Fernández‐</a:t>
            </a:r>
            <a:r>
              <a:rPr lang="en-GB" sz="1400" b="0" i="0" dirty="0" err="1">
                <a:solidFill>
                  <a:srgbClr val="222222"/>
                </a:solidFill>
                <a:effectLst/>
              </a:rPr>
              <a:t>Llamazares</a:t>
            </a:r>
            <a:r>
              <a:rPr lang="en-GB" sz="1400" b="0" i="0" dirty="0">
                <a:solidFill>
                  <a:srgbClr val="222222"/>
                </a:solidFill>
                <a:effectLst/>
              </a:rPr>
              <a:t>, Á., </a:t>
            </a:r>
            <a:r>
              <a:rPr lang="en-GB" sz="1400" b="0" i="0" dirty="0" err="1">
                <a:solidFill>
                  <a:srgbClr val="222222"/>
                </a:solidFill>
                <a:effectLst/>
              </a:rPr>
              <a:t>Garteizgogeascoa</a:t>
            </a:r>
            <a:r>
              <a:rPr lang="en-GB" sz="1400" b="0" i="0" dirty="0">
                <a:solidFill>
                  <a:srgbClr val="222222"/>
                </a:solidFill>
                <a:effectLst/>
              </a:rPr>
              <a:t>, M., Basu, N., </a:t>
            </a:r>
            <a:r>
              <a:rPr lang="en-GB" sz="1400" b="0" i="0" dirty="0" err="1">
                <a:solidFill>
                  <a:srgbClr val="222222"/>
                </a:solidFill>
                <a:effectLst/>
              </a:rPr>
              <a:t>Brondizio</a:t>
            </a:r>
            <a:r>
              <a:rPr lang="en-GB" sz="1400" b="0" i="0" dirty="0">
                <a:solidFill>
                  <a:srgbClr val="222222"/>
                </a:solidFill>
                <a:effectLst/>
              </a:rPr>
              <a:t>, E.S., Cabeza, M., Martínez‐</a:t>
            </a:r>
            <a:r>
              <a:rPr lang="en-GB" sz="1400" b="0" i="0" dirty="0" err="1">
                <a:solidFill>
                  <a:srgbClr val="222222"/>
                </a:solidFill>
                <a:effectLst/>
              </a:rPr>
              <a:t>Alier</a:t>
            </a:r>
            <a:r>
              <a:rPr lang="en-GB" sz="1400" b="0" i="0" dirty="0">
                <a:solidFill>
                  <a:srgbClr val="222222"/>
                </a:solidFill>
                <a:effectLst/>
              </a:rPr>
              <a:t>, J., McElwee, P. and Reyes‐García, V., 2020. A state‐of‐the‐art review of indigenous peoples and environmental pollution. </a:t>
            </a:r>
            <a:r>
              <a:rPr lang="en-GB" sz="1400" b="0" i="1" dirty="0">
                <a:solidFill>
                  <a:srgbClr val="222222"/>
                </a:solidFill>
                <a:effectLst/>
              </a:rPr>
              <a:t>Integrated Environmental Assessment and Management</a:t>
            </a:r>
            <a:r>
              <a:rPr lang="en-GB" sz="1400" b="0" i="0" dirty="0">
                <a:solidFill>
                  <a:srgbClr val="222222"/>
                </a:solidFill>
                <a:effectLst/>
              </a:rPr>
              <a:t>, </a:t>
            </a:r>
            <a:r>
              <a:rPr lang="en-GB" sz="1400" b="0" i="1" dirty="0">
                <a:solidFill>
                  <a:srgbClr val="222222"/>
                </a:solidFill>
                <a:effectLst/>
              </a:rPr>
              <a:t>16</a:t>
            </a:r>
            <a:r>
              <a:rPr lang="en-GB" sz="1400" b="0" i="0" dirty="0">
                <a:solidFill>
                  <a:srgbClr val="222222"/>
                </a:solidFill>
                <a:effectLst/>
              </a:rPr>
              <a:t>(3), pp.324-341.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Maantay</a:t>
            </a:r>
            <a:r>
              <a:rPr lang="en-GB" sz="1400" b="0" i="0" dirty="0">
                <a:solidFill>
                  <a:srgbClr val="222222"/>
                </a:solidFill>
                <a:effectLst/>
              </a:rPr>
              <a:t>, J., 2002. Mapping environmental injustices: pitfalls and potential of geographic information systems in assessing environmental health and equity. </a:t>
            </a:r>
            <a:r>
              <a:rPr lang="en-GB" sz="1400" b="0" i="1" dirty="0">
                <a:solidFill>
                  <a:srgbClr val="222222"/>
                </a:solidFill>
                <a:effectLst/>
              </a:rPr>
              <a:t>Environmental health perspectives</a:t>
            </a:r>
            <a:r>
              <a:rPr lang="en-GB" sz="1400" b="0" i="0" dirty="0">
                <a:solidFill>
                  <a:srgbClr val="222222"/>
                </a:solidFill>
                <a:effectLst/>
              </a:rPr>
              <a:t>, </a:t>
            </a:r>
            <a:r>
              <a:rPr lang="en-GB" sz="1400" b="0" i="1" dirty="0">
                <a:solidFill>
                  <a:srgbClr val="222222"/>
                </a:solidFill>
                <a:effectLst/>
              </a:rPr>
              <a:t>110</a:t>
            </a:r>
            <a:r>
              <a:rPr lang="en-GB" sz="1400" b="0" i="0" dirty="0">
                <a:solidFill>
                  <a:srgbClr val="222222"/>
                </a:solidFill>
                <a:effectLst/>
              </a:rPr>
              <a:t>(</a:t>
            </a:r>
            <a:r>
              <a:rPr lang="en-GB" sz="1400" b="0" i="0" dirty="0" err="1">
                <a:solidFill>
                  <a:srgbClr val="222222"/>
                </a:solidFill>
                <a:effectLst/>
              </a:rPr>
              <a:t>suppl</a:t>
            </a:r>
            <a:r>
              <a:rPr lang="en-GB" sz="1400" b="0" i="0" dirty="0">
                <a:solidFill>
                  <a:srgbClr val="222222"/>
                </a:solidFill>
                <a:effectLst/>
              </a:rPr>
              <a:t> 2), pp.161-171.</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Mitchell, G. and Dorling, D., 2003. An environmental justice analysis of British air quality. </a:t>
            </a:r>
            <a:r>
              <a:rPr lang="en-GB" sz="1400" b="0" i="1" dirty="0">
                <a:solidFill>
                  <a:srgbClr val="222222"/>
                </a:solidFill>
                <a:effectLst/>
              </a:rPr>
              <a:t>Environment and planning A</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(5), pp.909-929.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Reed, G., Brunet, N.D., Longboat, S. and </a:t>
            </a:r>
            <a:r>
              <a:rPr lang="en-GB" sz="1400" b="0" i="0" dirty="0" err="1">
                <a:solidFill>
                  <a:srgbClr val="222222"/>
                </a:solidFill>
                <a:effectLst/>
              </a:rPr>
              <a:t>Natcher</a:t>
            </a:r>
            <a:r>
              <a:rPr lang="en-GB" sz="1400" b="0" i="0" dirty="0">
                <a:solidFill>
                  <a:srgbClr val="222222"/>
                </a:solidFill>
                <a:effectLst/>
              </a:rPr>
              <a:t>, D.C., 2021. Indigenous guardians as an emerging approach to indigenous environmental governance. </a:t>
            </a:r>
            <a:r>
              <a:rPr lang="en-GB" sz="1400" b="0" i="1" dirty="0">
                <a:solidFill>
                  <a:srgbClr val="222222"/>
                </a:solidFill>
                <a:effectLst/>
              </a:rPr>
              <a:t>Conservation Biology</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(1), pp.179-189.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Shao, S., Liu, L. and Tian, Z., 2021. Does the environmental inequality matter? A literature review. </a:t>
            </a:r>
            <a:r>
              <a:rPr lang="en-GB" sz="1400" b="0" i="1" dirty="0">
                <a:solidFill>
                  <a:srgbClr val="222222"/>
                </a:solidFill>
                <a:effectLst/>
              </a:rPr>
              <a:t>Environmental Geochemistry and Health</a:t>
            </a:r>
            <a:r>
              <a:rPr lang="en-GB" sz="1400" b="0" i="0" dirty="0">
                <a:solidFill>
                  <a:srgbClr val="222222"/>
                </a:solidFill>
                <a:effectLst/>
              </a:rPr>
              <a:t>, pp.1-24.</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Sheppard, E., Leitner, H., McMaster, R.B. and Tian, H., 1999. GIS-based measures of environmental equity: exploring their sensitivity and significance. </a:t>
            </a:r>
            <a:r>
              <a:rPr lang="en-GB" sz="1400" b="0" i="1" dirty="0">
                <a:solidFill>
                  <a:srgbClr val="222222"/>
                </a:solidFill>
                <a:effectLst/>
              </a:rPr>
              <a:t>Journal of Exposure Analysis &amp; Environmental Epidemiology</a:t>
            </a:r>
            <a:r>
              <a:rPr lang="en-GB" sz="1400" b="0" i="0" dirty="0">
                <a:solidFill>
                  <a:srgbClr val="222222"/>
                </a:solidFill>
                <a:effectLst/>
              </a:rPr>
              <a:t>, </a:t>
            </a:r>
            <a:r>
              <a:rPr lang="en-GB" sz="1400" b="0" i="1" dirty="0">
                <a:solidFill>
                  <a:srgbClr val="222222"/>
                </a:solidFill>
                <a:effectLst/>
              </a:rPr>
              <a:t>9</a:t>
            </a:r>
            <a:r>
              <a:rPr lang="en-GB" sz="1400" b="0" i="0" dirty="0">
                <a:solidFill>
                  <a:srgbClr val="222222"/>
                </a:solidFill>
                <a:effectLst/>
              </a:rPr>
              <a:t>(1).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Wolanski</a:t>
            </a:r>
            <a:r>
              <a:rPr lang="en-GB" sz="1400" b="0" i="0" dirty="0">
                <a:solidFill>
                  <a:srgbClr val="222222"/>
                </a:solidFill>
                <a:effectLst/>
              </a:rPr>
              <a:t>, E., </a:t>
            </a:r>
            <a:r>
              <a:rPr lang="en-GB" sz="1400" b="0" i="0" dirty="0" err="1">
                <a:solidFill>
                  <a:srgbClr val="222222"/>
                </a:solidFill>
                <a:effectLst/>
              </a:rPr>
              <a:t>McLusky</a:t>
            </a:r>
            <a:r>
              <a:rPr lang="en-GB" sz="1400" b="0" i="0" dirty="0">
                <a:solidFill>
                  <a:srgbClr val="222222"/>
                </a:solidFill>
                <a:effectLst/>
              </a:rPr>
              <a:t>, D., van den Belt, M. and Costanza, R., 2011. Ecological economics of estuaries and </a:t>
            </a:r>
            <a:r>
              <a:rPr lang="en-GB" sz="1400" b="0" i="0">
                <a:solidFill>
                  <a:srgbClr val="222222"/>
                </a:solidFill>
                <a:effectLst/>
              </a:rPr>
              <a:t>coasts.</a:t>
            </a:r>
            <a:endParaRPr lang="en-GB" sz="1400" dirty="0"/>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289640"/>
            <a:ext cx="4110163" cy="6176474"/>
          </a:xfrm>
          <a:prstGeom prst="rect">
            <a:avLst/>
          </a:prstGeom>
        </p:spPr>
      </p:pic>
    </p:spTree>
    <p:extLst>
      <p:ext uri="{BB962C8B-B14F-4D97-AF65-F5344CB8AC3E}">
        <p14:creationId xmlns:p14="http://schemas.microsoft.com/office/powerpoint/2010/main" val="22231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969770"/>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GIS for Environmental Justice</a:t>
            </a:r>
          </a:p>
        </p:txBody>
      </p:sp>
      <p:pic>
        <p:nvPicPr>
          <p:cNvPr id="4" name="Picture 3">
            <a:extLst>
              <a:ext uri="{FF2B5EF4-FFF2-40B4-BE49-F238E27FC236}">
                <a16:creationId xmlns:a16="http://schemas.microsoft.com/office/drawing/2014/main" id="{530BA59C-9D12-E6D1-EC9F-8C6B3D164560}"/>
              </a:ext>
            </a:extLst>
          </p:cNvPr>
          <p:cNvPicPr>
            <a:picLocks noChangeAspect="1"/>
          </p:cNvPicPr>
          <p:nvPr/>
        </p:nvPicPr>
        <p:blipFill>
          <a:blip r:embed="rId3"/>
          <a:stretch>
            <a:fillRect/>
          </a:stretch>
        </p:blipFill>
        <p:spPr>
          <a:xfrm>
            <a:off x="5613" y="369332"/>
            <a:ext cx="2725254" cy="6096782"/>
          </a:xfrm>
          <a:prstGeom prst="rect">
            <a:avLst/>
          </a:prstGeom>
        </p:spPr>
      </p:pic>
    </p:spTree>
    <p:extLst>
      <p:ext uri="{BB962C8B-B14F-4D97-AF65-F5344CB8AC3E}">
        <p14:creationId xmlns:p14="http://schemas.microsoft.com/office/powerpoint/2010/main" val="2545193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39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err="1"/>
              <a:t>Summary</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GIS for Environmental Justice</a:t>
            </a:r>
          </a:p>
        </p:txBody>
      </p:sp>
      <p:sp>
        <p:nvSpPr>
          <p:cNvPr id="4" name="TextBox 3">
            <a:extLst>
              <a:ext uri="{FF2B5EF4-FFF2-40B4-BE49-F238E27FC236}">
                <a16:creationId xmlns:a16="http://schemas.microsoft.com/office/drawing/2014/main" id="{98B72430-F3CA-B166-A9FF-72D634E6AE7C}"/>
              </a:ext>
            </a:extLst>
          </p:cNvPr>
          <p:cNvSpPr txBox="1"/>
          <p:nvPr/>
        </p:nvSpPr>
        <p:spPr>
          <a:xfrm>
            <a:off x="3424505" y="505388"/>
            <a:ext cx="8059283" cy="3785652"/>
          </a:xfrm>
          <a:prstGeom prst="rect">
            <a:avLst/>
          </a:prstGeom>
          <a:noFill/>
        </p:spPr>
        <p:txBody>
          <a:bodyPr wrap="square">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difference between inequality and inequity</a:t>
            </a:r>
          </a:p>
          <a:p>
            <a:pPr marL="800100" lvl="1" indent="-342900">
              <a:buFont typeface="Arial" panose="020B0604020202020204" pitchFamily="34" charset="0"/>
              <a:buChar char="•"/>
            </a:pPr>
            <a:r>
              <a:rPr lang="en-GB" sz="2400" dirty="0"/>
              <a:t>Inequality: The uneven (unequal) distribution of an environmental benefits and burdens</a:t>
            </a:r>
          </a:p>
          <a:p>
            <a:pPr marL="800100" lvl="1" indent="-342900">
              <a:buFont typeface="Arial" panose="020B0604020202020204" pitchFamily="34" charset="0"/>
              <a:buChar char="•"/>
            </a:pPr>
            <a:r>
              <a:rPr lang="en-GB" sz="2400" dirty="0"/>
              <a:t>Inequity: The conscious decision-making that influences the distribution of environmental benefits and burdens.</a:t>
            </a:r>
          </a:p>
          <a:p>
            <a:pPr lvl="1"/>
            <a:endParaRPr lang="en-GB" sz="2400" dirty="0"/>
          </a:p>
          <a:p>
            <a:pPr marL="342900" indent="-342900">
              <a:buFont typeface="Arial" panose="020B0604020202020204" pitchFamily="34" charset="0"/>
              <a:buChar char="•"/>
            </a:pPr>
            <a:r>
              <a:rPr lang="en-GB" sz="2400" dirty="0"/>
              <a:t>Methods for measuring inequality, including GIS</a:t>
            </a:r>
          </a:p>
          <a:p>
            <a:pPr marL="342900" indent="-342900">
              <a:buFont typeface="Arial" panose="020B0604020202020204" pitchFamily="34" charset="0"/>
              <a:buChar char="•"/>
            </a:pPr>
            <a:endParaRPr lang="en-GB" sz="2400" dirty="0"/>
          </a:p>
        </p:txBody>
      </p:sp>
      <p:pic>
        <p:nvPicPr>
          <p:cNvPr id="6" name="Picture 5">
            <a:extLst>
              <a:ext uri="{FF2B5EF4-FFF2-40B4-BE49-F238E27FC236}">
                <a16:creationId xmlns:a16="http://schemas.microsoft.com/office/drawing/2014/main" id="{A6317F73-10A4-D5ED-CB9C-857050C29F7E}"/>
              </a:ext>
            </a:extLst>
          </p:cNvPr>
          <p:cNvPicPr>
            <a:picLocks noChangeAspect="1"/>
          </p:cNvPicPr>
          <p:nvPr/>
        </p:nvPicPr>
        <p:blipFill>
          <a:blip r:embed="rId2"/>
          <a:stretch>
            <a:fillRect/>
          </a:stretch>
        </p:blipFill>
        <p:spPr>
          <a:xfrm>
            <a:off x="5613" y="369332"/>
            <a:ext cx="2725254" cy="6096782"/>
          </a:xfrm>
          <a:prstGeom prst="rect">
            <a:avLst/>
          </a:prstGeom>
        </p:spPr>
      </p:pic>
    </p:spTree>
    <p:extLst>
      <p:ext uri="{BB962C8B-B14F-4D97-AF65-F5344CB8AC3E}">
        <p14:creationId xmlns:p14="http://schemas.microsoft.com/office/powerpoint/2010/main" val="1036035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567EC458EE146428075C733E8328128" ma:contentTypeVersion="8" ma:contentTypeDescription="Create a new document." ma:contentTypeScope="" ma:versionID="4b65322e2cd79ff16474a9efbd0fcdee">
  <xsd:schema xmlns:xsd="http://www.w3.org/2001/XMLSchema" xmlns:xs="http://www.w3.org/2001/XMLSchema" xmlns:p="http://schemas.microsoft.com/office/2006/metadata/properties" xmlns:ns2="d53572b9-18b0-4110-97d5-8fe397d1f64d" targetNamespace="http://schemas.microsoft.com/office/2006/metadata/properties" ma:root="true" ma:fieldsID="7668da2343cc21bfc2a11a0aa3005e0a" ns2:_="">
    <xsd:import namespace="d53572b9-18b0-4110-97d5-8fe397d1f64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3572b9-18b0-4110-97d5-8fe397d1f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8DC220-6AB2-43B9-B053-1F312B96D0A1}">
  <ds:schemaRefs>
    <ds:schemaRef ds:uri="http://schemas.microsoft.com/office/2006/metadata/properties"/>
    <ds:schemaRef ds:uri="d53572b9-18b0-4110-97d5-8fe397d1f64d"/>
    <ds:schemaRef ds:uri="http://purl.org/dc/dcmitype/"/>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488C0BEB-4169-4B8A-AB79-8F3706E7C1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53572b9-18b0-4110-97d5-8fe397d1f6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10A60F9-235D-47EF-B19D-AFC30D627E3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5014</Words>
  <Application>Microsoft Office PowerPoint</Application>
  <PresentationFormat>Widescreen</PresentationFormat>
  <Paragraphs>589</Paragraphs>
  <Slides>39</Slides>
  <Notes>36</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Kanit</vt:lpstr>
      <vt:lpstr>Arial</vt:lpstr>
      <vt:lpstr>Calibri</vt:lpstr>
      <vt:lpstr>Calibri Light</vt:lpstr>
      <vt:lpstr>Comic Sans MS</vt:lpstr>
      <vt:lpstr>Roboto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2025-02-12T21:50:09Z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0x010100E567EC458EE146428075C733E8328128</vt:lpwstr>
  </property>
</Properties>
</file>