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  <p:sldId id="266" r:id="rId10"/>
    <p:sldId id="267" r:id="rId11"/>
    <p:sldId id="268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35EABD-5F2D-D736-2054-B7E0725AA3FC}" v="1" dt="2026-06-17T10:09:01.493"/>
    <p1510:client id="{FB9173B3-235C-BFBF-4F93-7DA94FF13C21}" v="129" dt="2026-06-17T09:55:35.0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6304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802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56876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77372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08301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64013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0466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281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8595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8991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4083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3119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?utm_source=chatgpt.com" TargetMode="External"/><Relationship Id="rId7" Type="http://schemas.openxmlformats.org/officeDocument/2006/relationships/hyperlink" Target="https://www.who.int/?utm_source=chatgpt.com" TargetMode="External"/><Relationship Id="rId2" Type="http://schemas.openxmlformats.org/officeDocument/2006/relationships/hyperlink" Target="https://www.hcpc-uk.org/standards/standards-of-proficiency/?utm_source=chatgpt.co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killsforcare.org.uk/?utm_source=chatgpt.com" TargetMode="External"/><Relationship Id="rId5" Type="http://schemas.openxmlformats.org/officeDocument/2006/relationships/hyperlink" Target="https://www.nmc.org.uk/standards/code/?utm_source=chatgpt.com" TargetMode="External"/><Relationship Id="rId4" Type="http://schemas.openxmlformats.org/officeDocument/2006/relationships/hyperlink" Target="https://www.england.nhs.uk/patient-safety/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A5D706E8-0CD9-DCCC-499D-A680AEE97BA6}"/>
              </a:ext>
            </a:extLst>
          </p:cNvPr>
          <p:cNvSpPr txBox="1"/>
          <p:nvPr/>
        </p:nvSpPr>
        <p:spPr>
          <a:xfrm>
            <a:off x="2211977" y="2383654"/>
            <a:ext cx="8196943" cy="3539430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</a:t>
            </a:r>
            <a:endParaRPr kumimoji="0" lang="en-US" altLang="en-US" sz="2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Module Code: LCHS4010 </a:t>
            </a:r>
            <a:endParaRPr kumimoji="0" lang="en-US" altLang="en-US" sz="2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Module Tittle: Psychology in Health and Social Care </a:t>
            </a:r>
            <a:endParaRPr kumimoji="0" lang="en-US" altLang="en-US" sz="2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Assignment Tittle: Component 1 </a:t>
            </a:r>
            <a:endParaRPr lang="en-US" altLang="en-US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Lecturer</a:t>
            </a:r>
            <a:r>
              <a:rPr lang="en-US" altLang="en-US" sz="2800" dirty="0"/>
              <a:t>’s</a:t>
            </a: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Name : Dr Rizwan Nadim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Student’s Name: Maria Ajadalu</a:t>
            </a:r>
            <a:endParaRPr kumimoji="0" lang="en-US" altLang="en-US" sz="2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ID: 2506380</a:t>
            </a:r>
            <a:endParaRPr kumimoji="0" lang="en-US" altLang="en-US" sz="2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80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endParaRPr kumimoji="0" lang="en-US" altLang="en-US" sz="280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78A92F-C8EC-ABCC-3F58-1B24FFB848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6823" y="172528"/>
            <a:ext cx="6098874" cy="2106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07815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84A42BE-89C5-C286-BB9B-FC3435A00FAA}"/>
              </a:ext>
            </a:extLst>
          </p:cNvPr>
          <p:cNvSpPr txBox="1"/>
          <p:nvPr/>
        </p:nvSpPr>
        <p:spPr>
          <a:xfrm>
            <a:off x="2012831" y="1646208"/>
            <a:ext cx="7131169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Table of Contents (Slide 1)</a:t>
            </a:r>
          </a:p>
          <a:p>
            <a:pPr>
              <a:buFont typeface=""/>
              <a:buAutoNum type="arabicPeriod"/>
            </a:pPr>
            <a:r>
              <a:rPr lang="en-US"/>
              <a:t>Introduction </a:t>
            </a:r>
          </a:p>
          <a:p>
            <a:pPr>
              <a:buFont typeface=""/>
              <a:buAutoNum type="arabicPeriod"/>
            </a:pPr>
            <a:r>
              <a:rPr lang="en-US"/>
              <a:t>What is Communication? </a:t>
            </a:r>
          </a:p>
          <a:p>
            <a:pPr>
              <a:buFont typeface=""/>
              <a:buAutoNum type="arabicPeriod"/>
            </a:pPr>
            <a:r>
              <a:rPr lang="en-US"/>
              <a:t>Importance of Communication in Health and Social Care </a:t>
            </a:r>
          </a:p>
          <a:p>
            <a:pPr>
              <a:buFont typeface=""/>
              <a:buAutoNum type="arabicPeriod"/>
            </a:pPr>
            <a:r>
              <a:rPr lang="en-US"/>
              <a:t>Communication Model – Shannon and Weaver Model </a:t>
            </a:r>
          </a:p>
          <a:p>
            <a:pPr>
              <a:buFont typeface=""/>
              <a:buAutoNum type="arabicPeriod"/>
            </a:pPr>
            <a:r>
              <a:rPr lang="en-US"/>
              <a:t>Practical Application in Health and Social Care </a:t>
            </a:r>
          </a:p>
          <a:p>
            <a:pPr>
              <a:buFont typeface=""/>
              <a:buAutoNum type="arabicPeriod"/>
            </a:pPr>
            <a:r>
              <a:rPr lang="en-US"/>
              <a:t>Benefits of Effective Communication </a:t>
            </a:r>
          </a:p>
          <a:p>
            <a:pPr>
              <a:buFont typeface=""/>
              <a:buAutoNum type="arabicPeriod"/>
            </a:pPr>
            <a:r>
              <a:rPr lang="en-US"/>
              <a:t>Challenges and Strategies for Improvement </a:t>
            </a:r>
          </a:p>
          <a:p>
            <a:pPr>
              <a:buFont typeface=""/>
              <a:buAutoNum type="arabicPeriod"/>
            </a:pPr>
            <a:r>
              <a:rPr lang="en-US"/>
              <a:t>Conclusion and References 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6800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46F4590-DFDD-F2B5-77BB-BCACE11B5243}"/>
              </a:ext>
            </a:extLst>
          </p:cNvPr>
          <p:cNvSpPr txBox="1"/>
          <p:nvPr/>
        </p:nvSpPr>
        <p:spPr>
          <a:xfrm>
            <a:off x="1365850" y="1804359"/>
            <a:ext cx="7778150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Communication in Health and Social Care</a:t>
            </a:r>
          </a:p>
          <a:p>
            <a:r>
              <a:rPr lang="en-US" dirty="0"/>
              <a:t>Communication is the process of sharing information, ideas, feelings and instructions between individuals through verbal, non-verbal, written and digital methods. Effective communication is essential in health and social care because it supports safe, person-</a:t>
            </a:r>
            <a:r>
              <a:rPr lang="en-US" dirty="0" err="1"/>
              <a:t>centred</a:t>
            </a:r>
            <a:r>
              <a:rPr lang="en-US" dirty="0"/>
              <a:t>, and high-quality care (Arnold and Boggs, 2020). </a:t>
            </a:r>
          </a:p>
          <a:p>
            <a:r>
              <a:rPr lang="en-US">
                <a:ea typeface="+mn-lt"/>
                <a:cs typeface="+mn-lt"/>
              </a:rPr>
              <a:t>Communication is one of the most important professional skills in health and social care. Every interaction with patients, families and colleagues depends on effective communication.</a:t>
            </a:r>
            <a:endParaRPr lang="en-US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750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F1DC4F1-947E-C467-F7B6-049977CF906B}"/>
              </a:ext>
            </a:extLst>
          </p:cNvPr>
          <p:cNvSpPr txBox="1"/>
          <p:nvPr/>
        </p:nvSpPr>
        <p:spPr>
          <a:xfrm>
            <a:off x="838200" y="1461360"/>
            <a:ext cx="5536397" cy="393528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Why Communication Matters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Essential for safe and effective care.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Builds trust between professionals and service users.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Supports collaborative working.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Improves patient outcomes.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b="1"/>
              <a:t>Key Point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/>
              <a:t>Effective communication is recognised as a fundamental professional skill within health and social care practice (NMC, 2018).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774502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CD2BEE9-4126-A72B-0716-BAD4FF0FAD59}"/>
              </a:ext>
            </a:extLst>
          </p:cNvPr>
          <p:cNvSpPr txBox="1"/>
          <p:nvPr/>
        </p:nvSpPr>
        <p:spPr>
          <a:xfrm>
            <a:off x="2329133" y="912963"/>
            <a:ext cx="6814867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Importance of Communication in Health and Social Care</a:t>
            </a:r>
          </a:p>
          <a:p>
            <a:r>
              <a:rPr lang="en-US" b="1"/>
              <a:t>Why Communication is Important</a:t>
            </a:r>
          </a:p>
          <a:p>
            <a:r>
              <a:rPr lang="en-US" b="1"/>
              <a:t>Patient Safety</a:t>
            </a:r>
          </a:p>
          <a:p>
            <a:r>
              <a:rPr lang="en-US"/>
              <a:t>Poor communication can lead to medication errors, delays in treatment and misunderstandings.</a:t>
            </a:r>
          </a:p>
          <a:p>
            <a:r>
              <a:rPr lang="en-US" b="1"/>
              <a:t>Person-Centred Care</a:t>
            </a:r>
          </a:p>
          <a:p>
            <a:r>
              <a:rPr lang="en-US"/>
              <a:t>Good communication helps professionals understand service users' needs, wishes and preferences.</a:t>
            </a:r>
          </a:p>
          <a:p>
            <a:r>
              <a:rPr lang="en-US" b="1"/>
              <a:t>Team Collaboration</a:t>
            </a:r>
          </a:p>
          <a:p>
            <a:r>
              <a:rPr lang="en-US"/>
              <a:t>Health and social care professionals rely on effective communication to coordinate care.</a:t>
            </a:r>
          </a:p>
          <a:p>
            <a:r>
              <a:rPr lang="en-US" b="1"/>
              <a:t>Professional Accountability</a:t>
            </a:r>
          </a:p>
          <a:p>
            <a:r>
              <a:rPr lang="en-US"/>
              <a:t>Accurate communication ensures legal and professional standards are maintained.</a:t>
            </a:r>
          </a:p>
          <a:p>
            <a:r>
              <a:rPr lang="en-US" b="1"/>
              <a:t>In-text citations:</a:t>
            </a:r>
            <a:r>
              <a:rPr lang="en-US"/>
              <a:t> (NICE, 2023; WHO, 2024)</a:t>
            </a:r>
          </a:p>
          <a:p>
            <a:r>
              <a:rPr lang="en-US" b="1"/>
              <a:t>Speaker Notes</a:t>
            </a:r>
          </a:p>
          <a:p>
            <a:r>
              <a:rPr lang="en-US"/>
              <a:t>Research consistently shows that communication failures are a major cause of patient safety incidents. Effective communication helps ensure continuity of care and positive outcomes.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7304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BAR Model PowerPoint Presentation Slides - PPT Template">
            <a:extLst>
              <a:ext uri="{FF2B5EF4-FFF2-40B4-BE49-F238E27FC236}">
                <a16:creationId xmlns:a16="http://schemas.microsoft.com/office/drawing/2014/main" id="{4B8338EA-8382-D621-1476-888CFD45C9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762" y="1034272"/>
            <a:ext cx="2743200" cy="3541502"/>
          </a:xfrm>
          <a:prstGeom prst="rect">
            <a:avLst/>
          </a:prstGeom>
        </p:spPr>
      </p:pic>
      <p:pic>
        <p:nvPicPr>
          <p:cNvPr id="3" name="Picture 2" descr="SBAR Technique (477) | Right Decisions">
            <a:extLst>
              <a:ext uri="{FF2B5EF4-FFF2-40B4-BE49-F238E27FC236}">
                <a16:creationId xmlns:a16="http://schemas.microsoft.com/office/drawing/2014/main" id="{5F73C660-88AC-305B-51D9-CBD78E21F6A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7108" y="1148390"/>
            <a:ext cx="2743199" cy="3391650"/>
          </a:xfrm>
          <a:prstGeom prst="rect">
            <a:avLst/>
          </a:prstGeom>
        </p:spPr>
      </p:pic>
      <p:pic>
        <p:nvPicPr>
          <p:cNvPr id="4" name="Picture 3" descr="Establishing clinical quality improvement programmes">
            <a:extLst>
              <a:ext uri="{FF2B5EF4-FFF2-40B4-BE49-F238E27FC236}">
                <a16:creationId xmlns:a16="http://schemas.microsoft.com/office/drawing/2014/main" id="{21F0B8AA-613D-B514-7475-2FF4E6B0AF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02286" y="1032474"/>
            <a:ext cx="2743199" cy="38779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0934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BEA26A2-D34F-45E4-C1CC-305AEA5A059D}"/>
              </a:ext>
            </a:extLst>
          </p:cNvPr>
          <p:cNvSpPr txBox="1"/>
          <p:nvPr/>
        </p:nvSpPr>
        <p:spPr>
          <a:xfrm>
            <a:off x="2099095" y="1143000"/>
            <a:ext cx="7044905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Why SBAR is Important</a:t>
            </a:r>
          </a:p>
          <a:p>
            <a:pPr>
              <a:buFont typeface=""/>
              <a:buChar char="•"/>
            </a:pPr>
            <a:r>
              <a:rPr lang="en-US"/>
              <a:t>Creates a structured communication process. </a:t>
            </a:r>
          </a:p>
          <a:p>
            <a:pPr>
              <a:buFont typeface=""/>
              <a:buChar char="•"/>
            </a:pPr>
            <a:r>
              <a:rPr lang="en-US"/>
              <a:t>Reduces misunderstandings. </a:t>
            </a:r>
          </a:p>
          <a:p>
            <a:pPr>
              <a:buFont typeface=""/>
              <a:buChar char="•"/>
            </a:pPr>
            <a:r>
              <a:rPr lang="en-US"/>
              <a:t>Improves patient safety. </a:t>
            </a:r>
          </a:p>
          <a:p>
            <a:pPr>
              <a:buFont typeface=""/>
              <a:buChar char="•"/>
            </a:pPr>
            <a:r>
              <a:rPr lang="en-US"/>
              <a:t>Supports effective teamwork. </a:t>
            </a:r>
          </a:p>
          <a:p>
            <a:r>
              <a:rPr lang="en-US" b="1"/>
              <a:t>In-text citations:</a:t>
            </a:r>
            <a:r>
              <a:rPr lang="en-US"/>
              <a:t> (Institute for Healthcare Improvement, 2024; NHS England, 2024)</a:t>
            </a:r>
          </a:p>
          <a:p>
            <a:r>
              <a:rPr lang="en-US" b="1"/>
              <a:t>Speaker Notes</a:t>
            </a:r>
          </a:p>
          <a:p>
            <a:r>
              <a:rPr lang="en-US"/>
              <a:t>SBAR was developed to standardise communication between healthcare professionals. It provides a clear and concise framework for sharing important information.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58537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07A026-040B-6E7A-8A42-E00B45229D7D}"/>
              </a:ext>
            </a:extLst>
          </p:cNvPr>
          <p:cNvSpPr txBox="1"/>
          <p:nvPr/>
        </p:nvSpPr>
        <p:spPr>
          <a:xfrm>
            <a:off x="2070340" y="1344283"/>
            <a:ext cx="7073660" cy="45243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Example: Care Assistant Reporting a Patient's Deterioration</a:t>
            </a:r>
          </a:p>
          <a:p>
            <a:r>
              <a:rPr lang="en-US" b="1"/>
              <a:t>Situation</a:t>
            </a:r>
          </a:p>
          <a:p>
            <a:r>
              <a:rPr lang="en-US"/>
              <a:t>"Mr Smith is experiencing shortness of breath."</a:t>
            </a:r>
          </a:p>
          <a:p>
            <a:r>
              <a:rPr lang="en-US" b="1"/>
              <a:t>Background</a:t>
            </a:r>
          </a:p>
          <a:p>
            <a:r>
              <a:rPr lang="en-US"/>
              <a:t>"He has chronic obstructive pulmonary disease and was admitted two days ago."</a:t>
            </a:r>
          </a:p>
          <a:p>
            <a:r>
              <a:rPr lang="en-US" b="1"/>
              <a:t>Assessment</a:t>
            </a:r>
          </a:p>
          <a:p>
            <a:r>
              <a:rPr lang="en-US"/>
              <a:t>"His breathing rate has increased, and he appears distressed."</a:t>
            </a:r>
          </a:p>
          <a:p>
            <a:r>
              <a:rPr lang="en-US" b="1"/>
              <a:t>Recommendation</a:t>
            </a:r>
          </a:p>
          <a:p>
            <a:r>
              <a:rPr lang="en-US"/>
              <a:t>"I recommend an urgent review by the nurse or doctor."</a:t>
            </a:r>
          </a:p>
          <a:p>
            <a:r>
              <a:rPr lang="en-US" b="1"/>
              <a:t>Outcome</a:t>
            </a:r>
          </a:p>
          <a:p>
            <a:pPr>
              <a:buFont typeface=""/>
              <a:buChar char="•"/>
            </a:pPr>
            <a:r>
              <a:rPr lang="en-US"/>
              <a:t>Faster intervention. </a:t>
            </a:r>
          </a:p>
          <a:p>
            <a:pPr>
              <a:buFont typeface=""/>
              <a:buChar char="•"/>
            </a:pPr>
            <a:r>
              <a:rPr lang="en-US"/>
              <a:t>Improved patient safety. </a:t>
            </a:r>
          </a:p>
          <a:p>
            <a:pPr>
              <a:buFont typeface=""/>
              <a:buChar char="•"/>
            </a:pPr>
            <a:r>
              <a:rPr lang="en-US"/>
              <a:t>Reduced risk of complications. </a:t>
            </a:r>
          </a:p>
          <a:p>
            <a:r>
              <a:rPr lang="en-US" b="1"/>
              <a:t>In-text citations:</a:t>
            </a:r>
            <a:r>
              <a:rPr lang="en-US"/>
              <a:t> (NHS England, 2024; NICE, 2023)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2614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16DAB1F-E59B-B3AE-5B48-F92DA26CE1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08383386"/>
              </p:ext>
            </p:extLst>
          </p:nvPr>
        </p:nvGraphicFramePr>
        <p:xfrm>
          <a:off x="1222075" y="474452"/>
          <a:ext cx="8396017" cy="219456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866075">
                  <a:extLst>
                    <a:ext uri="{9D8B030D-6E8A-4147-A177-3AD203B41FA5}">
                      <a16:colId xmlns:a16="http://schemas.microsoft.com/office/drawing/2014/main" val="3682660442"/>
                    </a:ext>
                  </a:extLst>
                </a:gridCol>
                <a:gridCol w="4529942">
                  <a:extLst>
                    <a:ext uri="{9D8B030D-6E8A-4147-A177-3AD203B41FA5}">
                      <a16:colId xmlns:a16="http://schemas.microsoft.com/office/drawing/2014/main" val="2057169051"/>
                    </a:ext>
                  </a:extLst>
                </a:gridCol>
              </a:tblGrid>
              <a:tr h="215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Benefits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Challenges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053333"/>
                  </a:ext>
                </a:extLst>
              </a:tr>
              <a:tr h="215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Improves patient safety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Language barriers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06500238"/>
                  </a:ext>
                </a:extLst>
              </a:tr>
              <a:tr h="215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Enhances teamwork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Hearing impairments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7045522"/>
                  </a:ext>
                </a:extLst>
              </a:tr>
              <a:tr h="215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Builds trust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Stress and workload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36270869"/>
                  </a:ext>
                </a:extLst>
              </a:tr>
              <a:tr h="215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Improves care quality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Cultural differences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4055853"/>
                  </a:ext>
                </a:extLst>
              </a:tr>
              <a:tr h="2155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Supports decision-making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Lack of training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19620227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9FDDC71-EAAD-224D-A2DC-26424F7148DC}"/>
              </a:ext>
            </a:extLst>
          </p:cNvPr>
          <p:cNvSpPr txBox="1"/>
          <p:nvPr/>
        </p:nvSpPr>
        <p:spPr>
          <a:xfrm>
            <a:off x="1365850" y="2954547"/>
            <a:ext cx="7576867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Benefits and Challenges of Communication</a:t>
            </a:r>
          </a:p>
          <a:p>
            <a:endParaRPr lang="en-US"/>
          </a:p>
          <a:p>
            <a:r>
              <a:rPr lang="en-US" b="1"/>
              <a:t>Strategies for Improvement</a:t>
            </a:r>
          </a:p>
          <a:p>
            <a:pPr>
              <a:buFont typeface=""/>
              <a:buChar char="•"/>
            </a:pPr>
            <a:r>
              <a:rPr lang="en-US"/>
              <a:t>Active listening. </a:t>
            </a:r>
          </a:p>
          <a:p>
            <a:pPr>
              <a:buFont typeface=""/>
              <a:buChar char="•"/>
            </a:pPr>
            <a:r>
              <a:rPr lang="en-US"/>
              <a:t>Use of SBAR. </a:t>
            </a:r>
          </a:p>
          <a:p>
            <a:pPr>
              <a:buFont typeface=""/>
              <a:buChar char="•"/>
            </a:pPr>
            <a:r>
              <a:rPr lang="en-US"/>
              <a:t>Communication training. </a:t>
            </a:r>
          </a:p>
          <a:p>
            <a:pPr>
              <a:buFont typeface=""/>
              <a:buChar char="•"/>
            </a:pPr>
            <a:r>
              <a:rPr lang="en-US"/>
              <a:t>Use of interpreters. </a:t>
            </a:r>
          </a:p>
          <a:p>
            <a:pPr>
              <a:buFont typeface=""/>
              <a:buChar char="•"/>
            </a:pPr>
            <a:r>
              <a:rPr lang="en-US"/>
              <a:t>Clear documentation. </a:t>
            </a:r>
          </a:p>
          <a:p>
            <a:r>
              <a:rPr lang="en-US" b="1"/>
              <a:t>In-text citations:</a:t>
            </a:r>
            <a:r>
              <a:rPr lang="en-US"/>
              <a:t> (Skills for Care, 2024; NICE, 2023)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520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3DD804-E293-9FAE-B289-349241A46BD1}"/>
              </a:ext>
            </a:extLst>
          </p:cNvPr>
          <p:cNvSpPr txBox="1"/>
          <p:nvPr/>
        </p:nvSpPr>
        <p:spPr>
          <a:xfrm>
            <a:off x="2099095" y="1444925"/>
            <a:ext cx="7044905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Conclusion</a:t>
            </a:r>
          </a:p>
          <a:p>
            <a:r>
              <a:rPr lang="en-US" b="1"/>
              <a:t>Conclusion</a:t>
            </a:r>
          </a:p>
          <a:p>
            <a:r>
              <a:rPr lang="en-US"/>
              <a:t>Communication is one of the most important skills required in health and social care. It supports patient safety, person-centred care and effective teamwork. The SBAR communication model provides a structured framework that improves information sharing and reduces the risk of errors. Developing strong communication skills is essential for professional practice and high-quality care.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54404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304BE9-32F2-956A-CD49-E0A776EABCA8}"/>
              </a:ext>
            </a:extLst>
          </p:cNvPr>
          <p:cNvSpPr txBox="1"/>
          <p:nvPr/>
        </p:nvSpPr>
        <p:spPr>
          <a:xfrm>
            <a:off x="2214114" y="1761227"/>
            <a:ext cx="6929886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References (UWTSD Harvard Style)</a:t>
            </a:r>
          </a:p>
          <a:p>
            <a:r>
              <a:rPr lang="en-US"/>
              <a:t>Arnold, E.C. and Boggs, K.U. (2020) </a:t>
            </a:r>
            <a:r>
              <a:rPr lang="en-US" i="1"/>
              <a:t>Interpersonal Relationships: Professional Communication Skills for Nurses</a:t>
            </a:r>
            <a:r>
              <a:rPr lang="en-US"/>
              <a:t>. 8th ed. St Louis: Elsevier.</a:t>
            </a:r>
          </a:p>
          <a:p>
            <a:r>
              <a:rPr lang="en-US">
                <a:hlinkClick r:id="rId2"/>
              </a:rPr>
              <a:t>Health and Care Professions Council (HCPC)</a:t>
            </a:r>
          </a:p>
          <a:p>
            <a:r>
              <a:rPr lang="en-US"/>
              <a:t>Institute for Healthcare Improvement (IHI) SBAR Tool</a:t>
            </a:r>
          </a:p>
          <a:p>
            <a:r>
              <a:rPr lang="en-US">
                <a:hlinkClick r:id="rId3"/>
              </a:rPr>
              <a:t>National Institute for Health and Care Excellence (NICE)</a:t>
            </a:r>
          </a:p>
          <a:p>
            <a:r>
              <a:rPr lang="en-US">
                <a:hlinkClick r:id="rId4"/>
              </a:rPr>
              <a:t>NHS England Patient Safety Resources</a:t>
            </a:r>
          </a:p>
          <a:p>
            <a:r>
              <a:rPr lang="en-US">
                <a:hlinkClick r:id="rId5"/>
              </a:rPr>
              <a:t>Nursing and Midwifery Council (NMC) Code</a:t>
            </a:r>
          </a:p>
          <a:p>
            <a:r>
              <a:rPr lang="en-US">
                <a:hlinkClick r:id="rId6"/>
              </a:rPr>
              <a:t>Skills for Care Communication Guidance</a:t>
            </a:r>
          </a:p>
          <a:p>
            <a:r>
              <a:rPr lang="en-US">
                <a:hlinkClick r:id="rId7"/>
              </a:rPr>
              <a:t>World Health Organization (WHO) Quality of Care Framework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8994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96B24"/>
      </a:accent1>
      <a:accent2>
        <a:srgbClr val="4EA72E"/>
      </a:accent2>
      <a:accent3>
        <a:srgbClr val="156082"/>
      </a:accent3>
      <a:accent4>
        <a:srgbClr val="0F9ED5"/>
      </a:accent4>
      <a:accent5>
        <a:srgbClr val="A02B93"/>
      </a:accent5>
      <a:accent6>
        <a:srgbClr val="E97132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97E0A228-C590-4D20-B05F-A6BF04A0544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94</cp:revision>
  <dcterms:created xsi:type="dcterms:W3CDTF">2026-06-17T08:33:43Z</dcterms:created>
  <dcterms:modified xsi:type="dcterms:W3CDTF">2026-06-17T10:12:04Z</dcterms:modified>
</cp:coreProperties>
</file>