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3" r:id="rId5"/>
    <p:sldId id="264" r:id="rId6"/>
    <p:sldId id="265" r:id="rId7"/>
    <p:sldId id="294" r:id="rId8"/>
    <p:sldId id="266" r:id="rId9"/>
    <p:sldId id="267" r:id="rId10"/>
    <p:sldId id="295" r:id="rId11"/>
    <p:sldId id="269" r:id="rId12"/>
    <p:sldId id="273" r:id="rId13"/>
    <p:sldId id="270" r:id="rId14"/>
    <p:sldId id="274" r:id="rId15"/>
    <p:sldId id="275" r:id="rId16"/>
    <p:sldId id="272" r:id="rId17"/>
    <p:sldId id="277" r:id="rId18"/>
    <p:sldId id="279" r:id="rId19"/>
    <p:sldId id="278" r:id="rId20"/>
    <p:sldId id="280" r:id="rId21"/>
    <p:sldId id="281" r:id="rId22"/>
    <p:sldId id="300" r:id="rId23"/>
    <p:sldId id="298" r:id="rId24"/>
    <p:sldId id="282" r:id="rId25"/>
    <p:sldId id="283" r:id="rId26"/>
    <p:sldId id="284" r:id="rId27"/>
    <p:sldId id="299" r:id="rId28"/>
    <p:sldId id="285" r:id="rId29"/>
    <p:sldId id="286" r:id="rId30"/>
    <p:sldId id="287" r:id="rId31"/>
    <p:sldId id="302" r:id="rId32"/>
    <p:sldId id="303" r:id="rId33"/>
    <p:sldId id="288" r:id="rId34"/>
    <p:sldId id="301" r:id="rId35"/>
    <p:sldId id="289" r:id="rId36"/>
    <p:sldId id="296" r:id="rId37"/>
    <p:sldId id="290" r:id="rId38"/>
    <p:sldId id="291" r:id="rId39"/>
    <p:sldId id="292" r:id="rId40"/>
    <p:sldId id="293" r:id="rId41"/>
    <p:sldId id="297"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1" autoAdjust="0"/>
    <p:restoredTop sz="94660"/>
  </p:normalViewPr>
  <p:slideViewPr>
    <p:cSldViewPr>
      <p:cViewPr varScale="1">
        <p:scale>
          <a:sx n="68" d="100"/>
          <a:sy n="68" d="100"/>
        </p:scale>
        <p:origin x="-1380"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88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2/2/2014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2/2/2014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2/2/2014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2/2/2014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disbury.com/wordpress/wp-content/uploads/2009/06/motivation.gi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www.managers.org.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therecoveringpolitician.com/wp-content/uploads/2013/03/Maslows-Hierarchy-of-Needs.jpg"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intuitiontellsmeso.files.wordpress.com/2009/08/maslows-hierarchy.jpg"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consciousaging.com/Images/Maslow's%20Hierarchy%20of%20Needs.jpg"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en.wikipedia.org/wiki/Two-factor_theor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w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71612"/>
            <a:ext cx="7772400" cy="1470025"/>
          </a:xfrm>
        </p:spPr>
        <p:txBody>
          <a:bodyPr/>
          <a:lstStyle/>
          <a:p>
            <a:r>
              <a:rPr lang="en-GB" dirty="0" smtClean="0"/>
              <a:t>Motivation @ Work</a:t>
            </a:r>
            <a:endParaRPr lang="en-GB" dirty="0"/>
          </a:p>
        </p:txBody>
      </p:sp>
      <p:sp>
        <p:nvSpPr>
          <p:cNvPr id="3" name="Subtitle 2"/>
          <p:cNvSpPr>
            <a:spLocks noGrp="1"/>
          </p:cNvSpPr>
          <p:nvPr>
            <p:ph type="subTitle" idx="1"/>
          </p:nvPr>
        </p:nvSpPr>
        <p:spPr>
          <a:xfrm>
            <a:off x="1371600" y="3000372"/>
            <a:ext cx="6400800" cy="1752600"/>
          </a:xfrm>
        </p:spPr>
        <p:txBody>
          <a:bodyPr>
            <a:normAutofit/>
          </a:bodyPr>
          <a:lstStyle/>
          <a:p>
            <a:r>
              <a:rPr lang="en-GB" sz="1200" dirty="0" smtClean="0"/>
              <a:t>Based on Chapter 7, Management and Organisation Behaviour 9ed by Laurie J. Mullins.</a:t>
            </a:r>
            <a:endParaRPr lang="en-GB"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sz="2000" dirty="0" smtClean="0"/>
              <a:t>Mullins 2010 states that the </a:t>
            </a:r>
            <a:endParaRPr lang="en-GB" sz="2000" dirty="0"/>
          </a:p>
        </p:txBody>
      </p:sp>
      <p:pic>
        <p:nvPicPr>
          <p:cNvPr id="1026" name="Picture 2"/>
          <p:cNvPicPr>
            <a:picLocks noChangeAspect="1" noChangeArrowheads="1"/>
          </p:cNvPicPr>
          <p:nvPr/>
        </p:nvPicPr>
        <p:blipFill>
          <a:blip r:embed="rId2" cstate="print"/>
          <a:srcRect/>
          <a:stretch>
            <a:fillRect/>
          </a:stretch>
        </p:blipFill>
        <p:spPr bwMode="auto">
          <a:xfrm>
            <a:off x="571472" y="2143116"/>
            <a:ext cx="7872373" cy="285752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Reflect and write down what motivates you?</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500034" y="2428868"/>
            <a:ext cx="8145606" cy="250033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Motivation</a:t>
            </a:r>
            <a:endParaRPr lang="en-GB" dirty="0"/>
          </a:p>
        </p:txBody>
      </p:sp>
      <p:pic>
        <p:nvPicPr>
          <p:cNvPr id="3075" name="Picture 3"/>
          <p:cNvPicPr>
            <a:picLocks noChangeAspect="1" noChangeArrowheads="1"/>
          </p:cNvPicPr>
          <p:nvPr/>
        </p:nvPicPr>
        <p:blipFill>
          <a:blip r:embed="rId2" cstate="print"/>
          <a:srcRect/>
          <a:stretch>
            <a:fillRect/>
          </a:stretch>
        </p:blipFill>
        <p:spPr bwMode="auto">
          <a:xfrm>
            <a:off x="71406" y="1714488"/>
            <a:ext cx="8985838" cy="1428760"/>
          </a:xfrm>
          <a:prstGeom prst="rect">
            <a:avLst/>
          </a:prstGeom>
          <a:noFill/>
          <a:ln w="9525">
            <a:noFill/>
            <a:miter lim="800000"/>
            <a:headEnd/>
            <a:tailEnd/>
          </a:ln>
          <a:effectLst/>
        </p:spPr>
      </p:pic>
      <p:pic>
        <p:nvPicPr>
          <p:cNvPr id="3077" name="Picture 5" descr="http://sdisbury.com/wordpress/wp-content/uploads/2009/06/motivation.gif"/>
          <p:cNvPicPr>
            <a:picLocks noChangeAspect="1" noChangeArrowheads="1"/>
          </p:cNvPicPr>
          <p:nvPr/>
        </p:nvPicPr>
        <p:blipFill>
          <a:blip r:embed="rId3" cstate="print"/>
          <a:srcRect/>
          <a:stretch>
            <a:fillRect/>
          </a:stretch>
        </p:blipFill>
        <p:spPr bwMode="auto">
          <a:xfrm>
            <a:off x="885819" y="2643182"/>
            <a:ext cx="2828925" cy="2867025"/>
          </a:xfrm>
          <a:prstGeom prst="rect">
            <a:avLst/>
          </a:prstGeom>
          <a:noFill/>
        </p:spPr>
      </p:pic>
      <p:sp>
        <p:nvSpPr>
          <p:cNvPr id="7" name="TextBox 6"/>
          <p:cNvSpPr txBox="1"/>
          <p:nvPr/>
        </p:nvSpPr>
        <p:spPr>
          <a:xfrm>
            <a:off x="0" y="6572272"/>
            <a:ext cx="3863558" cy="215444"/>
          </a:xfrm>
          <a:prstGeom prst="rect">
            <a:avLst/>
          </a:prstGeom>
          <a:noFill/>
        </p:spPr>
        <p:txBody>
          <a:bodyPr wrap="none" rtlCol="0">
            <a:spAutoFit/>
          </a:bodyPr>
          <a:lstStyle/>
          <a:p>
            <a:r>
              <a:rPr lang="en-GB" sz="800" dirty="0" smtClean="0">
                <a:latin typeface="Arial" pitchFamily="34" charset="0"/>
                <a:cs typeface="Arial" pitchFamily="34" charset="0"/>
              </a:rPr>
              <a:t>Image: </a:t>
            </a:r>
            <a:r>
              <a:rPr lang="en-GB" sz="800" dirty="0" smtClean="0">
                <a:latin typeface="Arial" pitchFamily="34" charset="0"/>
                <a:cs typeface="Arial" pitchFamily="34" charset="0"/>
                <a:hlinkClick r:id="rId4"/>
              </a:rPr>
              <a:t>http://sdisbury.com/wordpress/wp-content/uploads/2009/06/motivation.gif</a:t>
            </a:r>
            <a:endParaRPr lang="en-GB" sz="800" dirty="0">
              <a:latin typeface="Arial" pitchFamily="34" charset="0"/>
              <a:cs typeface="Arial" pitchFamily="34" charset="0"/>
            </a:endParaRPr>
          </a:p>
        </p:txBody>
      </p:sp>
      <p:sp>
        <p:nvSpPr>
          <p:cNvPr id="9" name="TextBox 8"/>
          <p:cNvSpPr txBox="1"/>
          <p:nvPr/>
        </p:nvSpPr>
        <p:spPr>
          <a:xfrm>
            <a:off x="2357422" y="3728869"/>
            <a:ext cx="6572296" cy="1200329"/>
          </a:xfrm>
          <a:prstGeom prst="rect">
            <a:avLst/>
          </a:prstGeom>
          <a:noFill/>
        </p:spPr>
        <p:txBody>
          <a:bodyPr wrap="square" rtlCol="0">
            <a:spAutoFit/>
          </a:bodyPr>
          <a:lstStyle/>
          <a:p>
            <a:r>
              <a:rPr lang="en-GB" dirty="0" smtClean="0"/>
              <a:t>People’s behaviour is determined by what motivates them.... If the manager is to improve the work of the organisation , attention must be given to the level of motivation of its members.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Mitchell’s 4 characteristics of motivation</a:t>
            </a:r>
            <a:endParaRPr lang="en-GB" sz="3600" dirty="0"/>
          </a:p>
        </p:txBody>
      </p:sp>
      <p:pic>
        <p:nvPicPr>
          <p:cNvPr id="4098" name="Picture 2"/>
          <p:cNvPicPr>
            <a:picLocks noChangeAspect="1" noChangeArrowheads="1"/>
          </p:cNvPicPr>
          <p:nvPr/>
        </p:nvPicPr>
        <p:blipFill>
          <a:blip r:embed="rId2" cstate="print"/>
          <a:srcRect/>
          <a:stretch>
            <a:fillRect/>
          </a:stretch>
        </p:blipFill>
        <p:spPr bwMode="auto">
          <a:xfrm>
            <a:off x="-32" y="1357298"/>
            <a:ext cx="9144032" cy="4857784"/>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2" cstate="print"/>
          <a:srcRect/>
          <a:stretch>
            <a:fillRect/>
          </a:stretch>
        </p:blipFill>
        <p:spPr bwMode="auto">
          <a:xfrm>
            <a:off x="0" y="571480"/>
            <a:ext cx="8992258" cy="1357322"/>
          </a:xfrm>
          <a:prstGeom prst="rect">
            <a:avLst/>
          </a:prstGeom>
          <a:noFill/>
          <a:ln w="9525">
            <a:noFill/>
            <a:miter lim="800000"/>
            <a:headEnd/>
            <a:tailEnd/>
          </a:ln>
          <a:effectLst/>
        </p:spPr>
      </p:pic>
      <p:pic>
        <p:nvPicPr>
          <p:cNvPr id="5123" name="Picture 3" descr="http://www.ervanti.co.uk/images/CMI_logo.png"/>
          <p:cNvPicPr>
            <a:picLocks noChangeAspect="1" noChangeArrowheads="1"/>
          </p:cNvPicPr>
          <p:nvPr/>
        </p:nvPicPr>
        <p:blipFill>
          <a:blip r:embed="rId3" cstate="print"/>
          <a:srcRect/>
          <a:stretch>
            <a:fillRect/>
          </a:stretch>
        </p:blipFill>
        <p:spPr bwMode="auto">
          <a:xfrm>
            <a:off x="1907704" y="1772816"/>
            <a:ext cx="4870324" cy="1646494"/>
          </a:xfrm>
          <a:prstGeom prst="rect">
            <a:avLst/>
          </a:prstGeom>
          <a:noFill/>
        </p:spPr>
      </p:pic>
      <p:sp>
        <p:nvSpPr>
          <p:cNvPr id="6" name="TextBox 5"/>
          <p:cNvSpPr txBox="1"/>
          <p:nvPr/>
        </p:nvSpPr>
        <p:spPr>
          <a:xfrm>
            <a:off x="2699792" y="3429000"/>
            <a:ext cx="3013838" cy="369332"/>
          </a:xfrm>
          <a:prstGeom prst="rect">
            <a:avLst/>
          </a:prstGeom>
          <a:noFill/>
        </p:spPr>
        <p:txBody>
          <a:bodyPr wrap="none" rtlCol="0">
            <a:spAutoFit/>
          </a:bodyPr>
          <a:lstStyle/>
          <a:p>
            <a:r>
              <a:rPr lang="en-GB" dirty="0" smtClean="0">
                <a:hlinkClick r:id="rId4"/>
              </a:rPr>
              <a:t>http://www.managers.org.uk/</a:t>
            </a:r>
            <a:endParaRPr lang="en-GB" dirty="0"/>
          </a:p>
        </p:txBody>
      </p:sp>
      <p:pic>
        <p:nvPicPr>
          <p:cNvPr id="5" name="Picture 2"/>
          <p:cNvPicPr>
            <a:picLocks noChangeAspect="1" noChangeArrowheads="1"/>
          </p:cNvPicPr>
          <p:nvPr/>
        </p:nvPicPr>
        <p:blipFill>
          <a:blip r:embed="rId5" cstate="print"/>
          <a:srcRect/>
          <a:stretch>
            <a:fillRect/>
          </a:stretch>
        </p:blipFill>
        <p:spPr bwMode="auto">
          <a:xfrm>
            <a:off x="25913" y="4221088"/>
            <a:ext cx="9118087" cy="85725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Needs</a:t>
            </a:r>
            <a:endParaRPr lang="en-GB" dirty="0"/>
          </a:p>
        </p:txBody>
      </p:sp>
      <p:sp>
        <p:nvSpPr>
          <p:cNvPr id="3" name="Content Placeholder 2"/>
          <p:cNvSpPr>
            <a:spLocks noGrp="1"/>
          </p:cNvSpPr>
          <p:nvPr>
            <p:ph idx="1"/>
          </p:nvPr>
        </p:nvSpPr>
        <p:spPr/>
        <p:txBody>
          <a:bodyPr/>
          <a:lstStyle/>
          <a:p>
            <a:r>
              <a:rPr lang="en-GB" dirty="0" smtClean="0"/>
              <a:t>All humans need to have certain needs met in order to be content, happy and healthy. </a:t>
            </a:r>
          </a:p>
          <a:p>
            <a:r>
              <a:rPr lang="en-GB" dirty="0" smtClean="0"/>
              <a:t>Reflect and list what you ‘need’ in life to be content/healthy/happy?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&amp; Expectations at work</a:t>
            </a:r>
            <a:endParaRPr lang="en-GB" dirty="0"/>
          </a:p>
        </p:txBody>
      </p:sp>
      <p:pic>
        <p:nvPicPr>
          <p:cNvPr id="23555" name="Picture 3"/>
          <p:cNvPicPr>
            <a:picLocks noChangeAspect="1" noChangeArrowheads="1"/>
          </p:cNvPicPr>
          <p:nvPr/>
        </p:nvPicPr>
        <p:blipFill>
          <a:blip r:embed="rId2" cstate="print"/>
          <a:srcRect/>
          <a:stretch>
            <a:fillRect/>
          </a:stretch>
        </p:blipFill>
        <p:spPr bwMode="auto">
          <a:xfrm>
            <a:off x="-32" y="1500174"/>
            <a:ext cx="9066572" cy="2286016"/>
          </a:xfrm>
          <a:prstGeom prst="rect">
            <a:avLst/>
          </a:prstGeom>
          <a:noFill/>
          <a:ln w="9525">
            <a:noFill/>
            <a:miter lim="800000"/>
            <a:headEnd/>
            <a:tailEnd/>
          </a:ln>
          <a:effectLst/>
        </p:spPr>
      </p:pic>
      <p:pic>
        <p:nvPicPr>
          <p:cNvPr id="23557" name="Picture 5" descr="http://www.lifehack.org/wp-content/files/2007/05/20070530-stay-motivated.jpg"/>
          <p:cNvPicPr>
            <a:picLocks noChangeAspect="1" noChangeArrowheads="1"/>
          </p:cNvPicPr>
          <p:nvPr/>
        </p:nvPicPr>
        <p:blipFill>
          <a:blip r:embed="rId3" cstate="print"/>
          <a:srcRect/>
          <a:stretch>
            <a:fillRect/>
          </a:stretch>
        </p:blipFill>
        <p:spPr bwMode="auto">
          <a:xfrm>
            <a:off x="4500562" y="3857628"/>
            <a:ext cx="2438400" cy="2438400"/>
          </a:xfrm>
          <a:prstGeom prst="rect">
            <a:avLst/>
          </a:prstGeom>
          <a:noFill/>
        </p:spPr>
      </p:pic>
      <p:sp>
        <p:nvSpPr>
          <p:cNvPr id="5" name="Rectangle 4"/>
          <p:cNvSpPr/>
          <p:nvPr/>
        </p:nvSpPr>
        <p:spPr>
          <a:xfrm>
            <a:off x="0" y="2636912"/>
            <a:ext cx="34918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615237" y="2276872"/>
            <a:ext cx="3532827" cy="369332"/>
          </a:xfrm>
          <a:prstGeom prst="rect">
            <a:avLst/>
          </a:prstGeom>
          <a:noFill/>
        </p:spPr>
        <p:txBody>
          <a:bodyPr wrap="none" rtlCol="0">
            <a:spAutoFit/>
          </a:bodyPr>
          <a:lstStyle/>
          <a:p>
            <a:r>
              <a:rPr lang="en-GB" b="1" dirty="0" smtClean="0"/>
              <a:t>Mullins identifies 12 human needs:</a:t>
            </a:r>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&amp; Expectations at work</a:t>
            </a:r>
            <a:endParaRPr lang="en-GB" dirty="0"/>
          </a:p>
        </p:txBody>
      </p:sp>
      <p:pic>
        <p:nvPicPr>
          <p:cNvPr id="24578" name="Picture 2"/>
          <p:cNvPicPr>
            <a:picLocks noChangeAspect="1" noChangeArrowheads="1"/>
          </p:cNvPicPr>
          <p:nvPr/>
        </p:nvPicPr>
        <p:blipFill>
          <a:blip r:embed="rId2" cstate="print"/>
          <a:srcRect/>
          <a:stretch>
            <a:fillRect/>
          </a:stretch>
        </p:blipFill>
        <p:spPr bwMode="auto">
          <a:xfrm>
            <a:off x="0" y="1571612"/>
            <a:ext cx="9058236" cy="35719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Example of Intrinsic and </a:t>
            </a:r>
            <a:r>
              <a:rPr lang="en-GB" b="1" u="sng" dirty="0" smtClean="0"/>
              <a:t>Extrinsic Motivation</a:t>
            </a:r>
            <a:endParaRPr lang="en-GB" dirty="0"/>
          </a:p>
        </p:txBody>
      </p:sp>
      <p:sp>
        <p:nvSpPr>
          <p:cNvPr id="4" name="Content Placeholder 3"/>
          <p:cNvSpPr txBox="1">
            <a:spLocks noGrp="1"/>
          </p:cNvSpPr>
          <p:nvPr>
            <p:ph idx="1"/>
          </p:nvPr>
        </p:nvSpPr>
        <p:spPr>
          <a:xfrm>
            <a:off x="457200" y="1600200"/>
            <a:ext cx="8229600" cy="5176802"/>
          </a:xfrm>
          <a:prstGeom prst="rect">
            <a:avLst/>
          </a:prstGeom>
          <a:noFill/>
        </p:spPr>
        <p:txBody>
          <a:bodyPr wrap="square" rtlCol="0">
            <a:spAutoFit/>
          </a:bodyPr>
          <a:lstStyle/>
          <a:p>
            <a:pPr>
              <a:buNone/>
            </a:pPr>
            <a:r>
              <a:rPr lang="en-GB" sz="2800" b="1" u="sng" dirty="0" smtClean="0"/>
              <a:t>How Organisations help us meet our needs: </a:t>
            </a:r>
          </a:p>
          <a:p>
            <a:r>
              <a:rPr lang="en-GB" sz="2800" b="1" dirty="0" smtClean="0"/>
              <a:t>Intrinsic: </a:t>
            </a:r>
            <a:r>
              <a:rPr lang="en-GB" sz="2800" dirty="0" smtClean="0"/>
              <a:t>I have a need to pay for Home, Shelter and transport and to have plenty of disposable income.</a:t>
            </a:r>
          </a:p>
          <a:p>
            <a:r>
              <a:rPr lang="en-GB" sz="2800" b="1" dirty="0" smtClean="0"/>
              <a:t>Extrinsic: </a:t>
            </a:r>
            <a:r>
              <a:rPr lang="en-GB" sz="2800" dirty="0" smtClean="0"/>
              <a:t>An Organisation will give me money in exchange for my services/work.</a:t>
            </a:r>
          </a:p>
          <a:p>
            <a:r>
              <a:rPr lang="en-GB" sz="2800" b="1" dirty="0" smtClean="0"/>
              <a:t>Intrinsic: </a:t>
            </a:r>
            <a:r>
              <a:rPr lang="en-GB" sz="2800" dirty="0" smtClean="0"/>
              <a:t>I also have health safety and a need to enjoy my working life, to develop and be creative.</a:t>
            </a:r>
          </a:p>
          <a:p>
            <a:r>
              <a:rPr lang="en-GB" sz="2800" b="1" dirty="0" smtClean="0"/>
              <a:t>Extrinsic: </a:t>
            </a:r>
            <a:r>
              <a:rPr lang="en-GB" sz="2800" dirty="0" smtClean="0"/>
              <a:t>An Organisation will provide a healthy working environment, a social culture, support and opportunities for self discovery development and creativity.</a:t>
            </a:r>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thee-fold classification</a:t>
            </a:r>
            <a:endParaRPr lang="en-GB" b="1" dirty="0"/>
          </a:p>
        </p:txBody>
      </p:sp>
      <p:pic>
        <p:nvPicPr>
          <p:cNvPr id="26626" name="Picture 2"/>
          <p:cNvPicPr>
            <a:picLocks noChangeAspect="1" noChangeArrowheads="1"/>
          </p:cNvPicPr>
          <p:nvPr/>
        </p:nvPicPr>
        <p:blipFill>
          <a:blip r:embed="rId2" cstate="print"/>
          <a:srcRect/>
          <a:stretch>
            <a:fillRect/>
          </a:stretch>
        </p:blipFill>
        <p:spPr bwMode="auto">
          <a:xfrm>
            <a:off x="0" y="1785926"/>
            <a:ext cx="9051120" cy="3286148"/>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a:stretch>
            <a:fillRect/>
          </a:stretch>
        </p:blipFill>
        <p:spPr bwMode="auto">
          <a:xfrm>
            <a:off x="214282" y="469033"/>
            <a:ext cx="8715436" cy="5674611"/>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thee-fold classification cont...</a:t>
            </a:r>
            <a:endParaRPr lang="en-GB" b="1" dirty="0"/>
          </a:p>
        </p:txBody>
      </p:sp>
      <p:sp>
        <p:nvSpPr>
          <p:cNvPr id="3" name="Content Placeholder 2"/>
          <p:cNvSpPr>
            <a:spLocks noGrp="1"/>
          </p:cNvSpPr>
          <p:nvPr>
            <p:ph idx="1"/>
          </p:nvPr>
        </p:nvSpPr>
        <p:spPr/>
        <p:txBody>
          <a:bodyPr>
            <a:normAutofit fontScale="85000" lnSpcReduction="10000"/>
          </a:bodyPr>
          <a:lstStyle/>
          <a:p>
            <a:r>
              <a:rPr lang="en-US" dirty="0" smtClean="0"/>
              <a:t>A person’s motivation, job satisfaction and work performance will be determined by the extent to which they are fulfilled. </a:t>
            </a:r>
          </a:p>
          <a:p>
            <a:r>
              <a:rPr lang="en-US" dirty="0" smtClean="0"/>
              <a:t>For example, some people may make a deliberate choice to forgo intrinsic satisfaction and social relationships (particularly in the short term or in the earlier years of their working life) in return for high economic rewards.</a:t>
            </a:r>
          </a:p>
          <a:p>
            <a:r>
              <a:rPr lang="en-US" dirty="0" smtClean="0"/>
              <a:t>Other people are happy to accept comparatively lower economic rewards in </a:t>
            </a:r>
            <a:r>
              <a:rPr lang="en-US" dirty="0" err="1" smtClean="0"/>
              <a:t>favour</a:t>
            </a:r>
            <a:r>
              <a:rPr lang="en-US" dirty="0" smtClean="0"/>
              <a:t> of a job that has high intrinsic satisfaction and/or social relationships.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 as a motivator</a:t>
            </a:r>
            <a:endParaRPr lang="en-GB" dirty="0"/>
          </a:p>
        </p:txBody>
      </p:sp>
      <p:sp>
        <p:nvSpPr>
          <p:cNvPr id="3" name="Content Placeholder 2"/>
          <p:cNvSpPr>
            <a:spLocks noGrp="1"/>
          </p:cNvSpPr>
          <p:nvPr>
            <p:ph idx="1"/>
          </p:nvPr>
        </p:nvSpPr>
        <p:spPr>
          <a:xfrm>
            <a:off x="0" y="1600200"/>
            <a:ext cx="9144000" cy="4525963"/>
          </a:xfrm>
        </p:spPr>
        <p:txBody>
          <a:bodyPr/>
          <a:lstStyle/>
          <a:p>
            <a:endParaRPr lang="en-GB" dirty="0" smtClean="0"/>
          </a:p>
          <a:p>
            <a:endParaRPr lang="en-GB" dirty="0" smtClean="0"/>
          </a:p>
          <a:p>
            <a:pPr>
              <a:buNone/>
            </a:pPr>
            <a:endParaRPr lang="en-GB" dirty="0" smtClean="0"/>
          </a:p>
          <a:p>
            <a:r>
              <a:rPr lang="en-GB" dirty="0" smtClean="0"/>
              <a:t>For many people, the feeling of being recognised and valued appears more important than money in motivating them to stay in a particular job.</a:t>
            </a:r>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59008" y="1428736"/>
            <a:ext cx="9013586" cy="1500198"/>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Intrinsic Motivation</a:t>
            </a:r>
            <a:endParaRPr lang="en-GB" dirty="0"/>
          </a:p>
        </p:txBody>
      </p:sp>
      <p:pic>
        <p:nvPicPr>
          <p:cNvPr id="30722" name="Picture 2"/>
          <p:cNvPicPr>
            <a:picLocks noChangeAspect="1" noChangeArrowheads="1"/>
          </p:cNvPicPr>
          <p:nvPr/>
        </p:nvPicPr>
        <p:blipFill>
          <a:blip r:embed="rId2" cstate="print"/>
          <a:srcRect/>
          <a:stretch>
            <a:fillRect/>
          </a:stretch>
        </p:blipFill>
        <p:spPr bwMode="auto">
          <a:xfrm>
            <a:off x="0" y="1500174"/>
            <a:ext cx="9044672" cy="1143008"/>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Intrinsic Motivation cont...</a:t>
            </a:r>
            <a:endParaRPr lang="en-GB" dirty="0"/>
          </a:p>
        </p:txBody>
      </p:sp>
      <p:sp>
        <p:nvSpPr>
          <p:cNvPr id="3" name="Content Placeholder 2"/>
          <p:cNvSpPr>
            <a:spLocks noGrp="1"/>
          </p:cNvSpPr>
          <p:nvPr>
            <p:ph idx="1"/>
          </p:nvPr>
        </p:nvSpPr>
        <p:spPr>
          <a:xfrm>
            <a:off x="0" y="1268760"/>
            <a:ext cx="9144000" cy="4525963"/>
          </a:xfrm>
        </p:spPr>
        <p:txBody>
          <a:bodyPr>
            <a:noAutofit/>
          </a:bodyPr>
          <a:lstStyle/>
          <a:p>
            <a:r>
              <a:rPr lang="en-GB" sz="2000" dirty="0" smtClean="0"/>
              <a:t>However, according to </a:t>
            </a:r>
            <a:r>
              <a:rPr lang="en-GB" sz="2000" dirty="0" err="1" smtClean="0"/>
              <a:t>Gratton</a:t>
            </a:r>
            <a:r>
              <a:rPr lang="en-GB" sz="2000" dirty="0" smtClean="0"/>
              <a:t> finding intrinsically motivating tasks is not easy.</a:t>
            </a:r>
          </a:p>
          <a:p>
            <a:r>
              <a:rPr lang="en-US" sz="2000" i="1" dirty="0" smtClean="0"/>
              <a:t>Finding tasks and experiences that are intrinsically motivating sounds relatively straightforward but in fact </a:t>
            </a:r>
            <a:r>
              <a:rPr lang="en-US" sz="2000" b="1" i="1" dirty="0" smtClean="0"/>
              <a:t>it requires a heightened awareness of who we are</a:t>
            </a:r>
            <a:r>
              <a:rPr lang="en-US" sz="2000" i="1" dirty="0" smtClean="0"/>
              <a:t>.</a:t>
            </a:r>
          </a:p>
          <a:p>
            <a:r>
              <a:rPr lang="en-US" sz="2000" i="1" dirty="0" smtClean="0"/>
              <a:t>Without this </a:t>
            </a:r>
            <a:r>
              <a:rPr lang="en-US" sz="2000" b="1" i="1" dirty="0" smtClean="0"/>
              <a:t>emotional self-awareness </a:t>
            </a:r>
            <a:r>
              <a:rPr lang="en-US" sz="2000" i="1" dirty="0" smtClean="0"/>
              <a:t>we have no capacity to judge whether the tasks available to us could be intrinsically motivating </a:t>
            </a:r>
            <a:r>
              <a:rPr lang="en-US" sz="2000" dirty="0" smtClean="0"/>
              <a:t>. . </a:t>
            </a:r>
            <a:r>
              <a:rPr lang="en-US" sz="2000" i="1" baseline="30000" dirty="0" smtClean="0"/>
              <a:t>13</a:t>
            </a:r>
          </a:p>
          <a:p>
            <a:pPr>
              <a:buNone/>
            </a:pPr>
            <a:endParaRPr lang="en-US" sz="2000" baseline="30000" dirty="0" smtClean="0"/>
          </a:p>
          <a:p>
            <a:r>
              <a:rPr lang="en-US" sz="2000" dirty="0" smtClean="0"/>
              <a:t>Waller questions how much of ourselves do we put into our job. He points out </a:t>
            </a:r>
            <a:r>
              <a:rPr lang="en-US" sz="2000" b="1" dirty="0" smtClean="0"/>
              <a:t>that not long ago, a job was something you did to put bread on the table but nowadays people in a cushy job with a decent salary, paid holiday, pension, health care and a well-stocked sandwich trolley… will jack it all in, saying ‘It’s not really me’.</a:t>
            </a:r>
            <a:r>
              <a:rPr lang="en-US" sz="2000" dirty="0" smtClean="0"/>
              <a:t> If people are getting </a:t>
            </a:r>
            <a:r>
              <a:rPr lang="en-US" sz="2000" b="1" dirty="0" smtClean="0"/>
              <a:t>inspired and absorbed </a:t>
            </a:r>
            <a:r>
              <a:rPr lang="en-US" sz="2000" dirty="0" smtClean="0"/>
              <a:t>by their work-life …. they expect their job to </a:t>
            </a:r>
            <a:r>
              <a:rPr lang="en-US" sz="2000" b="1" dirty="0" smtClean="0"/>
              <a:t>help them to discover and develop themselves</a:t>
            </a:r>
            <a:r>
              <a:rPr lang="en-US" sz="2000" dirty="0" smtClean="0"/>
              <a:t>. </a:t>
            </a:r>
            <a:r>
              <a:rPr lang="en-US" sz="2000" baseline="30000" dirty="0" smtClean="0"/>
              <a:t>14</a:t>
            </a:r>
            <a:endParaRPr lang="en-GB" sz="2000" dirty="0" smtClean="0"/>
          </a:p>
          <a:p>
            <a:endParaRPr lang="en-GB" sz="2000" dirty="0"/>
          </a:p>
        </p:txBody>
      </p:sp>
      <p:pic>
        <p:nvPicPr>
          <p:cNvPr id="4" name="Picture 4"/>
          <p:cNvPicPr>
            <a:picLocks noChangeAspect="1" noChangeArrowheads="1"/>
          </p:cNvPicPr>
          <p:nvPr/>
        </p:nvPicPr>
        <p:blipFill>
          <a:blip r:embed="rId2" cstate="print"/>
          <a:srcRect/>
          <a:stretch>
            <a:fillRect/>
          </a:stretch>
        </p:blipFill>
        <p:spPr bwMode="auto">
          <a:xfrm>
            <a:off x="192919" y="5301208"/>
            <a:ext cx="8699561" cy="1143008"/>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Content theories and process theories</a:t>
            </a:r>
            <a:endParaRPr lang="en-GB" dirty="0"/>
          </a:p>
        </p:txBody>
      </p:sp>
      <p:pic>
        <p:nvPicPr>
          <p:cNvPr id="32770" name="Picture 2"/>
          <p:cNvPicPr>
            <a:picLocks noChangeAspect="1" noChangeArrowheads="1"/>
          </p:cNvPicPr>
          <p:nvPr/>
        </p:nvPicPr>
        <p:blipFill>
          <a:blip r:embed="rId2" cstate="print"/>
          <a:srcRect/>
          <a:stretch>
            <a:fillRect/>
          </a:stretch>
        </p:blipFill>
        <p:spPr bwMode="auto">
          <a:xfrm>
            <a:off x="17827" y="1428736"/>
            <a:ext cx="9126173" cy="1428760"/>
          </a:xfrm>
          <a:prstGeom prst="rect">
            <a:avLst/>
          </a:prstGeom>
          <a:noFill/>
          <a:ln w="9525">
            <a:noFill/>
            <a:miter lim="800000"/>
            <a:headEnd/>
            <a:tailEnd/>
          </a:ln>
          <a:effectLst/>
        </p:spPr>
      </p:pic>
      <p:pic>
        <p:nvPicPr>
          <p:cNvPr id="32772" name="Picture 4"/>
          <p:cNvPicPr>
            <a:picLocks noChangeAspect="1" noChangeArrowheads="1"/>
          </p:cNvPicPr>
          <p:nvPr/>
        </p:nvPicPr>
        <p:blipFill>
          <a:blip r:embed="rId3" cstate="print"/>
          <a:srcRect/>
          <a:stretch>
            <a:fillRect/>
          </a:stretch>
        </p:blipFill>
        <p:spPr bwMode="auto">
          <a:xfrm>
            <a:off x="-32" y="2857496"/>
            <a:ext cx="9048750" cy="2257425"/>
          </a:xfrm>
          <a:prstGeom prst="rect">
            <a:avLst/>
          </a:prstGeom>
          <a:noFill/>
          <a:ln w="9525">
            <a:noFill/>
            <a:miter lim="800000"/>
            <a:headEnd/>
            <a:tailEnd/>
          </a:ln>
          <a:effectLst/>
        </p:spPr>
      </p:pic>
      <p:sp>
        <p:nvSpPr>
          <p:cNvPr id="5" name="TextBox 4"/>
          <p:cNvSpPr txBox="1"/>
          <p:nvPr/>
        </p:nvSpPr>
        <p:spPr>
          <a:xfrm>
            <a:off x="0" y="5445224"/>
            <a:ext cx="9144000" cy="1015663"/>
          </a:xfrm>
          <a:prstGeom prst="rect">
            <a:avLst/>
          </a:prstGeom>
          <a:noFill/>
        </p:spPr>
        <p:txBody>
          <a:bodyPr wrap="square" rtlCol="0">
            <a:spAutoFit/>
          </a:bodyPr>
          <a:lstStyle/>
          <a:p>
            <a:r>
              <a:rPr lang="en-GB" sz="2000" b="1" u="sng" dirty="0" smtClean="0"/>
              <a:t>Summary</a:t>
            </a:r>
            <a:r>
              <a:rPr lang="en-GB" sz="2000" dirty="0" smtClean="0"/>
              <a:t>: ‘</a:t>
            </a:r>
            <a:r>
              <a:rPr lang="en-GB" sz="2000" b="1" dirty="0" smtClean="0"/>
              <a:t>Content</a:t>
            </a:r>
            <a:r>
              <a:rPr lang="en-GB" sz="2000" dirty="0" smtClean="0"/>
              <a:t>’ theories are similar to internal / intrinsic motivators and ‘</a:t>
            </a:r>
            <a:r>
              <a:rPr lang="en-GB" sz="2000" b="1" dirty="0" smtClean="0"/>
              <a:t>Process</a:t>
            </a:r>
            <a:r>
              <a:rPr lang="en-GB" sz="2000" dirty="0" smtClean="0"/>
              <a:t>’ theories similar to environment / external or extrinsic motivators and their effect on how we think and feel.</a:t>
            </a:r>
            <a:endParaRPr lang="en-GB"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 theories of motivation</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1071538" y="1857364"/>
            <a:ext cx="6878278" cy="2286016"/>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cstate="print"/>
          <a:srcRect/>
          <a:stretch>
            <a:fillRect/>
          </a:stretch>
        </p:blipFill>
        <p:spPr bwMode="auto">
          <a:xfrm>
            <a:off x="642910" y="0"/>
            <a:ext cx="7929618" cy="6870655"/>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Maslow’s hierarchy of needs theory</a:t>
            </a:r>
            <a:endParaRPr lang="en-GB" u="sng" dirty="0"/>
          </a:p>
        </p:txBody>
      </p:sp>
      <p:sp>
        <p:nvSpPr>
          <p:cNvPr id="3" name="Content Placeholder 2"/>
          <p:cNvSpPr>
            <a:spLocks noGrp="1"/>
          </p:cNvSpPr>
          <p:nvPr>
            <p:ph idx="1"/>
          </p:nvPr>
        </p:nvSpPr>
        <p:spPr/>
        <p:txBody>
          <a:bodyPr>
            <a:normAutofit lnSpcReduction="10000"/>
          </a:bodyPr>
          <a:lstStyle/>
          <a:p>
            <a:r>
              <a:rPr lang="en-US" dirty="0" smtClean="0"/>
              <a:t>A useful starting point is the work of </a:t>
            </a:r>
            <a:r>
              <a:rPr lang="en-US" i="1" dirty="0" smtClean="0"/>
              <a:t>Maslow </a:t>
            </a:r>
            <a:r>
              <a:rPr lang="en-US" dirty="0" smtClean="0"/>
              <a:t>and his theory of individual development and motivation, published originally in l943. </a:t>
            </a:r>
            <a:r>
              <a:rPr lang="en-US" baseline="30000" dirty="0" smtClean="0"/>
              <a:t>17</a:t>
            </a:r>
          </a:p>
          <a:p>
            <a:r>
              <a:rPr lang="en-US" dirty="0" smtClean="0"/>
              <a:t>Maslow’s basic proposition is that people are </a:t>
            </a:r>
            <a:r>
              <a:rPr lang="en-US" b="1" dirty="0" smtClean="0"/>
              <a:t>wanting beings</a:t>
            </a:r>
            <a:r>
              <a:rPr lang="en-US" dirty="0" smtClean="0"/>
              <a:t>, they always want more, and what they want depends on what they already have. He suggests that human needs are arranged in a series of levels, a hierarchy of importance. </a:t>
            </a:r>
            <a:endParaRPr lang="en-GB" dirty="0" smtClean="0"/>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cstate="print"/>
          <a:srcRect/>
          <a:stretch>
            <a:fillRect/>
          </a:stretch>
        </p:blipFill>
        <p:spPr bwMode="auto">
          <a:xfrm>
            <a:off x="-1" y="1428736"/>
            <a:ext cx="9068075" cy="4572032"/>
          </a:xfrm>
          <a:prstGeom prst="rect">
            <a:avLst/>
          </a:prstGeom>
          <a:noFill/>
          <a:ln w="9525">
            <a:noFill/>
            <a:miter lim="800000"/>
            <a:headEnd/>
            <a:tailEnd/>
          </a:ln>
          <a:effectLst/>
        </p:spPr>
      </p:pic>
      <p:sp>
        <p:nvSpPr>
          <p:cNvPr id="6" name="Title 1"/>
          <p:cNvSpPr>
            <a:spLocks noGrp="1"/>
          </p:cNvSpPr>
          <p:nvPr>
            <p:ph type="title"/>
          </p:nvPr>
        </p:nvSpPr>
        <p:spPr>
          <a:xfrm>
            <a:off x="457200" y="274638"/>
            <a:ext cx="8229600" cy="1143000"/>
          </a:xfrm>
        </p:spPr>
        <p:txBody>
          <a:bodyPr/>
          <a:lstStyle/>
          <a:p>
            <a:r>
              <a:rPr lang="en-GB" u="sng" dirty="0" smtClean="0"/>
              <a:t>Maslow hierarchy of needs theory</a:t>
            </a:r>
            <a:endParaRPr lang="en-GB" u="sng"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Maslow’s Hierarchy of needs</a:t>
            </a:r>
            <a:endParaRPr lang="en-GB" dirty="0"/>
          </a:p>
        </p:txBody>
      </p:sp>
      <p:pic>
        <p:nvPicPr>
          <p:cNvPr id="50178" name="Picture 2" descr="http://therecoveringpolitician.com/wp-content/uploads/2013/03/Maslows-Hierarchy-of-Needs.jpg"/>
          <p:cNvPicPr>
            <a:picLocks noChangeAspect="1" noChangeArrowheads="1"/>
          </p:cNvPicPr>
          <p:nvPr/>
        </p:nvPicPr>
        <p:blipFill>
          <a:blip r:embed="rId2" cstate="print"/>
          <a:srcRect t="2766" b="9598"/>
          <a:stretch>
            <a:fillRect/>
          </a:stretch>
        </p:blipFill>
        <p:spPr bwMode="auto">
          <a:xfrm>
            <a:off x="1043608" y="1220208"/>
            <a:ext cx="7187952" cy="5637792"/>
          </a:xfrm>
          <a:prstGeom prst="rect">
            <a:avLst/>
          </a:prstGeom>
          <a:noFill/>
        </p:spPr>
      </p:pic>
      <p:sp>
        <p:nvSpPr>
          <p:cNvPr id="5" name="TextBox 4"/>
          <p:cNvSpPr txBox="1"/>
          <p:nvPr/>
        </p:nvSpPr>
        <p:spPr>
          <a:xfrm>
            <a:off x="0" y="6488668"/>
            <a:ext cx="445699" cy="369332"/>
          </a:xfrm>
          <a:prstGeom prst="rect">
            <a:avLst/>
          </a:prstGeom>
          <a:noFill/>
        </p:spPr>
        <p:txBody>
          <a:bodyPr wrap="none" rtlCol="0">
            <a:spAutoFit/>
          </a:bodyPr>
          <a:lstStyle/>
          <a:p>
            <a:r>
              <a:rPr lang="en-GB" dirty="0" smtClean="0">
                <a:hlinkClick r:id="rId3"/>
              </a:rPr>
              <a:t>ref</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Maslow’s Hierarchy of needs</a:t>
            </a:r>
            <a:endParaRPr lang="en-GB" u="sng" dirty="0"/>
          </a:p>
        </p:txBody>
      </p:sp>
      <p:pic>
        <p:nvPicPr>
          <p:cNvPr id="1026" name="Picture 2" descr="http://intuitiontellsmeso.files.wordpress.com/2009/08/maslows-hierarchy.jpg"/>
          <p:cNvPicPr>
            <a:picLocks noChangeAspect="1" noChangeArrowheads="1"/>
          </p:cNvPicPr>
          <p:nvPr/>
        </p:nvPicPr>
        <p:blipFill>
          <a:blip r:embed="rId2" cstate="print"/>
          <a:srcRect/>
          <a:stretch>
            <a:fillRect/>
          </a:stretch>
        </p:blipFill>
        <p:spPr bwMode="auto">
          <a:xfrm>
            <a:off x="2051720" y="1484784"/>
            <a:ext cx="5616624" cy="4916139"/>
          </a:xfrm>
          <a:prstGeom prst="rect">
            <a:avLst/>
          </a:prstGeom>
          <a:noFill/>
        </p:spPr>
      </p:pic>
      <p:sp>
        <p:nvSpPr>
          <p:cNvPr id="5" name="TextBox 4"/>
          <p:cNvSpPr txBox="1"/>
          <p:nvPr/>
        </p:nvSpPr>
        <p:spPr>
          <a:xfrm>
            <a:off x="0" y="6516052"/>
            <a:ext cx="611560" cy="369332"/>
          </a:xfrm>
          <a:prstGeom prst="rect">
            <a:avLst/>
          </a:prstGeom>
          <a:noFill/>
        </p:spPr>
        <p:txBody>
          <a:bodyPr wrap="square" rtlCol="0">
            <a:spAutoFit/>
          </a:bodyPr>
          <a:lstStyle/>
          <a:p>
            <a:pPr algn="ctr"/>
            <a:r>
              <a:rPr lang="en-GB" dirty="0" smtClean="0">
                <a:hlinkClick r:id="rId3"/>
              </a:rPr>
              <a:t>ref</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dirty="0" smtClean="0"/>
              <a:t>Maslow hierarchy of needs theory</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32" y="1571612"/>
            <a:ext cx="9001188"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1" y="3286124"/>
            <a:ext cx="9144001" cy="550689"/>
          </a:xfrm>
          <a:prstGeom prst="rect">
            <a:avLst/>
          </a:prstGeom>
          <a:noFill/>
          <a:ln w="9525">
            <a:noFill/>
            <a:miter lim="800000"/>
            <a:headEnd/>
            <a:tailEnd/>
          </a:ln>
          <a:effectLst/>
        </p:spPr>
      </p:pic>
      <p:pic>
        <p:nvPicPr>
          <p:cNvPr id="36868" name="Picture 4"/>
          <p:cNvPicPr>
            <a:picLocks noChangeAspect="1" noChangeArrowheads="1"/>
          </p:cNvPicPr>
          <p:nvPr/>
        </p:nvPicPr>
        <p:blipFill>
          <a:blip r:embed="rId4" cstate="print"/>
          <a:srcRect/>
          <a:stretch>
            <a:fillRect/>
          </a:stretch>
        </p:blipFill>
        <p:spPr bwMode="auto">
          <a:xfrm>
            <a:off x="0" y="4615975"/>
            <a:ext cx="9144000" cy="1384793"/>
          </a:xfrm>
          <a:prstGeom prst="rect">
            <a:avLst/>
          </a:prstGeom>
          <a:noFill/>
          <a:ln w="9525">
            <a:noFill/>
            <a:miter lim="800000"/>
            <a:headEnd/>
            <a:tailEnd/>
          </a:ln>
          <a:effectLst/>
        </p:spPr>
      </p:pic>
      <p:sp>
        <p:nvSpPr>
          <p:cNvPr id="8" name="5-Point Star 7"/>
          <p:cNvSpPr/>
          <p:nvPr/>
        </p:nvSpPr>
        <p:spPr>
          <a:xfrm>
            <a:off x="4143372" y="2643182"/>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4143372" y="4000504"/>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Evaluation of Maslow: Steers &amp; Porter</a:t>
            </a:r>
            <a:endParaRPr lang="en-GB" dirty="0"/>
          </a:p>
        </p:txBody>
      </p:sp>
      <p:pic>
        <p:nvPicPr>
          <p:cNvPr id="37890" name="Picture 2"/>
          <p:cNvPicPr>
            <a:picLocks noChangeAspect="1" noChangeArrowheads="1"/>
          </p:cNvPicPr>
          <p:nvPr/>
        </p:nvPicPr>
        <p:blipFill>
          <a:blip r:embed="rId2" cstate="print"/>
          <a:srcRect/>
          <a:stretch>
            <a:fillRect/>
          </a:stretch>
        </p:blipFill>
        <p:spPr bwMode="auto">
          <a:xfrm>
            <a:off x="-1" y="1357298"/>
            <a:ext cx="9001157" cy="571504"/>
          </a:xfrm>
          <a:prstGeom prst="rect">
            <a:avLst/>
          </a:prstGeom>
          <a:noFill/>
          <a:ln w="9525">
            <a:noFill/>
            <a:miter lim="800000"/>
            <a:headEnd/>
            <a:tailEnd/>
          </a:ln>
          <a:effectLst/>
        </p:spPr>
      </p:pic>
      <p:pic>
        <p:nvPicPr>
          <p:cNvPr id="37891" name="Picture 3"/>
          <p:cNvPicPr>
            <a:picLocks noChangeAspect="1" noChangeArrowheads="1"/>
          </p:cNvPicPr>
          <p:nvPr/>
        </p:nvPicPr>
        <p:blipFill>
          <a:blip r:embed="rId3" cstate="print"/>
          <a:srcRect/>
          <a:stretch>
            <a:fillRect/>
          </a:stretch>
        </p:blipFill>
        <p:spPr bwMode="auto">
          <a:xfrm>
            <a:off x="0" y="2857496"/>
            <a:ext cx="9144000" cy="2143140"/>
          </a:xfrm>
          <a:prstGeom prst="rect">
            <a:avLst/>
          </a:prstGeom>
          <a:noFill/>
          <a:ln w="9525">
            <a:noFill/>
            <a:miter lim="800000"/>
            <a:headEnd/>
            <a:tailEnd/>
          </a:ln>
          <a:effectLst/>
        </p:spPr>
      </p:pic>
      <p:sp>
        <p:nvSpPr>
          <p:cNvPr id="6" name="5-Point Star 5"/>
          <p:cNvSpPr/>
          <p:nvPr/>
        </p:nvSpPr>
        <p:spPr>
          <a:xfrm>
            <a:off x="4214810" y="2143116"/>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srcRect/>
          <a:stretch>
            <a:fillRect/>
          </a:stretch>
        </p:blipFill>
        <p:spPr bwMode="auto">
          <a:xfrm>
            <a:off x="0" y="813806"/>
            <a:ext cx="9144000" cy="5115524"/>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Maslow’s Hierarchy of </a:t>
            </a:r>
            <a:r>
              <a:rPr lang="en-GB" u="sng" dirty="0" smtClean="0"/>
              <a:t>needs - Extended Model</a:t>
            </a:r>
            <a:endParaRPr lang="en-GB" u="sng" dirty="0"/>
          </a:p>
        </p:txBody>
      </p:sp>
      <p:pic>
        <p:nvPicPr>
          <p:cNvPr id="51202" name="Picture 2" descr="http://www.consciousaging.com/Images/Maslow's%20Hierarchy%20of%20Needs.jpg"/>
          <p:cNvPicPr>
            <a:picLocks noChangeAspect="1" noChangeArrowheads="1"/>
          </p:cNvPicPr>
          <p:nvPr/>
        </p:nvPicPr>
        <p:blipFill>
          <a:blip r:embed="rId2" cstate="print"/>
          <a:srcRect b="4723"/>
          <a:stretch>
            <a:fillRect/>
          </a:stretch>
        </p:blipFill>
        <p:spPr bwMode="auto">
          <a:xfrm>
            <a:off x="539552" y="1483134"/>
            <a:ext cx="8224862" cy="5258234"/>
          </a:xfrm>
          <a:prstGeom prst="rect">
            <a:avLst/>
          </a:prstGeom>
          <a:noFill/>
        </p:spPr>
      </p:pic>
      <p:sp>
        <p:nvSpPr>
          <p:cNvPr id="5" name="TextBox 4"/>
          <p:cNvSpPr txBox="1"/>
          <p:nvPr/>
        </p:nvSpPr>
        <p:spPr>
          <a:xfrm>
            <a:off x="0" y="6525344"/>
            <a:ext cx="445699" cy="369332"/>
          </a:xfrm>
          <a:prstGeom prst="rect">
            <a:avLst/>
          </a:prstGeom>
          <a:noFill/>
        </p:spPr>
        <p:txBody>
          <a:bodyPr wrap="none" rtlCol="0">
            <a:spAutoFit/>
          </a:bodyPr>
          <a:lstStyle/>
          <a:p>
            <a:r>
              <a:rPr lang="en-GB" dirty="0" smtClean="0">
                <a:hlinkClick r:id="rId3"/>
              </a:rPr>
              <a:t>ref</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Alderfer’s</a:t>
            </a:r>
            <a:r>
              <a:rPr lang="en-GB" dirty="0" smtClean="0"/>
              <a:t> modified need</a:t>
            </a:r>
            <a:br>
              <a:rPr lang="en-GB" dirty="0" smtClean="0"/>
            </a:br>
            <a:r>
              <a:rPr lang="en-GB" dirty="0" smtClean="0"/>
              <a:t> hierarchy model</a:t>
            </a:r>
            <a:endParaRPr lang="en-GB" dirty="0"/>
          </a:p>
        </p:txBody>
      </p:sp>
      <p:pic>
        <p:nvPicPr>
          <p:cNvPr id="39939" name="Picture 3"/>
          <p:cNvPicPr>
            <a:picLocks noChangeAspect="1" noChangeArrowheads="1"/>
          </p:cNvPicPr>
          <p:nvPr/>
        </p:nvPicPr>
        <p:blipFill>
          <a:blip r:embed="rId2" cstate="print"/>
          <a:srcRect/>
          <a:stretch>
            <a:fillRect/>
          </a:stretch>
        </p:blipFill>
        <p:spPr bwMode="auto">
          <a:xfrm>
            <a:off x="-1" y="3071810"/>
            <a:ext cx="9077469" cy="3000396"/>
          </a:xfrm>
          <a:prstGeom prst="rect">
            <a:avLst/>
          </a:prstGeom>
          <a:noFill/>
          <a:ln w="9525">
            <a:noFill/>
            <a:miter lim="800000"/>
            <a:headEnd/>
            <a:tailEnd/>
          </a:ln>
          <a:effectLst/>
        </p:spPr>
      </p:pic>
      <p:pic>
        <p:nvPicPr>
          <p:cNvPr id="39942" name="Picture 6" descr="http://2.bp.blogspot.com/_9ERru4n7JjA/S4kGawDnfdI/AAAAAAAAAIo/qB4wocUmzSw/s200/108px-Clayton_Alderfer.jpg"/>
          <p:cNvPicPr>
            <a:picLocks noChangeAspect="1" noChangeArrowheads="1"/>
          </p:cNvPicPr>
          <p:nvPr/>
        </p:nvPicPr>
        <p:blipFill>
          <a:blip r:embed="rId3" cstate="print"/>
          <a:srcRect/>
          <a:stretch>
            <a:fillRect/>
          </a:stretch>
        </p:blipFill>
        <p:spPr bwMode="auto">
          <a:xfrm>
            <a:off x="4000496" y="1500174"/>
            <a:ext cx="1357322" cy="1508136"/>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Alderfer’s</a:t>
            </a:r>
            <a:r>
              <a:rPr lang="en-GB" u="sng" dirty="0" smtClean="0"/>
              <a:t> theory cont...</a:t>
            </a:r>
            <a:endParaRPr lang="en-GB" u="sng" dirty="0"/>
          </a:p>
        </p:txBody>
      </p:sp>
      <p:pic>
        <p:nvPicPr>
          <p:cNvPr id="4" name="Picture 4"/>
          <p:cNvPicPr>
            <a:picLocks noChangeAspect="1" noChangeArrowheads="1"/>
          </p:cNvPicPr>
          <p:nvPr/>
        </p:nvPicPr>
        <p:blipFill>
          <a:blip r:embed="rId2" cstate="print"/>
          <a:srcRect/>
          <a:stretch>
            <a:fillRect/>
          </a:stretch>
        </p:blipFill>
        <p:spPr bwMode="auto">
          <a:xfrm>
            <a:off x="0" y="1714488"/>
            <a:ext cx="9144000" cy="1428760"/>
          </a:xfrm>
          <a:prstGeom prst="rect">
            <a:avLst/>
          </a:prstGeom>
          <a:noFill/>
          <a:ln w="9525">
            <a:noFill/>
            <a:miter lim="800000"/>
            <a:headEnd/>
            <a:tailEnd/>
          </a:ln>
          <a:effectLst/>
        </p:spPr>
      </p:pic>
      <p:pic>
        <p:nvPicPr>
          <p:cNvPr id="40961" name="Picture 1"/>
          <p:cNvPicPr>
            <a:picLocks noChangeAspect="1" noChangeArrowheads="1"/>
          </p:cNvPicPr>
          <p:nvPr/>
        </p:nvPicPr>
        <p:blipFill>
          <a:blip r:embed="rId3" cstate="print"/>
          <a:srcRect/>
          <a:stretch>
            <a:fillRect/>
          </a:stretch>
        </p:blipFill>
        <p:spPr bwMode="auto">
          <a:xfrm>
            <a:off x="0" y="4143380"/>
            <a:ext cx="9144000" cy="1143008"/>
          </a:xfrm>
          <a:prstGeom prst="rect">
            <a:avLst/>
          </a:prstGeom>
          <a:noFill/>
          <a:ln w="9525">
            <a:noFill/>
            <a:miter lim="800000"/>
            <a:headEnd/>
            <a:tailEnd/>
          </a:ln>
          <a:effectLst/>
        </p:spPr>
      </p:pic>
      <p:sp>
        <p:nvSpPr>
          <p:cNvPr id="6" name="5-Point Star 5"/>
          <p:cNvSpPr/>
          <p:nvPr/>
        </p:nvSpPr>
        <p:spPr>
          <a:xfrm>
            <a:off x="3857620" y="3286124"/>
            <a:ext cx="714380" cy="64294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Herzberg’s two-factor theory</a:t>
            </a:r>
            <a:endParaRPr lang="en-GB" dirty="0"/>
          </a:p>
        </p:txBody>
      </p:sp>
      <p:pic>
        <p:nvPicPr>
          <p:cNvPr id="45058" name="Picture 2"/>
          <p:cNvPicPr>
            <a:picLocks noChangeAspect="1" noChangeArrowheads="1"/>
          </p:cNvPicPr>
          <p:nvPr/>
        </p:nvPicPr>
        <p:blipFill>
          <a:blip r:embed="rId2" cstate="print"/>
          <a:srcRect/>
          <a:stretch>
            <a:fillRect/>
          </a:stretch>
        </p:blipFill>
        <p:spPr bwMode="auto">
          <a:xfrm>
            <a:off x="0" y="928670"/>
            <a:ext cx="9144000" cy="2321071"/>
          </a:xfrm>
          <a:prstGeom prst="rect">
            <a:avLst/>
          </a:prstGeom>
          <a:noFill/>
          <a:ln w="9525">
            <a:noFill/>
            <a:miter lim="800000"/>
            <a:headEnd/>
            <a:tailEnd/>
          </a:ln>
          <a:effectLst/>
        </p:spPr>
      </p:pic>
      <p:pic>
        <p:nvPicPr>
          <p:cNvPr id="45060" name="Picture 4" descr="http://www.ludumdare.com/compo/wp-content/uploads/2008/12/no_motivation.jpg"/>
          <p:cNvPicPr>
            <a:picLocks noChangeAspect="1" noChangeArrowheads="1"/>
          </p:cNvPicPr>
          <p:nvPr/>
        </p:nvPicPr>
        <p:blipFill>
          <a:blip r:embed="rId3" cstate="print"/>
          <a:srcRect/>
          <a:stretch>
            <a:fillRect/>
          </a:stretch>
        </p:blipFill>
        <p:spPr bwMode="auto">
          <a:xfrm>
            <a:off x="2281258" y="3278851"/>
            <a:ext cx="4576758" cy="3507735"/>
          </a:xfrm>
          <a:prstGeom prst="rect">
            <a:avLst/>
          </a:prstGeom>
          <a:noFill/>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err="1" smtClean="0"/>
              <a:t>Herzburg’s</a:t>
            </a:r>
            <a:r>
              <a:rPr lang="en-GB" u="sng" dirty="0" smtClean="0"/>
              <a:t> 2 factor theory</a:t>
            </a:r>
            <a:endParaRPr lang="en-GB" u="sng" dirty="0"/>
          </a:p>
        </p:txBody>
      </p:sp>
      <p:sp>
        <p:nvSpPr>
          <p:cNvPr id="3" name="Content Placeholder 2"/>
          <p:cNvSpPr>
            <a:spLocks noGrp="1"/>
          </p:cNvSpPr>
          <p:nvPr>
            <p:ph idx="1"/>
          </p:nvPr>
        </p:nvSpPr>
        <p:spPr>
          <a:xfrm>
            <a:off x="0" y="1214422"/>
            <a:ext cx="9144000" cy="5357850"/>
          </a:xfrm>
        </p:spPr>
        <p:txBody>
          <a:bodyPr>
            <a:normAutofit fontScale="77500" lnSpcReduction="20000"/>
          </a:bodyPr>
          <a:lstStyle/>
          <a:p>
            <a:pPr lvl="0"/>
            <a:r>
              <a:rPr lang="en-GB" dirty="0" smtClean="0"/>
              <a:t>We have basic </a:t>
            </a:r>
            <a:r>
              <a:rPr lang="en-GB" b="1" dirty="0" smtClean="0"/>
              <a:t>needs </a:t>
            </a:r>
            <a:r>
              <a:rPr lang="en-GB" dirty="0" smtClean="0"/>
              <a:t>which, when not met, cause us to be dissatisfied. Meeting these needs does not make us satisfied -- it merely prevents us from becoming dissatisfied.</a:t>
            </a:r>
          </a:p>
          <a:p>
            <a:pPr lvl="0"/>
            <a:r>
              <a:rPr lang="en-GB" dirty="0" smtClean="0"/>
              <a:t>E.g. I need to be paid on time each month so I can pay my bills. If I am not paid on time, I get unhappy. But when I get paid on time, I hardly notice it. </a:t>
            </a:r>
          </a:p>
          <a:p>
            <a:pPr lvl="0"/>
            <a:r>
              <a:rPr lang="en-GB" dirty="0" smtClean="0"/>
              <a:t>Respondents were ask to describe periods in their lives when they were exceedingly happy and unhappy with their jobs.</a:t>
            </a:r>
          </a:p>
          <a:p>
            <a:pPr lvl="0"/>
            <a:r>
              <a:rPr lang="en-GB" b="1" dirty="0" smtClean="0"/>
              <a:t>The factors that led to satisfaction </a:t>
            </a:r>
            <a:r>
              <a:rPr lang="en-GB" dirty="0" smtClean="0"/>
              <a:t>included</a:t>
            </a:r>
            <a:r>
              <a:rPr lang="en-GB" b="1" dirty="0" smtClean="0"/>
              <a:t> </a:t>
            </a:r>
            <a:r>
              <a:rPr lang="en-GB" dirty="0" smtClean="0"/>
              <a:t>achievement, </a:t>
            </a:r>
            <a:r>
              <a:rPr lang="en-GB" b="1" dirty="0" smtClean="0"/>
              <a:t>intrinsic</a:t>
            </a:r>
            <a:r>
              <a:rPr lang="en-GB" dirty="0" smtClean="0"/>
              <a:t> </a:t>
            </a:r>
            <a:r>
              <a:rPr lang="en-GB" b="1" dirty="0" smtClean="0"/>
              <a:t>interest</a:t>
            </a:r>
            <a:r>
              <a:rPr lang="en-GB" dirty="0" smtClean="0"/>
              <a:t> in the work, responsibility, and advancement.</a:t>
            </a:r>
          </a:p>
          <a:p>
            <a:pPr lvl="0"/>
            <a:r>
              <a:rPr lang="en-GB" b="1" dirty="0" smtClean="0"/>
              <a:t>Conversely, the </a:t>
            </a:r>
            <a:r>
              <a:rPr lang="en-GB" b="1" dirty="0" err="1" smtClean="0"/>
              <a:t>dis</a:t>
            </a:r>
            <a:r>
              <a:rPr lang="en-GB" b="1" dirty="0" smtClean="0"/>
              <a:t>-satisfiers</a:t>
            </a:r>
            <a:r>
              <a:rPr lang="en-GB" dirty="0" smtClean="0"/>
              <a:t> included company policy and administrative practices, supervision, relationships, working conditions, and salary) </a:t>
            </a:r>
            <a:r>
              <a:rPr lang="en-GB" b="1" dirty="0" smtClean="0"/>
              <a:t>contribute very little to job satisfaction</a:t>
            </a:r>
            <a:r>
              <a:rPr lang="en-GB" i="1" dirty="0" smtClean="0"/>
              <a:t>.</a:t>
            </a:r>
            <a:r>
              <a:rPr lang="en-GB" dirty="0" smtClean="0"/>
              <a:t> </a:t>
            </a:r>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9144000" cy="5429288"/>
          </a:xfrm>
        </p:spPr>
        <p:txBody>
          <a:bodyPr>
            <a:normAutofit fontScale="92500" lnSpcReduction="20000"/>
          </a:bodyPr>
          <a:lstStyle/>
          <a:p>
            <a:pPr>
              <a:buNone/>
            </a:pPr>
            <a:endParaRPr lang="en-GB" sz="2400" dirty="0" smtClean="0"/>
          </a:p>
          <a:p>
            <a:pPr>
              <a:buNone/>
            </a:pPr>
            <a:r>
              <a:rPr lang="en-GB" sz="2400" dirty="0" smtClean="0"/>
              <a:t>Two-factor theory distinguishes between:</a:t>
            </a:r>
          </a:p>
          <a:p>
            <a:pPr lvl="0"/>
            <a:r>
              <a:rPr lang="en-GB" sz="2400" b="1" u="sng" dirty="0" smtClean="0"/>
              <a:t>Motivators</a:t>
            </a:r>
            <a:r>
              <a:rPr lang="en-GB" sz="2400" dirty="0" smtClean="0"/>
              <a:t> (e.g., challenging work, recognition, responsibility) that give positive satisfaction, arising from </a:t>
            </a:r>
            <a:r>
              <a:rPr lang="en-GB" sz="2400" b="1" dirty="0" smtClean="0"/>
              <a:t>intrinsic</a:t>
            </a:r>
            <a:r>
              <a:rPr lang="en-GB" sz="2400" dirty="0" smtClean="0"/>
              <a:t> conditions of the job itself, such as recognition, achievement, or personal growth, </a:t>
            </a:r>
            <a:r>
              <a:rPr lang="en-GB" sz="2400" i="1" dirty="0" smtClean="0"/>
              <a:t>and</a:t>
            </a:r>
            <a:endParaRPr lang="en-GB" sz="2400" dirty="0" smtClean="0"/>
          </a:p>
          <a:p>
            <a:pPr lvl="0"/>
            <a:r>
              <a:rPr lang="en-GB" sz="2400" b="1" u="sng" dirty="0" smtClean="0"/>
              <a:t>Hygiene factors</a:t>
            </a:r>
            <a:r>
              <a:rPr lang="en-GB" sz="2400" dirty="0" smtClean="0"/>
              <a:t> (e.g. status, </a:t>
            </a:r>
            <a:r>
              <a:rPr lang="en-GB" sz="2400" u="sng" dirty="0" smtClean="0"/>
              <a:t>job security</a:t>
            </a:r>
            <a:r>
              <a:rPr lang="en-GB" sz="2400" dirty="0" smtClean="0"/>
              <a:t>, </a:t>
            </a:r>
            <a:r>
              <a:rPr lang="en-GB" sz="2400" u="sng" dirty="0" smtClean="0"/>
              <a:t>salary</a:t>
            </a:r>
            <a:r>
              <a:rPr lang="en-GB" sz="2400" dirty="0" smtClean="0"/>
              <a:t> and fringe benefits) arising from more </a:t>
            </a:r>
            <a:r>
              <a:rPr lang="en-GB" sz="2400" b="1" dirty="0" smtClean="0"/>
              <a:t>extrinsic motivators </a:t>
            </a:r>
            <a:r>
              <a:rPr lang="en-GB" sz="2400" dirty="0" smtClean="0"/>
              <a:t>that do not give positive satisfaction, though dissatisfaction results from their absence. </a:t>
            </a:r>
            <a:br>
              <a:rPr lang="en-GB" sz="2400" dirty="0" smtClean="0"/>
            </a:br>
            <a:endParaRPr lang="en-GB" sz="2400" dirty="0" smtClean="0"/>
          </a:p>
          <a:p>
            <a:pPr lvl="0">
              <a:buNone/>
            </a:pPr>
            <a:r>
              <a:rPr lang="en-GB" sz="2200" dirty="0" smtClean="0">
                <a:solidFill>
                  <a:schemeClr val="bg1">
                    <a:lumMod val="50000"/>
                  </a:schemeClr>
                </a:solidFill>
              </a:rPr>
              <a:t>BG Notes:</a:t>
            </a:r>
          </a:p>
          <a:p>
            <a:pPr lvl="0"/>
            <a:r>
              <a:rPr lang="en-GB" sz="2200" dirty="0" smtClean="0">
                <a:solidFill>
                  <a:schemeClr val="bg1">
                    <a:lumMod val="50000"/>
                  </a:schemeClr>
                </a:solidFill>
              </a:rPr>
              <a:t>Herzberg also further classified our actions, for example, if you perform a work related action because </a:t>
            </a:r>
            <a:r>
              <a:rPr lang="en-GB" sz="2200" b="1" dirty="0" smtClean="0">
                <a:solidFill>
                  <a:schemeClr val="bg1">
                    <a:lumMod val="50000"/>
                  </a:schemeClr>
                </a:solidFill>
              </a:rPr>
              <a:t>you </a:t>
            </a:r>
            <a:r>
              <a:rPr lang="en-GB" sz="2200" b="1" i="1" dirty="0" smtClean="0">
                <a:solidFill>
                  <a:schemeClr val="bg1">
                    <a:lumMod val="50000"/>
                  </a:schemeClr>
                </a:solidFill>
              </a:rPr>
              <a:t>have</a:t>
            </a:r>
            <a:r>
              <a:rPr lang="en-GB" sz="2200" b="1" dirty="0" smtClean="0">
                <a:solidFill>
                  <a:schemeClr val="bg1">
                    <a:lumMod val="50000"/>
                  </a:schemeClr>
                </a:solidFill>
              </a:rPr>
              <a:t> to </a:t>
            </a:r>
            <a:r>
              <a:rPr lang="en-GB" sz="2200" dirty="0" smtClean="0">
                <a:solidFill>
                  <a:schemeClr val="bg1">
                    <a:lumMod val="50000"/>
                  </a:schemeClr>
                </a:solidFill>
              </a:rPr>
              <a:t>then that is classed as </a:t>
            </a:r>
            <a:r>
              <a:rPr lang="en-GB" sz="2200" b="1" dirty="0" smtClean="0">
                <a:solidFill>
                  <a:schemeClr val="bg1">
                    <a:lumMod val="50000"/>
                  </a:schemeClr>
                </a:solidFill>
              </a:rPr>
              <a:t>movement</a:t>
            </a:r>
            <a:r>
              <a:rPr lang="en-GB" sz="2200" dirty="0" smtClean="0">
                <a:solidFill>
                  <a:schemeClr val="bg1">
                    <a:lumMod val="50000"/>
                  </a:schemeClr>
                </a:solidFill>
              </a:rPr>
              <a:t>, but if you perform a work related action because </a:t>
            </a:r>
            <a:r>
              <a:rPr lang="en-GB" sz="2200" b="1" dirty="0" smtClean="0">
                <a:solidFill>
                  <a:schemeClr val="bg1">
                    <a:lumMod val="50000"/>
                  </a:schemeClr>
                </a:solidFill>
              </a:rPr>
              <a:t>you </a:t>
            </a:r>
            <a:r>
              <a:rPr lang="en-GB" sz="2200" b="1" i="1" dirty="0" smtClean="0">
                <a:solidFill>
                  <a:schemeClr val="bg1">
                    <a:lumMod val="50000"/>
                  </a:schemeClr>
                </a:solidFill>
              </a:rPr>
              <a:t>want</a:t>
            </a:r>
            <a:r>
              <a:rPr lang="en-GB" sz="2200" b="1" dirty="0" smtClean="0">
                <a:solidFill>
                  <a:schemeClr val="bg1">
                    <a:lumMod val="50000"/>
                  </a:schemeClr>
                </a:solidFill>
              </a:rPr>
              <a:t> to </a:t>
            </a:r>
            <a:r>
              <a:rPr lang="en-GB" sz="2200" dirty="0" smtClean="0">
                <a:solidFill>
                  <a:schemeClr val="bg1">
                    <a:lumMod val="50000"/>
                  </a:schemeClr>
                </a:solidFill>
              </a:rPr>
              <a:t>then that is classed as </a:t>
            </a:r>
            <a:r>
              <a:rPr lang="en-GB" sz="2200" b="1" dirty="0" smtClean="0">
                <a:solidFill>
                  <a:schemeClr val="bg1">
                    <a:lumMod val="50000"/>
                  </a:schemeClr>
                </a:solidFill>
              </a:rPr>
              <a:t>motivation</a:t>
            </a:r>
            <a:r>
              <a:rPr lang="en-GB" sz="2200" dirty="0" smtClean="0">
                <a:solidFill>
                  <a:schemeClr val="bg1">
                    <a:lumMod val="50000"/>
                  </a:schemeClr>
                </a:solidFill>
              </a:rPr>
              <a:t>.</a:t>
            </a:r>
          </a:p>
          <a:p>
            <a:endParaRPr lang="en-GB" sz="2200" dirty="0" smtClean="0">
              <a:solidFill>
                <a:schemeClr val="bg1">
                  <a:lumMod val="50000"/>
                </a:schemeClr>
              </a:solidFill>
            </a:endParaRPr>
          </a:p>
          <a:p>
            <a:r>
              <a:rPr lang="en-GB" sz="2200" dirty="0" smtClean="0">
                <a:solidFill>
                  <a:schemeClr val="bg1">
                    <a:lumMod val="50000"/>
                  </a:schemeClr>
                </a:solidFill>
              </a:rPr>
              <a:t>Unlike </a:t>
            </a:r>
            <a:r>
              <a:rPr lang="en-GB" sz="2200" u="sng" dirty="0" smtClean="0">
                <a:solidFill>
                  <a:schemeClr val="bg1">
                    <a:lumMod val="50000"/>
                  </a:schemeClr>
                </a:solidFill>
              </a:rPr>
              <a:t>Maslow</a:t>
            </a:r>
            <a:r>
              <a:rPr lang="en-GB" sz="2200" dirty="0" smtClean="0">
                <a:solidFill>
                  <a:schemeClr val="bg1">
                    <a:lumMod val="50000"/>
                  </a:schemeClr>
                </a:solidFill>
              </a:rPr>
              <a:t>, who offered little data to support his ideas, Herzberg and others have presented considerable empirical evidence to confirm the theory.</a:t>
            </a:r>
          </a:p>
          <a:p>
            <a:pPr lvl="0"/>
            <a:endParaRPr lang="en-GB" sz="2400" dirty="0" smtClean="0"/>
          </a:p>
          <a:p>
            <a:endParaRPr lang="en-GB" sz="2400" dirty="0"/>
          </a:p>
        </p:txBody>
      </p:sp>
      <p:sp>
        <p:nvSpPr>
          <p:cNvPr id="4" name="TextBox 3"/>
          <p:cNvSpPr txBox="1"/>
          <p:nvPr/>
        </p:nvSpPr>
        <p:spPr>
          <a:xfrm>
            <a:off x="0" y="6572272"/>
            <a:ext cx="3071802" cy="215444"/>
          </a:xfrm>
          <a:prstGeom prst="rect">
            <a:avLst/>
          </a:prstGeom>
          <a:noFill/>
        </p:spPr>
        <p:txBody>
          <a:bodyPr wrap="square" rtlCol="0">
            <a:spAutoFit/>
          </a:bodyPr>
          <a:lstStyle/>
          <a:p>
            <a:r>
              <a:rPr lang="en-GB" sz="800" dirty="0" smtClean="0">
                <a:hlinkClick r:id="rId2"/>
              </a:rPr>
              <a:t>http://en.wikipedia.org/wiki/Two-factor_theory</a:t>
            </a:r>
            <a:endParaRPr lang="en-GB" sz="800" dirty="0"/>
          </a:p>
        </p:txBody>
      </p:sp>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u="sng" dirty="0" err="1" smtClean="0"/>
              <a:t>Herzburg’s</a:t>
            </a:r>
            <a:r>
              <a:rPr lang="en-GB" sz="3600" u="sng" dirty="0" smtClean="0"/>
              <a:t> 2 factor theory cont...</a:t>
            </a:r>
            <a:endParaRPr lang="en-GB" sz="3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Herzberg’s two-factor theory cont...</a:t>
            </a:r>
            <a:endParaRPr lang="en-GB" dirty="0"/>
          </a:p>
        </p:txBody>
      </p:sp>
      <p:pic>
        <p:nvPicPr>
          <p:cNvPr id="46082" name="Picture 2"/>
          <p:cNvPicPr>
            <a:picLocks noChangeAspect="1" noChangeArrowheads="1"/>
          </p:cNvPicPr>
          <p:nvPr/>
        </p:nvPicPr>
        <p:blipFill>
          <a:blip r:embed="rId2" cstate="print"/>
          <a:srcRect/>
          <a:stretch>
            <a:fillRect/>
          </a:stretch>
        </p:blipFill>
        <p:spPr bwMode="auto">
          <a:xfrm>
            <a:off x="49742" y="1357298"/>
            <a:ext cx="9022852" cy="3500462"/>
          </a:xfrm>
          <a:prstGeom prst="rect">
            <a:avLst/>
          </a:prstGeom>
          <a:noFill/>
          <a:ln w="9525">
            <a:noFill/>
            <a:miter lim="800000"/>
            <a:headEnd/>
            <a:tailEnd/>
          </a:ln>
          <a:effec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C:\Users\Pamela\AppData\Local\Microsoft\Windows\Temporary Internet Files\Content.IE5\WEAUD3S2\MC900116362[4].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theories of motivation</a:t>
            </a:r>
            <a:endParaRPr lang="en-GB" dirty="0"/>
          </a:p>
        </p:txBody>
      </p:sp>
      <p:pic>
        <p:nvPicPr>
          <p:cNvPr id="47107" name="Picture 3"/>
          <p:cNvPicPr>
            <a:picLocks noChangeAspect="1" noChangeArrowheads="1"/>
          </p:cNvPicPr>
          <p:nvPr/>
        </p:nvPicPr>
        <p:blipFill>
          <a:blip r:embed="rId2" cstate="print"/>
          <a:srcRect/>
          <a:stretch>
            <a:fillRect/>
          </a:stretch>
        </p:blipFill>
        <p:spPr bwMode="auto">
          <a:xfrm>
            <a:off x="71406" y="1556792"/>
            <a:ext cx="6357982" cy="1187175"/>
          </a:xfrm>
          <a:prstGeom prst="rect">
            <a:avLst/>
          </a:prstGeom>
          <a:noFill/>
          <a:ln w="9525">
            <a:noFill/>
            <a:miter lim="800000"/>
            <a:headEnd/>
            <a:tailEnd/>
          </a:ln>
          <a:effectLst/>
        </p:spPr>
      </p:pic>
      <p:pic>
        <p:nvPicPr>
          <p:cNvPr id="47108" name="Picture 4"/>
          <p:cNvPicPr>
            <a:picLocks noChangeAspect="1" noChangeArrowheads="1"/>
          </p:cNvPicPr>
          <p:nvPr/>
        </p:nvPicPr>
        <p:blipFill>
          <a:blip r:embed="rId3" cstate="print"/>
          <a:srcRect/>
          <a:stretch>
            <a:fillRect/>
          </a:stretch>
        </p:blipFill>
        <p:spPr bwMode="auto">
          <a:xfrm>
            <a:off x="5715008" y="2928961"/>
            <a:ext cx="3228975" cy="3857625"/>
          </a:xfrm>
          <a:prstGeom prst="rect">
            <a:avLst/>
          </a:prstGeom>
          <a:noFill/>
          <a:ln w="9525">
            <a:noFill/>
            <a:miter lim="800000"/>
            <a:headEnd/>
            <a:tailEnd/>
          </a:ln>
          <a:effec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Process theories of motivation</a:t>
            </a:r>
            <a:endParaRPr lang="en-GB" dirty="0"/>
          </a:p>
        </p:txBody>
      </p:sp>
      <p:sp>
        <p:nvSpPr>
          <p:cNvPr id="3" name="Content Placeholder 2"/>
          <p:cNvSpPr>
            <a:spLocks noGrp="1"/>
          </p:cNvSpPr>
          <p:nvPr>
            <p:ph idx="1"/>
          </p:nvPr>
        </p:nvSpPr>
        <p:spPr>
          <a:xfrm>
            <a:off x="0" y="1124744"/>
            <a:ext cx="8964488" cy="4536504"/>
          </a:xfrm>
        </p:spPr>
        <p:txBody>
          <a:bodyPr>
            <a:noAutofit/>
          </a:bodyPr>
          <a:lstStyle/>
          <a:p>
            <a:r>
              <a:rPr lang="en-GB" sz="2000" dirty="0" smtClean="0"/>
              <a:t>Process theories through which it is hoped to understand how people think and how such thoughts influences their behaviours. </a:t>
            </a:r>
          </a:p>
          <a:p>
            <a:pPr>
              <a:buNone/>
            </a:pPr>
            <a:endParaRPr lang="en-GB" sz="1000" dirty="0" smtClean="0"/>
          </a:p>
          <a:p>
            <a:r>
              <a:rPr lang="en-GB" sz="2000" dirty="0" smtClean="0"/>
              <a:t>Of special interest as far as these motivation theories go is the one known as Adam's equity theory, while another process theory worth looking at is the one known as Vroom's expectancy theory, while others that can be studied from among the different types of process theories are goal-setting theory and also reinforcement theory.</a:t>
            </a:r>
          </a:p>
          <a:p>
            <a:pPr>
              <a:buNone/>
            </a:pPr>
            <a:endParaRPr lang="en-GB" sz="1000" dirty="0" smtClean="0"/>
          </a:p>
          <a:p>
            <a:r>
              <a:rPr lang="en-GB" sz="2000" b="1" dirty="0" smtClean="0"/>
              <a:t>Equity theory </a:t>
            </a:r>
            <a:r>
              <a:rPr lang="en-GB" sz="2000" dirty="0" smtClean="0"/>
              <a:t>states that in return for an input (skills, effort, training) the employee receives an outcome (pay, status, fringe benefits). This creates a ratio of input to outcome and equity is achieved when the ratios are the same for everyone in an organisation. To take an example, a junior executive in a finance company knows that he makes over �100,000 pounds in revenue for the company each year, and his salary is �20,000. An older executive, who performs the same job, and also brings in a revenue of �100,000 by receives a higher salary. Awareness of this lack of fairness (equity) creates </a:t>
            </a:r>
            <a:r>
              <a:rPr lang="en-GB" sz="2000" dirty="0" err="1" smtClean="0"/>
              <a:t>demotivation</a:t>
            </a:r>
            <a:r>
              <a:rPr lang="en-GB" sz="2000" dirty="0" smtClean="0"/>
              <a:t> among the junior employees, who feel exploited as a result. </a:t>
            </a:r>
            <a:r>
              <a:rPr lang="en-GB" sz="1000" dirty="0" smtClean="0"/>
              <a:t>Ref: http://www.blacksacademy.net/content/3634.html</a:t>
            </a:r>
            <a:endParaRPr lang="en-GB" sz="1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Relevance today for the Manager</a:t>
            </a:r>
            <a:endParaRPr lang="en-GB" dirty="0"/>
          </a:p>
        </p:txBody>
      </p:sp>
      <p:pic>
        <p:nvPicPr>
          <p:cNvPr id="48130" name="Picture 2"/>
          <p:cNvPicPr>
            <a:picLocks noChangeAspect="1" noChangeArrowheads="1"/>
          </p:cNvPicPr>
          <p:nvPr/>
        </p:nvPicPr>
        <p:blipFill>
          <a:blip r:embed="rId2" cstate="print"/>
          <a:srcRect/>
          <a:stretch>
            <a:fillRect/>
          </a:stretch>
        </p:blipFill>
        <p:spPr bwMode="auto">
          <a:xfrm>
            <a:off x="-1" y="1357298"/>
            <a:ext cx="9089807" cy="2000264"/>
          </a:xfrm>
          <a:prstGeom prst="rect">
            <a:avLst/>
          </a:prstGeom>
          <a:noFill/>
          <a:ln w="9525">
            <a:noFill/>
            <a:miter lim="800000"/>
            <a:headEnd/>
            <a:tailEnd/>
          </a:ln>
          <a:effectLst/>
        </p:spPr>
      </p:pic>
      <p:pic>
        <p:nvPicPr>
          <p:cNvPr id="48131" name="Picture 3"/>
          <p:cNvPicPr>
            <a:picLocks noChangeAspect="1" noChangeArrowheads="1"/>
          </p:cNvPicPr>
          <p:nvPr/>
        </p:nvPicPr>
        <p:blipFill>
          <a:blip r:embed="rId3" cstate="print"/>
          <a:srcRect/>
          <a:stretch>
            <a:fillRect/>
          </a:stretch>
        </p:blipFill>
        <p:spPr bwMode="auto">
          <a:xfrm>
            <a:off x="0" y="3357562"/>
            <a:ext cx="9144000" cy="857256"/>
          </a:xfrm>
          <a:prstGeom prst="rect">
            <a:avLst/>
          </a:prstGeom>
          <a:noFill/>
          <a:ln w="9525">
            <a:noFill/>
            <a:miter lim="800000"/>
            <a:headEnd/>
            <a:tailEnd/>
          </a:ln>
          <a:effectLst/>
        </p:spPr>
      </p:pic>
      <p:pic>
        <p:nvPicPr>
          <p:cNvPr id="48132" name="Picture 4"/>
          <p:cNvPicPr>
            <a:picLocks noChangeAspect="1" noChangeArrowheads="1"/>
          </p:cNvPicPr>
          <p:nvPr/>
        </p:nvPicPr>
        <p:blipFill>
          <a:blip r:embed="rId4" cstate="print"/>
          <a:srcRect/>
          <a:stretch>
            <a:fillRect/>
          </a:stretch>
        </p:blipFill>
        <p:spPr bwMode="auto">
          <a:xfrm>
            <a:off x="-1" y="5000636"/>
            <a:ext cx="9144001" cy="1571636"/>
          </a:xfrm>
          <a:prstGeom prst="rect">
            <a:avLst/>
          </a:prstGeom>
          <a:noFill/>
          <a:ln w="9525">
            <a:noFill/>
            <a:miter lim="800000"/>
            <a:headEnd/>
            <a:tailEnd/>
          </a:ln>
          <a:effectLst/>
        </p:spPr>
      </p:pic>
      <p:sp>
        <p:nvSpPr>
          <p:cNvPr id="7" name="5-Point Star 6"/>
          <p:cNvSpPr/>
          <p:nvPr/>
        </p:nvSpPr>
        <p:spPr>
          <a:xfrm>
            <a:off x="4143372" y="4286256"/>
            <a:ext cx="642942" cy="571504"/>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Organisational Behaviour modification</a:t>
            </a:r>
            <a:endParaRPr lang="en-GB" dirty="0"/>
          </a:p>
        </p:txBody>
      </p:sp>
      <p:pic>
        <p:nvPicPr>
          <p:cNvPr id="49154" name="Picture 2"/>
          <p:cNvPicPr>
            <a:picLocks noChangeAspect="1" noChangeArrowheads="1"/>
          </p:cNvPicPr>
          <p:nvPr/>
        </p:nvPicPr>
        <p:blipFill>
          <a:blip r:embed="rId2" cstate="print"/>
          <a:srcRect/>
          <a:stretch>
            <a:fillRect/>
          </a:stretch>
        </p:blipFill>
        <p:spPr bwMode="auto">
          <a:xfrm>
            <a:off x="71406" y="1428736"/>
            <a:ext cx="8858312" cy="571504"/>
          </a:xfrm>
          <a:prstGeom prst="rect">
            <a:avLst/>
          </a:prstGeom>
          <a:noFill/>
          <a:ln w="9525">
            <a:noFill/>
            <a:miter lim="800000"/>
            <a:headEnd/>
            <a:tailEnd/>
          </a:ln>
          <a:effectLst/>
        </p:spPr>
      </p:pic>
      <p:pic>
        <p:nvPicPr>
          <p:cNvPr id="49155" name="Picture 3"/>
          <p:cNvPicPr>
            <a:picLocks noChangeAspect="1" noChangeArrowheads="1"/>
          </p:cNvPicPr>
          <p:nvPr/>
        </p:nvPicPr>
        <p:blipFill>
          <a:blip r:embed="rId3" cstate="print"/>
          <a:srcRect/>
          <a:stretch>
            <a:fillRect/>
          </a:stretch>
        </p:blipFill>
        <p:spPr bwMode="auto">
          <a:xfrm>
            <a:off x="0" y="2071678"/>
            <a:ext cx="9144000" cy="1357322"/>
          </a:xfrm>
          <a:prstGeom prst="rect">
            <a:avLst/>
          </a:prstGeom>
          <a:noFill/>
          <a:ln w="9525">
            <a:noFill/>
            <a:miter lim="800000"/>
            <a:headEnd/>
            <a:tailEnd/>
          </a:ln>
          <a:effectLst/>
        </p:spPr>
      </p:pic>
      <p:sp>
        <p:nvSpPr>
          <p:cNvPr id="5" name="TextBox 4"/>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Applications of </a:t>
            </a:r>
            <a:r>
              <a:rPr lang="en-GB" dirty="0" err="1" smtClean="0"/>
              <a:t>OBMod</a:t>
            </a:r>
            <a:endParaRPr lang="en-GB" dirty="0"/>
          </a:p>
        </p:txBody>
      </p:sp>
      <p:pic>
        <p:nvPicPr>
          <p:cNvPr id="50178" name="Picture 2"/>
          <p:cNvPicPr>
            <a:picLocks noChangeAspect="1" noChangeArrowheads="1"/>
          </p:cNvPicPr>
          <p:nvPr/>
        </p:nvPicPr>
        <p:blipFill>
          <a:blip r:embed="rId2" cstate="print"/>
          <a:srcRect/>
          <a:stretch>
            <a:fillRect/>
          </a:stretch>
        </p:blipFill>
        <p:spPr bwMode="auto">
          <a:xfrm>
            <a:off x="0" y="1714488"/>
            <a:ext cx="9144000" cy="3150025"/>
          </a:xfrm>
          <a:prstGeom prst="rect">
            <a:avLst/>
          </a:prstGeom>
          <a:noFill/>
          <a:ln w="9525">
            <a:noFill/>
            <a:miter lim="800000"/>
            <a:headEnd/>
            <a:tailEnd/>
          </a:ln>
          <a:effectLst/>
        </p:spPr>
      </p:pic>
      <p:sp>
        <p:nvSpPr>
          <p:cNvPr id="4" name="TextBox 3"/>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Applications of </a:t>
            </a:r>
            <a:r>
              <a:rPr lang="en-GB" dirty="0" err="1" smtClean="0"/>
              <a:t>OBMod</a:t>
            </a:r>
            <a:r>
              <a:rPr lang="en-GB" dirty="0" smtClean="0"/>
              <a:t> cont...</a:t>
            </a:r>
            <a:endParaRPr lang="en-GB" dirty="0"/>
          </a:p>
        </p:txBody>
      </p:sp>
      <p:pic>
        <p:nvPicPr>
          <p:cNvPr id="51202" name="Picture 2" descr="http://mrbakerrocks.info/IMAGES/SkinnerRat.jpg"/>
          <p:cNvPicPr>
            <a:picLocks noChangeAspect="1" noChangeArrowheads="1"/>
          </p:cNvPicPr>
          <p:nvPr/>
        </p:nvPicPr>
        <p:blipFill>
          <a:blip r:embed="rId2" cstate="print"/>
          <a:srcRect/>
          <a:stretch>
            <a:fillRect/>
          </a:stretch>
        </p:blipFill>
        <p:spPr bwMode="auto">
          <a:xfrm>
            <a:off x="3143240" y="3665457"/>
            <a:ext cx="2643206" cy="3121129"/>
          </a:xfrm>
          <a:prstGeom prst="rect">
            <a:avLst/>
          </a:prstGeom>
          <a:noFill/>
        </p:spPr>
      </p:pic>
      <p:pic>
        <p:nvPicPr>
          <p:cNvPr id="51203" name="Picture 3"/>
          <p:cNvPicPr>
            <a:picLocks noChangeAspect="1" noChangeArrowheads="1"/>
          </p:cNvPicPr>
          <p:nvPr/>
        </p:nvPicPr>
        <p:blipFill>
          <a:blip r:embed="rId3" cstate="print"/>
          <a:srcRect/>
          <a:stretch>
            <a:fillRect/>
          </a:stretch>
        </p:blipFill>
        <p:spPr bwMode="auto">
          <a:xfrm>
            <a:off x="0" y="1357298"/>
            <a:ext cx="9144000" cy="1462014"/>
          </a:xfrm>
          <a:prstGeom prst="rect">
            <a:avLst/>
          </a:prstGeom>
          <a:noFill/>
          <a:ln w="9525">
            <a:noFill/>
            <a:miter lim="800000"/>
            <a:headEnd/>
            <a:tailEnd/>
          </a:ln>
          <a:effectLst/>
        </p:spPr>
      </p:pic>
      <p:pic>
        <p:nvPicPr>
          <p:cNvPr id="51204" name="Picture 4"/>
          <p:cNvPicPr>
            <a:picLocks noChangeAspect="1" noChangeArrowheads="1"/>
          </p:cNvPicPr>
          <p:nvPr/>
        </p:nvPicPr>
        <p:blipFill>
          <a:blip r:embed="rId4" cstate="print"/>
          <a:srcRect/>
          <a:stretch>
            <a:fillRect/>
          </a:stretch>
        </p:blipFill>
        <p:spPr bwMode="auto">
          <a:xfrm>
            <a:off x="-1" y="2786058"/>
            <a:ext cx="9144001" cy="857256"/>
          </a:xfrm>
          <a:prstGeom prst="rect">
            <a:avLst/>
          </a:prstGeom>
          <a:noFill/>
          <a:ln w="9525">
            <a:noFill/>
            <a:miter lim="800000"/>
            <a:headEnd/>
            <a:tailEnd/>
          </a:ln>
          <a:effectLst/>
        </p:spPr>
      </p:pic>
      <p:sp>
        <p:nvSpPr>
          <p:cNvPr id="6" name="TextBox 5"/>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 as a motivator</a:t>
            </a:r>
            <a:endParaRPr lang="en-GB" dirty="0"/>
          </a:p>
        </p:txBody>
      </p:sp>
      <p:sp>
        <p:nvSpPr>
          <p:cNvPr id="3" name="Content Placeholder 2"/>
          <p:cNvSpPr>
            <a:spLocks noGrp="1"/>
          </p:cNvSpPr>
          <p:nvPr>
            <p:ph idx="1"/>
          </p:nvPr>
        </p:nvSpPr>
        <p:spPr/>
        <p:txBody>
          <a:bodyPr/>
          <a:lstStyle/>
          <a:p>
            <a:r>
              <a:rPr lang="en-GB" dirty="0" smtClean="0"/>
              <a:t>Early writers such as F. W. Taylor, believed in economic needs motivation. Workers would be motivated by obtaining the highest possible wages. .. Performance was limited by physiological fatigue. </a:t>
            </a:r>
          </a:p>
          <a:p>
            <a:r>
              <a:rPr lang="en-GB" dirty="0" smtClean="0"/>
              <a:t>Yet we frequently see pronouncements from prominent business figures that motivation is about much more than money. </a:t>
            </a:r>
            <a:endParaRPr lang="en-GB" dirty="0"/>
          </a:p>
        </p:txBody>
      </p:sp>
      <p:sp>
        <p:nvSpPr>
          <p:cNvPr id="4" name="TextBox 3"/>
          <p:cNvSpPr txBox="1"/>
          <p:nvPr/>
        </p:nvSpPr>
        <p:spPr>
          <a:xfrm>
            <a:off x="0" y="0"/>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711</TotalTime>
  <Words>1156</Words>
  <Application>Microsoft Office PowerPoint</Application>
  <PresentationFormat>On-screen Show (4:3)</PresentationFormat>
  <Paragraphs>94</Paragraphs>
  <Slides>41</Slides>
  <Notes>0</Notes>
  <HiddenSlides>4</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Motivation @ Work</vt:lpstr>
      <vt:lpstr>Introduction</vt:lpstr>
      <vt:lpstr>Activity:</vt:lpstr>
      <vt:lpstr>Meaning of Motivation</vt:lpstr>
      <vt:lpstr>Mitchell’s 4 characteristics of motivation</vt:lpstr>
      <vt:lpstr>Slide 6</vt:lpstr>
      <vt:lpstr>Activity: Needs</vt:lpstr>
      <vt:lpstr>Needs &amp; Expectations at work</vt:lpstr>
      <vt:lpstr>Needs &amp; Expectations at work</vt:lpstr>
      <vt:lpstr>Example of Intrinsic and Extrinsic Motivation</vt:lpstr>
      <vt:lpstr>A thee-fold classification</vt:lpstr>
      <vt:lpstr>Slide 12</vt:lpstr>
      <vt:lpstr>A thee-fold classification cont...</vt:lpstr>
      <vt:lpstr>Money as a motivator</vt:lpstr>
      <vt:lpstr>Intrinsic Motivation</vt:lpstr>
      <vt:lpstr>Intrinsic Motivation cont...</vt:lpstr>
      <vt:lpstr>Content theories and process theories</vt:lpstr>
      <vt:lpstr>Content theories of motivation</vt:lpstr>
      <vt:lpstr>Slide 19</vt:lpstr>
      <vt:lpstr>Maslow’s hierarchy of needs theory</vt:lpstr>
      <vt:lpstr>Maslow hierarchy of needs theory</vt:lpstr>
      <vt:lpstr>Maslow’s Hierarchy of needs</vt:lpstr>
      <vt:lpstr>Maslow’s Hierarchy of needs</vt:lpstr>
      <vt:lpstr>Maslow hierarchy of needs theory</vt:lpstr>
      <vt:lpstr>Evaluation of Maslow: Steers &amp; Porter</vt:lpstr>
      <vt:lpstr>Slide 26</vt:lpstr>
      <vt:lpstr>Maslow’s Hierarchy of needs - Extended Model</vt:lpstr>
      <vt:lpstr>Alderfer’s modified need  hierarchy model</vt:lpstr>
      <vt:lpstr>Alderfer’s theory cont...</vt:lpstr>
      <vt:lpstr>Herzberg’s two-factor theory</vt:lpstr>
      <vt:lpstr>Herzburg’s 2 factor theory</vt:lpstr>
      <vt:lpstr>Slide 32</vt:lpstr>
      <vt:lpstr>Herzberg’s two-factor theory cont...</vt:lpstr>
      <vt:lpstr>Slide 34</vt:lpstr>
      <vt:lpstr>Process theories of motivation</vt:lpstr>
      <vt:lpstr>Process theories of motivation</vt:lpstr>
      <vt:lpstr>Relevance today for the Manager</vt:lpstr>
      <vt:lpstr>Organisational Behaviour modification</vt:lpstr>
      <vt:lpstr>Applications of OBMod</vt:lpstr>
      <vt:lpstr>Applications of OBMod cont...</vt:lpstr>
      <vt:lpstr>Money as a motivator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Pamela</cp:lastModifiedBy>
  <cp:revision>174</cp:revision>
  <dcterms:created xsi:type="dcterms:W3CDTF">2010-11-07T17:02:47Z</dcterms:created>
  <dcterms:modified xsi:type="dcterms:W3CDTF">2014-02-02T14:28:22Z</dcterms:modified>
</cp:coreProperties>
</file>