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59" r:id="rId1"/>
  </p:sldMasterIdLst>
  <p:notesMasterIdLst>
    <p:notesMasterId r:id="rId37"/>
  </p:notesMasterIdLst>
  <p:handoutMasterIdLst>
    <p:handoutMasterId r:id="rId38"/>
  </p:handoutMasterIdLst>
  <p:sldIdLst>
    <p:sldId id="256" r:id="rId2"/>
    <p:sldId id="257" r:id="rId3"/>
    <p:sldId id="285" r:id="rId4"/>
    <p:sldId id="258" r:id="rId5"/>
    <p:sldId id="263" r:id="rId6"/>
    <p:sldId id="264" r:id="rId7"/>
    <p:sldId id="286" r:id="rId8"/>
    <p:sldId id="282" r:id="rId9"/>
    <p:sldId id="283" r:id="rId10"/>
    <p:sldId id="284" r:id="rId11"/>
    <p:sldId id="288" r:id="rId12"/>
    <p:sldId id="259" r:id="rId13"/>
    <p:sldId id="274" r:id="rId14"/>
    <p:sldId id="275" r:id="rId15"/>
    <p:sldId id="268" r:id="rId16"/>
    <p:sldId id="269" r:id="rId17"/>
    <p:sldId id="270" r:id="rId18"/>
    <p:sldId id="271" r:id="rId19"/>
    <p:sldId id="280" r:id="rId20"/>
    <p:sldId id="272" r:id="rId21"/>
    <p:sldId id="276" r:id="rId22"/>
    <p:sldId id="295" r:id="rId23"/>
    <p:sldId id="260" r:id="rId24"/>
    <p:sldId id="265" r:id="rId25"/>
    <p:sldId id="294" r:id="rId26"/>
    <p:sldId id="277" r:id="rId27"/>
    <p:sldId id="273" r:id="rId28"/>
    <p:sldId id="278" r:id="rId29"/>
    <p:sldId id="261" r:id="rId30"/>
    <p:sldId id="279" r:id="rId31"/>
    <p:sldId id="281" r:id="rId32"/>
    <p:sldId id="262" r:id="rId33"/>
    <p:sldId id="289" r:id="rId34"/>
    <p:sldId id="287" r:id="rId35"/>
    <p:sldId id="266" r:id="rId3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5153"/>
    <p:restoredTop sz="94081"/>
  </p:normalViewPr>
  <p:slideViewPr>
    <p:cSldViewPr snapToGrid="0" snapToObjects="1">
      <p:cViewPr varScale="1">
        <p:scale>
          <a:sx n="79" d="100"/>
          <a:sy n="79" d="100"/>
        </p:scale>
        <p:origin x="208" y="25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8775AF-1329-134A-9690-862B86411E8C}" type="datetimeFigureOut">
              <a:rPr lang="en-US" smtClean="0"/>
              <a:t>1/21/19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B36484D-CBB5-4E48-9D58-B85CEAE8714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15970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1BFA5A-CA6F-2A48-9B56-A45453E9AA1A}" type="datetimeFigureOut">
              <a:rPr lang="en-US" smtClean="0"/>
              <a:t>1/21/19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7FA94A-49A5-4D45-B65E-461391C390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00488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Help? </a:t>
            </a:r>
            <a:r>
              <a:rPr lang="en-US" dirty="0" err="1"/>
              <a:t>Goddef</a:t>
            </a:r>
            <a:r>
              <a:rPr lang="en-US" dirty="0"/>
              <a:t>: </a:t>
            </a:r>
            <a:r>
              <a:rPr lang="en-US" dirty="0" err="1"/>
              <a:t>goddrych</a:t>
            </a:r>
            <a:endParaRPr lang="en-US" dirty="0"/>
          </a:p>
          <a:p>
            <a:r>
              <a:rPr lang="en-US" dirty="0" err="1"/>
              <a:t>gwrthych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5CB5BD-69CA-F649-8CBF-7AE004B03571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39784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Fel</a:t>
            </a:r>
            <a:r>
              <a:rPr lang="en-US" baseline="0" dirty="0"/>
              <a:t> y </a:t>
            </a:r>
            <a:r>
              <a:rPr lang="en-US" baseline="0" dirty="0" err="1"/>
              <a:t>gwelwch</a:t>
            </a:r>
            <a:r>
              <a:rPr lang="en-US" baseline="0" dirty="0"/>
              <a:t>, </a:t>
            </a:r>
            <a:r>
              <a:rPr lang="en-US" baseline="0" dirty="0" err="1"/>
              <a:t>mae</a:t>
            </a:r>
            <a:r>
              <a:rPr lang="en-US" baseline="0" dirty="0"/>
              <a:t> </a:t>
            </a:r>
            <a:r>
              <a:rPr lang="en-US" baseline="0" dirty="0" err="1"/>
              <a:t>gwrthrych</a:t>
            </a:r>
            <a:r>
              <a:rPr lang="en-US" baseline="0" dirty="0"/>
              <a:t> </a:t>
            </a:r>
            <a:r>
              <a:rPr lang="en-US" baseline="0" dirty="0" err="1"/>
              <a:t>yn</a:t>
            </a:r>
            <a:r>
              <a:rPr lang="en-US" baseline="0" dirty="0"/>
              <a:t> </a:t>
            </a:r>
            <a:r>
              <a:rPr lang="en-US" baseline="0" dirty="0" err="1"/>
              <a:t>treiglo’n</a:t>
            </a:r>
            <a:r>
              <a:rPr lang="en-US" baseline="0" dirty="0"/>
              <a:t> </a:t>
            </a:r>
            <a:r>
              <a:rPr lang="en-US" baseline="0" dirty="0" err="1"/>
              <a:t>feddal</a:t>
            </a:r>
            <a:r>
              <a:rPr lang="en-US" baseline="0" dirty="0"/>
              <a:t>.</a:t>
            </a:r>
          </a:p>
          <a:p>
            <a:r>
              <a:rPr lang="en-US" baseline="0" dirty="0" err="1"/>
              <a:t>Cofiwch</a:t>
            </a:r>
            <a:r>
              <a:rPr lang="en-US" baseline="0" dirty="0"/>
              <a:t>, </a:t>
            </a:r>
            <a:r>
              <a:rPr lang="en-US" baseline="0" dirty="0" err="1"/>
              <a:t>nid</a:t>
            </a:r>
            <a:r>
              <a:rPr lang="en-US" baseline="0" dirty="0"/>
              <a:t> </a:t>
            </a:r>
            <a:r>
              <a:rPr lang="en-US" baseline="0" dirty="0" err="1"/>
              <a:t>yw</a:t>
            </a:r>
            <a:r>
              <a:rPr lang="en-US" baseline="0" dirty="0"/>
              <a:t> </a:t>
            </a:r>
            <a:r>
              <a:rPr lang="en-US" baseline="0" dirty="0" err="1"/>
              <a:t>gwrthrych</a:t>
            </a:r>
            <a:r>
              <a:rPr lang="en-US" baseline="0" dirty="0"/>
              <a:t> </a:t>
            </a:r>
            <a:r>
              <a:rPr lang="en-US" baseline="0" dirty="0" err="1"/>
              <a:t>berf</a:t>
            </a:r>
            <a:r>
              <a:rPr lang="en-US" baseline="0" dirty="0"/>
              <a:t> </a:t>
            </a:r>
            <a:r>
              <a:rPr lang="en-US" baseline="0" dirty="0" err="1"/>
              <a:t>amhersonol</a:t>
            </a:r>
            <a:r>
              <a:rPr lang="en-US" baseline="0" dirty="0"/>
              <a:t> </a:t>
            </a:r>
            <a:r>
              <a:rPr lang="en-US" baseline="0" dirty="0" err="1"/>
              <a:t>yn</a:t>
            </a:r>
            <a:r>
              <a:rPr lang="en-US" baseline="0" dirty="0"/>
              <a:t> </a:t>
            </a:r>
            <a:r>
              <a:rPr lang="en-US" baseline="0" dirty="0" err="1"/>
              <a:t>treiglo’n</a:t>
            </a:r>
            <a:r>
              <a:rPr lang="en-US" baseline="0" dirty="0"/>
              <a:t> </a:t>
            </a:r>
            <a:r>
              <a:rPr lang="en-US" baseline="0" dirty="0" err="1"/>
              <a:t>feddal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5CB5BD-69CA-F649-8CBF-7AE004B03571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86428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Gwnewch</a:t>
            </a:r>
            <a:r>
              <a:rPr lang="en-US" dirty="0"/>
              <a:t> </a:t>
            </a:r>
            <a:r>
              <a:rPr lang="en-US" dirty="0" err="1"/>
              <a:t>frawddegau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7FA94A-49A5-4D45-B65E-461391C39060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902743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7FA94A-49A5-4D45-B65E-461391C39060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942160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http://</a:t>
            </a:r>
            <a:r>
              <a:rPr lang="en-US" dirty="0" err="1"/>
              <a:t>www.colegcymraeg.ac.uk</a:t>
            </a:r>
            <a:r>
              <a:rPr lang="en-US" dirty="0"/>
              <a:t>/en/media/main/2015colegcymraeg/</a:t>
            </a:r>
            <a:r>
              <a:rPr lang="en-US" dirty="0" err="1"/>
              <a:t>dogfennau</a:t>
            </a:r>
            <a:r>
              <a:rPr lang="en-US"/>
              <a:t>/s-1711/Disgrifiad-Gweithdy-5.pdf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7FA94A-49A5-4D45-B65E-461391C39060}" type="slidenum">
              <a:rPr lang="en-US" smtClean="0"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4095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B61BEF0D-F0BB-DE4B-95CE-6DB70DBA9567}" type="datetimeFigureOut">
              <a:rPr lang="en-US" smtClean="0"/>
              <a:pPr/>
              <a:t>1/21/19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458595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1/21/19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50964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1/21/19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64710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1/21/19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05383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1/21/19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1838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1/21/19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4503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1/21/19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27981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1/21/19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53445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1/21/19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04232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1/21/19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0254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1/21/19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19268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1/21/19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792543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1/21/19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37178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1/21/19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432061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1/21/19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452286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1/21/19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483310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1/21/19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35114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smtClean="0"/>
              <a:pPr/>
              <a:t>1/21/19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670030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60" r:id="rId1"/>
    <p:sldLayoutId id="2147483761" r:id="rId2"/>
    <p:sldLayoutId id="2147483762" r:id="rId3"/>
    <p:sldLayoutId id="2147483763" r:id="rId4"/>
    <p:sldLayoutId id="2147483764" r:id="rId5"/>
    <p:sldLayoutId id="2147483765" r:id="rId6"/>
    <p:sldLayoutId id="2147483766" r:id="rId7"/>
    <p:sldLayoutId id="2147483767" r:id="rId8"/>
    <p:sldLayoutId id="2147483768" r:id="rId9"/>
    <p:sldLayoutId id="2147483769" r:id="rId10"/>
    <p:sldLayoutId id="2147483770" r:id="rId11"/>
    <p:sldLayoutId id="2147483771" r:id="rId12"/>
    <p:sldLayoutId id="2147483772" r:id="rId13"/>
    <p:sldLayoutId id="2147483773" r:id="rId14"/>
    <p:sldLayoutId id="2147483774" r:id="rId15"/>
    <p:sldLayoutId id="2147483775" r:id="rId16"/>
    <p:sldLayoutId id="2147483776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NULL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bont.org/pluginfile.php/674/mod_resource/content/4/Y%20Goddefol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26785" y="633179"/>
            <a:ext cx="7197726" cy="2421464"/>
          </a:xfrm>
        </p:spPr>
        <p:txBody>
          <a:bodyPr/>
          <a:lstStyle/>
          <a:p>
            <a:r>
              <a:rPr lang="en-US" dirty="0"/>
              <a:t>ECAD4002c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300406" y="3309285"/>
            <a:ext cx="7197726" cy="1405467"/>
          </a:xfrm>
        </p:spPr>
        <p:txBody>
          <a:bodyPr/>
          <a:lstStyle/>
          <a:p>
            <a:r>
              <a:rPr lang="en-US" sz="2800" dirty="0" err="1"/>
              <a:t>Ysgrifennu</a:t>
            </a:r>
            <a:r>
              <a:rPr lang="en-US" sz="2800" dirty="0"/>
              <a:t> </a:t>
            </a:r>
            <a:r>
              <a:rPr lang="en-US" sz="2800" dirty="0" err="1"/>
              <a:t>Academaidd</a:t>
            </a:r>
            <a:endParaRPr lang="en-US" sz="2800" dirty="0"/>
          </a:p>
          <a:p>
            <a:r>
              <a:rPr lang="en-US" sz="2800" dirty="0" err="1"/>
              <a:t>Ionawr</a:t>
            </a:r>
            <a:r>
              <a:rPr lang="en-US" sz="2800" dirty="0"/>
              <a:t> 22</a:t>
            </a:r>
            <a:r>
              <a:rPr lang="en-US" sz="2800" baseline="30000" dirty="0"/>
              <a:t>ain </a:t>
            </a:r>
            <a:r>
              <a:rPr lang="en-US" sz="2800" dirty="0"/>
              <a:t>2019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7983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340660"/>
            <a:ext cx="10131425" cy="1111624"/>
          </a:xfrm>
        </p:spPr>
        <p:txBody>
          <a:bodyPr anchor="t"/>
          <a:lstStyle/>
          <a:p>
            <a:r>
              <a:rPr lang="en-US" dirty="0"/>
              <a:t>Nod ac </a:t>
            </a:r>
            <a:r>
              <a:rPr lang="en-US" dirty="0" err="1"/>
              <a:t>amcanion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4778" y="1302266"/>
            <a:ext cx="11111752" cy="5208494"/>
          </a:xfrm>
        </p:spPr>
        <p:txBody>
          <a:bodyPr>
            <a:normAutofit fontScale="92500" lnSpcReduction="20000"/>
          </a:bodyPr>
          <a:lstStyle/>
          <a:p>
            <a:r>
              <a:rPr lang="en-US" sz="3000" dirty="0" err="1"/>
              <a:t>Byddwn</a:t>
            </a:r>
            <a:r>
              <a:rPr lang="en-US" sz="3000" dirty="0"/>
              <a:t> </a:t>
            </a:r>
            <a:r>
              <a:rPr lang="en-US" sz="3000" dirty="0" err="1"/>
              <a:t>ni’n</a:t>
            </a:r>
            <a:r>
              <a:rPr lang="en-US" sz="3000" dirty="0"/>
              <a:t> </a:t>
            </a:r>
            <a:r>
              <a:rPr lang="en-US" sz="3000" dirty="0" err="1"/>
              <a:t>edrych</a:t>
            </a:r>
            <a:r>
              <a:rPr lang="en-US" sz="3000" dirty="0"/>
              <a:t> </a:t>
            </a:r>
            <a:r>
              <a:rPr lang="en-US" sz="3000" dirty="0" err="1"/>
              <a:t>ar</a:t>
            </a:r>
            <a:r>
              <a:rPr lang="en-US" sz="3000" dirty="0"/>
              <a:t> </a:t>
            </a:r>
            <a:r>
              <a:rPr lang="en-US" sz="3000" dirty="0" err="1"/>
              <a:t>ffurfiau’r</a:t>
            </a:r>
            <a:r>
              <a:rPr lang="en-US" sz="3000" dirty="0"/>
              <a:t> </a:t>
            </a:r>
            <a:r>
              <a:rPr lang="en-US" sz="3000" dirty="0" err="1"/>
              <a:t>iaith</a:t>
            </a:r>
            <a:r>
              <a:rPr lang="en-US" sz="3000" dirty="0"/>
              <a:t> a </a:t>
            </a:r>
            <a:r>
              <a:rPr lang="en-US" sz="3000" dirty="0" err="1"/>
              <a:t>geir</a:t>
            </a:r>
            <a:r>
              <a:rPr lang="en-US" sz="3000" dirty="0"/>
              <a:t> </a:t>
            </a:r>
            <a:r>
              <a:rPr lang="en-US" sz="3000" dirty="0" err="1"/>
              <a:t>mewn</a:t>
            </a:r>
            <a:r>
              <a:rPr lang="en-US" sz="3000" dirty="0"/>
              <a:t> </a:t>
            </a:r>
            <a:r>
              <a:rPr lang="en-US" sz="3000" dirty="0" err="1"/>
              <a:t>ysgrifennu</a:t>
            </a:r>
            <a:r>
              <a:rPr lang="en-US" sz="3000" dirty="0"/>
              <a:t> </a:t>
            </a:r>
            <a:r>
              <a:rPr lang="en-US" sz="3000" dirty="0" err="1"/>
              <a:t>neu</a:t>
            </a:r>
            <a:r>
              <a:rPr lang="en-US" sz="3000" dirty="0"/>
              <a:t> </a:t>
            </a:r>
            <a:r>
              <a:rPr lang="en-US" sz="3000" dirty="0" err="1"/>
              <a:t>gywair</a:t>
            </a:r>
            <a:r>
              <a:rPr lang="en-US" sz="3000" dirty="0"/>
              <a:t> </a:t>
            </a:r>
            <a:r>
              <a:rPr lang="en-US" sz="3000" dirty="0" err="1"/>
              <a:t>academaidd</a:t>
            </a:r>
            <a:endParaRPr lang="en-US" sz="3000" dirty="0"/>
          </a:p>
          <a:p>
            <a:endParaRPr lang="en-US" sz="3000" dirty="0"/>
          </a:p>
          <a:p>
            <a:r>
              <a:rPr lang="en-US" sz="3000" dirty="0" err="1"/>
              <a:t>Erbyn</a:t>
            </a:r>
            <a:r>
              <a:rPr lang="en-US" sz="3000" dirty="0"/>
              <a:t> </a:t>
            </a:r>
            <a:r>
              <a:rPr lang="en-US" sz="3000" dirty="0" err="1"/>
              <a:t>diwedd</a:t>
            </a:r>
            <a:r>
              <a:rPr lang="en-US" sz="3000" dirty="0"/>
              <a:t> y </a:t>
            </a:r>
            <a:r>
              <a:rPr lang="en-US" sz="3000" dirty="0" err="1"/>
              <a:t>wers</a:t>
            </a:r>
            <a:r>
              <a:rPr lang="en-US" sz="3000" dirty="0"/>
              <a:t>, </a:t>
            </a:r>
            <a:r>
              <a:rPr lang="en-US" sz="3000" dirty="0" err="1"/>
              <a:t>byddwch</a:t>
            </a:r>
            <a:r>
              <a:rPr lang="en-US" sz="3000" dirty="0"/>
              <a:t> </a:t>
            </a:r>
            <a:r>
              <a:rPr lang="en-US" sz="3000" dirty="0" err="1"/>
              <a:t>yn</a:t>
            </a:r>
            <a:r>
              <a:rPr lang="en-US" sz="3000" dirty="0"/>
              <a:t> </a:t>
            </a:r>
            <a:r>
              <a:rPr lang="en-US" sz="3000" dirty="0" err="1"/>
              <a:t>gallu</a:t>
            </a:r>
            <a:endParaRPr lang="en-US" sz="3000" dirty="0"/>
          </a:p>
          <a:p>
            <a:pPr lvl="1"/>
            <a:r>
              <a:rPr lang="en-US" sz="3000" dirty="0" err="1"/>
              <a:t>Deall</a:t>
            </a:r>
            <a:r>
              <a:rPr lang="en-US" sz="3000" dirty="0"/>
              <a:t> </a:t>
            </a:r>
            <a:r>
              <a:rPr lang="en-US" sz="3000" dirty="0" err="1"/>
              <a:t>hanfod</a:t>
            </a:r>
            <a:r>
              <a:rPr lang="en-US" sz="3000" dirty="0"/>
              <a:t> </a:t>
            </a:r>
            <a:r>
              <a:rPr lang="en-US" sz="3000" dirty="0" err="1"/>
              <a:t>ysgrifennu’n</a:t>
            </a:r>
            <a:r>
              <a:rPr lang="en-US" sz="3000" dirty="0"/>
              <a:t> </a:t>
            </a:r>
            <a:r>
              <a:rPr lang="en-US" sz="3000" dirty="0" err="1"/>
              <a:t>ffurfiol</a:t>
            </a:r>
            <a:r>
              <a:rPr lang="en-US" sz="3000" dirty="0"/>
              <a:t> </a:t>
            </a:r>
            <a:r>
              <a:rPr lang="en-US" sz="3000" dirty="0" err="1"/>
              <a:t>mewn</a:t>
            </a:r>
            <a:r>
              <a:rPr lang="en-US" sz="3000" dirty="0"/>
              <a:t> </a:t>
            </a:r>
            <a:r>
              <a:rPr lang="en-US" sz="3000" dirty="0" err="1"/>
              <a:t>gwaith</a:t>
            </a:r>
            <a:r>
              <a:rPr lang="en-US" sz="3000" dirty="0"/>
              <a:t> </a:t>
            </a:r>
            <a:r>
              <a:rPr lang="en-US" sz="3000" dirty="0" err="1"/>
              <a:t>academaidd</a:t>
            </a:r>
            <a:endParaRPr lang="en-US" sz="3000" dirty="0"/>
          </a:p>
          <a:p>
            <a:pPr lvl="1"/>
            <a:r>
              <a:rPr lang="en-US" sz="3000" dirty="0" err="1"/>
              <a:t>Defnyddio’r</a:t>
            </a:r>
            <a:r>
              <a:rPr lang="en-US" sz="3000" dirty="0"/>
              <a:t> </a:t>
            </a:r>
            <a:r>
              <a:rPr lang="en-US" sz="3000" dirty="0" err="1"/>
              <a:t>ffurfiau</a:t>
            </a:r>
            <a:r>
              <a:rPr lang="en-US" sz="3000" dirty="0"/>
              <a:t> </a:t>
            </a:r>
            <a:r>
              <a:rPr lang="en-US" sz="3000" dirty="0" err="1"/>
              <a:t>ffurfiol</a:t>
            </a:r>
            <a:r>
              <a:rPr lang="en-US" sz="3000" dirty="0"/>
              <a:t> </a:t>
            </a:r>
            <a:r>
              <a:rPr lang="en-US" sz="3000" dirty="0" err="1"/>
              <a:t>gyda</a:t>
            </a:r>
            <a:r>
              <a:rPr lang="en-US" sz="3000" dirty="0"/>
              <a:t> </a:t>
            </a:r>
            <a:r>
              <a:rPr lang="en-US" sz="3000" dirty="0" err="1"/>
              <a:t>mwy</a:t>
            </a:r>
            <a:r>
              <a:rPr lang="en-US" sz="3000" dirty="0"/>
              <a:t> o </a:t>
            </a:r>
            <a:r>
              <a:rPr lang="en-US" sz="3000" dirty="0" err="1"/>
              <a:t>hyder</a:t>
            </a:r>
            <a:endParaRPr lang="en-US" sz="3000" dirty="0"/>
          </a:p>
          <a:p>
            <a:pPr lvl="1"/>
            <a:r>
              <a:rPr lang="en-US" sz="3000" dirty="0" err="1"/>
              <a:t>Defnyddio</a:t>
            </a:r>
            <a:r>
              <a:rPr lang="en-US" sz="3000" dirty="0"/>
              <a:t> </a:t>
            </a:r>
            <a:r>
              <a:rPr lang="en-US" sz="3000" dirty="0" err="1"/>
              <a:t>berfau</a:t>
            </a:r>
            <a:r>
              <a:rPr lang="en-US" sz="3000" dirty="0"/>
              <a:t> </a:t>
            </a:r>
            <a:r>
              <a:rPr lang="en-US" sz="3000" dirty="0" err="1"/>
              <a:t>amhersonol</a:t>
            </a:r>
            <a:r>
              <a:rPr lang="en-US" sz="3000" dirty="0"/>
              <a:t> a </a:t>
            </a:r>
            <a:r>
              <a:rPr lang="en-US" sz="3000" dirty="0" err="1"/>
              <a:t>threiglo’n</a:t>
            </a:r>
            <a:r>
              <a:rPr lang="en-US" sz="3000" dirty="0"/>
              <a:t> </a:t>
            </a:r>
            <a:r>
              <a:rPr lang="en-US" sz="3000" dirty="0" err="1"/>
              <a:t>gywir</a:t>
            </a:r>
            <a:r>
              <a:rPr lang="en-US" sz="3000" dirty="0"/>
              <a:t> </a:t>
            </a:r>
            <a:r>
              <a:rPr lang="en-US" sz="3000" dirty="0" err="1"/>
              <a:t>mewn</a:t>
            </a:r>
            <a:r>
              <a:rPr lang="en-US" sz="3000" dirty="0"/>
              <a:t> </a:t>
            </a:r>
            <a:r>
              <a:rPr lang="en-US" sz="3000" dirty="0" err="1"/>
              <a:t>cystrawenau</a:t>
            </a:r>
            <a:r>
              <a:rPr lang="en-US" sz="3000" dirty="0"/>
              <a:t> </a:t>
            </a:r>
            <a:r>
              <a:rPr lang="en-US" sz="3000" dirty="0" err="1"/>
              <a:t>amhersonol</a:t>
            </a:r>
            <a:r>
              <a:rPr lang="en-US" sz="3000" dirty="0"/>
              <a:t>.</a:t>
            </a:r>
          </a:p>
          <a:p>
            <a:pPr lvl="1"/>
            <a:r>
              <a:rPr lang="en-US" sz="3000" dirty="0" err="1"/>
              <a:t>Ysgrifennu</a:t>
            </a:r>
            <a:r>
              <a:rPr lang="en-US" sz="3000" dirty="0"/>
              <a:t> </a:t>
            </a:r>
            <a:r>
              <a:rPr lang="en-US" sz="3000" dirty="0" err="1"/>
              <a:t>gan</a:t>
            </a:r>
            <a:r>
              <a:rPr lang="en-US" sz="3000" dirty="0"/>
              <a:t> </a:t>
            </a:r>
            <a:r>
              <a:rPr lang="en-US" sz="3000" dirty="0" err="1"/>
              <a:t>ddefnyddio</a:t>
            </a:r>
            <a:r>
              <a:rPr lang="en-US" sz="3000" dirty="0"/>
              <a:t> </a:t>
            </a:r>
            <a:r>
              <a:rPr lang="en-US" sz="3000" dirty="0" err="1"/>
              <a:t>berfau</a:t>
            </a:r>
            <a:r>
              <a:rPr lang="en-US" sz="3000" dirty="0"/>
              <a:t> </a:t>
            </a:r>
            <a:r>
              <a:rPr lang="en-US" sz="3000" dirty="0" err="1"/>
              <a:t>cryno’r</a:t>
            </a:r>
            <a:r>
              <a:rPr lang="en-US" sz="3000" dirty="0"/>
              <a:t> </a:t>
            </a:r>
            <a:r>
              <a:rPr lang="en-US" sz="3000" dirty="0" err="1"/>
              <a:t>amser</a:t>
            </a:r>
            <a:r>
              <a:rPr lang="en-US" sz="3000" dirty="0"/>
              <a:t> </a:t>
            </a:r>
            <a:r>
              <a:rPr lang="en-US" sz="3000" dirty="0" err="1"/>
              <a:t>presennol</a:t>
            </a:r>
            <a:r>
              <a:rPr lang="en-US" sz="3000" dirty="0"/>
              <a:t> </a:t>
            </a:r>
            <a:r>
              <a:rPr lang="en-US" sz="3000" dirty="0" err="1"/>
              <a:t>gyda</a:t>
            </a:r>
            <a:r>
              <a:rPr lang="en-US" sz="3000" dirty="0"/>
              <a:t> </a:t>
            </a:r>
            <a:r>
              <a:rPr lang="en-US" sz="3000" dirty="0" err="1"/>
              <a:t>mwy</a:t>
            </a:r>
            <a:r>
              <a:rPr lang="en-US" sz="3000" dirty="0"/>
              <a:t> o </a:t>
            </a:r>
            <a:r>
              <a:rPr lang="en-US" sz="3000" dirty="0" err="1"/>
              <a:t>hyder</a:t>
            </a:r>
            <a:endParaRPr lang="en-US" sz="3000" dirty="0"/>
          </a:p>
          <a:p>
            <a:pPr lvl="1"/>
            <a:r>
              <a:rPr lang="en-US" sz="3000" dirty="0" err="1"/>
              <a:t>Cyfoethogi</a:t>
            </a:r>
            <a:r>
              <a:rPr lang="en-US" sz="3000" dirty="0"/>
              <a:t> </a:t>
            </a:r>
            <a:r>
              <a:rPr lang="en-US" sz="3000" dirty="0" err="1"/>
              <a:t>eich</a:t>
            </a:r>
            <a:r>
              <a:rPr lang="en-US" sz="3000" dirty="0"/>
              <a:t> </a:t>
            </a:r>
            <a:r>
              <a:rPr lang="en-US" sz="3000" dirty="0" err="1"/>
              <a:t>ysgrifennu</a:t>
            </a:r>
            <a:r>
              <a:rPr lang="en-US" sz="3000" dirty="0"/>
              <a:t> </a:t>
            </a:r>
            <a:r>
              <a:rPr lang="en-US" sz="3000" dirty="0" err="1"/>
              <a:t>gyda</a:t>
            </a:r>
            <a:r>
              <a:rPr lang="en-US" sz="3000" dirty="0"/>
              <a:t> </a:t>
            </a:r>
            <a:r>
              <a:rPr lang="en-US" sz="3000" dirty="0" err="1"/>
              <a:t>geirfa</a:t>
            </a:r>
            <a:r>
              <a:rPr lang="en-US" sz="3000" dirty="0"/>
              <a:t> ac </a:t>
            </a:r>
            <a:r>
              <a:rPr lang="en-US" sz="3000" dirty="0" err="1"/>
              <a:t>ymadroddion</a:t>
            </a:r>
            <a:r>
              <a:rPr lang="en-US" sz="3000" dirty="0"/>
              <a:t> </a:t>
            </a:r>
            <a:r>
              <a:rPr lang="en-US" sz="3000" dirty="0" err="1"/>
              <a:t>dadanoddi</a:t>
            </a:r>
            <a:r>
              <a:rPr lang="en-US" sz="3000" dirty="0"/>
              <a:t> a </a:t>
            </a:r>
            <a:r>
              <a:rPr lang="en-US" sz="3000" dirty="0" err="1"/>
              <a:t>chyflwyno</a:t>
            </a:r>
            <a:r>
              <a:rPr lang="en-US" sz="3000" dirty="0"/>
              <a:t>.</a:t>
            </a:r>
          </a:p>
          <a:p>
            <a:pPr lv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55138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7038" y="-143933"/>
            <a:ext cx="10131425" cy="1456267"/>
          </a:xfrm>
        </p:spPr>
        <p:txBody>
          <a:bodyPr/>
          <a:lstStyle/>
          <a:p>
            <a:r>
              <a:rPr lang="en-US" dirty="0" err="1"/>
              <a:t>Gofiwch</a:t>
            </a:r>
            <a:r>
              <a:rPr lang="en-US" dirty="0"/>
              <a:t> chi?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4965" y="1312334"/>
            <a:ext cx="10131425" cy="1612515"/>
          </a:xfrm>
        </p:spPr>
        <p:txBody>
          <a:bodyPr/>
          <a:lstStyle/>
          <a:p>
            <a:r>
              <a:rPr lang="en-US" sz="2800" dirty="0"/>
              <a:t>Beth </a:t>
            </a:r>
            <a:r>
              <a:rPr lang="en-US" sz="2800" dirty="0" err="1"/>
              <a:t>ydy</a:t>
            </a:r>
            <a:r>
              <a:rPr lang="en-US" sz="2800" dirty="0"/>
              <a:t> </a:t>
            </a:r>
            <a:r>
              <a:rPr lang="en-US" sz="2800" dirty="0" err="1"/>
              <a:t>Cywair</a:t>
            </a:r>
            <a:r>
              <a:rPr lang="en-US" sz="2800" dirty="0"/>
              <a:t>?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6827" y="2230582"/>
            <a:ext cx="8267700" cy="2590800"/>
          </a:xfrm>
          <a:prstGeom prst="rect">
            <a:avLst/>
          </a:prstGeom>
        </p:spPr>
      </p:pic>
      <p:sp>
        <p:nvSpPr>
          <p:cNvPr id="6" name="Content Placeholder 2"/>
          <p:cNvSpPr txBox="1">
            <a:spLocks/>
          </p:cNvSpPr>
          <p:nvPr/>
        </p:nvSpPr>
        <p:spPr>
          <a:xfrm>
            <a:off x="574965" y="4933372"/>
            <a:ext cx="10131425" cy="161251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857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dirty="0"/>
              <a:t>Beth am y </a:t>
            </a:r>
            <a:r>
              <a:rPr lang="en-US" sz="2800" dirty="0" err="1"/>
              <a:t>cywair</a:t>
            </a:r>
            <a:r>
              <a:rPr lang="en-US" sz="2800" dirty="0"/>
              <a:t> </a:t>
            </a:r>
            <a:r>
              <a:rPr lang="en-US" sz="2800" dirty="0" err="1"/>
              <a:t>llenyddol</a:t>
            </a:r>
            <a:r>
              <a:rPr lang="en-US" sz="2800" dirty="0"/>
              <a:t>? </a:t>
            </a:r>
            <a:r>
              <a:rPr lang="en-US" sz="2800" dirty="0" err="1"/>
              <a:t>Ffurfiol</a:t>
            </a:r>
            <a:r>
              <a:rPr lang="en-US" sz="2800" dirty="0"/>
              <a:t>? </a:t>
            </a:r>
            <a:r>
              <a:rPr lang="en-US" sz="2800" dirty="0" err="1"/>
              <a:t>Anffurfiol</a:t>
            </a:r>
            <a:r>
              <a:rPr lang="en-US" sz="2800" dirty="0"/>
              <a:t>?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9229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1" algn="l" defTabSz="457200" rtl="0">
              <a:spcBef>
                <a:spcPct val="0"/>
              </a:spcBef>
            </a:pPr>
            <a:br>
              <a:rPr lang="en-US" dirty="0"/>
            </a:br>
            <a:r>
              <a:rPr lang="en-US" sz="3600" dirty="0" err="1"/>
              <a:t>Deall</a:t>
            </a:r>
            <a:r>
              <a:rPr lang="en-US" sz="3600" dirty="0"/>
              <a:t> </a:t>
            </a:r>
            <a:r>
              <a:rPr lang="en-US" sz="3600" dirty="0" err="1"/>
              <a:t>hanfod</a:t>
            </a:r>
            <a:r>
              <a:rPr lang="en-US" sz="3600" dirty="0"/>
              <a:t> </a:t>
            </a:r>
            <a:r>
              <a:rPr lang="en-US" sz="3600" dirty="0" err="1"/>
              <a:t>ysgrifennu’n</a:t>
            </a:r>
            <a:r>
              <a:rPr lang="en-US" sz="3600" dirty="0"/>
              <a:t> </a:t>
            </a:r>
            <a:r>
              <a:rPr lang="en-US" sz="3600" dirty="0" err="1"/>
              <a:t>ffurfiol</a:t>
            </a:r>
            <a:r>
              <a:rPr lang="en-US" sz="3600" dirty="0"/>
              <a:t> </a:t>
            </a:r>
            <a:br>
              <a:rPr lang="en-US" sz="3600" dirty="0"/>
            </a:br>
            <a:r>
              <a:rPr lang="en-US" sz="3600" dirty="0" err="1"/>
              <a:t>mewn</a:t>
            </a:r>
            <a:r>
              <a:rPr lang="en-US" sz="3600" dirty="0"/>
              <a:t> </a:t>
            </a:r>
            <a:r>
              <a:rPr lang="en-US" sz="3600" dirty="0" err="1"/>
              <a:t>gwaith</a:t>
            </a:r>
            <a:r>
              <a:rPr lang="en-US" sz="3600" dirty="0"/>
              <a:t> </a:t>
            </a:r>
            <a:r>
              <a:rPr lang="en-US" sz="3600" dirty="0" err="1"/>
              <a:t>academaidd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1507" y="2142067"/>
            <a:ext cx="11472530" cy="3649133"/>
          </a:xfrm>
        </p:spPr>
        <p:txBody>
          <a:bodyPr>
            <a:normAutofit/>
          </a:bodyPr>
          <a:lstStyle/>
          <a:p>
            <a:r>
              <a:rPr lang="en-US" sz="2800" dirty="0"/>
              <a:t>Y </a:t>
            </a:r>
            <a:r>
              <a:rPr lang="en-US" sz="2800" dirty="0" err="1"/>
              <a:t>mae</a:t>
            </a:r>
            <a:r>
              <a:rPr lang="en-US" sz="2800" dirty="0"/>
              <a:t> </a:t>
            </a:r>
            <a:r>
              <a:rPr lang="en-US" sz="2800" dirty="0" err="1"/>
              <a:t>gwahaniaethau</a:t>
            </a:r>
            <a:r>
              <a:rPr lang="en-US" sz="2800" dirty="0"/>
              <a:t> </a:t>
            </a:r>
            <a:r>
              <a:rPr lang="en-US" sz="2800" dirty="0" err="1"/>
              <a:t>mawr</a:t>
            </a:r>
            <a:r>
              <a:rPr lang="en-US" sz="2800" dirty="0"/>
              <a:t> </a:t>
            </a:r>
            <a:r>
              <a:rPr lang="en-US" sz="2800" dirty="0" err="1"/>
              <a:t>rhwng</a:t>
            </a:r>
            <a:r>
              <a:rPr lang="en-US" sz="2800" dirty="0"/>
              <a:t> </a:t>
            </a:r>
            <a:r>
              <a:rPr lang="en-US" sz="2800" dirty="0" err="1"/>
              <a:t>iaith</a:t>
            </a:r>
            <a:r>
              <a:rPr lang="en-US" sz="2800" dirty="0"/>
              <a:t> </a:t>
            </a:r>
            <a:r>
              <a:rPr lang="en-US" sz="2800" dirty="0" err="1"/>
              <a:t>ffurfiol</a:t>
            </a:r>
            <a:r>
              <a:rPr lang="en-US" sz="2800" dirty="0"/>
              <a:t> </a:t>
            </a:r>
            <a:r>
              <a:rPr lang="en-US" sz="2800" dirty="0" err="1"/>
              <a:t>safonol</a:t>
            </a:r>
            <a:r>
              <a:rPr lang="en-US" sz="2800" dirty="0"/>
              <a:t> a </a:t>
            </a:r>
            <a:r>
              <a:rPr lang="en-US" sz="2800" dirty="0" err="1"/>
              <a:t>iaith</a:t>
            </a:r>
            <a:r>
              <a:rPr lang="en-US" sz="2800" dirty="0"/>
              <a:t> </a:t>
            </a:r>
            <a:r>
              <a:rPr lang="en-US" sz="2800" dirty="0" err="1"/>
              <a:t>lafar</a:t>
            </a:r>
            <a:r>
              <a:rPr lang="en-US" sz="2800" dirty="0"/>
              <a:t>. </a:t>
            </a:r>
            <a:r>
              <a:rPr lang="en-US" sz="2800" dirty="0" err="1"/>
              <a:t>Wrth</a:t>
            </a:r>
            <a:r>
              <a:rPr lang="en-US" sz="2800" dirty="0"/>
              <a:t> </a:t>
            </a:r>
            <a:r>
              <a:rPr lang="en-US" sz="2800" dirty="0" err="1"/>
              <a:t>gwrs</a:t>
            </a:r>
            <a:r>
              <a:rPr lang="en-US" sz="2800" dirty="0"/>
              <a:t>, </a:t>
            </a:r>
            <a:r>
              <a:rPr lang="en-US" sz="2800" dirty="0" err="1"/>
              <a:t>ni</a:t>
            </a:r>
            <a:r>
              <a:rPr lang="en-US" sz="2800" dirty="0"/>
              <a:t> </a:t>
            </a:r>
            <a:r>
              <a:rPr lang="en-US" sz="2800" dirty="0" err="1"/>
              <a:t>ellir</a:t>
            </a:r>
            <a:r>
              <a:rPr lang="en-US" sz="2800" dirty="0"/>
              <a:t> </a:t>
            </a:r>
            <a:r>
              <a:rPr lang="en-US" sz="2800" dirty="0" err="1"/>
              <a:t>gwadu</a:t>
            </a:r>
            <a:r>
              <a:rPr lang="en-US" sz="2800" dirty="0"/>
              <a:t> bod </a:t>
            </a:r>
            <a:r>
              <a:rPr lang="en-US" sz="2800" dirty="0" err="1"/>
              <a:t>lle</a:t>
            </a:r>
            <a:r>
              <a:rPr lang="en-US" sz="2800" dirty="0"/>
              <a:t> </a:t>
            </a:r>
            <a:r>
              <a:rPr lang="en-US" sz="2800" dirty="0" err="1"/>
              <a:t>i’r</a:t>
            </a:r>
            <a:r>
              <a:rPr lang="en-US" sz="2800" dirty="0"/>
              <a:t> </a:t>
            </a:r>
            <a:r>
              <a:rPr lang="en-US" sz="2800" dirty="0" err="1"/>
              <a:t>ddau</a:t>
            </a:r>
            <a:r>
              <a:rPr lang="en-US" sz="2800" dirty="0"/>
              <a:t> </a:t>
            </a:r>
            <a:r>
              <a:rPr lang="en-US" sz="2800" dirty="0" err="1"/>
              <a:t>gywair</a:t>
            </a:r>
            <a:r>
              <a:rPr lang="en-US" sz="2800" dirty="0"/>
              <a:t>, </a:t>
            </a:r>
            <a:r>
              <a:rPr lang="en-US" sz="2800" dirty="0" err="1"/>
              <a:t>ond</a:t>
            </a:r>
            <a:r>
              <a:rPr lang="en-US" sz="2800" dirty="0"/>
              <a:t> </a:t>
            </a:r>
            <a:r>
              <a:rPr lang="en-US" sz="2800" dirty="0" err="1"/>
              <a:t>rhaid</a:t>
            </a:r>
            <a:r>
              <a:rPr lang="en-US" sz="2800" dirty="0"/>
              <a:t> bod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glir</a:t>
            </a:r>
            <a:r>
              <a:rPr lang="en-US" sz="2800" dirty="0"/>
              <a:t> </a:t>
            </a:r>
            <a:r>
              <a:rPr lang="en-US" sz="2800" dirty="0" err="1"/>
              <a:t>na</a:t>
            </a:r>
            <a:r>
              <a:rPr lang="en-US" sz="2800" dirty="0"/>
              <a:t> </a:t>
            </a:r>
            <a:r>
              <a:rPr lang="en-US" sz="2800" dirty="0" err="1"/>
              <a:t>ddylid</a:t>
            </a:r>
            <a:r>
              <a:rPr lang="en-US" sz="2800" dirty="0"/>
              <a:t> </a:t>
            </a:r>
            <a:r>
              <a:rPr lang="en-US" sz="2800" dirty="0" err="1"/>
              <a:t>cynnwys</a:t>
            </a:r>
            <a:r>
              <a:rPr lang="en-US" sz="2800" dirty="0"/>
              <a:t> </a:t>
            </a:r>
            <a:r>
              <a:rPr lang="en-US" sz="2800" dirty="0" err="1"/>
              <a:t>iaith</a:t>
            </a:r>
            <a:r>
              <a:rPr lang="en-US" sz="2800" dirty="0"/>
              <a:t> </a:t>
            </a:r>
            <a:r>
              <a:rPr lang="en-US" sz="2800" dirty="0" err="1"/>
              <a:t>lafar</a:t>
            </a:r>
            <a:r>
              <a:rPr lang="en-US" sz="2800" dirty="0"/>
              <a:t> </a:t>
            </a:r>
            <a:r>
              <a:rPr lang="en-US" sz="2800" dirty="0" err="1"/>
              <a:t>na</a:t>
            </a:r>
            <a:r>
              <a:rPr lang="en-US" sz="2800" dirty="0"/>
              <a:t> </a:t>
            </a:r>
            <a:r>
              <a:rPr lang="en-US" sz="2800" dirty="0" err="1"/>
              <a:t>thafodiaith</a:t>
            </a:r>
            <a:r>
              <a:rPr lang="en-US" sz="2800" dirty="0"/>
              <a:t> </a:t>
            </a:r>
            <a:r>
              <a:rPr lang="en-US" sz="2800" dirty="0" err="1"/>
              <a:t>mewn</a:t>
            </a:r>
            <a:r>
              <a:rPr lang="en-US" sz="2800" dirty="0"/>
              <a:t> </a:t>
            </a:r>
            <a:r>
              <a:rPr lang="en-US" sz="2800" dirty="0" err="1"/>
              <a:t>gwaith</a:t>
            </a:r>
            <a:r>
              <a:rPr lang="en-US" sz="2800" dirty="0"/>
              <a:t> </a:t>
            </a:r>
            <a:r>
              <a:rPr lang="en-US" sz="2800" dirty="0" err="1"/>
              <a:t>ysgrifenedig</a:t>
            </a:r>
            <a:r>
              <a:rPr lang="en-US" sz="2800" dirty="0"/>
              <a:t> </a:t>
            </a:r>
            <a:r>
              <a:rPr lang="en-US" sz="2800" dirty="0" err="1"/>
              <a:t>academaidd</a:t>
            </a:r>
            <a:r>
              <a:rPr lang="en-US" sz="2800" dirty="0"/>
              <a:t>.</a:t>
            </a:r>
          </a:p>
          <a:p>
            <a:endParaRPr lang="en-US" sz="2800" dirty="0"/>
          </a:p>
          <a:p>
            <a:r>
              <a:rPr lang="en-US" sz="2800" dirty="0" err="1"/>
              <a:t>Darllenwch</a:t>
            </a:r>
            <a:r>
              <a:rPr lang="en-US" sz="2800" dirty="0"/>
              <a:t> </a:t>
            </a:r>
            <a:r>
              <a:rPr lang="en-US" sz="2800" dirty="0" err="1"/>
              <a:t>yr</a:t>
            </a:r>
            <a:r>
              <a:rPr lang="en-US" sz="2800" dirty="0"/>
              <a:t> </a:t>
            </a:r>
            <a:r>
              <a:rPr lang="en-US" sz="2800" dirty="0" err="1"/>
              <a:t>adroddiadau</a:t>
            </a:r>
            <a:r>
              <a:rPr lang="en-US" sz="2800" dirty="0"/>
              <a:t> </a:t>
            </a:r>
            <a:r>
              <a:rPr lang="en-US" sz="2800" dirty="0" err="1"/>
              <a:t>byr</a:t>
            </a:r>
            <a:r>
              <a:rPr lang="en-US" sz="2800" dirty="0"/>
              <a:t> </a:t>
            </a:r>
            <a:r>
              <a:rPr lang="en-US" sz="2800" dirty="0" err="1"/>
              <a:t>ar</a:t>
            </a:r>
            <a:r>
              <a:rPr lang="en-US" sz="2800" dirty="0"/>
              <a:t> y </a:t>
            </a:r>
            <a:r>
              <a:rPr lang="en-US" sz="2800" dirty="0" err="1"/>
              <a:t>sleid</a:t>
            </a:r>
            <a:r>
              <a:rPr lang="en-US" sz="2800" dirty="0"/>
              <a:t> </a:t>
            </a:r>
            <a:r>
              <a:rPr lang="en-US" sz="2800" dirty="0" err="1"/>
              <a:t>ganlynol</a:t>
            </a:r>
            <a:r>
              <a:rPr lang="en-US" sz="2800" dirty="0"/>
              <a:t>, a </a:t>
            </a:r>
            <a:r>
              <a:rPr lang="en-US" sz="2800" dirty="0" err="1"/>
              <a:t>cheisiwch</a:t>
            </a:r>
            <a:r>
              <a:rPr lang="en-US" sz="2800" dirty="0"/>
              <a:t> </a:t>
            </a:r>
            <a:r>
              <a:rPr lang="en-US" sz="2800" dirty="0" err="1"/>
              <a:t>gymharu</a:t>
            </a:r>
            <a:r>
              <a:rPr lang="en-US" sz="2800" dirty="0"/>
              <a:t> </a:t>
            </a:r>
            <a:r>
              <a:rPr lang="en-US" sz="2800" dirty="0" err="1"/>
              <a:t>iaith</a:t>
            </a:r>
            <a:r>
              <a:rPr lang="en-US" sz="2800" dirty="0"/>
              <a:t> y </a:t>
            </a:r>
            <a:r>
              <a:rPr lang="en-US" sz="2800" dirty="0" err="1"/>
              <a:t>ddau</a:t>
            </a:r>
            <a:r>
              <a:rPr lang="en-US" sz="2800" dirty="0"/>
              <a:t>. Pa </a:t>
            </a:r>
            <a:r>
              <a:rPr lang="en-US" sz="2800" dirty="0" err="1"/>
              <a:t>elfennau’n</a:t>
            </a:r>
            <a:r>
              <a:rPr lang="en-US" sz="2800" dirty="0"/>
              <a:t> </a:t>
            </a:r>
            <a:r>
              <a:rPr lang="en-US" sz="2800" dirty="0" err="1"/>
              <a:t>sy’n</a:t>
            </a:r>
            <a:r>
              <a:rPr lang="en-US" sz="2800" dirty="0"/>
              <a:t> </a:t>
            </a:r>
            <a:r>
              <a:rPr lang="en-US" sz="2800" dirty="0" err="1"/>
              <a:t>ffurfioli’r</a:t>
            </a:r>
            <a:r>
              <a:rPr lang="en-US" sz="2800" dirty="0"/>
              <a:t> ail </a:t>
            </a:r>
            <a:r>
              <a:rPr lang="en-US" sz="2800" dirty="0" err="1"/>
              <a:t>ddarn</a:t>
            </a:r>
            <a:r>
              <a:rPr lang="en-US" sz="2800" dirty="0"/>
              <a:t>?</a:t>
            </a:r>
          </a:p>
        </p:txBody>
      </p:sp>
      <p:sp>
        <p:nvSpPr>
          <p:cNvPr id="4" name="Rectangle 3"/>
          <p:cNvSpPr/>
          <p:nvPr/>
        </p:nvSpPr>
        <p:spPr>
          <a:xfrm>
            <a:off x="3048000" y="2136339"/>
            <a:ext cx="6096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pPr lvl="1"/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8996583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5109" y="301376"/>
            <a:ext cx="10131425" cy="726040"/>
          </a:xfrm>
        </p:spPr>
        <p:txBody>
          <a:bodyPr/>
          <a:lstStyle/>
          <a:p>
            <a:r>
              <a:rPr lang="en-US"/>
              <a:t>Cymharwch</a:t>
            </a:r>
            <a:endParaRPr lang="en-US" dirty="0"/>
          </a:p>
        </p:txBody>
      </p:sp>
      <p:sp>
        <p:nvSpPr>
          <p:cNvPr id="4" name="Rounded Rectangle 3"/>
          <p:cNvSpPr/>
          <p:nvPr/>
        </p:nvSpPr>
        <p:spPr>
          <a:xfrm rot="20971438">
            <a:off x="199250" y="1158073"/>
            <a:ext cx="5786103" cy="388143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err="1"/>
              <a:t>Es</a:t>
            </a:r>
            <a:r>
              <a:rPr lang="en-US" sz="2800" dirty="0"/>
              <a:t> </a:t>
            </a:r>
            <a:r>
              <a:rPr lang="en-US" sz="2800" dirty="0" err="1"/>
              <a:t>i</a:t>
            </a:r>
            <a:r>
              <a:rPr lang="en-US" sz="2800" dirty="0"/>
              <a:t> i </a:t>
            </a:r>
            <a:r>
              <a:rPr lang="en-US" sz="2800" dirty="0" err="1"/>
              <a:t>ofyn</a:t>
            </a:r>
            <a:r>
              <a:rPr lang="en-US" sz="2800" dirty="0"/>
              <a:t> am help </a:t>
            </a:r>
            <a:r>
              <a:rPr lang="en-US" sz="2800" dirty="0" err="1"/>
              <a:t>wrth</a:t>
            </a:r>
            <a:r>
              <a:rPr lang="en-US" sz="2800" dirty="0"/>
              <a:t> </a:t>
            </a:r>
            <a:r>
              <a:rPr lang="en-US" sz="2800" dirty="0" err="1"/>
              <a:t>griw</a:t>
            </a:r>
            <a:r>
              <a:rPr lang="en-US" sz="2800" dirty="0"/>
              <a:t> o </a:t>
            </a:r>
            <a:r>
              <a:rPr lang="en-US" sz="2800" dirty="0" err="1"/>
              <a:t>fyfyrwyr</a:t>
            </a:r>
            <a:r>
              <a:rPr lang="en-US" sz="2800" dirty="0"/>
              <a:t> o </a:t>
            </a:r>
            <a:r>
              <a:rPr lang="en-US" sz="2800" dirty="0" err="1"/>
              <a:t>Brifysgol</a:t>
            </a:r>
            <a:r>
              <a:rPr lang="en-US" sz="2800" dirty="0"/>
              <a:t> </a:t>
            </a:r>
            <a:r>
              <a:rPr lang="en-US" sz="2800" dirty="0" err="1"/>
              <a:t>Cymru</a:t>
            </a:r>
            <a:r>
              <a:rPr lang="en-US" sz="2800" dirty="0"/>
              <a:t> </a:t>
            </a:r>
            <a:r>
              <a:rPr lang="en-US" sz="2800" dirty="0" err="1"/>
              <a:t>Caerdydd</a:t>
            </a:r>
            <a:r>
              <a:rPr lang="en-US" sz="2800" dirty="0"/>
              <a:t> </a:t>
            </a:r>
            <a:r>
              <a:rPr lang="en-US" sz="2800" dirty="0" err="1"/>
              <a:t>i</a:t>
            </a:r>
            <a:r>
              <a:rPr lang="en-US" sz="2800" dirty="0"/>
              <a:t> </a:t>
            </a:r>
            <a:r>
              <a:rPr lang="en-US" sz="2800" dirty="0" err="1"/>
              <a:t>ateb</a:t>
            </a:r>
            <a:r>
              <a:rPr lang="en-US" sz="2800" dirty="0"/>
              <a:t> </a:t>
            </a:r>
            <a:r>
              <a:rPr lang="en-US" sz="2800" dirty="0" err="1"/>
              <a:t>cwpl</a:t>
            </a:r>
            <a:r>
              <a:rPr lang="en-US" sz="2800" dirty="0"/>
              <a:t> o </a:t>
            </a:r>
            <a:r>
              <a:rPr lang="en-US" sz="2800" dirty="0" err="1"/>
              <a:t>gwestiynau</a:t>
            </a:r>
            <a:r>
              <a:rPr lang="en-US" sz="2800" dirty="0"/>
              <a:t> am </a:t>
            </a:r>
            <a:r>
              <a:rPr lang="en-US" sz="2800" dirty="0" err="1"/>
              <a:t>geneteg</a:t>
            </a:r>
            <a:r>
              <a:rPr lang="en-US" sz="2800" dirty="0"/>
              <a:t> </a:t>
            </a:r>
            <a:r>
              <a:rPr lang="en-US" sz="2800" dirty="0" err="1"/>
              <a:t>tylluanod</a:t>
            </a:r>
            <a:r>
              <a:rPr lang="en-US" sz="2800" dirty="0"/>
              <a:t>. </a:t>
            </a:r>
            <a:r>
              <a:rPr lang="en-US" sz="2800" dirty="0" err="1"/>
              <a:t>Ro’n</a:t>
            </a:r>
            <a:r>
              <a:rPr lang="en-US" sz="2800" dirty="0"/>
              <a:t> </a:t>
            </a:r>
            <a:r>
              <a:rPr lang="en-US" sz="2800" dirty="0" err="1"/>
              <a:t>i</a:t>
            </a:r>
            <a:r>
              <a:rPr lang="en-US" sz="2800" dirty="0"/>
              <a:t> </a:t>
            </a:r>
            <a:r>
              <a:rPr lang="en-US" sz="2800" dirty="0" err="1"/>
              <a:t>wedi</a:t>
            </a:r>
            <a:r>
              <a:rPr lang="en-US" sz="2800" dirty="0"/>
              <a:t> bod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aros</a:t>
            </a:r>
            <a:r>
              <a:rPr lang="en-US" sz="2800" dirty="0"/>
              <a:t> am </a:t>
            </a:r>
            <a:r>
              <a:rPr lang="en-US" sz="2800" dirty="0" err="1"/>
              <a:t>sbel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Undeb</a:t>
            </a:r>
            <a:r>
              <a:rPr lang="en-US" sz="2800" dirty="0"/>
              <a:t> y </a:t>
            </a:r>
            <a:r>
              <a:rPr lang="en-US" sz="2800" dirty="0" err="1"/>
              <a:t>Myfyrwyr</a:t>
            </a:r>
            <a:r>
              <a:rPr lang="en-US" sz="2800" dirty="0"/>
              <a:t> </a:t>
            </a:r>
            <a:r>
              <a:rPr lang="en-US" sz="2800" dirty="0" err="1"/>
              <a:t>cyn</a:t>
            </a:r>
            <a:r>
              <a:rPr lang="en-US" sz="2800" dirty="0"/>
              <a:t> </a:t>
            </a:r>
            <a:r>
              <a:rPr lang="en-US" sz="2800" dirty="0" err="1"/>
              <a:t>iddyn</a:t>
            </a:r>
            <a:r>
              <a:rPr lang="en-US" sz="2800" dirty="0"/>
              <a:t> </a:t>
            </a:r>
            <a:r>
              <a:rPr lang="en-US" sz="2800" dirty="0" err="1"/>
              <a:t>nhw</a:t>
            </a:r>
            <a:r>
              <a:rPr lang="en-US" sz="2800" dirty="0"/>
              <a:t> </a:t>
            </a:r>
            <a:r>
              <a:rPr lang="en-US" sz="2800" dirty="0" err="1"/>
              <a:t>gyrraedd</a:t>
            </a:r>
            <a:r>
              <a:rPr lang="en-US" sz="2800" dirty="0"/>
              <a:t>. </a:t>
            </a:r>
            <a:r>
              <a:rPr lang="en-US" sz="2800" dirty="0" err="1"/>
              <a:t>Ar</a:t>
            </a:r>
            <a:r>
              <a:rPr lang="en-US" sz="2800" dirty="0"/>
              <a:t> </a:t>
            </a:r>
            <a:r>
              <a:rPr lang="en-US" sz="2800" dirty="0" err="1"/>
              <a:t>ôl</a:t>
            </a:r>
            <a:r>
              <a:rPr lang="en-US" sz="2800" dirty="0"/>
              <a:t> </a:t>
            </a:r>
            <a:r>
              <a:rPr lang="en-US" sz="2800" dirty="0" err="1"/>
              <a:t>iddyn</a:t>
            </a:r>
            <a:r>
              <a:rPr lang="en-US" sz="2800" dirty="0"/>
              <a:t> </a:t>
            </a:r>
            <a:r>
              <a:rPr lang="en-US" sz="2800" dirty="0" err="1"/>
              <a:t>nhw</a:t>
            </a:r>
            <a:r>
              <a:rPr lang="en-US" sz="2800" dirty="0"/>
              <a:t> </a:t>
            </a:r>
            <a:r>
              <a:rPr lang="en-US" sz="2800" dirty="0" err="1"/>
              <a:t>roi</a:t>
            </a:r>
            <a:r>
              <a:rPr lang="en-US" sz="2800" dirty="0"/>
              <a:t> </a:t>
            </a:r>
            <a:r>
              <a:rPr lang="en-US" sz="2800" dirty="0" err="1"/>
              <a:t>gwybodaeth</a:t>
            </a:r>
            <a:r>
              <a:rPr lang="en-US" sz="2800" dirty="0"/>
              <a:t> </a:t>
            </a:r>
            <a:r>
              <a:rPr lang="en-US" sz="2800" dirty="0" err="1"/>
              <a:t>i</a:t>
            </a:r>
            <a:r>
              <a:rPr lang="en-US" sz="2800" dirty="0"/>
              <a:t> mi </a:t>
            </a:r>
            <a:r>
              <a:rPr lang="en-US" sz="2800" dirty="0" err="1"/>
              <a:t>roedd</a:t>
            </a:r>
            <a:r>
              <a:rPr lang="en-US" sz="2800" dirty="0"/>
              <a:t> </a:t>
            </a:r>
            <a:r>
              <a:rPr lang="en-US" sz="2800" dirty="0" err="1"/>
              <a:t>rhywle</a:t>
            </a:r>
            <a:r>
              <a:rPr lang="en-US" sz="2800" dirty="0"/>
              <a:t> </a:t>
            </a:r>
            <a:r>
              <a:rPr lang="en-US" sz="2800" dirty="0" err="1"/>
              <a:t>gyda</a:t>
            </a:r>
            <a:r>
              <a:rPr lang="en-US" sz="2800" dirty="0"/>
              <a:t> fi </a:t>
            </a:r>
            <a:r>
              <a:rPr lang="en-US" sz="2800" dirty="0" err="1"/>
              <a:t>i</a:t>
            </a:r>
            <a:r>
              <a:rPr lang="en-US" sz="2800" dirty="0"/>
              <a:t> </a:t>
            </a:r>
            <a:r>
              <a:rPr lang="en-US" sz="2800" dirty="0" err="1"/>
              <a:t>ddechrau</a:t>
            </a:r>
            <a:r>
              <a:rPr lang="en-US" sz="2800" dirty="0"/>
              <a:t> </a:t>
            </a:r>
            <a:r>
              <a:rPr lang="en-US" sz="2800" dirty="0" err="1"/>
              <a:t>fy</a:t>
            </a:r>
            <a:r>
              <a:rPr lang="en-US" sz="2800" dirty="0"/>
              <a:t> </a:t>
            </a:r>
            <a:r>
              <a:rPr lang="en-US" sz="2800" dirty="0" err="1"/>
              <a:t>nhraethawd</a:t>
            </a:r>
            <a:r>
              <a:rPr lang="en-US" sz="2800" dirty="0"/>
              <a:t>.</a:t>
            </a:r>
          </a:p>
        </p:txBody>
      </p:sp>
      <p:sp>
        <p:nvSpPr>
          <p:cNvPr id="5" name="Rounded Rectangle 4"/>
          <p:cNvSpPr/>
          <p:nvPr/>
        </p:nvSpPr>
        <p:spPr>
          <a:xfrm rot="452358">
            <a:off x="6085388" y="2450296"/>
            <a:ext cx="5681609" cy="3941450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err="1"/>
              <a:t>Gofynnais</a:t>
            </a:r>
            <a:r>
              <a:rPr lang="en-US" sz="2800" dirty="0"/>
              <a:t> am </a:t>
            </a:r>
            <a:r>
              <a:rPr lang="en-US" sz="2800" dirty="0" err="1"/>
              <a:t>gymorth</a:t>
            </a:r>
            <a:r>
              <a:rPr lang="en-US" sz="2800" dirty="0"/>
              <a:t> </a:t>
            </a:r>
            <a:r>
              <a:rPr lang="en-US" sz="2800" dirty="0" err="1"/>
              <a:t>criw</a:t>
            </a:r>
            <a:r>
              <a:rPr lang="en-US" sz="2800" dirty="0"/>
              <a:t> o </a:t>
            </a:r>
            <a:r>
              <a:rPr lang="en-US" sz="2800" dirty="0" err="1"/>
              <a:t>fyfyrwyr</a:t>
            </a:r>
            <a:r>
              <a:rPr lang="en-US" sz="2800" dirty="0"/>
              <a:t> o </a:t>
            </a:r>
            <a:r>
              <a:rPr lang="en-US" sz="2800" dirty="0" err="1"/>
              <a:t>Brifysgol</a:t>
            </a:r>
            <a:r>
              <a:rPr lang="en-US" sz="2800" dirty="0"/>
              <a:t> </a:t>
            </a:r>
            <a:r>
              <a:rPr lang="en-US" sz="2800" dirty="0" err="1"/>
              <a:t>Cymru</a:t>
            </a:r>
            <a:r>
              <a:rPr lang="en-US" sz="2800" dirty="0"/>
              <a:t> </a:t>
            </a:r>
            <a:r>
              <a:rPr lang="en-US" sz="2800" dirty="0" err="1"/>
              <a:t>Caerdydd</a:t>
            </a:r>
            <a:r>
              <a:rPr lang="en-US" sz="2800" dirty="0"/>
              <a:t> </a:t>
            </a:r>
            <a:r>
              <a:rPr lang="en-US" sz="2800" dirty="0" err="1"/>
              <a:t>i</a:t>
            </a:r>
            <a:r>
              <a:rPr lang="en-US" sz="2800" dirty="0"/>
              <a:t> </a:t>
            </a:r>
            <a:r>
              <a:rPr lang="en-US" sz="2800" dirty="0" err="1"/>
              <a:t>ateb</a:t>
            </a:r>
            <a:r>
              <a:rPr lang="en-US" sz="2800" dirty="0"/>
              <a:t> </a:t>
            </a:r>
            <a:r>
              <a:rPr lang="en-US" sz="2800" dirty="0" err="1"/>
              <a:t>rhai</a:t>
            </a:r>
            <a:r>
              <a:rPr lang="en-US" sz="2800" dirty="0"/>
              <a:t> </a:t>
            </a:r>
            <a:r>
              <a:rPr lang="en-US" sz="2800" dirty="0" err="1"/>
              <a:t>cwestiynau</a:t>
            </a:r>
            <a:r>
              <a:rPr lang="en-US" sz="2800" dirty="0"/>
              <a:t> am </a:t>
            </a:r>
            <a:r>
              <a:rPr lang="en-US" sz="2800" dirty="0" err="1"/>
              <a:t>geneteg</a:t>
            </a:r>
            <a:r>
              <a:rPr lang="en-US" sz="2800" dirty="0"/>
              <a:t> </a:t>
            </a:r>
            <a:r>
              <a:rPr lang="en-US" sz="2800" dirty="0" err="1"/>
              <a:t>tylluanod</a:t>
            </a:r>
            <a:r>
              <a:rPr lang="en-US" sz="2800" dirty="0"/>
              <a:t>. </a:t>
            </a:r>
            <a:r>
              <a:rPr lang="en-US" sz="2800" dirty="0" err="1"/>
              <a:t>Bûm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aros</a:t>
            </a:r>
            <a:r>
              <a:rPr lang="en-US" sz="2800" dirty="0"/>
              <a:t> am </a:t>
            </a:r>
            <a:r>
              <a:rPr lang="en-US" sz="2800" dirty="0" err="1"/>
              <a:t>amser</a:t>
            </a:r>
            <a:r>
              <a:rPr lang="en-US" sz="2800" dirty="0"/>
              <a:t> </a:t>
            </a:r>
            <a:r>
              <a:rPr lang="en-US" sz="2800" dirty="0" err="1"/>
              <a:t>hir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Undeb</a:t>
            </a:r>
            <a:r>
              <a:rPr lang="en-US" sz="2800" dirty="0"/>
              <a:t> y </a:t>
            </a:r>
            <a:r>
              <a:rPr lang="en-US" sz="2800" dirty="0" err="1"/>
              <a:t>Myfyrwyr</a:t>
            </a:r>
            <a:r>
              <a:rPr lang="en-US" sz="2800" dirty="0"/>
              <a:t> </a:t>
            </a:r>
            <a:r>
              <a:rPr lang="en-US" sz="2800" dirty="0" err="1"/>
              <a:t>cyn</a:t>
            </a:r>
            <a:r>
              <a:rPr lang="en-US" sz="2800" dirty="0"/>
              <a:t> </a:t>
            </a:r>
            <a:r>
              <a:rPr lang="en-US" sz="2800" dirty="0" err="1"/>
              <a:t>iddynt</a:t>
            </a:r>
            <a:r>
              <a:rPr lang="en-US" sz="2800" dirty="0"/>
              <a:t> </a:t>
            </a:r>
            <a:r>
              <a:rPr lang="en-US" sz="2800" dirty="0" err="1"/>
              <a:t>gyrraedd</a:t>
            </a:r>
            <a:r>
              <a:rPr lang="en-US" sz="2800" dirty="0"/>
              <a:t>. </a:t>
            </a:r>
            <a:r>
              <a:rPr lang="en-US" sz="2800" dirty="0" err="1"/>
              <a:t>Ar</a:t>
            </a:r>
            <a:r>
              <a:rPr lang="en-US" sz="2800" dirty="0"/>
              <a:t> </a:t>
            </a:r>
            <a:r>
              <a:rPr lang="en-US" sz="2800" dirty="0" err="1"/>
              <a:t>ôl</a:t>
            </a:r>
            <a:r>
              <a:rPr lang="en-US" sz="2800" dirty="0"/>
              <a:t> </a:t>
            </a:r>
            <a:r>
              <a:rPr lang="en-US" sz="2800" dirty="0" err="1"/>
              <a:t>iddynt</a:t>
            </a:r>
            <a:r>
              <a:rPr lang="en-US" sz="2800" dirty="0"/>
              <a:t> </a:t>
            </a:r>
            <a:r>
              <a:rPr lang="en-US" sz="2800" dirty="0" err="1"/>
              <a:t>roi</a:t>
            </a:r>
            <a:r>
              <a:rPr lang="en-US" sz="2800" dirty="0"/>
              <a:t> </a:t>
            </a:r>
            <a:r>
              <a:rPr lang="en-US" sz="2800" dirty="0" err="1"/>
              <a:t>gwybodaeth</a:t>
            </a:r>
            <a:r>
              <a:rPr lang="en-US" sz="2800" dirty="0"/>
              <a:t> </a:t>
            </a:r>
            <a:r>
              <a:rPr lang="en-US" sz="2800" dirty="0" err="1"/>
              <a:t>i</a:t>
            </a:r>
            <a:r>
              <a:rPr lang="en-US" sz="2800" dirty="0"/>
              <a:t> mi </a:t>
            </a:r>
            <a:r>
              <a:rPr lang="en-US" sz="2800" dirty="0" err="1"/>
              <a:t>yr</a:t>
            </a:r>
            <a:r>
              <a:rPr lang="en-US" sz="2800" dirty="0"/>
              <a:t> </a:t>
            </a:r>
            <a:r>
              <a:rPr lang="en-US" sz="2800" dirty="0" err="1"/>
              <a:t>oedd</a:t>
            </a:r>
            <a:r>
              <a:rPr lang="en-US" sz="2800" dirty="0"/>
              <a:t> gen </a:t>
            </a:r>
            <a:r>
              <a:rPr lang="en-US" sz="2800" dirty="0" err="1"/>
              <a:t>i</a:t>
            </a:r>
            <a:r>
              <a:rPr lang="en-US" sz="2800" dirty="0"/>
              <a:t> fan </a:t>
            </a:r>
            <a:r>
              <a:rPr lang="en-US" sz="2800" dirty="0" err="1"/>
              <a:t>cynchwyn</a:t>
            </a:r>
            <a:r>
              <a:rPr lang="en-US" sz="2800" dirty="0"/>
              <a:t> da </a:t>
            </a:r>
            <a:r>
              <a:rPr lang="en-US" sz="2800" dirty="0" err="1"/>
              <a:t>i’m</a:t>
            </a:r>
            <a:r>
              <a:rPr lang="en-US" sz="2800" dirty="0"/>
              <a:t> </a:t>
            </a:r>
            <a:r>
              <a:rPr lang="en-US" sz="2800" dirty="0" err="1"/>
              <a:t>traethawd</a:t>
            </a:r>
            <a:r>
              <a:rPr lang="en-US" sz="28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8529617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108" y="290623"/>
            <a:ext cx="10131425" cy="1456267"/>
          </a:xfrm>
        </p:spPr>
        <p:txBody>
          <a:bodyPr/>
          <a:lstStyle/>
          <a:p>
            <a:r>
              <a:rPr lang="en-US" dirty="0" err="1"/>
              <a:t>Canlyniadau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sz="3200" dirty="0" err="1"/>
              <a:t>Berfau</a:t>
            </a:r>
            <a:r>
              <a:rPr lang="en-US" sz="3200" dirty="0"/>
              <a:t> </a:t>
            </a:r>
            <a:r>
              <a:rPr lang="en-US" sz="3200" dirty="0" err="1"/>
              <a:t>cryno</a:t>
            </a:r>
            <a:r>
              <a:rPr lang="en-US" sz="3200" dirty="0"/>
              <a:t> </a:t>
            </a:r>
            <a:r>
              <a:rPr lang="en-US" sz="3200" dirty="0" err="1"/>
              <a:t>yn</a:t>
            </a:r>
            <a:r>
              <a:rPr lang="en-US" sz="3200" dirty="0"/>
              <a:t> </a:t>
            </a:r>
            <a:r>
              <a:rPr lang="en-US" sz="3200" dirty="0" err="1"/>
              <a:t>lle</a:t>
            </a:r>
            <a:r>
              <a:rPr lang="en-US" sz="3200" dirty="0"/>
              <a:t> </a:t>
            </a:r>
            <a:r>
              <a:rPr lang="en-US" sz="3200" dirty="0" err="1"/>
              <a:t>berfau</a:t>
            </a:r>
            <a:r>
              <a:rPr lang="en-US" sz="3200" dirty="0"/>
              <a:t> </a:t>
            </a:r>
            <a:r>
              <a:rPr lang="en-US" sz="3200" dirty="0" err="1"/>
              <a:t>cwmpasog</a:t>
            </a:r>
            <a:r>
              <a:rPr lang="en-US" sz="3200" dirty="0"/>
              <a:t>: </a:t>
            </a:r>
            <a:r>
              <a:rPr lang="en-US" sz="3200" dirty="0" err="1"/>
              <a:t>gofynnais</a:t>
            </a:r>
            <a:r>
              <a:rPr lang="en-US" sz="3200" dirty="0"/>
              <a:t> </a:t>
            </a:r>
            <a:r>
              <a:rPr lang="en-US" sz="3200" dirty="0" err="1"/>
              <a:t>i</a:t>
            </a:r>
            <a:r>
              <a:rPr lang="en-US" sz="3200" dirty="0"/>
              <a:t> / </a:t>
            </a:r>
            <a:r>
              <a:rPr lang="en-US" sz="3200" dirty="0" err="1"/>
              <a:t>bûm</a:t>
            </a:r>
            <a:r>
              <a:rPr lang="en-US" sz="3200" dirty="0"/>
              <a:t> </a:t>
            </a:r>
            <a:r>
              <a:rPr lang="en-US" sz="3200" dirty="0" err="1"/>
              <a:t>i</a:t>
            </a:r>
            <a:endParaRPr lang="en-US" sz="3200" dirty="0"/>
          </a:p>
          <a:p>
            <a:r>
              <a:rPr lang="en-US" sz="3200" dirty="0" err="1"/>
              <a:t>Geiriau</a:t>
            </a:r>
            <a:r>
              <a:rPr lang="en-US" sz="3200" dirty="0"/>
              <a:t> </a:t>
            </a:r>
            <a:r>
              <a:rPr lang="en-US" sz="3200" dirty="0" err="1"/>
              <a:t>Cymraeg</a:t>
            </a:r>
            <a:r>
              <a:rPr lang="en-US" sz="3200" dirty="0"/>
              <a:t> </a:t>
            </a:r>
            <a:r>
              <a:rPr lang="en-US" sz="3200" dirty="0" err="1"/>
              <a:t>yn</a:t>
            </a:r>
            <a:r>
              <a:rPr lang="en-US" sz="3200" dirty="0"/>
              <a:t> </a:t>
            </a:r>
            <a:r>
              <a:rPr lang="en-US" sz="3200" dirty="0" err="1"/>
              <a:t>lle</a:t>
            </a:r>
            <a:r>
              <a:rPr lang="en-US" sz="3200" dirty="0"/>
              <a:t> </a:t>
            </a:r>
            <a:r>
              <a:rPr lang="en-US" sz="3200" dirty="0" err="1"/>
              <a:t>geiriau</a:t>
            </a:r>
            <a:r>
              <a:rPr lang="en-US" sz="3200" dirty="0"/>
              <a:t> </a:t>
            </a:r>
            <a:r>
              <a:rPr lang="en-US" sz="3200" dirty="0" err="1"/>
              <a:t>benthyg</a:t>
            </a:r>
            <a:r>
              <a:rPr lang="en-US" sz="3200" dirty="0"/>
              <a:t>: </a:t>
            </a:r>
            <a:r>
              <a:rPr lang="en-US" sz="3200" dirty="0" err="1"/>
              <a:t>cwpl</a:t>
            </a:r>
            <a:r>
              <a:rPr lang="en-US" sz="3200" dirty="0"/>
              <a:t> / </a:t>
            </a:r>
            <a:r>
              <a:rPr lang="en-US" sz="3200" dirty="0" err="1"/>
              <a:t>sbel</a:t>
            </a:r>
            <a:endParaRPr lang="en-US" sz="3200" dirty="0"/>
          </a:p>
          <a:p>
            <a:r>
              <a:rPr lang="en-US" sz="3200" dirty="0" err="1"/>
              <a:t>Safoni’r</a:t>
            </a:r>
            <a:r>
              <a:rPr lang="en-US" sz="3200" dirty="0"/>
              <a:t> </a:t>
            </a:r>
            <a:r>
              <a:rPr lang="en-US" sz="3200" dirty="0" err="1"/>
              <a:t>iaith</a:t>
            </a:r>
            <a:r>
              <a:rPr lang="en-US" sz="3200" dirty="0"/>
              <a:t>: </a:t>
            </a:r>
            <a:r>
              <a:rPr lang="en-US" sz="3200" dirty="0" err="1"/>
              <a:t>Wedi</a:t>
            </a:r>
            <a:r>
              <a:rPr lang="en-US" sz="3200" dirty="0"/>
              <a:t> &gt; </a:t>
            </a:r>
            <a:r>
              <a:rPr lang="en-US" sz="3200" dirty="0" err="1"/>
              <a:t>Ar</a:t>
            </a:r>
            <a:r>
              <a:rPr lang="en-US" sz="3200" dirty="0"/>
              <a:t> </a:t>
            </a:r>
            <a:r>
              <a:rPr lang="en-US" sz="3200" dirty="0" err="1"/>
              <a:t>ôl</a:t>
            </a:r>
            <a:endParaRPr lang="en-US" sz="3200" dirty="0"/>
          </a:p>
          <a:p>
            <a:r>
              <a:rPr lang="en-US" sz="3200" dirty="0" err="1"/>
              <a:t>Defnyddio</a:t>
            </a:r>
            <a:r>
              <a:rPr lang="en-US" sz="3200" dirty="0"/>
              <a:t> </a:t>
            </a:r>
            <a:r>
              <a:rPr lang="en-US" sz="3200" dirty="0" err="1"/>
              <a:t>cystrawen</a:t>
            </a:r>
            <a:r>
              <a:rPr lang="en-US" sz="3200" dirty="0"/>
              <a:t> </a:t>
            </a:r>
            <a:r>
              <a:rPr lang="en-US" sz="3200" dirty="0">
                <a:solidFill>
                  <a:srgbClr val="FFFF00"/>
                </a:solidFill>
              </a:rPr>
              <a:t>gen </a:t>
            </a:r>
            <a:r>
              <a:rPr lang="en-US" sz="3200" dirty="0" err="1">
                <a:solidFill>
                  <a:srgbClr val="FFFF00"/>
                </a:solidFill>
              </a:rPr>
              <a:t>i</a:t>
            </a:r>
            <a:r>
              <a:rPr lang="en-US" sz="3200" dirty="0">
                <a:solidFill>
                  <a:srgbClr val="FFFF00"/>
                </a:solidFill>
              </a:rPr>
              <a:t> </a:t>
            </a:r>
            <a:r>
              <a:rPr lang="en-US" sz="3200" dirty="0" err="1"/>
              <a:t>yn</a:t>
            </a:r>
            <a:r>
              <a:rPr lang="en-US" sz="3200" dirty="0"/>
              <a:t> </a:t>
            </a:r>
            <a:r>
              <a:rPr lang="en-US" sz="3200" dirty="0" err="1"/>
              <a:t>lle</a:t>
            </a:r>
            <a:r>
              <a:rPr lang="en-US" sz="3200" dirty="0"/>
              <a:t> </a:t>
            </a:r>
            <a:r>
              <a:rPr lang="en-US" sz="3200" dirty="0" err="1">
                <a:solidFill>
                  <a:srgbClr val="FFFF00"/>
                </a:solidFill>
              </a:rPr>
              <a:t>gyda</a:t>
            </a:r>
            <a:r>
              <a:rPr lang="en-US" sz="3200" dirty="0">
                <a:solidFill>
                  <a:srgbClr val="FFFF00"/>
                </a:solidFill>
              </a:rPr>
              <a:t> fi </a:t>
            </a:r>
            <a:r>
              <a:rPr lang="en-US" sz="3200" dirty="0" err="1"/>
              <a:t>i</a:t>
            </a:r>
            <a:r>
              <a:rPr lang="en-US" sz="3200" dirty="0"/>
              <a:t> </a:t>
            </a:r>
            <a:r>
              <a:rPr lang="en-US" sz="3200" dirty="0" err="1"/>
              <a:t>fynegi</a:t>
            </a:r>
            <a:r>
              <a:rPr lang="en-US" sz="3200" dirty="0"/>
              <a:t> </a:t>
            </a:r>
            <a:r>
              <a:rPr lang="en-US" sz="3200" dirty="0" err="1"/>
              <a:t>meddiant</a:t>
            </a:r>
            <a:r>
              <a:rPr lang="en-US" sz="3200" dirty="0"/>
              <a:t>.</a:t>
            </a:r>
          </a:p>
          <a:p>
            <a:r>
              <a:rPr lang="en-US" sz="3200" dirty="0" err="1"/>
              <a:t>Defnyddio</a:t>
            </a:r>
            <a:r>
              <a:rPr lang="en-US" sz="3200" dirty="0"/>
              <a:t> </a:t>
            </a:r>
            <a:r>
              <a:rPr lang="en-US" sz="3200" dirty="0" err="1"/>
              <a:t>ffurfiau</a:t>
            </a:r>
            <a:r>
              <a:rPr lang="en-US" sz="3200" dirty="0"/>
              <a:t> </a:t>
            </a:r>
            <a:r>
              <a:rPr lang="en-US" sz="3200" dirty="0" err="1"/>
              <a:t>ffurfiol</a:t>
            </a:r>
            <a:r>
              <a:rPr lang="en-US" sz="3200" dirty="0"/>
              <a:t> </a:t>
            </a:r>
            <a:r>
              <a:rPr lang="en-US" sz="3200" dirty="0" err="1"/>
              <a:t>arddodiaid</a:t>
            </a:r>
            <a:r>
              <a:rPr lang="en-US" sz="3200" dirty="0"/>
              <a:t> </a:t>
            </a:r>
            <a:r>
              <a:rPr lang="en-US" sz="3200" dirty="0" err="1"/>
              <a:t>rhediadol</a:t>
            </a:r>
            <a:r>
              <a:rPr lang="en-US" sz="3200" dirty="0"/>
              <a:t> a </a:t>
            </a:r>
            <a:r>
              <a:rPr lang="en-US" sz="3200" dirty="0" err="1"/>
              <a:t>hepgor</a:t>
            </a:r>
            <a:r>
              <a:rPr lang="en-US" sz="3200" dirty="0"/>
              <a:t> </a:t>
            </a:r>
            <a:r>
              <a:rPr lang="en-US" sz="3200" dirty="0" err="1"/>
              <a:t>rhagenwau</a:t>
            </a:r>
            <a:r>
              <a:rPr lang="en-US" sz="3200" dirty="0"/>
              <a:t>: </a:t>
            </a:r>
            <a:r>
              <a:rPr lang="en-US" sz="3200" dirty="0" err="1"/>
              <a:t>iddynt</a:t>
            </a:r>
            <a:endParaRPr lang="en-US" sz="3200" dirty="0"/>
          </a:p>
          <a:p>
            <a:endParaRPr lang="en-US" sz="2400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5349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05539862"/>
              </p:ext>
            </p:extLst>
          </p:nvPr>
        </p:nvGraphicFramePr>
        <p:xfrm>
          <a:off x="180106" y="110836"/>
          <a:ext cx="5791201" cy="6534728"/>
        </p:xfrm>
        <a:graphic>
          <a:graphicData uri="http://schemas.openxmlformats.org/drawingml/2006/table">
            <a:tbl>
              <a:tblPr firstRow="1" firstCol="1" bandRow="1"/>
              <a:tblGrid>
                <a:gridCol w="579120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83127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000" dirty="0" err="1">
                          <a:solidFill>
                            <a:schemeClr val="accent2">
                              <a:lumMod val="50000"/>
                            </a:schemeClr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berfau</a:t>
                      </a:r>
                      <a:r>
                        <a:rPr lang="en-GB" sz="2000" dirty="0">
                          <a:solidFill>
                            <a:schemeClr val="accent2">
                              <a:lumMod val="50000"/>
                            </a:schemeClr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 </a:t>
                      </a:r>
                      <a:r>
                        <a:rPr lang="en-GB" sz="2000" dirty="0" err="1">
                          <a:solidFill>
                            <a:schemeClr val="accent2">
                              <a:lumMod val="50000"/>
                            </a:schemeClr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cwmpasog</a:t>
                      </a:r>
                      <a:r>
                        <a:rPr lang="en-GB" sz="2000" dirty="0">
                          <a:solidFill>
                            <a:schemeClr val="accent2">
                              <a:lumMod val="50000"/>
                            </a:schemeClr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 </a:t>
                      </a:r>
                      <a:r>
                        <a:rPr lang="en-GB" sz="2000" dirty="0" err="1">
                          <a:solidFill>
                            <a:schemeClr val="accent2">
                              <a:lumMod val="50000"/>
                            </a:schemeClr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neu</a:t>
                      </a:r>
                      <a:r>
                        <a:rPr lang="en-GB" sz="2000" dirty="0">
                          <a:solidFill>
                            <a:schemeClr val="accent2">
                              <a:lumMod val="50000"/>
                            </a:schemeClr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 </a:t>
                      </a:r>
                      <a:r>
                        <a:rPr lang="en-GB" sz="2000" dirty="0" err="1">
                          <a:solidFill>
                            <a:schemeClr val="accent2">
                              <a:lumMod val="50000"/>
                            </a:schemeClr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beriffrastig</a:t>
                      </a:r>
                      <a:r>
                        <a:rPr lang="en-GB" sz="2000" dirty="0">
                          <a:solidFill>
                            <a:schemeClr val="accent2">
                              <a:lumMod val="50000"/>
                            </a:schemeClr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 </a:t>
                      </a:r>
                      <a:r>
                        <a:rPr lang="en-GB" sz="2000" dirty="0" err="1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e.e</a:t>
                      </a:r>
                      <a:r>
                        <a:rPr lang="en-GB" sz="2000" dirty="0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.</a:t>
                      </a:r>
                      <a:r>
                        <a:rPr lang="en-GB" sz="2000" baseline="0" dirty="0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 </a:t>
                      </a:r>
                      <a:r>
                        <a:rPr lang="en-GB" sz="2000" dirty="0" err="1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mae’r</a:t>
                      </a:r>
                      <a:r>
                        <a:rPr lang="en-GB" sz="2000" dirty="0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 plant </a:t>
                      </a:r>
                      <a:r>
                        <a:rPr lang="en-GB" sz="2000" dirty="0" err="1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yn</a:t>
                      </a:r>
                      <a:r>
                        <a:rPr lang="en-GB" sz="2000" dirty="0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 </a:t>
                      </a:r>
                      <a:r>
                        <a:rPr lang="en-GB" sz="2000" dirty="0" err="1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cerdded</a:t>
                      </a:r>
                      <a:r>
                        <a:rPr lang="en-GB" sz="2000" dirty="0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 </a:t>
                      </a:r>
                      <a:r>
                        <a:rPr lang="en-GB" sz="2000" dirty="0" err="1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i’r</a:t>
                      </a:r>
                      <a:r>
                        <a:rPr lang="en-GB" sz="2000" dirty="0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 </a:t>
                      </a:r>
                      <a:r>
                        <a:rPr lang="en-GB" sz="2000" dirty="0" err="1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ysgol</a:t>
                      </a:r>
                      <a:r>
                        <a:rPr lang="en-GB" sz="2000" dirty="0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/</a:t>
                      </a:r>
                      <a:r>
                        <a:rPr lang="en-GB" sz="2000" dirty="0" err="1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wnaiff</a:t>
                      </a:r>
                      <a:r>
                        <a:rPr lang="en-GB" sz="2000" dirty="0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 y</a:t>
                      </a:r>
                      <a:r>
                        <a:rPr lang="en-GB" sz="2000" baseline="0" dirty="0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 </a:t>
                      </a:r>
                      <a:r>
                        <a:rPr lang="en-GB" sz="2000" dirty="0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plant </a:t>
                      </a:r>
                      <a:r>
                        <a:rPr lang="en-GB" sz="2000" dirty="0" err="1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gerdded</a:t>
                      </a:r>
                      <a:r>
                        <a:rPr lang="en-GB" sz="2000" dirty="0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 </a:t>
                      </a:r>
                      <a:r>
                        <a:rPr lang="en-GB" sz="2000" dirty="0" err="1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i’r</a:t>
                      </a:r>
                      <a:r>
                        <a:rPr lang="en-GB" sz="2000" dirty="0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 </a:t>
                      </a:r>
                      <a:r>
                        <a:rPr lang="en-GB" sz="2000" dirty="0" err="1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ysgol</a:t>
                      </a:r>
                      <a:endParaRPr lang="en-GB" sz="2000" dirty="0">
                        <a:solidFill>
                          <a:schemeClr val="bg1"/>
                        </a:solidFill>
                        <a:effectLst/>
                        <a:latin typeface="Calibri" charset="0"/>
                        <a:ea typeface="ＭＳ 明朝" charset="-128"/>
                        <a:cs typeface="Times New Roman" charset="0"/>
                      </a:endParaRPr>
                    </a:p>
                  </a:txBody>
                  <a:tcPr marL="57026" marR="570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8278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000" dirty="0" err="1">
                          <a:solidFill>
                            <a:schemeClr val="accent2">
                              <a:lumMod val="50000"/>
                            </a:schemeClr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ffurf</a:t>
                      </a:r>
                      <a:r>
                        <a:rPr lang="en-GB" sz="2000" dirty="0">
                          <a:solidFill>
                            <a:schemeClr val="accent2">
                              <a:lumMod val="50000"/>
                            </a:schemeClr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 </a:t>
                      </a:r>
                      <a:r>
                        <a:rPr lang="en-GB" sz="2000" dirty="0" err="1">
                          <a:solidFill>
                            <a:schemeClr val="accent2">
                              <a:lumMod val="50000"/>
                            </a:schemeClr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amhersonol</a:t>
                      </a:r>
                      <a:r>
                        <a:rPr lang="en-GB" sz="2000" dirty="0">
                          <a:solidFill>
                            <a:schemeClr val="accent2">
                              <a:lumMod val="50000"/>
                            </a:schemeClr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 </a:t>
                      </a:r>
                      <a:r>
                        <a:rPr lang="en-GB" sz="2000" dirty="0" err="1">
                          <a:solidFill>
                            <a:schemeClr val="accent2">
                              <a:lumMod val="50000"/>
                            </a:schemeClr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gwmpasog</a:t>
                      </a:r>
                      <a:r>
                        <a:rPr lang="en-GB" sz="2000" dirty="0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, </a:t>
                      </a:r>
                      <a:r>
                        <a:rPr lang="en-GB" sz="2000" dirty="0" err="1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e.e</a:t>
                      </a:r>
                      <a:r>
                        <a:rPr lang="en-GB" sz="2000" dirty="0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. </a:t>
                      </a:r>
                      <a:r>
                        <a:rPr lang="en-GB" sz="2000" dirty="0" err="1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cafodd</a:t>
                      </a:r>
                      <a:r>
                        <a:rPr lang="en-GB" sz="2000" baseline="0" dirty="0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 y</a:t>
                      </a:r>
                      <a:r>
                        <a:rPr lang="en-GB" sz="2000" dirty="0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 </a:t>
                      </a:r>
                      <a:r>
                        <a:rPr lang="en-GB" sz="2000" dirty="0" err="1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llyfr</a:t>
                      </a:r>
                      <a:r>
                        <a:rPr lang="en-GB" sz="2000" dirty="0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 </a:t>
                      </a:r>
                      <a:r>
                        <a:rPr lang="en-GB" sz="2000" dirty="0" err="1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ei</a:t>
                      </a:r>
                      <a:r>
                        <a:rPr lang="en-GB" sz="2000" dirty="0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 </a:t>
                      </a:r>
                      <a:r>
                        <a:rPr lang="en-GB" sz="2000" dirty="0" err="1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ddarllen</a:t>
                      </a:r>
                      <a:r>
                        <a:rPr lang="en-GB" sz="2000" dirty="0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, </a:t>
                      </a:r>
                      <a:r>
                        <a:rPr lang="en-GB" sz="2000" dirty="0" err="1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darllenodd</a:t>
                      </a:r>
                      <a:r>
                        <a:rPr lang="en-GB" sz="2000" dirty="0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 </a:t>
                      </a:r>
                      <a:r>
                        <a:rPr lang="en-GB" sz="2000" dirty="0" err="1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rhywun</a:t>
                      </a:r>
                      <a:r>
                        <a:rPr lang="en-GB" sz="2000" dirty="0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 y </a:t>
                      </a:r>
                      <a:r>
                        <a:rPr lang="en-GB" sz="2000" dirty="0" err="1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llyfr</a:t>
                      </a:r>
                      <a:endParaRPr lang="en-GB" sz="2000" dirty="0">
                        <a:solidFill>
                          <a:schemeClr val="bg1"/>
                        </a:solidFill>
                        <a:effectLst/>
                        <a:latin typeface="Calibri" charset="0"/>
                        <a:ea typeface="ＭＳ 明朝" charset="-128"/>
                        <a:cs typeface="Times New Roman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000" dirty="0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 </a:t>
                      </a:r>
                    </a:p>
                  </a:txBody>
                  <a:tcPr marL="57026" marR="570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6803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000" dirty="0" err="1">
                          <a:solidFill>
                            <a:schemeClr val="accent2">
                              <a:lumMod val="50000"/>
                            </a:schemeClr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negyddu</a:t>
                      </a:r>
                      <a:r>
                        <a:rPr lang="en-GB" sz="2000" dirty="0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: dim </a:t>
                      </a:r>
                      <a:r>
                        <a:rPr lang="en-GB" sz="2000" dirty="0" err="1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e.e</a:t>
                      </a:r>
                      <a:r>
                        <a:rPr lang="en-GB" sz="2000" dirty="0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. </a:t>
                      </a:r>
                      <a:r>
                        <a:rPr lang="en-GB" sz="2000" dirty="0" err="1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ddarllenodd</a:t>
                      </a:r>
                      <a:r>
                        <a:rPr lang="en-GB" sz="2000" dirty="0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 </a:t>
                      </a:r>
                      <a:r>
                        <a:rPr lang="en-GB" sz="2000" dirty="0" err="1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Siôn</a:t>
                      </a:r>
                      <a:r>
                        <a:rPr lang="en-GB" sz="2000" dirty="0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 </a:t>
                      </a:r>
                      <a:r>
                        <a:rPr lang="en-GB" sz="2000" dirty="0" err="1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ddim</a:t>
                      </a:r>
                      <a:r>
                        <a:rPr lang="en-GB" sz="2000" baseline="0" dirty="0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 </a:t>
                      </a:r>
                      <a:r>
                        <a:rPr lang="en-GB" sz="2000" dirty="0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y </a:t>
                      </a:r>
                      <a:r>
                        <a:rPr lang="en-GB" sz="2000" dirty="0" err="1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papur</a:t>
                      </a:r>
                      <a:endParaRPr lang="en-GB" sz="2000" dirty="0">
                        <a:solidFill>
                          <a:schemeClr val="bg1"/>
                        </a:solidFill>
                        <a:effectLst/>
                        <a:latin typeface="Calibri" charset="0"/>
                        <a:ea typeface="ＭＳ 明朝" charset="-128"/>
                        <a:cs typeface="Times New Roman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000" dirty="0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 </a:t>
                      </a:r>
                    </a:p>
                  </a:txBody>
                  <a:tcPr marL="57026" marR="570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2185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000" dirty="0" err="1">
                          <a:solidFill>
                            <a:schemeClr val="accent2">
                              <a:lumMod val="50000"/>
                            </a:schemeClr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cwestiynau</a:t>
                      </a:r>
                      <a:r>
                        <a:rPr lang="en-GB" sz="2000" dirty="0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: </a:t>
                      </a:r>
                      <a:r>
                        <a:rPr lang="en-GB" sz="2000" dirty="0" err="1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ddarllenodd</a:t>
                      </a:r>
                      <a:r>
                        <a:rPr lang="en-GB" sz="2000" dirty="0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 X y </a:t>
                      </a:r>
                      <a:r>
                        <a:rPr lang="en-GB" sz="2000" dirty="0" err="1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papur</a:t>
                      </a:r>
                      <a:r>
                        <a:rPr lang="en-GB" sz="2000" dirty="0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? 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000" dirty="0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 </a:t>
                      </a:r>
                    </a:p>
                  </a:txBody>
                  <a:tcPr marL="57026" marR="570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2185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000" dirty="0" err="1">
                          <a:solidFill>
                            <a:schemeClr val="accent2">
                              <a:lumMod val="50000"/>
                            </a:schemeClr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peidiwch</a:t>
                      </a:r>
                      <a:r>
                        <a:rPr lang="en-GB" sz="2000" dirty="0">
                          <a:solidFill>
                            <a:schemeClr val="accent2">
                              <a:lumMod val="50000"/>
                            </a:schemeClr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 </a:t>
                      </a:r>
                      <a:r>
                        <a:rPr lang="en-GB" sz="2000" dirty="0" err="1">
                          <a:solidFill>
                            <a:schemeClr val="accent2">
                              <a:lumMod val="50000"/>
                            </a:schemeClr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â</a:t>
                      </a:r>
                      <a:r>
                        <a:rPr lang="en-GB" sz="2000" dirty="0">
                          <a:solidFill>
                            <a:schemeClr val="accent2">
                              <a:lumMod val="50000"/>
                            </a:schemeClr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 </a:t>
                      </a:r>
                      <a:r>
                        <a:rPr lang="en-GB" sz="2000" dirty="0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… </a:t>
                      </a:r>
                      <a:r>
                        <a:rPr lang="en-GB" sz="2000" dirty="0" err="1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cherdded</a:t>
                      </a:r>
                      <a:r>
                        <a:rPr lang="en-GB" sz="2000" dirty="0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 </a:t>
                      </a:r>
                      <a:r>
                        <a:rPr lang="en-GB" sz="2000" dirty="0" err="1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ar</a:t>
                      </a:r>
                      <a:r>
                        <a:rPr lang="en-GB" sz="2000" dirty="0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 y </a:t>
                      </a:r>
                      <a:r>
                        <a:rPr lang="en-GB" sz="2000" dirty="0" err="1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glaswellt</a:t>
                      </a:r>
                      <a:r>
                        <a:rPr lang="en-GB" sz="2000" dirty="0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 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000" dirty="0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 </a:t>
                      </a:r>
                    </a:p>
                  </a:txBody>
                  <a:tcPr marL="57026" marR="570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2185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000" dirty="0" err="1">
                          <a:solidFill>
                            <a:schemeClr val="accent2">
                              <a:lumMod val="50000"/>
                            </a:schemeClr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nhw</a:t>
                      </a:r>
                      <a:endParaRPr lang="en-GB" sz="2000" dirty="0">
                        <a:solidFill>
                          <a:schemeClr val="accent2">
                            <a:lumMod val="50000"/>
                          </a:schemeClr>
                        </a:solidFill>
                        <a:effectLst/>
                        <a:latin typeface="Calibri" charset="0"/>
                        <a:ea typeface="ＭＳ 明朝" charset="-128"/>
                        <a:cs typeface="Times New Roman" charset="0"/>
                      </a:endParaRPr>
                    </a:p>
                  </a:txBody>
                  <a:tcPr marL="57026" marR="570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78278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000" dirty="0" err="1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ffurfiau</a:t>
                      </a:r>
                      <a:r>
                        <a:rPr lang="en-GB" sz="2000" dirty="0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 </a:t>
                      </a:r>
                      <a:r>
                        <a:rPr lang="en-GB" sz="2000" dirty="0" err="1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ar</a:t>
                      </a:r>
                      <a:r>
                        <a:rPr lang="en-GB" sz="2000" dirty="0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 </a:t>
                      </a:r>
                      <a:r>
                        <a:rPr lang="en-GB" sz="2000" dirty="0" err="1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rai</a:t>
                      </a:r>
                      <a:r>
                        <a:rPr lang="en-GB" sz="2000" dirty="0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 </a:t>
                      </a:r>
                      <a:r>
                        <a:rPr lang="en-GB" sz="2000" dirty="0" err="1">
                          <a:solidFill>
                            <a:schemeClr val="accent2">
                              <a:lumMod val="50000"/>
                            </a:schemeClr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ansoddeiriau</a:t>
                      </a:r>
                      <a:r>
                        <a:rPr lang="en-GB" sz="2000" dirty="0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 </a:t>
                      </a:r>
                      <a:r>
                        <a:rPr lang="en-GB" sz="2000" dirty="0" err="1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e.e</a:t>
                      </a:r>
                      <a:r>
                        <a:rPr lang="en-GB" sz="2000" dirty="0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. </a:t>
                      </a:r>
                      <a:r>
                        <a:rPr lang="en-GB" sz="2000" dirty="0" err="1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gwyn</a:t>
                      </a:r>
                      <a:r>
                        <a:rPr lang="en-GB" sz="2000" dirty="0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,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000" dirty="0" err="1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syml</a:t>
                      </a:r>
                      <a:r>
                        <a:rPr lang="en-GB" sz="2000" dirty="0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, </a:t>
                      </a:r>
                      <a:r>
                        <a:rPr lang="en-GB" sz="2000" dirty="0" err="1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byr</a:t>
                      </a:r>
                      <a:r>
                        <a:rPr lang="en-GB" sz="2000" dirty="0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, du </a:t>
                      </a:r>
                      <a:r>
                        <a:rPr lang="en-GB" sz="2000" dirty="0" err="1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ayb</a:t>
                      </a:r>
                      <a:endParaRPr lang="en-GB" sz="2000" dirty="0">
                        <a:solidFill>
                          <a:schemeClr val="bg1"/>
                        </a:solidFill>
                        <a:effectLst/>
                        <a:latin typeface="Calibri" charset="0"/>
                        <a:ea typeface="ＭＳ 明朝" charset="-128"/>
                        <a:cs typeface="Times New Roman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000" dirty="0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 </a:t>
                      </a:r>
                    </a:p>
                  </a:txBody>
                  <a:tcPr marL="57026" marR="570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78278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000" dirty="0" err="1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defnydd</a:t>
                      </a:r>
                      <a:r>
                        <a:rPr lang="en-GB" sz="2000" dirty="0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 </a:t>
                      </a:r>
                      <a:r>
                        <a:rPr lang="en-GB" sz="2000" dirty="0" err="1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helaeth</a:t>
                      </a:r>
                      <a:r>
                        <a:rPr lang="en-GB" sz="2000" dirty="0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 </a:t>
                      </a:r>
                      <a:r>
                        <a:rPr lang="en-GB" sz="2000" dirty="0" err="1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ar</a:t>
                      </a:r>
                      <a:r>
                        <a:rPr lang="en-GB" sz="2000" dirty="0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 ‘</a:t>
                      </a:r>
                      <a:r>
                        <a:rPr lang="en-GB" sz="2000" dirty="0" err="1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wnaeth</a:t>
                      </a:r>
                      <a:r>
                        <a:rPr lang="en-GB" sz="2000" dirty="0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’ a ‘</a:t>
                      </a:r>
                      <a:r>
                        <a:rPr lang="en-GB" sz="2000" dirty="0" err="1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ddaru</a:t>
                      </a:r>
                      <a:r>
                        <a:rPr lang="en-GB" sz="2000" dirty="0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’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000" dirty="0" err="1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fel</a:t>
                      </a:r>
                      <a:r>
                        <a:rPr lang="en-GB" sz="2000" dirty="0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 </a:t>
                      </a:r>
                      <a:r>
                        <a:rPr lang="en-GB" sz="2000" dirty="0" err="1">
                          <a:solidFill>
                            <a:schemeClr val="accent2">
                              <a:lumMod val="50000"/>
                            </a:schemeClr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berfau</a:t>
                      </a:r>
                      <a:r>
                        <a:rPr lang="en-GB" sz="2000" dirty="0">
                          <a:solidFill>
                            <a:schemeClr val="accent2">
                              <a:lumMod val="50000"/>
                            </a:schemeClr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 </a:t>
                      </a:r>
                      <a:r>
                        <a:rPr lang="en-GB" sz="2000" dirty="0" err="1">
                          <a:solidFill>
                            <a:schemeClr val="accent2">
                              <a:lumMod val="50000"/>
                            </a:schemeClr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cynorthwyol</a:t>
                      </a:r>
                      <a:endParaRPr lang="en-GB" sz="2000" dirty="0">
                        <a:solidFill>
                          <a:schemeClr val="accent2">
                            <a:lumMod val="50000"/>
                          </a:schemeClr>
                        </a:solidFill>
                        <a:effectLst/>
                        <a:latin typeface="Calibri" charset="0"/>
                        <a:ea typeface="ＭＳ 明朝" charset="-128"/>
                        <a:cs typeface="Times New Roman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000" dirty="0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 </a:t>
                      </a:r>
                    </a:p>
                  </a:txBody>
                  <a:tcPr marL="57026" marR="570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52185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000" dirty="0" err="1">
                          <a:solidFill>
                            <a:schemeClr val="accent2">
                              <a:lumMod val="50000"/>
                            </a:schemeClr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Rhagenwau</a:t>
                      </a:r>
                      <a:r>
                        <a:rPr lang="en-GB" sz="2000" dirty="0">
                          <a:solidFill>
                            <a:schemeClr val="accent2">
                              <a:lumMod val="50000"/>
                            </a:schemeClr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 </a:t>
                      </a:r>
                      <a:r>
                        <a:rPr lang="en-GB" sz="2000" dirty="0" err="1">
                          <a:solidFill>
                            <a:schemeClr val="accent2">
                              <a:lumMod val="50000"/>
                            </a:schemeClr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dangosol</a:t>
                      </a:r>
                      <a:r>
                        <a:rPr lang="en-GB" sz="2000" dirty="0">
                          <a:solidFill>
                            <a:schemeClr val="accent2">
                              <a:lumMod val="50000"/>
                            </a:schemeClr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: </a:t>
                      </a:r>
                      <a:r>
                        <a:rPr lang="en-GB" sz="2000" dirty="0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y </a:t>
                      </a:r>
                      <a:r>
                        <a:rPr lang="en-GB" sz="2000" dirty="0" err="1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dyn</a:t>
                      </a:r>
                      <a:r>
                        <a:rPr lang="en-GB" sz="2000" dirty="0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 </a:t>
                      </a:r>
                      <a:r>
                        <a:rPr lang="en-GB" sz="2000" dirty="0" err="1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yma</a:t>
                      </a:r>
                      <a:r>
                        <a:rPr lang="en-GB" sz="2000" dirty="0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/y </a:t>
                      </a:r>
                      <a:r>
                        <a:rPr lang="en-GB" sz="2000" dirty="0" err="1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ddynes</a:t>
                      </a:r>
                      <a:r>
                        <a:rPr lang="en-GB" sz="2000" dirty="0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 </a:t>
                      </a:r>
                      <a:r>
                        <a:rPr lang="en-GB" sz="2000" dirty="0" err="1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yma</a:t>
                      </a:r>
                      <a:r>
                        <a:rPr lang="en-GB" sz="2000" dirty="0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/y </a:t>
                      </a:r>
                      <a:r>
                        <a:rPr lang="en-GB" sz="2000" dirty="0" err="1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bobl</a:t>
                      </a:r>
                      <a:r>
                        <a:rPr lang="en-GB" sz="2000" dirty="0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 </a:t>
                      </a:r>
                      <a:r>
                        <a:rPr lang="en-GB" sz="2000" dirty="0" err="1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yma</a:t>
                      </a:r>
                      <a:r>
                        <a:rPr lang="en-GB" sz="2000" dirty="0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 </a:t>
                      </a:r>
                    </a:p>
                  </a:txBody>
                  <a:tcPr marL="57026" marR="570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28974580"/>
              </p:ext>
            </p:extLst>
          </p:nvPr>
        </p:nvGraphicFramePr>
        <p:xfrm>
          <a:off x="6190129" y="110837"/>
          <a:ext cx="5858436" cy="6535397"/>
        </p:xfrm>
        <a:graphic>
          <a:graphicData uri="http://schemas.openxmlformats.org/drawingml/2006/table">
            <a:tbl>
              <a:tblPr firstRow="1" firstCol="1" bandRow="1"/>
              <a:tblGrid>
                <a:gridCol w="585843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80336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000" dirty="0" err="1">
                          <a:solidFill>
                            <a:schemeClr val="accent2">
                              <a:lumMod val="50000"/>
                            </a:schemeClr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berfau</a:t>
                      </a:r>
                      <a:r>
                        <a:rPr lang="en-GB" sz="2000" dirty="0">
                          <a:solidFill>
                            <a:schemeClr val="accent2">
                              <a:lumMod val="50000"/>
                            </a:schemeClr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 </a:t>
                      </a:r>
                      <a:r>
                        <a:rPr lang="en-GB" sz="2000" dirty="0" err="1">
                          <a:solidFill>
                            <a:schemeClr val="accent2">
                              <a:lumMod val="50000"/>
                            </a:schemeClr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cryno</a:t>
                      </a:r>
                      <a:r>
                        <a:rPr lang="en-GB" sz="2000" dirty="0">
                          <a:solidFill>
                            <a:schemeClr val="accent2">
                              <a:lumMod val="50000"/>
                            </a:schemeClr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 </a:t>
                      </a:r>
                      <a:r>
                        <a:rPr lang="en-GB" sz="2000" dirty="0" err="1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e.e</a:t>
                      </a:r>
                      <a:r>
                        <a:rPr lang="en-GB" sz="2000" dirty="0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. </a:t>
                      </a:r>
                      <a:r>
                        <a:rPr lang="en-GB" sz="2000" dirty="0" err="1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cerdda’r</a:t>
                      </a:r>
                      <a:r>
                        <a:rPr lang="en-GB" sz="2000" dirty="0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 plant </a:t>
                      </a:r>
                      <a:r>
                        <a:rPr lang="en-GB" sz="2000" dirty="0" err="1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i’r</a:t>
                      </a:r>
                      <a:r>
                        <a:rPr lang="en-GB" sz="2000" dirty="0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 </a:t>
                      </a:r>
                      <a:r>
                        <a:rPr lang="en-GB" sz="2000" dirty="0" err="1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ysgol</a:t>
                      </a:r>
                      <a:endParaRPr lang="en-GB" sz="2000" dirty="0">
                        <a:solidFill>
                          <a:schemeClr val="bg1"/>
                        </a:solidFill>
                        <a:effectLst/>
                        <a:latin typeface="Calibri" charset="0"/>
                        <a:ea typeface="ＭＳ 明朝" charset="-128"/>
                        <a:cs typeface="Times New Roman" charset="0"/>
                      </a:endParaRPr>
                    </a:p>
                  </a:txBody>
                  <a:tcPr marL="57026" marR="570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3210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000" dirty="0" err="1">
                          <a:solidFill>
                            <a:schemeClr val="accent2">
                              <a:lumMod val="50000"/>
                            </a:schemeClr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ffurf</a:t>
                      </a:r>
                      <a:r>
                        <a:rPr lang="en-GB" sz="2000" dirty="0">
                          <a:solidFill>
                            <a:schemeClr val="accent2">
                              <a:lumMod val="50000"/>
                            </a:schemeClr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 </a:t>
                      </a:r>
                      <a:r>
                        <a:rPr lang="en-GB" sz="2000" dirty="0" err="1">
                          <a:solidFill>
                            <a:schemeClr val="accent2">
                              <a:lumMod val="50000"/>
                            </a:schemeClr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amhersonol</a:t>
                      </a:r>
                      <a:r>
                        <a:rPr lang="en-GB" sz="2000" dirty="0">
                          <a:solidFill>
                            <a:schemeClr val="accent2">
                              <a:lumMod val="50000"/>
                            </a:schemeClr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 </a:t>
                      </a:r>
                      <a:r>
                        <a:rPr lang="en-GB" sz="2000" dirty="0" err="1">
                          <a:solidFill>
                            <a:schemeClr val="accent2">
                              <a:lumMod val="50000"/>
                            </a:schemeClr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gryno</a:t>
                      </a:r>
                      <a:r>
                        <a:rPr lang="en-GB" sz="2000" dirty="0">
                          <a:solidFill>
                            <a:schemeClr val="accent2">
                              <a:lumMod val="50000"/>
                            </a:schemeClr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 </a:t>
                      </a:r>
                      <a:r>
                        <a:rPr lang="en-GB" sz="2000" dirty="0" err="1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e.e</a:t>
                      </a:r>
                      <a:r>
                        <a:rPr lang="en-GB" sz="2000" dirty="0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. </a:t>
                      </a:r>
                      <a:r>
                        <a:rPr lang="en-GB" sz="2000" dirty="0" err="1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darllenwyd</a:t>
                      </a:r>
                      <a:r>
                        <a:rPr lang="en-GB" sz="2000" dirty="0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 y </a:t>
                      </a:r>
                      <a:r>
                        <a:rPr lang="en-GB" sz="2000" dirty="0" err="1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llyfr</a:t>
                      </a:r>
                      <a:endParaRPr lang="en-GB" sz="2000" dirty="0">
                        <a:solidFill>
                          <a:schemeClr val="bg1"/>
                        </a:solidFill>
                        <a:effectLst/>
                        <a:latin typeface="Calibri" charset="0"/>
                        <a:ea typeface="ＭＳ 明朝" charset="-128"/>
                        <a:cs typeface="Times New Roman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000" dirty="0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 </a:t>
                      </a:r>
                    </a:p>
                  </a:txBody>
                  <a:tcPr marL="57026" marR="570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2627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000" dirty="0" err="1">
                          <a:solidFill>
                            <a:schemeClr val="accent2">
                              <a:lumMod val="50000"/>
                            </a:schemeClr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ni</a:t>
                      </a:r>
                      <a:r>
                        <a:rPr lang="en-GB" sz="2000" dirty="0">
                          <a:solidFill>
                            <a:schemeClr val="accent2">
                              <a:lumMod val="50000"/>
                            </a:schemeClr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 </a:t>
                      </a:r>
                      <a:r>
                        <a:rPr lang="en-GB" sz="2000" dirty="0" err="1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e.e</a:t>
                      </a:r>
                      <a:r>
                        <a:rPr lang="en-GB" sz="2000" dirty="0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. </a:t>
                      </a:r>
                      <a:r>
                        <a:rPr lang="en-GB" sz="2000" dirty="0" err="1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ni</a:t>
                      </a:r>
                      <a:r>
                        <a:rPr lang="en-GB" sz="2000" dirty="0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 </a:t>
                      </a:r>
                      <a:r>
                        <a:rPr lang="en-GB" sz="2000" dirty="0" err="1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ddarllenodd</a:t>
                      </a:r>
                      <a:r>
                        <a:rPr lang="en-GB" sz="2000" dirty="0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 </a:t>
                      </a:r>
                      <a:r>
                        <a:rPr lang="en-GB" sz="2000" dirty="0" err="1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Siôn</a:t>
                      </a:r>
                      <a:r>
                        <a:rPr lang="en-GB" sz="2000" dirty="0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 y </a:t>
                      </a:r>
                      <a:r>
                        <a:rPr lang="en-GB" sz="2000" dirty="0" err="1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papur</a:t>
                      </a:r>
                      <a:endParaRPr lang="en-GB" sz="2000" dirty="0">
                        <a:solidFill>
                          <a:schemeClr val="bg1"/>
                        </a:solidFill>
                        <a:effectLst/>
                        <a:latin typeface="Calibri" charset="0"/>
                        <a:ea typeface="ＭＳ 明朝" charset="-128"/>
                        <a:cs typeface="Times New Roman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000" dirty="0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 </a:t>
                      </a:r>
                    </a:p>
                  </a:txBody>
                  <a:tcPr marL="57026" marR="570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0945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000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a ddarllenodd X y papur?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000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 </a:t>
                      </a:r>
                    </a:p>
                  </a:txBody>
                  <a:tcPr marL="57026" marR="570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0945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000" dirty="0" err="1">
                          <a:solidFill>
                            <a:schemeClr val="accent2">
                              <a:lumMod val="50000"/>
                            </a:schemeClr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na</a:t>
                      </a:r>
                      <a:r>
                        <a:rPr lang="en-GB" sz="2000" dirty="0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: </a:t>
                      </a:r>
                      <a:r>
                        <a:rPr lang="en-GB" sz="2000" dirty="0" err="1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na</a:t>
                      </a:r>
                      <a:r>
                        <a:rPr lang="en-GB" sz="2000" dirty="0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 </a:t>
                      </a:r>
                      <a:r>
                        <a:rPr lang="en-GB" sz="2000" dirty="0" err="1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cherddwch</a:t>
                      </a:r>
                      <a:r>
                        <a:rPr lang="en-GB" sz="2000" dirty="0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 </a:t>
                      </a:r>
                      <a:r>
                        <a:rPr lang="en-GB" sz="2000" dirty="0" err="1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ar</a:t>
                      </a:r>
                      <a:r>
                        <a:rPr lang="en-GB" sz="2000" dirty="0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 y </a:t>
                      </a:r>
                      <a:r>
                        <a:rPr lang="en-GB" sz="2000" dirty="0" err="1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glaswellt</a:t>
                      </a:r>
                      <a:endParaRPr lang="en-GB" sz="2000" dirty="0">
                        <a:solidFill>
                          <a:schemeClr val="bg1"/>
                        </a:solidFill>
                        <a:effectLst/>
                        <a:latin typeface="Calibri" charset="0"/>
                        <a:ea typeface="ＭＳ 明朝" charset="-128"/>
                        <a:cs typeface="Times New Roman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000" dirty="0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 </a:t>
                      </a:r>
                    </a:p>
                  </a:txBody>
                  <a:tcPr marL="57026" marR="570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0945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000" dirty="0" err="1">
                          <a:solidFill>
                            <a:schemeClr val="accent2">
                              <a:lumMod val="50000"/>
                            </a:schemeClr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hwy</a:t>
                      </a:r>
                      <a:r>
                        <a:rPr lang="en-GB" sz="2000" dirty="0">
                          <a:solidFill>
                            <a:schemeClr val="accent2">
                              <a:lumMod val="50000"/>
                            </a:schemeClr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/</a:t>
                      </a:r>
                      <a:r>
                        <a:rPr lang="en-GB" sz="2000" dirty="0" err="1">
                          <a:solidFill>
                            <a:schemeClr val="accent2">
                              <a:lumMod val="50000"/>
                            </a:schemeClr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hwynt</a:t>
                      </a:r>
                      <a:endParaRPr lang="en-GB" sz="2000" dirty="0">
                        <a:solidFill>
                          <a:schemeClr val="accent2">
                            <a:lumMod val="50000"/>
                          </a:schemeClr>
                        </a:solidFill>
                        <a:effectLst/>
                        <a:latin typeface="Calibri" charset="0"/>
                        <a:ea typeface="ＭＳ 明朝" charset="-128"/>
                        <a:cs typeface="Times New Roman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000" dirty="0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 </a:t>
                      </a:r>
                    </a:p>
                  </a:txBody>
                  <a:tcPr marL="57026" marR="570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91417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000" dirty="0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wen, </a:t>
                      </a:r>
                      <a:r>
                        <a:rPr lang="en-GB" sz="2000" dirty="0" err="1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gwynion</a:t>
                      </a:r>
                      <a:r>
                        <a:rPr lang="en-GB" sz="2000" dirty="0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, </a:t>
                      </a:r>
                      <a:r>
                        <a:rPr lang="en-GB" sz="2000" dirty="0" err="1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seml</a:t>
                      </a:r>
                      <a:r>
                        <a:rPr lang="en-GB" sz="2000" dirty="0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, </a:t>
                      </a:r>
                      <a:r>
                        <a:rPr lang="en-GB" sz="2000" dirty="0" err="1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fer,byrion</a:t>
                      </a:r>
                      <a:r>
                        <a:rPr lang="en-GB" sz="2000" dirty="0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, </a:t>
                      </a:r>
                      <a:r>
                        <a:rPr lang="en-GB" sz="2000" dirty="0" err="1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duon</a:t>
                      </a:r>
                      <a:endParaRPr lang="en-GB" sz="2000" dirty="0">
                        <a:solidFill>
                          <a:schemeClr val="bg1"/>
                        </a:solidFill>
                        <a:effectLst/>
                        <a:latin typeface="Calibri" charset="0"/>
                        <a:ea typeface="ＭＳ 明朝" charset="-128"/>
                        <a:cs typeface="Times New Roman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000" dirty="0" err="1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ayb</a:t>
                      </a:r>
                      <a:endParaRPr lang="en-GB" sz="2000" dirty="0">
                        <a:solidFill>
                          <a:schemeClr val="bg1"/>
                        </a:solidFill>
                        <a:effectLst/>
                        <a:latin typeface="Calibri" charset="0"/>
                        <a:ea typeface="ＭＳ 明朝" charset="-128"/>
                        <a:cs typeface="Times New Roman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000" dirty="0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 </a:t>
                      </a:r>
                    </a:p>
                  </a:txBody>
                  <a:tcPr marL="57026" marR="570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80418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000" dirty="0" err="1">
                          <a:solidFill>
                            <a:schemeClr val="accent2">
                              <a:lumMod val="50000"/>
                            </a:schemeClr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amser</a:t>
                      </a:r>
                      <a:r>
                        <a:rPr lang="en-GB" sz="2000" dirty="0">
                          <a:solidFill>
                            <a:schemeClr val="accent2">
                              <a:lumMod val="50000"/>
                            </a:schemeClr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 y </a:t>
                      </a:r>
                      <a:r>
                        <a:rPr lang="en-GB" sz="2000" dirty="0" err="1">
                          <a:solidFill>
                            <a:schemeClr val="accent2">
                              <a:lumMod val="50000"/>
                            </a:schemeClr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ferf</a:t>
                      </a:r>
                      <a:endParaRPr lang="en-GB" sz="2000" dirty="0">
                        <a:solidFill>
                          <a:schemeClr val="accent2">
                            <a:lumMod val="50000"/>
                          </a:schemeClr>
                        </a:solidFill>
                        <a:effectLst/>
                        <a:latin typeface="Calibri" charset="0"/>
                        <a:ea typeface="ＭＳ 明朝" charset="-128"/>
                        <a:cs typeface="Times New Roman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000" dirty="0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 </a:t>
                      </a:r>
                    </a:p>
                  </a:txBody>
                  <a:tcPr marL="57026" marR="570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62627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000" dirty="0" err="1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hwn</a:t>
                      </a:r>
                      <a:r>
                        <a:rPr lang="en-GB" sz="2000" dirty="0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/</a:t>
                      </a:r>
                      <a:r>
                        <a:rPr lang="en-GB" sz="2000" dirty="0" err="1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hon</a:t>
                      </a:r>
                      <a:r>
                        <a:rPr lang="en-GB" sz="2000" dirty="0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/y </a:t>
                      </a:r>
                      <a:r>
                        <a:rPr lang="en-GB" sz="2000" dirty="0" err="1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bobl</a:t>
                      </a:r>
                      <a:r>
                        <a:rPr lang="en-GB" sz="2000" dirty="0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 </a:t>
                      </a:r>
                      <a:r>
                        <a:rPr lang="en-GB" sz="2000" dirty="0" err="1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hyn</a:t>
                      </a:r>
                      <a:endParaRPr lang="en-GB" sz="2000" dirty="0">
                        <a:solidFill>
                          <a:schemeClr val="bg1"/>
                        </a:solidFill>
                        <a:effectLst/>
                        <a:latin typeface="Calibri" charset="0"/>
                        <a:ea typeface="ＭＳ 明朝" charset="-128"/>
                        <a:cs typeface="Times New Roman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000" dirty="0">
                          <a:solidFill>
                            <a:schemeClr val="bg1"/>
                          </a:solidFill>
                          <a:effectLst/>
                          <a:latin typeface="Calibri" charset="0"/>
                          <a:ea typeface="ＭＳ 明朝" charset="-128"/>
                          <a:cs typeface="Times New Roman" charset="0"/>
                        </a:rPr>
                        <a:t> </a:t>
                      </a:r>
                    </a:p>
                  </a:txBody>
                  <a:tcPr marL="57026" marR="570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7739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Terfyniadau</a:t>
            </a:r>
            <a:r>
              <a:rPr lang="en-US" dirty="0"/>
              <a:t> </a:t>
            </a:r>
            <a:r>
              <a:rPr lang="en-US" dirty="0" err="1"/>
              <a:t>ffurfiol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sz="2800" dirty="0" err="1"/>
              <a:t>Iddyn</a:t>
            </a:r>
            <a:r>
              <a:rPr lang="en-US" sz="2800" dirty="0"/>
              <a:t> </a:t>
            </a:r>
            <a:r>
              <a:rPr lang="en-US" sz="2800" dirty="0" err="1"/>
              <a:t>nhw</a:t>
            </a:r>
            <a:endParaRPr lang="en-US" sz="2800" dirty="0"/>
          </a:p>
          <a:p>
            <a:r>
              <a:rPr lang="en-US" sz="2800" dirty="0" err="1"/>
              <a:t>Wrtho</a:t>
            </a:r>
            <a:r>
              <a:rPr lang="en-US" sz="2800" dirty="0"/>
              <a:t> </a:t>
            </a:r>
            <a:r>
              <a:rPr lang="en-US" sz="2800" dirty="0" err="1"/>
              <a:t>i</a:t>
            </a:r>
            <a:endParaRPr lang="en-US" sz="2800" dirty="0"/>
          </a:p>
          <a:p>
            <a:r>
              <a:rPr lang="en-US" sz="2800" dirty="0" err="1"/>
              <a:t>Gennyn</a:t>
            </a:r>
            <a:r>
              <a:rPr lang="en-US" sz="2800" dirty="0"/>
              <a:t> </a:t>
            </a:r>
            <a:r>
              <a:rPr lang="en-US" sz="2800" dirty="0" err="1"/>
              <a:t>ni</a:t>
            </a:r>
            <a:endParaRPr lang="en-US" sz="2800" dirty="0"/>
          </a:p>
          <a:p>
            <a:endParaRPr lang="en-US" sz="2800" dirty="0"/>
          </a:p>
          <a:p>
            <a:r>
              <a:rPr lang="en-US" sz="2800" dirty="0" err="1"/>
              <a:t>Gwelon</a:t>
            </a:r>
            <a:r>
              <a:rPr lang="en-US" sz="2800" dirty="0"/>
              <a:t> </a:t>
            </a:r>
            <a:r>
              <a:rPr lang="en-US" sz="2800" dirty="0" err="1"/>
              <a:t>ni</a:t>
            </a:r>
            <a:endParaRPr lang="en-US" sz="2800" dirty="0"/>
          </a:p>
          <a:p>
            <a:r>
              <a:rPr lang="en-US" sz="2800" dirty="0" err="1"/>
              <a:t>Byddan</a:t>
            </a:r>
            <a:r>
              <a:rPr lang="en-US" sz="2800" dirty="0"/>
              <a:t> </a:t>
            </a:r>
            <a:r>
              <a:rPr lang="en-US" sz="2800" dirty="0" err="1"/>
              <a:t>nhw</a:t>
            </a:r>
            <a:endParaRPr lang="en-US" sz="2800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US" sz="2800" dirty="0" err="1"/>
              <a:t>Iddynt</a:t>
            </a:r>
            <a:endParaRPr lang="en-US" sz="2800" dirty="0"/>
          </a:p>
          <a:p>
            <a:r>
              <a:rPr lang="en-US" sz="2800" dirty="0" err="1"/>
              <a:t>Wrthyf</a:t>
            </a:r>
            <a:endParaRPr lang="en-US" sz="2800" dirty="0"/>
          </a:p>
          <a:p>
            <a:r>
              <a:rPr lang="en-US" sz="2800" dirty="0" err="1"/>
              <a:t>Gennym</a:t>
            </a:r>
            <a:endParaRPr lang="en-US" sz="2800" dirty="0"/>
          </a:p>
          <a:p>
            <a:endParaRPr lang="en-US" sz="2800" dirty="0"/>
          </a:p>
          <a:p>
            <a:r>
              <a:rPr lang="en-US" sz="2800" dirty="0" err="1"/>
              <a:t>Gwelom</a:t>
            </a:r>
            <a:endParaRPr lang="en-US" sz="2800" dirty="0"/>
          </a:p>
          <a:p>
            <a:r>
              <a:rPr lang="en-US" sz="2800" dirty="0" err="1"/>
              <a:t>Byddant</a:t>
            </a:r>
            <a:r>
              <a:rPr lang="en-US" sz="2800" dirty="0"/>
              <a:t> (</a:t>
            </a:r>
            <a:r>
              <a:rPr lang="en-US" sz="2800" dirty="0" err="1"/>
              <a:t>hwy</a:t>
            </a:r>
            <a:r>
              <a:rPr lang="en-US" sz="2800" dirty="0"/>
              <a:t>)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08499" y="3768435"/>
            <a:ext cx="1658396" cy="234430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08499" y="603355"/>
            <a:ext cx="1693730" cy="24862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7760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Terfyniadau’r</a:t>
            </a:r>
            <a:r>
              <a:rPr lang="en-US" dirty="0"/>
              <a:t> </a:t>
            </a:r>
            <a:r>
              <a:rPr lang="en-US" dirty="0" err="1"/>
              <a:t>Gorffennol</a:t>
            </a:r>
            <a:endParaRPr lang="en-US" dirty="0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1838" y="2646217"/>
            <a:ext cx="11061589" cy="2521527"/>
          </a:xfrm>
        </p:spPr>
      </p:pic>
    </p:spTree>
    <p:extLst>
      <p:ext uri="{BB962C8B-B14F-4D97-AF65-F5344CB8AC3E}">
        <p14:creationId xmlns:p14="http://schemas.microsoft.com/office/powerpoint/2010/main" val="5326706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8439" y="969818"/>
            <a:ext cx="11553951" cy="4530436"/>
          </a:xfrm>
        </p:spPr>
      </p:pic>
    </p:spTree>
    <p:extLst>
      <p:ext uri="{BB962C8B-B14F-4D97-AF65-F5344CB8AC3E}">
        <p14:creationId xmlns:p14="http://schemas.microsoft.com/office/powerpoint/2010/main" val="14946138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7835" y="239299"/>
            <a:ext cx="10473699" cy="6234345"/>
          </a:xfrm>
        </p:spPr>
      </p:pic>
    </p:spTree>
    <p:extLst>
      <p:ext uri="{BB962C8B-B14F-4D97-AF65-F5344CB8AC3E}">
        <p14:creationId xmlns:p14="http://schemas.microsoft.com/office/powerpoint/2010/main" val="6707525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1"/>
            <a:r>
              <a:rPr lang="en-US" sz="3200" dirty="0" err="1"/>
              <a:t>Yr</a:t>
            </a:r>
            <a:r>
              <a:rPr lang="en-US" sz="3200" dirty="0"/>
              <a:t> </a:t>
            </a:r>
            <a:r>
              <a:rPr lang="en-US" sz="3200" dirty="0" err="1"/>
              <a:t>Amhersonol</a:t>
            </a:r>
            <a:r>
              <a:rPr lang="en-US" sz="3200" dirty="0"/>
              <a:t>: </a:t>
            </a:r>
            <a:r>
              <a:rPr lang="en-US" sz="3200" dirty="0" err="1"/>
              <a:t>Termau</a:t>
            </a:r>
            <a:r>
              <a:rPr lang="en-US" sz="3200" dirty="0"/>
              <a:t> </a:t>
            </a:r>
            <a:r>
              <a:rPr lang="en-US" sz="3200" dirty="0" err="1"/>
              <a:t>allweddol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4000" dirty="0" err="1"/>
              <a:t>Berf</a:t>
            </a:r>
            <a:endParaRPr lang="en-US" sz="4000" dirty="0"/>
          </a:p>
          <a:p>
            <a:r>
              <a:rPr lang="en-US" sz="4000" dirty="0" err="1"/>
              <a:t>Terfyniad</a:t>
            </a:r>
            <a:endParaRPr lang="en-US" sz="4000" dirty="0"/>
          </a:p>
          <a:p>
            <a:r>
              <a:rPr lang="en-US" sz="4000" dirty="0" err="1"/>
              <a:t>Gwrthrych</a:t>
            </a:r>
            <a:endParaRPr lang="en-US" sz="4000" dirty="0"/>
          </a:p>
          <a:p>
            <a:r>
              <a:rPr lang="en-US" sz="4000" dirty="0" err="1"/>
              <a:t>Goddrych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19122185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Beth </a:t>
            </a:r>
            <a:r>
              <a:rPr lang="en-US" dirty="0" err="1"/>
              <a:t>yw</a:t>
            </a:r>
            <a:r>
              <a:rPr lang="en-US" dirty="0"/>
              <a:t> </a:t>
            </a:r>
            <a:r>
              <a:rPr lang="en-US" b="1" dirty="0" err="1">
                <a:solidFill>
                  <a:srgbClr val="7030A0"/>
                </a:solidFill>
              </a:rPr>
              <a:t>goddrych</a:t>
            </a:r>
            <a:r>
              <a:rPr lang="en-US" dirty="0"/>
              <a:t> a </a:t>
            </a:r>
            <a:r>
              <a:rPr lang="en-US" b="1" dirty="0" err="1">
                <a:solidFill>
                  <a:srgbClr val="FFC000"/>
                </a:solidFill>
              </a:rPr>
              <a:t>gwrthrych</a:t>
            </a:r>
            <a:r>
              <a:rPr lang="en-US" dirty="0"/>
              <a:t>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1868184" y="1937821"/>
            <a:ext cx="8229600" cy="1271588"/>
          </a:xfrm>
        </p:spPr>
        <p:txBody>
          <a:bodyPr/>
          <a:lstStyle/>
          <a:p>
            <a:pPr marL="0" indent="0">
              <a:buNone/>
            </a:pPr>
            <a:endParaRPr lang="en-US" dirty="0"/>
          </a:p>
          <a:p>
            <a:pPr marL="0" indent="0" algn="ctr">
              <a:buNone/>
            </a:pPr>
            <a:r>
              <a:rPr lang="en-US" sz="4000" i="1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Siaradodd</a:t>
            </a:r>
            <a:r>
              <a:rPr lang="en-US" sz="4000" i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US" sz="4000" i="1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pawb</a:t>
            </a:r>
            <a:r>
              <a:rPr lang="en-US" sz="4000" i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US" sz="4000" i="1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Gymraeg</a:t>
            </a:r>
            <a:r>
              <a:rPr lang="en-US" sz="4000" i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5090616" y="3305802"/>
            <a:ext cx="2396532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  <a:p>
            <a:r>
              <a:rPr lang="en-US" sz="3200" dirty="0" err="1">
                <a:solidFill>
                  <a:schemeClr val="accent4">
                    <a:lumMod val="60000"/>
                    <a:lumOff val="40000"/>
                  </a:schemeClr>
                </a:solidFill>
              </a:rPr>
              <a:t>goddrych</a:t>
            </a:r>
            <a:endParaRPr lang="en-US" sz="3200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7003255" y="3623236"/>
            <a:ext cx="222176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0" dirty="0" err="1">
                <a:solidFill>
                  <a:srgbClr val="FFC000"/>
                </a:solidFill>
              </a:rPr>
              <a:t>gwrthrych</a:t>
            </a:r>
            <a:endParaRPr lang="en-US" sz="3000" dirty="0">
              <a:solidFill>
                <a:srgbClr val="FFC000"/>
              </a:solidFill>
            </a:endParaRPr>
          </a:p>
        </p:txBody>
      </p:sp>
      <p:sp>
        <p:nvSpPr>
          <p:cNvPr id="7" name="Up Arrow 6"/>
          <p:cNvSpPr/>
          <p:nvPr/>
        </p:nvSpPr>
        <p:spPr>
          <a:xfrm>
            <a:off x="5903119" y="2884489"/>
            <a:ext cx="385763" cy="717548"/>
          </a:xfrm>
          <a:prstGeom prst="up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Up Arrow 7"/>
          <p:cNvSpPr/>
          <p:nvPr/>
        </p:nvSpPr>
        <p:spPr>
          <a:xfrm>
            <a:off x="7331869" y="2870718"/>
            <a:ext cx="385763" cy="717548"/>
          </a:xfrm>
          <a:prstGeom prst="up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5574507" y="4449344"/>
            <a:ext cx="28575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err="1"/>
              <a:t>Pwy</a:t>
            </a:r>
            <a:r>
              <a:rPr lang="en-US" sz="2800" dirty="0"/>
              <a:t>?		  Beth?</a:t>
            </a:r>
          </a:p>
        </p:txBody>
      </p:sp>
    </p:spTree>
    <p:extLst>
      <p:ext uri="{BB962C8B-B14F-4D97-AF65-F5344CB8AC3E}">
        <p14:creationId xmlns:p14="http://schemas.microsoft.com/office/powerpoint/2010/main" val="2113822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 tmFilter="0,0; .5, 1; 1, 1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 animBg="1"/>
      <p:bldP spid="8" grpId="0" animBg="1"/>
      <p:bldP spid="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2012" y="0"/>
            <a:ext cx="10131425" cy="1456267"/>
          </a:xfrm>
        </p:spPr>
        <p:txBody>
          <a:bodyPr/>
          <a:lstStyle/>
          <a:p>
            <a:r>
              <a:rPr lang="en-US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Eich</a:t>
            </a:r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US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tro</a:t>
            </a:r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chi…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061883" y="1039906"/>
            <a:ext cx="9072282" cy="5818094"/>
          </a:xfrm>
        </p:spPr>
        <p:txBody>
          <a:bodyPr>
            <a:normAutofit/>
          </a:bodyPr>
          <a:lstStyle/>
          <a:p>
            <a:pPr marL="742950" indent="-742950">
              <a:buFont typeface="+mj-lt"/>
              <a:buAutoNum type="arabicPeriod"/>
            </a:pPr>
            <a:r>
              <a:rPr lang="en-US" sz="4000" dirty="0" err="1"/>
              <a:t>Ysgrifennodd</a:t>
            </a:r>
            <a:r>
              <a:rPr lang="en-US" sz="4000" dirty="0"/>
              <a:t> y doctor </a:t>
            </a:r>
            <a:r>
              <a:rPr lang="en-US" sz="4000" dirty="0" err="1"/>
              <a:t>lythyr</a:t>
            </a:r>
            <a:r>
              <a:rPr lang="en-US" sz="4000" dirty="0"/>
              <a:t>.	</a:t>
            </a:r>
          </a:p>
          <a:p>
            <a:pPr marL="742950" indent="-742950">
              <a:buFont typeface="+mj-lt"/>
              <a:buAutoNum type="arabicPeriod"/>
            </a:pPr>
            <a:r>
              <a:rPr lang="en-US" sz="4000" dirty="0" err="1"/>
              <a:t>Cafodd</a:t>
            </a:r>
            <a:r>
              <a:rPr lang="en-US" sz="4000" dirty="0"/>
              <a:t> y </a:t>
            </a:r>
            <a:r>
              <a:rPr lang="en-US" sz="4000" dirty="0" err="1"/>
              <a:t>ddynes</a:t>
            </a:r>
            <a:r>
              <a:rPr lang="en-US" sz="4000" dirty="0"/>
              <a:t> </a:t>
            </a:r>
            <a:r>
              <a:rPr lang="en-US" sz="4000" dirty="0" err="1"/>
              <a:t>ddamwain</a:t>
            </a:r>
            <a:r>
              <a:rPr lang="en-US" sz="4000" dirty="0"/>
              <a:t>.		</a:t>
            </a:r>
          </a:p>
          <a:p>
            <a:pPr marL="742950" indent="-742950">
              <a:buFont typeface="+mj-lt"/>
              <a:buAutoNum type="arabicPeriod"/>
            </a:pPr>
            <a:r>
              <a:rPr lang="en-US" sz="4000" dirty="0" err="1"/>
              <a:t>Gwelodd</a:t>
            </a:r>
            <a:r>
              <a:rPr lang="en-US" sz="4000" dirty="0"/>
              <a:t> </a:t>
            </a:r>
            <a:r>
              <a:rPr lang="en-US" sz="4000" dirty="0" err="1"/>
              <a:t>Huw</a:t>
            </a:r>
            <a:r>
              <a:rPr lang="en-US" sz="4000" dirty="0"/>
              <a:t> </a:t>
            </a:r>
            <a:r>
              <a:rPr lang="en-US" sz="4000" dirty="0" err="1"/>
              <a:t>ddrama</a:t>
            </a:r>
            <a:r>
              <a:rPr lang="en-US" sz="4000" dirty="0"/>
              <a:t> </a:t>
            </a:r>
            <a:r>
              <a:rPr lang="en-US" sz="4000" dirty="0" err="1"/>
              <a:t>dda</a:t>
            </a:r>
            <a:r>
              <a:rPr lang="en-US" sz="4000" dirty="0"/>
              <a:t>.		</a:t>
            </a:r>
          </a:p>
          <a:p>
            <a:pPr marL="742950" indent="-742950">
              <a:buFont typeface="+mj-lt"/>
              <a:buAutoNum type="arabicPeriod"/>
            </a:pPr>
            <a:r>
              <a:rPr lang="en-US" sz="4000" dirty="0" err="1"/>
              <a:t>Coginiodd</a:t>
            </a:r>
            <a:r>
              <a:rPr lang="en-US" sz="4000" dirty="0"/>
              <a:t> </a:t>
            </a:r>
            <a:r>
              <a:rPr lang="en-US" sz="4000" dirty="0" err="1"/>
              <a:t>fy</a:t>
            </a:r>
            <a:r>
              <a:rPr lang="en-US" sz="4000" dirty="0"/>
              <a:t> mam </a:t>
            </a:r>
            <a:r>
              <a:rPr lang="en-US" sz="4000" dirty="0" err="1"/>
              <a:t>ginio</a:t>
            </a:r>
            <a:r>
              <a:rPr lang="en-US" sz="4000" dirty="0"/>
              <a:t> </a:t>
            </a:r>
            <a:r>
              <a:rPr lang="en-US" sz="4000" dirty="0" err="1"/>
              <a:t>blasus</a:t>
            </a:r>
            <a:r>
              <a:rPr lang="en-US" sz="4000" dirty="0"/>
              <a:t>.	</a:t>
            </a:r>
          </a:p>
          <a:p>
            <a:pPr marL="742950" indent="-742950">
              <a:buFont typeface="+mj-lt"/>
              <a:buAutoNum type="arabicPeriod"/>
            </a:pPr>
            <a:r>
              <a:rPr lang="en-US" sz="4000" dirty="0" err="1"/>
              <a:t>Gosodais</a:t>
            </a:r>
            <a:r>
              <a:rPr lang="en-US" sz="4000" dirty="0"/>
              <a:t> </a:t>
            </a:r>
            <a:r>
              <a:rPr lang="en-US" sz="4000" dirty="0" err="1"/>
              <a:t>flodau</a:t>
            </a:r>
            <a:r>
              <a:rPr lang="en-US" sz="4000" dirty="0"/>
              <a:t> </a:t>
            </a:r>
            <a:r>
              <a:rPr lang="en-US" sz="4000" dirty="0" err="1"/>
              <a:t>yn</a:t>
            </a:r>
            <a:r>
              <a:rPr lang="en-US" sz="4000" dirty="0"/>
              <a:t> y pot.</a:t>
            </a:r>
            <a:r>
              <a:rPr lang="en-US" sz="4000" b="1" dirty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110904856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1167" y="338224"/>
            <a:ext cx="7200897" cy="977900"/>
          </a:xfrm>
        </p:spPr>
        <p:txBody>
          <a:bodyPr/>
          <a:lstStyle/>
          <a:p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Amhersonol</a:t>
            </a:r>
            <a:r>
              <a:rPr lang="en-US" dirty="0"/>
              <a:t> 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5484" y="1316124"/>
            <a:ext cx="11835828" cy="270766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800" dirty="0" err="1"/>
              <a:t>Bydd</a:t>
            </a:r>
            <a:r>
              <a:rPr lang="en-US" sz="2800" dirty="0"/>
              <a:t> </a:t>
            </a:r>
            <a:r>
              <a:rPr lang="en-US" sz="2800" dirty="0" err="1"/>
              <a:t>terfyniad</a:t>
            </a:r>
            <a:r>
              <a:rPr lang="en-US" sz="2800" dirty="0"/>
              <a:t> y </a:t>
            </a:r>
            <a:r>
              <a:rPr lang="en-US" sz="2800" dirty="0" err="1"/>
              <a:t>ferf</a:t>
            </a:r>
            <a:r>
              <a:rPr lang="en-US" sz="2800" dirty="0"/>
              <a:t> </a:t>
            </a:r>
            <a:r>
              <a:rPr lang="en-US" sz="2800" dirty="0" err="1"/>
              <a:t>fel</a:t>
            </a:r>
            <a:r>
              <a:rPr lang="en-US" sz="2800" dirty="0"/>
              <a:t> </a:t>
            </a:r>
            <a:r>
              <a:rPr lang="en-US" sz="2800" dirty="0" err="1"/>
              <a:t>arfer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dangos</a:t>
            </a:r>
            <a:r>
              <a:rPr lang="en-US" sz="2800" dirty="0"/>
              <a:t> y </a:t>
            </a:r>
            <a:r>
              <a:rPr lang="en-US" sz="2800" dirty="0">
                <a:solidFill>
                  <a:srgbClr val="FFC000"/>
                </a:solidFill>
              </a:rPr>
              <a:t>person</a:t>
            </a:r>
            <a:r>
              <a:rPr lang="en-US" sz="2800" dirty="0"/>
              <a:t> </a:t>
            </a:r>
            <a:r>
              <a:rPr lang="en-US" sz="2800" dirty="0" err="1"/>
              <a:t>a’r</a:t>
            </a:r>
            <a:r>
              <a:rPr lang="en-US" sz="2800" dirty="0"/>
              <a:t> </a:t>
            </a:r>
            <a:r>
              <a:rPr lang="en-US" sz="2800" dirty="0" err="1">
                <a:solidFill>
                  <a:srgbClr val="FFC000"/>
                </a:solidFill>
              </a:rPr>
              <a:t>amser</a:t>
            </a:r>
            <a:r>
              <a:rPr lang="en-US" sz="2800" dirty="0"/>
              <a:t> </a:t>
            </a:r>
            <a:r>
              <a:rPr lang="en-US" sz="2800" dirty="0" err="1"/>
              <a:t>i</a:t>
            </a:r>
            <a:r>
              <a:rPr lang="en-US" sz="2800" dirty="0"/>
              <a:t> </a:t>
            </a:r>
            <a:r>
              <a:rPr lang="en-US" sz="2800" dirty="0" err="1"/>
              <a:t>ni</a:t>
            </a:r>
            <a:r>
              <a:rPr lang="en-US" sz="2800" dirty="0"/>
              <a:t>.</a:t>
            </a:r>
          </a:p>
          <a:p>
            <a:pPr marL="0" indent="0">
              <a:buNone/>
            </a:pPr>
            <a:r>
              <a:rPr lang="en-US" sz="2800" dirty="0" err="1"/>
              <a:t>Ond</a:t>
            </a:r>
            <a:r>
              <a:rPr lang="en-US" sz="2800" dirty="0"/>
              <a:t>, </a:t>
            </a:r>
            <a:r>
              <a:rPr lang="en-US" sz="2800" dirty="0" err="1"/>
              <a:t>bydd</a:t>
            </a:r>
            <a:r>
              <a:rPr lang="en-US" sz="2800" dirty="0"/>
              <a:t> </a:t>
            </a:r>
            <a:r>
              <a:rPr lang="en-US" sz="2800" dirty="0" err="1"/>
              <a:t>berfau</a:t>
            </a:r>
            <a:r>
              <a:rPr lang="en-US" sz="2800" dirty="0"/>
              <a:t> </a:t>
            </a:r>
            <a:r>
              <a:rPr lang="en-US" sz="2800" dirty="0" err="1"/>
              <a:t>amhersonol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dangos</a:t>
            </a:r>
            <a:r>
              <a:rPr lang="en-US" sz="2800" dirty="0"/>
              <a:t> </a:t>
            </a:r>
            <a:r>
              <a:rPr lang="en-US" sz="2800" dirty="0" err="1"/>
              <a:t>yr</a:t>
            </a:r>
            <a:r>
              <a:rPr lang="en-US" sz="2800" dirty="0"/>
              <a:t> </a:t>
            </a:r>
            <a:r>
              <a:rPr lang="en-US" sz="2800" dirty="0" err="1">
                <a:solidFill>
                  <a:srgbClr val="FFC000"/>
                </a:solidFill>
              </a:rPr>
              <a:t>amser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unig</a:t>
            </a:r>
            <a:r>
              <a:rPr lang="en-US" sz="2800" dirty="0"/>
              <a:t>. </a:t>
            </a:r>
          </a:p>
          <a:p>
            <a:pPr marL="0" indent="0">
              <a:buNone/>
            </a:pPr>
            <a:r>
              <a:rPr lang="en-US" sz="2800" dirty="0" err="1"/>
              <a:t>Fyddan</a:t>
            </a:r>
            <a:r>
              <a:rPr lang="en-US" sz="2800" dirty="0"/>
              <a:t> </a:t>
            </a:r>
            <a:r>
              <a:rPr lang="en-US" sz="2800" dirty="0" err="1"/>
              <a:t>nhw</a:t>
            </a:r>
            <a:r>
              <a:rPr lang="en-US" sz="2800" dirty="0"/>
              <a:t> </a:t>
            </a:r>
            <a:r>
              <a:rPr lang="en-US" sz="2800" dirty="0" err="1"/>
              <a:t>ddim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dweud</a:t>
            </a:r>
            <a:r>
              <a:rPr lang="en-US" sz="2800" dirty="0"/>
              <a:t> </a:t>
            </a:r>
            <a:r>
              <a:rPr lang="en-US" sz="2800" dirty="0" err="1"/>
              <a:t>wrthym</a:t>
            </a:r>
            <a:r>
              <a:rPr lang="en-US" sz="2800" dirty="0"/>
              <a:t> </a:t>
            </a:r>
            <a:r>
              <a:rPr lang="en-US" sz="2800" dirty="0" err="1"/>
              <a:t>pwy</a:t>
            </a:r>
            <a:r>
              <a:rPr lang="en-US" sz="2800" dirty="0"/>
              <a:t>/</a:t>
            </a:r>
            <a:r>
              <a:rPr lang="en-US" sz="2800" dirty="0" err="1"/>
              <a:t>beth</a:t>
            </a:r>
            <a:r>
              <a:rPr lang="en-US" sz="2800" dirty="0"/>
              <a:t> </a:t>
            </a:r>
            <a:r>
              <a:rPr lang="en-US" sz="2800" dirty="0" err="1"/>
              <a:t>sy’n</a:t>
            </a:r>
            <a:r>
              <a:rPr lang="en-US" sz="2800" dirty="0"/>
              <a:t> </a:t>
            </a:r>
            <a:r>
              <a:rPr lang="en-US" sz="2800" dirty="0" err="1"/>
              <a:t>gwneud</a:t>
            </a:r>
            <a:r>
              <a:rPr lang="en-US" sz="2800" dirty="0"/>
              <a:t> y </a:t>
            </a:r>
            <a:r>
              <a:rPr lang="en-US" sz="2800" dirty="0" err="1"/>
              <a:t>ferf</a:t>
            </a:r>
            <a:r>
              <a:rPr lang="en-US" sz="2800" dirty="0"/>
              <a:t> (y </a:t>
            </a:r>
            <a:r>
              <a:rPr lang="en-US" sz="2800" dirty="0" err="1"/>
              <a:t>goddrych</a:t>
            </a:r>
            <a:r>
              <a:rPr lang="en-US" sz="2800" dirty="0"/>
              <a:t>).</a:t>
            </a:r>
          </a:p>
          <a:p>
            <a:pPr marL="0" indent="0">
              <a:buNone/>
            </a:pPr>
            <a:endParaRPr lang="en-US" sz="2800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87598337"/>
              </p:ext>
            </p:extLst>
          </p:nvPr>
        </p:nvGraphicFramePr>
        <p:xfrm>
          <a:off x="2105892" y="4023787"/>
          <a:ext cx="8232090" cy="24003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91381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24645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62598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344583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616847">
                <a:tc>
                  <a:txBody>
                    <a:bodyPr/>
                    <a:lstStyle/>
                    <a:p>
                      <a:r>
                        <a:rPr lang="en-US" sz="2400" b="1" dirty="0"/>
                        <a:t>-</a:t>
                      </a:r>
                      <a:r>
                        <a:rPr lang="en-US" sz="2400" b="1" dirty="0" err="1"/>
                        <a:t>ir</a:t>
                      </a:r>
                      <a:endParaRPr lang="en-US" sz="2400" b="1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2400" dirty="0" err="1"/>
                        <a:t>Yr</a:t>
                      </a:r>
                      <a:r>
                        <a:rPr lang="en-US" sz="2400" dirty="0"/>
                        <a:t> </a:t>
                      </a:r>
                      <a:r>
                        <a:rPr lang="en-US" sz="2400" dirty="0" err="1"/>
                        <a:t>amser</a:t>
                      </a:r>
                      <a:r>
                        <a:rPr lang="en-US" sz="2400" dirty="0"/>
                        <a:t> </a:t>
                      </a:r>
                      <a:r>
                        <a:rPr lang="en-US" sz="2400" dirty="0" err="1"/>
                        <a:t>presennol</a:t>
                      </a:r>
                      <a:endParaRPr lang="en-US" sz="24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2400" dirty="0" err="1"/>
                        <a:t>Cynhelir</a:t>
                      </a:r>
                      <a:endParaRPr lang="en-US" sz="24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2400" dirty="0" err="1"/>
                        <a:t>Cynhelir</a:t>
                      </a:r>
                      <a:r>
                        <a:rPr lang="en-US" sz="2400" dirty="0"/>
                        <a:t> </a:t>
                      </a:r>
                      <a:r>
                        <a:rPr lang="en-US" sz="2400" dirty="0" err="1"/>
                        <a:t>cyngerdd</a:t>
                      </a:r>
                      <a:r>
                        <a:rPr lang="en-US" sz="2400" dirty="0"/>
                        <a:t> </a:t>
                      </a:r>
                      <a:r>
                        <a:rPr lang="en-US" sz="2400" dirty="0" err="1"/>
                        <a:t>yn</a:t>
                      </a:r>
                      <a:r>
                        <a:rPr lang="en-US" sz="2400" dirty="0"/>
                        <a:t> y </a:t>
                      </a:r>
                      <a:r>
                        <a:rPr lang="en-US" sz="2400" dirty="0" err="1"/>
                        <a:t>neuadd</a:t>
                      </a:r>
                      <a:r>
                        <a:rPr lang="en-US" sz="2400" dirty="0"/>
                        <a:t> </a:t>
                      </a:r>
                      <a:r>
                        <a:rPr lang="en-US" sz="2400" dirty="0" err="1"/>
                        <a:t>heddiw</a:t>
                      </a:r>
                      <a:endParaRPr lang="en-US" sz="2400" dirty="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16847">
                <a:tc>
                  <a:txBody>
                    <a:bodyPr/>
                    <a:lstStyle/>
                    <a:p>
                      <a:r>
                        <a:rPr lang="en-US" sz="2400" b="1" dirty="0"/>
                        <a:t>-</a:t>
                      </a:r>
                      <a:r>
                        <a:rPr lang="en-US" sz="2400" b="1" dirty="0" err="1"/>
                        <a:t>wyd</a:t>
                      </a:r>
                      <a:endParaRPr lang="en-US" sz="2400" b="1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2400" dirty="0" err="1"/>
                        <a:t>Yr</a:t>
                      </a:r>
                      <a:r>
                        <a:rPr lang="en-US" sz="2400" dirty="0"/>
                        <a:t> </a:t>
                      </a:r>
                      <a:r>
                        <a:rPr lang="en-US" sz="2400" dirty="0" err="1"/>
                        <a:t>amser</a:t>
                      </a:r>
                      <a:r>
                        <a:rPr lang="en-US" sz="2400" dirty="0"/>
                        <a:t> </a:t>
                      </a:r>
                      <a:r>
                        <a:rPr lang="en-US" sz="2400" dirty="0" err="1"/>
                        <a:t>gorffennol</a:t>
                      </a:r>
                      <a:endParaRPr lang="en-US" sz="24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2400" dirty="0" err="1"/>
                        <a:t>Cynhaliwyd</a:t>
                      </a:r>
                      <a:endParaRPr lang="en-US" sz="24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2400" dirty="0" err="1"/>
                        <a:t>Cynhaliwyd</a:t>
                      </a:r>
                      <a:r>
                        <a:rPr lang="en-US" sz="2400" dirty="0"/>
                        <a:t> </a:t>
                      </a:r>
                      <a:r>
                        <a:rPr lang="en-US" sz="2400" dirty="0" err="1"/>
                        <a:t>cyngerdd</a:t>
                      </a:r>
                      <a:r>
                        <a:rPr lang="en-US" sz="2400" dirty="0"/>
                        <a:t> </a:t>
                      </a:r>
                      <a:r>
                        <a:rPr lang="en-US" sz="2400" dirty="0" err="1"/>
                        <a:t>yn</a:t>
                      </a:r>
                      <a:r>
                        <a:rPr lang="en-US" sz="2400" dirty="0"/>
                        <a:t> </a:t>
                      </a:r>
                      <a:r>
                        <a:rPr lang="en-US" sz="2400" dirty="0" err="1"/>
                        <a:t>neuadd</a:t>
                      </a:r>
                      <a:r>
                        <a:rPr lang="en-US" sz="2400" baseline="0" dirty="0"/>
                        <a:t> </a:t>
                      </a:r>
                      <a:r>
                        <a:rPr lang="en-US" sz="2400" baseline="0" dirty="0" err="1"/>
                        <a:t>neithiwr</a:t>
                      </a:r>
                      <a:endParaRPr lang="en-US" sz="2400" dirty="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16847">
                <a:tc>
                  <a:txBody>
                    <a:bodyPr/>
                    <a:lstStyle/>
                    <a:p>
                      <a:r>
                        <a:rPr lang="en-US" sz="2400" b="1" dirty="0"/>
                        <a:t>-id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2400" dirty="0" err="1"/>
                        <a:t>Yr</a:t>
                      </a:r>
                      <a:r>
                        <a:rPr lang="en-US" sz="2400" dirty="0"/>
                        <a:t> </a:t>
                      </a:r>
                      <a:r>
                        <a:rPr lang="en-US" sz="2400" dirty="0" err="1"/>
                        <a:t>amser</a:t>
                      </a:r>
                      <a:r>
                        <a:rPr lang="en-US" sz="2400" dirty="0"/>
                        <a:t> </a:t>
                      </a:r>
                      <a:r>
                        <a:rPr lang="en-US" sz="2400" dirty="0" err="1"/>
                        <a:t>amherffaith</a:t>
                      </a:r>
                      <a:endParaRPr lang="en-US" sz="24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2400" dirty="0" err="1"/>
                        <a:t>Cynhelid</a:t>
                      </a:r>
                      <a:endParaRPr lang="en-US" sz="24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2400" dirty="0" err="1"/>
                        <a:t>Cynhelid</a:t>
                      </a:r>
                      <a:r>
                        <a:rPr lang="en-US" sz="2400" dirty="0"/>
                        <a:t> </a:t>
                      </a:r>
                      <a:r>
                        <a:rPr lang="en-US" sz="2400" dirty="0" err="1"/>
                        <a:t>cyngerdd</a:t>
                      </a:r>
                      <a:r>
                        <a:rPr lang="en-US" sz="2400" dirty="0"/>
                        <a:t> </a:t>
                      </a:r>
                      <a:r>
                        <a:rPr lang="en-US" sz="2400" dirty="0" err="1"/>
                        <a:t>yn</a:t>
                      </a:r>
                      <a:r>
                        <a:rPr lang="en-US" sz="2400" dirty="0"/>
                        <a:t> y </a:t>
                      </a:r>
                      <a:r>
                        <a:rPr lang="en-US" sz="2400" dirty="0" err="1"/>
                        <a:t>neuadd</a:t>
                      </a:r>
                      <a:r>
                        <a:rPr lang="en-US" sz="2400" dirty="0"/>
                        <a:t> bob </a:t>
                      </a:r>
                      <a:r>
                        <a:rPr lang="en-US" sz="2400" dirty="0" err="1"/>
                        <a:t>nos</a:t>
                      </a:r>
                      <a:r>
                        <a:rPr lang="en-US" sz="2400" dirty="0"/>
                        <a:t> </a:t>
                      </a:r>
                      <a:r>
                        <a:rPr lang="en-US" sz="2400" dirty="0" err="1"/>
                        <a:t>Iau</a:t>
                      </a:r>
                      <a:endParaRPr lang="en-US" sz="2400" dirty="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95650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Amhersonol</a:t>
            </a:r>
            <a:r>
              <a:rPr lang="en-US" dirty="0"/>
              <a:t> 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281" y="2158605"/>
            <a:ext cx="11701849" cy="203215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3200" dirty="0" err="1"/>
              <a:t>Gallwn</a:t>
            </a:r>
            <a:r>
              <a:rPr lang="en-US" sz="3200" dirty="0"/>
              <a:t> </a:t>
            </a:r>
            <a:r>
              <a:rPr lang="en-US" sz="3200" dirty="0" err="1"/>
              <a:t>ychwanegu’r</a:t>
            </a:r>
            <a:r>
              <a:rPr lang="en-US" sz="3200" dirty="0">
                <a:solidFill>
                  <a:srgbClr val="FFC000"/>
                </a:solidFill>
              </a:rPr>
              <a:t> </a:t>
            </a:r>
            <a:r>
              <a:rPr lang="en-US" sz="3200" dirty="0" err="1">
                <a:solidFill>
                  <a:schemeClr val="accent4">
                    <a:lumMod val="60000"/>
                    <a:lumOff val="40000"/>
                  </a:schemeClr>
                </a:solidFill>
              </a:rPr>
              <a:t>goddrych</a:t>
            </a:r>
            <a:r>
              <a:rPr lang="en-US" sz="3200" dirty="0">
                <a:solidFill>
                  <a:srgbClr val="FFC000"/>
                </a:solidFill>
              </a:rPr>
              <a:t> </a:t>
            </a:r>
            <a:r>
              <a:rPr lang="en-US" sz="3200" dirty="0"/>
              <a:t>(</a:t>
            </a:r>
            <a:r>
              <a:rPr lang="en-US" sz="3200" dirty="0" err="1"/>
              <a:t>pwy</a:t>
            </a:r>
            <a:r>
              <a:rPr lang="en-US" sz="3200" dirty="0"/>
              <a:t>) </a:t>
            </a:r>
            <a:r>
              <a:rPr lang="en-US" sz="3200" dirty="0" err="1"/>
              <a:t>ar</a:t>
            </a:r>
            <a:r>
              <a:rPr lang="en-US" sz="3200" dirty="0"/>
              <a:t> </a:t>
            </a:r>
            <a:r>
              <a:rPr lang="en-US" sz="3200" dirty="0" err="1"/>
              <a:t>ddiwedd</a:t>
            </a:r>
            <a:r>
              <a:rPr lang="en-US" sz="3200" dirty="0"/>
              <a:t> y </a:t>
            </a:r>
            <a:r>
              <a:rPr lang="en-US" sz="3200" dirty="0" err="1"/>
              <a:t>frawddeg</a:t>
            </a:r>
            <a:r>
              <a:rPr lang="en-US" sz="3200" dirty="0"/>
              <a:t> </a:t>
            </a:r>
            <a:r>
              <a:rPr lang="en-US" sz="3200" dirty="0" err="1"/>
              <a:t>trwy</a:t>
            </a:r>
            <a:r>
              <a:rPr lang="en-US" sz="3200" dirty="0"/>
              <a:t> </a:t>
            </a:r>
            <a:r>
              <a:rPr lang="en-US" sz="3200" dirty="0" err="1"/>
              <a:t>ychwanegu</a:t>
            </a:r>
            <a:r>
              <a:rPr lang="en-US" sz="3200" dirty="0"/>
              <a:t> </a:t>
            </a:r>
            <a:r>
              <a:rPr lang="en-US" sz="3200" dirty="0" err="1"/>
              <a:t>ffurf</a:t>
            </a:r>
            <a:r>
              <a:rPr lang="en-US" sz="3200" dirty="0"/>
              <a:t> </a:t>
            </a:r>
            <a:r>
              <a:rPr lang="en-US" sz="3200" dirty="0" err="1"/>
              <a:t>briodol</a:t>
            </a:r>
            <a:r>
              <a:rPr lang="en-US" sz="3200" dirty="0"/>
              <a:t> ‘</a:t>
            </a:r>
            <a:r>
              <a:rPr lang="en-US" sz="3200" dirty="0" err="1"/>
              <a:t>gan</a:t>
            </a:r>
            <a:r>
              <a:rPr lang="en-US" sz="3200" dirty="0"/>
              <a:t> …’</a:t>
            </a:r>
          </a:p>
          <a:p>
            <a:pPr marL="0" indent="0">
              <a:buNone/>
            </a:pPr>
            <a:r>
              <a:rPr lang="en-US" sz="3200" dirty="0" err="1"/>
              <a:t>Cynhaliwyd</a:t>
            </a:r>
            <a:r>
              <a:rPr lang="en-US" sz="3200" dirty="0"/>
              <a:t> </a:t>
            </a:r>
            <a:r>
              <a:rPr lang="en-US" sz="3200" b="1" u="sng" dirty="0" err="1"/>
              <a:t>c</a:t>
            </a:r>
            <a:r>
              <a:rPr lang="en-US" sz="3200" dirty="0" err="1"/>
              <a:t>yngerdd</a:t>
            </a:r>
            <a:r>
              <a:rPr lang="en-US" sz="3200" dirty="0"/>
              <a:t> </a:t>
            </a:r>
            <a:r>
              <a:rPr lang="en-US" sz="3200" dirty="0" err="1"/>
              <a:t>yn</a:t>
            </a:r>
            <a:r>
              <a:rPr lang="en-US" sz="3200" dirty="0"/>
              <a:t> y </a:t>
            </a:r>
            <a:r>
              <a:rPr lang="en-US" sz="3200" dirty="0" err="1"/>
              <a:t>neuadd</a:t>
            </a:r>
            <a:r>
              <a:rPr lang="en-US" sz="3200" dirty="0"/>
              <a:t> </a:t>
            </a:r>
            <a:r>
              <a:rPr lang="en-US" sz="3200" dirty="0" err="1"/>
              <a:t>neithiwr</a:t>
            </a:r>
            <a:r>
              <a:rPr lang="en-US" sz="3200" dirty="0"/>
              <a:t> </a:t>
            </a:r>
            <a:r>
              <a:rPr lang="en-US" sz="3200" b="1" dirty="0" err="1"/>
              <a:t>gan</a:t>
            </a:r>
            <a:r>
              <a:rPr lang="en-US" sz="3200" dirty="0"/>
              <a:t> </a:t>
            </a:r>
            <a:r>
              <a:rPr lang="en-US" sz="3200" dirty="0" err="1"/>
              <a:t>Gôr</a:t>
            </a:r>
            <a:r>
              <a:rPr lang="en-US" sz="3200" dirty="0"/>
              <a:t> </a:t>
            </a:r>
            <a:r>
              <a:rPr lang="en-US" sz="3200" dirty="0" err="1"/>
              <a:t>Meibion</a:t>
            </a:r>
            <a:r>
              <a:rPr lang="en-US" sz="3200" dirty="0"/>
              <a:t> </a:t>
            </a:r>
            <a:r>
              <a:rPr lang="en-US" sz="3200" dirty="0" err="1"/>
              <a:t>Llanelli</a:t>
            </a:r>
            <a:r>
              <a:rPr lang="en-US" sz="3200" dirty="0"/>
              <a:t>.</a:t>
            </a:r>
          </a:p>
          <a:p>
            <a:pPr marL="0" indent="0">
              <a:buNone/>
            </a:pPr>
            <a:r>
              <a:rPr lang="en-US" sz="3200" dirty="0" err="1"/>
              <a:t>Cynhelir</a:t>
            </a:r>
            <a:r>
              <a:rPr lang="en-US" sz="3200" dirty="0"/>
              <a:t> </a:t>
            </a:r>
            <a:r>
              <a:rPr lang="en-US" sz="3200" b="1" u="sng" dirty="0" err="1"/>
              <a:t>c</a:t>
            </a:r>
            <a:r>
              <a:rPr lang="en-US" sz="3200" dirty="0" err="1"/>
              <a:t>yngerdd</a:t>
            </a:r>
            <a:r>
              <a:rPr lang="en-US" sz="3200" dirty="0"/>
              <a:t> </a:t>
            </a:r>
            <a:r>
              <a:rPr lang="en-US" sz="3200" dirty="0" err="1"/>
              <a:t>yn</a:t>
            </a:r>
            <a:r>
              <a:rPr lang="en-US" sz="3200" dirty="0"/>
              <a:t> y </a:t>
            </a:r>
            <a:r>
              <a:rPr lang="en-US" sz="3200" dirty="0" err="1"/>
              <a:t>neuadd</a:t>
            </a:r>
            <a:r>
              <a:rPr lang="en-US" sz="3200" dirty="0"/>
              <a:t> </a:t>
            </a:r>
            <a:r>
              <a:rPr lang="en-US" sz="3200" dirty="0" err="1"/>
              <a:t>heno</a:t>
            </a:r>
            <a:r>
              <a:rPr lang="en-US" sz="3200" dirty="0"/>
              <a:t> </a:t>
            </a:r>
            <a:r>
              <a:rPr lang="en-US" sz="3200" b="1" dirty="0" err="1"/>
              <a:t>ganddyn</a:t>
            </a:r>
            <a:r>
              <a:rPr lang="en-US" sz="3200" dirty="0"/>
              <a:t> </a:t>
            </a:r>
            <a:r>
              <a:rPr lang="en-US" sz="3200" dirty="0" err="1"/>
              <a:t>nhw</a:t>
            </a:r>
            <a:r>
              <a:rPr lang="en-US" sz="3200" dirty="0"/>
              <a:t>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202842" y="4787214"/>
            <a:ext cx="5388163" cy="156966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SYLWCH!</a:t>
            </a:r>
          </a:p>
          <a:p>
            <a:pPr algn="ctr"/>
            <a:r>
              <a:rPr lang="en-US" sz="3200" b="1" dirty="0" err="1">
                <a:solidFill>
                  <a:schemeClr val="accent4">
                    <a:lumMod val="60000"/>
                    <a:lumOff val="40000"/>
                  </a:schemeClr>
                </a:solidFill>
              </a:rPr>
              <a:t>Dydy</a:t>
            </a:r>
            <a:r>
              <a:rPr lang="en-US" sz="32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 </a:t>
            </a:r>
            <a:r>
              <a:rPr lang="en-US" sz="3200" b="1" dirty="0" err="1">
                <a:solidFill>
                  <a:schemeClr val="accent4">
                    <a:lumMod val="60000"/>
                    <a:lumOff val="40000"/>
                  </a:schemeClr>
                </a:solidFill>
              </a:rPr>
              <a:t>gwrthrych</a:t>
            </a:r>
            <a:r>
              <a:rPr lang="en-US" sz="32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 </a:t>
            </a:r>
            <a:r>
              <a:rPr lang="en-US" sz="3200" b="1" dirty="0" err="1">
                <a:solidFill>
                  <a:schemeClr val="accent4">
                    <a:lumMod val="60000"/>
                    <a:lumOff val="40000"/>
                  </a:schemeClr>
                </a:solidFill>
              </a:rPr>
              <a:t>berf</a:t>
            </a:r>
            <a:r>
              <a:rPr lang="en-US" sz="32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 </a:t>
            </a:r>
            <a:r>
              <a:rPr lang="en-US" sz="3200" b="1" dirty="0" err="1">
                <a:solidFill>
                  <a:schemeClr val="accent4">
                    <a:lumMod val="60000"/>
                    <a:lumOff val="40000"/>
                  </a:schemeClr>
                </a:solidFill>
              </a:rPr>
              <a:t>amhersonol</a:t>
            </a:r>
            <a:r>
              <a:rPr lang="en-US" sz="32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 </a:t>
            </a:r>
            <a:r>
              <a:rPr lang="en-US" sz="3200" b="1" dirty="0" err="1">
                <a:solidFill>
                  <a:schemeClr val="accent4">
                    <a:lumMod val="60000"/>
                    <a:lumOff val="40000"/>
                  </a:schemeClr>
                </a:solidFill>
              </a:rPr>
              <a:t>ddim</a:t>
            </a:r>
            <a:r>
              <a:rPr lang="en-US" sz="32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 </a:t>
            </a:r>
            <a:r>
              <a:rPr lang="en-US" sz="3200" b="1" dirty="0" err="1">
                <a:solidFill>
                  <a:schemeClr val="accent4">
                    <a:lumMod val="60000"/>
                    <a:lumOff val="40000"/>
                  </a:schemeClr>
                </a:solidFill>
              </a:rPr>
              <a:t>yn</a:t>
            </a:r>
            <a:r>
              <a:rPr lang="en-US" sz="32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 </a:t>
            </a:r>
            <a:r>
              <a:rPr lang="en-US" sz="3200" b="1" dirty="0" err="1">
                <a:solidFill>
                  <a:schemeClr val="accent4">
                    <a:lumMod val="60000"/>
                    <a:lumOff val="40000"/>
                  </a:schemeClr>
                </a:solidFill>
              </a:rPr>
              <a:t>treiglo</a:t>
            </a:r>
            <a:r>
              <a:rPr lang="en-US" sz="32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 …</a:t>
            </a:r>
          </a:p>
        </p:txBody>
      </p:sp>
    </p:spTree>
    <p:extLst>
      <p:ext uri="{BB962C8B-B14F-4D97-AF65-F5344CB8AC3E}">
        <p14:creationId xmlns:p14="http://schemas.microsoft.com/office/powerpoint/2010/main" val="97102931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408" y="96305"/>
            <a:ext cx="7200897" cy="977900"/>
          </a:xfrm>
        </p:spPr>
        <p:txBody>
          <a:bodyPr/>
          <a:lstStyle/>
          <a:p>
            <a:r>
              <a:rPr lang="en-US" dirty="0" err="1"/>
              <a:t>Treigladau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1510" y="1408663"/>
            <a:ext cx="11417643" cy="480234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y-GB" sz="3000" dirty="0"/>
              <a:t>Trefn arferol y frawddeg Gymraeg ydy </a:t>
            </a:r>
            <a:r>
              <a:rPr lang="cy-GB" sz="3000" b="1" dirty="0"/>
              <a:t>Berf + Goddrych + Gwrthrych</a:t>
            </a:r>
            <a:r>
              <a:rPr lang="cy-GB" sz="3000" dirty="0"/>
              <a:t>, e.e.</a:t>
            </a:r>
            <a:endParaRPr lang="en-GB" sz="3000" dirty="0"/>
          </a:p>
          <a:p>
            <a:pPr marL="0" indent="0" algn="ctr">
              <a:buNone/>
            </a:pPr>
            <a:r>
              <a:rPr lang="cy-GB" sz="30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Rhedodd y ferch y ras.</a:t>
            </a:r>
            <a:endParaRPr lang="en-GB" sz="3000" b="1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pPr marL="0" indent="0" algn="ctr">
              <a:buNone/>
            </a:pPr>
            <a:r>
              <a:rPr lang="cy-GB" sz="30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Ysgrifennodd y bardd gerdd.</a:t>
            </a:r>
            <a:endParaRPr lang="en-GB" sz="3000" b="1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pPr marL="0" indent="0" algn="ctr">
              <a:buNone/>
            </a:pPr>
            <a:r>
              <a:rPr lang="cy-GB" sz="30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Dylai’r plant gael gwersi.</a:t>
            </a:r>
            <a:endParaRPr lang="en-GB" sz="3000" b="1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pPr marL="0" indent="0" algn="ctr">
              <a:buNone/>
            </a:pPr>
            <a:r>
              <a:rPr lang="cy-GB" sz="2400" dirty="0"/>
              <a:t>Fodd bynnag, nid yw’r brawddegau sy’n cynnwys yr amhersonol yn dilyn y drefn yma.  Gyda ffurfiau’r amhersonol, mae’r gwrthrych yn dilyn y ferf a’r goddrych neu’r person sy’n gyfrifol am y weithred yn dod ar ôl ffurf briodol </a:t>
            </a:r>
            <a:r>
              <a:rPr lang="cy-GB" sz="2400" b="1" dirty="0"/>
              <a:t>gan</a:t>
            </a:r>
            <a:r>
              <a:rPr lang="cy-GB" sz="2400" dirty="0"/>
              <a:t>, e.e.</a:t>
            </a:r>
            <a:br>
              <a:rPr lang="en-GB" sz="2400" dirty="0"/>
            </a:br>
            <a:br>
              <a:rPr lang="en-GB" sz="2400" dirty="0"/>
            </a:br>
            <a:r>
              <a:rPr lang="cy-GB" sz="3000" b="1" dirty="0">
                <a:solidFill>
                  <a:schemeClr val="accent6">
                    <a:lumMod val="75000"/>
                  </a:schemeClr>
                </a:solidFill>
              </a:rPr>
              <a:t>Rhedwyd ras gan y ferch.</a:t>
            </a:r>
            <a:endParaRPr lang="en-GB" sz="3000" b="1" dirty="0">
              <a:solidFill>
                <a:schemeClr val="accent6">
                  <a:lumMod val="75000"/>
                </a:schemeClr>
              </a:solidFill>
            </a:endParaRPr>
          </a:p>
          <a:p>
            <a:pPr marL="0" indent="0" algn="ctr">
              <a:buNone/>
            </a:pPr>
            <a:r>
              <a:rPr lang="cy-GB" sz="3000" b="1" dirty="0">
                <a:solidFill>
                  <a:schemeClr val="accent6">
                    <a:lumMod val="75000"/>
                  </a:schemeClr>
                </a:solidFill>
              </a:rPr>
              <a:t>Ysgrifennwyd y gerdd gan y bardd.</a:t>
            </a:r>
            <a:endParaRPr lang="en-GB" sz="3000" b="1" dirty="0">
              <a:solidFill>
                <a:schemeClr val="accent6">
                  <a:lumMod val="75000"/>
                </a:schemeClr>
              </a:solidFill>
            </a:endParaRPr>
          </a:p>
          <a:p>
            <a:pPr marL="0" indent="0" algn="ctr">
              <a:buNone/>
            </a:pPr>
            <a:r>
              <a:rPr lang="cy-GB" sz="3000" b="1" dirty="0">
                <a:solidFill>
                  <a:schemeClr val="accent6">
                    <a:lumMod val="75000"/>
                  </a:schemeClr>
                </a:solidFill>
              </a:rPr>
              <a:t>Ysgrifennwyd yr englyn ganddo ef.</a:t>
            </a:r>
            <a:endParaRPr lang="en-GB" sz="3000" b="1" dirty="0">
              <a:solidFill>
                <a:schemeClr val="accent6">
                  <a:lumMod val="75000"/>
                </a:schemeClr>
              </a:solidFill>
            </a:endParaRP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36137961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51158" y="1180704"/>
            <a:ext cx="7200897" cy="977900"/>
          </a:xfrm>
        </p:spPr>
        <p:txBody>
          <a:bodyPr/>
          <a:lstStyle/>
          <a:p>
            <a:r>
              <a:rPr lang="cy-GB" b="1" dirty="0"/>
              <a:t>Cofiwch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023" y="2158604"/>
            <a:ext cx="12002947" cy="3042047"/>
          </a:xfrm>
        </p:spPr>
        <p:txBody>
          <a:bodyPr/>
          <a:lstStyle/>
          <a:p>
            <a:pPr marL="0" indent="0">
              <a:buNone/>
            </a:pPr>
            <a:r>
              <a:rPr lang="cy-GB" sz="3200" dirty="0"/>
              <a:t>Does dim treiglad meddal yn dilyn terfyniadau’r amhersonol, e.e.</a:t>
            </a:r>
            <a:br>
              <a:rPr lang="cy-GB" sz="3200" dirty="0"/>
            </a:br>
            <a:endParaRPr lang="en-GB" sz="3200" dirty="0"/>
          </a:p>
          <a:p>
            <a:pPr marL="0" indent="0">
              <a:buNone/>
            </a:pPr>
            <a:r>
              <a:rPr lang="cy-GB" sz="3200" b="1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Ysgrifennodd y bardd gerdd.</a:t>
            </a:r>
            <a:r>
              <a:rPr lang="cy-GB" sz="32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	&gt;  </a:t>
            </a:r>
            <a:r>
              <a:rPr lang="cy-GB" sz="3200" b="1" dirty="0">
                <a:solidFill>
                  <a:schemeClr val="accent6">
                    <a:lumMod val="75000"/>
                  </a:schemeClr>
                </a:solidFill>
              </a:rPr>
              <a:t>Ysgrifennwyd cerdd gan y bardd.</a:t>
            </a:r>
            <a:endParaRPr lang="en-GB" sz="3200" b="1" dirty="0">
              <a:solidFill>
                <a:schemeClr val="accent6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644778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Berfau</a:t>
            </a:r>
            <a:r>
              <a:rPr lang="en-US" dirty="0"/>
              <a:t> </a:t>
            </a:r>
            <a:r>
              <a:rPr lang="en-US" dirty="0" err="1"/>
              <a:t>defnyddiol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7779" y="2065867"/>
            <a:ext cx="10143462" cy="3533583"/>
          </a:xfrm>
        </p:spPr>
      </p:pic>
    </p:spTree>
    <p:extLst>
      <p:ext uri="{BB962C8B-B14F-4D97-AF65-F5344CB8AC3E}">
        <p14:creationId xmlns:p14="http://schemas.microsoft.com/office/powerpoint/2010/main" val="202492606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43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3315" y="0"/>
            <a:ext cx="10131425" cy="1456267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accent2">
                    <a:lumMod val="50000"/>
                  </a:schemeClr>
                </a:solidFill>
              </a:rPr>
              <a:t>Cywirwch: </a:t>
            </a:r>
            <a:r>
              <a:rPr lang="en-US" dirty="0" err="1">
                <a:solidFill>
                  <a:schemeClr val="accent2">
                    <a:lumMod val="50000"/>
                  </a:schemeClr>
                </a:solidFill>
              </a:rPr>
              <a:t>Ysgol</a:t>
            </a:r>
            <a:r>
              <a:rPr lang="en-US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en-US" dirty="0" err="1">
                <a:solidFill>
                  <a:schemeClr val="accent2">
                    <a:lumMod val="50000"/>
                  </a:schemeClr>
                </a:solidFill>
              </a:rPr>
              <a:t>Newydd</a:t>
            </a:r>
            <a:endParaRPr lang="en-US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3315" y="1456267"/>
            <a:ext cx="11275539" cy="494453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3200" dirty="0">
                <a:solidFill>
                  <a:schemeClr val="bg1"/>
                </a:solidFill>
              </a:rPr>
              <a:t>Neithiwr, </a:t>
            </a:r>
            <a:r>
              <a:rPr lang="en-US" sz="3200" dirty="0" err="1">
                <a:solidFill>
                  <a:schemeClr val="bg1"/>
                </a:solidFill>
              </a:rPr>
              <a:t>yn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Neuadd</a:t>
            </a:r>
            <a:r>
              <a:rPr lang="en-US" sz="3200" dirty="0">
                <a:solidFill>
                  <a:schemeClr val="bg1"/>
                </a:solidFill>
              </a:rPr>
              <a:t> y Dre, </a:t>
            </a:r>
            <a:r>
              <a:rPr lang="en-US" sz="3200" dirty="0" err="1">
                <a:solidFill>
                  <a:schemeClr val="bg1"/>
                </a:solidFill>
              </a:rPr>
              <a:t>Llangawr</a:t>
            </a:r>
            <a:r>
              <a:rPr lang="en-US" sz="3200" dirty="0">
                <a:solidFill>
                  <a:schemeClr val="bg1"/>
                </a:solidFill>
              </a:rPr>
              <a:t>, </a:t>
            </a:r>
            <a:r>
              <a:rPr lang="en-US" sz="3200" dirty="0" err="1">
                <a:solidFill>
                  <a:schemeClr val="bg1"/>
                </a:solidFill>
              </a:rPr>
              <a:t>cynhelir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cyfarfod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cyhoeddus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pryd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trafododd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yr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ysgol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newydd</a:t>
            </a:r>
            <a:r>
              <a:rPr lang="en-US" sz="3200" dirty="0">
                <a:solidFill>
                  <a:schemeClr val="bg1"/>
                </a:solidFill>
              </a:rPr>
              <a:t>. </a:t>
            </a:r>
            <a:r>
              <a:rPr lang="en-US" sz="3200" dirty="0" err="1">
                <a:solidFill>
                  <a:schemeClr val="bg1"/>
                </a:solidFill>
              </a:rPr>
              <a:t>Dywedwyd</a:t>
            </a:r>
            <a:r>
              <a:rPr lang="en-US" sz="3200" dirty="0">
                <a:solidFill>
                  <a:schemeClr val="bg1"/>
                </a:solidFill>
              </a:rPr>
              <a:t> y </a:t>
            </a:r>
            <a:r>
              <a:rPr lang="en-US" sz="3200" dirty="0" err="1">
                <a:solidFill>
                  <a:schemeClr val="bg1"/>
                </a:solidFill>
              </a:rPr>
              <a:t>Cadeirydd</a:t>
            </a:r>
            <a:r>
              <a:rPr lang="en-US" sz="3200" dirty="0">
                <a:solidFill>
                  <a:schemeClr val="bg1"/>
                </a:solidFill>
              </a:rPr>
              <a:t>, </a:t>
            </a:r>
            <a:r>
              <a:rPr lang="en-US" sz="3200" dirty="0" err="1">
                <a:solidFill>
                  <a:schemeClr val="bg1"/>
                </a:solidFill>
              </a:rPr>
              <a:t>Mr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Alwyn</a:t>
            </a:r>
            <a:r>
              <a:rPr lang="en-US" sz="3200" dirty="0">
                <a:solidFill>
                  <a:schemeClr val="bg1"/>
                </a:solidFill>
              </a:rPr>
              <a:t> Jones, bod y </a:t>
            </a:r>
            <a:r>
              <a:rPr lang="en-US" sz="3200" dirty="0" err="1">
                <a:solidFill>
                  <a:schemeClr val="bg1"/>
                </a:solidFill>
              </a:rPr>
              <a:t>Cyngor</a:t>
            </a:r>
            <a:r>
              <a:rPr lang="en-US" sz="3200" dirty="0">
                <a:solidFill>
                  <a:schemeClr val="bg1"/>
                </a:solidFill>
              </a:rPr>
              <a:t> Sir </a:t>
            </a:r>
            <a:r>
              <a:rPr lang="en-US" sz="3200" dirty="0" err="1">
                <a:solidFill>
                  <a:schemeClr val="bg1"/>
                </a:solidFill>
              </a:rPr>
              <a:t>wedi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paratoi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cynlluniau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manwl</a:t>
            </a:r>
            <a:r>
              <a:rPr lang="en-US" sz="3200" dirty="0">
                <a:solidFill>
                  <a:schemeClr val="bg1"/>
                </a:solidFill>
              </a:rPr>
              <a:t> a </a:t>
            </a:r>
            <a:r>
              <a:rPr lang="en-US" sz="3200" dirty="0" err="1">
                <a:solidFill>
                  <a:schemeClr val="bg1"/>
                </a:solidFill>
              </a:rPr>
              <a:t>chroesawyd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Mr</a:t>
            </a:r>
            <a:r>
              <a:rPr lang="en-US" sz="3200" dirty="0">
                <a:solidFill>
                  <a:schemeClr val="bg1"/>
                </a:solidFill>
              </a:rPr>
              <a:t> Jones y </a:t>
            </a:r>
            <a:r>
              <a:rPr lang="en-US" sz="3200" dirty="0" err="1">
                <a:solidFill>
                  <a:schemeClr val="bg1"/>
                </a:solidFill>
              </a:rPr>
              <a:t>pensaer</a:t>
            </a:r>
            <a:r>
              <a:rPr lang="en-US" sz="3200" dirty="0">
                <a:solidFill>
                  <a:schemeClr val="bg1"/>
                </a:solidFill>
              </a:rPr>
              <a:t>, Nick Hughes, </a:t>
            </a:r>
            <a:r>
              <a:rPr lang="en-US" sz="3200" dirty="0" err="1">
                <a:solidFill>
                  <a:schemeClr val="bg1"/>
                </a:solidFill>
              </a:rPr>
              <a:t>i’w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hegluro</a:t>
            </a:r>
            <a:r>
              <a:rPr lang="en-US" sz="3200" dirty="0">
                <a:solidFill>
                  <a:schemeClr val="bg1"/>
                </a:solidFill>
              </a:rPr>
              <a:t>. </a:t>
            </a:r>
            <a:r>
              <a:rPr lang="en-US" sz="3200" dirty="0" err="1">
                <a:solidFill>
                  <a:schemeClr val="bg1"/>
                </a:solidFill>
              </a:rPr>
              <a:t>Dangoswyd</a:t>
            </a:r>
            <a:r>
              <a:rPr lang="en-US" sz="3200" dirty="0">
                <a:solidFill>
                  <a:schemeClr val="bg1"/>
                </a:solidFill>
              </a:rPr>
              <a:t> y </a:t>
            </a:r>
            <a:r>
              <a:rPr lang="en-US" sz="3200" dirty="0" err="1">
                <a:solidFill>
                  <a:schemeClr val="bg1"/>
                </a:solidFill>
              </a:rPr>
              <a:t>pensaer</a:t>
            </a:r>
            <a:r>
              <a:rPr lang="en-US" sz="3200" dirty="0">
                <a:solidFill>
                  <a:schemeClr val="bg1"/>
                </a:solidFill>
              </a:rPr>
              <a:t> y </a:t>
            </a:r>
            <a:r>
              <a:rPr lang="en-US" sz="3200" dirty="0" err="1">
                <a:solidFill>
                  <a:schemeClr val="bg1"/>
                </a:solidFill>
              </a:rPr>
              <a:t>cynlluniau</a:t>
            </a:r>
            <a:r>
              <a:rPr lang="en-US" sz="3200" dirty="0">
                <a:solidFill>
                  <a:schemeClr val="bg1"/>
                </a:solidFill>
              </a:rPr>
              <a:t>, </a:t>
            </a:r>
            <a:r>
              <a:rPr lang="en-US" sz="3200" dirty="0" err="1">
                <a:solidFill>
                  <a:schemeClr val="bg1"/>
                </a:solidFill>
              </a:rPr>
              <a:t>gofynnodd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sawl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cwestiwn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pwrpasol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gan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aelodau’r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cyhoedd</a:t>
            </a:r>
            <a:r>
              <a:rPr lang="en-US" sz="3200" dirty="0">
                <a:solidFill>
                  <a:schemeClr val="bg1"/>
                </a:solidFill>
              </a:rPr>
              <a:t> a </a:t>
            </a:r>
            <a:r>
              <a:rPr lang="en-US" sz="3200" dirty="0" err="1">
                <a:solidFill>
                  <a:schemeClr val="bg1"/>
                </a:solidFill>
              </a:rPr>
              <a:t>chafodd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ambell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ateb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boddhaol</a:t>
            </a:r>
            <a:r>
              <a:rPr lang="en-US" sz="3200" dirty="0">
                <a:solidFill>
                  <a:schemeClr val="bg1"/>
                </a:solidFill>
              </a:rPr>
              <a:t>. </a:t>
            </a:r>
            <a:r>
              <a:rPr lang="en-US" sz="3200" dirty="0" err="1">
                <a:solidFill>
                  <a:schemeClr val="bg1"/>
                </a:solidFill>
              </a:rPr>
              <a:t>Eglurwyd</a:t>
            </a:r>
            <a:r>
              <a:rPr lang="en-US" sz="3200" dirty="0">
                <a:solidFill>
                  <a:schemeClr val="bg1"/>
                </a:solidFill>
              </a:rPr>
              <a:t> Nick Hughes </a:t>
            </a:r>
            <a:r>
              <a:rPr lang="en-US" sz="3200" dirty="0" err="1">
                <a:solidFill>
                  <a:schemeClr val="bg1"/>
                </a:solidFill>
              </a:rPr>
              <a:t>na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fydd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yr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adeiladau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newydd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yn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gwneud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niwed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i’r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amgylchedd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nac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i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drafnidiaeth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yr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ardal</a:t>
            </a:r>
            <a:r>
              <a:rPr lang="en-US" sz="3200" dirty="0">
                <a:solidFill>
                  <a:schemeClr val="bg1"/>
                </a:solidFill>
              </a:rPr>
              <a:t>. </a:t>
            </a:r>
            <a:r>
              <a:rPr lang="en-US" sz="3200" dirty="0" err="1">
                <a:solidFill>
                  <a:schemeClr val="bg1"/>
                </a:solidFill>
              </a:rPr>
              <a:t>Ar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ddiwedd</a:t>
            </a:r>
            <a:r>
              <a:rPr lang="en-US" sz="3200" dirty="0">
                <a:solidFill>
                  <a:schemeClr val="bg1"/>
                </a:solidFill>
              </a:rPr>
              <a:t> y </a:t>
            </a:r>
            <a:r>
              <a:rPr lang="en-US" sz="3200" dirty="0" err="1">
                <a:solidFill>
                  <a:schemeClr val="bg1"/>
                </a:solidFill>
              </a:rPr>
              <a:t>noson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cafon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nhw</a:t>
            </a:r>
            <a:r>
              <a:rPr lang="en-US" sz="3200" dirty="0">
                <a:solidFill>
                  <a:schemeClr val="bg1"/>
                </a:solidFill>
              </a:rPr>
              <a:t> paned a </a:t>
            </a:r>
            <a:r>
              <a:rPr lang="en-US" sz="3200" dirty="0" err="1">
                <a:solidFill>
                  <a:schemeClr val="bg1"/>
                </a:solidFill>
              </a:rPr>
              <a:t>chacen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wedi’u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paratoi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gan</a:t>
            </a:r>
            <a:r>
              <a:rPr lang="en-US" sz="3200" dirty="0">
                <a:solidFill>
                  <a:schemeClr val="bg1"/>
                </a:solidFill>
              </a:rPr>
              <a:t> y </a:t>
            </a:r>
            <a:r>
              <a:rPr lang="en-US" sz="3200" dirty="0" err="1">
                <a:solidFill>
                  <a:schemeClr val="bg1"/>
                </a:solidFill>
              </a:rPr>
              <a:t>pwyllgor</a:t>
            </a:r>
            <a:r>
              <a:rPr lang="en-US" sz="3200" dirty="0">
                <a:solidFill>
                  <a:schemeClr val="bg1"/>
                </a:solidFill>
              </a:rPr>
              <a:t> a </a:t>
            </a:r>
            <a:r>
              <a:rPr lang="en-US" sz="3200" dirty="0" err="1">
                <a:solidFill>
                  <a:schemeClr val="bg1"/>
                </a:solidFill>
              </a:rPr>
              <a:t>phenderfynodd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gynnal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cyfarfod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arall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yn</a:t>
            </a:r>
            <a:r>
              <a:rPr lang="en-US" sz="3200" dirty="0">
                <a:solidFill>
                  <a:schemeClr val="bg1"/>
                </a:solidFill>
              </a:rPr>
              <a:t> y </a:t>
            </a:r>
            <a:r>
              <a:rPr lang="en-US" sz="3200" dirty="0" err="1">
                <a:solidFill>
                  <a:schemeClr val="bg1"/>
                </a:solidFill>
              </a:rPr>
              <a:t>dyfodol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agos</a:t>
            </a:r>
            <a:r>
              <a:rPr lang="en-US" sz="3200" dirty="0">
                <a:solidFill>
                  <a:schemeClr val="bg1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38162827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2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3315" y="0"/>
            <a:ext cx="10131425" cy="1456267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accent2">
                    <a:lumMod val="50000"/>
                  </a:schemeClr>
                </a:solidFill>
              </a:rPr>
              <a:t>Cywirwch: </a:t>
            </a:r>
            <a:r>
              <a:rPr lang="en-US" dirty="0" err="1">
                <a:solidFill>
                  <a:schemeClr val="accent2">
                    <a:lumMod val="50000"/>
                  </a:schemeClr>
                </a:solidFill>
              </a:rPr>
              <a:t>Ysgol</a:t>
            </a:r>
            <a:r>
              <a:rPr lang="en-US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en-US" dirty="0" err="1">
                <a:solidFill>
                  <a:schemeClr val="accent2">
                    <a:lumMod val="50000"/>
                  </a:schemeClr>
                </a:solidFill>
              </a:rPr>
              <a:t>Newydd</a:t>
            </a:r>
            <a:endParaRPr lang="en-US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3315" y="1456267"/>
            <a:ext cx="11275539" cy="494453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3200" dirty="0">
                <a:solidFill>
                  <a:schemeClr val="bg1"/>
                </a:solidFill>
              </a:rPr>
              <a:t>Neithiwr, </a:t>
            </a:r>
            <a:r>
              <a:rPr lang="en-US" sz="3200" dirty="0" err="1">
                <a:solidFill>
                  <a:schemeClr val="bg1"/>
                </a:solidFill>
              </a:rPr>
              <a:t>yn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Neuadd</a:t>
            </a:r>
            <a:r>
              <a:rPr lang="en-US" sz="3200" dirty="0">
                <a:solidFill>
                  <a:schemeClr val="bg1"/>
                </a:solidFill>
              </a:rPr>
              <a:t> y Dre, </a:t>
            </a:r>
            <a:r>
              <a:rPr lang="en-US" sz="3200" dirty="0" err="1">
                <a:solidFill>
                  <a:schemeClr val="bg1"/>
                </a:solidFill>
              </a:rPr>
              <a:t>Llangawr</a:t>
            </a:r>
            <a:r>
              <a:rPr lang="en-US" sz="3200" dirty="0">
                <a:solidFill>
                  <a:schemeClr val="bg1"/>
                </a:solidFill>
              </a:rPr>
              <a:t>, </a:t>
            </a:r>
            <a:r>
              <a:rPr lang="en-US" sz="3200" dirty="0" err="1">
                <a:solidFill>
                  <a:schemeClr val="accent2">
                    <a:lumMod val="50000"/>
                  </a:schemeClr>
                </a:solidFill>
              </a:rPr>
              <a:t>cynhelir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cyfarfod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cyhoeddus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accent2">
                    <a:lumMod val="50000"/>
                  </a:schemeClr>
                </a:solidFill>
              </a:rPr>
              <a:t>pryd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accent2">
                    <a:lumMod val="50000"/>
                  </a:schemeClr>
                </a:solidFill>
              </a:rPr>
              <a:t>trafododd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yr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ysgol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newydd</a:t>
            </a:r>
            <a:r>
              <a:rPr lang="en-US" sz="3200" dirty="0">
                <a:solidFill>
                  <a:schemeClr val="bg1"/>
                </a:solidFill>
              </a:rPr>
              <a:t>. </a:t>
            </a:r>
            <a:r>
              <a:rPr lang="en-US" sz="3200" dirty="0" err="1">
                <a:solidFill>
                  <a:schemeClr val="bg1"/>
                </a:solidFill>
              </a:rPr>
              <a:t>Dywed</a:t>
            </a:r>
            <a:r>
              <a:rPr lang="en-US" sz="3200" dirty="0" err="1">
                <a:solidFill>
                  <a:schemeClr val="accent2">
                    <a:lumMod val="50000"/>
                  </a:schemeClr>
                </a:solidFill>
              </a:rPr>
              <a:t>wyd</a:t>
            </a:r>
            <a:r>
              <a:rPr lang="en-US" sz="3200" dirty="0">
                <a:solidFill>
                  <a:schemeClr val="bg1"/>
                </a:solidFill>
              </a:rPr>
              <a:t> y </a:t>
            </a:r>
            <a:r>
              <a:rPr lang="en-US" sz="3200" dirty="0" err="1">
                <a:solidFill>
                  <a:schemeClr val="bg1"/>
                </a:solidFill>
              </a:rPr>
              <a:t>Cadeirydd</a:t>
            </a:r>
            <a:r>
              <a:rPr lang="en-US" sz="3200" dirty="0">
                <a:solidFill>
                  <a:schemeClr val="bg1"/>
                </a:solidFill>
              </a:rPr>
              <a:t>, </a:t>
            </a:r>
            <a:r>
              <a:rPr lang="en-US" sz="3200" dirty="0" err="1">
                <a:solidFill>
                  <a:schemeClr val="bg1"/>
                </a:solidFill>
              </a:rPr>
              <a:t>Mr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Alwyn</a:t>
            </a:r>
            <a:r>
              <a:rPr lang="en-US" sz="3200" dirty="0">
                <a:solidFill>
                  <a:schemeClr val="bg1"/>
                </a:solidFill>
              </a:rPr>
              <a:t> Jones, bod y </a:t>
            </a:r>
            <a:r>
              <a:rPr lang="en-US" sz="3200" dirty="0" err="1">
                <a:solidFill>
                  <a:schemeClr val="bg1"/>
                </a:solidFill>
              </a:rPr>
              <a:t>Cyngor</a:t>
            </a:r>
            <a:r>
              <a:rPr lang="en-US" sz="3200" dirty="0">
                <a:solidFill>
                  <a:schemeClr val="bg1"/>
                </a:solidFill>
              </a:rPr>
              <a:t> Sir </a:t>
            </a:r>
            <a:r>
              <a:rPr lang="en-US" sz="3200" dirty="0" err="1">
                <a:solidFill>
                  <a:schemeClr val="bg1"/>
                </a:solidFill>
              </a:rPr>
              <a:t>wedi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paratoi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cynlluniau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manwl</a:t>
            </a:r>
            <a:r>
              <a:rPr lang="en-US" sz="3200" dirty="0">
                <a:solidFill>
                  <a:schemeClr val="bg1"/>
                </a:solidFill>
              </a:rPr>
              <a:t> a </a:t>
            </a:r>
            <a:r>
              <a:rPr lang="en-US" sz="3200" dirty="0" err="1">
                <a:solidFill>
                  <a:schemeClr val="bg1"/>
                </a:solidFill>
              </a:rPr>
              <a:t>chroesawyd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Mr</a:t>
            </a:r>
            <a:r>
              <a:rPr lang="en-US" sz="3200" dirty="0">
                <a:solidFill>
                  <a:schemeClr val="bg1"/>
                </a:solidFill>
              </a:rPr>
              <a:t> Jones y </a:t>
            </a:r>
            <a:r>
              <a:rPr lang="en-US" sz="3200" dirty="0" err="1">
                <a:solidFill>
                  <a:schemeClr val="bg1"/>
                </a:solidFill>
              </a:rPr>
              <a:t>pensaer</a:t>
            </a:r>
            <a:r>
              <a:rPr lang="en-US" sz="3200" dirty="0">
                <a:solidFill>
                  <a:schemeClr val="bg1"/>
                </a:solidFill>
              </a:rPr>
              <a:t>, Nick Hughes, </a:t>
            </a:r>
            <a:r>
              <a:rPr lang="en-US" sz="3200" dirty="0" err="1">
                <a:solidFill>
                  <a:schemeClr val="bg1"/>
                </a:solidFill>
              </a:rPr>
              <a:t>i’w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hegluro</a:t>
            </a:r>
            <a:r>
              <a:rPr lang="en-US" sz="3200" dirty="0">
                <a:solidFill>
                  <a:schemeClr val="bg1"/>
                </a:solidFill>
              </a:rPr>
              <a:t>. </a:t>
            </a:r>
            <a:r>
              <a:rPr lang="en-US" sz="3200" dirty="0" err="1">
                <a:solidFill>
                  <a:schemeClr val="bg1"/>
                </a:solidFill>
              </a:rPr>
              <a:t>Dangos</a:t>
            </a:r>
            <a:r>
              <a:rPr lang="en-US" sz="3200" dirty="0" err="1">
                <a:solidFill>
                  <a:schemeClr val="accent2">
                    <a:lumMod val="50000"/>
                  </a:schemeClr>
                </a:solidFill>
              </a:rPr>
              <a:t>wyd</a:t>
            </a:r>
            <a:r>
              <a:rPr lang="en-US" sz="3200" dirty="0">
                <a:solidFill>
                  <a:schemeClr val="bg1"/>
                </a:solidFill>
              </a:rPr>
              <a:t> y </a:t>
            </a:r>
            <a:r>
              <a:rPr lang="en-US" sz="3200" dirty="0" err="1">
                <a:solidFill>
                  <a:schemeClr val="bg1"/>
                </a:solidFill>
              </a:rPr>
              <a:t>pensaer</a:t>
            </a:r>
            <a:r>
              <a:rPr lang="en-US" sz="3200" dirty="0">
                <a:solidFill>
                  <a:schemeClr val="bg1"/>
                </a:solidFill>
              </a:rPr>
              <a:t> y </a:t>
            </a:r>
            <a:r>
              <a:rPr lang="en-US" sz="3200" dirty="0" err="1">
                <a:solidFill>
                  <a:schemeClr val="bg1"/>
                </a:solidFill>
              </a:rPr>
              <a:t>cynlluniau</a:t>
            </a:r>
            <a:r>
              <a:rPr lang="en-US" sz="3200" dirty="0">
                <a:solidFill>
                  <a:schemeClr val="bg1"/>
                </a:solidFill>
              </a:rPr>
              <a:t>, </a:t>
            </a:r>
            <a:r>
              <a:rPr lang="en-US" sz="3200" dirty="0" err="1">
                <a:solidFill>
                  <a:schemeClr val="bg1"/>
                </a:solidFill>
              </a:rPr>
              <a:t>gofynn</a:t>
            </a:r>
            <a:r>
              <a:rPr lang="en-US" sz="3200" dirty="0" err="1">
                <a:solidFill>
                  <a:schemeClr val="accent2">
                    <a:lumMod val="50000"/>
                  </a:schemeClr>
                </a:solidFill>
              </a:rPr>
              <a:t>odd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sawl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cwestiwn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pwrpasol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gan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aelodau’r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cyhoedd</a:t>
            </a:r>
            <a:r>
              <a:rPr lang="en-US" sz="3200" dirty="0">
                <a:solidFill>
                  <a:schemeClr val="bg1"/>
                </a:solidFill>
              </a:rPr>
              <a:t> a </a:t>
            </a:r>
            <a:r>
              <a:rPr lang="en-US" sz="3200" dirty="0" err="1">
                <a:solidFill>
                  <a:schemeClr val="bg1"/>
                </a:solidFill>
              </a:rPr>
              <a:t>chaf</a:t>
            </a:r>
            <a:r>
              <a:rPr lang="en-US" sz="3200" dirty="0" err="1">
                <a:solidFill>
                  <a:schemeClr val="accent2">
                    <a:lumMod val="75000"/>
                  </a:schemeClr>
                </a:solidFill>
              </a:rPr>
              <a:t>odd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ambell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ateb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boddhaol</a:t>
            </a:r>
            <a:r>
              <a:rPr lang="en-US" sz="3200" dirty="0">
                <a:solidFill>
                  <a:schemeClr val="bg1"/>
                </a:solidFill>
              </a:rPr>
              <a:t>. </a:t>
            </a:r>
            <a:r>
              <a:rPr lang="en-US" sz="3200" dirty="0" err="1">
                <a:solidFill>
                  <a:schemeClr val="bg1"/>
                </a:solidFill>
              </a:rPr>
              <a:t>Eglur</a:t>
            </a:r>
            <a:r>
              <a:rPr lang="en-US" sz="3200" dirty="0" err="1">
                <a:solidFill>
                  <a:schemeClr val="accent2">
                    <a:lumMod val="50000"/>
                  </a:schemeClr>
                </a:solidFill>
              </a:rPr>
              <a:t>wyd</a:t>
            </a:r>
            <a:r>
              <a:rPr lang="en-US" sz="3200" dirty="0">
                <a:solidFill>
                  <a:schemeClr val="bg1"/>
                </a:solidFill>
              </a:rPr>
              <a:t> Nick Hughes </a:t>
            </a:r>
            <a:r>
              <a:rPr lang="en-US" sz="3200" dirty="0" err="1">
                <a:solidFill>
                  <a:schemeClr val="bg1"/>
                </a:solidFill>
              </a:rPr>
              <a:t>na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fydd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yr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adeiladau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newydd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yn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gwneud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niwed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i’r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amgylchedd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nac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i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drafnidiaeth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yr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ardal</a:t>
            </a:r>
            <a:r>
              <a:rPr lang="en-US" sz="3200" dirty="0">
                <a:solidFill>
                  <a:schemeClr val="bg1"/>
                </a:solidFill>
              </a:rPr>
              <a:t>. </a:t>
            </a:r>
            <a:r>
              <a:rPr lang="en-US" sz="3200" dirty="0" err="1">
                <a:solidFill>
                  <a:schemeClr val="bg1"/>
                </a:solidFill>
              </a:rPr>
              <a:t>Ar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ddiwedd</a:t>
            </a:r>
            <a:r>
              <a:rPr lang="en-US" sz="3200" dirty="0">
                <a:solidFill>
                  <a:schemeClr val="bg1"/>
                </a:solidFill>
              </a:rPr>
              <a:t> y </a:t>
            </a:r>
            <a:r>
              <a:rPr lang="en-US" sz="3200" dirty="0" err="1">
                <a:solidFill>
                  <a:schemeClr val="bg1"/>
                </a:solidFill>
              </a:rPr>
              <a:t>noson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accent2">
                    <a:lumMod val="50000"/>
                  </a:schemeClr>
                </a:solidFill>
              </a:rPr>
              <a:t>cafon</a:t>
            </a:r>
            <a:r>
              <a:rPr lang="en-US" sz="32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en-US" sz="3200" dirty="0" err="1">
                <a:solidFill>
                  <a:schemeClr val="accent2">
                    <a:lumMod val="50000"/>
                  </a:schemeClr>
                </a:solidFill>
              </a:rPr>
              <a:t>nhw</a:t>
            </a:r>
            <a:r>
              <a:rPr lang="en-US" sz="3200" dirty="0">
                <a:solidFill>
                  <a:schemeClr val="accent2">
                    <a:lumMod val="50000"/>
                  </a:schemeClr>
                </a:solidFill>
              </a:rPr>
              <a:t> paned </a:t>
            </a:r>
            <a:r>
              <a:rPr lang="en-US" sz="3200" dirty="0">
                <a:solidFill>
                  <a:schemeClr val="bg1"/>
                </a:solidFill>
              </a:rPr>
              <a:t>a </a:t>
            </a:r>
            <a:r>
              <a:rPr lang="en-US" sz="3200" dirty="0" err="1">
                <a:solidFill>
                  <a:schemeClr val="bg1"/>
                </a:solidFill>
              </a:rPr>
              <a:t>chacen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wedi’u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paratoi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gan</a:t>
            </a:r>
            <a:r>
              <a:rPr lang="en-US" sz="3200" dirty="0">
                <a:solidFill>
                  <a:schemeClr val="bg1"/>
                </a:solidFill>
              </a:rPr>
              <a:t> y </a:t>
            </a:r>
            <a:r>
              <a:rPr lang="en-US" sz="3200" dirty="0" err="1">
                <a:solidFill>
                  <a:schemeClr val="bg1"/>
                </a:solidFill>
              </a:rPr>
              <a:t>pwyllgor</a:t>
            </a:r>
            <a:r>
              <a:rPr lang="en-US" sz="3200" dirty="0">
                <a:solidFill>
                  <a:schemeClr val="bg1"/>
                </a:solidFill>
              </a:rPr>
              <a:t> a </a:t>
            </a:r>
            <a:r>
              <a:rPr lang="en-US" sz="3200" dirty="0" err="1">
                <a:solidFill>
                  <a:schemeClr val="bg1"/>
                </a:solidFill>
              </a:rPr>
              <a:t>phenderfyn</a:t>
            </a:r>
            <a:r>
              <a:rPr lang="en-US" sz="3200" dirty="0" err="1">
                <a:solidFill>
                  <a:schemeClr val="accent2">
                    <a:lumMod val="50000"/>
                  </a:schemeClr>
                </a:solidFill>
              </a:rPr>
              <a:t>odd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gynnal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cyfarfod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arall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yn</a:t>
            </a:r>
            <a:r>
              <a:rPr lang="en-US" sz="3200" dirty="0">
                <a:solidFill>
                  <a:schemeClr val="bg1"/>
                </a:solidFill>
              </a:rPr>
              <a:t> y </a:t>
            </a:r>
            <a:r>
              <a:rPr lang="en-US" sz="3200" dirty="0" err="1">
                <a:solidFill>
                  <a:schemeClr val="bg1"/>
                </a:solidFill>
              </a:rPr>
              <a:t>dyfodol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agos</a:t>
            </a:r>
            <a:r>
              <a:rPr lang="en-US" sz="3200" dirty="0">
                <a:solidFill>
                  <a:schemeClr val="bg1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67770007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3315" y="0"/>
            <a:ext cx="10131425" cy="1456267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accent2">
                    <a:lumMod val="50000"/>
                  </a:schemeClr>
                </a:solidFill>
              </a:rPr>
              <a:t>Cywirwch: </a:t>
            </a:r>
            <a:r>
              <a:rPr lang="en-US" dirty="0" err="1">
                <a:solidFill>
                  <a:schemeClr val="accent2">
                    <a:lumMod val="50000"/>
                  </a:schemeClr>
                </a:solidFill>
              </a:rPr>
              <a:t>Ysgol</a:t>
            </a:r>
            <a:r>
              <a:rPr lang="en-US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en-US" dirty="0" err="1">
                <a:solidFill>
                  <a:schemeClr val="accent2">
                    <a:lumMod val="50000"/>
                  </a:schemeClr>
                </a:solidFill>
              </a:rPr>
              <a:t>Newydd</a:t>
            </a:r>
            <a:endParaRPr lang="en-US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3315" y="1456267"/>
            <a:ext cx="11275539" cy="494453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3200" dirty="0">
                <a:solidFill>
                  <a:schemeClr val="bg1"/>
                </a:solidFill>
              </a:rPr>
              <a:t>Neithiwr, </a:t>
            </a:r>
            <a:r>
              <a:rPr lang="en-US" sz="3200" dirty="0" err="1">
                <a:solidFill>
                  <a:schemeClr val="bg1"/>
                </a:solidFill>
              </a:rPr>
              <a:t>yn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Neuadd</a:t>
            </a:r>
            <a:r>
              <a:rPr lang="en-US" sz="3200" dirty="0">
                <a:solidFill>
                  <a:schemeClr val="bg1"/>
                </a:solidFill>
              </a:rPr>
              <a:t> y Dre, </a:t>
            </a:r>
            <a:r>
              <a:rPr lang="en-US" sz="3200" dirty="0" err="1">
                <a:solidFill>
                  <a:schemeClr val="bg1"/>
                </a:solidFill>
              </a:rPr>
              <a:t>Llangawr</a:t>
            </a:r>
            <a:r>
              <a:rPr lang="en-US" sz="3200" dirty="0">
                <a:solidFill>
                  <a:schemeClr val="bg1"/>
                </a:solidFill>
              </a:rPr>
              <a:t>, </a:t>
            </a:r>
            <a:r>
              <a:rPr lang="en-US" sz="3200" dirty="0" err="1">
                <a:solidFill>
                  <a:schemeClr val="accent6">
                    <a:lumMod val="75000"/>
                  </a:schemeClr>
                </a:solidFill>
              </a:rPr>
              <a:t>cynhaliwyd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cyfarfod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cyhoeddus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>
                <a:solidFill>
                  <a:schemeClr val="accent6">
                    <a:lumMod val="75000"/>
                  </a:schemeClr>
                </a:solidFill>
              </a:rPr>
              <a:t>i </a:t>
            </a:r>
            <a:r>
              <a:rPr lang="en-US" sz="3200" dirty="0" err="1">
                <a:solidFill>
                  <a:schemeClr val="accent6">
                    <a:lumMod val="75000"/>
                  </a:schemeClr>
                </a:solidFill>
              </a:rPr>
              <a:t>drafo</a:t>
            </a:r>
            <a:r>
              <a:rPr lang="en-US" sz="3200" dirty="0" err="1">
                <a:solidFill>
                  <a:schemeClr val="accent2">
                    <a:lumMod val="50000"/>
                  </a:schemeClr>
                </a:solidFill>
              </a:rPr>
              <a:t>d</a:t>
            </a:r>
            <a:r>
              <a:rPr lang="en-US" sz="32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yr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ysgol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newydd</a:t>
            </a:r>
            <a:r>
              <a:rPr lang="en-US" sz="3200" dirty="0">
                <a:solidFill>
                  <a:schemeClr val="bg1"/>
                </a:solidFill>
              </a:rPr>
              <a:t>. </a:t>
            </a:r>
            <a:r>
              <a:rPr lang="en-US" sz="3200" dirty="0" err="1">
                <a:solidFill>
                  <a:schemeClr val="bg1"/>
                </a:solidFill>
              </a:rPr>
              <a:t>Dywed</a:t>
            </a:r>
            <a:r>
              <a:rPr lang="en-US" sz="3200" dirty="0" err="1">
                <a:solidFill>
                  <a:schemeClr val="accent6">
                    <a:lumMod val="75000"/>
                  </a:schemeClr>
                </a:solidFill>
              </a:rPr>
              <a:t>odd</a:t>
            </a:r>
            <a:r>
              <a:rPr lang="en-US" sz="3200" dirty="0">
                <a:solidFill>
                  <a:schemeClr val="bg1"/>
                </a:solidFill>
              </a:rPr>
              <a:t> y </a:t>
            </a:r>
            <a:r>
              <a:rPr lang="en-US" sz="3200" dirty="0" err="1">
                <a:solidFill>
                  <a:schemeClr val="bg1"/>
                </a:solidFill>
              </a:rPr>
              <a:t>Cadeirydd</a:t>
            </a:r>
            <a:r>
              <a:rPr lang="en-US" sz="3200" dirty="0">
                <a:solidFill>
                  <a:schemeClr val="bg1"/>
                </a:solidFill>
              </a:rPr>
              <a:t>, </a:t>
            </a:r>
            <a:r>
              <a:rPr lang="en-US" sz="3200" dirty="0" err="1">
                <a:solidFill>
                  <a:schemeClr val="bg1"/>
                </a:solidFill>
              </a:rPr>
              <a:t>Mr</a:t>
            </a:r>
            <a:r>
              <a:rPr lang="en-US" sz="3200" dirty="0">
                <a:solidFill>
                  <a:schemeClr val="bg1"/>
                </a:solidFill>
              </a:rPr>
              <a:t> Alwyn Jones, bod y </a:t>
            </a:r>
            <a:r>
              <a:rPr lang="en-US" sz="3200" dirty="0" err="1">
                <a:solidFill>
                  <a:schemeClr val="bg1"/>
                </a:solidFill>
              </a:rPr>
              <a:t>Cyngor</a:t>
            </a:r>
            <a:r>
              <a:rPr lang="en-US" sz="3200" dirty="0">
                <a:solidFill>
                  <a:schemeClr val="bg1"/>
                </a:solidFill>
              </a:rPr>
              <a:t> Sir </a:t>
            </a:r>
            <a:r>
              <a:rPr lang="en-US" sz="3200" dirty="0" err="1">
                <a:solidFill>
                  <a:schemeClr val="bg1"/>
                </a:solidFill>
              </a:rPr>
              <a:t>wedi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paratoi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cynlluniau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manwl</a:t>
            </a:r>
            <a:r>
              <a:rPr lang="en-US" sz="3200" dirty="0">
                <a:solidFill>
                  <a:schemeClr val="bg1"/>
                </a:solidFill>
              </a:rPr>
              <a:t> a </a:t>
            </a:r>
            <a:r>
              <a:rPr lang="en-US" sz="3200" dirty="0" err="1">
                <a:solidFill>
                  <a:schemeClr val="bg1"/>
                </a:solidFill>
              </a:rPr>
              <a:t>chroesawyd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Mr</a:t>
            </a:r>
            <a:r>
              <a:rPr lang="en-US" sz="3200" dirty="0">
                <a:solidFill>
                  <a:schemeClr val="bg1"/>
                </a:solidFill>
              </a:rPr>
              <a:t> Jones y </a:t>
            </a:r>
            <a:r>
              <a:rPr lang="en-US" sz="3200" dirty="0" err="1">
                <a:solidFill>
                  <a:schemeClr val="bg1"/>
                </a:solidFill>
              </a:rPr>
              <a:t>pensaer</a:t>
            </a:r>
            <a:r>
              <a:rPr lang="en-US" sz="3200" dirty="0">
                <a:solidFill>
                  <a:schemeClr val="bg1"/>
                </a:solidFill>
              </a:rPr>
              <a:t>, Nick Hughes, </a:t>
            </a:r>
            <a:r>
              <a:rPr lang="en-US" sz="3200" dirty="0" err="1">
                <a:solidFill>
                  <a:schemeClr val="bg1"/>
                </a:solidFill>
              </a:rPr>
              <a:t>i’w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hegluro</a:t>
            </a:r>
            <a:r>
              <a:rPr lang="en-US" sz="3200" dirty="0">
                <a:solidFill>
                  <a:schemeClr val="bg1"/>
                </a:solidFill>
              </a:rPr>
              <a:t>. </a:t>
            </a:r>
            <a:r>
              <a:rPr lang="en-US" sz="3200" dirty="0" err="1">
                <a:solidFill>
                  <a:schemeClr val="bg1"/>
                </a:solidFill>
              </a:rPr>
              <a:t>Dangos</a:t>
            </a:r>
            <a:r>
              <a:rPr lang="en-US" sz="3200" dirty="0" err="1">
                <a:solidFill>
                  <a:schemeClr val="accent6">
                    <a:lumMod val="75000"/>
                  </a:schemeClr>
                </a:solidFill>
              </a:rPr>
              <a:t>odd</a:t>
            </a:r>
            <a:r>
              <a:rPr lang="en-US" sz="3200" dirty="0" err="1">
                <a:solidFill>
                  <a:schemeClr val="bg1"/>
                </a:solidFill>
              </a:rPr>
              <a:t>y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pensaer</a:t>
            </a:r>
            <a:r>
              <a:rPr lang="en-US" sz="3200" dirty="0">
                <a:solidFill>
                  <a:schemeClr val="bg1"/>
                </a:solidFill>
              </a:rPr>
              <a:t> y </a:t>
            </a:r>
            <a:r>
              <a:rPr lang="en-US" sz="3200" dirty="0" err="1">
                <a:solidFill>
                  <a:schemeClr val="bg1"/>
                </a:solidFill>
              </a:rPr>
              <a:t>cynlluniau</a:t>
            </a:r>
            <a:r>
              <a:rPr lang="en-US" sz="3200" dirty="0">
                <a:solidFill>
                  <a:schemeClr val="bg1"/>
                </a:solidFill>
              </a:rPr>
              <a:t>, </a:t>
            </a:r>
            <a:r>
              <a:rPr lang="en-US" sz="3200" dirty="0" err="1">
                <a:solidFill>
                  <a:schemeClr val="bg1"/>
                </a:solidFill>
              </a:rPr>
              <a:t>gofynn</a:t>
            </a:r>
            <a:r>
              <a:rPr lang="en-US" sz="3200" dirty="0" err="1">
                <a:solidFill>
                  <a:schemeClr val="accent6">
                    <a:lumMod val="75000"/>
                  </a:schemeClr>
                </a:solidFill>
              </a:rPr>
              <a:t>wyd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sawl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cwestiwn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pwrpasol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gan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aelodau’r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cyhoedd</a:t>
            </a:r>
            <a:r>
              <a:rPr lang="en-US" sz="3200" dirty="0">
                <a:solidFill>
                  <a:schemeClr val="bg1"/>
                </a:solidFill>
              </a:rPr>
              <a:t> a </a:t>
            </a:r>
            <a:r>
              <a:rPr lang="en-US" sz="3200" dirty="0" err="1">
                <a:solidFill>
                  <a:schemeClr val="bg1"/>
                </a:solidFill>
              </a:rPr>
              <a:t>chaf</a:t>
            </a:r>
            <a:r>
              <a:rPr lang="en-US" sz="3200" dirty="0" err="1">
                <a:solidFill>
                  <a:schemeClr val="accent6">
                    <a:lumMod val="75000"/>
                  </a:schemeClr>
                </a:solidFill>
              </a:rPr>
              <a:t>wyd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ambell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ateb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boddhaol</a:t>
            </a:r>
            <a:r>
              <a:rPr lang="en-US" sz="3200" dirty="0">
                <a:solidFill>
                  <a:schemeClr val="bg1"/>
                </a:solidFill>
              </a:rPr>
              <a:t>. </a:t>
            </a:r>
            <a:r>
              <a:rPr lang="en-US" sz="3200" dirty="0" err="1">
                <a:solidFill>
                  <a:schemeClr val="bg1"/>
                </a:solidFill>
              </a:rPr>
              <a:t>Eglur</a:t>
            </a:r>
            <a:r>
              <a:rPr lang="en-US" sz="3200" dirty="0" err="1">
                <a:solidFill>
                  <a:schemeClr val="accent6">
                    <a:lumMod val="75000"/>
                  </a:schemeClr>
                </a:solidFill>
              </a:rPr>
              <a:t>odd</a:t>
            </a:r>
            <a:r>
              <a:rPr lang="en-US" sz="3200" dirty="0">
                <a:solidFill>
                  <a:schemeClr val="bg1"/>
                </a:solidFill>
              </a:rPr>
              <a:t> Nick Hughes </a:t>
            </a:r>
            <a:r>
              <a:rPr lang="en-US" sz="3200" dirty="0" err="1">
                <a:solidFill>
                  <a:schemeClr val="bg1"/>
                </a:solidFill>
              </a:rPr>
              <a:t>na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fydd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yr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adeiladau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newydd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yn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gwneud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niwed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i’r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amgylchedd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nac</a:t>
            </a:r>
            <a:r>
              <a:rPr lang="en-US" sz="3200" dirty="0">
                <a:solidFill>
                  <a:schemeClr val="bg1"/>
                </a:solidFill>
              </a:rPr>
              <a:t> i </a:t>
            </a:r>
            <a:r>
              <a:rPr lang="en-US" sz="3200" dirty="0" err="1">
                <a:solidFill>
                  <a:schemeClr val="bg1"/>
                </a:solidFill>
              </a:rPr>
              <a:t>drafnidiaeth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yr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ardal</a:t>
            </a:r>
            <a:r>
              <a:rPr lang="en-US" sz="3200" dirty="0">
                <a:solidFill>
                  <a:schemeClr val="bg1"/>
                </a:solidFill>
              </a:rPr>
              <a:t>. </a:t>
            </a:r>
            <a:r>
              <a:rPr lang="en-US" sz="3200" dirty="0" err="1">
                <a:solidFill>
                  <a:schemeClr val="bg1"/>
                </a:solidFill>
              </a:rPr>
              <a:t>Ar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ddiwedd</a:t>
            </a:r>
            <a:r>
              <a:rPr lang="en-US" sz="3200" dirty="0">
                <a:solidFill>
                  <a:schemeClr val="bg1"/>
                </a:solidFill>
              </a:rPr>
              <a:t> y </a:t>
            </a:r>
            <a:r>
              <a:rPr lang="en-US" sz="3200" dirty="0" err="1">
                <a:solidFill>
                  <a:schemeClr val="bg1"/>
                </a:solidFill>
              </a:rPr>
              <a:t>noson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accent6">
                    <a:lumMod val="75000"/>
                  </a:schemeClr>
                </a:solidFill>
              </a:rPr>
              <a:t>cafwyd</a:t>
            </a:r>
            <a:r>
              <a:rPr lang="en-US" sz="32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3200" dirty="0">
                <a:solidFill>
                  <a:schemeClr val="accent2">
                    <a:lumMod val="50000"/>
                  </a:schemeClr>
                </a:solidFill>
              </a:rPr>
              <a:t>paned </a:t>
            </a:r>
            <a:r>
              <a:rPr lang="en-US" sz="3200" dirty="0">
                <a:solidFill>
                  <a:schemeClr val="bg1"/>
                </a:solidFill>
              </a:rPr>
              <a:t>a </a:t>
            </a:r>
            <a:r>
              <a:rPr lang="en-US" sz="3200" dirty="0" err="1">
                <a:solidFill>
                  <a:schemeClr val="bg1"/>
                </a:solidFill>
              </a:rPr>
              <a:t>chacen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wedi’u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paratoi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gan</a:t>
            </a:r>
            <a:r>
              <a:rPr lang="en-US" sz="3200" dirty="0">
                <a:solidFill>
                  <a:schemeClr val="bg1"/>
                </a:solidFill>
              </a:rPr>
              <a:t> y </a:t>
            </a:r>
            <a:r>
              <a:rPr lang="en-US" sz="3200" dirty="0" err="1">
                <a:solidFill>
                  <a:schemeClr val="bg1"/>
                </a:solidFill>
              </a:rPr>
              <a:t>pwyllgor</a:t>
            </a:r>
            <a:r>
              <a:rPr lang="en-US" sz="3200" dirty="0">
                <a:solidFill>
                  <a:schemeClr val="bg1"/>
                </a:solidFill>
              </a:rPr>
              <a:t> a </a:t>
            </a:r>
            <a:r>
              <a:rPr lang="en-US" sz="3200" dirty="0" err="1">
                <a:solidFill>
                  <a:schemeClr val="bg1"/>
                </a:solidFill>
              </a:rPr>
              <a:t>phenderfyn</a:t>
            </a:r>
            <a:r>
              <a:rPr lang="en-US" sz="3200" dirty="0" err="1">
                <a:solidFill>
                  <a:schemeClr val="accent6">
                    <a:lumMod val="75000"/>
                  </a:schemeClr>
                </a:solidFill>
              </a:rPr>
              <a:t>wyd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accent6">
                    <a:lumMod val="75000"/>
                  </a:schemeClr>
                </a:solidFill>
              </a:rPr>
              <a:t>c</a:t>
            </a:r>
            <a:r>
              <a:rPr lang="en-US" sz="3200" dirty="0" err="1">
                <a:solidFill>
                  <a:schemeClr val="bg1"/>
                </a:solidFill>
              </a:rPr>
              <a:t>ynnal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cyfarfod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arall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yn</a:t>
            </a:r>
            <a:r>
              <a:rPr lang="en-US" sz="3200" dirty="0">
                <a:solidFill>
                  <a:schemeClr val="bg1"/>
                </a:solidFill>
              </a:rPr>
              <a:t> y </a:t>
            </a:r>
            <a:r>
              <a:rPr lang="en-US" sz="3200" dirty="0" err="1">
                <a:solidFill>
                  <a:schemeClr val="bg1"/>
                </a:solidFill>
              </a:rPr>
              <a:t>dyfodol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agos</a:t>
            </a:r>
            <a:r>
              <a:rPr lang="en-US" sz="3200" dirty="0">
                <a:solidFill>
                  <a:schemeClr val="bg1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81937156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cap="none" dirty="0" err="1"/>
              <a:t>Defnyddio</a:t>
            </a:r>
            <a:r>
              <a:rPr lang="en-US" cap="none" dirty="0"/>
              <a:t> </a:t>
            </a:r>
            <a:r>
              <a:rPr lang="en-US" cap="none" dirty="0" err="1"/>
              <a:t>Berfau</a:t>
            </a:r>
            <a:r>
              <a:rPr lang="en-US" cap="none" dirty="0"/>
              <a:t> </a:t>
            </a:r>
            <a:r>
              <a:rPr lang="en-US" cap="none" dirty="0" err="1"/>
              <a:t>Amhersonol</a:t>
            </a:r>
            <a:r>
              <a:rPr lang="en-US" cap="none" dirty="0"/>
              <a:t> </a:t>
            </a:r>
            <a:br>
              <a:rPr lang="en-US" cap="none" dirty="0"/>
            </a:br>
            <a:r>
              <a:rPr lang="en-US" cap="none" dirty="0"/>
              <a:t>a </a:t>
            </a:r>
            <a:r>
              <a:rPr lang="en-US" cap="none" dirty="0" err="1"/>
              <a:t>Threiglo’n</a:t>
            </a:r>
            <a:r>
              <a:rPr lang="en-US" cap="none" dirty="0"/>
              <a:t> </a:t>
            </a:r>
            <a:r>
              <a:rPr lang="en-US" cap="none" dirty="0" err="1"/>
              <a:t>Gywir</a:t>
            </a:r>
            <a:r>
              <a:rPr lang="en-US" cap="none" dirty="0"/>
              <a:t> </a:t>
            </a:r>
            <a:r>
              <a:rPr lang="en-US" cap="none" dirty="0" err="1"/>
              <a:t>Mewn</a:t>
            </a:r>
            <a:r>
              <a:rPr lang="en-US" cap="none" dirty="0"/>
              <a:t> </a:t>
            </a:r>
            <a:r>
              <a:rPr lang="en-US" cap="none" dirty="0" err="1"/>
              <a:t>Cystrawenau</a:t>
            </a:r>
            <a:r>
              <a:rPr lang="en-US" cap="none" dirty="0"/>
              <a:t> </a:t>
            </a:r>
            <a:r>
              <a:rPr lang="en-US" cap="none" dirty="0" err="1"/>
              <a:t>Amhersonol</a:t>
            </a:r>
            <a:r>
              <a:rPr lang="en-US" cap="none" dirty="0"/>
              <a:t>.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4000" dirty="0"/>
              <a:t>-</a:t>
            </a:r>
            <a:r>
              <a:rPr lang="en-US" sz="4000" dirty="0" err="1"/>
              <a:t>ir</a:t>
            </a:r>
            <a:r>
              <a:rPr lang="en-US" sz="4000" dirty="0"/>
              <a:t> y </a:t>
            </a:r>
            <a:r>
              <a:rPr lang="en-US" sz="4000" dirty="0" err="1"/>
              <a:t>presennol</a:t>
            </a:r>
            <a:r>
              <a:rPr lang="en-US" sz="4000" dirty="0"/>
              <a:t> </a:t>
            </a:r>
            <a:r>
              <a:rPr lang="en-US" sz="4000" dirty="0" err="1"/>
              <a:t>e.e</a:t>
            </a:r>
            <a:r>
              <a:rPr lang="en-US" sz="4000" dirty="0"/>
              <a:t>. </a:t>
            </a:r>
            <a:r>
              <a:rPr lang="en-US" sz="4000" dirty="0" err="1"/>
              <a:t>dywedir</a:t>
            </a:r>
            <a:r>
              <a:rPr lang="en-US" sz="4000" dirty="0"/>
              <a:t> </a:t>
            </a:r>
          </a:p>
          <a:p>
            <a:r>
              <a:rPr lang="en-US" sz="4000" dirty="0"/>
              <a:t>-</a:t>
            </a:r>
            <a:r>
              <a:rPr lang="en-US" sz="4000" dirty="0" err="1"/>
              <a:t>wyd</a:t>
            </a:r>
            <a:r>
              <a:rPr lang="en-US" sz="4000" dirty="0"/>
              <a:t> y </a:t>
            </a:r>
            <a:r>
              <a:rPr lang="en-US" sz="4000" dirty="0" err="1"/>
              <a:t>gorffennol</a:t>
            </a:r>
            <a:r>
              <a:rPr lang="en-US" sz="4000" dirty="0"/>
              <a:t> </a:t>
            </a:r>
            <a:r>
              <a:rPr lang="en-US" sz="4000" dirty="0" err="1"/>
              <a:t>e.e</a:t>
            </a:r>
            <a:r>
              <a:rPr lang="en-US" sz="4000" dirty="0"/>
              <a:t>. </a:t>
            </a:r>
            <a:r>
              <a:rPr lang="en-US" sz="4000" dirty="0" err="1"/>
              <a:t>ysgrifennwyd</a:t>
            </a:r>
            <a:r>
              <a:rPr lang="en-US" sz="4000" dirty="0"/>
              <a:t> </a:t>
            </a:r>
          </a:p>
          <a:p>
            <a:r>
              <a:rPr lang="en-US" sz="4000" dirty="0"/>
              <a:t>-id </a:t>
            </a:r>
            <a:r>
              <a:rPr lang="en-US" sz="4000" dirty="0" err="1"/>
              <a:t>yr</a:t>
            </a:r>
            <a:r>
              <a:rPr lang="en-US" sz="4000" dirty="0"/>
              <a:t> </a:t>
            </a:r>
            <a:r>
              <a:rPr lang="en-US" sz="4000" dirty="0" err="1"/>
              <a:t>amherffaith</a:t>
            </a:r>
            <a:r>
              <a:rPr lang="en-US" sz="4000" dirty="0"/>
              <a:t> </a:t>
            </a:r>
            <a:r>
              <a:rPr lang="en-US" sz="4000" dirty="0" err="1"/>
              <a:t>a’r</a:t>
            </a:r>
            <a:r>
              <a:rPr lang="en-US" sz="4000" dirty="0"/>
              <a:t> </a:t>
            </a:r>
            <a:r>
              <a:rPr lang="en-US" sz="4000" dirty="0" err="1"/>
              <a:t>amhenodol</a:t>
            </a:r>
            <a:r>
              <a:rPr lang="en-US" sz="4000" dirty="0"/>
              <a:t> </a:t>
            </a:r>
            <a:r>
              <a:rPr lang="en-US" sz="4000" dirty="0" err="1"/>
              <a:t>e.e</a:t>
            </a:r>
            <a:r>
              <a:rPr lang="en-US" sz="4000" dirty="0"/>
              <a:t>. </a:t>
            </a:r>
            <a:r>
              <a:rPr lang="en-US" sz="4000" dirty="0" err="1"/>
              <a:t>edrychid</a:t>
            </a:r>
            <a:r>
              <a:rPr lang="en-US" sz="4000" dirty="0"/>
              <a:t> </a:t>
            </a:r>
          </a:p>
          <a:p>
            <a:r>
              <a:rPr lang="en-US" sz="4000" dirty="0"/>
              <a:t>-</a:t>
            </a:r>
            <a:r>
              <a:rPr lang="en-US" sz="4000" dirty="0" err="1"/>
              <a:t>er</a:t>
            </a:r>
            <a:r>
              <a:rPr lang="en-US" sz="4000" dirty="0"/>
              <a:t> y </a:t>
            </a:r>
            <a:r>
              <a:rPr lang="en-US" sz="4000" dirty="0" err="1"/>
              <a:t>gorchmynnol</a:t>
            </a:r>
            <a:r>
              <a:rPr lang="en-US" sz="4000" dirty="0"/>
              <a:t> </a:t>
            </a:r>
            <a:r>
              <a:rPr lang="en-US" sz="4000" dirty="0" err="1"/>
              <a:t>e.e</a:t>
            </a:r>
            <a:r>
              <a:rPr lang="en-US" sz="4000" dirty="0"/>
              <a:t>. </a:t>
            </a:r>
            <a:r>
              <a:rPr lang="en-US" sz="4000" dirty="0" err="1"/>
              <a:t>sylwer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205875856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05256" y="1675139"/>
            <a:ext cx="10131425" cy="3649133"/>
          </a:xfrm>
        </p:spPr>
        <p:txBody>
          <a:bodyPr>
            <a:noAutofit/>
          </a:bodyPr>
          <a:lstStyle/>
          <a:p>
            <a:r>
              <a:rPr lang="en-US" sz="3500" dirty="0" err="1"/>
              <a:t>Nid</a:t>
            </a:r>
            <a:r>
              <a:rPr lang="en-US" sz="3500" dirty="0"/>
              <a:t> </a:t>
            </a:r>
            <a:r>
              <a:rPr lang="en-US" sz="3500" dirty="0" err="1"/>
              <a:t>yw’r</a:t>
            </a:r>
            <a:r>
              <a:rPr lang="en-US" sz="3500" dirty="0"/>
              <a:t> </a:t>
            </a:r>
            <a:r>
              <a:rPr lang="en-US" sz="3500" dirty="0" err="1"/>
              <a:t>terfyniadau</a:t>
            </a:r>
            <a:r>
              <a:rPr lang="en-US" sz="3500" dirty="0"/>
              <a:t> </a:t>
            </a:r>
            <a:r>
              <a:rPr lang="en-US" sz="3500" dirty="0" err="1"/>
              <a:t>hyn</a:t>
            </a:r>
            <a:r>
              <a:rPr lang="en-US" sz="3500" dirty="0"/>
              <a:t> </a:t>
            </a:r>
            <a:r>
              <a:rPr lang="en-US" sz="3500" dirty="0" err="1"/>
              <a:t>yn</a:t>
            </a:r>
            <a:r>
              <a:rPr lang="en-US" sz="3500" dirty="0"/>
              <a:t> </a:t>
            </a:r>
            <a:r>
              <a:rPr lang="en-US" sz="3500" dirty="0" err="1"/>
              <a:t>dweud</a:t>
            </a:r>
            <a:r>
              <a:rPr lang="en-US" sz="3500" dirty="0"/>
              <a:t> </a:t>
            </a:r>
            <a:r>
              <a:rPr lang="en-US" sz="3500" dirty="0" err="1"/>
              <a:t>pwy</a:t>
            </a:r>
            <a:r>
              <a:rPr lang="en-US" sz="3500" dirty="0"/>
              <a:t> </a:t>
            </a:r>
            <a:r>
              <a:rPr lang="en-US" sz="3500" dirty="0" err="1"/>
              <a:t>sy’n</a:t>
            </a:r>
            <a:r>
              <a:rPr lang="en-US" sz="3500" dirty="0"/>
              <a:t> </a:t>
            </a:r>
            <a:r>
              <a:rPr lang="en-US" sz="3500" dirty="0" err="1"/>
              <a:t>gweithredu</a:t>
            </a:r>
            <a:r>
              <a:rPr lang="en-US" sz="3500" dirty="0"/>
              <a:t>. </a:t>
            </a:r>
          </a:p>
          <a:p>
            <a:r>
              <a:rPr lang="en-US" sz="3500" dirty="0" err="1"/>
              <a:t>Mae’r</a:t>
            </a:r>
            <a:r>
              <a:rPr lang="en-US" sz="3500" dirty="0"/>
              <a:t> </a:t>
            </a:r>
            <a:r>
              <a:rPr lang="en-US" sz="3500" dirty="0" err="1"/>
              <a:t>gweithredwr</a:t>
            </a:r>
            <a:r>
              <a:rPr lang="en-US" sz="3500" dirty="0"/>
              <a:t> </a:t>
            </a:r>
            <a:r>
              <a:rPr lang="en-US" sz="3500" dirty="0" err="1"/>
              <a:t>yn</a:t>
            </a:r>
            <a:r>
              <a:rPr lang="en-US" sz="3500" dirty="0"/>
              <a:t> </a:t>
            </a:r>
            <a:r>
              <a:rPr lang="en-US" sz="3500" dirty="0" err="1"/>
              <a:t>cael</a:t>
            </a:r>
            <a:r>
              <a:rPr lang="en-US" sz="3500" dirty="0"/>
              <a:t> </a:t>
            </a:r>
            <a:r>
              <a:rPr lang="en-US" sz="3500" dirty="0" err="1"/>
              <a:t>ei</a:t>
            </a:r>
            <a:r>
              <a:rPr lang="en-US" sz="3500" dirty="0"/>
              <a:t> </a:t>
            </a:r>
            <a:r>
              <a:rPr lang="en-US" sz="3500" dirty="0" err="1"/>
              <a:t>nodi</a:t>
            </a:r>
            <a:r>
              <a:rPr lang="en-US" sz="3500" dirty="0"/>
              <a:t> </a:t>
            </a:r>
            <a:r>
              <a:rPr lang="en-US" sz="3500" dirty="0" err="1"/>
              <a:t>ar</a:t>
            </a:r>
            <a:r>
              <a:rPr lang="en-US" sz="3500" dirty="0"/>
              <a:t> </a:t>
            </a:r>
            <a:r>
              <a:rPr lang="en-US" sz="3500" dirty="0" err="1"/>
              <a:t>ôl</a:t>
            </a:r>
            <a:r>
              <a:rPr lang="en-US" sz="3500" dirty="0"/>
              <a:t> </a:t>
            </a:r>
            <a:r>
              <a:rPr lang="en-US" sz="3500" dirty="0" err="1"/>
              <a:t>gan</a:t>
            </a:r>
            <a:r>
              <a:rPr lang="en-US" sz="3500" dirty="0"/>
              <a:t>, </a:t>
            </a:r>
            <a:r>
              <a:rPr lang="en-US" sz="3500" dirty="0" err="1"/>
              <a:t>e.e</a:t>
            </a:r>
            <a:r>
              <a:rPr lang="en-US" sz="3500" dirty="0"/>
              <a:t>. </a:t>
            </a:r>
            <a:r>
              <a:rPr lang="en-US" sz="3500" dirty="0" err="1"/>
              <a:t>Ysgrifennwyd</a:t>
            </a:r>
            <a:r>
              <a:rPr lang="en-US" sz="3500" dirty="0"/>
              <a:t> </a:t>
            </a:r>
            <a:r>
              <a:rPr lang="en-US" sz="3500" dirty="0" err="1"/>
              <a:t>dau</a:t>
            </a:r>
            <a:r>
              <a:rPr lang="en-US" sz="3500" dirty="0"/>
              <a:t> </a:t>
            </a:r>
            <a:r>
              <a:rPr lang="en-US" sz="3500" dirty="0" err="1"/>
              <a:t>lythyr</a:t>
            </a:r>
            <a:r>
              <a:rPr lang="en-US" sz="3500" dirty="0"/>
              <a:t> </a:t>
            </a:r>
            <a:r>
              <a:rPr lang="en-US" sz="3500" dirty="0" err="1"/>
              <a:t>gan</a:t>
            </a:r>
            <a:r>
              <a:rPr lang="en-US" sz="3500" dirty="0"/>
              <a:t> </a:t>
            </a:r>
            <a:r>
              <a:rPr lang="en-US" sz="3500" dirty="0" err="1"/>
              <a:t>Efa</a:t>
            </a:r>
            <a:r>
              <a:rPr lang="en-US" sz="3500" dirty="0"/>
              <a:t>. </a:t>
            </a:r>
          </a:p>
          <a:p>
            <a:r>
              <a:rPr lang="en-US" sz="3500" dirty="0" err="1"/>
              <a:t>Nid</a:t>
            </a:r>
            <a:r>
              <a:rPr lang="en-US" sz="3500" dirty="0"/>
              <a:t> </a:t>
            </a:r>
            <a:r>
              <a:rPr lang="en-US" sz="3500" dirty="0" err="1"/>
              <a:t>oes</a:t>
            </a:r>
            <a:r>
              <a:rPr lang="en-US" sz="3500" dirty="0"/>
              <a:t> </a:t>
            </a:r>
            <a:r>
              <a:rPr lang="en-US" sz="3500" dirty="0" err="1"/>
              <a:t>angen</a:t>
            </a:r>
            <a:r>
              <a:rPr lang="en-US" sz="3500" dirty="0"/>
              <a:t> </a:t>
            </a:r>
            <a:r>
              <a:rPr lang="en-US" sz="3500" dirty="0" err="1"/>
              <a:t>treiglo</a:t>
            </a:r>
            <a:r>
              <a:rPr lang="en-US" sz="3500" dirty="0"/>
              <a:t> </a:t>
            </a:r>
            <a:r>
              <a:rPr lang="en-US" sz="3500" dirty="0" err="1"/>
              <a:t>gwrthrych</a:t>
            </a:r>
            <a:r>
              <a:rPr lang="en-US" sz="3500" dirty="0"/>
              <a:t> </a:t>
            </a:r>
            <a:r>
              <a:rPr lang="en-US" sz="3500" dirty="0" err="1"/>
              <a:t>berfau</a:t>
            </a:r>
            <a:r>
              <a:rPr lang="en-US" sz="3500" dirty="0"/>
              <a:t> </a:t>
            </a:r>
            <a:r>
              <a:rPr lang="en-US" sz="3500" dirty="0" err="1"/>
              <a:t>amhersonol</a:t>
            </a:r>
            <a:r>
              <a:rPr lang="en-US" sz="3500" dirty="0"/>
              <a:t>, </a:t>
            </a:r>
            <a:r>
              <a:rPr lang="en-US" sz="3500" dirty="0" err="1"/>
              <a:t>e.e</a:t>
            </a:r>
            <a:r>
              <a:rPr lang="en-US" sz="3500" dirty="0"/>
              <a:t>. </a:t>
            </a:r>
            <a:r>
              <a:rPr lang="en-US" sz="3500" dirty="0" err="1"/>
              <a:t>Cyhoeddwyd</a:t>
            </a:r>
            <a:r>
              <a:rPr lang="en-US" sz="3500" dirty="0"/>
              <a:t> </a:t>
            </a:r>
            <a:r>
              <a:rPr lang="en-US" sz="3500" dirty="0" err="1"/>
              <a:t>dyddiad</a:t>
            </a:r>
            <a:r>
              <a:rPr lang="en-US" sz="3500" dirty="0"/>
              <a:t> y </a:t>
            </a:r>
            <a:r>
              <a:rPr lang="en-US" sz="3500" dirty="0" err="1"/>
              <a:t>cyfarfod</a:t>
            </a:r>
            <a:r>
              <a:rPr lang="en-US" sz="3500" dirty="0"/>
              <a:t> </a:t>
            </a:r>
            <a:r>
              <a:rPr lang="en-US" sz="3500" dirty="0" err="1"/>
              <a:t>nesaf</a:t>
            </a:r>
            <a:r>
              <a:rPr lang="en-US" sz="3500" dirty="0"/>
              <a:t>. </a:t>
            </a:r>
          </a:p>
          <a:p>
            <a:r>
              <a:rPr lang="en-US" sz="3500" dirty="0"/>
              <a:t>Mae </a:t>
            </a:r>
            <a:r>
              <a:rPr lang="en-US" sz="3500" dirty="0" err="1"/>
              <a:t>ni</a:t>
            </a:r>
            <a:r>
              <a:rPr lang="en-US" sz="3500" dirty="0"/>
              <a:t> </a:t>
            </a:r>
            <a:r>
              <a:rPr lang="en-US" sz="3500" dirty="0" err="1"/>
              <a:t>neu</a:t>
            </a:r>
            <a:r>
              <a:rPr lang="en-US" sz="3500" dirty="0"/>
              <a:t> </a:t>
            </a:r>
            <a:r>
              <a:rPr lang="en-US" sz="3500" dirty="0" err="1"/>
              <a:t>nid</a:t>
            </a:r>
            <a:r>
              <a:rPr lang="en-US" sz="3500" dirty="0"/>
              <a:t> </a:t>
            </a:r>
            <a:r>
              <a:rPr lang="en-US" sz="3500" dirty="0" err="1"/>
              <a:t>yn</a:t>
            </a:r>
            <a:r>
              <a:rPr lang="en-US" sz="3500" dirty="0"/>
              <a:t> </a:t>
            </a:r>
            <a:r>
              <a:rPr lang="en-US" sz="3500" dirty="0" err="1"/>
              <a:t>cael</a:t>
            </a:r>
            <a:r>
              <a:rPr lang="en-US" sz="3500" dirty="0"/>
              <a:t> </a:t>
            </a:r>
            <a:r>
              <a:rPr lang="en-US" sz="3500" dirty="0" err="1"/>
              <a:t>eu</a:t>
            </a:r>
            <a:r>
              <a:rPr lang="en-US" sz="3500" dirty="0"/>
              <a:t> </a:t>
            </a:r>
            <a:r>
              <a:rPr lang="en-US" sz="3500" dirty="0" err="1"/>
              <a:t>gosod</a:t>
            </a:r>
            <a:r>
              <a:rPr lang="en-US" sz="3500" dirty="0"/>
              <a:t> o </a:t>
            </a:r>
            <a:r>
              <a:rPr lang="en-US" sz="3500" dirty="0" err="1"/>
              <a:t>flaen</a:t>
            </a:r>
            <a:r>
              <a:rPr lang="en-US" sz="3500" dirty="0"/>
              <a:t> y </a:t>
            </a:r>
            <a:r>
              <a:rPr lang="en-US" sz="3500" dirty="0" err="1"/>
              <a:t>ffurf</a:t>
            </a:r>
            <a:r>
              <a:rPr lang="en-US" sz="3500" dirty="0"/>
              <a:t> </a:t>
            </a:r>
            <a:r>
              <a:rPr lang="en-US" sz="3500" dirty="0" err="1"/>
              <a:t>amhersonol</a:t>
            </a:r>
            <a:r>
              <a:rPr lang="en-US" sz="3500" dirty="0"/>
              <a:t> </a:t>
            </a:r>
            <a:r>
              <a:rPr lang="en-US" sz="3500" dirty="0" err="1"/>
              <a:t>er</a:t>
            </a:r>
            <a:r>
              <a:rPr lang="en-US" sz="3500" dirty="0"/>
              <a:t> </a:t>
            </a:r>
            <a:r>
              <a:rPr lang="en-US" sz="3500" dirty="0" err="1"/>
              <a:t>mwyn</a:t>
            </a:r>
            <a:r>
              <a:rPr lang="en-US" sz="3500" dirty="0"/>
              <a:t> </a:t>
            </a:r>
            <a:r>
              <a:rPr lang="en-US" sz="3500" dirty="0" err="1"/>
              <a:t>cyfleu’r</a:t>
            </a:r>
            <a:r>
              <a:rPr lang="en-US" sz="3500" dirty="0"/>
              <a:t> </a:t>
            </a:r>
            <a:r>
              <a:rPr lang="en-US" sz="3500" dirty="0" err="1"/>
              <a:t>negyddol</a:t>
            </a:r>
            <a:r>
              <a:rPr lang="en-US" sz="3500" dirty="0"/>
              <a:t> ac </a:t>
            </a:r>
            <a:r>
              <a:rPr lang="en-US" sz="3500" dirty="0" err="1"/>
              <a:t>mae</a:t>
            </a:r>
            <a:r>
              <a:rPr lang="en-US" sz="3500" dirty="0"/>
              <a:t> </a:t>
            </a:r>
            <a:r>
              <a:rPr lang="en-US" sz="3500" dirty="0" err="1"/>
              <a:t>angen</a:t>
            </a:r>
            <a:r>
              <a:rPr lang="en-US" sz="3500" dirty="0"/>
              <a:t> </a:t>
            </a:r>
            <a:r>
              <a:rPr lang="en-US" sz="3500" dirty="0" err="1"/>
              <a:t>cofio</a:t>
            </a:r>
            <a:r>
              <a:rPr lang="en-US" sz="3500" dirty="0"/>
              <a:t> </a:t>
            </a:r>
            <a:r>
              <a:rPr lang="en-US" sz="3500" dirty="0" err="1"/>
              <a:t>treiglo’n</a:t>
            </a:r>
            <a:r>
              <a:rPr lang="en-US" sz="3500" dirty="0"/>
              <a:t> </a:t>
            </a:r>
            <a:r>
              <a:rPr lang="en-US" sz="3500" dirty="0" err="1"/>
              <a:t>llaes</a:t>
            </a:r>
            <a:r>
              <a:rPr lang="en-US" sz="3500" dirty="0"/>
              <a:t> </a:t>
            </a:r>
            <a:r>
              <a:rPr lang="en-US" sz="3500" dirty="0" err="1"/>
              <a:t>neu’n</a:t>
            </a:r>
            <a:r>
              <a:rPr lang="en-US" sz="3500" dirty="0"/>
              <a:t> </a:t>
            </a:r>
            <a:r>
              <a:rPr lang="en-US" sz="3500" dirty="0" err="1"/>
              <a:t>feddal</a:t>
            </a:r>
            <a:r>
              <a:rPr lang="en-US" sz="3500" dirty="0"/>
              <a:t>, </a:t>
            </a:r>
            <a:r>
              <a:rPr lang="en-US" sz="3500" dirty="0" err="1"/>
              <a:t>e.e</a:t>
            </a:r>
            <a:r>
              <a:rPr lang="en-US" sz="3500" dirty="0"/>
              <a:t>. Ni </a:t>
            </a:r>
            <a:r>
              <a:rPr lang="en-US" sz="3500" dirty="0" err="1"/>
              <a:t>lwyddwyd</a:t>
            </a:r>
            <a:r>
              <a:rPr lang="en-US" sz="3500" dirty="0"/>
              <a:t> </a:t>
            </a:r>
            <a:r>
              <a:rPr lang="en-US" sz="3500" dirty="0" err="1"/>
              <a:t>i</a:t>
            </a:r>
            <a:r>
              <a:rPr lang="en-US" sz="3500" dirty="0"/>
              <a:t> </a:t>
            </a:r>
            <a:r>
              <a:rPr lang="en-US" sz="3500" dirty="0" err="1"/>
              <a:t>orffen</a:t>
            </a:r>
            <a:r>
              <a:rPr lang="en-US" sz="3500" dirty="0"/>
              <a:t> y </a:t>
            </a:r>
            <a:r>
              <a:rPr lang="en-US" sz="3500" dirty="0" err="1"/>
              <a:t>gwaith</a:t>
            </a:r>
            <a:r>
              <a:rPr lang="en-US" sz="3500" dirty="0"/>
              <a:t> </a:t>
            </a:r>
            <a:r>
              <a:rPr lang="en-US" sz="3500" dirty="0" err="1"/>
              <a:t>mewn</a:t>
            </a:r>
            <a:r>
              <a:rPr lang="en-US" sz="3500" dirty="0"/>
              <a:t> </a:t>
            </a:r>
            <a:r>
              <a:rPr lang="en-US" sz="3500" dirty="0" err="1"/>
              <a:t>pryd</a:t>
            </a:r>
            <a:r>
              <a:rPr lang="en-US" sz="3500" dirty="0"/>
              <a:t>. Ni </a:t>
            </a:r>
            <a:r>
              <a:rPr lang="en-US" sz="3500" dirty="0" err="1"/>
              <a:t>chyhoeddir</a:t>
            </a:r>
            <a:r>
              <a:rPr lang="en-US" sz="3500" dirty="0"/>
              <a:t> y </a:t>
            </a:r>
            <a:r>
              <a:rPr lang="en-US" sz="3500" dirty="0" err="1"/>
              <a:t>dyddiad</a:t>
            </a:r>
            <a:r>
              <a:rPr lang="en-US" sz="3500" dirty="0"/>
              <a:t> </a:t>
            </a:r>
            <a:r>
              <a:rPr lang="en-US" sz="3500" dirty="0" err="1"/>
              <a:t>gan</a:t>
            </a:r>
            <a:r>
              <a:rPr lang="en-US" sz="3500" dirty="0"/>
              <a:t> y </a:t>
            </a:r>
            <a:r>
              <a:rPr lang="en-US" sz="3500" dirty="0" err="1"/>
              <a:t>Cadeirydd</a:t>
            </a:r>
            <a:r>
              <a:rPr lang="en-US" sz="3500" dirty="0"/>
              <a:t> tan </a:t>
            </a:r>
            <a:r>
              <a:rPr lang="en-US" sz="3500" dirty="0" err="1"/>
              <a:t>ddiwedd</a:t>
            </a:r>
            <a:r>
              <a:rPr lang="en-US" sz="3500" dirty="0"/>
              <a:t> y </a:t>
            </a:r>
            <a:r>
              <a:rPr lang="en-US" sz="3500" dirty="0" err="1"/>
              <a:t>cyfarfod</a:t>
            </a:r>
            <a:r>
              <a:rPr lang="en-US" sz="35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35049002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ounded Rectangle 27"/>
          <p:cNvSpPr/>
          <p:nvPr/>
        </p:nvSpPr>
        <p:spPr>
          <a:xfrm>
            <a:off x="883919" y="728021"/>
            <a:ext cx="2774167" cy="5889016"/>
          </a:xfrm>
          <a:prstGeom prst="roundRect">
            <a:avLst>
              <a:gd name="adj" fmla="val 4195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algn="ctr">
              <a:defRPr/>
            </a:pPr>
            <a:r>
              <a:rPr lang="en-GB" sz="2400" b="1" dirty="0" err="1">
                <a:ln w="18000">
                  <a:solidFill>
                    <a:schemeClr val="accent3">
                      <a:lumMod val="75000"/>
                    </a:schemeClr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Cywir</a:t>
            </a:r>
            <a:endParaRPr lang="en-GB" sz="2400" b="1" dirty="0">
              <a:ln w="18000">
                <a:solidFill>
                  <a:schemeClr val="accent3">
                    <a:lumMod val="75000"/>
                  </a:schemeClr>
                </a:solidFill>
                <a:prstDash val="solid"/>
                <a:miter lim="800000"/>
              </a:ln>
              <a:solidFill>
                <a:schemeClr val="bg1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29" name="Rounded Rectangle 28"/>
          <p:cNvSpPr/>
          <p:nvPr/>
        </p:nvSpPr>
        <p:spPr>
          <a:xfrm>
            <a:off x="8722880" y="710794"/>
            <a:ext cx="2768080" cy="5889016"/>
          </a:xfrm>
          <a:prstGeom prst="roundRect">
            <a:avLst>
              <a:gd name="adj" fmla="val 4069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algn="ctr">
              <a:defRPr/>
            </a:pPr>
            <a:r>
              <a:rPr lang="en-GB" sz="2400" b="1" dirty="0" err="1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Anghywir</a:t>
            </a:r>
            <a:endParaRPr lang="en-GB" sz="2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bg1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27652" name="Title 1"/>
          <p:cNvSpPr>
            <a:spLocks noGrp="1"/>
          </p:cNvSpPr>
          <p:nvPr>
            <p:ph type="title"/>
          </p:nvPr>
        </p:nvSpPr>
        <p:spPr>
          <a:xfrm>
            <a:off x="2539707" y="123244"/>
            <a:ext cx="7478272" cy="428440"/>
          </a:xfrm>
        </p:spPr>
        <p:txBody>
          <a:bodyPr>
            <a:normAutofit fontScale="90000"/>
          </a:bodyPr>
          <a:lstStyle/>
          <a:p>
            <a:pPr algn="ctr"/>
            <a:r>
              <a:rPr lang="en-GB" altLang="en-US" sz="2800" dirty="0" err="1">
                <a:latin typeface="Rockwell Extra Bold" charset="0"/>
                <a:ea typeface="Rockwell Extra Bold" charset="0"/>
                <a:cs typeface="Rockwell Extra Bold" charset="0"/>
              </a:rPr>
              <a:t>Cywir</a:t>
            </a:r>
            <a:r>
              <a:rPr lang="en-GB" altLang="en-US" sz="2800" dirty="0">
                <a:latin typeface="Rockwell Extra Bold" charset="0"/>
                <a:ea typeface="Rockwell Extra Bold" charset="0"/>
                <a:cs typeface="Rockwell Extra Bold" charset="0"/>
              </a:rPr>
              <a:t> </a:t>
            </a:r>
            <a:r>
              <a:rPr lang="en-GB" altLang="en-US" sz="2800" dirty="0" err="1">
                <a:latin typeface="Rockwell Extra Bold" charset="0"/>
                <a:ea typeface="Rockwell Extra Bold" charset="0"/>
                <a:cs typeface="Rockwell Extra Bold" charset="0"/>
              </a:rPr>
              <a:t>neu</a:t>
            </a:r>
            <a:r>
              <a:rPr lang="en-GB" altLang="en-US" sz="2800" dirty="0">
                <a:latin typeface="Rockwell Extra Bold" charset="0"/>
                <a:ea typeface="Rockwell Extra Bold" charset="0"/>
                <a:cs typeface="Rockwell Extra Bold" charset="0"/>
              </a:rPr>
              <a:t> </a:t>
            </a:r>
            <a:r>
              <a:rPr lang="en-GB" altLang="en-US" sz="2800" dirty="0" err="1">
                <a:latin typeface="Rockwell Extra Bold" charset="0"/>
                <a:ea typeface="Rockwell Extra Bold" charset="0"/>
                <a:cs typeface="Rockwell Extra Bold" charset="0"/>
              </a:rPr>
              <a:t>Anghywir</a:t>
            </a:r>
            <a:r>
              <a:rPr lang="en-GB" altLang="en-US" sz="2800" dirty="0">
                <a:latin typeface="Rockwell Extra Bold" charset="0"/>
                <a:ea typeface="Rockwell Extra Bold" charset="0"/>
                <a:cs typeface="Rockwell Extra Bold" charset="0"/>
              </a:rPr>
              <a:t>?</a:t>
            </a:r>
          </a:p>
        </p:txBody>
      </p:sp>
      <p:sp>
        <p:nvSpPr>
          <p:cNvPr id="5" name="Right Arrow 4"/>
          <p:cNvSpPr>
            <a:spLocks noChangeArrowheads="1"/>
          </p:cNvSpPr>
          <p:nvPr/>
        </p:nvSpPr>
        <p:spPr bwMode="auto">
          <a:xfrm>
            <a:off x="8167739" y="1420631"/>
            <a:ext cx="422449" cy="331067"/>
          </a:xfrm>
          <a:prstGeom prst="rightArrow">
            <a:avLst>
              <a:gd name="adj1" fmla="val 50000"/>
              <a:gd name="adj2" fmla="val 50000"/>
            </a:avLst>
          </a:prstGeom>
          <a:solidFill>
            <a:schemeClr val="accent2"/>
          </a:solidFill>
          <a:ln w="38100">
            <a:solidFill>
              <a:schemeClr val="bg1"/>
            </a:solidFill>
            <a:miter lim="800000"/>
            <a:headEnd/>
            <a:tailEnd/>
          </a:ln>
          <a:effectLst>
            <a:outerShdw blurRad="40000" dist="20000" dir="5400000" rotWithShape="0">
              <a:srgbClr val="000000">
                <a:alpha val="37999"/>
              </a:srgbClr>
            </a:outerShdw>
          </a:effec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endParaRPr lang="en-GB" altLang="en-US">
              <a:solidFill>
                <a:srgbClr val="FFFFFF"/>
              </a:solidFill>
              <a:latin typeface="Calibri" charset="0"/>
            </a:endParaRPr>
          </a:p>
        </p:txBody>
      </p:sp>
      <p:sp>
        <p:nvSpPr>
          <p:cNvPr id="6" name="Left Arrow 5"/>
          <p:cNvSpPr>
            <a:spLocks noChangeArrowheads="1"/>
          </p:cNvSpPr>
          <p:nvPr/>
        </p:nvSpPr>
        <p:spPr bwMode="auto">
          <a:xfrm>
            <a:off x="3858906" y="1423805"/>
            <a:ext cx="424002" cy="366770"/>
          </a:xfrm>
          <a:prstGeom prst="leftArrow">
            <a:avLst>
              <a:gd name="adj1" fmla="val 50000"/>
              <a:gd name="adj2" fmla="val 50002"/>
            </a:avLst>
          </a:prstGeom>
          <a:solidFill>
            <a:srgbClr val="9BBB59"/>
          </a:solidFill>
          <a:ln w="38100">
            <a:solidFill>
              <a:schemeClr val="bg1"/>
            </a:solidFill>
            <a:miter lim="800000"/>
            <a:headEnd/>
            <a:tailEnd/>
          </a:ln>
          <a:effectLst>
            <a:outerShdw blurRad="40000" dist="20000" dir="5400000" rotWithShape="0">
              <a:srgbClr val="000000">
                <a:alpha val="37999"/>
              </a:srgbClr>
            </a:outerShdw>
          </a:effec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endParaRPr lang="en-GB" altLang="en-US">
              <a:solidFill>
                <a:srgbClr val="FFFFFF"/>
              </a:solidFill>
              <a:latin typeface="Calibri" charset="0"/>
            </a:endParaRPr>
          </a:p>
        </p:txBody>
      </p:sp>
      <p:sp>
        <p:nvSpPr>
          <p:cNvPr id="4" name="Rounded Rectangle 3"/>
          <p:cNvSpPr>
            <a:spLocks noChangeArrowheads="1"/>
          </p:cNvSpPr>
          <p:nvPr/>
        </p:nvSpPr>
        <p:spPr bwMode="auto">
          <a:xfrm>
            <a:off x="4522639" y="1293812"/>
            <a:ext cx="3512408" cy="589104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38100">
            <a:solidFill>
              <a:schemeClr val="bg1"/>
            </a:solidFill>
            <a:round/>
            <a:headEnd/>
            <a:tailEnd/>
          </a:ln>
          <a:effectLst>
            <a:outerShdw blurRad="40000" dist="20000" dir="5400000" rotWithShape="0">
              <a:srgbClr val="00000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GB" sz="1600" dirty="0" err="1">
                <a:solidFill>
                  <a:schemeClr val="lt1"/>
                </a:solidFill>
              </a:rPr>
              <a:t>Sonir</a:t>
            </a:r>
            <a:r>
              <a:rPr lang="en-GB" sz="1600" dirty="0">
                <a:solidFill>
                  <a:schemeClr val="lt1"/>
                </a:solidFill>
              </a:rPr>
              <a:t> </a:t>
            </a:r>
            <a:r>
              <a:rPr lang="en-GB" sz="1600" dirty="0" err="1">
                <a:solidFill>
                  <a:schemeClr val="lt1"/>
                </a:solidFill>
              </a:rPr>
              <a:t>yr</a:t>
            </a:r>
            <a:r>
              <a:rPr lang="en-GB" sz="1600" dirty="0">
                <a:solidFill>
                  <a:schemeClr val="lt1"/>
                </a:solidFill>
              </a:rPr>
              <a:t> </a:t>
            </a:r>
            <a:r>
              <a:rPr lang="en-GB" sz="1600" dirty="0" err="1">
                <a:solidFill>
                  <a:schemeClr val="lt1"/>
                </a:solidFill>
              </a:rPr>
              <a:t>awdur</a:t>
            </a:r>
            <a:r>
              <a:rPr lang="en-GB" sz="1600" dirty="0">
                <a:solidFill>
                  <a:schemeClr val="lt1"/>
                </a:solidFill>
              </a:rPr>
              <a:t> </a:t>
            </a:r>
            <a:r>
              <a:rPr lang="en-GB" sz="1600" dirty="0" err="1">
                <a:solidFill>
                  <a:schemeClr val="lt1"/>
                </a:solidFill>
              </a:rPr>
              <a:t>yn</a:t>
            </a:r>
            <a:r>
              <a:rPr lang="en-GB" sz="1600" dirty="0">
                <a:solidFill>
                  <a:schemeClr val="lt1"/>
                </a:solidFill>
              </a:rPr>
              <a:t> </a:t>
            </a:r>
            <a:r>
              <a:rPr lang="en-GB" sz="1600" dirty="0" err="1">
                <a:solidFill>
                  <a:schemeClr val="lt1"/>
                </a:solidFill>
              </a:rPr>
              <a:t>ei</a:t>
            </a:r>
            <a:r>
              <a:rPr lang="en-GB" sz="1600" dirty="0">
                <a:solidFill>
                  <a:schemeClr val="lt1"/>
                </a:solidFill>
              </a:rPr>
              <a:t> </a:t>
            </a:r>
            <a:r>
              <a:rPr lang="en-GB" sz="1600" dirty="0" err="1">
                <a:solidFill>
                  <a:schemeClr val="lt1"/>
                </a:solidFill>
              </a:rPr>
              <a:t>erthygl</a:t>
            </a:r>
            <a:r>
              <a:rPr lang="en-GB" sz="1600" dirty="0">
                <a:solidFill>
                  <a:schemeClr val="lt1"/>
                </a:solidFill>
              </a:rPr>
              <a:t>…</a:t>
            </a:r>
          </a:p>
        </p:txBody>
      </p:sp>
      <p:sp>
        <p:nvSpPr>
          <p:cNvPr id="30" name="Right Arrow 29"/>
          <p:cNvSpPr>
            <a:spLocks noChangeArrowheads="1"/>
          </p:cNvSpPr>
          <p:nvPr/>
        </p:nvSpPr>
        <p:spPr bwMode="auto">
          <a:xfrm>
            <a:off x="8167739" y="2069918"/>
            <a:ext cx="422449" cy="331067"/>
          </a:xfrm>
          <a:prstGeom prst="rightArrow">
            <a:avLst>
              <a:gd name="adj1" fmla="val 50000"/>
              <a:gd name="adj2" fmla="val 50000"/>
            </a:avLst>
          </a:prstGeom>
          <a:solidFill>
            <a:schemeClr val="accent2"/>
          </a:solidFill>
          <a:ln w="38100">
            <a:solidFill>
              <a:schemeClr val="bg1"/>
            </a:solidFill>
            <a:miter lim="800000"/>
            <a:headEnd/>
            <a:tailEnd/>
          </a:ln>
          <a:effectLst>
            <a:outerShdw blurRad="40000" dist="20000" dir="5400000" rotWithShape="0">
              <a:srgbClr val="000000">
                <a:alpha val="37999"/>
              </a:srgbClr>
            </a:outerShdw>
          </a:effec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endParaRPr lang="en-GB" altLang="en-US">
              <a:solidFill>
                <a:srgbClr val="FFFFFF"/>
              </a:solidFill>
              <a:latin typeface="Calibri" charset="0"/>
            </a:endParaRPr>
          </a:p>
        </p:txBody>
      </p:sp>
      <p:sp>
        <p:nvSpPr>
          <p:cNvPr id="31" name="Left Arrow 30"/>
          <p:cNvSpPr>
            <a:spLocks noChangeArrowheads="1"/>
          </p:cNvSpPr>
          <p:nvPr/>
        </p:nvSpPr>
        <p:spPr bwMode="auto">
          <a:xfrm>
            <a:off x="3858906" y="2071503"/>
            <a:ext cx="424002" cy="368392"/>
          </a:xfrm>
          <a:prstGeom prst="leftArrow">
            <a:avLst>
              <a:gd name="adj1" fmla="val 50000"/>
              <a:gd name="adj2" fmla="val 49999"/>
            </a:avLst>
          </a:prstGeom>
          <a:solidFill>
            <a:srgbClr val="9BBB59"/>
          </a:solidFill>
          <a:ln w="38100">
            <a:solidFill>
              <a:schemeClr val="bg1"/>
            </a:solidFill>
            <a:miter lim="800000"/>
            <a:headEnd/>
            <a:tailEnd/>
          </a:ln>
          <a:effectLst>
            <a:outerShdw blurRad="40000" dist="20000" dir="5400000" rotWithShape="0">
              <a:srgbClr val="000000">
                <a:alpha val="37999"/>
              </a:srgbClr>
            </a:outerShdw>
          </a:effec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endParaRPr lang="en-GB" altLang="en-US">
              <a:solidFill>
                <a:srgbClr val="FFFFFF"/>
              </a:solidFill>
              <a:latin typeface="Calibri" charset="0"/>
            </a:endParaRPr>
          </a:p>
        </p:txBody>
      </p:sp>
      <p:sp>
        <p:nvSpPr>
          <p:cNvPr id="32" name="Rounded Rectangle 31"/>
          <p:cNvSpPr>
            <a:spLocks noChangeArrowheads="1"/>
          </p:cNvSpPr>
          <p:nvPr/>
        </p:nvSpPr>
        <p:spPr bwMode="auto">
          <a:xfrm>
            <a:off x="4522639" y="1941512"/>
            <a:ext cx="3512408" cy="589104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38100">
            <a:solidFill>
              <a:schemeClr val="bg1"/>
            </a:solidFill>
            <a:round/>
            <a:headEnd/>
            <a:tailEnd/>
          </a:ln>
          <a:effectLst>
            <a:outerShdw blurRad="40000" dist="20000" dir="5400000" rotWithShape="0">
              <a:srgbClr val="00000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GB" sz="1600" dirty="0" err="1">
                <a:solidFill>
                  <a:schemeClr val="lt1"/>
                </a:solidFill>
              </a:rPr>
              <a:t>Defnyddia’r</a:t>
            </a:r>
            <a:r>
              <a:rPr lang="en-GB" sz="1600" dirty="0">
                <a:solidFill>
                  <a:schemeClr val="lt1"/>
                </a:solidFill>
              </a:rPr>
              <a:t> plant </a:t>
            </a:r>
            <a:r>
              <a:rPr lang="en-GB" sz="1600" dirty="0" err="1">
                <a:solidFill>
                  <a:schemeClr val="lt1"/>
                </a:solidFill>
              </a:rPr>
              <a:t>Gymraeg</a:t>
            </a:r>
            <a:r>
              <a:rPr lang="en-GB" sz="1600" dirty="0">
                <a:solidFill>
                  <a:schemeClr val="lt1"/>
                </a:solidFill>
              </a:rPr>
              <a:t> </a:t>
            </a:r>
            <a:r>
              <a:rPr lang="en-GB" sz="1600" dirty="0" err="1">
                <a:solidFill>
                  <a:schemeClr val="lt1"/>
                </a:solidFill>
              </a:rPr>
              <a:t>graenus</a:t>
            </a:r>
            <a:endParaRPr lang="en-GB" sz="1600" dirty="0">
              <a:solidFill>
                <a:schemeClr val="lt1"/>
              </a:solidFill>
            </a:endParaRPr>
          </a:p>
        </p:txBody>
      </p:sp>
      <p:sp>
        <p:nvSpPr>
          <p:cNvPr id="33" name="Right Arrow 32"/>
          <p:cNvSpPr>
            <a:spLocks noChangeArrowheads="1"/>
          </p:cNvSpPr>
          <p:nvPr/>
        </p:nvSpPr>
        <p:spPr bwMode="auto">
          <a:xfrm>
            <a:off x="8167739" y="2717618"/>
            <a:ext cx="422449" cy="331067"/>
          </a:xfrm>
          <a:prstGeom prst="rightArrow">
            <a:avLst>
              <a:gd name="adj1" fmla="val 50000"/>
              <a:gd name="adj2" fmla="val 50000"/>
            </a:avLst>
          </a:prstGeom>
          <a:solidFill>
            <a:schemeClr val="accent2"/>
          </a:solidFill>
          <a:ln w="38100">
            <a:solidFill>
              <a:schemeClr val="bg1"/>
            </a:solidFill>
            <a:miter lim="800000"/>
            <a:headEnd/>
            <a:tailEnd/>
          </a:ln>
          <a:effectLst>
            <a:outerShdw blurRad="40000" dist="20000" dir="5400000" rotWithShape="0">
              <a:srgbClr val="000000">
                <a:alpha val="37999"/>
              </a:srgbClr>
            </a:outerShdw>
          </a:effec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endParaRPr lang="en-GB" altLang="en-US">
              <a:solidFill>
                <a:srgbClr val="FFFFFF"/>
              </a:solidFill>
              <a:latin typeface="Calibri" charset="0"/>
            </a:endParaRPr>
          </a:p>
        </p:txBody>
      </p:sp>
      <p:sp>
        <p:nvSpPr>
          <p:cNvPr id="34" name="Left Arrow 33"/>
          <p:cNvSpPr>
            <a:spLocks noChangeArrowheads="1"/>
          </p:cNvSpPr>
          <p:nvPr/>
        </p:nvSpPr>
        <p:spPr bwMode="auto">
          <a:xfrm>
            <a:off x="3858906" y="2719203"/>
            <a:ext cx="424002" cy="368392"/>
          </a:xfrm>
          <a:prstGeom prst="leftArrow">
            <a:avLst>
              <a:gd name="adj1" fmla="val 50000"/>
              <a:gd name="adj2" fmla="val 49999"/>
            </a:avLst>
          </a:prstGeom>
          <a:solidFill>
            <a:srgbClr val="9BBB59"/>
          </a:solidFill>
          <a:ln w="38100">
            <a:solidFill>
              <a:schemeClr val="bg1"/>
            </a:solidFill>
            <a:miter lim="800000"/>
            <a:headEnd/>
            <a:tailEnd/>
          </a:ln>
          <a:effectLst>
            <a:outerShdw blurRad="40000" dist="20000" dir="5400000" rotWithShape="0">
              <a:srgbClr val="000000">
                <a:alpha val="37999"/>
              </a:srgbClr>
            </a:outerShdw>
          </a:effec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endParaRPr lang="en-GB" altLang="en-US">
              <a:solidFill>
                <a:srgbClr val="FFFFFF"/>
              </a:solidFill>
              <a:latin typeface="Calibri" charset="0"/>
            </a:endParaRPr>
          </a:p>
        </p:txBody>
      </p:sp>
      <p:sp>
        <p:nvSpPr>
          <p:cNvPr id="35" name="Rounded Rectangle 34"/>
          <p:cNvSpPr>
            <a:spLocks noChangeArrowheads="1"/>
          </p:cNvSpPr>
          <p:nvPr/>
        </p:nvSpPr>
        <p:spPr bwMode="auto">
          <a:xfrm>
            <a:off x="4522639" y="2589212"/>
            <a:ext cx="3512408" cy="589104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38100">
            <a:solidFill>
              <a:schemeClr val="bg1"/>
            </a:solidFill>
            <a:round/>
            <a:headEnd/>
            <a:tailEnd/>
          </a:ln>
          <a:effectLst>
            <a:outerShdw blurRad="40000" dist="20000" dir="5400000" rotWithShape="0">
              <a:srgbClr val="00000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GB" sz="1600" dirty="0" err="1">
                <a:solidFill>
                  <a:schemeClr val="lt1"/>
                </a:solidFill>
              </a:rPr>
              <a:t>Cyhoeddwyd</a:t>
            </a:r>
            <a:r>
              <a:rPr lang="en-GB" sz="1600" dirty="0">
                <a:solidFill>
                  <a:schemeClr val="lt1"/>
                </a:solidFill>
              </a:rPr>
              <a:t> y </a:t>
            </a:r>
            <a:r>
              <a:rPr lang="en-GB" sz="1600" dirty="0" err="1">
                <a:solidFill>
                  <a:schemeClr val="lt1"/>
                </a:solidFill>
              </a:rPr>
              <a:t>gyfrol</a:t>
            </a:r>
            <a:r>
              <a:rPr lang="en-GB" sz="1600" dirty="0">
                <a:solidFill>
                  <a:schemeClr val="lt1"/>
                </a:solidFill>
              </a:rPr>
              <a:t> </a:t>
            </a:r>
            <a:r>
              <a:rPr lang="en-GB" sz="1600" dirty="0" err="1">
                <a:solidFill>
                  <a:schemeClr val="lt1"/>
                </a:solidFill>
              </a:rPr>
              <a:t>ym</a:t>
            </a:r>
            <a:r>
              <a:rPr lang="en-GB" sz="1600" dirty="0">
                <a:solidFill>
                  <a:schemeClr val="lt1"/>
                </a:solidFill>
              </a:rPr>
              <a:t> </a:t>
            </a:r>
            <a:r>
              <a:rPr lang="en-GB" sz="1600" dirty="0" err="1">
                <a:solidFill>
                  <a:schemeClr val="lt1"/>
                </a:solidFill>
              </a:rPr>
              <a:t>mis</a:t>
            </a:r>
            <a:r>
              <a:rPr lang="en-GB" sz="1600" dirty="0">
                <a:solidFill>
                  <a:schemeClr val="lt1"/>
                </a:solidFill>
              </a:rPr>
              <a:t> </a:t>
            </a:r>
            <a:r>
              <a:rPr lang="en-GB" sz="1600" dirty="0" err="1">
                <a:solidFill>
                  <a:schemeClr val="lt1"/>
                </a:solidFill>
              </a:rPr>
              <a:t>Hydref</a:t>
            </a:r>
            <a:endParaRPr lang="en-GB" sz="1600" dirty="0">
              <a:solidFill>
                <a:schemeClr val="lt1"/>
              </a:solidFill>
            </a:endParaRPr>
          </a:p>
        </p:txBody>
      </p:sp>
      <p:sp>
        <p:nvSpPr>
          <p:cNvPr id="36" name="Right Arrow 35"/>
          <p:cNvSpPr>
            <a:spLocks noChangeArrowheads="1"/>
          </p:cNvSpPr>
          <p:nvPr/>
        </p:nvSpPr>
        <p:spPr bwMode="auto">
          <a:xfrm>
            <a:off x="8167739" y="3365318"/>
            <a:ext cx="422449" cy="331067"/>
          </a:xfrm>
          <a:prstGeom prst="rightArrow">
            <a:avLst>
              <a:gd name="adj1" fmla="val 50000"/>
              <a:gd name="adj2" fmla="val 50000"/>
            </a:avLst>
          </a:prstGeom>
          <a:solidFill>
            <a:schemeClr val="accent2"/>
          </a:solidFill>
          <a:ln w="38100">
            <a:solidFill>
              <a:schemeClr val="bg1"/>
            </a:solidFill>
            <a:miter lim="800000"/>
            <a:headEnd/>
            <a:tailEnd/>
          </a:ln>
          <a:effectLst>
            <a:outerShdw blurRad="40000" dist="20000" dir="5400000" rotWithShape="0">
              <a:srgbClr val="000000">
                <a:alpha val="37999"/>
              </a:srgbClr>
            </a:outerShdw>
          </a:effec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endParaRPr lang="en-GB" altLang="en-US">
              <a:solidFill>
                <a:srgbClr val="FFFFFF"/>
              </a:solidFill>
              <a:latin typeface="Calibri" charset="0"/>
            </a:endParaRPr>
          </a:p>
        </p:txBody>
      </p:sp>
      <p:sp>
        <p:nvSpPr>
          <p:cNvPr id="37" name="Left Arrow 36"/>
          <p:cNvSpPr>
            <a:spLocks noChangeArrowheads="1"/>
          </p:cNvSpPr>
          <p:nvPr/>
        </p:nvSpPr>
        <p:spPr bwMode="auto">
          <a:xfrm>
            <a:off x="3858906" y="3366903"/>
            <a:ext cx="424002" cy="368392"/>
          </a:xfrm>
          <a:prstGeom prst="leftArrow">
            <a:avLst>
              <a:gd name="adj1" fmla="val 50000"/>
              <a:gd name="adj2" fmla="val 49999"/>
            </a:avLst>
          </a:prstGeom>
          <a:solidFill>
            <a:srgbClr val="9BBB59"/>
          </a:solidFill>
          <a:ln w="38100">
            <a:solidFill>
              <a:schemeClr val="bg1"/>
            </a:solidFill>
            <a:miter lim="800000"/>
            <a:headEnd/>
            <a:tailEnd/>
          </a:ln>
          <a:effectLst>
            <a:outerShdw blurRad="40000" dist="20000" dir="5400000" rotWithShape="0">
              <a:srgbClr val="000000">
                <a:alpha val="37999"/>
              </a:srgbClr>
            </a:outerShdw>
          </a:effec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endParaRPr lang="en-GB" altLang="en-US">
              <a:solidFill>
                <a:srgbClr val="FFFFFF"/>
              </a:solidFill>
              <a:latin typeface="Calibri" charset="0"/>
            </a:endParaRPr>
          </a:p>
        </p:txBody>
      </p:sp>
      <p:sp>
        <p:nvSpPr>
          <p:cNvPr id="38" name="Rounded Rectangle 37"/>
          <p:cNvSpPr>
            <a:spLocks noChangeArrowheads="1"/>
          </p:cNvSpPr>
          <p:nvPr/>
        </p:nvSpPr>
        <p:spPr bwMode="auto">
          <a:xfrm>
            <a:off x="4522639" y="3236912"/>
            <a:ext cx="3512408" cy="589104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38100">
            <a:solidFill>
              <a:schemeClr val="bg1"/>
            </a:solidFill>
            <a:round/>
            <a:headEnd/>
            <a:tailEnd/>
          </a:ln>
          <a:effectLst>
            <a:outerShdw blurRad="40000" dist="20000" dir="5400000" rotWithShape="0">
              <a:srgbClr val="00000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GB" sz="1600" dirty="0" err="1">
                <a:solidFill>
                  <a:schemeClr val="lt1"/>
                </a:solidFill>
              </a:rPr>
              <a:t>Dywedwyd</a:t>
            </a:r>
            <a:r>
              <a:rPr lang="en-GB" sz="1600" dirty="0">
                <a:solidFill>
                  <a:schemeClr val="lt1"/>
                </a:solidFill>
              </a:rPr>
              <a:t> Donaldson bod </a:t>
            </a:r>
            <a:r>
              <a:rPr lang="en-GB" sz="1600" dirty="0" err="1">
                <a:solidFill>
                  <a:schemeClr val="lt1"/>
                </a:solidFill>
              </a:rPr>
              <a:t>llythrennedd</a:t>
            </a:r>
            <a:r>
              <a:rPr lang="en-GB" sz="1600" dirty="0">
                <a:solidFill>
                  <a:schemeClr val="lt1"/>
                </a:solidFill>
              </a:rPr>
              <a:t> </a:t>
            </a:r>
            <a:r>
              <a:rPr lang="en-GB" sz="1600" dirty="0" err="1">
                <a:solidFill>
                  <a:schemeClr val="lt1"/>
                </a:solidFill>
              </a:rPr>
              <a:t>digidol</a:t>
            </a:r>
            <a:r>
              <a:rPr lang="en-GB" sz="1600" dirty="0">
                <a:solidFill>
                  <a:schemeClr val="lt1"/>
                </a:solidFill>
              </a:rPr>
              <a:t> </a:t>
            </a:r>
            <a:r>
              <a:rPr lang="en-GB" sz="1600" dirty="0" err="1">
                <a:solidFill>
                  <a:schemeClr val="lt1"/>
                </a:solidFill>
              </a:rPr>
              <a:t>yn</a:t>
            </a:r>
            <a:r>
              <a:rPr lang="en-GB" sz="1600" dirty="0">
                <a:solidFill>
                  <a:schemeClr val="lt1"/>
                </a:solidFill>
              </a:rPr>
              <a:t> </a:t>
            </a:r>
            <a:r>
              <a:rPr lang="en-GB" sz="1600" dirty="0" err="1">
                <a:solidFill>
                  <a:schemeClr val="lt1"/>
                </a:solidFill>
              </a:rPr>
              <a:t>hollbwysig</a:t>
            </a:r>
            <a:endParaRPr lang="en-GB" sz="1600" dirty="0">
              <a:solidFill>
                <a:schemeClr val="lt1"/>
              </a:solidFill>
            </a:endParaRPr>
          </a:p>
        </p:txBody>
      </p:sp>
      <p:sp>
        <p:nvSpPr>
          <p:cNvPr id="39" name="Right Arrow 38"/>
          <p:cNvSpPr>
            <a:spLocks noChangeArrowheads="1"/>
          </p:cNvSpPr>
          <p:nvPr/>
        </p:nvSpPr>
        <p:spPr bwMode="auto">
          <a:xfrm>
            <a:off x="8167739" y="4013018"/>
            <a:ext cx="422449" cy="331067"/>
          </a:xfrm>
          <a:prstGeom prst="rightArrow">
            <a:avLst>
              <a:gd name="adj1" fmla="val 50000"/>
              <a:gd name="adj2" fmla="val 50000"/>
            </a:avLst>
          </a:prstGeom>
          <a:solidFill>
            <a:schemeClr val="accent2"/>
          </a:solidFill>
          <a:ln w="38100">
            <a:solidFill>
              <a:schemeClr val="bg1"/>
            </a:solidFill>
            <a:miter lim="800000"/>
            <a:headEnd/>
            <a:tailEnd/>
          </a:ln>
          <a:effectLst>
            <a:outerShdw blurRad="40000" dist="20000" dir="5400000" rotWithShape="0">
              <a:srgbClr val="000000">
                <a:alpha val="37999"/>
              </a:srgbClr>
            </a:outerShdw>
          </a:effec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endParaRPr lang="en-GB" altLang="en-US">
              <a:solidFill>
                <a:srgbClr val="FFFFFF"/>
              </a:solidFill>
              <a:latin typeface="Calibri" charset="0"/>
            </a:endParaRPr>
          </a:p>
        </p:txBody>
      </p:sp>
      <p:sp>
        <p:nvSpPr>
          <p:cNvPr id="40" name="Left Arrow 39"/>
          <p:cNvSpPr>
            <a:spLocks noChangeArrowheads="1"/>
          </p:cNvSpPr>
          <p:nvPr/>
        </p:nvSpPr>
        <p:spPr bwMode="auto">
          <a:xfrm>
            <a:off x="3858906" y="4016192"/>
            <a:ext cx="424002" cy="366770"/>
          </a:xfrm>
          <a:prstGeom prst="leftArrow">
            <a:avLst>
              <a:gd name="adj1" fmla="val 50000"/>
              <a:gd name="adj2" fmla="val 50002"/>
            </a:avLst>
          </a:prstGeom>
          <a:solidFill>
            <a:srgbClr val="9BBB59"/>
          </a:solidFill>
          <a:ln w="38100">
            <a:solidFill>
              <a:schemeClr val="bg1"/>
            </a:solidFill>
            <a:miter lim="800000"/>
            <a:headEnd/>
            <a:tailEnd/>
          </a:ln>
          <a:effectLst>
            <a:outerShdw blurRad="40000" dist="20000" dir="5400000" rotWithShape="0">
              <a:srgbClr val="000000">
                <a:alpha val="37999"/>
              </a:srgbClr>
            </a:outerShdw>
          </a:effec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endParaRPr lang="en-GB" altLang="en-US">
              <a:solidFill>
                <a:srgbClr val="FFFFFF"/>
              </a:solidFill>
              <a:latin typeface="Calibri" charset="0"/>
            </a:endParaRPr>
          </a:p>
        </p:txBody>
      </p:sp>
      <p:sp>
        <p:nvSpPr>
          <p:cNvPr id="41" name="Rounded Rectangle 40"/>
          <p:cNvSpPr>
            <a:spLocks noChangeArrowheads="1"/>
          </p:cNvSpPr>
          <p:nvPr/>
        </p:nvSpPr>
        <p:spPr bwMode="auto">
          <a:xfrm>
            <a:off x="4522639" y="3890357"/>
            <a:ext cx="3512408" cy="587481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38100">
            <a:solidFill>
              <a:schemeClr val="bg1"/>
            </a:solidFill>
            <a:round/>
            <a:headEnd/>
            <a:tailEnd/>
          </a:ln>
          <a:effectLst>
            <a:outerShdw blurRad="40000" dist="20000" dir="5400000" rotWithShape="0">
              <a:srgbClr val="00000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GB" sz="1600" dirty="0" err="1">
                <a:solidFill>
                  <a:schemeClr val="lt1"/>
                </a:solidFill>
              </a:rPr>
              <a:t>Cyfeiriwyd</a:t>
            </a:r>
            <a:r>
              <a:rPr lang="en-GB" sz="1600" dirty="0">
                <a:solidFill>
                  <a:schemeClr val="lt1"/>
                </a:solidFill>
              </a:rPr>
              <a:t> </a:t>
            </a:r>
            <a:r>
              <a:rPr lang="en-GB" sz="1600" dirty="0" err="1">
                <a:solidFill>
                  <a:schemeClr val="lt1"/>
                </a:solidFill>
              </a:rPr>
              <a:t>yn</a:t>
            </a:r>
            <a:r>
              <a:rPr lang="en-GB" sz="1600" dirty="0">
                <a:solidFill>
                  <a:schemeClr val="lt1"/>
                </a:solidFill>
              </a:rPr>
              <a:t> </a:t>
            </a:r>
            <a:r>
              <a:rPr lang="en-GB" sz="1600" dirty="0" err="1">
                <a:solidFill>
                  <a:schemeClr val="lt1"/>
                </a:solidFill>
              </a:rPr>
              <a:t>feirniadol</a:t>
            </a:r>
            <a:r>
              <a:rPr lang="en-GB" sz="1600" dirty="0">
                <a:solidFill>
                  <a:schemeClr val="lt1"/>
                </a:solidFill>
              </a:rPr>
              <a:t> at </a:t>
            </a:r>
            <a:r>
              <a:rPr lang="en-GB" sz="1600" dirty="0" err="1">
                <a:solidFill>
                  <a:schemeClr val="lt1"/>
                </a:solidFill>
              </a:rPr>
              <a:t>yr</a:t>
            </a:r>
            <a:r>
              <a:rPr lang="en-GB" sz="1600" dirty="0">
                <a:solidFill>
                  <a:schemeClr val="lt1"/>
                </a:solidFill>
              </a:rPr>
              <a:t> </a:t>
            </a:r>
            <a:r>
              <a:rPr lang="en-GB" sz="1600" dirty="0" err="1">
                <a:solidFill>
                  <a:schemeClr val="lt1"/>
                </a:solidFill>
              </a:rPr>
              <a:t>adroddiad</a:t>
            </a:r>
            <a:endParaRPr lang="en-GB" sz="1600" dirty="0">
              <a:solidFill>
                <a:schemeClr val="lt1"/>
              </a:solidFill>
            </a:endParaRPr>
          </a:p>
        </p:txBody>
      </p:sp>
      <p:sp>
        <p:nvSpPr>
          <p:cNvPr id="42" name="Right Arrow 41"/>
          <p:cNvSpPr>
            <a:spLocks noChangeArrowheads="1"/>
          </p:cNvSpPr>
          <p:nvPr/>
        </p:nvSpPr>
        <p:spPr bwMode="auto">
          <a:xfrm>
            <a:off x="8167739" y="4662306"/>
            <a:ext cx="422449" cy="331067"/>
          </a:xfrm>
          <a:prstGeom prst="rightArrow">
            <a:avLst>
              <a:gd name="adj1" fmla="val 50000"/>
              <a:gd name="adj2" fmla="val 50000"/>
            </a:avLst>
          </a:prstGeom>
          <a:solidFill>
            <a:schemeClr val="accent2"/>
          </a:solidFill>
          <a:ln w="38100">
            <a:solidFill>
              <a:schemeClr val="bg1"/>
            </a:solidFill>
            <a:miter lim="800000"/>
            <a:headEnd/>
            <a:tailEnd/>
          </a:ln>
          <a:effectLst>
            <a:outerShdw blurRad="40000" dist="20000" dir="5400000" rotWithShape="0">
              <a:srgbClr val="000000">
                <a:alpha val="37999"/>
              </a:srgbClr>
            </a:outerShdw>
          </a:effec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endParaRPr lang="en-GB" altLang="en-US">
              <a:solidFill>
                <a:srgbClr val="FFFFFF"/>
              </a:solidFill>
              <a:latin typeface="Calibri" charset="0"/>
            </a:endParaRPr>
          </a:p>
        </p:txBody>
      </p:sp>
      <p:sp>
        <p:nvSpPr>
          <p:cNvPr id="43" name="Left Arrow 42"/>
          <p:cNvSpPr>
            <a:spLocks noChangeArrowheads="1"/>
          </p:cNvSpPr>
          <p:nvPr/>
        </p:nvSpPr>
        <p:spPr bwMode="auto">
          <a:xfrm>
            <a:off x="3858906" y="4663891"/>
            <a:ext cx="424002" cy="368393"/>
          </a:xfrm>
          <a:prstGeom prst="leftArrow">
            <a:avLst>
              <a:gd name="adj1" fmla="val 50000"/>
              <a:gd name="adj2" fmla="val 49999"/>
            </a:avLst>
          </a:prstGeom>
          <a:solidFill>
            <a:srgbClr val="9BBB59"/>
          </a:solidFill>
          <a:ln w="38100">
            <a:solidFill>
              <a:schemeClr val="bg1"/>
            </a:solidFill>
            <a:miter lim="800000"/>
            <a:headEnd/>
            <a:tailEnd/>
          </a:ln>
          <a:effectLst>
            <a:outerShdw blurRad="40000" dist="20000" dir="5400000" rotWithShape="0">
              <a:srgbClr val="000000">
                <a:alpha val="37999"/>
              </a:srgbClr>
            </a:outerShdw>
          </a:effec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endParaRPr lang="en-GB" altLang="en-US">
              <a:solidFill>
                <a:srgbClr val="FFFFFF"/>
              </a:solidFill>
              <a:latin typeface="Calibri" charset="0"/>
            </a:endParaRPr>
          </a:p>
        </p:txBody>
      </p:sp>
      <p:sp>
        <p:nvSpPr>
          <p:cNvPr id="44" name="Rounded Rectangle 43"/>
          <p:cNvSpPr>
            <a:spLocks noChangeArrowheads="1"/>
          </p:cNvSpPr>
          <p:nvPr/>
        </p:nvSpPr>
        <p:spPr bwMode="auto">
          <a:xfrm>
            <a:off x="4522639" y="4533900"/>
            <a:ext cx="3512408" cy="589105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38100">
            <a:solidFill>
              <a:schemeClr val="bg1"/>
            </a:solidFill>
            <a:round/>
            <a:headEnd/>
            <a:tailEnd/>
          </a:ln>
          <a:effectLst>
            <a:outerShdw blurRad="40000" dist="20000" dir="5400000" rotWithShape="0">
              <a:srgbClr val="00000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GB" sz="1600" dirty="0" err="1">
                <a:solidFill>
                  <a:schemeClr val="lt1"/>
                </a:solidFill>
              </a:rPr>
              <a:t>Awgryma’r</a:t>
            </a:r>
            <a:r>
              <a:rPr lang="en-GB" sz="1600" dirty="0">
                <a:solidFill>
                  <a:schemeClr val="lt1"/>
                </a:solidFill>
              </a:rPr>
              <a:t> </a:t>
            </a:r>
            <a:r>
              <a:rPr lang="en-GB" sz="1600" dirty="0" err="1">
                <a:solidFill>
                  <a:schemeClr val="lt1"/>
                </a:solidFill>
              </a:rPr>
              <a:t>awdur</a:t>
            </a:r>
            <a:r>
              <a:rPr lang="en-GB" sz="1600" dirty="0">
                <a:solidFill>
                  <a:schemeClr val="lt1"/>
                </a:solidFill>
              </a:rPr>
              <a:t> </a:t>
            </a:r>
            <a:r>
              <a:rPr lang="en-GB" sz="1600" dirty="0" err="1">
                <a:solidFill>
                  <a:schemeClr val="lt1"/>
                </a:solidFill>
              </a:rPr>
              <a:t>mai</a:t>
            </a:r>
            <a:r>
              <a:rPr lang="en-GB" sz="1600" dirty="0">
                <a:solidFill>
                  <a:schemeClr val="lt1"/>
                </a:solidFill>
              </a:rPr>
              <a:t> </a:t>
            </a:r>
            <a:r>
              <a:rPr lang="en-GB" sz="1600" dirty="0" err="1">
                <a:solidFill>
                  <a:schemeClr val="lt1"/>
                </a:solidFill>
              </a:rPr>
              <a:t>diffyg</a:t>
            </a:r>
            <a:r>
              <a:rPr lang="en-GB" sz="1600" dirty="0">
                <a:solidFill>
                  <a:schemeClr val="lt1"/>
                </a:solidFill>
              </a:rPr>
              <a:t> </a:t>
            </a:r>
            <a:r>
              <a:rPr lang="en-GB" sz="1600" dirty="0" err="1">
                <a:solidFill>
                  <a:schemeClr val="lt1"/>
                </a:solidFill>
              </a:rPr>
              <a:t>cyfathrebu</a:t>
            </a:r>
            <a:r>
              <a:rPr lang="en-GB" sz="1600" dirty="0">
                <a:solidFill>
                  <a:schemeClr val="lt1"/>
                </a:solidFill>
              </a:rPr>
              <a:t> </a:t>
            </a:r>
            <a:r>
              <a:rPr lang="en-GB" sz="1600" dirty="0" err="1">
                <a:solidFill>
                  <a:schemeClr val="lt1"/>
                </a:solidFill>
              </a:rPr>
              <a:t>oedd</a:t>
            </a:r>
            <a:r>
              <a:rPr lang="en-GB" sz="1600" dirty="0">
                <a:solidFill>
                  <a:schemeClr val="lt1"/>
                </a:solidFill>
              </a:rPr>
              <a:t> y </a:t>
            </a:r>
            <a:r>
              <a:rPr lang="en-GB" sz="1600" dirty="0" err="1">
                <a:solidFill>
                  <a:schemeClr val="lt1"/>
                </a:solidFill>
              </a:rPr>
              <a:t>broblem</a:t>
            </a:r>
            <a:endParaRPr lang="en-GB" sz="1600" dirty="0">
              <a:solidFill>
                <a:schemeClr val="lt1"/>
              </a:solidFill>
            </a:endParaRPr>
          </a:p>
        </p:txBody>
      </p:sp>
      <p:sp>
        <p:nvSpPr>
          <p:cNvPr id="45" name="Right Arrow 44"/>
          <p:cNvSpPr>
            <a:spLocks noChangeArrowheads="1"/>
          </p:cNvSpPr>
          <p:nvPr/>
        </p:nvSpPr>
        <p:spPr bwMode="auto">
          <a:xfrm>
            <a:off x="8167739" y="5310006"/>
            <a:ext cx="422449" cy="331067"/>
          </a:xfrm>
          <a:prstGeom prst="rightArrow">
            <a:avLst>
              <a:gd name="adj1" fmla="val 50000"/>
              <a:gd name="adj2" fmla="val 50000"/>
            </a:avLst>
          </a:prstGeom>
          <a:solidFill>
            <a:schemeClr val="accent2"/>
          </a:solidFill>
          <a:ln w="38100">
            <a:solidFill>
              <a:schemeClr val="bg1"/>
            </a:solidFill>
            <a:miter lim="800000"/>
            <a:headEnd/>
            <a:tailEnd/>
          </a:ln>
          <a:effectLst>
            <a:outerShdw blurRad="40000" dist="20000" dir="5400000" rotWithShape="0">
              <a:srgbClr val="000000">
                <a:alpha val="37999"/>
              </a:srgbClr>
            </a:outerShdw>
          </a:effec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endParaRPr lang="en-GB" altLang="en-US">
              <a:solidFill>
                <a:srgbClr val="FFFFFF"/>
              </a:solidFill>
              <a:latin typeface="Calibri" charset="0"/>
            </a:endParaRPr>
          </a:p>
        </p:txBody>
      </p:sp>
      <p:sp>
        <p:nvSpPr>
          <p:cNvPr id="46" name="Left Arrow 45"/>
          <p:cNvSpPr>
            <a:spLocks noChangeArrowheads="1"/>
          </p:cNvSpPr>
          <p:nvPr/>
        </p:nvSpPr>
        <p:spPr bwMode="auto">
          <a:xfrm>
            <a:off x="3858906" y="5311591"/>
            <a:ext cx="424002" cy="368393"/>
          </a:xfrm>
          <a:prstGeom prst="leftArrow">
            <a:avLst>
              <a:gd name="adj1" fmla="val 50000"/>
              <a:gd name="adj2" fmla="val 49999"/>
            </a:avLst>
          </a:prstGeom>
          <a:solidFill>
            <a:srgbClr val="9BBB59"/>
          </a:solidFill>
          <a:ln w="38100">
            <a:solidFill>
              <a:schemeClr val="bg1"/>
            </a:solidFill>
            <a:miter lim="800000"/>
            <a:headEnd/>
            <a:tailEnd/>
          </a:ln>
          <a:effectLst>
            <a:outerShdw blurRad="40000" dist="20000" dir="5400000" rotWithShape="0">
              <a:srgbClr val="000000">
                <a:alpha val="37999"/>
              </a:srgbClr>
            </a:outerShdw>
          </a:effec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endParaRPr lang="en-GB" altLang="en-US">
              <a:solidFill>
                <a:srgbClr val="FFFFFF"/>
              </a:solidFill>
              <a:latin typeface="Calibri" charset="0"/>
            </a:endParaRPr>
          </a:p>
        </p:txBody>
      </p:sp>
      <p:sp>
        <p:nvSpPr>
          <p:cNvPr id="47" name="Rounded Rectangle 46"/>
          <p:cNvSpPr>
            <a:spLocks noChangeArrowheads="1"/>
          </p:cNvSpPr>
          <p:nvPr/>
        </p:nvSpPr>
        <p:spPr bwMode="auto">
          <a:xfrm>
            <a:off x="4522639" y="5181600"/>
            <a:ext cx="3512408" cy="589105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38100">
            <a:solidFill>
              <a:schemeClr val="bg1"/>
            </a:solidFill>
            <a:round/>
            <a:headEnd/>
            <a:tailEnd/>
          </a:ln>
          <a:effectLst>
            <a:outerShdw blurRad="40000" dist="20000" dir="5400000" rotWithShape="0">
              <a:srgbClr val="00000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GB" sz="1600" dirty="0" err="1">
                <a:solidFill>
                  <a:schemeClr val="lt1"/>
                </a:solidFill>
              </a:rPr>
              <a:t>Cafwyd</a:t>
            </a:r>
            <a:r>
              <a:rPr lang="en-GB" sz="1600" dirty="0">
                <a:solidFill>
                  <a:schemeClr val="lt1"/>
                </a:solidFill>
              </a:rPr>
              <a:t> y plant </a:t>
            </a:r>
            <a:r>
              <a:rPr lang="en-GB" sz="1600" dirty="0" err="1">
                <a:solidFill>
                  <a:schemeClr val="lt1"/>
                </a:solidFill>
              </a:rPr>
              <a:t>anhawster</a:t>
            </a:r>
            <a:r>
              <a:rPr lang="en-GB" sz="1600" dirty="0">
                <a:solidFill>
                  <a:schemeClr val="lt1"/>
                </a:solidFill>
              </a:rPr>
              <a:t> </a:t>
            </a:r>
            <a:r>
              <a:rPr lang="en-GB" sz="1600" dirty="0" err="1">
                <a:solidFill>
                  <a:schemeClr val="lt1"/>
                </a:solidFill>
              </a:rPr>
              <a:t>gyda’r</a:t>
            </a:r>
            <a:r>
              <a:rPr lang="en-GB" sz="1600" dirty="0">
                <a:solidFill>
                  <a:schemeClr val="lt1"/>
                </a:solidFill>
              </a:rPr>
              <a:t> </a:t>
            </a:r>
            <a:r>
              <a:rPr lang="en-GB" sz="1600" dirty="0" err="1">
                <a:solidFill>
                  <a:schemeClr val="lt1"/>
                </a:solidFill>
              </a:rPr>
              <a:t>dasg</a:t>
            </a:r>
            <a:endParaRPr lang="en-GB" sz="1600" dirty="0">
              <a:solidFill>
                <a:schemeClr val="lt1"/>
              </a:solidFill>
            </a:endParaRPr>
          </a:p>
        </p:txBody>
      </p:sp>
      <p:sp>
        <p:nvSpPr>
          <p:cNvPr id="48" name="Right Arrow 47"/>
          <p:cNvSpPr>
            <a:spLocks noChangeArrowheads="1"/>
          </p:cNvSpPr>
          <p:nvPr/>
        </p:nvSpPr>
        <p:spPr bwMode="auto">
          <a:xfrm>
            <a:off x="8167739" y="5957706"/>
            <a:ext cx="422449" cy="331067"/>
          </a:xfrm>
          <a:prstGeom prst="rightArrow">
            <a:avLst>
              <a:gd name="adj1" fmla="val 50000"/>
              <a:gd name="adj2" fmla="val 50000"/>
            </a:avLst>
          </a:prstGeom>
          <a:solidFill>
            <a:schemeClr val="accent2"/>
          </a:solidFill>
          <a:ln w="38100">
            <a:solidFill>
              <a:schemeClr val="bg1"/>
            </a:solidFill>
            <a:miter lim="800000"/>
            <a:headEnd/>
            <a:tailEnd/>
          </a:ln>
          <a:effectLst>
            <a:outerShdw blurRad="40000" dist="20000" dir="5400000" rotWithShape="0">
              <a:srgbClr val="000000">
                <a:alpha val="37999"/>
              </a:srgbClr>
            </a:outerShdw>
          </a:effec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endParaRPr lang="en-GB" altLang="en-US">
              <a:solidFill>
                <a:srgbClr val="FFFFFF"/>
              </a:solidFill>
              <a:latin typeface="Calibri" charset="0"/>
            </a:endParaRPr>
          </a:p>
        </p:txBody>
      </p:sp>
      <p:sp>
        <p:nvSpPr>
          <p:cNvPr id="49" name="Left Arrow 48"/>
          <p:cNvSpPr>
            <a:spLocks noChangeArrowheads="1"/>
          </p:cNvSpPr>
          <p:nvPr/>
        </p:nvSpPr>
        <p:spPr bwMode="auto">
          <a:xfrm>
            <a:off x="3878362" y="5920380"/>
            <a:ext cx="424002" cy="368393"/>
          </a:xfrm>
          <a:prstGeom prst="leftArrow">
            <a:avLst>
              <a:gd name="adj1" fmla="val 50000"/>
              <a:gd name="adj2" fmla="val 49999"/>
            </a:avLst>
          </a:prstGeom>
          <a:solidFill>
            <a:srgbClr val="9BBB59"/>
          </a:solidFill>
          <a:ln w="38100">
            <a:solidFill>
              <a:schemeClr val="bg1"/>
            </a:solidFill>
            <a:miter lim="800000"/>
            <a:headEnd/>
            <a:tailEnd/>
          </a:ln>
          <a:effectLst>
            <a:outerShdw blurRad="40000" dist="20000" dir="5400000" rotWithShape="0">
              <a:srgbClr val="000000">
                <a:alpha val="37999"/>
              </a:srgbClr>
            </a:outerShdw>
          </a:effec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endParaRPr lang="en-GB" altLang="en-US">
              <a:solidFill>
                <a:srgbClr val="FFFFFF"/>
              </a:solidFill>
              <a:latin typeface="Calibri" charset="0"/>
            </a:endParaRPr>
          </a:p>
        </p:txBody>
      </p:sp>
      <p:sp>
        <p:nvSpPr>
          <p:cNvPr id="50" name="Rounded Rectangle 49"/>
          <p:cNvSpPr>
            <a:spLocks noChangeArrowheads="1"/>
          </p:cNvSpPr>
          <p:nvPr/>
        </p:nvSpPr>
        <p:spPr bwMode="auto">
          <a:xfrm>
            <a:off x="4522639" y="5829300"/>
            <a:ext cx="3512408" cy="589105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38100">
            <a:solidFill>
              <a:schemeClr val="bg1"/>
            </a:solidFill>
            <a:round/>
            <a:headEnd/>
            <a:tailEnd/>
          </a:ln>
          <a:effectLst>
            <a:outerShdw blurRad="40000" dist="20000" dir="5400000" rotWithShape="0">
              <a:srgbClr val="00000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GB" sz="1600" dirty="0" err="1">
                <a:solidFill>
                  <a:schemeClr val="lt1"/>
                </a:solidFill>
              </a:rPr>
              <a:t>Credir</a:t>
            </a:r>
            <a:r>
              <a:rPr lang="en-GB" sz="1600" dirty="0">
                <a:solidFill>
                  <a:schemeClr val="lt1"/>
                </a:solidFill>
              </a:rPr>
              <a:t> </a:t>
            </a:r>
            <a:r>
              <a:rPr lang="en-GB" sz="1600" dirty="0" err="1">
                <a:solidFill>
                  <a:schemeClr val="lt1"/>
                </a:solidFill>
              </a:rPr>
              <a:t>fy</a:t>
            </a:r>
            <a:r>
              <a:rPr lang="en-GB" sz="1600" dirty="0">
                <a:solidFill>
                  <a:schemeClr val="lt1"/>
                </a:solidFill>
              </a:rPr>
              <a:t> mod </a:t>
            </a:r>
            <a:r>
              <a:rPr lang="en-GB" sz="1600" dirty="0" err="1">
                <a:solidFill>
                  <a:schemeClr val="lt1"/>
                </a:solidFill>
              </a:rPr>
              <a:t>wedi</a:t>
            </a:r>
            <a:r>
              <a:rPr lang="en-GB" sz="1600" dirty="0">
                <a:solidFill>
                  <a:schemeClr val="lt1"/>
                </a:solidFill>
              </a:rPr>
              <a:t> </a:t>
            </a:r>
            <a:r>
              <a:rPr lang="en-GB" sz="1600" dirty="0" err="1">
                <a:solidFill>
                  <a:schemeClr val="lt1"/>
                </a:solidFill>
              </a:rPr>
              <a:t>datblygu</a:t>
            </a:r>
            <a:r>
              <a:rPr lang="en-GB" sz="1600" dirty="0">
                <a:solidFill>
                  <a:schemeClr val="lt1"/>
                </a:solidFill>
              </a:rPr>
              <a:t> </a:t>
            </a:r>
            <a:r>
              <a:rPr lang="en-GB" sz="1600" dirty="0" err="1">
                <a:solidFill>
                  <a:schemeClr val="lt1"/>
                </a:solidFill>
              </a:rPr>
              <a:t>fy</a:t>
            </a:r>
            <a:r>
              <a:rPr lang="en-GB" sz="1600" dirty="0">
                <a:solidFill>
                  <a:schemeClr val="lt1"/>
                </a:solidFill>
              </a:rPr>
              <a:t> </a:t>
            </a:r>
            <a:r>
              <a:rPr lang="en-GB" sz="1600" dirty="0" err="1">
                <a:solidFill>
                  <a:schemeClr val="lt1"/>
                </a:solidFill>
              </a:rPr>
              <a:t>nealltwriaeth</a:t>
            </a:r>
            <a:r>
              <a:rPr lang="en-GB" sz="1600" dirty="0">
                <a:solidFill>
                  <a:schemeClr val="lt1"/>
                </a:solidFill>
              </a:rPr>
              <a:t> </a:t>
            </a:r>
            <a:r>
              <a:rPr lang="en-GB" sz="1600" dirty="0" err="1">
                <a:solidFill>
                  <a:schemeClr val="lt1"/>
                </a:solidFill>
              </a:rPr>
              <a:t>o’r</a:t>
            </a:r>
            <a:r>
              <a:rPr lang="en-GB" sz="1600" dirty="0">
                <a:solidFill>
                  <a:schemeClr val="lt1"/>
                </a:solidFill>
              </a:rPr>
              <a:t> </a:t>
            </a:r>
            <a:r>
              <a:rPr lang="en-GB" sz="1600" dirty="0" err="1">
                <a:solidFill>
                  <a:schemeClr val="lt1"/>
                </a:solidFill>
              </a:rPr>
              <a:t>maes</a:t>
            </a:r>
            <a:r>
              <a:rPr lang="en-GB" sz="1600" dirty="0">
                <a:solidFill>
                  <a:schemeClr val="lt1"/>
                </a:solidFill>
              </a:rPr>
              <a:t> </a:t>
            </a:r>
            <a:r>
              <a:rPr lang="en-GB" sz="1600" dirty="0" err="1">
                <a:solidFill>
                  <a:schemeClr val="lt1"/>
                </a:solidFill>
              </a:rPr>
              <a:t>hwn</a:t>
            </a:r>
            <a:r>
              <a:rPr lang="en-GB" sz="1600" dirty="0">
                <a:solidFill>
                  <a:schemeClr val="lt1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3079075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63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16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63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21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 nodeType="clickPar">
                      <p:stCondLst>
                        <p:cond delay="0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26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 nodeType="clickPar">
                      <p:stCondLst>
                        <p:cond delay="0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63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3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 nodeType="clickPar">
                      <p:stCondLst>
                        <p:cond delay="0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3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 nodeType="clickPar">
                      <p:stCondLst>
                        <p:cond delay="0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63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41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 nodeType="clickPar">
                      <p:stCondLst>
                        <p:cond delay="0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46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 nodeType="clickPar">
                      <p:stCondLst>
                        <p:cond delay="0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63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51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 nodeType="clickPar">
                      <p:stCondLst>
                        <p:cond delay="0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56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 nodeType="clickPar">
                      <p:stCondLst>
                        <p:cond delay="0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63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61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 nodeType="clickPar">
                      <p:stCondLst>
                        <p:cond delay="0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66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 nodeType="clickPar">
                      <p:stCondLst>
                        <p:cond delay="0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63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71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 nodeType="clickPar">
                      <p:stCondLst>
                        <p:cond delay="0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76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 nodeType="clickPar">
                      <p:stCondLst>
                        <p:cond delay="0"/>
                      </p:stCondLst>
                      <p:childTnLst>
                        <p:par>
                          <p:cTn id="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0" presetID="63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81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</p:childTnLst>
        </p:cTn>
      </p:par>
    </p:tnLst>
    <p:bldLst>
      <p:bldP spid="4" grpId="0" animBg="1"/>
      <p:bldP spid="4" grpId="1" animBg="1"/>
      <p:bldP spid="32" grpId="0" animBg="1"/>
      <p:bldP spid="32" grpId="1" animBg="1"/>
      <p:bldP spid="35" grpId="0" animBg="1"/>
      <p:bldP spid="35" grpId="1" animBg="1"/>
      <p:bldP spid="38" grpId="0" animBg="1"/>
      <p:bldP spid="38" grpId="1" animBg="1"/>
      <p:bldP spid="41" grpId="0" animBg="1"/>
      <p:bldP spid="41" grpId="1" animBg="1"/>
      <p:bldP spid="44" grpId="0" animBg="1"/>
      <p:bldP spid="44" grpId="1" animBg="1"/>
      <p:bldP spid="47" grpId="0" animBg="1"/>
      <p:bldP spid="47" grpId="1" animBg="1"/>
      <p:bldP spid="50" grpId="0" animBg="1"/>
      <p:bldP spid="50" grpId="1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34979" y="5156886"/>
            <a:ext cx="10131425" cy="1456267"/>
          </a:xfrm>
        </p:spPr>
        <p:txBody>
          <a:bodyPr/>
          <a:lstStyle/>
          <a:p>
            <a:pPr algn="r"/>
            <a:r>
              <a:rPr lang="en-US" dirty="0"/>
              <a:t>100 </a:t>
            </a:r>
            <a:r>
              <a:rPr lang="en-US" dirty="0" err="1"/>
              <a:t>Canllaw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231" y="127387"/>
            <a:ext cx="6027147" cy="6532170"/>
          </a:xfrm>
        </p:spPr>
      </p:pic>
    </p:spTree>
    <p:extLst>
      <p:ext uri="{BB962C8B-B14F-4D97-AF65-F5344CB8AC3E}">
        <p14:creationId xmlns:p14="http://schemas.microsoft.com/office/powerpoint/2010/main" val="23747459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36125" y="5206314"/>
            <a:ext cx="10131425" cy="1456267"/>
          </a:xfrm>
        </p:spPr>
        <p:txBody>
          <a:bodyPr/>
          <a:lstStyle/>
          <a:p>
            <a:pPr algn="r"/>
            <a:r>
              <a:rPr lang="en-US" dirty="0"/>
              <a:t>100 Canllaw2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0234" y="127387"/>
            <a:ext cx="6576555" cy="6621416"/>
          </a:xfrm>
        </p:spPr>
      </p:pic>
    </p:spTree>
    <p:extLst>
      <p:ext uri="{BB962C8B-B14F-4D97-AF65-F5344CB8AC3E}">
        <p14:creationId xmlns:p14="http://schemas.microsoft.com/office/powerpoint/2010/main" val="182649457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Berfau</a:t>
            </a:r>
            <a:r>
              <a:rPr lang="en-US" dirty="0"/>
              <a:t> </a:t>
            </a:r>
            <a:r>
              <a:rPr lang="en-US" dirty="0" err="1"/>
              <a:t>cryno</a:t>
            </a:r>
            <a:r>
              <a:rPr lang="en-US" dirty="0"/>
              <a:t>: </a:t>
            </a:r>
            <a:r>
              <a:rPr lang="en-US" dirty="0" err="1"/>
              <a:t>presennol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500" dirty="0" err="1"/>
              <a:t>Nid</a:t>
            </a:r>
            <a:r>
              <a:rPr lang="en-US" sz="3500" dirty="0"/>
              <a:t> </a:t>
            </a:r>
            <a:r>
              <a:rPr lang="en-US" sz="3500" dirty="0" err="1"/>
              <a:t>yw’n</a:t>
            </a:r>
            <a:r>
              <a:rPr lang="en-US" sz="3500" dirty="0"/>
              <a:t> </a:t>
            </a:r>
            <a:r>
              <a:rPr lang="en-US" sz="3500" dirty="0" err="1"/>
              <a:t>addas</a:t>
            </a:r>
            <a:r>
              <a:rPr lang="en-US" sz="3500" dirty="0"/>
              <a:t> </a:t>
            </a:r>
            <a:r>
              <a:rPr lang="en-US" sz="3500" dirty="0" err="1"/>
              <a:t>defnyddio’r</a:t>
            </a:r>
            <a:r>
              <a:rPr lang="en-US" sz="3500" dirty="0"/>
              <a:t> </a:t>
            </a:r>
            <a:r>
              <a:rPr lang="en-US" sz="3500" dirty="0" err="1"/>
              <a:t>amhersonol</a:t>
            </a:r>
            <a:r>
              <a:rPr lang="en-US" sz="3500" dirty="0"/>
              <a:t> bob </a:t>
            </a:r>
            <a:r>
              <a:rPr lang="en-US" sz="3500" dirty="0" err="1"/>
              <a:t>tro</a:t>
            </a:r>
            <a:r>
              <a:rPr lang="en-US" sz="3500" dirty="0"/>
              <a:t>. </a:t>
            </a:r>
            <a:r>
              <a:rPr lang="en-US" sz="3500" dirty="0" err="1"/>
              <a:t>Yn</a:t>
            </a:r>
            <a:r>
              <a:rPr lang="en-US" sz="3500" dirty="0"/>
              <a:t> </a:t>
            </a:r>
            <a:r>
              <a:rPr lang="en-US" sz="3500" dirty="0" err="1"/>
              <a:t>aml</a:t>
            </a:r>
            <a:r>
              <a:rPr lang="en-US" sz="3500" dirty="0"/>
              <a:t>, </a:t>
            </a:r>
            <a:r>
              <a:rPr lang="en-US" sz="3500" dirty="0" err="1"/>
              <a:t>rydym</a:t>
            </a:r>
            <a:r>
              <a:rPr lang="en-US" sz="3500" dirty="0"/>
              <a:t> </a:t>
            </a:r>
            <a:r>
              <a:rPr lang="en-US" sz="3500" dirty="0" err="1"/>
              <a:t>yn</a:t>
            </a:r>
            <a:r>
              <a:rPr lang="en-US" sz="3500" dirty="0"/>
              <a:t> </a:t>
            </a:r>
            <a:r>
              <a:rPr lang="en-US" sz="3500" dirty="0" err="1"/>
              <a:t>cyfeirio</a:t>
            </a:r>
            <a:r>
              <a:rPr lang="en-US" sz="3500" dirty="0"/>
              <a:t> </a:t>
            </a:r>
            <a:r>
              <a:rPr lang="en-US" sz="3500" dirty="0" err="1"/>
              <a:t>yn</a:t>
            </a:r>
            <a:r>
              <a:rPr lang="en-US" sz="3500" dirty="0"/>
              <a:t> </a:t>
            </a:r>
            <a:r>
              <a:rPr lang="en-US" sz="3500" dirty="0" err="1"/>
              <a:t>uniongyrchol</a:t>
            </a:r>
            <a:r>
              <a:rPr lang="en-US" sz="3500" dirty="0"/>
              <a:t> at </a:t>
            </a:r>
            <a:r>
              <a:rPr lang="en-US" sz="3500" dirty="0" err="1"/>
              <a:t>berson</a:t>
            </a:r>
            <a:r>
              <a:rPr lang="en-US" sz="3500" dirty="0"/>
              <a:t>, </a:t>
            </a:r>
            <a:r>
              <a:rPr lang="en-US" sz="3500" dirty="0" err="1"/>
              <a:t>sy’n</a:t>
            </a:r>
            <a:r>
              <a:rPr lang="en-US" sz="3500" dirty="0"/>
              <a:t> </a:t>
            </a:r>
            <a:r>
              <a:rPr lang="en-US" sz="3500" dirty="0" err="1"/>
              <a:t>yn</a:t>
            </a:r>
            <a:r>
              <a:rPr lang="en-US" sz="3500" dirty="0"/>
              <a:t> </a:t>
            </a:r>
            <a:r>
              <a:rPr lang="en-US" sz="3500" dirty="0" err="1"/>
              <a:t>gwneud</a:t>
            </a:r>
            <a:r>
              <a:rPr lang="en-US" sz="3500" dirty="0"/>
              <a:t> </a:t>
            </a:r>
            <a:r>
              <a:rPr lang="en-US" sz="3500" dirty="0" err="1"/>
              <a:t>rhywbeth</a:t>
            </a:r>
            <a:r>
              <a:rPr lang="en-US" sz="35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8351752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7871" y="286036"/>
            <a:ext cx="10131425" cy="1456267"/>
          </a:xfrm>
        </p:spPr>
        <p:txBody>
          <a:bodyPr>
            <a:normAutofit/>
          </a:bodyPr>
          <a:lstStyle/>
          <a:p>
            <a:r>
              <a:rPr lang="en-US" cap="none" dirty="0" err="1"/>
              <a:t>Berfau</a:t>
            </a:r>
            <a:r>
              <a:rPr lang="en-US" cap="none" dirty="0"/>
              <a:t> </a:t>
            </a:r>
            <a:r>
              <a:rPr lang="en-US" cap="none" dirty="0" err="1"/>
              <a:t>Cryno’r</a:t>
            </a:r>
            <a:r>
              <a:rPr lang="en-US" cap="none" dirty="0"/>
              <a:t> </a:t>
            </a:r>
            <a:r>
              <a:rPr lang="en-US" cap="none" dirty="0" err="1"/>
              <a:t>Amser</a:t>
            </a:r>
            <a:r>
              <a:rPr lang="en-US" cap="none" dirty="0"/>
              <a:t> </a:t>
            </a:r>
            <a:r>
              <a:rPr lang="en-US" cap="none" dirty="0" err="1"/>
              <a:t>Presennol</a:t>
            </a:r>
            <a:r>
              <a:rPr lang="en-US" cap="none" dirty="0"/>
              <a:t> </a:t>
            </a:r>
            <a:br>
              <a:rPr lang="en-US" dirty="0"/>
            </a:b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55" t="51359" b="3552"/>
          <a:stretch/>
        </p:blipFill>
        <p:spPr>
          <a:xfrm>
            <a:off x="1066777" y="1168561"/>
            <a:ext cx="9732519" cy="5375674"/>
          </a:xfrm>
        </p:spPr>
      </p:pic>
    </p:spTree>
    <p:extLst>
      <p:ext uri="{BB962C8B-B14F-4D97-AF65-F5344CB8AC3E}">
        <p14:creationId xmlns:p14="http://schemas.microsoft.com/office/powerpoint/2010/main" val="149856427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3ydd Person </a:t>
            </a:r>
            <a:r>
              <a:rPr lang="en-US" dirty="0" err="1"/>
              <a:t>unigol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203" t="17145" r="-4076" b="7465"/>
          <a:stretch/>
        </p:blipFill>
        <p:spPr>
          <a:xfrm>
            <a:off x="1050324" y="2224215"/>
            <a:ext cx="10654332" cy="1964726"/>
          </a:xfrm>
        </p:spPr>
      </p:pic>
    </p:spTree>
    <p:extLst>
      <p:ext uri="{BB962C8B-B14F-4D97-AF65-F5344CB8AC3E}">
        <p14:creationId xmlns:p14="http://schemas.microsoft.com/office/powerpoint/2010/main" val="132936570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25114" y="325348"/>
            <a:ext cx="5877509" cy="61372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008590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cap="none" dirty="0" err="1"/>
              <a:t>Cyfoethogi</a:t>
            </a:r>
            <a:r>
              <a:rPr lang="en-US" cap="none" dirty="0"/>
              <a:t> </a:t>
            </a:r>
            <a:r>
              <a:rPr lang="en-US" cap="none" dirty="0" err="1"/>
              <a:t>Eich</a:t>
            </a:r>
            <a:r>
              <a:rPr lang="en-US" cap="none" dirty="0"/>
              <a:t> </a:t>
            </a:r>
            <a:r>
              <a:rPr lang="en-US" cap="none" dirty="0" err="1"/>
              <a:t>Ysgrifennu</a:t>
            </a:r>
            <a:r>
              <a:rPr lang="en-US" cap="none" dirty="0"/>
              <a:t> </a:t>
            </a:r>
            <a:r>
              <a:rPr lang="en-US" cap="none" dirty="0" err="1"/>
              <a:t>Gyda</a:t>
            </a:r>
            <a:r>
              <a:rPr lang="en-US" cap="none" dirty="0"/>
              <a:t> </a:t>
            </a:r>
            <a:r>
              <a:rPr lang="en-US" cap="none" dirty="0" err="1"/>
              <a:t>Geirfa</a:t>
            </a:r>
            <a:r>
              <a:rPr lang="en-US" cap="none" dirty="0"/>
              <a:t> </a:t>
            </a:r>
            <a:br>
              <a:rPr lang="en-US" cap="none" dirty="0"/>
            </a:br>
            <a:r>
              <a:rPr lang="en-US" cap="none" dirty="0"/>
              <a:t>ac </a:t>
            </a:r>
            <a:r>
              <a:rPr lang="en-US" cap="none" dirty="0" err="1"/>
              <a:t>Ymadroddion</a:t>
            </a:r>
            <a:r>
              <a:rPr lang="en-US" cap="none" dirty="0"/>
              <a:t> </a:t>
            </a:r>
            <a:r>
              <a:rPr lang="en-US" cap="none" dirty="0" err="1"/>
              <a:t>Dadansoddi</a:t>
            </a:r>
            <a:r>
              <a:rPr lang="en-US" cap="none" dirty="0"/>
              <a:t> a </a:t>
            </a:r>
            <a:r>
              <a:rPr lang="en-US" cap="none" dirty="0" err="1"/>
              <a:t>Chyflwyno</a:t>
            </a:r>
            <a:endParaRPr lang="en-US" cap="none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3600" dirty="0" err="1"/>
              <a:t>Achos</a:t>
            </a:r>
            <a:r>
              <a:rPr lang="en-US" sz="3600" dirty="0"/>
              <a:t>			</a:t>
            </a:r>
            <a:r>
              <a:rPr lang="en-US" sz="3600" dirty="0" err="1"/>
              <a:t>Oherwydd</a:t>
            </a:r>
            <a:endParaRPr lang="en-US" sz="3600" dirty="0"/>
          </a:p>
          <a:p>
            <a:r>
              <a:rPr lang="en-US" sz="3600" dirty="0" err="1"/>
              <a:t>Siwr</a:t>
            </a:r>
            <a:r>
              <a:rPr lang="en-US" sz="3600" dirty="0"/>
              <a:t> o </a:t>
            </a:r>
            <a:r>
              <a:rPr lang="en-US" sz="3600" dirty="0" err="1"/>
              <a:t>fod</a:t>
            </a:r>
            <a:r>
              <a:rPr lang="en-US" sz="3600" dirty="0"/>
              <a:t>		</a:t>
            </a:r>
            <a:r>
              <a:rPr lang="en-US" sz="3600" dirty="0" err="1"/>
              <a:t>Yn</a:t>
            </a:r>
            <a:r>
              <a:rPr lang="en-US" sz="3600" dirty="0"/>
              <a:t> </a:t>
            </a:r>
            <a:r>
              <a:rPr lang="en-US" sz="3600" dirty="0" err="1"/>
              <a:t>ddiau</a:t>
            </a:r>
            <a:r>
              <a:rPr lang="en-US" sz="3600" dirty="0"/>
              <a:t> / Bid </a:t>
            </a:r>
            <a:r>
              <a:rPr lang="en-US" sz="3600" dirty="0" err="1"/>
              <a:t>siŵr</a:t>
            </a:r>
            <a:endParaRPr lang="en-US" sz="3600" dirty="0"/>
          </a:p>
          <a:p>
            <a:r>
              <a:rPr lang="en-US" sz="3600" dirty="0" err="1"/>
              <a:t>Fel</a:t>
            </a:r>
            <a:r>
              <a:rPr lang="en-US" sz="3600" dirty="0"/>
              <a:t>					</a:t>
            </a:r>
            <a:r>
              <a:rPr lang="en-US" sz="3600" dirty="0" err="1"/>
              <a:t>Megis</a:t>
            </a:r>
            <a:endParaRPr lang="en-US" sz="3600" dirty="0"/>
          </a:p>
          <a:p>
            <a:endParaRPr lang="en-US" sz="36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862841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43199" y="296667"/>
            <a:ext cx="6275295" cy="6396825"/>
          </a:xfrm>
        </p:spPr>
      </p:pic>
    </p:spTree>
    <p:extLst>
      <p:ext uri="{BB962C8B-B14F-4D97-AF65-F5344CB8AC3E}">
        <p14:creationId xmlns:p14="http://schemas.microsoft.com/office/powerpoint/2010/main" val="168777678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Talfyrru</a:t>
            </a:r>
            <a:r>
              <a:rPr lang="en-US" dirty="0"/>
              <a:t> </a:t>
            </a:r>
            <a:r>
              <a:rPr lang="en-US" dirty="0" err="1"/>
              <a:t>geiriau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4000" dirty="0" err="1"/>
              <a:t>Gwna</a:t>
            </a:r>
            <a:r>
              <a:rPr lang="en-US" sz="4000" dirty="0"/>
              <a:t>			</a:t>
            </a:r>
            <a:r>
              <a:rPr lang="en-US" sz="4000" dirty="0" err="1"/>
              <a:t>Gwnaf</a:t>
            </a:r>
            <a:endParaRPr lang="en-US" sz="4000" dirty="0"/>
          </a:p>
          <a:p>
            <a:r>
              <a:rPr lang="en-US" sz="4000" dirty="0" err="1"/>
              <a:t>Fory</a:t>
            </a:r>
            <a:r>
              <a:rPr lang="en-US" sz="4000" dirty="0"/>
              <a:t>				</a:t>
            </a:r>
            <a:r>
              <a:rPr lang="en-US" sz="4000" dirty="0" err="1"/>
              <a:t>Yfory</a:t>
            </a:r>
            <a:endParaRPr lang="en-US" sz="4000" dirty="0"/>
          </a:p>
          <a:p>
            <a:r>
              <a:rPr lang="en-US" sz="4000" dirty="0" err="1"/>
              <a:t>Sgrifennu</a:t>
            </a:r>
            <a:r>
              <a:rPr lang="en-US" sz="4000" dirty="0"/>
              <a:t>		</a:t>
            </a:r>
            <a:r>
              <a:rPr lang="en-US" sz="4000"/>
              <a:t>Ysgrifennu</a:t>
            </a:r>
            <a:endParaRPr lang="en-US" sz="4000" dirty="0"/>
          </a:p>
          <a:p>
            <a:r>
              <a:rPr lang="en-US" sz="4000" dirty="0"/>
              <a:t>Tre				</a:t>
            </a:r>
            <a:r>
              <a:rPr lang="en-US" sz="4000" dirty="0" err="1"/>
              <a:t>Tref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74634925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Dysgu</a:t>
            </a:r>
            <a:r>
              <a:rPr lang="en-US" dirty="0"/>
              <a:t> </a:t>
            </a:r>
            <a:r>
              <a:rPr lang="en-US" dirty="0" err="1"/>
              <a:t>Cyfeiriol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200" dirty="0">
                <a:hlinkClick r:id="rId3" invalidUrl="http:///"/>
              </a:rPr>
              <a:t>http://</a:t>
            </a:r>
            <a:r>
              <a:rPr lang="en-US" sz="3200" dirty="0">
                <a:hlinkClick r:id="rId4" invalidUrl="http://www.ybont.org/pluginfile.php/674/mod_resource/content/4/Y Goddefol.htm"/>
              </a:rPr>
              <a:t>www.ybont.org/pluginfile.php/674/mod_resource/content/4/Y%20Goddefol.htm</a:t>
            </a:r>
            <a:endParaRPr lang="en-US" sz="3200" dirty="0"/>
          </a:p>
          <a:p>
            <a:r>
              <a:rPr lang="en-US" sz="3200" dirty="0"/>
              <a:t>https://</a:t>
            </a:r>
            <a:r>
              <a:rPr lang="en-US" sz="3200" dirty="0" err="1"/>
              <a:t>www.cadarn.ac.uk</a:t>
            </a:r>
            <a:r>
              <a:rPr lang="en-US" sz="3200" dirty="0"/>
              <a:t>/resource/</a:t>
            </a:r>
            <a:r>
              <a:rPr lang="en-US" sz="3200" dirty="0" err="1"/>
              <a:t>amhersonol-rheolaidd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43392585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04C7E"/>
      </a:dk2>
      <a:lt2>
        <a:srgbClr val="EBEBEB"/>
      </a:lt2>
      <a:accent1>
        <a:srgbClr val="94CE67"/>
      </a:accent1>
      <a:accent2>
        <a:srgbClr val="49D1CD"/>
      </a:accent2>
      <a:accent3>
        <a:srgbClr val="61A5D6"/>
      </a:accent3>
      <a:accent4>
        <a:srgbClr val="9D8CD3"/>
      </a:accent4>
      <a:accent5>
        <a:srgbClr val="E45C8A"/>
      </a:accent5>
      <a:accent6>
        <a:srgbClr val="F98C61"/>
      </a:accent6>
      <a:hlink>
        <a:srgbClr val="AAF172"/>
      </a:hlink>
      <a:folHlink>
        <a:srgbClr val="E7F19A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E44E6A2F-09CD-4BE0-B42D-107FF03CEED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Celestial</Template>
  <TotalTime>1169</TotalTime>
  <Words>1464</Words>
  <Application>Microsoft Macintosh PowerPoint</Application>
  <PresentationFormat>Widescreen</PresentationFormat>
  <Paragraphs>187</Paragraphs>
  <Slides>35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2" baseType="lpstr">
      <vt:lpstr>ＭＳ 明朝</vt:lpstr>
      <vt:lpstr>Arial</vt:lpstr>
      <vt:lpstr>Calibri</vt:lpstr>
      <vt:lpstr>Calibri Light</vt:lpstr>
      <vt:lpstr>Rockwell Extra Bold</vt:lpstr>
      <vt:lpstr>Times New Roman</vt:lpstr>
      <vt:lpstr>Celestial</vt:lpstr>
      <vt:lpstr>ECAD4002c</vt:lpstr>
      <vt:lpstr>Nod ac amcanion</vt:lpstr>
      <vt:lpstr>Gofiwch chi?</vt:lpstr>
      <vt:lpstr> Deall hanfod ysgrifennu’n ffurfiol  mewn gwaith academaidd</vt:lpstr>
      <vt:lpstr>Cymharwch</vt:lpstr>
      <vt:lpstr>Canlyniadau</vt:lpstr>
      <vt:lpstr>PowerPoint Presentation</vt:lpstr>
      <vt:lpstr>Terfyniadau ffurfiol</vt:lpstr>
      <vt:lpstr>Terfyniadau’r Gorffennol</vt:lpstr>
      <vt:lpstr>PowerPoint Presentation</vt:lpstr>
      <vt:lpstr>PowerPoint Presentation</vt:lpstr>
      <vt:lpstr>Yr Amhersonol: Termau allweddol </vt:lpstr>
      <vt:lpstr>Beth yw goddrych a gwrthrych?</vt:lpstr>
      <vt:lpstr>Eich tro chi…</vt:lpstr>
      <vt:lpstr>Yr Amhersonol …</vt:lpstr>
      <vt:lpstr>Yr Amhersonol …</vt:lpstr>
      <vt:lpstr>Treigladau</vt:lpstr>
      <vt:lpstr>Cofiwch</vt:lpstr>
      <vt:lpstr>Berfau defnyddiol</vt:lpstr>
      <vt:lpstr>Cywirwch: Ysgol Newydd</vt:lpstr>
      <vt:lpstr>Cywirwch: Ysgol Newydd</vt:lpstr>
      <vt:lpstr>Cywirwch: Ysgol Newydd</vt:lpstr>
      <vt:lpstr>Defnyddio Berfau Amhersonol  a Threiglo’n Gywir Mewn Cystrawenau Amhersonol. </vt:lpstr>
      <vt:lpstr>PowerPoint Presentation</vt:lpstr>
      <vt:lpstr>Cywir neu Anghywir?</vt:lpstr>
      <vt:lpstr>100 Canllaw</vt:lpstr>
      <vt:lpstr>100 Canllaw2</vt:lpstr>
      <vt:lpstr>Berfau cryno: presennol</vt:lpstr>
      <vt:lpstr>Berfau Cryno’r Amser Presennol  </vt:lpstr>
      <vt:lpstr>3ydd Person unigol</vt:lpstr>
      <vt:lpstr>PowerPoint Presentation</vt:lpstr>
      <vt:lpstr>Cyfoethogi Eich Ysgrifennu Gyda Geirfa  ac Ymadroddion Dadansoddi a Chyflwyno</vt:lpstr>
      <vt:lpstr>PowerPoint Presentation</vt:lpstr>
      <vt:lpstr>Talfyrru geiriau</vt:lpstr>
      <vt:lpstr>Dysgu Cyfeiriol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ITIA500</dc:title>
  <dc:creator>karalewis87@gmail.com</dc:creator>
  <cp:lastModifiedBy>C E-Thomas</cp:lastModifiedBy>
  <cp:revision>42</cp:revision>
  <cp:lastPrinted>2019-01-21T11:13:10Z</cp:lastPrinted>
  <dcterms:created xsi:type="dcterms:W3CDTF">2016-10-26T14:54:55Z</dcterms:created>
  <dcterms:modified xsi:type="dcterms:W3CDTF">2019-01-21T15:36:21Z</dcterms:modified>
</cp:coreProperties>
</file>