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9" d="100"/>
          <a:sy n="59" d="100"/>
        </p:scale>
        <p:origin x="150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huliyana Georgieva" userId="201e2344180a8101" providerId="LiveId" clId="{C728FFEF-0859-4D85-A3BE-C594849D4E76}"/>
    <pc:docChg chg="custSel modSld">
      <pc:chgData name="Zhuliyana Georgieva" userId="201e2344180a8101" providerId="LiveId" clId="{C728FFEF-0859-4D85-A3BE-C594849D4E76}" dt="2023-05-07T19:03:13.996" v="131" actId="20577"/>
      <pc:docMkLst>
        <pc:docMk/>
      </pc:docMkLst>
      <pc:sldChg chg="modSp mod">
        <pc:chgData name="Zhuliyana Georgieva" userId="201e2344180a8101" providerId="LiveId" clId="{C728FFEF-0859-4D85-A3BE-C594849D4E76}" dt="2023-05-07T19:03:13.996" v="131" actId="20577"/>
        <pc:sldMkLst>
          <pc:docMk/>
          <pc:sldMk cId="0" sldId="256"/>
        </pc:sldMkLst>
        <pc:spChg chg="mod">
          <ac:chgData name="Zhuliyana Georgieva" userId="201e2344180a8101" providerId="LiveId" clId="{C728FFEF-0859-4D85-A3BE-C594849D4E76}" dt="2023-05-07T19:03:13.996" v="131" actId="20577"/>
          <ac:spMkLst>
            <pc:docMk/>
            <pc:sldMk cId="0"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1D8BD707-D9CF-40AE-B4C6-C98DA3205C09}" type="datetimeFigureOut">
              <a:rPr lang="en-US" smtClean="0"/>
              <a:pPr/>
              <a:t>5/7/2023</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5/7/2023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5/7/2023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5/7/2023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5/7/2023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5/7/2023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5/7/2023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5/7/2023</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home.kpmg/in/en/home/insights/2021/02/doing-business-in-india.html" TargetMode="External"/><Relationship Id="rId3" Type="http://schemas.openxmlformats.org/officeDocument/2006/relationships/hyperlink" Target="https://www.bbc.com/news/world-asia-india-58276055" TargetMode="External"/><Relationship Id="rId7" Type="http://schemas.openxmlformats.org/officeDocument/2006/relationships/hyperlink" Target="https://learndigital.withgoogle.com/digitalunlocked" TargetMode="External"/><Relationship Id="rId2" Type="http://schemas.openxmlformats.org/officeDocument/2006/relationships/hyperlink" Target="https://www.amazon.in/gp/help/customer/display.html?nodeId=G9XGGVDWVG8EJWQN" TargetMode="External"/><Relationship Id="rId1" Type="http://schemas.openxmlformats.org/officeDocument/2006/relationships/slideLayout" Target="../slideLayouts/slideLayout2.xml"/><Relationship Id="rId6" Type="http://schemas.openxmlformats.org/officeDocument/2006/relationships/hyperlink" Target="https://www.ey.com/en_in/tax/doing-business-in-india" TargetMode="External"/><Relationship Id="rId5" Type="http://schemas.openxmlformats.org/officeDocument/2006/relationships/hyperlink" Target="https://www2.deloitte.com/in/en/pages/technology-media-and-telecommunications/articles/tmt-predictions.html" TargetMode="External"/><Relationship Id="rId4" Type="http://schemas.openxmlformats.org/officeDocument/2006/relationships/hyperlink" Target="https://www.coca-colaindia.com/our-company/business-conduct-guidelines" TargetMode="External"/><Relationship Id="rId9" Type="http://schemas.openxmlformats.org/officeDocument/2006/relationships/hyperlink" Target="https://mcdonaldsindia.com/our-food/"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unilever.com/about/who-we-are/our-people/" TargetMode="External"/><Relationship Id="rId3" Type="http://schemas.openxmlformats.org/officeDocument/2006/relationships/hyperlink" Target="https://www.nestle.in/brands/allbrands" TargetMode="External"/><Relationship Id="rId7" Type="http://schemas.openxmlformats.org/officeDocument/2006/relationships/hyperlink" Target="https://www.transparency.org/en/cpi/2020/index/nzl" TargetMode="External"/><Relationship Id="rId2" Type="http://schemas.openxmlformats.org/officeDocument/2006/relationships/hyperlink" Target="https://www.mcdonaldsindia.com/about-us/sustainability/national-highway-development-program" TargetMode="External"/><Relationship Id="rId1" Type="http://schemas.openxmlformats.org/officeDocument/2006/relationships/slideLayout" Target="../slideLayouts/slideLayout2.xml"/><Relationship Id="rId6" Type="http://schemas.openxmlformats.org/officeDocument/2006/relationships/hyperlink" Target="https://www.sebi.gov.in/legal/regulations/jun-2018/securities-and-exchange-board-of-india-listing-obligations-and-disclosure-requirements-regulations-2015-last-amended-on-may-9-2018-_38973.html" TargetMode="External"/><Relationship Id="rId11" Type="http://schemas.openxmlformats.org/officeDocument/2006/relationships/hyperlink" Target="https://worldjusticeproject.org/sites/default/files/documents/ROLI-2019-Reduced.pdf" TargetMode="External"/><Relationship Id="rId5" Type="http://schemas.openxmlformats.org/officeDocument/2006/relationships/hyperlink" Target="https://www.pepsicoindia.co.in/about/diversity-and-inclusion-program.html" TargetMode="External"/><Relationship Id="rId10" Type="http://schemas.openxmlformats.org/officeDocument/2006/relationships/hyperlink" Target="https://www.doingbusiness.org/content/dam/doingBusiness/media/Annual-Reports/English/DB2020-report_web-version.pdf" TargetMode="External"/><Relationship Id="rId4" Type="http://schemas.openxmlformats.org/officeDocument/2006/relationships/hyperlink" Target="https://www.oecd-ilibrary.org/economics/oecd-economic-surveys-india-2021_90d2a6a9-en" TargetMode="External"/><Relationship Id="rId9" Type="http://schemas.openxmlformats.org/officeDocument/2006/relationships/hyperlink" Target="https://openknowledge.worldbank.org/handle/10986/324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Global Business Environment</a:t>
            </a:r>
            <a:br>
              <a:rPr lang="en-US" dirty="0"/>
            </a:br>
            <a:endParaRPr lang="en-US" dirty="0"/>
          </a:p>
        </p:txBody>
      </p:sp>
      <p:sp>
        <p:nvSpPr>
          <p:cNvPr id="3" name="Subtitle 2"/>
          <p:cNvSpPr>
            <a:spLocks noGrp="1"/>
          </p:cNvSpPr>
          <p:nvPr>
            <p:ph type="subTitle" idx="1"/>
          </p:nvPr>
        </p:nvSpPr>
        <p:spPr/>
        <p:txBody>
          <a:bodyPr>
            <a:normAutofit fontScale="92500" lnSpcReduction="10000"/>
          </a:bodyPr>
          <a:lstStyle/>
          <a:p>
            <a:pPr algn="l"/>
            <a:r>
              <a:rPr lang="en-US" dirty="0"/>
              <a:t>Student name: Ivan </a:t>
            </a:r>
            <a:r>
              <a:rPr lang="en-US" dirty="0" err="1"/>
              <a:t>Georgiev</a:t>
            </a:r>
            <a:endParaRPr lang="en-US" dirty="0"/>
          </a:p>
          <a:p>
            <a:pPr algn="l"/>
            <a:r>
              <a:rPr lang="en-US" dirty="0"/>
              <a:t>Student ID number: 2213140</a:t>
            </a:r>
          </a:p>
          <a:p>
            <a:pPr algn="l"/>
            <a:r>
              <a:rPr lang="en-US" dirty="0"/>
              <a:t>Lecturer’s name: Dr Nadeem </a:t>
            </a:r>
            <a:r>
              <a:rPr lang="en-US" dirty="0" err="1"/>
              <a:t>Merza</a:t>
            </a:r>
            <a:endParaRPr lang="en-US" dirty="0"/>
          </a:p>
          <a:p>
            <a:pPr algn="l"/>
            <a:r>
              <a:rPr lang="en-US"/>
              <a:t>Date: 05/2023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dirty="0"/>
              <a:t>Contents</a:t>
            </a:r>
            <a:br>
              <a:rPr lang="en-US" dirty="0"/>
            </a:br>
            <a:endParaRPr lang="en-US" dirty="0"/>
          </a:p>
        </p:txBody>
      </p:sp>
      <p:sp>
        <p:nvSpPr>
          <p:cNvPr id="3" name="Content Placeholder 2"/>
          <p:cNvSpPr>
            <a:spLocks noGrp="1"/>
          </p:cNvSpPr>
          <p:nvPr>
            <p:ph idx="1"/>
          </p:nvPr>
        </p:nvSpPr>
        <p:spPr/>
        <p:txBody>
          <a:bodyPr>
            <a:normAutofit fontScale="32500" lnSpcReduction="20000"/>
          </a:bodyPr>
          <a:lstStyle/>
          <a:p>
            <a:r>
              <a:rPr lang="en-GB" sz="6300" dirty="0">
                <a:latin typeface="+mj-lt"/>
                <a:ea typeface="+mj-ea"/>
                <a:cs typeface="+mj-cs"/>
              </a:rPr>
              <a:t>Introduction to Business in India</a:t>
            </a:r>
            <a:endParaRPr lang="en-US" sz="6300" dirty="0">
              <a:latin typeface="+mj-lt"/>
              <a:ea typeface="+mj-ea"/>
              <a:cs typeface="+mj-cs"/>
            </a:endParaRPr>
          </a:p>
          <a:p>
            <a:r>
              <a:rPr lang="en-GB" sz="6300" dirty="0" err="1">
                <a:latin typeface="+mj-lt"/>
                <a:ea typeface="+mj-ea"/>
                <a:cs typeface="+mj-cs"/>
              </a:rPr>
              <a:t>Pestel</a:t>
            </a:r>
            <a:r>
              <a:rPr lang="en-GB" sz="6300" dirty="0">
                <a:latin typeface="+mj-lt"/>
                <a:ea typeface="+mj-ea"/>
                <a:cs typeface="+mj-cs"/>
              </a:rPr>
              <a:t> Analysis</a:t>
            </a:r>
            <a:endParaRPr lang="en-US" sz="6300" dirty="0">
              <a:latin typeface="+mj-lt"/>
              <a:ea typeface="+mj-ea"/>
              <a:cs typeface="+mj-cs"/>
            </a:endParaRPr>
          </a:p>
          <a:p>
            <a:r>
              <a:rPr lang="en-GB" sz="6300" dirty="0">
                <a:latin typeface="+mj-lt"/>
                <a:ea typeface="+mj-ea"/>
                <a:cs typeface="+mj-cs"/>
              </a:rPr>
              <a:t>Porter </a:t>
            </a:r>
            <a:r>
              <a:rPr lang="en-GB" sz="6300" dirty="0" err="1">
                <a:latin typeface="+mj-lt"/>
                <a:ea typeface="+mj-ea"/>
                <a:cs typeface="+mj-cs"/>
              </a:rPr>
              <a:t>Dimond</a:t>
            </a:r>
            <a:endParaRPr lang="en-US" sz="6300" dirty="0">
              <a:latin typeface="+mj-lt"/>
              <a:ea typeface="+mj-ea"/>
              <a:cs typeface="+mj-cs"/>
            </a:endParaRPr>
          </a:p>
          <a:p>
            <a:r>
              <a:rPr lang="en-GB" sz="6300" dirty="0">
                <a:latin typeface="+mj-lt"/>
                <a:ea typeface="+mj-ea"/>
                <a:cs typeface="+mj-cs"/>
              </a:rPr>
              <a:t>Value Network</a:t>
            </a:r>
            <a:endParaRPr lang="en-US" sz="6300" dirty="0">
              <a:latin typeface="+mj-lt"/>
              <a:ea typeface="+mj-ea"/>
              <a:cs typeface="+mj-cs"/>
            </a:endParaRPr>
          </a:p>
          <a:p>
            <a:r>
              <a:rPr lang="en-GB" sz="6300" dirty="0">
                <a:latin typeface="+mj-lt"/>
                <a:ea typeface="+mj-ea"/>
                <a:cs typeface="+mj-cs"/>
              </a:rPr>
              <a:t>Porters Five force</a:t>
            </a:r>
            <a:endParaRPr lang="en-US" sz="6300" dirty="0">
              <a:latin typeface="+mj-lt"/>
              <a:ea typeface="+mj-ea"/>
              <a:cs typeface="+mj-cs"/>
            </a:endParaRPr>
          </a:p>
          <a:p>
            <a:r>
              <a:rPr lang="en-GB" sz="6300" dirty="0" err="1">
                <a:latin typeface="+mj-lt"/>
                <a:ea typeface="+mj-ea"/>
                <a:cs typeface="+mj-cs"/>
              </a:rPr>
              <a:t>Hofstede</a:t>
            </a:r>
            <a:r>
              <a:rPr lang="en-GB" sz="6300" dirty="0">
                <a:latin typeface="+mj-lt"/>
                <a:ea typeface="+mj-ea"/>
                <a:cs typeface="+mj-cs"/>
              </a:rPr>
              <a:t> Analysis</a:t>
            </a:r>
            <a:endParaRPr lang="en-US" sz="6300" dirty="0">
              <a:latin typeface="+mj-lt"/>
              <a:ea typeface="+mj-ea"/>
              <a:cs typeface="+mj-cs"/>
            </a:endParaRPr>
          </a:p>
          <a:p>
            <a:r>
              <a:rPr lang="en-GB" sz="6300" dirty="0">
                <a:latin typeface="+mj-lt"/>
                <a:ea typeface="+mj-ea"/>
                <a:cs typeface="+mj-cs"/>
              </a:rPr>
              <a:t>Opportunities and challenges in India</a:t>
            </a:r>
            <a:endParaRPr lang="en-US" sz="6300" dirty="0">
              <a:latin typeface="+mj-lt"/>
              <a:ea typeface="+mj-ea"/>
              <a:cs typeface="+mj-cs"/>
            </a:endParaRPr>
          </a:p>
          <a:p>
            <a:r>
              <a:rPr lang="en-GB" sz="6300" dirty="0">
                <a:latin typeface="+mj-lt"/>
                <a:ea typeface="+mj-ea"/>
                <a:cs typeface="+mj-cs"/>
              </a:rPr>
              <a:t>Foreign businesses Barriers in India Bottom of Form</a:t>
            </a:r>
            <a:endParaRPr lang="en-US" sz="6300" dirty="0">
              <a:latin typeface="+mj-lt"/>
              <a:ea typeface="+mj-ea"/>
              <a:cs typeface="+mj-cs"/>
            </a:endParaRPr>
          </a:p>
          <a:p>
            <a:r>
              <a:rPr lang="en-GB" sz="6300" dirty="0">
                <a:latin typeface="+mj-lt"/>
                <a:ea typeface="+mj-ea"/>
                <a:cs typeface="+mj-cs"/>
              </a:rPr>
              <a:t>Strategies to Succeed in India</a:t>
            </a:r>
            <a:endParaRPr lang="en-US" sz="6300" dirty="0">
              <a:latin typeface="+mj-lt"/>
              <a:ea typeface="+mj-ea"/>
              <a:cs typeface="+mj-cs"/>
            </a:endParaRPr>
          </a:p>
          <a:p>
            <a:r>
              <a:rPr lang="en-GB" sz="6300" dirty="0">
                <a:latin typeface="+mj-lt"/>
                <a:ea typeface="+mj-ea"/>
                <a:cs typeface="+mj-cs"/>
              </a:rPr>
              <a:t>Conclusion</a:t>
            </a:r>
            <a:endParaRPr lang="en-US" sz="6300" dirty="0">
              <a:latin typeface="+mj-lt"/>
              <a:ea typeface="+mj-ea"/>
              <a:cs typeface="+mj-cs"/>
            </a:endParaRPr>
          </a:p>
          <a:p>
            <a:r>
              <a:rPr lang="en-GB" sz="6300" dirty="0">
                <a:latin typeface="+mj-lt"/>
                <a:ea typeface="+mj-ea"/>
                <a:cs typeface="+mj-cs"/>
              </a:rPr>
              <a:t>References:</a:t>
            </a:r>
            <a:endParaRPr lang="en-US" sz="6300" dirty="0">
              <a:latin typeface="+mj-lt"/>
              <a:ea typeface="+mj-ea"/>
              <a:cs typeface="+mj-cs"/>
            </a:endParaRPr>
          </a:p>
          <a:p>
            <a:r>
              <a:rPr lang="en-GB" sz="6300" dirty="0">
                <a:latin typeface="+mj-lt"/>
                <a:ea typeface="+mj-ea"/>
                <a:cs typeface="+mj-cs"/>
              </a:rPr>
              <a:t> </a:t>
            </a:r>
            <a:endParaRPr lang="en-US" sz="6300" dirty="0">
              <a:latin typeface="+mj-lt"/>
              <a:ea typeface="+mj-ea"/>
              <a:cs typeface="+mj-cs"/>
            </a:endParaRP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b="1" dirty="0"/>
              <a:t>Introduction to Business in India</a:t>
            </a:r>
            <a:br>
              <a:rPr lang="en-US" b="1" dirty="0"/>
            </a:br>
            <a:endParaRPr lang="en-US" dirty="0"/>
          </a:p>
        </p:txBody>
      </p:sp>
      <p:sp>
        <p:nvSpPr>
          <p:cNvPr id="3" name="Content Placeholder 2"/>
          <p:cNvSpPr>
            <a:spLocks noGrp="1"/>
          </p:cNvSpPr>
          <p:nvPr>
            <p:ph idx="1"/>
          </p:nvPr>
        </p:nvSpPr>
        <p:spPr/>
        <p:txBody>
          <a:bodyPr>
            <a:normAutofit/>
          </a:bodyPr>
          <a:lstStyle/>
          <a:p>
            <a:r>
              <a:rPr lang="en-GB" sz="2000" dirty="0"/>
              <a:t>Quickest growth rates is India in Business</a:t>
            </a:r>
          </a:p>
          <a:p>
            <a:r>
              <a:rPr lang="en-GB" sz="2000" dirty="0"/>
              <a:t>India is ranked 63rd out of 190 in favourable business environment in the nation (World Bank, 2020).</a:t>
            </a:r>
          </a:p>
          <a:p>
            <a:r>
              <a:rPr lang="en-GB" sz="2000" dirty="0"/>
              <a:t>India's have cheaper labour costs</a:t>
            </a:r>
          </a:p>
          <a:p>
            <a:r>
              <a:rPr lang="en-GB" sz="2000" dirty="0"/>
              <a:t>Sizable pool of highly qualified workers in fields. (</a:t>
            </a:r>
            <a:r>
              <a:rPr lang="en-GB" sz="2000" dirty="0" err="1"/>
              <a:t>Kundu</a:t>
            </a:r>
            <a:r>
              <a:rPr lang="en-GB" sz="2000" dirty="0"/>
              <a:t> &amp; </a:t>
            </a:r>
            <a:r>
              <a:rPr lang="en-GB" sz="2000" dirty="0" err="1"/>
              <a:t>Kundu</a:t>
            </a:r>
            <a:r>
              <a:rPr lang="en-GB" sz="2000" dirty="0"/>
              <a:t>, 2018).</a:t>
            </a:r>
          </a:p>
          <a:p>
            <a:r>
              <a:rPr lang="en-GB" sz="2000" dirty="0"/>
              <a:t>Well-established rules and regulations</a:t>
            </a:r>
          </a:p>
          <a:p>
            <a:r>
              <a:rPr lang="en-GB" sz="2000" dirty="0"/>
              <a:t>India offers a favourable business climate</a:t>
            </a:r>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b="1" dirty="0"/>
              <a:t>Pestel Analysis</a:t>
            </a:r>
            <a:br>
              <a:rPr lang="en-US" b="1" dirty="0"/>
            </a:br>
            <a:endParaRPr lang="en-US" dirty="0"/>
          </a:p>
        </p:txBody>
      </p:sp>
      <p:sp>
        <p:nvSpPr>
          <p:cNvPr id="3" name="Content Placeholder 2"/>
          <p:cNvSpPr>
            <a:spLocks noGrp="1"/>
          </p:cNvSpPr>
          <p:nvPr>
            <p:ph idx="1"/>
          </p:nvPr>
        </p:nvSpPr>
        <p:spPr/>
        <p:txBody>
          <a:bodyPr>
            <a:normAutofit fontScale="92500" lnSpcReduction="20000"/>
          </a:bodyPr>
          <a:lstStyle/>
          <a:p>
            <a:pPr lvl="0"/>
            <a:r>
              <a:rPr lang="en-GB" dirty="0"/>
              <a:t>Political factors: </a:t>
            </a:r>
            <a:endParaRPr lang="en-US" dirty="0"/>
          </a:p>
          <a:p>
            <a:pPr lvl="1"/>
            <a:r>
              <a:rPr lang="en-GB" dirty="0"/>
              <a:t>Democratically stable government</a:t>
            </a:r>
          </a:p>
          <a:p>
            <a:pPr lvl="1"/>
            <a:r>
              <a:rPr lang="en-GB" dirty="0"/>
              <a:t>Bureaucracy and corruption might make it difficult to conduct business. (</a:t>
            </a:r>
            <a:r>
              <a:rPr lang="en-GB" dirty="0" err="1"/>
              <a:t>Kundu</a:t>
            </a:r>
            <a:r>
              <a:rPr lang="en-GB" dirty="0"/>
              <a:t> &amp; </a:t>
            </a:r>
            <a:r>
              <a:rPr lang="en-GB" dirty="0" err="1"/>
              <a:t>Kundu</a:t>
            </a:r>
            <a:r>
              <a:rPr lang="en-GB" dirty="0"/>
              <a:t>, 2018).</a:t>
            </a:r>
          </a:p>
          <a:p>
            <a:pPr lvl="0"/>
            <a:r>
              <a:rPr lang="en-GB" dirty="0"/>
              <a:t>Economic factors: </a:t>
            </a:r>
            <a:endParaRPr lang="en-US" dirty="0"/>
          </a:p>
          <a:p>
            <a:pPr lvl="1"/>
            <a:r>
              <a:rPr lang="en-GB" dirty="0"/>
              <a:t>Competent labour population</a:t>
            </a:r>
          </a:p>
          <a:p>
            <a:pPr lvl="1"/>
            <a:r>
              <a:rPr lang="en-GB" dirty="0"/>
              <a:t>Fastest expanding economies </a:t>
            </a:r>
          </a:p>
          <a:p>
            <a:pPr lvl="1"/>
            <a:r>
              <a:rPr lang="en-GB" dirty="0"/>
              <a:t>Extreme inequality, clogged infrastructure. (OECD, 2021)..</a:t>
            </a:r>
          </a:p>
          <a:p>
            <a:pPr lvl="0"/>
            <a:r>
              <a:rPr lang="en-GB" dirty="0"/>
              <a:t>Social factors:</a:t>
            </a:r>
            <a:endParaRPr lang="en-US" dirty="0"/>
          </a:p>
          <a:p>
            <a:pPr lvl="1"/>
            <a:r>
              <a:rPr lang="en-GB" dirty="0"/>
              <a:t>Variety of cultures and languages</a:t>
            </a:r>
          </a:p>
          <a:p>
            <a:pPr lvl="1"/>
            <a:r>
              <a:rPr lang="en-GB" dirty="0"/>
              <a:t>Problems likes of poverty, education, and healthcare. (</a:t>
            </a:r>
            <a:r>
              <a:rPr lang="en-GB" dirty="0" err="1"/>
              <a:t>Kundu</a:t>
            </a:r>
            <a:r>
              <a:rPr lang="en-GB" dirty="0"/>
              <a:t> &amp; </a:t>
            </a:r>
            <a:r>
              <a:rPr lang="en-GB" dirty="0" err="1"/>
              <a:t>Kundu</a:t>
            </a:r>
            <a:r>
              <a:rPr lang="en-GB" dirty="0"/>
              <a:t>, 2018).</a:t>
            </a:r>
          </a:p>
          <a:p>
            <a:endParaRPr lang="en-GB" dirty="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pPr lvl="0"/>
            <a:r>
              <a:rPr lang="en-GB" dirty="0"/>
              <a:t>Technological factors:</a:t>
            </a:r>
            <a:endParaRPr lang="en-US" dirty="0"/>
          </a:p>
          <a:p>
            <a:pPr lvl="1"/>
            <a:r>
              <a:rPr lang="en-GB" dirty="0"/>
              <a:t>Strong emphasis on entrepreneurship and innovation</a:t>
            </a:r>
          </a:p>
          <a:p>
            <a:pPr lvl="1"/>
            <a:r>
              <a:rPr lang="en-GB" dirty="0"/>
              <a:t>Digital gap between urban and rural regions. (EY, 2020).</a:t>
            </a:r>
          </a:p>
          <a:p>
            <a:pPr lvl="0"/>
            <a:r>
              <a:rPr lang="en-GB" dirty="0"/>
              <a:t>Legal factors:</a:t>
            </a:r>
            <a:endParaRPr lang="en-US" dirty="0"/>
          </a:p>
          <a:p>
            <a:pPr lvl="1"/>
            <a:r>
              <a:rPr lang="en-GB" sz="2400" dirty="0"/>
              <a:t>Red tape and bureaucracy issue</a:t>
            </a:r>
          </a:p>
          <a:p>
            <a:pPr lvl="1"/>
            <a:r>
              <a:rPr lang="en-GB" sz="2800" dirty="0"/>
              <a:t>Laws controlling things. (Jain &amp; </a:t>
            </a:r>
            <a:r>
              <a:rPr lang="en-GB" sz="2800" dirty="0" err="1"/>
              <a:t>Yadav</a:t>
            </a:r>
            <a:r>
              <a:rPr lang="en-GB" sz="2800" dirty="0"/>
              <a:t>, 2018).</a:t>
            </a:r>
            <a:endParaRPr lang="en-US" sz="2800" dirty="0"/>
          </a:p>
          <a:p>
            <a:pPr lvl="0"/>
            <a:r>
              <a:rPr lang="en-GB" sz="2800" dirty="0"/>
              <a:t>Environmental factors:</a:t>
            </a:r>
            <a:endParaRPr lang="en-US" sz="2800" dirty="0"/>
          </a:p>
          <a:p>
            <a:pPr lvl="1"/>
            <a:r>
              <a:rPr lang="en-GB" dirty="0"/>
              <a:t>Businesses and consumer behaviour </a:t>
            </a:r>
          </a:p>
          <a:p>
            <a:pPr lvl="1"/>
            <a:r>
              <a:rPr lang="en-GB" dirty="0"/>
              <a:t>Air pollution, deforestation, and climate change. (OECD, 2021).</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b="1" dirty="0"/>
              <a:t>Porter </a:t>
            </a:r>
            <a:r>
              <a:rPr lang="en-US" b="1" dirty="0" err="1"/>
              <a:t>Dimond</a:t>
            </a:r>
            <a:br>
              <a:rPr lang="en-US" b="1" dirty="0"/>
            </a:br>
            <a:endParaRPr lang="en-US" dirty="0"/>
          </a:p>
        </p:txBody>
      </p:sp>
      <p:sp>
        <p:nvSpPr>
          <p:cNvPr id="3" name="Content Placeholder 2"/>
          <p:cNvSpPr>
            <a:spLocks noGrp="1"/>
          </p:cNvSpPr>
          <p:nvPr>
            <p:ph idx="1"/>
          </p:nvPr>
        </p:nvSpPr>
        <p:spPr/>
        <p:txBody>
          <a:bodyPr/>
          <a:lstStyle/>
          <a:p>
            <a:r>
              <a:rPr lang="en-GB" dirty="0"/>
              <a:t>India's sizeable and trained workforce</a:t>
            </a:r>
          </a:p>
          <a:p>
            <a:r>
              <a:rPr lang="en-GB" dirty="0"/>
              <a:t>Developing middle class with a wide range of consumer tastes</a:t>
            </a:r>
          </a:p>
          <a:p>
            <a:r>
              <a:rPr lang="en-GB" dirty="0"/>
              <a:t>Desirable location for outsourcing and offshore. (</a:t>
            </a:r>
            <a:r>
              <a:rPr lang="en-GB" dirty="0" err="1"/>
              <a:t>Kundu</a:t>
            </a:r>
            <a:r>
              <a:rPr lang="en-GB" dirty="0"/>
              <a:t> &amp; </a:t>
            </a:r>
            <a:r>
              <a:rPr lang="en-GB" dirty="0" err="1"/>
              <a:t>Kundu</a:t>
            </a:r>
            <a:r>
              <a:rPr lang="en-GB" dirty="0"/>
              <a:t>, 2018).</a:t>
            </a:r>
          </a:p>
          <a:p>
            <a:r>
              <a:rPr lang="en-GB" dirty="0"/>
              <a:t>Robust technology industry. (EY, 2020). </a:t>
            </a:r>
          </a:p>
          <a:p>
            <a:r>
              <a:rPr lang="en-GB" dirty="0"/>
              <a:t>Cost optimisation and customer service need attention. (OECD, 2021). </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b="1" dirty="0"/>
              <a:t>Value Network</a:t>
            </a:r>
            <a:br>
              <a:rPr lang="en-US" b="1" dirty="0"/>
            </a:br>
            <a:endParaRPr lang="en-US" dirty="0"/>
          </a:p>
        </p:txBody>
      </p:sp>
      <p:sp>
        <p:nvSpPr>
          <p:cNvPr id="3" name="Content Placeholder 2"/>
          <p:cNvSpPr>
            <a:spLocks noGrp="1"/>
          </p:cNvSpPr>
          <p:nvPr>
            <p:ph idx="1"/>
          </p:nvPr>
        </p:nvSpPr>
        <p:spPr/>
        <p:txBody>
          <a:bodyPr/>
          <a:lstStyle/>
          <a:p>
            <a:r>
              <a:rPr lang="en-GB" dirty="0"/>
              <a:t>Government started a variety of initiatives like of Start-up India programme </a:t>
            </a:r>
          </a:p>
          <a:p>
            <a:r>
              <a:rPr lang="en-GB" dirty="0"/>
              <a:t>Growth in manufacturing, logistics, and commerce</a:t>
            </a:r>
          </a:p>
          <a:p>
            <a:r>
              <a:rPr lang="en-GB" dirty="0"/>
              <a:t>Barriers and bottlenecks in the infrastructure. (OECD, 2021).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b="1" dirty="0"/>
              <a:t>Porters Five forces</a:t>
            </a:r>
            <a:br>
              <a:rPr lang="en-US" b="1" dirty="0"/>
            </a:br>
            <a:endParaRPr lang="en-US" dirty="0"/>
          </a:p>
        </p:txBody>
      </p:sp>
      <p:sp>
        <p:nvSpPr>
          <p:cNvPr id="3" name="Content Placeholder 2"/>
          <p:cNvSpPr>
            <a:spLocks noGrp="1"/>
          </p:cNvSpPr>
          <p:nvPr>
            <p:ph idx="1"/>
          </p:nvPr>
        </p:nvSpPr>
        <p:spPr/>
        <p:txBody>
          <a:bodyPr>
            <a:normAutofit fontScale="70000" lnSpcReduction="20000"/>
          </a:bodyPr>
          <a:lstStyle/>
          <a:p>
            <a:pPr lvl="0"/>
            <a:r>
              <a:rPr lang="en-GB" dirty="0"/>
              <a:t>Threat of new entrants: </a:t>
            </a:r>
            <a:endParaRPr lang="en-US" dirty="0"/>
          </a:p>
          <a:p>
            <a:pPr lvl="1"/>
            <a:r>
              <a:rPr lang="en-GB" dirty="0"/>
              <a:t>Challenges for newcomers </a:t>
            </a:r>
          </a:p>
          <a:p>
            <a:pPr lvl="1"/>
            <a:r>
              <a:rPr lang="en-GB" dirty="0"/>
              <a:t>Growing economy and sizable consumer market. (</a:t>
            </a:r>
            <a:r>
              <a:rPr lang="en-GB" dirty="0" err="1"/>
              <a:t>Budhwar&amp;Mellahi</a:t>
            </a:r>
            <a:r>
              <a:rPr lang="en-GB" dirty="0"/>
              <a:t>, 2021).</a:t>
            </a:r>
          </a:p>
          <a:p>
            <a:pPr lvl="0"/>
            <a:r>
              <a:rPr lang="en-GB" dirty="0"/>
              <a:t>Bargaining power of suppliers: </a:t>
            </a:r>
            <a:endParaRPr lang="en-US" dirty="0"/>
          </a:p>
          <a:p>
            <a:pPr lvl="1"/>
            <a:r>
              <a:rPr lang="en-GB" dirty="0"/>
              <a:t>wide-ranging and intricate in supply chain</a:t>
            </a:r>
          </a:p>
          <a:p>
            <a:pPr lvl="1"/>
            <a:r>
              <a:rPr lang="en-GB" dirty="0"/>
              <a:t>Suppliers' negotiating power is often minimal. (</a:t>
            </a:r>
            <a:r>
              <a:rPr lang="en-GB" dirty="0" err="1"/>
              <a:t>Kanika</a:t>
            </a:r>
            <a:r>
              <a:rPr lang="en-GB" dirty="0"/>
              <a:t> &amp; </a:t>
            </a:r>
            <a:r>
              <a:rPr lang="en-GB" dirty="0" err="1"/>
              <a:t>Sachin</a:t>
            </a:r>
            <a:r>
              <a:rPr lang="en-GB" dirty="0"/>
              <a:t>, 2020).</a:t>
            </a:r>
          </a:p>
          <a:p>
            <a:pPr lvl="0"/>
            <a:r>
              <a:rPr lang="en-GB" dirty="0"/>
              <a:t>Bargaining power of buyers: </a:t>
            </a:r>
            <a:endParaRPr lang="en-US" dirty="0"/>
          </a:p>
          <a:p>
            <a:pPr lvl="1"/>
            <a:r>
              <a:rPr lang="en-GB" dirty="0"/>
              <a:t>Low purchasing power </a:t>
            </a:r>
          </a:p>
          <a:p>
            <a:pPr lvl="0"/>
            <a:r>
              <a:rPr lang="en-GB" dirty="0"/>
              <a:t>Threat of substitutes:</a:t>
            </a:r>
          </a:p>
          <a:p>
            <a:pPr lvl="1"/>
            <a:r>
              <a:rPr lang="en-GB" dirty="0"/>
              <a:t>Availability of replacements as variety of goods are their. (</a:t>
            </a:r>
            <a:r>
              <a:rPr lang="en-GB" dirty="0" err="1"/>
              <a:t>Kanika</a:t>
            </a:r>
            <a:r>
              <a:rPr lang="en-GB" dirty="0"/>
              <a:t> &amp; </a:t>
            </a:r>
            <a:r>
              <a:rPr lang="en-GB" dirty="0" err="1"/>
              <a:t>Sachin</a:t>
            </a:r>
            <a:r>
              <a:rPr lang="en-GB" dirty="0"/>
              <a:t>, 2020).</a:t>
            </a:r>
          </a:p>
          <a:p>
            <a:r>
              <a:rPr lang="en-GB" dirty="0"/>
              <a:t>Intensity of competitive rivalry: </a:t>
            </a:r>
            <a:endParaRPr lang="en-US" dirty="0"/>
          </a:p>
          <a:p>
            <a:pPr lvl="1"/>
            <a:r>
              <a:rPr lang="en-GB" dirty="0"/>
              <a:t>Focus on innovation</a:t>
            </a:r>
          </a:p>
          <a:p>
            <a:pPr lvl="1"/>
            <a:r>
              <a:rPr lang="en-GB" dirty="0"/>
              <a:t>Large and small businesses in the market intensifies competition. (</a:t>
            </a:r>
            <a:r>
              <a:rPr lang="en-GB" dirty="0" err="1"/>
              <a:t>Budhwar&amp;Mellahi</a:t>
            </a:r>
            <a:r>
              <a:rPr lang="en-GB" dirty="0"/>
              <a:t>, 2021).</a:t>
            </a:r>
            <a:endParaRPr lang="en-US" dirty="0"/>
          </a:p>
          <a:p>
            <a:endParaRPr lang="en-GB" dirty="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err="1"/>
              <a:t>Hofstede</a:t>
            </a:r>
            <a:r>
              <a:rPr lang="en-GB" dirty="0"/>
              <a:t> Analysis</a:t>
            </a:r>
            <a:endParaRPr lang="en-US" dirty="0"/>
          </a:p>
        </p:txBody>
      </p:sp>
      <p:sp>
        <p:nvSpPr>
          <p:cNvPr id="3" name="Content Placeholder 2"/>
          <p:cNvSpPr>
            <a:spLocks noGrp="1"/>
          </p:cNvSpPr>
          <p:nvPr>
            <p:ph idx="1"/>
          </p:nvPr>
        </p:nvSpPr>
        <p:spPr/>
        <p:txBody>
          <a:bodyPr>
            <a:normAutofit/>
          </a:bodyPr>
          <a:lstStyle/>
          <a:p>
            <a:r>
              <a:rPr lang="en-GB" dirty="0"/>
              <a:t>Hierarchical society with people who tolerate unequal power and authority distribution. </a:t>
            </a:r>
          </a:p>
          <a:p>
            <a:r>
              <a:rPr lang="en-GB" dirty="0"/>
              <a:t>Social cohesiveness and interpersonal relationships are highly valued and take precedence above individual goals. (Sharma &amp; </a:t>
            </a:r>
            <a:r>
              <a:rPr lang="en-GB" dirty="0" err="1"/>
              <a:t>Choudhury</a:t>
            </a:r>
            <a:r>
              <a:rPr lang="en-GB" dirty="0"/>
              <a:t>, 2020). </a:t>
            </a:r>
          </a:p>
          <a:p>
            <a:r>
              <a:rPr lang="en-GB" dirty="0"/>
              <a:t>Men continue to dominate society. (Gupta, 2020). </a:t>
            </a:r>
          </a:p>
          <a:p>
            <a:r>
              <a:rPr lang="en-GB" dirty="0"/>
              <a:t>India encourages patience, devotion to customs and rituals. </a:t>
            </a:r>
          </a:p>
          <a:p>
            <a:r>
              <a:rPr lang="en-GB" dirty="0"/>
              <a:t>Hierarchical, collectivist culture with a high level of long-term </a:t>
            </a:r>
            <a:r>
              <a:rPr lang="en-GB" dirty="0" err="1"/>
              <a:t>orientatio</a:t>
            </a:r>
            <a:r>
              <a:rPr lang="en-GB" dirty="0"/>
              <a:t> (Sharma &amp; </a:t>
            </a:r>
            <a:r>
              <a:rPr lang="en-GB" dirty="0" err="1"/>
              <a:t>Choudhury</a:t>
            </a:r>
            <a:r>
              <a:rPr lang="en-GB" dirty="0"/>
              <a:t>, 2020). n.</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b="1" dirty="0"/>
              <a:t>Opportunities and challenges in India</a:t>
            </a:r>
            <a:br>
              <a:rPr lang="en-US" b="1" dirty="0"/>
            </a:br>
            <a:endParaRPr lang="en-US" dirty="0"/>
          </a:p>
        </p:txBody>
      </p:sp>
      <p:sp>
        <p:nvSpPr>
          <p:cNvPr id="3" name="Content Placeholder 2"/>
          <p:cNvSpPr>
            <a:spLocks noGrp="1"/>
          </p:cNvSpPr>
          <p:nvPr>
            <p:ph idx="1"/>
          </p:nvPr>
        </p:nvSpPr>
        <p:spPr/>
        <p:txBody>
          <a:bodyPr>
            <a:normAutofit fontScale="92500" lnSpcReduction="20000"/>
          </a:bodyPr>
          <a:lstStyle/>
          <a:p>
            <a:r>
              <a:rPr lang="en-GB" dirty="0"/>
              <a:t>Strong grasp of corporate governance</a:t>
            </a:r>
          </a:p>
          <a:p>
            <a:r>
              <a:rPr lang="en-GB" dirty="0"/>
              <a:t>Cultural sensitivity</a:t>
            </a:r>
          </a:p>
          <a:p>
            <a:r>
              <a:rPr lang="en-GB" dirty="0"/>
              <a:t>Complex regulatory environment</a:t>
            </a:r>
          </a:p>
          <a:p>
            <a:r>
              <a:rPr lang="en-GB" dirty="0"/>
              <a:t>Firms Act of 2013 mandates the appointment of at least one female director to the boards of certain categories of firms (KPMG, 2021)</a:t>
            </a:r>
          </a:p>
          <a:p>
            <a:r>
              <a:rPr lang="en-GB" dirty="0"/>
              <a:t>Value of relationships and trust in Indian culture and engage</a:t>
            </a:r>
          </a:p>
          <a:p>
            <a:r>
              <a:rPr lang="en-GB" dirty="0"/>
              <a:t>Engage in cross-cultural training programmes</a:t>
            </a:r>
          </a:p>
          <a:p>
            <a:r>
              <a:rPr lang="en-GB" dirty="0"/>
              <a:t>Navigate the complex regulatory landscape, adopt cutting-edge technologies, and forge lasting relationships with stakeholders</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b="1" dirty="0"/>
              <a:t>Foreign businesses Barriers in India Bottom of Form</a:t>
            </a:r>
            <a:br>
              <a:rPr lang="en-US" b="1" dirty="0"/>
            </a:br>
            <a:endParaRPr lang="en-US" dirty="0"/>
          </a:p>
        </p:txBody>
      </p:sp>
      <p:sp>
        <p:nvSpPr>
          <p:cNvPr id="3" name="Content Placeholder 2"/>
          <p:cNvSpPr>
            <a:spLocks noGrp="1"/>
          </p:cNvSpPr>
          <p:nvPr>
            <p:ph idx="1"/>
          </p:nvPr>
        </p:nvSpPr>
        <p:spPr/>
        <p:txBody>
          <a:bodyPr>
            <a:normAutofit fontScale="92500" lnSpcReduction="20000"/>
          </a:bodyPr>
          <a:lstStyle/>
          <a:p>
            <a:r>
              <a:rPr lang="en-GB" dirty="0"/>
              <a:t>Bureaucratic limitations, fraud, and complex legal issues</a:t>
            </a:r>
          </a:p>
          <a:p>
            <a:r>
              <a:rPr lang="en-GB" dirty="0"/>
              <a:t>Regulatory framework is convoluted and occasionally unclear. (World Bank, 2021). </a:t>
            </a:r>
          </a:p>
          <a:p>
            <a:r>
              <a:rPr lang="en-GB" dirty="0"/>
              <a:t>States have different regulatory laws</a:t>
            </a:r>
          </a:p>
          <a:p>
            <a:r>
              <a:rPr lang="en-GB" dirty="0"/>
              <a:t>India 80th out of 180 countries, citing the nation's high amounts of bribes and kickbacks. (Transparency International, 2021). </a:t>
            </a:r>
          </a:p>
          <a:p>
            <a:r>
              <a:rPr lang="en-GB" dirty="0"/>
              <a:t>Cultural differences can be a significant barrier for foreign businesses. (BBC, 2021). </a:t>
            </a:r>
          </a:p>
          <a:p>
            <a:r>
              <a:rPr lang="en-GB" dirty="0"/>
              <a:t>Delays in the court system</a:t>
            </a:r>
          </a:p>
          <a:p>
            <a:r>
              <a:rPr lang="en-GB" dirty="0"/>
              <a:t>India was ranked 68th out of 126 countries in the 2019 World Justice Project Rule of Law Index. World Justice Project, 2019). </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b="1" dirty="0"/>
              <a:t>Strategies to Succeed in India</a:t>
            </a:r>
            <a:br>
              <a:rPr lang="en-US" b="1" dirty="0"/>
            </a:br>
            <a:endParaRPr lang="en-US" dirty="0"/>
          </a:p>
        </p:txBody>
      </p:sp>
      <p:sp>
        <p:nvSpPr>
          <p:cNvPr id="3" name="Content Placeholder 2"/>
          <p:cNvSpPr>
            <a:spLocks noGrp="1"/>
          </p:cNvSpPr>
          <p:nvPr>
            <p:ph idx="1"/>
          </p:nvPr>
        </p:nvSpPr>
        <p:spPr/>
        <p:txBody>
          <a:bodyPr/>
          <a:lstStyle/>
          <a:p>
            <a:r>
              <a:rPr lang="en-GB" dirty="0"/>
              <a:t>Invest in local talent</a:t>
            </a:r>
          </a:p>
          <a:p>
            <a:r>
              <a:rPr lang="en-GB" dirty="0"/>
              <a:t>Build strong partnerships</a:t>
            </a:r>
          </a:p>
          <a:p>
            <a:r>
              <a:rPr lang="en-GB" dirty="0"/>
              <a:t>Focus on innovation</a:t>
            </a:r>
          </a:p>
          <a:p>
            <a:r>
              <a:rPr lang="en-GB" dirty="0"/>
              <a:t>Adapt to local market conditions</a:t>
            </a:r>
          </a:p>
          <a:p>
            <a:r>
              <a:rPr lang="en-GB" dirty="0"/>
              <a:t>Maintain high ethical standard</a:t>
            </a:r>
          </a:p>
          <a:p>
            <a:r>
              <a:rPr lang="en-GB" dirty="0"/>
              <a:t>Leverage digital technologies</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b="1" dirty="0"/>
              <a:t>Conclusion</a:t>
            </a:r>
            <a:br>
              <a:rPr lang="en-US" b="1" dirty="0"/>
            </a:br>
            <a:endParaRPr lang="en-US" dirty="0"/>
          </a:p>
        </p:txBody>
      </p:sp>
      <p:sp>
        <p:nvSpPr>
          <p:cNvPr id="3" name="Content Placeholder 2"/>
          <p:cNvSpPr>
            <a:spLocks noGrp="1"/>
          </p:cNvSpPr>
          <p:nvPr>
            <p:ph idx="1"/>
          </p:nvPr>
        </p:nvSpPr>
        <p:spPr/>
        <p:txBody>
          <a:bodyPr>
            <a:normAutofit fontScale="77500" lnSpcReduction="20000"/>
          </a:bodyPr>
          <a:lstStyle/>
          <a:p>
            <a:r>
              <a:rPr lang="en-GB" dirty="0"/>
              <a:t>the complex regulatory framework, cultural distinctions, language barriers, and lack of infrastructure in some areas can make doing business in India challenging for foreign companies. Despite this, there are a lot of opportunities for foreign businesses in India's dynamic and diverse market, which is characterised by a sizable consumer market, a young population, and a growing middle </a:t>
            </a:r>
            <a:r>
              <a:rPr lang="en-GB" dirty="0" err="1"/>
              <a:t>class.Foreign</a:t>
            </a:r>
            <a:r>
              <a:rPr lang="en-GB" dirty="0"/>
              <a:t> businesses that want to succeed in India must adhere to specific procedures and rules, including securing strong alliances, concentrating on innovation, conforming to local market conditions, following strict ethical standards, and utilising digital technologies. With the help of these strategies, businesses can successfully navigate the difficulties and restrictions of conducting business in </a:t>
            </a:r>
            <a:r>
              <a:rPr lang="en-GB" dirty="0" err="1"/>
              <a:t>India.India</a:t>
            </a:r>
            <a:r>
              <a:rPr lang="en-GB" dirty="0"/>
              <a:t> offers significant opportunities for foreign businesses, but it also presents various challenges. By adopting the appropriate strategies and recommendations, foreign companies can overcome these challenges and succeed in India's competitive market.</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Reference</a:t>
            </a:r>
          </a:p>
        </p:txBody>
      </p:sp>
      <p:sp>
        <p:nvSpPr>
          <p:cNvPr id="3" name="Content Placeholder 2"/>
          <p:cNvSpPr>
            <a:spLocks noGrp="1"/>
          </p:cNvSpPr>
          <p:nvPr>
            <p:ph idx="1"/>
          </p:nvPr>
        </p:nvSpPr>
        <p:spPr/>
        <p:txBody>
          <a:bodyPr>
            <a:normAutofit fontScale="47500" lnSpcReduction="20000"/>
          </a:bodyPr>
          <a:lstStyle/>
          <a:p>
            <a:r>
              <a:rPr lang="en-GB" dirty="0"/>
              <a:t>Amazon India. (2021). About Us. Retrieved from </a:t>
            </a:r>
            <a:r>
              <a:rPr lang="en-GB" u="sng" dirty="0">
                <a:hlinkClick r:id="rId2"/>
              </a:rPr>
              <a:t>https://www.amazon.in/gp/help/customer/display.html?nodeId=G9XGGVDWVG8EJWQN</a:t>
            </a:r>
            <a:endParaRPr lang="en-US" dirty="0"/>
          </a:p>
          <a:p>
            <a:r>
              <a:rPr lang="en-GB" dirty="0"/>
              <a:t>BBC. (2021). H&amp;M apologizes after backlash over Lord </a:t>
            </a:r>
            <a:r>
              <a:rPr lang="en-GB" dirty="0" err="1"/>
              <a:t>Ganesha</a:t>
            </a:r>
            <a:r>
              <a:rPr lang="en-GB" dirty="0"/>
              <a:t> vest. Retrieved from </a:t>
            </a:r>
            <a:r>
              <a:rPr lang="en-GB" u="sng" dirty="0">
                <a:hlinkClick r:id="rId3"/>
              </a:rPr>
              <a:t>https://www.bbc.com/news/world-asia-india-58276055</a:t>
            </a:r>
            <a:endParaRPr lang="en-US" dirty="0"/>
          </a:p>
          <a:p>
            <a:r>
              <a:rPr lang="en-GB" dirty="0" err="1"/>
              <a:t>Budhwar</a:t>
            </a:r>
            <a:r>
              <a:rPr lang="en-GB" dirty="0"/>
              <a:t>, P., &amp;</a:t>
            </a:r>
            <a:r>
              <a:rPr lang="en-GB" dirty="0" err="1"/>
              <a:t>Mellahi</a:t>
            </a:r>
            <a:r>
              <a:rPr lang="en-GB" dirty="0"/>
              <a:t>, K. (2021). Managing human resources in India: The challenges ahead. </a:t>
            </a:r>
            <a:r>
              <a:rPr lang="en-GB" dirty="0" err="1"/>
              <a:t>Routledge</a:t>
            </a:r>
            <a:r>
              <a:rPr lang="en-GB" dirty="0"/>
              <a:t>.</a:t>
            </a:r>
            <a:endParaRPr lang="en-US" dirty="0"/>
          </a:p>
          <a:p>
            <a:r>
              <a:rPr lang="en-GB" dirty="0"/>
              <a:t>Coca-Cola India. (2021). Business Conduct Guidelines. Retrieved from </a:t>
            </a:r>
            <a:r>
              <a:rPr lang="en-GB" u="sng" dirty="0">
                <a:hlinkClick r:id="rId4"/>
              </a:rPr>
              <a:t>https://www.coca-colaindia.com/our-company/business-conduct-guidelines</a:t>
            </a:r>
            <a:endParaRPr lang="en-US" dirty="0"/>
          </a:p>
          <a:p>
            <a:r>
              <a:rPr lang="en-GB" dirty="0"/>
              <a:t>Deloitte. (2021). India TMT Predictions 2021. Retrieved from </a:t>
            </a:r>
            <a:r>
              <a:rPr lang="en-GB" u="sng" dirty="0">
                <a:hlinkClick r:id="rId5"/>
              </a:rPr>
              <a:t>https://www2.deloitte.com/in/en/pages/technology-media-and-telecommunications/articles/tmt-predictions.html</a:t>
            </a:r>
            <a:endParaRPr lang="en-US" dirty="0"/>
          </a:p>
          <a:p>
            <a:r>
              <a:rPr lang="en-GB" dirty="0"/>
              <a:t>EY. (2020). Doing Business in India. Retrieved from </a:t>
            </a:r>
            <a:r>
              <a:rPr lang="en-GB" u="sng" dirty="0">
                <a:hlinkClick r:id="rId6"/>
              </a:rPr>
              <a:t>https://www.ey.com/en_in/tax/doing-business-in-india</a:t>
            </a:r>
            <a:endParaRPr lang="en-US" dirty="0"/>
          </a:p>
          <a:p>
            <a:r>
              <a:rPr lang="en-GB" dirty="0"/>
              <a:t>Google India. (2021). Digital Unlocked. Retrieved from </a:t>
            </a:r>
            <a:r>
              <a:rPr lang="en-GB" u="sng" dirty="0">
                <a:hlinkClick r:id="rId7"/>
              </a:rPr>
              <a:t>https://learndigital.withgoogle.com/digitalunlocked</a:t>
            </a:r>
            <a:endParaRPr lang="en-US" dirty="0"/>
          </a:p>
          <a:p>
            <a:r>
              <a:rPr lang="en-GB" dirty="0"/>
              <a:t>Gupta, S. (2020). Women in Indian society. International Journal of Innovative Research and Advanced Studies, 7(12), 26-32.</a:t>
            </a:r>
            <a:endParaRPr lang="en-US" dirty="0"/>
          </a:p>
          <a:p>
            <a:r>
              <a:rPr lang="en-GB" dirty="0"/>
              <a:t>Jain, S. K., &amp; </a:t>
            </a:r>
            <a:r>
              <a:rPr lang="en-GB" dirty="0" err="1"/>
              <a:t>Yadav</a:t>
            </a:r>
            <a:r>
              <a:rPr lang="en-GB" dirty="0"/>
              <a:t>, S. S. (2018). Analysis of the Indian business environment. Journal of Global Business Management, 14(2), 69-79.</a:t>
            </a:r>
            <a:endParaRPr lang="en-US" dirty="0"/>
          </a:p>
          <a:p>
            <a:r>
              <a:rPr lang="en-GB" dirty="0" err="1"/>
              <a:t>Kanika</a:t>
            </a:r>
            <a:r>
              <a:rPr lang="en-GB" dirty="0"/>
              <a:t>, G., &amp; </a:t>
            </a:r>
            <a:r>
              <a:rPr lang="en-GB" dirty="0" err="1"/>
              <a:t>Sachin</a:t>
            </a:r>
            <a:r>
              <a:rPr lang="en-GB" dirty="0"/>
              <a:t>, K. (2020). Porter's Five Forces Analysis of the Indian Retail Industry. Journal of Commerce and Accounting Research, 9(2), 51-60.</a:t>
            </a:r>
            <a:endParaRPr lang="en-US" dirty="0"/>
          </a:p>
          <a:p>
            <a:r>
              <a:rPr lang="en-GB" dirty="0"/>
              <a:t>KPMG. (2021). Doing business in India. Retrieved from </a:t>
            </a:r>
            <a:r>
              <a:rPr lang="en-GB" u="sng" dirty="0">
                <a:hlinkClick r:id="rId8"/>
              </a:rPr>
              <a:t>https://home.kpmg/in/en/home/insights/2021/02/doing-business-in-india.html</a:t>
            </a:r>
            <a:endParaRPr lang="en-US" dirty="0"/>
          </a:p>
          <a:p>
            <a:r>
              <a:rPr lang="en-GB" dirty="0" err="1"/>
              <a:t>Kundu</a:t>
            </a:r>
            <a:r>
              <a:rPr lang="en-GB" dirty="0"/>
              <a:t>, S. C., &amp; </a:t>
            </a:r>
            <a:r>
              <a:rPr lang="en-GB" dirty="0" err="1"/>
              <a:t>Kundu</a:t>
            </a:r>
            <a:r>
              <a:rPr lang="en-GB" dirty="0"/>
              <a:t>, S. (2018). Doing business in India: A review of research in the last two decades. Journal of Asia-Pacific Business, 19(1), 1-31.</a:t>
            </a:r>
            <a:endParaRPr lang="en-US" dirty="0"/>
          </a:p>
          <a:p>
            <a:r>
              <a:rPr lang="en-GB" dirty="0"/>
              <a:t>McDonald's India. (2021). Our Food. Retrieved from </a:t>
            </a:r>
            <a:r>
              <a:rPr lang="en-GB" u="sng" dirty="0">
                <a:hlinkClick r:id="rId9"/>
              </a:rPr>
              <a:t>https://mcdonaldsindia.com/our-food/</a:t>
            </a:r>
            <a:endParaRPr lang="en-US" dirty="0"/>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47500" lnSpcReduction="20000"/>
          </a:bodyPr>
          <a:lstStyle/>
          <a:p>
            <a:r>
              <a:rPr lang="en-GB" dirty="0"/>
              <a:t>McDonald's India. (n.d.). National Highway Development Program. Retrieved from </a:t>
            </a:r>
            <a:r>
              <a:rPr lang="en-GB" u="sng" dirty="0">
                <a:hlinkClick r:id="rId2"/>
              </a:rPr>
              <a:t>https://www.mcdonaldsindia.com/about-us/sustainability/national-highway-development-program</a:t>
            </a:r>
            <a:endParaRPr lang="en-US" dirty="0"/>
          </a:p>
          <a:p>
            <a:r>
              <a:rPr lang="en-GB" dirty="0"/>
              <a:t>Nestle India. (2021). Our Brands. Retrieved from </a:t>
            </a:r>
            <a:r>
              <a:rPr lang="en-GB" u="sng" dirty="0">
                <a:hlinkClick r:id="rId3"/>
              </a:rPr>
              <a:t>https://www.nestle.in/brands/allbrands</a:t>
            </a:r>
            <a:endParaRPr lang="en-US" dirty="0"/>
          </a:p>
          <a:p>
            <a:r>
              <a:rPr lang="en-GB" dirty="0"/>
              <a:t>OECD. (2021). OECD Economic Surveys: India 2021. Retrieved from </a:t>
            </a:r>
            <a:r>
              <a:rPr lang="en-GB" u="sng" dirty="0">
                <a:hlinkClick r:id="rId4"/>
              </a:rPr>
              <a:t>https://www.oecd-ilibrary.org/economics/oecd-economic-surveys-india-2021_90d2a6a9-en</a:t>
            </a:r>
            <a:endParaRPr lang="en-US" dirty="0"/>
          </a:p>
          <a:p>
            <a:r>
              <a:rPr lang="en-GB" dirty="0"/>
              <a:t>PepsiCo India. (n.d.). Diversity and Inclusion Program. Retrieved from </a:t>
            </a:r>
            <a:r>
              <a:rPr lang="en-GB" u="sng" dirty="0">
                <a:hlinkClick r:id="rId5"/>
              </a:rPr>
              <a:t>https://www.pepsicoindia.co.in/about/diversity-and-inclusion-program.html</a:t>
            </a:r>
            <a:endParaRPr lang="en-US" dirty="0"/>
          </a:p>
          <a:p>
            <a:r>
              <a:rPr lang="en-GB" dirty="0"/>
              <a:t>Roy, S. (2021). Negotiation strategies for doing business in India: A review of </a:t>
            </a:r>
            <a:r>
              <a:rPr lang="en-GB" dirty="0" err="1"/>
              <a:t>Hofstede’s</a:t>
            </a:r>
            <a:r>
              <a:rPr lang="en-GB" dirty="0"/>
              <a:t> cultural dimensions. IIM Kozhikode Society &amp; Management Review, 10(1), 61-70.</a:t>
            </a:r>
            <a:endParaRPr lang="en-US" dirty="0"/>
          </a:p>
          <a:p>
            <a:r>
              <a:rPr lang="en-GB" dirty="0"/>
              <a:t>Securities and Exchange Board of India. (2018). SEBI (Listing Obligations and Disclosure Requirements) Regulations. Retrieved from </a:t>
            </a:r>
            <a:r>
              <a:rPr lang="en-GB" u="sng" dirty="0">
                <a:hlinkClick r:id="rId6"/>
              </a:rPr>
              <a:t>https://www.sebi.gov.in/legal/regulations/jun-2018/securities-and-exchange-board-of-india-listing-obligations-and-disclosure-requirements-regulations-2015-last-amended-on-may-9-2018-_38973.html</a:t>
            </a:r>
            <a:endParaRPr lang="en-US" dirty="0"/>
          </a:p>
          <a:p>
            <a:r>
              <a:rPr lang="en-GB" dirty="0"/>
              <a:t>Sharma, N., &amp; </a:t>
            </a:r>
            <a:r>
              <a:rPr lang="en-GB" dirty="0" err="1"/>
              <a:t>Choudhury</a:t>
            </a:r>
            <a:r>
              <a:rPr lang="en-GB" dirty="0"/>
              <a:t>, S. R. (2020). </a:t>
            </a:r>
            <a:r>
              <a:rPr lang="en-GB" dirty="0" err="1"/>
              <a:t>Hofstede’s</a:t>
            </a:r>
            <a:r>
              <a:rPr lang="en-GB" dirty="0"/>
              <a:t> cultural dimensions: An Indian perspective. International Journal of Business Innovation and Research, 22(3), 331-345.</a:t>
            </a:r>
            <a:endParaRPr lang="en-US" dirty="0"/>
          </a:p>
          <a:p>
            <a:r>
              <a:rPr lang="en-GB" dirty="0"/>
              <a:t>Transparency International. (2021). Corruption Perceptions Index 2020. Retrieved from </a:t>
            </a:r>
            <a:r>
              <a:rPr lang="en-GB" u="sng" dirty="0">
                <a:hlinkClick r:id="rId7"/>
              </a:rPr>
              <a:t>https://www.transparency.org/en/cpi/2020/index/nzl</a:t>
            </a:r>
            <a:endParaRPr lang="en-US" dirty="0"/>
          </a:p>
          <a:p>
            <a:r>
              <a:rPr lang="en-GB" dirty="0"/>
              <a:t>Unilever. (2021). Our People. Retrieved from </a:t>
            </a:r>
            <a:r>
              <a:rPr lang="en-GB" u="sng" dirty="0">
                <a:hlinkClick r:id="rId8"/>
              </a:rPr>
              <a:t>https://www.unilever.com/about/who-we-are/our-people/</a:t>
            </a:r>
            <a:endParaRPr lang="en-US" dirty="0"/>
          </a:p>
          <a:p>
            <a:r>
              <a:rPr lang="en-GB" dirty="0"/>
              <a:t>World Bank. (2020). Doing Business 2020. Retrieved from </a:t>
            </a:r>
            <a:r>
              <a:rPr lang="en-GB" u="sng" dirty="0">
                <a:hlinkClick r:id="rId9"/>
              </a:rPr>
              <a:t>https://openknowledge.worldbank.org/handle/10986/32436</a:t>
            </a:r>
            <a:endParaRPr lang="en-US" dirty="0"/>
          </a:p>
          <a:p>
            <a:r>
              <a:rPr lang="en-GB" dirty="0"/>
              <a:t>World Bank. (2021). Doing Business 2020. Retrieved from </a:t>
            </a:r>
            <a:r>
              <a:rPr lang="en-GB" u="sng" dirty="0">
                <a:hlinkClick r:id="rId10"/>
              </a:rPr>
              <a:t>https://www.doingbusiness.org/content/dam/doingBusiness/media/Annual-Reports/English/DB2020-report_web-version.pdf</a:t>
            </a:r>
            <a:endParaRPr lang="en-US" dirty="0"/>
          </a:p>
          <a:p>
            <a:r>
              <a:rPr lang="en-GB" dirty="0"/>
              <a:t>World Justice Project. (2019). WJP Rule of Law Index 2019. Retrieved from </a:t>
            </a:r>
            <a:r>
              <a:rPr lang="en-GB" u="sng" dirty="0">
                <a:hlinkClick r:id="rId11"/>
              </a:rPr>
              <a:t>https://worldjusticeproject.org/sites/default/files/documents/ROLI-2019-Reduced.pdf</a:t>
            </a:r>
            <a:endParaRPr lang="en-US" dirty="0"/>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28</TotalTime>
  <Words>1636</Words>
  <Application>Microsoft Office PowerPoint</Application>
  <PresentationFormat>On-screen Show (4:3)</PresentationFormat>
  <Paragraphs>126</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Calibri</vt:lpstr>
      <vt:lpstr>Constantia</vt:lpstr>
      <vt:lpstr>Wingdings 2</vt:lpstr>
      <vt:lpstr>Flow</vt:lpstr>
      <vt:lpstr>Global Business Environment </vt:lpstr>
      <vt:lpstr>Contents </vt:lpstr>
      <vt:lpstr>Introduction to Business in India </vt:lpstr>
      <vt:lpstr>Pestel Analysis </vt:lpstr>
      <vt:lpstr>PowerPoint Presentation</vt:lpstr>
      <vt:lpstr>Porter Dimond </vt:lpstr>
      <vt:lpstr>Value Network </vt:lpstr>
      <vt:lpstr>Porters Five forces </vt:lpstr>
      <vt:lpstr>Hofstede Analysis</vt:lpstr>
      <vt:lpstr>Opportunities and challenges in India </vt:lpstr>
      <vt:lpstr>Foreign businesses Barriers in India Bottom of Form </vt:lpstr>
      <vt:lpstr>Strategies to Succeed in India </vt:lpstr>
      <vt:lpstr>Conclusion </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Business Environment </dc:title>
  <dc:creator>Talha</dc:creator>
  <cp:lastModifiedBy>Zhuliyana Georgieva (1916668)</cp:lastModifiedBy>
  <cp:revision>13</cp:revision>
  <dcterms:created xsi:type="dcterms:W3CDTF">2006-08-16T00:00:00Z</dcterms:created>
  <dcterms:modified xsi:type="dcterms:W3CDTF">2023-05-07T19:03:17Z</dcterms:modified>
</cp:coreProperties>
</file>