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handoutMasterIdLst>
    <p:handoutMasterId r:id="rId24"/>
  </p:handoutMasterIdLst>
  <p:sldIdLst>
    <p:sldId id="296" r:id="rId2"/>
    <p:sldId id="297" r:id="rId3"/>
    <p:sldId id="259" r:id="rId4"/>
    <p:sldId id="260" r:id="rId5"/>
    <p:sldId id="261" r:id="rId6"/>
    <p:sldId id="262" r:id="rId7"/>
    <p:sldId id="263" r:id="rId8"/>
    <p:sldId id="264"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Lst>
  <p:sldSz cx="9144000" cy="6858000" type="screen4x3"/>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823">
          <p15:clr>
            <a:srgbClr val="A4A3A4"/>
          </p15:clr>
        </p15:guide>
        <p15:guide id="3" orient="horz" pos="660">
          <p15:clr>
            <a:srgbClr val="A4A3A4"/>
          </p15:clr>
        </p15:guide>
        <p15:guide id="4" orient="horz" pos="1308">
          <p15:clr>
            <a:srgbClr val="A4A3A4"/>
          </p15:clr>
        </p15:guide>
        <p15:guide id="5" pos="2880">
          <p15:clr>
            <a:srgbClr val="A4A3A4"/>
          </p15:clr>
        </p15:guide>
        <p15:guide id="6" pos="354">
          <p15:clr>
            <a:srgbClr val="A4A3A4"/>
          </p15:clr>
        </p15:guide>
        <p15:guide id="7" pos="52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2" frameSlides="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155" autoAdjust="0"/>
    <p:restoredTop sz="94660"/>
  </p:normalViewPr>
  <p:slideViewPr>
    <p:cSldViewPr>
      <p:cViewPr varScale="1">
        <p:scale>
          <a:sx n="115" d="100"/>
          <a:sy n="115" d="100"/>
        </p:scale>
        <p:origin x="1812" y="108"/>
      </p:cViewPr>
      <p:guideLst>
        <p:guide orient="horz" pos="2160"/>
        <p:guide orient="horz" pos="823"/>
        <p:guide orient="horz" pos="660"/>
        <p:guide orient="horz" pos="1308"/>
        <p:guide pos="2880"/>
        <p:guide pos="354"/>
        <p:guide pos="526"/>
      </p:guideLst>
    </p:cSldViewPr>
  </p:slideViewPr>
  <p:notesTextViewPr>
    <p:cViewPr>
      <p:scale>
        <a:sx n="1" d="1"/>
        <a:sy n="1" d="1"/>
      </p:scale>
      <p:origin x="0" y="0"/>
    </p:cViewPr>
  </p:notesTextViewPr>
  <p:sorterViewPr>
    <p:cViewPr>
      <p:scale>
        <a:sx n="100" d="100"/>
        <a:sy n="100" d="100"/>
      </p:scale>
      <p:origin x="0" y="408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gs" Target="tags/tag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43"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B6FBC612-AA87-4657-B98A-AB4671748361}"/>
    <pc:docChg chg="addSld modSection">
      <pc:chgData name="" userId="" providerId="" clId="Web-{B6FBC612-AA87-4657-B98A-AB4671748361}" dt="2017-12-04T17:32:00.961" v="0"/>
      <pc:docMkLst>
        <pc:docMk/>
      </pc:docMkLst>
      <pc:sldChg chg="new">
        <pc:chgData name="" userId="" providerId="" clId="Web-{B6FBC612-AA87-4657-B98A-AB4671748361}" dt="2017-12-04T17:32:00.961" v="0"/>
        <pc:sldMkLst>
          <pc:docMk/>
          <pc:sldMk cId="1201110250" sldId="29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B0AADE2-66E4-CD47-8213-6B988FC966C2}" type="datetimeFigureOut">
              <a:rPr lang="en-US" smtClean="0"/>
              <a:t>12/5/2017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D5E43AD-1BCD-2C49-84A7-5FCB763E306B}" type="slidenum">
              <a:rPr lang="en-GB" smtClean="0"/>
              <a:t>‹#›</a:t>
            </a:fld>
            <a:endParaRPr lang="en-GB"/>
          </a:p>
        </p:txBody>
      </p:sp>
    </p:spTree>
    <p:extLst>
      <p:ext uri="{BB962C8B-B14F-4D97-AF65-F5344CB8AC3E}">
        <p14:creationId xmlns:p14="http://schemas.microsoft.com/office/powerpoint/2010/main" val="31883962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8663C5E-1C89-4BD0-A6B2-2F8B0AE52A8F}" type="datetimeFigureOut">
              <a:rPr lang="en-GB" smtClean="0"/>
              <a:pPr/>
              <a:t>05/12/2017</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7B3EFD-17D2-40BA-BB8D-891C35F2CBD4}" type="slidenum">
              <a:rPr lang="en-GB" smtClean="0"/>
              <a:pPr/>
              <a:t>‹#›</a:t>
            </a:fld>
            <a:endParaRPr lang="en-GB" dirty="0"/>
          </a:p>
        </p:txBody>
      </p:sp>
    </p:spTree>
    <p:extLst>
      <p:ext uri="{BB962C8B-B14F-4D97-AF65-F5344CB8AC3E}">
        <p14:creationId xmlns:p14="http://schemas.microsoft.com/office/powerpoint/2010/main" val="1791614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026"/>
          <p:cNvSpPr>
            <a:spLocks noGrp="1" noRot="1" noChangeAspect="1" noChangeArrowheads="1" noTextEdit="1"/>
          </p:cNvSpPr>
          <p:nvPr>
            <p:ph type="sldImg"/>
          </p:nvPr>
        </p:nvSpPr>
        <p:spPr>
          <a:xfrm>
            <a:off x="1150938" y="692150"/>
            <a:ext cx="4556125" cy="3416300"/>
          </a:xfrm>
          <a:ln cap="flat"/>
        </p:spPr>
      </p:sp>
      <p:sp>
        <p:nvSpPr>
          <p:cNvPr id="43011" name="Rectangle 1027"/>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026"/>
          <p:cNvSpPr>
            <a:spLocks noGrp="1" noRot="1" noChangeAspect="1" noChangeArrowheads="1" noTextEdit="1"/>
          </p:cNvSpPr>
          <p:nvPr>
            <p:ph type="sldImg"/>
          </p:nvPr>
        </p:nvSpPr>
        <p:spPr>
          <a:xfrm>
            <a:off x="1150938" y="692150"/>
            <a:ext cx="4556125" cy="3416300"/>
          </a:xfrm>
          <a:ln cap="flat"/>
        </p:spPr>
      </p:sp>
      <p:sp>
        <p:nvSpPr>
          <p:cNvPr id="44035" name="Rectangle 1027"/>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r" eaLnBrk="1" hangingPunct="1"/>
            <a:fld id="{B881C495-0343-4838-ADEB-3DC44EC2A903}" type="slidenum">
              <a:rPr lang="en-GB" altLang="en-US" sz="1200"/>
              <a:pPr algn="r" eaLnBrk="1" hangingPunct="1"/>
              <a:t>6</a:t>
            </a:fld>
            <a:endParaRPr lang="en-GB" altLang="en-US" sz="1200" dirty="0"/>
          </a:p>
        </p:txBody>
      </p:sp>
      <p:sp>
        <p:nvSpPr>
          <p:cNvPr id="45059" name="Rectangle 2"/>
          <p:cNvSpPr>
            <a:spLocks noGrp="1" noRot="1" noChangeAspect="1" noChangeArrowheads="1" noTextEdit="1"/>
          </p:cNvSpPr>
          <p:nvPr>
            <p:ph type="sldImg"/>
          </p:nvPr>
        </p:nvSpPr>
        <p:spPr>
          <a:xfrm>
            <a:off x="1150938" y="692150"/>
            <a:ext cx="4556125" cy="3416300"/>
          </a:xfrm>
          <a:ln cap="flat"/>
        </p:spPr>
      </p:sp>
      <p:sp>
        <p:nvSpPr>
          <p:cNvPr id="45060"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r" eaLnBrk="1" hangingPunct="1"/>
            <a:fld id="{EA3F9D7C-C9E5-4F83-AF93-029F64B0136C}" type="slidenum">
              <a:rPr lang="en-GB" altLang="en-US" sz="1200"/>
              <a:pPr algn="r" eaLnBrk="1" hangingPunct="1"/>
              <a:t>7</a:t>
            </a:fld>
            <a:endParaRPr lang="en-GB" altLang="en-US" sz="1200" dirty="0"/>
          </a:p>
        </p:txBody>
      </p:sp>
      <p:sp>
        <p:nvSpPr>
          <p:cNvPr id="46083" name="Rectangle 2"/>
          <p:cNvSpPr>
            <a:spLocks noGrp="1" noRot="1" noChangeAspect="1" noChangeArrowheads="1" noTextEdit="1"/>
          </p:cNvSpPr>
          <p:nvPr>
            <p:ph type="sldImg"/>
          </p:nvPr>
        </p:nvSpPr>
        <p:spPr>
          <a:xfrm>
            <a:off x="1150938" y="692150"/>
            <a:ext cx="4556125" cy="3416300"/>
          </a:xfrm>
          <a:ln cap="flat"/>
        </p:spPr>
      </p:sp>
      <p:sp>
        <p:nvSpPr>
          <p:cNvPr id="46084"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xfrm>
            <a:off x="1150938" y="692150"/>
            <a:ext cx="4556125" cy="3416300"/>
          </a:xfrm>
          <a:ln cap="flat"/>
        </p:spPr>
      </p:sp>
      <p:sp>
        <p:nvSpPr>
          <p:cNvPr id="47107"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r" eaLnBrk="1" hangingPunct="1"/>
            <a:fld id="{9FEB6C31-6E40-4603-81CF-85FFC69E4C80}" type="slidenum">
              <a:rPr lang="en-GB" altLang="en-US" sz="1200"/>
              <a:pPr algn="r" eaLnBrk="1" hangingPunct="1"/>
              <a:t>9</a:t>
            </a:fld>
            <a:endParaRPr lang="en-GB" altLang="en-US" sz="1200" dirty="0"/>
          </a:p>
        </p:txBody>
      </p:sp>
      <p:sp>
        <p:nvSpPr>
          <p:cNvPr id="48131" name="Rectangle 2"/>
          <p:cNvSpPr>
            <a:spLocks noGrp="1" noRot="1" noChangeAspect="1" noChangeArrowheads="1" noTextEdit="1"/>
          </p:cNvSpPr>
          <p:nvPr>
            <p:ph type="sldImg"/>
          </p:nvPr>
        </p:nvSpPr>
        <p:spPr>
          <a:xfrm>
            <a:off x="1150938" y="692150"/>
            <a:ext cx="4556125" cy="3416300"/>
          </a:xfrm>
          <a:ln cap="flat"/>
        </p:spPr>
      </p:sp>
      <p:sp>
        <p:nvSpPr>
          <p:cNvPr id="48132"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xfrm>
            <a:off x="1150938" y="692150"/>
            <a:ext cx="4556125" cy="3416300"/>
          </a:xfrm>
          <a:ln cap="flat"/>
        </p:spPr>
      </p:sp>
      <p:sp>
        <p:nvSpPr>
          <p:cNvPr id="49155"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xfrm>
            <a:off x="1150938" y="692150"/>
            <a:ext cx="4556125" cy="3416300"/>
          </a:xfrm>
          <a:ln cap="flat"/>
        </p:spPr>
      </p:sp>
      <p:sp>
        <p:nvSpPr>
          <p:cNvPr id="50179"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r" eaLnBrk="1" hangingPunct="1"/>
            <a:fld id="{29D8349B-B3AE-4FF2-97E4-DBF9747ED531}" type="slidenum">
              <a:rPr lang="en-GB" altLang="en-US" sz="1200"/>
              <a:pPr algn="r" eaLnBrk="1" hangingPunct="1"/>
              <a:t>12</a:t>
            </a:fld>
            <a:endParaRPr lang="en-GB" altLang="en-US" sz="1200" dirty="0"/>
          </a:p>
        </p:txBody>
      </p:sp>
      <p:sp>
        <p:nvSpPr>
          <p:cNvPr id="51203" name="Rectangle 2"/>
          <p:cNvSpPr>
            <a:spLocks noGrp="1" noRot="1" noChangeAspect="1" noChangeArrowheads="1" noTextEdit="1"/>
          </p:cNvSpPr>
          <p:nvPr>
            <p:ph type="sldImg"/>
          </p:nvPr>
        </p:nvSpPr>
        <p:spPr>
          <a:xfrm>
            <a:off x="1150938" y="692150"/>
            <a:ext cx="4556125" cy="3416300"/>
          </a:xfrm>
          <a:ln cap="flat"/>
        </p:spPr>
      </p:sp>
      <p:sp>
        <p:nvSpPr>
          <p:cNvPr id="51204"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txBox="1">
            <a:spLocks noGrp="1" noChangeArrowheads="1"/>
          </p:cNvSpPr>
          <p:nvPr/>
        </p:nvSpPr>
        <p:spPr bwMode="auto">
          <a:xfrm>
            <a:off x="3886200" y="8686800"/>
            <a:ext cx="2971800" cy="457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r" eaLnBrk="1" hangingPunct="1"/>
            <a:fld id="{3B088D51-6350-40C3-A217-38D0CB1C0BD9}" type="slidenum">
              <a:rPr lang="en-GB" altLang="en-US" sz="1200"/>
              <a:pPr algn="r" eaLnBrk="1" hangingPunct="1"/>
              <a:t>16</a:t>
            </a:fld>
            <a:endParaRPr lang="en-GB" altLang="en-US" sz="1200" dirty="0"/>
          </a:p>
        </p:txBody>
      </p:sp>
      <p:sp>
        <p:nvSpPr>
          <p:cNvPr id="52227" name="Rectangle 2"/>
          <p:cNvSpPr>
            <a:spLocks noGrp="1" noRot="1" noChangeAspect="1" noChangeArrowheads="1" noTextEdit="1"/>
          </p:cNvSpPr>
          <p:nvPr>
            <p:ph type="sldImg"/>
          </p:nvPr>
        </p:nvSpPr>
        <p:spPr>
          <a:xfrm>
            <a:off x="1150938" y="692150"/>
            <a:ext cx="4556125" cy="3416300"/>
          </a:xfrm>
          <a:ln cap="flat"/>
        </p:spPr>
      </p:sp>
      <p:sp>
        <p:nvSpPr>
          <p:cNvPr id="52228"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1026"/>
          <p:cNvSpPr>
            <a:spLocks noGrp="1" noRot="1" noChangeAspect="1" noChangeArrowheads="1" noTextEdit="1"/>
          </p:cNvSpPr>
          <p:nvPr>
            <p:ph type="sldImg"/>
          </p:nvPr>
        </p:nvSpPr>
        <p:spPr>
          <a:xfrm>
            <a:off x="1150938" y="692150"/>
            <a:ext cx="4556125" cy="3416300"/>
          </a:xfrm>
          <a:ln cap="flat"/>
        </p:spPr>
      </p:sp>
      <p:sp>
        <p:nvSpPr>
          <p:cNvPr id="53251" name="Rectangle 1027"/>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1026"/>
          <p:cNvSpPr>
            <a:spLocks noGrp="1" noRot="1" noChangeAspect="1" noChangeArrowheads="1" noTextEdit="1"/>
          </p:cNvSpPr>
          <p:nvPr>
            <p:ph type="sldImg"/>
          </p:nvPr>
        </p:nvSpPr>
        <p:spPr>
          <a:xfrm>
            <a:off x="1150938" y="692150"/>
            <a:ext cx="4556125" cy="3416300"/>
          </a:xfrm>
          <a:ln cap="flat"/>
        </p:spPr>
      </p:sp>
      <p:sp>
        <p:nvSpPr>
          <p:cNvPr id="54275" name="Rectangle 1027"/>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xfrm>
            <a:off x="1150938" y="692150"/>
            <a:ext cx="4556125" cy="3416300"/>
          </a:xfrm>
          <a:ln cap="flat"/>
        </p:spPr>
      </p:sp>
      <p:sp>
        <p:nvSpPr>
          <p:cNvPr id="55299"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1026"/>
          <p:cNvSpPr>
            <a:spLocks noGrp="1" noRot="1" noChangeAspect="1" noChangeArrowheads="1" noTextEdit="1"/>
          </p:cNvSpPr>
          <p:nvPr>
            <p:ph type="sldImg"/>
          </p:nvPr>
        </p:nvSpPr>
        <p:spPr>
          <a:xfrm>
            <a:off x="1150938" y="692150"/>
            <a:ext cx="4556125" cy="3416300"/>
          </a:xfrm>
          <a:ln cap="flat"/>
        </p:spPr>
      </p:sp>
      <p:sp>
        <p:nvSpPr>
          <p:cNvPr id="56323" name="Rectangle 1027"/>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xfrm>
            <a:off x="1150938" y="692150"/>
            <a:ext cx="4556125" cy="3416300"/>
          </a:xfrm>
          <a:ln cap="flat"/>
        </p:spPr>
      </p:sp>
      <p:sp>
        <p:nvSpPr>
          <p:cNvPr id="57347" name="Rectangle 3"/>
          <p:cNvSpPr>
            <a:spLocks noGrp="1" noChangeArrowheads="1"/>
          </p:cNvSpPr>
          <p:nvPr>
            <p:ph type="body" idx="1"/>
          </p:nvPr>
        </p:nvSpPr>
        <p:spPr>
          <a:noFill/>
          <a:ln w="9525"/>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13C9FFA6-67A9-479D-9BD4-62928104EA88}" type="datetimeFigureOut">
              <a:rPr lang="en-GB" smtClean="0"/>
              <a:pPr/>
              <a:t>05/12/2017</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13C9FFA6-67A9-479D-9BD4-62928104EA88}" type="datetimeFigureOut">
              <a:rPr lang="en-GB" smtClean="0"/>
              <a:pPr/>
              <a:t>05/12/2017</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3C9FFA6-67A9-479D-9BD4-62928104EA88}" type="datetimeFigureOut">
              <a:rPr lang="en-GB" smtClean="0"/>
              <a:pPr/>
              <a:t>05/12/2017</a:t>
            </a:fld>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13C9FFA6-67A9-479D-9BD4-62928104EA88}" type="datetimeFigureOut">
              <a:rPr lang="en-GB" smtClean="0"/>
              <a:pPr/>
              <a:t>05/12/2017</a:t>
            </a:fld>
            <a:endParaRPr lang="en-GB" dirty="0"/>
          </a:p>
        </p:txBody>
      </p:sp>
      <p:sp>
        <p:nvSpPr>
          <p:cNvPr id="7" name="Slide Number Placeholder 6"/>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13C9FFA6-67A9-479D-9BD4-62928104EA88}" type="datetimeFigureOut">
              <a:rPr lang="en-GB" smtClean="0"/>
              <a:pPr/>
              <a:t>05/12/2017</a:t>
            </a:fld>
            <a:endParaRPr lang="en-GB" dirty="0"/>
          </a:p>
        </p:txBody>
      </p:sp>
      <p:sp>
        <p:nvSpPr>
          <p:cNvPr id="9" name="Slide Number Placeholder 8"/>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13C9FFA6-67A9-479D-9BD4-62928104EA88}" type="datetimeFigureOut">
              <a:rPr lang="en-GB" smtClean="0"/>
              <a:pPr/>
              <a:t>05/12/2017</a:t>
            </a:fld>
            <a:endParaRPr lang="en-GB" dirty="0"/>
          </a:p>
        </p:txBody>
      </p:sp>
      <p:sp>
        <p:nvSpPr>
          <p:cNvPr id="5" name="Slide Number Placeholder 4"/>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05/12/2017</a:t>
            </a:fld>
            <a:endParaRPr lang="en-GB"/>
          </a:p>
        </p:txBody>
      </p:sp>
      <p:sp>
        <p:nvSpPr>
          <p:cNvPr id="4" name="Slide Number Placeholder 3"/>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3C9FFA6-67A9-479D-9BD4-62928104EA88}" type="datetimeFigureOut">
              <a:rPr lang="en-GB" smtClean="0"/>
              <a:pPr/>
              <a:t>05/12/2017</a:t>
            </a:fld>
            <a:endParaRPr lang="en-GB" dirty="0"/>
          </a:p>
        </p:txBody>
      </p:sp>
      <p:sp>
        <p:nvSpPr>
          <p:cNvPr id="7" name="Slide Number Placeholder 6"/>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3C9FFA6-67A9-479D-9BD4-62928104EA88}" type="datetimeFigureOut">
              <a:rPr lang="en-GB" smtClean="0"/>
              <a:pPr/>
              <a:t>05/12/2017</a:t>
            </a:fld>
            <a:endParaRPr lang="en-GB" dirty="0"/>
          </a:p>
        </p:txBody>
      </p:sp>
      <p:sp>
        <p:nvSpPr>
          <p:cNvPr id="7" name="Slide Number Placeholder 6"/>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13C9FFA6-67A9-479D-9BD4-62928104EA88}" type="datetimeFigureOut">
              <a:rPr lang="en-GB" smtClean="0"/>
              <a:pPr/>
              <a:t>05/12/2017</a:t>
            </a:fld>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13C9FFA6-67A9-479D-9BD4-62928104EA88}" type="datetimeFigureOut">
              <a:rPr lang="en-GB" smtClean="0"/>
              <a:pPr/>
              <a:t>05/12/2017</a:t>
            </a:fld>
            <a:endParaRPr lang="en-GB" dirty="0"/>
          </a:p>
        </p:txBody>
      </p:sp>
      <p:sp>
        <p:nvSpPr>
          <p:cNvPr id="6" name="Slide Number Placeholder 5"/>
          <p:cNvSpPr>
            <a:spLocks noGrp="1"/>
          </p:cNvSpPr>
          <p:nvPr>
            <p:ph type="sldNum" sz="quarter" idx="12"/>
          </p:nvPr>
        </p:nvSpPr>
        <p:spPr/>
        <p:txBody>
          <a:bodyPr/>
          <a:lstStyle/>
          <a:p>
            <a:fld id="{D08937B1-FAF3-456E-A982-F9442353202B}" type="slidenum">
              <a:rPr lang="en-GB" smtClean="0"/>
              <a:pPr/>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3C9FFA6-67A9-479D-9BD4-62928104EA88}" type="datetimeFigureOut">
              <a:rPr lang="en-GB" smtClean="0"/>
              <a:pPr/>
              <a:t>05/12/2017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D08937B1-FAF3-456E-A982-F9442353202B}" type="slidenum">
              <a:rPr lang="en-GB" smtClean="0"/>
              <a:pPr/>
              <a:t>‹#›</a:t>
            </a:fld>
            <a:endParaRPr lang="en-GB" dirty="0"/>
          </a:p>
        </p:txBody>
      </p:sp>
      <p:sp>
        <p:nvSpPr>
          <p:cNvPr id="7" name="Text Box 21"/>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a:defRPr/>
            </a:pPr>
            <a:r>
              <a:rPr lang="en-GB" altLang="en-US" sz="800" dirty="0">
                <a:solidFill>
                  <a:schemeClr val="tx1"/>
                </a:solidFill>
                <a:latin typeface="Arial" charset="0"/>
              </a:rPr>
              <a:t>Slide 6.</a:t>
            </a:r>
            <a:fld id="{289F054F-3560-40DF-A0E8-383F13623F04}" type="slidenum">
              <a:rPr lang="en-GB" altLang="en-US" sz="800" smtClean="0">
                <a:solidFill>
                  <a:schemeClr val="tx1"/>
                </a:solidFill>
                <a:latin typeface="Arial" charset="0"/>
              </a:rPr>
              <a:pPr>
                <a:defRPr/>
              </a:pPr>
              <a:t>‹#›</a:t>
            </a:fld>
            <a:endParaRPr lang="en-GB" altLang="en-US" sz="800" dirty="0">
              <a:solidFill>
                <a:schemeClr val="tx1"/>
              </a:solidFill>
              <a:latin typeface="Times" pitchFamily="18" charset="0"/>
            </a:endParaRPr>
          </a:p>
        </p:txBody>
      </p:sp>
      <p:sp>
        <p:nvSpPr>
          <p:cNvPr id="8" name="Text Box 23"/>
          <p:cNvSpPr txBox="1">
            <a:spLocks noChangeArrowheads="1"/>
          </p:cNvSpPr>
          <p:nvPr userDrawn="1"/>
        </p:nvSpPr>
        <p:spPr bwMode="auto">
          <a:xfrm>
            <a:off x="219075" y="6524625"/>
            <a:ext cx="8642350" cy="188913"/>
          </a:xfrm>
          <a:prstGeom prst="rect">
            <a:avLst/>
          </a:prstGeom>
          <a:noFill/>
          <a:ln w="9525">
            <a:noFill/>
            <a:miter lim="800000"/>
            <a:headEnd/>
            <a:tailEnd/>
          </a:ln>
          <a:effectLst/>
        </p:spPr>
        <p:txBody>
          <a:bodyPr/>
          <a:lstStyle/>
          <a:p>
            <a:pPr algn="r">
              <a:defRPr/>
            </a:pPr>
            <a:r>
              <a:rPr lang="en-IN" altLang="en-US" sz="800" dirty="0">
                <a:solidFill>
                  <a:schemeClr val="tx1"/>
                </a:solidFill>
                <a:latin typeface="Arial" charset="0"/>
                <a:cs typeface="Times New Roman" pitchFamily="18" charset="0"/>
              </a:rPr>
              <a:t>Lynch, </a:t>
            </a:r>
            <a:r>
              <a:rPr lang="en-IN" altLang="en-US" sz="800" i="1" dirty="0">
                <a:solidFill>
                  <a:schemeClr val="tx1"/>
                </a:solidFill>
                <a:latin typeface="Arial" charset="0"/>
                <a:cs typeface="Times New Roman" pitchFamily="18" charset="0"/>
              </a:rPr>
              <a:t>Strategic Management </a:t>
            </a:r>
            <a:r>
              <a:rPr lang="en-IN" altLang="en-US" sz="800" i="1" dirty="0" err="1">
                <a:solidFill>
                  <a:schemeClr val="tx1"/>
                </a:solidFill>
                <a:latin typeface="Arial" charset="0"/>
                <a:cs typeface="Times New Roman" pitchFamily="18" charset="0"/>
              </a:rPr>
              <a:t>PowerPoints</a:t>
            </a:r>
            <a:r>
              <a:rPr lang="en-IN" altLang="en-US" sz="800" i="1" dirty="0">
                <a:solidFill>
                  <a:schemeClr val="tx1"/>
                </a:solidFill>
                <a:latin typeface="Arial" charset="0"/>
                <a:cs typeface="Times New Roman" pitchFamily="18" charset="0"/>
              </a:rPr>
              <a:t> on the Web</a:t>
            </a:r>
            <a:r>
              <a:rPr lang="en-IN" altLang="en-US" sz="800" dirty="0">
                <a:solidFill>
                  <a:schemeClr val="tx1"/>
                </a:solidFill>
                <a:latin typeface="Arial" charset="0"/>
                <a:cs typeface="Times New Roman" pitchFamily="18" charset="0"/>
              </a:rPr>
              <a:t>, 7</a:t>
            </a:r>
            <a:r>
              <a:rPr lang="en-IN" altLang="en-US" sz="800" baseline="30000" dirty="0">
                <a:solidFill>
                  <a:schemeClr val="tx1"/>
                </a:solidFill>
                <a:latin typeface="Arial" charset="0"/>
                <a:cs typeface="Times New Roman" pitchFamily="18" charset="0"/>
              </a:rPr>
              <a:t>th</a:t>
            </a:r>
            <a:r>
              <a:rPr lang="en-IN" altLang="en-US" sz="800" baseline="0" dirty="0">
                <a:solidFill>
                  <a:schemeClr val="tx1"/>
                </a:solidFill>
                <a:latin typeface="Arial" charset="0"/>
                <a:cs typeface="Times New Roman" pitchFamily="18" charset="0"/>
              </a:rPr>
              <a:t> </a:t>
            </a:r>
            <a:r>
              <a:rPr lang="en-IN" altLang="en-US" sz="800" dirty="0">
                <a:solidFill>
                  <a:schemeClr val="tx1"/>
                </a:solidFill>
                <a:latin typeface="Arial" charset="0"/>
                <a:cs typeface="Times New Roman" pitchFamily="18" charset="0"/>
              </a:rPr>
              <a:t>edition © Richard Lynch 2015</a:t>
            </a:r>
          </a:p>
          <a:p>
            <a:pPr algn="r">
              <a:defRPr/>
            </a:pPr>
            <a:endParaRPr lang="en-GB" altLang="en-US" sz="800" dirty="0">
              <a:solidFill>
                <a:schemeClr val="tx1"/>
              </a:solidFill>
              <a:latin typeface="Arial" charset="0"/>
              <a:cs typeface="Times New Roman" pitchFamily="18" charset="0"/>
            </a:endParaRPr>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a:spLocks noChangeArrowheads="1"/>
          </p:cNvSpPr>
          <p:nvPr/>
        </p:nvSpPr>
        <p:spPr bwMode="auto">
          <a:xfrm>
            <a:off x="395536" y="797222"/>
            <a:ext cx="8102600" cy="3170099"/>
          </a:xfrm>
          <a:prstGeom prst="rect">
            <a:avLst/>
          </a:prstGeom>
          <a:noFill/>
          <a:ln w="9525">
            <a:noFill/>
            <a:miter lim="800000"/>
            <a:headEnd/>
            <a:tailEnd/>
          </a:ln>
        </p:spPr>
        <p:txBody>
          <a:bodyPr wrap="square" anchor="b">
            <a:spAutoFit/>
          </a:bodyPr>
          <a:lstStyle/>
          <a:p>
            <a:pPr algn="ctr">
              <a:defRPr/>
            </a:pPr>
            <a:r>
              <a:rPr lang="en-IN" sz="4000" b="1" kern="0" dirty="0">
                <a:latin typeface="Arial" pitchFamily="34" charset="0"/>
                <a:cs typeface="Arial" pitchFamily="34" charset="0"/>
              </a:rPr>
              <a:t>How do we develop the strategic purpose of </a:t>
            </a:r>
            <a:r>
              <a:rPr lang="en-IN" sz="4000" b="1" kern="0" dirty="0" smtClean="0">
                <a:latin typeface="Arial" pitchFamily="34" charset="0"/>
                <a:cs typeface="Arial" pitchFamily="34" charset="0"/>
              </a:rPr>
              <a:t>complex organisations in line with Social and Ethical Responsibilities (CSR)?</a:t>
            </a:r>
            <a:endParaRPr lang="en-IN" sz="4000" b="1" kern="0" dirty="0">
              <a:latin typeface="Arial" pitchFamily="34" charset="0"/>
              <a:cs typeface="Arial" pitchFamily="34" charset="0"/>
            </a:endParaRPr>
          </a:p>
        </p:txBody>
      </p:sp>
    </p:spTree>
    <p:extLst>
      <p:ext uri="{BB962C8B-B14F-4D97-AF65-F5344CB8AC3E}">
        <p14:creationId xmlns:p14="http://schemas.microsoft.com/office/powerpoint/2010/main" val="3158231481"/>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1110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25" name="Rectangle 1055"/>
          <p:cNvSpPr>
            <a:spLocks noChangeArrowheads="1"/>
          </p:cNvSpPr>
          <p:nvPr/>
        </p:nvSpPr>
        <p:spPr bwMode="auto">
          <a:xfrm>
            <a:off x="5868988" y="836712"/>
            <a:ext cx="3275012" cy="42139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marL="457200" indent="-457200">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2000" dirty="0">
                <a:latin typeface="Arial" charset="0"/>
              </a:rPr>
              <a:t>Key points: </a:t>
            </a:r>
          </a:p>
          <a:p>
            <a:pPr algn="l"/>
            <a:endParaRPr lang="en-GB" altLang="en-US" sz="2000" dirty="0">
              <a:latin typeface="Arial" charset="0"/>
            </a:endParaRPr>
          </a:p>
          <a:p>
            <a:pPr algn="l">
              <a:buFontTx/>
              <a:buAutoNum type="arabicPeriod"/>
            </a:pPr>
            <a:r>
              <a:rPr lang="en-GB" altLang="en-US" sz="1600" dirty="0">
                <a:latin typeface="Arial" charset="0"/>
              </a:rPr>
              <a:t>Prescriptive purpose: specific, clear and well-defined – widely used in ‘strategic plans’</a:t>
            </a:r>
          </a:p>
          <a:p>
            <a:pPr algn="l">
              <a:buFontTx/>
              <a:buAutoNum type="arabicPeriod"/>
            </a:pPr>
            <a:endParaRPr lang="en-GB" altLang="en-US" sz="2000" dirty="0">
              <a:latin typeface="Arial" charset="0"/>
            </a:endParaRPr>
          </a:p>
          <a:p>
            <a:pPr algn="l">
              <a:buFontTx/>
              <a:buAutoNum type="arabicPeriod"/>
            </a:pPr>
            <a:endParaRPr lang="en-GB" altLang="en-US" sz="2000" dirty="0">
              <a:latin typeface="Arial" charset="0"/>
            </a:endParaRPr>
          </a:p>
          <a:p>
            <a:pPr marL="0" indent="0" algn="l"/>
            <a:endParaRPr lang="en-GB" altLang="en-US" sz="2000" dirty="0">
              <a:latin typeface="Arial" charset="0"/>
            </a:endParaRPr>
          </a:p>
          <a:p>
            <a:pPr marL="0" indent="0" algn="l"/>
            <a:endParaRPr lang="en-GB" altLang="en-US" sz="2000" dirty="0">
              <a:latin typeface="Arial" charset="0"/>
            </a:endParaRPr>
          </a:p>
          <a:p>
            <a:pPr marL="0" indent="0" algn="l"/>
            <a:endParaRPr lang="en-GB" altLang="en-US" sz="2000" dirty="0">
              <a:latin typeface="Arial" charset="0"/>
            </a:endParaRPr>
          </a:p>
          <a:p>
            <a:pPr algn="l">
              <a:buFontTx/>
              <a:buAutoNum type="arabicPeriod"/>
            </a:pPr>
            <a:r>
              <a:rPr lang="en-GB" altLang="en-US" sz="1600" dirty="0">
                <a:latin typeface="Arial" charset="0"/>
              </a:rPr>
              <a:t>Often associated with objectives like ‘return on capital’ and ‘earnings per share’</a:t>
            </a:r>
          </a:p>
        </p:txBody>
      </p:sp>
      <p:grpSp>
        <p:nvGrpSpPr>
          <p:cNvPr id="2" name="Group 1"/>
          <p:cNvGrpSpPr/>
          <p:nvPr/>
        </p:nvGrpSpPr>
        <p:grpSpPr>
          <a:xfrm>
            <a:off x="323528" y="1412776"/>
            <a:ext cx="6984776" cy="3029818"/>
            <a:chOff x="838200" y="1911350"/>
            <a:chExt cx="7694613" cy="4025900"/>
          </a:xfrm>
        </p:grpSpPr>
        <p:sp>
          <p:nvSpPr>
            <p:cNvPr id="336901" name="Oval 1029"/>
            <p:cNvSpPr>
              <a:spLocks noChangeArrowheads="1"/>
            </p:cNvSpPr>
            <p:nvPr/>
          </p:nvSpPr>
          <p:spPr bwMode="auto">
            <a:xfrm>
              <a:off x="920750" y="20637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02" name="Oval 1030"/>
            <p:cNvSpPr>
              <a:spLocks noChangeArrowheads="1"/>
            </p:cNvSpPr>
            <p:nvPr/>
          </p:nvSpPr>
          <p:spPr bwMode="auto">
            <a:xfrm>
              <a:off x="3816350" y="32829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03" name="Oval 1031"/>
            <p:cNvSpPr>
              <a:spLocks noChangeArrowheads="1"/>
            </p:cNvSpPr>
            <p:nvPr/>
          </p:nvSpPr>
          <p:spPr bwMode="auto">
            <a:xfrm>
              <a:off x="2139950" y="32829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04" name="Oval 1032"/>
            <p:cNvSpPr>
              <a:spLocks noChangeArrowheads="1"/>
            </p:cNvSpPr>
            <p:nvPr/>
          </p:nvSpPr>
          <p:spPr bwMode="auto">
            <a:xfrm>
              <a:off x="920750" y="43497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4104" name="Rectangle 1033"/>
            <p:cNvSpPr>
              <a:spLocks noChangeArrowheads="1"/>
            </p:cNvSpPr>
            <p:nvPr/>
          </p:nvSpPr>
          <p:spPr bwMode="auto">
            <a:xfrm>
              <a:off x="838200" y="2516188"/>
              <a:ext cx="1370013" cy="4055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400" b="1" dirty="0">
                  <a:solidFill>
                    <a:schemeClr val="bg2"/>
                  </a:solidFill>
                </a:rPr>
                <a:t>Environment</a:t>
              </a:r>
            </a:p>
          </p:txBody>
        </p:sp>
        <p:sp>
          <p:nvSpPr>
            <p:cNvPr id="4105" name="Rectangle 1034"/>
            <p:cNvSpPr>
              <a:spLocks noChangeArrowheads="1"/>
            </p:cNvSpPr>
            <p:nvPr/>
          </p:nvSpPr>
          <p:spPr bwMode="auto">
            <a:xfrm>
              <a:off x="917526" y="4781790"/>
              <a:ext cx="1062037"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600" b="1" dirty="0">
                  <a:solidFill>
                    <a:schemeClr val="bg2"/>
                  </a:solidFill>
                </a:rPr>
                <a:t>Resources</a:t>
              </a:r>
            </a:p>
          </p:txBody>
        </p:sp>
        <p:sp>
          <p:nvSpPr>
            <p:cNvPr id="4106" name="Rectangle 1035"/>
            <p:cNvSpPr>
              <a:spLocks noChangeArrowheads="1"/>
            </p:cNvSpPr>
            <p:nvPr/>
          </p:nvSpPr>
          <p:spPr bwMode="auto">
            <a:xfrm>
              <a:off x="2266066" y="3729295"/>
              <a:ext cx="892175"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600" b="1" dirty="0">
                  <a:solidFill>
                    <a:schemeClr val="bg2"/>
                  </a:solidFill>
                </a:rPr>
                <a:t>Purpose</a:t>
              </a:r>
            </a:p>
          </p:txBody>
        </p:sp>
        <p:sp>
          <p:nvSpPr>
            <p:cNvPr id="336908" name="Oval 1036"/>
            <p:cNvSpPr>
              <a:spLocks noChangeArrowheads="1"/>
            </p:cNvSpPr>
            <p:nvPr/>
          </p:nvSpPr>
          <p:spPr bwMode="auto">
            <a:xfrm>
              <a:off x="5645150" y="33591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09" name="Oval 1037"/>
            <p:cNvSpPr>
              <a:spLocks noChangeArrowheads="1"/>
            </p:cNvSpPr>
            <p:nvPr/>
          </p:nvSpPr>
          <p:spPr bwMode="auto">
            <a:xfrm>
              <a:off x="3816350" y="47307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4109" name="Rectangle 1038"/>
            <p:cNvSpPr>
              <a:spLocks noChangeArrowheads="1"/>
            </p:cNvSpPr>
            <p:nvPr/>
          </p:nvSpPr>
          <p:spPr bwMode="auto">
            <a:xfrm>
              <a:off x="3948113" y="3733800"/>
              <a:ext cx="871823" cy="4055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400" b="1" dirty="0">
                  <a:solidFill>
                    <a:schemeClr val="bg2"/>
                  </a:solidFill>
                </a:rPr>
                <a:t>Options</a:t>
              </a:r>
            </a:p>
          </p:txBody>
        </p:sp>
        <p:sp>
          <p:nvSpPr>
            <p:cNvPr id="4110" name="Rectangle 1039"/>
            <p:cNvSpPr>
              <a:spLocks noChangeArrowheads="1"/>
            </p:cNvSpPr>
            <p:nvPr/>
          </p:nvSpPr>
          <p:spPr bwMode="auto">
            <a:xfrm>
              <a:off x="4024313" y="5106988"/>
              <a:ext cx="928688" cy="4055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400" b="1" dirty="0">
                  <a:solidFill>
                    <a:schemeClr val="bg2"/>
                  </a:solidFill>
                </a:rPr>
                <a:t>Options</a:t>
              </a:r>
            </a:p>
          </p:txBody>
        </p:sp>
        <p:sp>
          <p:nvSpPr>
            <p:cNvPr id="4111" name="Rectangle 1040"/>
            <p:cNvSpPr>
              <a:spLocks noChangeArrowheads="1"/>
            </p:cNvSpPr>
            <p:nvPr/>
          </p:nvSpPr>
          <p:spPr bwMode="auto">
            <a:xfrm>
              <a:off x="5868988" y="3886200"/>
              <a:ext cx="911225"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600" b="1" dirty="0">
                  <a:solidFill>
                    <a:schemeClr val="bg2"/>
                  </a:solidFill>
                </a:rPr>
                <a:t>Choice</a:t>
              </a:r>
            </a:p>
          </p:txBody>
        </p:sp>
        <p:sp>
          <p:nvSpPr>
            <p:cNvPr id="336913" name="Oval 1041"/>
            <p:cNvSpPr>
              <a:spLocks noChangeArrowheads="1"/>
            </p:cNvSpPr>
            <p:nvPr/>
          </p:nvSpPr>
          <p:spPr bwMode="auto">
            <a:xfrm>
              <a:off x="7321550" y="33591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4113" name="Rectangle 1042"/>
            <p:cNvSpPr>
              <a:spLocks noChangeArrowheads="1"/>
            </p:cNvSpPr>
            <p:nvPr/>
          </p:nvSpPr>
          <p:spPr bwMode="auto">
            <a:xfrm>
              <a:off x="7316788" y="3886200"/>
              <a:ext cx="1216025" cy="4055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400" b="1" dirty="0">
                  <a:solidFill>
                    <a:schemeClr val="bg2"/>
                  </a:solidFill>
                </a:rPr>
                <a:t>Implement</a:t>
              </a:r>
            </a:p>
          </p:txBody>
        </p:sp>
        <p:sp>
          <p:nvSpPr>
            <p:cNvPr id="336915" name="AutoShape 1043"/>
            <p:cNvSpPr>
              <a:spLocks noChangeArrowheads="1"/>
            </p:cNvSpPr>
            <p:nvPr/>
          </p:nvSpPr>
          <p:spPr bwMode="auto">
            <a:xfrm rot="19320000">
              <a:off x="3054350" y="2901950"/>
              <a:ext cx="673100" cy="292100"/>
            </a:xfrm>
            <a:prstGeom prst="rightArrow">
              <a:avLst>
                <a:gd name="adj1" fmla="val 50000"/>
                <a:gd name="adj2" fmla="val 115335"/>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16" name="AutoShape 1044"/>
            <p:cNvSpPr>
              <a:spLocks noChangeArrowheads="1"/>
            </p:cNvSpPr>
            <p:nvPr/>
          </p:nvSpPr>
          <p:spPr bwMode="auto">
            <a:xfrm>
              <a:off x="3206750" y="3740150"/>
              <a:ext cx="673100" cy="292100"/>
            </a:xfrm>
            <a:prstGeom prst="rightArrow">
              <a:avLst>
                <a:gd name="adj1" fmla="val 50000"/>
                <a:gd name="adj2" fmla="val 115335"/>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17" name="AutoShape 1045"/>
            <p:cNvSpPr>
              <a:spLocks noChangeArrowheads="1"/>
            </p:cNvSpPr>
            <p:nvPr/>
          </p:nvSpPr>
          <p:spPr bwMode="auto">
            <a:xfrm rot="2340000">
              <a:off x="3054350" y="4654550"/>
              <a:ext cx="673100" cy="292100"/>
            </a:xfrm>
            <a:prstGeom prst="rightArrow">
              <a:avLst>
                <a:gd name="adj1" fmla="val 50000"/>
                <a:gd name="adj2" fmla="val 115335"/>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18" name="AutoShape 1046"/>
            <p:cNvSpPr>
              <a:spLocks noChangeArrowheads="1"/>
            </p:cNvSpPr>
            <p:nvPr/>
          </p:nvSpPr>
          <p:spPr bwMode="auto">
            <a:xfrm>
              <a:off x="6711950" y="3816350"/>
              <a:ext cx="673100" cy="292100"/>
            </a:xfrm>
            <a:prstGeom prst="rightArrow">
              <a:avLst>
                <a:gd name="adj1" fmla="val 50000"/>
                <a:gd name="adj2" fmla="val 115335"/>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19" name="AutoShape 1047"/>
            <p:cNvSpPr>
              <a:spLocks noChangeArrowheads="1"/>
            </p:cNvSpPr>
            <p:nvPr/>
          </p:nvSpPr>
          <p:spPr bwMode="auto">
            <a:xfrm>
              <a:off x="4959350" y="3816350"/>
              <a:ext cx="673100" cy="292100"/>
            </a:xfrm>
            <a:prstGeom prst="rightArrow">
              <a:avLst>
                <a:gd name="adj1" fmla="val 50000"/>
                <a:gd name="adj2" fmla="val 115335"/>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20" name="AutoShape 1048"/>
            <p:cNvSpPr>
              <a:spLocks noChangeArrowheads="1"/>
            </p:cNvSpPr>
            <p:nvPr/>
          </p:nvSpPr>
          <p:spPr bwMode="auto">
            <a:xfrm rot="2400000">
              <a:off x="1758950" y="3206750"/>
              <a:ext cx="673100" cy="292100"/>
            </a:xfrm>
            <a:prstGeom prst="rightArrow">
              <a:avLst>
                <a:gd name="adj1" fmla="val 50000"/>
                <a:gd name="adj2" fmla="val 115335"/>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21" name="AutoShape 1049"/>
            <p:cNvSpPr>
              <a:spLocks noChangeArrowheads="1"/>
            </p:cNvSpPr>
            <p:nvPr/>
          </p:nvSpPr>
          <p:spPr bwMode="auto">
            <a:xfrm rot="19380000">
              <a:off x="1911350" y="4349750"/>
              <a:ext cx="673100" cy="292100"/>
            </a:xfrm>
            <a:prstGeom prst="rightArrow">
              <a:avLst>
                <a:gd name="adj1" fmla="val 50000"/>
                <a:gd name="adj2" fmla="val 115335"/>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22" name="AutoShape 1050"/>
            <p:cNvSpPr>
              <a:spLocks noChangeArrowheads="1"/>
            </p:cNvSpPr>
            <p:nvPr/>
          </p:nvSpPr>
          <p:spPr bwMode="auto">
            <a:xfrm rot="1800000">
              <a:off x="4959350" y="2901950"/>
              <a:ext cx="673100" cy="292100"/>
            </a:xfrm>
            <a:prstGeom prst="rightArrow">
              <a:avLst>
                <a:gd name="adj1" fmla="val 50000"/>
                <a:gd name="adj2" fmla="val 115335"/>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23" name="AutoShape 1051"/>
            <p:cNvSpPr>
              <a:spLocks noChangeArrowheads="1"/>
            </p:cNvSpPr>
            <p:nvPr/>
          </p:nvSpPr>
          <p:spPr bwMode="auto">
            <a:xfrm rot="19560000">
              <a:off x="5035550" y="4730750"/>
              <a:ext cx="673100" cy="292100"/>
            </a:xfrm>
            <a:prstGeom prst="rightArrow">
              <a:avLst>
                <a:gd name="adj1" fmla="val 50000"/>
                <a:gd name="adj2" fmla="val 115335"/>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6926" name="Oval 1054"/>
            <p:cNvSpPr>
              <a:spLocks noChangeArrowheads="1"/>
            </p:cNvSpPr>
            <p:nvPr/>
          </p:nvSpPr>
          <p:spPr bwMode="auto">
            <a:xfrm>
              <a:off x="3740150" y="19113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4126" name="Rectangle 1056"/>
            <p:cNvSpPr>
              <a:spLocks noChangeArrowheads="1"/>
            </p:cNvSpPr>
            <p:nvPr/>
          </p:nvSpPr>
          <p:spPr bwMode="auto">
            <a:xfrm>
              <a:off x="3948113" y="2362199"/>
              <a:ext cx="948406" cy="4055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400" b="1" dirty="0">
                  <a:solidFill>
                    <a:schemeClr val="bg2"/>
                  </a:solidFill>
                  <a:latin typeface="Arial" charset="0"/>
                </a:rPr>
                <a:t>Options</a:t>
              </a:r>
            </a:p>
          </p:txBody>
        </p:sp>
      </p:grpSp>
      <p:sp>
        <p:nvSpPr>
          <p:cNvPr id="336929" name="Rectangle 1057"/>
          <p:cNvSpPr>
            <a:spLocks noChangeArrowheads="1"/>
          </p:cNvSpPr>
          <p:nvPr/>
        </p:nvSpPr>
        <p:spPr bwMode="auto">
          <a:xfrm>
            <a:off x="395536" y="332656"/>
            <a:ext cx="7880350" cy="519113"/>
          </a:xfrm>
          <a:prstGeom prst="rect">
            <a:avLst/>
          </a:prstGeom>
          <a:noFill/>
          <a:ln w="12700">
            <a:noFill/>
            <a:miter lim="800000"/>
            <a:headEnd/>
            <a:tailEnd/>
          </a:ln>
          <a:effectLst/>
        </p:spPr>
        <p:txBody>
          <a:bodyPr wrap="none">
            <a:spAutoFit/>
          </a:bodyPr>
          <a:lstStyle/>
          <a:p>
            <a:pPr algn="l">
              <a:defRPr/>
            </a:pPr>
            <a:r>
              <a:rPr lang="en-GB" sz="2800" b="1" dirty="0">
                <a:solidFill>
                  <a:srgbClr val="000000"/>
                </a:solidFill>
                <a:latin typeface="Arial" charset="0"/>
              </a:rPr>
              <a:t>Understanding the organisation’s purpose - 2</a:t>
            </a:r>
          </a:p>
        </p:txBody>
      </p:sp>
    </p:spTree>
    <p:extLst>
      <p:ext uri="{BB962C8B-B14F-4D97-AF65-F5344CB8AC3E}">
        <p14:creationId xmlns:p14="http://schemas.microsoft.com/office/powerpoint/2010/main" val="2406175530"/>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46" name="Rectangle 1051"/>
          <p:cNvSpPr>
            <a:spLocks noChangeArrowheads="1"/>
          </p:cNvSpPr>
          <p:nvPr/>
        </p:nvSpPr>
        <p:spPr bwMode="auto">
          <a:xfrm>
            <a:off x="6012160" y="1556792"/>
            <a:ext cx="3096344" cy="341375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0488" tIns="44450" rIns="90488" bIns="44450">
            <a:spAutoFit/>
          </a:bodyPr>
          <a:lstStyle>
            <a:lvl1pPr marL="457200" indent="-457200">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2000" b="1" dirty="0">
                <a:latin typeface="Arial" charset="0"/>
              </a:rPr>
              <a:t>Key points</a:t>
            </a:r>
            <a:r>
              <a:rPr lang="en-GB" altLang="en-US" sz="2000" dirty="0">
                <a:latin typeface="Arial" charset="0"/>
              </a:rPr>
              <a:t>: </a:t>
            </a:r>
          </a:p>
          <a:p>
            <a:pPr algn="l"/>
            <a:endParaRPr lang="en-GB" altLang="en-US" sz="2000" dirty="0">
              <a:latin typeface="Arial" charset="0"/>
            </a:endParaRPr>
          </a:p>
          <a:p>
            <a:pPr algn="l">
              <a:buFontTx/>
              <a:buAutoNum type="arabicPeriod"/>
            </a:pPr>
            <a:r>
              <a:rPr lang="en-GB" altLang="en-US" sz="1600" dirty="0">
                <a:latin typeface="Arial" charset="0"/>
              </a:rPr>
              <a:t>Emergent purpose: more open-ended, </a:t>
            </a:r>
            <a:br>
              <a:rPr lang="en-GB" altLang="en-US" sz="1600" dirty="0">
                <a:latin typeface="Arial" charset="0"/>
              </a:rPr>
            </a:br>
            <a:r>
              <a:rPr lang="en-GB" altLang="en-US" sz="1600" dirty="0">
                <a:latin typeface="Arial" charset="0"/>
              </a:rPr>
              <a:t>ill-defined – but only for the newer organisations?</a:t>
            </a:r>
          </a:p>
          <a:p>
            <a:pPr algn="l">
              <a:buFontTx/>
              <a:buAutoNum type="arabicPeriod"/>
            </a:pPr>
            <a:endParaRPr lang="en-GB" altLang="en-US" sz="1600" i="1" dirty="0">
              <a:latin typeface="Arial" charset="0"/>
            </a:endParaRPr>
          </a:p>
          <a:p>
            <a:pPr algn="l">
              <a:buFontTx/>
              <a:buAutoNum type="arabicPeriod"/>
            </a:pPr>
            <a:r>
              <a:rPr lang="en-GB" altLang="en-US" sz="1600" dirty="0">
                <a:latin typeface="Arial" charset="0"/>
              </a:rPr>
              <a:t>Emergent better when environment uncertain</a:t>
            </a:r>
          </a:p>
          <a:p>
            <a:pPr algn="l">
              <a:buFontTx/>
              <a:buAutoNum type="arabicPeriod"/>
            </a:pPr>
            <a:endParaRPr lang="en-GB" altLang="en-US" sz="1600" dirty="0">
              <a:latin typeface="Arial" charset="0"/>
            </a:endParaRPr>
          </a:p>
          <a:p>
            <a:pPr algn="l">
              <a:buFontTx/>
              <a:buAutoNum type="arabicPeriod"/>
            </a:pPr>
            <a:r>
              <a:rPr lang="en-GB" altLang="en-US" sz="1600" dirty="0">
                <a:latin typeface="Arial" charset="0"/>
              </a:rPr>
              <a:t>Emergent better for encouraging innovation and initiative</a:t>
            </a:r>
            <a:endParaRPr lang="en-GB" altLang="en-US" sz="1600" i="1" dirty="0">
              <a:latin typeface="Arial" charset="0"/>
            </a:endParaRPr>
          </a:p>
        </p:txBody>
      </p:sp>
      <p:grpSp>
        <p:nvGrpSpPr>
          <p:cNvPr id="2" name="Group 1"/>
          <p:cNvGrpSpPr/>
          <p:nvPr/>
        </p:nvGrpSpPr>
        <p:grpSpPr>
          <a:xfrm>
            <a:off x="611560" y="980728"/>
            <a:ext cx="5473700" cy="4635500"/>
            <a:chOff x="838200" y="1600200"/>
            <a:chExt cx="5473700" cy="4635500"/>
          </a:xfrm>
        </p:grpSpPr>
        <p:sp>
          <p:nvSpPr>
            <p:cNvPr id="338949" name="Oval 1029"/>
            <p:cNvSpPr>
              <a:spLocks noChangeArrowheads="1"/>
            </p:cNvSpPr>
            <p:nvPr/>
          </p:nvSpPr>
          <p:spPr bwMode="auto">
            <a:xfrm>
              <a:off x="920750" y="20637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50" name="Oval 1030"/>
            <p:cNvSpPr>
              <a:spLocks noChangeArrowheads="1"/>
            </p:cNvSpPr>
            <p:nvPr/>
          </p:nvSpPr>
          <p:spPr bwMode="auto">
            <a:xfrm>
              <a:off x="4572000" y="2971800"/>
              <a:ext cx="1739900" cy="17399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51" name="Oval 1031"/>
            <p:cNvSpPr>
              <a:spLocks noChangeArrowheads="1"/>
            </p:cNvSpPr>
            <p:nvPr/>
          </p:nvSpPr>
          <p:spPr bwMode="auto">
            <a:xfrm>
              <a:off x="2673350" y="32829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52" name="Oval 1032"/>
            <p:cNvSpPr>
              <a:spLocks noChangeArrowheads="1"/>
            </p:cNvSpPr>
            <p:nvPr/>
          </p:nvSpPr>
          <p:spPr bwMode="auto">
            <a:xfrm>
              <a:off x="920750" y="4425950"/>
              <a:ext cx="1206500" cy="1206500"/>
            </a:xfrm>
            <a:prstGeom prst="ellipse">
              <a:avLst/>
            </a:prstGeom>
            <a:solidFill>
              <a:schemeClr val="accent1"/>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5128" name="Rectangle 1033"/>
            <p:cNvSpPr>
              <a:spLocks noChangeArrowheads="1"/>
            </p:cNvSpPr>
            <p:nvPr/>
          </p:nvSpPr>
          <p:spPr bwMode="auto">
            <a:xfrm>
              <a:off x="838200" y="2516188"/>
              <a:ext cx="1370013"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600" b="1" dirty="0">
                  <a:solidFill>
                    <a:schemeClr val="bg2"/>
                  </a:solidFill>
                </a:rPr>
                <a:t>Environment</a:t>
              </a:r>
            </a:p>
          </p:txBody>
        </p:sp>
        <p:sp>
          <p:nvSpPr>
            <p:cNvPr id="5129" name="Rectangle 1034"/>
            <p:cNvSpPr>
              <a:spLocks noChangeArrowheads="1"/>
            </p:cNvSpPr>
            <p:nvPr/>
          </p:nvSpPr>
          <p:spPr bwMode="auto">
            <a:xfrm>
              <a:off x="1052513" y="4800600"/>
              <a:ext cx="1062037"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600" b="1" dirty="0">
                  <a:solidFill>
                    <a:schemeClr val="bg2"/>
                  </a:solidFill>
                </a:rPr>
                <a:t>Resources</a:t>
              </a:r>
            </a:p>
          </p:txBody>
        </p:sp>
        <p:sp>
          <p:nvSpPr>
            <p:cNvPr id="5130" name="Rectangle 1035"/>
            <p:cNvSpPr>
              <a:spLocks noChangeArrowheads="1"/>
            </p:cNvSpPr>
            <p:nvPr/>
          </p:nvSpPr>
          <p:spPr bwMode="auto">
            <a:xfrm>
              <a:off x="2881313" y="3733800"/>
              <a:ext cx="892175" cy="3333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600" b="1" dirty="0">
                  <a:solidFill>
                    <a:schemeClr val="bg2"/>
                  </a:solidFill>
                </a:rPr>
                <a:t>Purpose</a:t>
              </a:r>
            </a:p>
          </p:txBody>
        </p:sp>
        <p:sp>
          <p:nvSpPr>
            <p:cNvPr id="5131" name="Rectangle 1036"/>
            <p:cNvSpPr>
              <a:spLocks noChangeArrowheads="1"/>
            </p:cNvSpPr>
            <p:nvPr/>
          </p:nvSpPr>
          <p:spPr bwMode="auto">
            <a:xfrm>
              <a:off x="3946525" y="2208213"/>
              <a:ext cx="827088" cy="3365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5132" name="Rectangle 1037"/>
            <p:cNvSpPr>
              <a:spLocks noChangeArrowheads="1"/>
            </p:cNvSpPr>
            <p:nvPr/>
          </p:nvSpPr>
          <p:spPr bwMode="auto">
            <a:xfrm>
              <a:off x="3946525" y="3732213"/>
              <a:ext cx="827088" cy="3365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5133" name="Rectangle 1038"/>
            <p:cNvSpPr>
              <a:spLocks noChangeArrowheads="1"/>
            </p:cNvSpPr>
            <p:nvPr/>
          </p:nvSpPr>
          <p:spPr bwMode="auto">
            <a:xfrm>
              <a:off x="4022725" y="5105400"/>
              <a:ext cx="827088" cy="3365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59" name="AutoShape 1039"/>
            <p:cNvSpPr>
              <a:spLocks noChangeArrowheads="1"/>
            </p:cNvSpPr>
            <p:nvPr/>
          </p:nvSpPr>
          <p:spPr bwMode="auto">
            <a:xfrm rot="2400000">
              <a:off x="1987550" y="3282950"/>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60" name="AutoShape 1040"/>
            <p:cNvSpPr>
              <a:spLocks noChangeArrowheads="1"/>
            </p:cNvSpPr>
            <p:nvPr/>
          </p:nvSpPr>
          <p:spPr bwMode="auto">
            <a:xfrm rot="19380000">
              <a:off x="2139950" y="4349750"/>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61" name="AutoShape 1041"/>
            <p:cNvSpPr>
              <a:spLocks noChangeArrowheads="1"/>
            </p:cNvSpPr>
            <p:nvPr/>
          </p:nvSpPr>
          <p:spPr bwMode="auto">
            <a:xfrm>
              <a:off x="3962400" y="3733800"/>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62" name="AutoShape 1042"/>
            <p:cNvSpPr>
              <a:spLocks noChangeArrowheads="1"/>
            </p:cNvSpPr>
            <p:nvPr/>
          </p:nvSpPr>
          <p:spPr bwMode="auto">
            <a:xfrm rot="16080000">
              <a:off x="1377950" y="3663950"/>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63" name="AutoShape 1043"/>
            <p:cNvSpPr>
              <a:spLocks noChangeArrowheads="1"/>
            </p:cNvSpPr>
            <p:nvPr/>
          </p:nvSpPr>
          <p:spPr bwMode="auto">
            <a:xfrm rot="5340000">
              <a:off x="768350" y="3663950"/>
              <a:ext cx="673100" cy="292100"/>
            </a:xfrm>
            <a:prstGeom prst="rightArrow">
              <a:avLst>
                <a:gd name="adj1" fmla="val 50000"/>
                <a:gd name="adj2" fmla="val 115356"/>
              </a:avLst>
            </a:prstGeom>
            <a:solidFill>
              <a:schemeClr val="accent1"/>
            </a:soli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64" name="AutoShape 1044"/>
            <p:cNvSpPr>
              <a:spLocks noChangeArrowheads="1"/>
            </p:cNvSpPr>
            <p:nvPr/>
          </p:nvSpPr>
          <p:spPr bwMode="auto">
            <a:xfrm flipH="1">
              <a:off x="2971800" y="1600200"/>
              <a:ext cx="143510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5140" name="Rectangle 1045"/>
            <p:cNvSpPr>
              <a:spLocks noChangeArrowheads="1"/>
            </p:cNvSpPr>
            <p:nvPr/>
          </p:nvSpPr>
          <p:spPr bwMode="auto">
            <a:xfrm>
              <a:off x="4648200" y="3276600"/>
              <a:ext cx="1598613" cy="10668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1600" b="1" dirty="0">
                  <a:solidFill>
                    <a:schemeClr val="bg2"/>
                  </a:solidFill>
                </a:rPr>
                <a:t>Strategy development and implementation</a:t>
              </a:r>
            </a:p>
          </p:txBody>
        </p:sp>
        <p:sp>
          <p:nvSpPr>
            <p:cNvPr id="338966" name="AutoShape 1046"/>
            <p:cNvSpPr>
              <a:spLocks noChangeArrowheads="1"/>
            </p:cNvSpPr>
            <p:nvPr/>
          </p:nvSpPr>
          <p:spPr bwMode="auto">
            <a:xfrm rot="19380000" flipH="1">
              <a:off x="4332927" y="5235311"/>
              <a:ext cx="143510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67" name="AutoShape 1047"/>
            <p:cNvSpPr>
              <a:spLocks noChangeArrowheads="1"/>
            </p:cNvSpPr>
            <p:nvPr/>
          </p:nvSpPr>
          <p:spPr bwMode="auto">
            <a:xfrm rot="1800000" flipH="1">
              <a:off x="4290527" y="2222337"/>
              <a:ext cx="143510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68" name="AutoShape 1048"/>
            <p:cNvSpPr>
              <a:spLocks noChangeArrowheads="1"/>
            </p:cNvSpPr>
            <p:nvPr/>
          </p:nvSpPr>
          <p:spPr bwMode="auto">
            <a:xfrm flipH="1">
              <a:off x="2971800" y="5867400"/>
              <a:ext cx="143510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69" name="AutoShape 1049"/>
            <p:cNvSpPr>
              <a:spLocks noChangeArrowheads="1"/>
            </p:cNvSpPr>
            <p:nvPr/>
          </p:nvSpPr>
          <p:spPr bwMode="auto">
            <a:xfrm rot="19800000" flipH="1">
              <a:off x="1918065" y="1924498"/>
              <a:ext cx="1182890"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338970" name="AutoShape 1050"/>
            <p:cNvSpPr>
              <a:spLocks noChangeArrowheads="1"/>
            </p:cNvSpPr>
            <p:nvPr/>
          </p:nvSpPr>
          <p:spPr bwMode="auto">
            <a:xfrm rot="1800000" flipH="1">
              <a:off x="1901506" y="5475165"/>
              <a:ext cx="1200638" cy="368300"/>
            </a:xfrm>
            <a:prstGeom prst="rightArrow">
              <a:avLst>
                <a:gd name="adj1" fmla="val 50000"/>
                <a:gd name="adj2" fmla="val 195062"/>
              </a:avLst>
            </a:prstGeom>
            <a:solidFill>
              <a:schemeClr val="accent1"/>
            </a:solidFill>
            <a:ln w="12700">
              <a:solidFill>
                <a:schemeClr val="tx1"/>
              </a:solidFill>
              <a:prstDash val="sysDot"/>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5147" name="AutoShape 1052"/>
            <p:cNvSpPr>
              <a:spLocks noChangeArrowheads="1"/>
            </p:cNvSpPr>
            <p:nvPr/>
          </p:nvSpPr>
          <p:spPr bwMode="auto">
            <a:xfrm rot="-5400000">
              <a:off x="2826060" y="4654860"/>
              <a:ext cx="888380" cy="596900"/>
            </a:xfrm>
            <a:prstGeom prst="rightArrow">
              <a:avLst>
                <a:gd name="adj1" fmla="val 50000"/>
                <a:gd name="adj2" fmla="val 81998"/>
              </a:avLst>
            </a:prstGeom>
            <a:solidFill>
              <a:schemeClr val="tx2"/>
            </a:solidFill>
            <a:ln w="12700">
              <a:solidFill>
                <a:schemeClr val="tx1"/>
              </a:solidFill>
              <a:miter lim="800000"/>
              <a:headEnd/>
              <a:tailEnd/>
            </a:ln>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grpSp>
      <p:sp>
        <p:nvSpPr>
          <p:cNvPr id="338975" name="Rectangle 1055"/>
          <p:cNvSpPr>
            <a:spLocks noChangeArrowheads="1"/>
          </p:cNvSpPr>
          <p:nvPr/>
        </p:nvSpPr>
        <p:spPr bwMode="auto">
          <a:xfrm>
            <a:off x="395536" y="332656"/>
            <a:ext cx="7880350" cy="519113"/>
          </a:xfrm>
          <a:prstGeom prst="rect">
            <a:avLst/>
          </a:prstGeom>
          <a:noFill/>
          <a:ln w="12700">
            <a:noFill/>
            <a:miter lim="800000"/>
            <a:headEnd/>
            <a:tailEnd/>
          </a:ln>
          <a:effectLst/>
        </p:spPr>
        <p:txBody>
          <a:bodyPr wrap="none">
            <a:spAutoFit/>
          </a:bodyPr>
          <a:lstStyle/>
          <a:p>
            <a:pPr algn="l">
              <a:defRPr/>
            </a:pPr>
            <a:r>
              <a:rPr lang="en-GB" sz="2800" b="1" dirty="0">
                <a:solidFill>
                  <a:srgbClr val="000000"/>
                </a:solidFill>
                <a:latin typeface="Arial" charset="0"/>
              </a:rPr>
              <a:t>Understanding the organisation’s purpose - 3</a:t>
            </a:r>
          </a:p>
        </p:txBody>
      </p:sp>
    </p:spTree>
    <p:extLst>
      <p:ext uri="{BB962C8B-B14F-4D97-AF65-F5344CB8AC3E}">
        <p14:creationId xmlns:p14="http://schemas.microsoft.com/office/powerpoint/2010/main" val="1126851946"/>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027"/>
          <p:cNvSpPr>
            <a:spLocks noGrp="1" noChangeArrowheads="1"/>
          </p:cNvSpPr>
          <p:nvPr>
            <p:ph idx="1"/>
          </p:nvPr>
        </p:nvSpPr>
        <p:spPr>
          <a:xfrm>
            <a:off x="539552" y="908720"/>
            <a:ext cx="7772400" cy="4648200"/>
          </a:xfrm>
        </p:spPr>
        <p:txBody>
          <a:bodyPr>
            <a:normAutofit/>
          </a:bodyPr>
          <a:lstStyle/>
          <a:p>
            <a:pPr>
              <a:lnSpc>
                <a:spcPct val="90000"/>
              </a:lnSpc>
              <a:buClr>
                <a:schemeClr val="tx2"/>
              </a:buClr>
              <a:buSzTx/>
            </a:pPr>
            <a:r>
              <a:rPr lang="en-GB" altLang="en-US" sz="2400" dirty="0"/>
              <a:t>Purpose more complex than even the simple ‘prescriptive/emergent’ debate, e.g.</a:t>
            </a:r>
          </a:p>
          <a:p>
            <a:pPr lvl="1">
              <a:lnSpc>
                <a:spcPct val="90000"/>
              </a:lnSpc>
              <a:buClr>
                <a:schemeClr val="tx2"/>
              </a:buClr>
              <a:buSzTx/>
            </a:pPr>
            <a:r>
              <a:rPr lang="en-GB" altLang="en-US" sz="2000" i="1" dirty="0"/>
              <a:t>Stakeholder power</a:t>
            </a:r>
            <a:r>
              <a:rPr lang="en-GB" altLang="en-US" sz="2000" dirty="0"/>
              <a:t>: shareholders may not be the only influence – See Kay, Freeman and others.</a:t>
            </a:r>
          </a:p>
          <a:p>
            <a:pPr lvl="1">
              <a:lnSpc>
                <a:spcPct val="90000"/>
              </a:lnSpc>
              <a:buClr>
                <a:schemeClr val="tx2"/>
              </a:buClr>
              <a:buSzTx/>
            </a:pPr>
            <a:r>
              <a:rPr lang="en-GB" altLang="en-US" sz="2000" i="1" dirty="0"/>
              <a:t>Process and context</a:t>
            </a:r>
            <a:r>
              <a:rPr lang="en-GB" altLang="en-US" sz="2000" dirty="0"/>
              <a:t>: timing, timescales, knowledge, current situation, and so on.</a:t>
            </a:r>
          </a:p>
          <a:p>
            <a:pPr lvl="1">
              <a:lnSpc>
                <a:spcPct val="90000"/>
              </a:lnSpc>
              <a:buClr>
                <a:schemeClr val="tx2"/>
              </a:buClr>
              <a:buSzTx/>
            </a:pPr>
            <a:r>
              <a:rPr lang="en-GB" altLang="en-US" sz="2000" i="1" dirty="0"/>
              <a:t>Dimensions of governance, ethics and corporate social responsibility</a:t>
            </a:r>
            <a:r>
              <a:rPr lang="en-GB" altLang="en-US" sz="2000" dirty="0"/>
              <a:t>: for example, the jailed Bernie Ebbers and his leadership of the US company WorldCom (convicted of fraud (false accounting) in 2005).</a:t>
            </a:r>
          </a:p>
          <a:p>
            <a:pPr>
              <a:lnSpc>
                <a:spcPct val="90000"/>
              </a:lnSpc>
              <a:buClr>
                <a:schemeClr val="tx2"/>
              </a:buClr>
              <a:buSzTx/>
            </a:pPr>
            <a:r>
              <a:rPr lang="en-GB" altLang="en-US" sz="2400" dirty="0"/>
              <a:t>Purpose also related to organisational leadership and culture – for example the influence of Howard Schulz, the chief executive of Starbucks on Starbuck’s “green agenda”.</a:t>
            </a:r>
          </a:p>
        </p:txBody>
      </p:sp>
      <p:sp>
        <p:nvSpPr>
          <p:cNvPr id="340997" name="Rectangle 1029"/>
          <p:cNvSpPr>
            <a:spLocks noChangeArrowheads="1"/>
          </p:cNvSpPr>
          <p:nvPr/>
        </p:nvSpPr>
        <p:spPr bwMode="auto">
          <a:xfrm>
            <a:off x="467544" y="404664"/>
            <a:ext cx="7880350" cy="519113"/>
          </a:xfrm>
          <a:prstGeom prst="rect">
            <a:avLst/>
          </a:prstGeom>
          <a:noFill/>
          <a:ln w="12700">
            <a:noFill/>
            <a:miter lim="800000"/>
            <a:headEnd/>
            <a:tailEnd/>
          </a:ln>
          <a:effectLst/>
        </p:spPr>
        <p:txBody>
          <a:bodyPr wrap="none">
            <a:spAutoFit/>
          </a:bodyPr>
          <a:lstStyle/>
          <a:p>
            <a:pPr algn="l">
              <a:defRPr/>
            </a:pPr>
            <a:r>
              <a:rPr lang="en-GB" sz="2800" b="1" dirty="0">
                <a:solidFill>
                  <a:srgbClr val="000000"/>
                </a:solidFill>
                <a:latin typeface="Arial" charset="0"/>
              </a:rPr>
              <a:t>Understanding the organisation’s purpose - 4</a:t>
            </a:r>
          </a:p>
        </p:txBody>
      </p:sp>
    </p:spTree>
    <p:extLst>
      <p:ext uri="{BB962C8B-B14F-4D97-AF65-F5344CB8AC3E}">
        <p14:creationId xmlns:p14="http://schemas.microsoft.com/office/powerpoint/2010/main" val="3839292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86" name="Rectangle 18"/>
          <p:cNvSpPr>
            <a:spLocks noChangeArrowheads="1"/>
          </p:cNvSpPr>
          <p:nvPr/>
        </p:nvSpPr>
        <p:spPr bwMode="auto">
          <a:xfrm>
            <a:off x="395536" y="260648"/>
            <a:ext cx="7880350" cy="519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2800" b="1" dirty="0">
                <a:solidFill>
                  <a:srgbClr val="000000"/>
                </a:solidFill>
                <a:latin typeface="Arial" charset="0"/>
              </a:rPr>
              <a:t>Understanding the organisation’s purpose - 5</a:t>
            </a:r>
          </a:p>
        </p:txBody>
      </p:sp>
      <p:grpSp>
        <p:nvGrpSpPr>
          <p:cNvPr id="2" name="Group 1"/>
          <p:cNvGrpSpPr/>
          <p:nvPr/>
        </p:nvGrpSpPr>
        <p:grpSpPr>
          <a:xfrm>
            <a:off x="467544" y="836712"/>
            <a:ext cx="8281987" cy="4896544"/>
            <a:chOff x="395536" y="1493576"/>
            <a:chExt cx="8281987" cy="4968875"/>
          </a:xfrm>
        </p:grpSpPr>
        <p:sp>
          <p:nvSpPr>
            <p:cNvPr id="3074" name="Oval 1026"/>
            <p:cNvSpPr>
              <a:spLocks noChangeArrowheads="1"/>
            </p:cNvSpPr>
            <p:nvPr/>
          </p:nvSpPr>
          <p:spPr bwMode="auto">
            <a:xfrm>
              <a:off x="3219698" y="1699951"/>
              <a:ext cx="2501900" cy="1435100"/>
            </a:xfrm>
            <a:prstGeom prst="ellipse">
              <a:avLst/>
            </a:prstGeom>
            <a:gradFill rotWithShape="0">
              <a:gsLst>
                <a:gs pos="0">
                  <a:srgbClr val="CCFFFF"/>
                </a:gs>
                <a:gs pos="100000">
                  <a:srgbClr val="CCFFFF">
                    <a:gamma/>
                    <a:shade val="60392"/>
                    <a:invGamma/>
                  </a:srgbClr>
                </a:gs>
              </a:gsLst>
              <a:path path="shape">
                <a:fillToRect l="50000" t="50000" r="50000" b="50000"/>
              </a:path>
            </a:gra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5" name="Oval 1027"/>
            <p:cNvSpPr>
              <a:spLocks noChangeArrowheads="1"/>
            </p:cNvSpPr>
            <p:nvPr/>
          </p:nvSpPr>
          <p:spPr bwMode="auto">
            <a:xfrm>
              <a:off x="3219698" y="4976551"/>
              <a:ext cx="2501900" cy="1435100"/>
            </a:xfrm>
            <a:prstGeom prst="ellipse">
              <a:avLst/>
            </a:prstGeom>
            <a:gradFill rotWithShape="0">
              <a:gsLst>
                <a:gs pos="0">
                  <a:srgbClr val="66CCFF"/>
                </a:gs>
                <a:gs pos="100000">
                  <a:srgbClr val="66CCFF">
                    <a:gamma/>
                    <a:shade val="69804"/>
                    <a:invGamma/>
                  </a:srgbClr>
                </a:gs>
              </a:gsLst>
              <a:path path="shape">
                <a:fillToRect l="50000" t="50000" r="50000" b="50000"/>
              </a:path>
            </a:gra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6" name="Oval 1028"/>
            <p:cNvSpPr>
              <a:spLocks noChangeArrowheads="1"/>
            </p:cNvSpPr>
            <p:nvPr/>
          </p:nvSpPr>
          <p:spPr bwMode="auto">
            <a:xfrm>
              <a:off x="5886698" y="3300151"/>
              <a:ext cx="2584450" cy="1898650"/>
            </a:xfrm>
            <a:prstGeom prst="ellipse">
              <a:avLst/>
            </a:prstGeom>
            <a:gradFill rotWithShape="0">
              <a:gsLst>
                <a:gs pos="0">
                  <a:srgbClr val="FFCC99"/>
                </a:gs>
                <a:gs pos="100000">
                  <a:srgbClr val="FFCC99">
                    <a:gamma/>
                    <a:shade val="72941"/>
                    <a:invGamma/>
                  </a:srgbClr>
                </a:gs>
              </a:gsLst>
              <a:path path="shape">
                <a:fillToRect l="50000" t="50000" r="50000" b="50000"/>
              </a:path>
            </a:gra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7" name="Oval 1029"/>
            <p:cNvSpPr>
              <a:spLocks noChangeArrowheads="1"/>
            </p:cNvSpPr>
            <p:nvPr/>
          </p:nvSpPr>
          <p:spPr bwMode="auto">
            <a:xfrm>
              <a:off x="3219698" y="3300151"/>
              <a:ext cx="2501900" cy="1435100"/>
            </a:xfrm>
            <a:prstGeom prst="ellipse">
              <a:avLst/>
            </a:prstGeom>
            <a:gradFill rotWithShape="0">
              <a:gsLst>
                <a:gs pos="0">
                  <a:srgbClr val="FFFFCC"/>
                </a:gs>
                <a:gs pos="100000">
                  <a:srgbClr val="FFFFCC">
                    <a:gamma/>
                    <a:shade val="69804"/>
                    <a:invGamma/>
                  </a:srgbClr>
                </a:gs>
              </a:gsLst>
              <a:path path="shape">
                <a:fillToRect l="50000" t="50000" r="50000" b="50000"/>
              </a:path>
            </a:gra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8" name="Oval 1030"/>
            <p:cNvSpPr>
              <a:spLocks noChangeArrowheads="1"/>
            </p:cNvSpPr>
            <p:nvPr/>
          </p:nvSpPr>
          <p:spPr bwMode="auto">
            <a:xfrm>
              <a:off x="628898" y="3300151"/>
              <a:ext cx="2501900" cy="1435100"/>
            </a:xfrm>
            <a:prstGeom prst="ellipse">
              <a:avLst/>
            </a:prstGeom>
            <a:gradFill rotWithShape="0">
              <a:gsLst>
                <a:gs pos="0">
                  <a:srgbClr val="CCFF99"/>
                </a:gs>
                <a:gs pos="100000">
                  <a:srgbClr val="CCFF99">
                    <a:gamma/>
                    <a:shade val="72941"/>
                    <a:invGamma/>
                  </a:srgbClr>
                </a:gs>
              </a:gsLst>
              <a:path path="shape">
                <a:fillToRect l="50000" t="50000" r="50000" b="50000"/>
              </a:path>
            </a:gra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7175" name="Rectangle 1031"/>
            <p:cNvSpPr>
              <a:spLocks noChangeArrowheads="1"/>
            </p:cNvSpPr>
            <p:nvPr/>
          </p:nvSpPr>
          <p:spPr bwMode="auto">
            <a:xfrm>
              <a:off x="3995936" y="2141648"/>
              <a:ext cx="1080425" cy="3975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rgbClr val="000000"/>
                  </a:solidFill>
                </a:rPr>
                <a:t>Purpose</a:t>
              </a:r>
            </a:p>
          </p:txBody>
        </p:sp>
        <p:sp>
          <p:nvSpPr>
            <p:cNvPr id="7176" name="Rectangle 1032"/>
            <p:cNvSpPr>
              <a:spLocks noChangeArrowheads="1"/>
            </p:cNvSpPr>
            <p:nvPr/>
          </p:nvSpPr>
          <p:spPr bwMode="auto">
            <a:xfrm>
              <a:off x="774948" y="3903401"/>
              <a:ext cx="2287588"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rgbClr val="000000"/>
                  </a:solidFill>
                </a:rPr>
                <a:t>Vision of the future</a:t>
              </a:r>
            </a:p>
          </p:txBody>
        </p:sp>
        <p:sp>
          <p:nvSpPr>
            <p:cNvPr id="7177" name="Rectangle 1033"/>
            <p:cNvSpPr>
              <a:spLocks noChangeArrowheads="1"/>
            </p:cNvSpPr>
            <p:nvPr/>
          </p:nvSpPr>
          <p:spPr bwMode="auto">
            <a:xfrm>
              <a:off x="3441948" y="3827201"/>
              <a:ext cx="2233613"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rgbClr val="000000"/>
                  </a:solidFill>
                </a:rPr>
                <a:t>Stakeholder power</a:t>
              </a:r>
            </a:p>
          </p:txBody>
        </p:sp>
        <p:sp>
          <p:nvSpPr>
            <p:cNvPr id="7178" name="Rectangle 1034"/>
            <p:cNvSpPr>
              <a:spLocks noChangeArrowheads="1"/>
            </p:cNvSpPr>
            <p:nvPr/>
          </p:nvSpPr>
          <p:spPr bwMode="auto">
            <a:xfrm>
              <a:off x="6337548" y="3370001"/>
              <a:ext cx="1993900" cy="1612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r>
                <a:rPr lang="en-GB" altLang="en-US" sz="2000" b="1" dirty="0">
                  <a:solidFill>
                    <a:srgbClr val="000000"/>
                  </a:solidFill>
                </a:rPr>
                <a:t>Governance, Ethics and Corporate Social Responsibility</a:t>
              </a:r>
            </a:p>
          </p:txBody>
        </p:sp>
        <p:sp>
          <p:nvSpPr>
            <p:cNvPr id="7179" name="Rectangle 1035"/>
            <p:cNvSpPr>
              <a:spLocks noChangeArrowheads="1"/>
            </p:cNvSpPr>
            <p:nvPr/>
          </p:nvSpPr>
          <p:spPr bwMode="auto">
            <a:xfrm>
              <a:off x="3486622" y="5275001"/>
              <a:ext cx="2279426" cy="1003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ctr"/>
              <a:r>
                <a:rPr lang="en-GB" altLang="en-US" sz="2000" b="1" dirty="0">
                  <a:solidFill>
                    <a:srgbClr val="000000"/>
                  </a:solidFill>
                </a:rPr>
                <a:t>Organisation’s mission and objectives</a:t>
              </a:r>
            </a:p>
          </p:txBody>
        </p:sp>
        <p:sp>
          <p:nvSpPr>
            <p:cNvPr id="3084" name="AutoShape 1036"/>
            <p:cNvSpPr>
              <a:spLocks noChangeArrowheads="1"/>
            </p:cNvSpPr>
            <p:nvPr/>
          </p:nvSpPr>
          <p:spPr bwMode="auto">
            <a:xfrm rot="16200000" flipH="1">
              <a:off x="4095998" y="3109651"/>
              <a:ext cx="749300" cy="520700"/>
            </a:xfrm>
            <a:prstGeom prst="rightArrow">
              <a:avLst>
                <a:gd name="adj1" fmla="val 50000"/>
                <a:gd name="adj2" fmla="val 71971"/>
              </a:avLst>
            </a:prstGeom>
            <a:gradFill rotWithShape="0">
              <a:gsLst>
                <a:gs pos="0">
                  <a:srgbClr val="CCFFFF"/>
                </a:gs>
                <a:gs pos="100000">
                  <a:srgbClr val="CCFFFF">
                    <a:gamma/>
                    <a:shade val="46275"/>
                    <a:invGamma/>
                  </a:srgbClr>
                </a:gs>
              </a:gsLst>
              <a:lin ang="0" scaled="1"/>
            </a:gra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5" name="AutoShape 1037"/>
            <p:cNvSpPr>
              <a:spLocks noChangeArrowheads="1"/>
            </p:cNvSpPr>
            <p:nvPr/>
          </p:nvSpPr>
          <p:spPr bwMode="auto">
            <a:xfrm rot="18420000" flipH="1">
              <a:off x="2648198" y="2881051"/>
              <a:ext cx="749300" cy="520700"/>
            </a:xfrm>
            <a:prstGeom prst="rightArrow">
              <a:avLst>
                <a:gd name="adj1" fmla="val 50000"/>
                <a:gd name="adj2" fmla="val 71971"/>
              </a:avLst>
            </a:prstGeom>
            <a:gradFill rotWithShape="0">
              <a:gsLst>
                <a:gs pos="0">
                  <a:srgbClr val="CCFFFF"/>
                </a:gs>
                <a:gs pos="100000">
                  <a:srgbClr val="CCFFFF">
                    <a:gamma/>
                    <a:shade val="46275"/>
                    <a:invGamma/>
                  </a:srgbClr>
                </a:gs>
              </a:gsLst>
              <a:lin ang="0" scaled="1"/>
            </a:gra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6" name="AutoShape 1038"/>
            <p:cNvSpPr>
              <a:spLocks noChangeArrowheads="1"/>
            </p:cNvSpPr>
            <p:nvPr/>
          </p:nvSpPr>
          <p:spPr bwMode="auto">
            <a:xfrm rot="18120000" flipH="1">
              <a:off x="5537448" y="4551101"/>
              <a:ext cx="749300" cy="520700"/>
            </a:xfrm>
            <a:prstGeom prst="rightArrow">
              <a:avLst>
                <a:gd name="adj1" fmla="val 50000"/>
                <a:gd name="adj2" fmla="val 71971"/>
              </a:avLst>
            </a:prstGeom>
            <a:gradFill rotWithShape="0">
              <a:gsLst>
                <a:gs pos="0">
                  <a:srgbClr val="FFCC99"/>
                </a:gs>
                <a:gs pos="100000">
                  <a:srgbClr val="FFCC99">
                    <a:gamma/>
                    <a:shade val="46275"/>
                    <a:invGamma/>
                  </a:srgbClr>
                </a:gs>
              </a:gsLst>
              <a:lin ang="0" scaled="1"/>
            </a:gra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7" name="AutoShape 1039"/>
            <p:cNvSpPr>
              <a:spLocks noChangeArrowheads="1"/>
            </p:cNvSpPr>
            <p:nvPr/>
          </p:nvSpPr>
          <p:spPr bwMode="auto">
            <a:xfrm rot="13860000" flipH="1">
              <a:off x="5391398" y="3033451"/>
              <a:ext cx="749300" cy="520700"/>
            </a:xfrm>
            <a:prstGeom prst="rightArrow">
              <a:avLst>
                <a:gd name="adj1" fmla="val 50000"/>
                <a:gd name="adj2" fmla="val 71971"/>
              </a:avLst>
            </a:prstGeom>
            <a:gradFill rotWithShape="0">
              <a:gsLst>
                <a:gs pos="0">
                  <a:srgbClr val="CCFFFF"/>
                </a:gs>
                <a:gs pos="100000">
                  <a:srgbClr val="CCFFFF">
                    <a:gamma/>
                    <a:shade val="46275"/>
                    <a:invGamma/>
                  </a:srgbClr>
                </a:gs>
              </a:gsLst>
              <a:lin ang="0" scaled="1"/>
            </a:gra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8" name="AutoShape 1040"/>
            <p:cNvSpPr>
              <a:spLocks noChangeArrowheads="1"/>
            </p:cNvSpPr>
            <p:nvPr/>
          </p:nvSpPr>
          <p:spPr bwMode="auto">
            <a:xfrm rot="13920000" flipH="1">
              <a:off x="2641848" y="4627301"/>
              <a:ext cx="749300" cy="520700"/>
            </a:xfrm>
            <a:prstGeom prst="rightArrow">
              <a:avLst>
                <a:gd name="adj1" fmla="val 50000"/>
                <a:gd name="adj2" fmla="val 71971"/>
              </a:avLst>
            </a:prstGeom>
            <a:gradFill rotWithShape="0">
              <a:gsLst>
                <a:gs pos="0">
                  <a:srgbClr val="CCFF99"/>
                </a:gs>
                <a:gs pos="100000">
                  <a:srgbClr val="CCFF99">
                    <a:gamma/>
                    <a:shade val="46275"/>
                    <a:invGamma/>
                  </a:srgbClr>
                </a:gs>
              </a:gsLst>
              <a:lin ang="0" scaled="1"/>
            </a:gra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9" name="AutoShape 1041"/>
            <p:cNvSpPr>
              <a:spLocks noChangeArrowheads="1"/>
            </p:cNvSpPr>
            <p:nvPr/>
          </p:nvSpPr>
          <p:spPr bwMode="auto">
            <a:xfrm rot="16200000" flipH="1">
              <a:off x="4095998" y="4557451"/>
              <a:ext cx="749300" cy="520700"/>
            </a:xfrm>
            <a:prstGeom prst="rightArrow">
              <a:avLst>
                <a:gd name="adj1" fmla="val 50000"/>
                <a:gd name="adj2" fmla="val 71971"/>
              </a:avLst>
            </a:prstGeom>
            <a:gradFill rotWithShape="0">
              <a:gsLst>
                <a:gs pos="0">
                  <a:srgbClr val="FFFFCC"/>
                </a:gs>
                <a:gs pos="100000">
                  <a:srgbClr val="FFFFCC">
                    <a:gamma/>
                    <a:shade val="46275"/>
                    <a:invGamma/>
                  </a:srgbClr>
                </a:gs>
              </a:gsLst>
              <a:lin ang="0" scaled="1"/>
            </a:gra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7187" name="Oval 19"/>
            <p:cNvSpPr>
              <a:spLocks noChangeArrowheads="1"/>
            </p:cNvSpPr>
            <p:nvPr/>
          </p:nvSpPr>
          <p:spPr bwMode="auto">
            <a:xfrm>
              <a:off x="395536" y="1493576"/>
              <a:ext cx="8281987" cy="4968875"/>
            </a:xfrm>
            <a:prstGeom prst="ellipse">
              <a:avLst/>
            </a:prstGeom>
            <a:noFill/>
            <a:ln w="38100" algn="ctr">
              <a:solidFill>
                <a:schemeClr val="accent1"/>
              </a:solidFill>
              <a:prstDash val="sysDash"/>
              <a:round/>
              <a:headEnd/>
              <a:tailEnd/>
            </a:ln>
            <a:extLst>
              <a:ext uri="{909E8E84-426E-40dd-AFC4-6F175D3DCCD1}">
                <a14:hiddenFill xmlns="" xmlns:a14="http://schemas.microsoft.com/office/drawing/2010/main">
                  <a:solidFill>
                    <a:srgbClr val="FFFFFF"/>
                  </a:solidFill>
                </a14:hiddenFill>
              </a:ext>
            </a:extLst>
          </p:spPr>
          <p:txBody>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grpSp>
    </p:spTree>
    <p:extLst>
      <p:ext uri="{BB962C8B-B14F-4D97-AF65-F5344CB8AC3E}">
        <p14:creationId xmlns:p14="http://schemas.microsoft.com/office/powerpoint/2010/main" val="2193020819"/>
      </p:ext>
    </p:extLst>
  </p:cSld>
  <p:clrMapOvr>
    <a:masterClrMapping/>
  </p:clrMapOvr>
  <p:transition>
    <p:cu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10" name="Rectangle 18"/>
          <p:cNvSpPr>
            <a:spLocks noChangeArrowheads="1"/>
          </p:cNvSpPr>
          <p:nvPr/>
        </p:nvSpPr>
        <p:spPr bwMode="auto">
          <a:xfrm>
            <a:off x="395536" y="332656"/>
            <a:ext cx="8058150" cy="519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r>
              <a:rPr lang="en-GB" altLang="en-US" sz="2800" b="1" dirty="0">
                <a:solidFill>
                  <a:srgbClr val="000000"/>
                </a:solidFill>
                <a:latin typeface="Arial" charset="0"/>
              </a:rPr>
              <a:t>Developing the purpose of the organisation - 1</a:t>
            </a:r>
          </a:p>
        </p:txBody>
      </p:sp>
      <p:grpSp>
        <p:nvGrpSpPr>
          <p:cNvPr id="2" name="Group 1"/>
          <p:cNvGrpSpPr/>
          <p:nvPr/>
        </p:nvGrpSpPr>
        <p:grpSpPr>
          <a:xfrm>
            <a:off x="395536" y="836712"/>
            <a:ext cx="8209792" cy="4711700"/>
            <a:chOff x="477008" y="1628800"/>
            <a:chExt cx="8209792" cy="4711700"/>
          </a:xfrm>
        </p:grpSpPr>
        <p:sp>
          <p:nvSpPr>
            <p:cNvPr id="3074" name="Oval 1026"/>
            <p:cNvSpPr>
              <a:spLocks noChangeArrowheads="1"/>
            </p:cNvSpPr>
            <p:nvPr/>
          </p:nvSpPr>
          <p:spPr bwMode="auto">
            <a:xfrm>
              <a:off x="3435350" y="1628800"/>
              <a:ext cx="2501900" cy="1435100"/>
            </a:xfrm>
            <a:prstGeom prst="ellipse">
              <a:avLst/>
            </a:prstGeom>
            <a:gradFill rotWithShape="0">
              <a:gsLst>
                <a:gs pos="0">
                  <a:srgbClr val="CCFFFF"/>
                </a:gs>
                <a:gs pos="100000">
                  <a:srgbClr val="CCFFFF">
                    <a:gamma/>
                    <a:shade val="46275"/>
                    <a:invGamma/>
                  </a:srgbClr>
                </a:gs>
              </a:gsLst>
              <a:path path="shape">
                <a:fillToRect l="50000" t="50000" r="50000" b="50000"/>
              </a:path>
            </a:gradFill>
            <a:ln w="57150">
              <a:solidFill>
                <a:schemeClr val="accent2"/>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5" name="Oval 1027"/>
            <p:cNvSpPr>
              <a:spLocks noChangeArrowheads="1"/>
            </p:cNvSpPr>
            <p:nvPr/>
          </p:nvSpPr>
          <p:spPr bwMode="auto">
            <a:xfrm>
              <a:off x="3435350" y="4905400"/>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6" name="Oval 1028"/>
            <p:cNvSpPr>
              <a:spLocks noChangeArrowheads="1"/>
            </p:cNvSpPr>
            <p:nvPr/>
          </p:nvSpPr>
          <p:spPr bwMode="auto">
            <a:xfrm>
              <a:off x="6102350" y="3229000"/>
              <a:ext cx="2584450" cy="189865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7" name="Oval 1029"/>
            <p:cNvSpPr>
              <a:spLocks noChangeArrowheads="1"/>
            </p:cNvSpPr>
            <p:nvPr/>
          </p:nvSpPr>
          <p:spPr bwMode="auto">
            <a:xfrm>
              <a:off x="3435350" y="3229000"/>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8" name="Oval 1030"/>
            <p:cNvSpPr>
              <a:spLocks noChangeArrowheads="1"/>
            </p:cNvSpPr>
            <p:nvPr/>
          </p:nvSpPr>
          <p:spPr bwMode="auto">
            <a:xfrm>
              <a:off x="844550" y="3229000"/>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8199" name="Rectangle 1031"/>
            <p:cNvSpPr>
              <a:spLocks noChangeArrowheads="1"/>
            </p:cNvSpPr>
            <p:nvPr/>
          </p:nvSpPr>
          <p:spPr bwMode="auto">
            <a:xfrm>
              <a:off x="4176713" y="2209825"/>
              <a:ext cx="1080425" cy="39754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rgbClr val="000000"/>
                  </a:solidFill>
                </a:rPr>
                <a:t>Purpose</a:t>
              </a:r>
            </a:p>
          </p:txBody>
        </p:sp>
        <p:sp>
          <p:nvSpPr>
            <p:cNvPr id="8200" name="Rectangle 1032"/>
            <p:cNvSpPr>
              <a:spLocks noChangeArrowheads="1"/>
            </p:cNvSpPr>
            <p:nvPr/>
          </p:nvSpPr>
          <p:spPr bwMode="auto">
            <a:xfrm>
              <a:off x="990600" y="3832250"/>
              <a:ext cx="2287588"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Vision of the future</a:t>
              </a:r>
            </a:p>
          </p:txBody>
        </p:sp>
        <p:sp>
          <p:nvSpPr>
            <p:cNvPr id="8201" name="Rectangle 1033"/>
            <p:cNvSpPr>
              <a:spLocks noChangeArrowheads="1"/>
            </p:cNvSpPr>
            <p:nvPr/>
          </p:nvSpPr>
          <p:spPr bwMode="auto">
            <a:xfrm>
              <a:off x="3657600" y="3756050"/>
              <a:ext cx="2233613"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Stakeholder power</a:t>
              </a:r>
            </a:p>
          </p:txBody>
        </p:sp>
        <p:sp>
          <p:nvSpPr>
            <p:cNvPr id="8202" name="Rectangle 1034"/>
            <p:cNvSpPr>
              <a:spLocks noChangeArrowheads="1"/>
            </p:cNvSpPr>
            <p:nvPr/>
          </p:nvSpPr>
          <p:spPr bwMode="auto">
            <a:xfrm>
              <a:off x="6553200" y="3298850"/>
              <a:ext cx="1993900" cy="1612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Governance, Ethics and Corporate Social Responsibility</a:t>
              </a:r>
            </a:p>
          </p:txBody>
        </p:sp>
        <p:sp>
          <p:nvSpPr>
            <p:cNvPr id="8203" name="Rectangle 1035"/>
            <p:cNvSpPr>
              <a:spLocks noChangeArrowheads="1"/>
            </p:cNvSpPr>
            <p:nvPr/>
          </p:nvSpPr>
          <p:spPr bwMode="auto">
            <a:xfrm>
              <a:off x="3429000" y="5203850"/>
              <a:ext cx="2590800" cy="1003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ctr"/>
              <a:r>
                <a:rPr lang="en-GB" altLang="en-US" sz="2000" b="1" dirty="0">
                  <a:solidFill>
                    <a:schemeClr val="bg2"/>
                  </a:solidFill>
                </a:rPr>
                <a:t>Organisation’s mission and objectives</a:t>
              </a:r>
            </a:p>
          </p:txBody>
        </p:sp>
        <p:sp>
          <p:nvSpPr>
            <p:cNvPr id="3084" name="AutoShape 1036"/>
            <p:cNvSpPr>
              <a:spLocks noChangeArrowheads="1"/>
            </p:cNvSpPr>
            <p:nvPr/>
          </p:nvSpPr>
          <p:spPr bwMode="auto">
            <a:xfrm rot="16200000" flipH="1">
              <a:off x="4311650" y="3038500"/>
              <a:ext cx="749300" cy="520700"/>
            </a:xfrm>
            <a:prstGeom prst="rightArrow">
              <a:avLst>
                <a:gd name="adj1" fmla="val 50000"/>
                <a:gd name="adj2" fmla="val 71971"/>
              </a:avLst>
            </a:prstGeom>
            <a:gradFill rotWithShape="0">
              <a:gsLst>
                <a:gs pos="0">
                  <a:srgbClr val="CCFFFF"/>
                </a:gs>
                <a:gs pos="100000">
                  <a:srgbClr val="5E7676"/>
                </a:gs>
              </a:gsLst>
              <a:lin ang="0" scaled="1"/>
            </a:gradFill>
            <a:ln w="57150">
              <a:solidFill>
                <a:schemeClr val="accent2"/>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5" name="AutoShape 1037"/>
            <p:cNvSpPr>
              <a:spLocks noChangeArrowheads="1"/>
            </p:cNvSpPr>
            <p:nvPr/>
          </p:nvSpPr>
          <p:spPr bwMode="auto">
            <a:xfrm rot="18420000" flipH="1">
              <a:off x="2863850" y="2809900"/>
              <a:ext cx="749300" cy="520700"/>
            </a:xfrm>
            <a:prstGeom prst="rightArrow">
              <a:avLst>
                <a:gd name="adj1" fmla="val 50000"/>
                <a:gd name="adj2" fmla="val 71971"/>
              </a:avLst>
            </a:prstGeom>
            <a:gradFill rotWithShape="0">
              <a:gsLst>
                <a:gs pos="0">
                  <a:srgbClr val="CCFFFF"/>
                </a:gs>
                <a:gs pos="100000">
                  <a:srgbClr val="CCFFFF">
                    <a:gamma/>
                    <a:shade val="46275"/>
                    <a:invGamma/>
                  </a:srgbClr>
                </a:gs>
              </a:gsLst>
              <a:lin ang="0" scaled="1"/>
            </a:gra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6" name="AutoShape 1038"/>
            <p:cNvSpPr>
              <a:spLocks noChangeArrowheads="1"/>
            </p:cNvSpPr>
            <p:nvPr/>
          </p:nvSpPr>
          <p:spPr bwMode="auto">
            <a:xfrm rot="18120000" flipH="1">
              <a:off x="5753100" y="447995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7" name="AutoShape 1039"/>
            <p:cNvSpPr>
              <a:spLocks noChangeArrowheads="1"/>
            </p:cNvSpPr>
            <p:nvPr/>
          </p:nvSpPr>
          <p:spPr bwMode="auto">
            <a:xfrm rot="13860000" flipH="1">
              <a:off x="5607050" y="2962300"/>
              <a:ext cx="749300" cy="520700"/>
            </a:xfrm>
            <a:prstGeom prst="rightArrow">
              <a:avLst>
                <a:gd name="adj1" fmla="val 50000"/>
                <a:gd name="adj2" fmla="val 71971"/>
              </a:avLst>
            </a:prstGeom>
            <a:gradFill rotWithShape="0">
              <a:gsLst>
                <a:gs pos="0">
                  <a:srgbClr val="CCFFFF"/>
                </a:gs>
                <a:gs pos="100000">
                  <a:srgbClr val="CCFFFF">
                    <a:gamma/>
                    <a:shade val="46275"/>
                    <a:invGamma/>
                  </a:srgbClr>
                </a:gs>
              </a:gsLst>
              <a:lin ang="0" scaled="1"/>
            </a:gra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8" name="AutoShape 1040"/>
            <p:cNvSpPr>
              <a:spLocks noChangeArrowheads="1"/>
            </p:cNvSpPr>
            <p:nvPr/>
          </p:nvSpPr>
          <p:spPr bwMode="auto">
            <a:xfrm rot="13920000" flipH="1">
              <a:off x="2857500" y="455615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9" name="AutoShape 1041"/>
            <p:cNvSpPr>
              <a:spLocks noChangeArrowheads="1"/>
            </p:cNvSpPr>
            <p:nvPr/>
          </p:nvSpPr>
          <p:spPr bwMode="auto">
            <a:xfrm rot="16200000" flipH="1">
              <a:off x="4311650" y="448630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8211" name="Text Box 19"/>
            <p:cNvSpPr txBox="1">
              <a:spLocks noChangeArrowheads="1"/>
            </p:cNvSpPr>
            <p:nvPr/>
          </p:nvSpPr>
          <p:spPr bwMode="auto">
            <a:xfrm>
              <a:off x="477008" y="5432450"/>
              <a:ext cx="22860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spcBef>
                  <a:spcPct val="50000"/>
                </a:spcBef>
              </a:pPr>
              <a:r>
                <a:rPr lang="en-GB" altLang="en-US" sz="1800" i="1" dirty="0">
                  <a:latin typeface="Arial"/>
                  <a:cs typeface="Arial"/>
                </a:rPr>
                <a:t>See</a:t>
              </a:r>
              <a:r>
                <a:rPr lang="en-GB" altLang="en-US" sz="1800" dirty="0">
                  <a:latin typeface="Arial"/>
                  <a:cs typeface="Arial"/>
                </a:rPr>
                <a:t>: Lynch Ch 6, Section 6.1</a:t>
              </a:r>
            </a:p>
          </p:txBody>
        </p:sp>
      </p:grpSp>
    </p:spTree>
    <p:extLst>
      <p:ext uri="{BB962C8B-B14F-4D97-AF65-F5344CB8AC3E}">
        <p14:creationId xmlns:p14="http://schemas.microsoft.com/office/powerpoint/2010/main" val="280651076"/>
      </p:ext>
    </p:extLst>
  </p:cSld>
  <p:clrMapOvr>
    <a:masterClrMapping/>
  </p:clrMapOvr>
  <p:transition>
    <p:cu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39552" y="188640"/>
            <a:ext cx="8229600" cy="533400"/>
          </a:xfrm>
        </p:spPr>
        <p:txBody>
          <a:bodyPr anchor="b"/>
          <a:lstStyle/>
          <a:p>
            <a:r>
              <a:rPr lang="en-GB" altLang="en-US" sz="2800" b="1" dirty="0">
                <a:effectLst/>
              </a:rPr>
              <a:t>Developing the purpose of the organisation - 2</a:t>
            </a:r>
          </a:p>
        </p:txBody>
      </p:sp>
      <p:sp>
        <p:nvSpPr>
          <p:cNvPr id="9219" name="Rectangle 3"/>
          <p:cNvSpPr>
            <a:spLocks noGrp="1" noChangeArrowheads="1"/>
          </p:cNvSpPr>
          <p:nvPr>
            <p:ph idx="1"/>
          </p:nvPr>
        </p:nvSpPr>
        <p:spPr>
          <a:xfrm>
            <a:off x="467544" y="1052736"/>
            <a:ext cx="8229600" cy="4389120"/>
          </a:xfrm>
          <a:noFill/>
        </p:spPr>
        <p:txBody>
          <a:bodyPr/>
          <a:lstStyle/>
          <a:p>
            <a:pPr>
              <a:lnSpc>
                <a:spcPct val="90000"/>
              </a:lnSpc>
              <a:buClr>
                <a:schemeClr val="tx2"/>
              </a:buClr>
              <a:buFont typeface="Wingdings" pitchFamily="2" charset="2"/>
              <a:buNone/>
            </a:pPr>
            <a:r>
              <a:rPr lang="en-GB" altLang="en-US" sz="2800" dirty="0"/>
              <a:t>Five main questions to be considered:</a:t>
            </a:r>
          </a:p>
          <a:p>
            <a:pPr>
              <a:lnSpc>
                <a:spcPct val="90000"/>
              </a:lnSpc>
              <a:buClr>
                <a:schemeClr val="tx2"/>
              </a:buClr>
            </a:pPr>
            <a:r>
              <a:rPr lang="en-GB" altLang="en-US" sz="2800" dirty="0"/>
              <a:t>What is our area of activity – and what should it be?</a:t>
            </a:r>
          </a:p>
          <a:p>
            <a:pPr>
              <a:lnSpc>
                <a:spcPct val="90000"/>
              </a:lnSpc>
              <a:buClr>
                <a:schemeClr val="tx2"/>
              </a:buClr>
            </a:pPr>
            <a:r>
              <a:rPr lang="en-GB" altLang="en-US" sz="2800" dirty="0"/>
              <a:t>What kind of organisation do we wish to be?</a:t>
            </a:r>
          </a:p>
          <a:p>
            <a:pPr>
              <a:lnSpc>
                <a:spcPct val="90000"/>
              </a:lnSpc>
              <a:buClr>
                <a:schemeClr val="tx2"/>
              </a:buClr>
            </a:pPr>
            <a:r>
              <a:rPr lang="en-GB" altLang="en-US" sz="2800" dirty="0"/>
              <a:t>What is the relative importance of shareholders and stakeholders?</a:t>
            </a:r>
          </a:p>
          <a:p>
            <a:pPr>
              <a:lnSpc>
                <a:spcPct val="90000"/>
              </a:lnSpc>
              <a:buClr>
                <a:schemeClr val="tx2"/>
              </a:buClr>
            </a:pPr>
            <a:r>
              <a:rPr lang="en-GB" altLang="en-US" sz="2800" dirty="0"/>
              <a:t>Do we want to grow the organisation?</a:t>
            </a:r>
          </a:p>
          <a:p>
            <a:pPr>
              <a:lnSpc>
                <a:spcPct val="90000"/>
              </a:lnSpc>
              <a:buClr>
                <a:schemeClr val="tx2"/>
              </a:buClr>
            </a:pPr>
            <a:r>
              <a:rPr lang="en-GB" altLang="en-US" sz="2800" dirty="0"/>
              <a:t>What is our relationship with our immediate environment and with society in general?</a:t>
            </a:r>
          </a:p>
        </p:txBody>
      </p:sp>
    </p:spTree>
    <p:extLst>
      <p:ext uri="{BB962C8B-B14F-4D97-AF65-F5344CB8AC3E}">
        <p14:creationId xmlns:p14="http://schemas.microsoft.com/office/powerpoint/2010/main" val="4196913692"/>
      </p:ext>
    </p:extLst>
  </p:cSld>
  <p:clrMapOvr>
    <a:masterClrMapping/>
  </p:clrMapOvr>
  <p:transition>
    <p:cu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82" name="Rectangle 18"/>
          <p:cNvSpPr>
            <a:spLocks noChangeArrowheads="1"/>
          </p:cNvSpPr>
          <p:nvPr/>
        </p:nvSpPr>
        <p:spPr bwMode="auto">
          <a:xfrm>
            <a:off x="467544" y="332656"/>
            <a:ext cx="8424936" cy="519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ctr"/>
            <a:r>
              <a:rPr lang="en-GB" altLang="en-US" sz="2800" b="1" dirty="0">
                <a:solidFill>
                  <a:srgbClr val="000000"/>
                </a:solidFill>
                <a:latin typeface="Arial" charset="0"/>
              </a:rPr>
              <a:t>Identifying a vision for the future - 1</a:t>
            </a:r>
          </a:p>
        </p:txBody>
      </p:sp>
      <p:grpSp>
        <p:nvGrpSpPr>
          <p:cNvPr id="2" name="Group 1"/>
          <p:cNvGrpSpPr/>
          <p:nvPr/>
        </p:nvGrpSpPr>
        <p:grpSpPr>
          <a:xfrm>
            <a:off x="323528" y="764704"/>
            <a:ext cx="8363272" cy="4711700"/>
            <a:chOff x="323528" y="1556792"/>
            <a:chExt cx="8363272" cy="4711700"/>
          </a:xfrm>
        </p:grpSpPr>
        <p:sp>
          <p:nvSpPr>
            <p:cNvPr id="3074" name="Oval 1026"/>
            <p:cNvSpPr>
              <a:spLocks noChangeArrowheads="1"/>
            </p:cNvSpPr>
            <p:nvPr/>
          </p:nvSpPr>
          <p:spPr bwMode="auto">
            <a:xfrm>
              <a:off x="3435350" y="1556792"/>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5" name="Oval 1027"/>
            <p:cNvSpPr>
              <a:spLocks noChangeArrowheads="1"/>
            </p:cNvSpPr>
            <p:nvPr/>
          </p:nvSpPr>
          <p:spPr bwMode="auto">
            <a:xfrm>
              <a:off x="3435350" y="4833392"/>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6" name="Oval 1028"/>
            <p:cNvSpPr>
              <a:spLocks noChangeArrowheads="1"/>
            </p:cNvSpPr>
            <p:nvPr/>
          </p:nvSpPr>
          <p:spPr bwMode="auto">
            <a:xfrm>
              <a:off x="6102350" y="3156992"/>
              <a:ext cx="2584450" cy="189865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7" name="Oval 1029"/>
            <p:cNvSpPr>
              <a:spLocks noChangeArrowheads="1"/>
            </p:cNvSpPr>
            <p:nvPr/>
          </p:nvSpPr>
          <p:spPr bwMode="auto">
            <a:xfrm>
              <a:off x="3435350" y="3156992"/>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8" name="Oval 1030"/>
            <p:cNvSpPr>
              <a:spLocks noChangeArrowheads="1"/>
            </p:cNvSpPr>
            <p:nvPr/>
          </p:nvSpPr>
          <p:spPr bwMode="auto">
            <a:xfrm>
              <a:off x="844550" y="3156992"/>
              <a:ext cx="2501900" cy="1435100"/>
            </a:xfrm>
            <a:prstGeom prst="ellipse">
              <a:avLst/>
            </a:prstGeom>
            <a:gradFill rotWithShape="0">
              <a:gsLst>
                <a:gs pos="0">
                  <a:srgbClr val="CCFF99"/>
                </a:gs>
                <a:gs pos="100000">
                  <a:srgbClr val="CCFF99">
                    <a:gamma/>
                    <a:shade val="46275"/>
                    <a:invGamma/>
                  </a:srgbClr>
                </a:gs>
              </a:gsLst>
              <a:path path="shape">
                <a:fillToRect l="50000" t="50000" r="50000" b="50000"/>
              </a:path>
            </a:gradFill>
            <a:ln w="57150">
              <a:solidFill>
                <a:srgbClr val="66FF99"/>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11271" name="Rectangle 1031"/>
            <p:cNvSpPr>
              <a:spLocks noChangeArrowheads="1"/>
            </p:cNvSpPr>
            <p:nvPr/>
          </p:nvSpPr>
          <p:spPr bwMode="auto">
            <a:xfrm>
              <a:off x="4176713" y="2137817"/>
              <a:ext cx="1069975"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Purpose</a:t>
              </a:r>
            </a:p>
          </p:txBody>
        </p:sp>
        <p:sp>
          <p:nvSpPr>
            <p:cNvPr id="11272" name="Rectangle 1032"/>
            <p:cNvSpPr>
              <a:spLocks noChangeArrowheads="1"/>
            </p:cNvSpPr>
            <p:nvPr/>
          </p:nvSpPr>
          <p:spPr bwMode="auto">
            <a:xfrm>
              <a:off x="990600" y="3760242"/>
              <a:ext cx="2287588"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rgbClr val="000000"/>
                  </a:solidFill>
                </a:rPr>
                <a:t>Vision of the future</a:t>
              </a:r>
            </a:p>
          </p:txBody>
        </p:sp>
        <p:sp>
          <p:nvSpPr>
            <p:cNvPr id="11273" name="Rectangle 1033"/>
            <p:cNvSpPr>
              <a:spLocks noChangeArrowheads="1"/>
            </p:cNvSpPr>
            <p:nvPr/>
          </p:nvSpPr>
          <p:spPr bwMode="auto">
            <a:xfrm>
              <a:off x="3657600" y="3684042"/>
              <a:ext cx="2233613"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Stakeholder power</a:t>
              </a:r>
            </a:p>
          </p:txBody>
        </p:sp>
        <p:sp>
          <p:nvSpPr>
            <p:cNvPr id="11274" name="Rectangle 1034"/>
            <p:cNvSpPr>
              <a:spLocks noChangeArrowheads="1"/>
            </p:cNvSpPr>
            <p:nvPr/>
          </p:nvSpPr>
          <p:spPr bwMode="auto">
            <a:xfrm>
              <a:off x="6553200" y="3226842"/>
              <a:ext cx="1993900" cy="1612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Governance, Ethics and Corporate Social Responsibility</a:t>
              </a:r>
            </a:p>
          </p:txBody>
        </p:sp>
        <p:sp>
          <p:nvSpPr>
            <p:cNvPr id="11275" name="Rectangle 1035"/>
            <p:cNvSpPr>
              <a:spLocks noChangeArrowheads="1"/>
            </p:cNvSpPr>
            <p:nvPr/>
          </p:nvSpPr>
          <p:spPr bwMode="auto">
            <a:xfrm>
              <a:off x="3429000" y="5131842"/>
              <a:ext cx="2590800" cy="1003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ctr"/>
              <a:r>
                <a:rPr lang="en-GB" altLang="en-US" sz="2000" b="1" dirty="0">
                  <a:solidFill>
                    <a:schemeClr val="bg2"/>
                  </a:solidFill>
                </a:rPr>
                <a:t>Organisation’s mission and objectives</a:t>
              </a:r>
            </a:p>
          </p:txBody>
        </p:sp>
        <p:sp>
          <p:nvSpPr>
            <p:cNvPr id="3084" name="AutoShape 1036"/>
            <p:cNvSpPr>
              <a:spLocks noChangeArrowheads="1"/>
            </p:cNvSpPr>
            <p:nvPr/>
          </p:nvSpPr>
          <p:spPr bwMode="auto">
            <a:xfrm rot="16200000" flipH="1">
              <a:off x="4311650" y="2966492"/>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5" name="AutoShape 1037"/>
            <p:cNvSpPr>
              <a:spLocks noChangeArrowheads="1"/>
            </p:cNvSpPr>
            <p:nvPr/>
          </p:nvSpPr>
          <p:spPr bwMode="auto">
            <a:xfrm rot="18420000" flipH="1">
              <a:off x="2863850" y="2737892"/>
              <a:ext cx="749300" cy="520700"/>
            </a:xfrm>
            <a:prstGeom prst="rightArrow">
              <a:avLst>
                <a:gd name="adj1" fmla="val 50000"/>
                <a:gd name="adj2" fmla="val 71971"/>
              </a:avLst>
            </a:prstGeom>
            <a:solidFill>
              <a:srgbClr val="99CCFF"/>
            </a:solidFill>
            <a:ln w="1905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6" name="AutoShape 1038"/>
            <p:cNvSpPr>
              <a:spLocks noChangeArrowheads="1"/>
            </p:cNvSpPr>
            <p:nvPr/>
          </p:nvSpPr>
          <p:spPr bwMode="auto">
            <a:xfrm rot="18120000" flipH="1">
              <a:off x="5753100" y="4407942"/>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7" name="AutoShape 1039"/>
            <p:cNvSpPr>
              <a:spLocks noChangeArrowheads="1"/>
            </p:cNvSpPr>
            <p:nvPr/>
          </p:nvSpPr>
          <p:spPr bwMode="auto">
            <a:xfrm rot="13860000" flipH="1">
              <a:off x="5607050" y="2890292"/>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8" name="AutoShape 1040"/>
            <p:cNvSpPr>
              <a:spLocks noChangeArrowheads="1"/>
            </p:cNvSpPr>
            <p:nvPr/>
          </p:nvSpPr>
          <p:spPr bwMode="auto">
            <a:xfrm rot="13920000" flipH="1">
              <a:off x="2705100" y="4407942"/>
              <a:ext cx="749300" cy="520700"/>
            </a:xfrm>
            <a:prstGeom prst="rightArrow">
              <a:avLst>
                <a:gd name="adj1" fmla="val 50000"/>
                <a:gd name="adj2" fmla="val 71971"/>
              </a:avLst>
            </a:prstGeom>
            <a:gradFill rotWithShape="0">
              <a:gsLst>
                <a:gs pos="0">
                  <a:srgbClr val="CCFF99"/>
                </a:gs>
                <a:gs pos="100000">
                  <a:srgbClr val="5E7647"/>
                </a:gs>
              </a:gsLst>
              <a:lin ang="0" scaled="1"/>
            </a:gradFill>
            <a:ln w="57150">
              <a:solidFill>
                <a:srgbClr val="66FF99"/>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9" name="AutoShape 1041"/>
            <p:cNvSpPr>
              <a:spLocks noChangeArrowheads="1"/>
            </p:cNvSpPr>
            <p:nvPr/>
          </p:nvSpPr>
          <p:spPr bwMode="auto">
            <a:xfrm rot="16200000" flipH="1">
              <a:off x="4311650" y="4414292"/>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11283" name="Text Box 19"/>
            <p:cNvSpPr txBox="1">
              <a:spLocks noChangeArrowheads="1"/>
            </p:cNvSpPr>
            <p:nvPr/>
          </p:nvSpPr>
          <p:spPr bwMode="auto">
            <a:xfrm>
              <a:off x="323528" y="4941168"/>
              <a:ext cx="22860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spcBef>
                  <a:spcPct val="50000"/>
                </a:spcBef>
              </a:pPr>
              <a:r>
                <a:rPr lang="en-GB" altLang="en-US" sz="1800" i="1" dirty="0">
                  <a:latin typeface="Arial"/>
                  <a:cs typeface="Arial"/>
                </a:rPr>
                <a:t>See</a:t>
              </a:r>
              <a:r>
                <a:rPr lang="en-GB" altLang="en-US" sz="1800" dirty="0">
                  <a:latin typeface="Arial"/>
                  <a:cs typeface="Arial"/>
                </a:rPr>
                <a:t>: Lynch Ch 6, Section 6.2</a:t>
              </a:r>
            </a:p>
          </p:txBody>
        </p:sp>
      </p:grpSp>
    </p:spTree>
    <p:extLst>
      <p:ext uri="{BB962C8B-B14F-4D97-AF65-F5344CB8AC3E}">
        <p14:creationId xmlns:p14="http://schemas.microsoft.com/office/powerpoint/2010/main" val="2794418541"/>
      </p:ext>
    </p:extLst>
  </p:cSld>
  <p:clrMapOvr>
    <a:masterClrMapping/>
  </p:clrMapOvr>
  <p:transition>
    <p:cu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4370" name="Rectangle 2"/>
          <p:cNvSpPr>
            <a:spLocks noGrp="1" noChangeArrowheads="1"/>
          </p:cNvSpPr>
          <p:nvPr>
            <p:ph type="title"/>
          </p:nvPr>
        </p:nvSpPr>
        <p:spPr>
          <a:xfrm>
            <a:off x="539552" y="260648"/>
            <a:ext cx="7920880" cy="609600"/>
          </a:xfrm>
        </p:spPr>
        <p:txBody>
          <a:bodyPr anchor="b"/>
          <a:lstStyle/>
          <a:p>
            <a:pPr>
              <a:defRPr/>
            </a:pPr>
            <a:r>
              <a:rPr lang="en-GB" sz="2800" b="1" dirty="0"/>
              <a:t>Identifying a vision for the future - 2</a:t>
            </a:r>
          </a:p>
        </p:txBody>
      </p:sp>
      <p:sp>
        <p:nvSpPr>
          <p:cNvPr id="12291" name="Rectangle 3"/>
          <p:cNvSpPr>
            <a:spLocks noGrp="1" noChangeArrowheads="1"/>
          </p:cNvSpPr>
          <p:nvPr>
            <p:ph idx="1"/>
          </p:nvPr>
        </p:nvSpPr>
        <p:spPr>
          <a:xfrm>
            <a:off x="467544" y="836712"/>
            <a:ext cx="8352928" cy="4680520"/>
          </a:xfrm>
          <a:noFill/>
        </p:spPr>
        <p:txBody>
          <a:bodyPr>
            <a:normAutofit/>
          </a:bodyPr>
          <a:lstStyle/>
          <a:p>
            <a:pPr>
              <a:lnSpc>
                <a:spcPct val="90000"/>
              </a:lnSpc>
              <a:buFont typeface="Wingdings" pitchFamily="2" charset="2"/>
              <a:buNone/>
            </a:pPr>
            <a:r>
              <a:rPr lang="en-GB" altLang="en-US" sz="2400" dirty="0"/>
              <a:t>“...A vision articulates a view of a realistic, credible, attractive future for the organisation, a condition that is better in some important ways than what now exists.”</a:t>
            </a:r>
          </a:p>
          <a:p>
            <a:pPr algn="ctr">
              <a:lnSpc>
                <a:spcPct val="90000"/>
              </a:lnSpc>
              <a:buFont typeface="Wingdings" pitchFamily="2" charset="2"/>
              <a:buNone/>
            </a:pPr>
            <a:r>
              <a:rPr lang="en-GB" altLang="en-US" sz="2000" dirty="0"/>
              <a:t>- Bennis &amp; </a:t>
            </a:r>
            <a:r>
              <a:rPr lang="en-GB" altLang="en-US" sz="2000" dirty="0" err="1"/>
              <a:t>Nanus</a:t>
            </a:r>
            <a:r>
              <a:rPr lang="en-GB" altLang="en-US" sz="2000" dirty="0"/>
              <a:t> (“Leaders”, 2007)</a:t>
            </a:r>
          </a:p>
          <a:p>
            <a:pPr>
              <a:lnSpc>
                <a:spcPct val="90000"/>
              </a:lnSpc>
              <a:buClr>
                <a:schemeClr val="tx2"/>
              </a:buClr>
              <a:buSzTx/>
            </a:pPr>
            <a:r>
              <a:rPr lang="en-GB" altLang="en-US" sz="2800" dirty="0"/>
              <a:t>Vision may help to point the way ahead for organisations</a:t>
            </a:r>
          </a:p>
          <a:p>
            <a:pPr>
              <a:lnSpc>
                <a:spcPct val="90000"/>
              </a:lnSpc>
              <a:buClr>
                <a:schemeClr val="tx2"/>
              </a:buClr>
              <a:buSzTx/>
            </a:pPr>
            <a:r>
              <a:rPr lang="en-GB" altLang="en-US" sz="2800" dirty="0"/>
              <a:t>Vision needs to be distinguished from Purpose:</a:t>
            </a:r>
          </a:p>
          <a:p>
            <a:pPr lvl="1">
              <a:lnSpc>
                <a:spcPct val="90000"/>
              </a:lnSpc>
              <a:buClr>
                <a:schemeClr val="tx2"/>
              </a:buClr>
              <a:buSzTx/>
            </a:pPr>
            <a:r>
              <a:rPr lang="en-GB" altLang="en-US" sz="2400" i="1" dirty="0"/>
              <a:t>Vision</a:t>
            </a:r>
            <a:r>
              <a:rPr lang="en-GB" altLang="en-US" sz="2400" dirty="0"/>
              <a:t>: A challenging and imaginative picture of the future of the organisation</a:t>
            </a:r>
          </a:p>
          <a:p>
            <a:pPr lvl="1">
              <a:lnSpc>
                <a:spcPct val="90000"/>
              </a:lnSpc>
              <a:buClr>
                <a:schemeClr val="tx2"/>
              </a:buClr>
              <a:buSzTx/>
            </a:pPr>
            <a:r>
              <a:rPr lang="en-GB" altLang="en-US" sz="2400" i="1" dirty="0"/>
              <a:t>Purpose</a:t>
            </a:r>
            <a:r>
              <a:rPr lang="en-GB" altLang="en-US" sz="2400" dirty="0"/>
              <a:t>: The long-term, specific strategic direction of the organisation</a:t>
            </a:r>
          </a:p>
        </p:txBody>
      </p:sp>
    </p:spTree>
    <p:extLst>
      <p:ext uri="{BB962C8B-B14F-4D97-AF65-F5344CB8AC3E}">
        <p14:creationId xmlns:p14="http://schemas.microsoft.com/office/powerpoint/2010/main" val="3321186272"/>
      </p:ext>
    </p:extLst>
  </p:cSld>
  <p:clrMapOvr>
    <a:masterClrMapping/>
  </p:clrMapOvr>
  <p:transition>
    <p:cu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title"/>
          </p:nvPr>
        </p:nvSpPr>
        <p:spPr>
          <a:xfrm>
            <a:off x="467544" y="260648"/>
            <a:ext cx="7772400" cy="609600"/>
          </a:xfrm>
        </p:spPr>
        <p:txBody>
          <a:bodyPr anchor="b"/>
          <a:lstStyle/>
          <a:p>
            <a:pPr>
              <a:defRPr/>
            </a:pPr>
            <a:r>
              <a:rPr lang="en-GB" sz="2800" b="1" dirty="0"/>
              <a:t>Identifying a vision for the future -3</a:t>
            </a:r>
          </a:p>
        </p:txBody>
      </p:sp>
      <p:sp>
        <p:nvSpPr>
          <p:cNvPr id="13315" name="Rectangle 3"/>
          <p:cNvSpPr>
            <a:spLocks noGrp="1" noChangeArrowheads="1"/>
          </p:cNvSpPr>
          <p:nvPr>
            <p:ph idx="1"/>
          </p:nvPr>
        </p:nvSpPr>
        <p:spPr>
          <a:xfrm>
            <a:off x="467544" y="836712"/>
            <a:ext cx="8280920" cy="4824536"/>
          </a:xfrm>
          <a:noFill/>
        </p:spPr>
        <p:txBody>
          <a:bodyPr>
            <a:normAutofit/>
          </a:bodyPr>
          <a:lstStyle/>
          <a:p>
            <a:pPr>
              <a:lnSpc>
                <a:spcPct val="90000"/>
              </a:lnSpc>
              <a:buClr>
                <a:schemeClr val="tx2"/>
              </a:buClr>
              <a:buFont typeface="Wingdings" pitchFamily="2" charset="2"/>
              <a:buNone/>
            </a:pPr>
            <a:r>
              <a:rPr lang="en-GB" altLang="en-US" sz="2800" dirty="0"/>
              <a:t>Reasons for developing vision:</a:t>
            </a:r>
          </a:p>
          <a:p>
            <a:pPr>
              <a:lnSpc>
                <a:spcPct val="90000"/>
              </a:lnSpc>
              <a:buClr>
                <a:schemeClr val="tx2"/>
              </a:buClr>
            </a:pPr>
            <a:r>
              <a:rPr lang="en-GB" altLang="en-US" sz="2400" dirty="0"/>
              <a:t>In competing for business and resources, most organisations will benefit from a vision that articulates where they wish to be</a:t>
            </a:r>
          </a:p>
          <a:p>
            <a:pPr>
              <a:lnSpc>
                <a:spcPct val="90000"/>
              </a:lnSpc>
              <a:buClr>
                <a:schemeClr val="tx2"/>
              </a:buClr>
            </a:pPr>
            <a:r>
              <a:rPr lang="en-GB" altLang="en-US" sz="2400" dirty="0"/>
              <a:t>Stimulates development of mission and objectives</a:t>
            </a:r>
          </a:p>
          <a:p>
            <a:pPr>
              <a:lnSpc>
                <a:spcPct val="90000"/>
              </a:lnSpc>
              <a:buClr>
                <a:schemeClr val="tx2"/>
              </a:buClr>
            </a:pPr>
            <a:r>
              <a:rPr lang="en-GB" altLang="en-US" sz="2400" dirty="0"/>
              <a:t>Explores new strategic opportunities</a:t>
            </a:r>
          </a:p>
          <a:p>
            <a:pPr>
              <a:lnSpc>
                <a:spcPct val="90000"/>
              </a:lnSpc>
              <a:buClr>
                <a:schemeClr val="tx2"/>
              </a:buClr>
            </a:pPr>
            <a:r>
              <a:rPr lang="en-GB" altLang="en-US" sz="2400" dirty="0"/>
              <a:t>Extrapolating the current picture unlikely to be sufficient for strategy development</a:t>
            </a:r>
          </a:p>
          <a:p>
            <a:pPr>
              <a:lnSpc>
                <a:spcPct val="90000"/>
              </a:lnSpc>
              <a:buClr>
                <a:schemeClr val="tx2"/>
              </a:buClr>
            </a:pPr>
            <a:r>
              <a:rPr lang="en-GB" altLang="en-US" sz="2400" dirty="0"/>
              <a:t>Challenge for management</a:t>
            </a:r>
          </a:p>
          <a:p>
            <a:pPr>
              <a:lnSpc>
                <a:spcPct val="90000"/>
              </a:lnSpc>
              <a:buClr>
                <a:schemeClr val="tx2"/>
              </a:buClr>
              <a:buFont typeface="Wingdings" pitchFamily="2" charset="2"/>
              <a:buNone/>
            </a:pPr>
            <a:r>
              <a:rPr lang="en-GB" altLang="en-US" sz="2800" b="1" dirty="0">
                <a:solidFill>
                  <a:srgbClr val="000000"/>
                </a:solidFill>
              </a:rPr>
              <a:t>Key point</a:t>
            </a:r>
            <a:r>
              <a:rPr lang="en-GB" altLang="en-US" sz="2800" dirty="0"/>
              <a:t>: there is no ‘strategic formula’ for developing a vision</a:t>
            </a:r>
          </a:p>
        </p:txBody>
      </p:sp>
    </p:spTree>
    <p:extLst>
      <p:ext uri="{BB962C8B-B14F-4D97-AF65-F5344CB8AC3E}">
        <p14:creationId xmlns:p14="http://schemas.microsoft.com/office/powerpoint/2010/main" val="3437423291"/>
      </p:ext>
    </p:extLst>
  </p:cSld>
  <p:clrMapOvr>
    <a:masterClrMapping/>
  </p:clrMapOvr>
  <p:transition>
    <p:cu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54" name="Rectangle 18"/>
          <p:cNvSpPr>
            <a:spLocks noChangeArrowheads="1"/>
          </p:cNvSpPr>
          <p:nvPr/>
        </p:nvSpPr>
        <p:spPr bwMode="auto">
          <a:xfrm>
            <a:off x="395536" y="260648"/>
            <a:ext cx="8229600" cy="519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ctr"/>
            <a:r>
              <a:rPr lang="en-GB" altLang="en-US" sz="2800" b="1" dirty="0">
                <a:solidFill>
                  <a:srgbClr val="000000"/>
                </a:solidFill>
                <a:latin typeface="Arial" charset="0"/>
              </a:rPr>
              <a:t>Coping with stakeholder power - 1</a:t>
            </a:r>
          </a:p>
        </p:txBody>
      </p:sp>
      <p:grpSp>
        <p:nvGrpSpPr>
          <p:cNvPr id="2" name="Group 1"/>
          <p:cNvGrpSpPr/>
          <p:nvPr/>
        </p:nvGrpSpPr>
        <p:grpSpPr>
          <a:xfrm>
            <a:off x="467544" y="836712"/>
            <a:ext cx="8218584" cy="4711700"/>
            <a:chOff x="468216" y="1597620"/>
            <a:chExt cx="8218584" cy="4711700"/>
          </a:xfrm>
        </p:grpSpPr>
        <p:sp>
          <p:nvSpPr>
            <p:cNvPr id="3074" name="Oval 1026"/>
            <p:cNvSpPr>
              <a:spLocks noChangeArrowheads="1"/>
            </p:cNvSpPr>
            <p:nvPr/>
          </p:nvSpPr>
          <p:spPr bwMode="auto">
            <a:xfrm>
              <a:off x="3435350" y="1597620"/>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5" name="Oval 1027"/>
            <p:cNvSpPr>
              <a:spLocks noChangeArrowheads="1"/>
            </p:cNvSpPr>
            <p:nvPr/>
          </p:nvSpPr>
          <p:spPr bwMode="auto">
            <a:xfrm>
              <a:off x="3435350" y="4874220"/>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6" name="Oval 1028"/>
            <p:cNvSpPr>
              <a:spLocks noChangeArrowheads="1"/>
            </p:cNvSpPr>
            <p:nvPr/>
          </p:nvSpPr>
          <p:spPr bwMode="auto">
            <a:xfrm>
              <a:off x="6102350" y="3197820"/>
              <a:ext cx="2584450" cy="189865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7" name="Oval 1029"/>
            <p:cNvSpPr>
              <a:spLocks noChangeArrowheads="1"/>
            </p:cNvSpPr>
            <p:nvPr/>
          </p:nvSpPr>
          <p:spPr bwMode="auto">
            <a:xfrm>
              <a:off x="3435350" y="3197820"/>
              <a:ext cx="2501900" cy="1435100"/>
            </a:xfrm>
            <a:prstGeom prst="ellipse">
              <a:avLst/>
            </a:prstGeom>
            <a:gradFill rotWithShape="0">
              <a:gsLst>
                <a:gs pos="0">
                  <a:srgbClr val="FFFFCC"/>
                </a:gs>
                <a:gs pos="100000">
                  <a:srgbClr val="B2B28E"/>
                </a:gs>
              </a:gsLst>
              <a:path path="shape">
                <a:fillToRect l="50000" t="50000" r="50000" b="50000"/>
              </a:path>
            </a:gradFill>
            <a:ln w="57150">
              <a:solidFill>
                <a:schemeClr val="folHlink"/>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8" name="Oval 1030"/>
            <p:cNvSpPr>
              <a:spLocks noChangeArrowheads="1"/>
            </p:cNvSpPr>
            <p:nvPr/>
          </p:nvSpPr>
          <p:spPr bwMode="auto">
            <a:xfrm>
              <a:off x="844550" y="3197820"/>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14343" name="Rectangle 1031"/>
            <p:cNvSpPr>
              <a:spLocks noChangeArrowheads="1"/>
            </p:cNvSpPr>
            <p:nvPr/>
          </p:nvSpPr>
          <p:spPr bwMode="auto">
            <a:xfrm>
              <a:off x="4176713" y="2178645"/>
              <a:ext cx="1069975"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Purpose</a:t>
              </a:r>
            </a:p>
          </p:txBody>
        </p:sp>
        <p:sp>
          <p:nvSpPr>
            <p:cNvPr id="14344" name="Rectangle 1032"/>
            <p:cNvSpPr>
              <a:spLocks noChangeArrowheads="1"/>
            </p:cNvSpPr>
            <p:nvPr/>
          </p:nvSpPr>
          <p:spPr bwMode="auto">
            <a:xfrm>
              <a:off x="990600" y="3801070"/>
              <a:ext cx="2287588"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Vision of the future</a:t>
              </a:r>
            </a:p>
          </p:txBody>
        </p:sp>
        <p:sp>
          <p:nvSpPr>
            <p:cNvPr id="14345" name="Rectangle 1033"/>
            <p:cNvSpPr>
              <a:spLocks noChangeArrowheads="1"/>
            </p:cNvSpPr>
            <p:nvPr/>
          </p:nvSpPr>
          <p:spPr bwMode="auto">
            <a:xfrm>
              <a:off x="3657600" y="3724870"/>
              <a:ext cx="2233613"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rgbClr val="000000"/>
                  </a:solidFill>
                </a:rPr>
                <a:t>Stakeholder power</a:t>
              </a:r>
            </a:p>
          </p:txBody>
        </p:sp>
        <p:sp>
          <p:nvSpPr>
            <p:cNvPr id="14346" name="Rectangle 1034"/>
            <p:cNvSpPr>
              <a:spLocks noChangeArrowheads="1"/>
            </p:cNvSpPr>
            <p:nvPr/>
          </p:nvSpPr>
          <p:spPr bwMode="auto">
            <a:xfrm>
              <a:off x="6553200" y="3267670"/>
              <a:ext cx="1993900" cy="1612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Governance, Ethics and Corporate Social Responsibility</a:t>
              </a:r>
            </a:p>
          </p:txBody>
        </p:sp>
        <p:sp>
          <p:nvSpPr>
            <p:cNvPr id="14347" name="Rectangle 1035"/>
            <p:cNvSpPr>
              <a:spLocks noChangeArrowheads="1"/>
            </p:cNvSpPr>
            <p:nvPr/>
          </p:nvSpPr>
          <p:spPr bwMode="auto">
            <a:xfrm>
              <a:off x="3429000" y="5172670"/>
              <a:ext cx="2590800" cy="1003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ctr"/>
              <a:r>
                <a:rPr lang="en-GB" altLang="en-US" sz="2000" b="1" dirty="0">
                  <a:solidFill>
                    <a:schemeClr val="bg2"/>
                  </a:solidFill>
                </a:rPr>
                <a:t>Organisation’s mission and objectives</a:t>
              </a:r>
            </a:p>
          </p:txBody>
        </p:sp>
        <p:sp>
          <p:nvSpPr>
            <p:cNvPr id="3084" name="AutoShape 1036"/>
            <p:cNvSpPr>
              <a:spLocks noChangeArrowheads="1"/>
            </p:cNvSpPr>
            <p:nvPr/>
          </p:nvSpPr>
          <p:spPr bwMode="auto">
            <a:xfrm rot="16200000" flipH="1">
              <a:off x="4311650" y="300732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5" name="AutoShape 1037"/>
            <p:cNvSpPr>
              <a:spLocks noChangeArrowheads="1"/>
            </p:cNvSpPr>
            <p:nvPr/>
          </p:nvSpPr>
          <p:spPr bwMode="auto">
            <a:xfrm rot="18420000" flipH="1">
              <a:off x="2863850" y="277872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6" name="AutoShape 1038"/>
            <p:cNvSpPr>
              <a:spLocks noChangeArrowheads="1"/>
            </p:cNvSpPr>
            <p:nvPr/>
          </p:nvSpPr>
          <p:spPr bwMode="auto">
            <a:xfrm rot="18120000" flipH="1">
              <a:off x="5753100" y="444877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7" name="AutoShape 1039"/>
            <p:cNvSpPr>
              <a:spLocks noChangeArrowheads="1"/>
            </p:cNvSpPr>
            <p:nvPr/>
          </p:nvSpPr>
          <p:spPr bwMode="auto">
            <a:xfrm rot="13860000" flipH="1">
              <a:off x="5607050" y="293112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8" name="AutoShape 1040"/>
            <p:cNvSpPr>
              <a:spLocks noChangeArrowheads="1"/>
            </p:cNvSpPr>
            <p:nvPr/>
          </p:nvSpPr>
          <p:spPr bwMode="auto">
            <a:xfrm rot="13920000" flipH="1">
              <a:off x="2857500" y="452497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9" name="AutoShape 1041"/>
            <p:cNvSpPr>
              <a:spLocks noChangeArrowheads="1"/>
            </p:cNvSpPr>
            <p:nvPr/>
          </p:nvSpPr>
          <p:spPr bwMode="auto">
            <a:xfrm rot="16200000" flipH="1">
              <a:off x="4311650" y="4455120"/>
              <a:ext cx="749300" cy="520700"/>
            </a:xfrm>
            <a:prstGeom prst="rightArrow">
              <a:avLst>
                <a:gd name="adj1" fmla="val 50000"/>
                <a:gd name="adj2" fmla="val 71971"/>
              </a:avLst>
            </a:prstGeom>
            <a:gradFill rotWithShape="0">
              <a:gsLst>
                <a:gs pos="0">
                  <a:srgbClr val="FFFFCC"/>
                </a:gs>
                <a:gs pos="100000">
                  <a:srgbClr val="76765E"/>
                </a:gs>
              </a:gsLst>
              <a:lin ang="0" scaled="1"/>
            </a:gradFill>
            <a:ln w="57150">
              <a:solidFill>
                <a:schemeClr val="folHlink"/>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14355" name="Text Box 19"/>
            <p:cNvSpPr txBox="1">
              <a:spLocks noChangeArrowheads="1"/>
            </p:cNvSpPr>
            <p:nvPr/>
          </p:nvSpPr>
          <p:spPr bwMode="auto">
            <a:xfrm>
              <a:off x="468216" y="5401270"/>
              <a:ext cx="22860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spcBef>
                  <a:spcPct val="50000"/>
                </a:spcBef>
              </a:pPr>
              <a:r>
                <a:rPr lang="en-GB" altLang="en-US" sz="1800" i="1" dirty="0">
                  <a:latin typeface="Arial"/>
                  <a:cs typeface="Arial"/>
                </a:rPr>
                <a:t>See</a:t>
              </a:r>
              <a:r>
                <a:rPr lang="en-GB" altLang="en-US" sz="1800" dirty="0">
                  <a:latin typeface="Arial"/>
                  <a:cs typeface="Arial"/>
                </a:rPr>
                <a:t>: Lynch Ch 6, Section 6.3</a:t>
              </a:r>
            </a:p>
          </p:txBody>
        </p:sp>
      </p:grpSp>
    </p:spTree>
    <p:extLst>
      <p:ext uri="{BB962C8B-B14F-4D97-AF65-F5344CB8AC3E}">
        <p14:creationId xmlns:p14="http://schemas.microsoft.com/office/powerpoint/2010/main" val="2887365956"/>
      </p:ext>
    </p:extLst>
  </p:cSld>
  <p:clrMapOvr>
    <a:masterClrMapping/>
  </p:clrMapOvr>
  <p:transition>
    <p:cu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5"/>
          <p:cNvSpPr>
            <a:spLocks noGrp="1" noChangeArrowheads="1"/>
          </p:cNvSpPr>
          <p:nvPr>
            <p:ph type="title"/>
          </p:nvPr>
        </p:nvSpPr>
        <p:spPr>
          <a:xfrm>
            <a:off x="611560" y="260648"/>
            <a:ext cx="7992888" cy="685800"/>
          </a:xfrm>
          <a:noFill/>
          <a:extLst>
            <a:ext uri="{909E8E84-426E-40dd-AFC4-6F175D3DCCD1}">
              <a14:hiddenFill xmlns="" xmlns:a14="http://schemas.microsoft.com/office/drawing/2010/main">
                <a:solidFill>
                  <a:srgbClr val="FFFFFF"/>
                </a:solidFill>
              </a14:hiddenFill>
            </a:ext>
          </a:extLst>
        </p:spPr>
        <p:txBody>
          <a:bodyPr/>
          <a:lstStyle/>
          <a:p>
            <a:r>
              <a:rPr lang="en-GB" altLang="en-US" sz="2800" b="1" dirty="0">
                <a:effectLst/>
              </a:rPr>
              <a:t>Coping with stakeholder power - 2</a:t>
            </a:r>
          </a:p>
        </p:txBody>
      </p:sp>
      <p:sp>
        <p:nvSpPr>
          <p:cNvPr id="15362" name="Rectangle 3"/>
          <p:cNvSpPr>
            <a:spLocks noGrp="1" noChangeArrowheads="1"/>
          </p:cNvSpPr>
          <p:nvPr>
            <p:ph idx="1"/>
          </p:nvPr>
        </p:nvSpPr>
        <p:spPr>
          <a:xfrm>
            <a:off x="467544" y="836712"/>
            <a:ext cx="8424936" cy="4752528"/>
          </a:xfrm>
        </p:spPr>
        <p:txBody>
          <a:bodyPr>
            <a:normAutofit/>
          </a:bodyPr>
          <a:lstStyle/>
          <a:p>
            <a:pPr>
              <a:lnSpc>
                <a:spcPct val="90000"/>
              </a:lnSpc>
              <a:buClr>
                <a:schemeClr val="tx2"/>
              </a:buClr>
            </a:pPr>
            <a:r>
              <a:rPr lang="en-GB" altLang="en-US" sz="2400" dirty="0"/>
              <a:t>Stakeholders are the individuals and groups who have an interest in the organisation and, therefore, may wish to influence aspects of its mission, objectives and strategies</a:t>
            </a:r>
          </a:p>
          <a:p>
            <a:pPr>
              <a:lnSpc>
                <a:spcPct val="90000"/>
              </a:lnSpc>
              <a:buClr>
                <a:schemeClr val="tx2"/>
              </a:buClr>
            </a:pPr>
            <a:r>
              <a:rPr lang="en-GB" altLang="en-US" sz="2400" dirty="0"/>
              <a:t>For example at Starbucks, stakeholders will include shareholders, managers and employees</a:t>
            </a:r>
          </a:p>
          <a:p>
            <a:pPr>
              <a:lnSpc>
                <a:spcPct val="90000"/>
              </a:lnSpc>
              <a:buClr>
                <a:schemeClr val="tx2"/>
              </a:buClr>
            </a:pPr>
            <a:r>
              <a:rPr lang="en-GB" altLang="en-US" sz="2400" dirty="0"/>
              <a:t>In developing the organisation’s purpose, there are two sets of interests:</a:t>
            </a:r>
          </a:p>
          <a:p>
            <a:pPr lvl="1">
              <a:lnSpc>
                <a:spcPct val="90000"/>
              </a:lnSpc>
              <a:buClr>
                <a:schemeClr val="tx2"/>
              </a:buClr>
            </a:pPr>
            <a:r>
              <a:rPr lang="en-GB" altLang="en-US" sz="2000" dirty="0"/>
              <a:t>Those who have to carry out the purpose: employees, managers, directors</a:t>
            </a:r>
          </a:p>
          <a:p>
            <a:pPr lvl="1">
              <a:lnSpc>
                <a:spcPct val="90000"/>
              </a:lnSpc>
              <a:buClr>
                <a:schemeClr val="tx2"/>
              </a:buClr>
            </a:pPr>
            <a:r>
              <a:rPr lang="en-GB" altLang="en-US" sz="2000" dirty="0"/>
              <a:t>Those who have a stake in the outcome: shareholders, suppliers, government, customers and other interested parties</a:t>
            </a:r>
          </a:p>
          <a:p>
            <a:pPr>
              <a:lnSpc>
                <a:spcPct val="90000"/>
              </a:lnSpc>
              <a:buClr>
                <a:schemeClr val="tx2"/>
              </a:buClr>
            </a:pPr>
            <a:r>
              <a:rPr lang="en-GB" altLang="en-US" sz="2400" dirty="0"/>
              <a:t>Importantly, stakeholding extends beyond those who own and work in the organisation</a:t>
            </a:r>
          </a:p>
        </p:txBody>
      </p:sp>
    </p:spTree>
    <p:extLst>
      <p:ext uri="{BB962C8B-B14F-4D97-AF65-F5344CB8AC3E}">
        <p14:creationId xmlns:p14="http://schemas.microsoft.com/office/powerpoint/2010/main" val="4051990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title"/>
          </p:nvPr>
        </p:nvSpPr>
        <p:spPr>
          <a:xfrm>
            <a:off x="539552" y="188640"/>
            <a:ext cx="8352928" cy="685800"/>
          </a:xfrm>
          <a:noFill/>
          <a:extLst>
            <a:ext uri="{909E8E84-426E-40dd-AFC4-6F175D3DCCD1}">
              <a14:hiddenFill xmlns="" xmlns:a14="http://schemas.microsoft.com/office/drawing/2010/main">
                <a:solidFill>
                  <a:srgbClr val="FFFFFF"/>
                </a:solidFill>
              </a14:hiddenFill>
            </a:ext>
          </a:extLst>
        </p:spPr>
        <p:txBody>
          <a:bodyPr/>
          <a:lstStyle/>
          <a:p>
            <a:r>
              <a:rPr lang="en-GB" altLang="en-US" sz="2800" b="1" dirty="0">
                <a:effectLst/>
              </a:rPr>
              <a:t>Coping with stakeholder power - 2</a:t>
            </a:r>
          </a:p>
        </p:txBody>
      </p:sp>
      <p:sp>
        <p:nvSpPr>
          <p:cNvPr id="16386" name="Rectangle 2"/>
          <p:cNvSpPr>
            <a:spLocks noGrp="1" noChangeArrowheads="1"/>
          </p:cNvSpPr>
          <p:nvPr>
            <p:ph idx="1"/>
          </p:nvPr>
        </p:nvSpPr>
        <p:spPr>
          <a:xfrm>
            <a:off x="395536" y="692696"/>
            <a:ext cx="7056784" cy="4896544"/>
          </a:xfrm>
        </p:spPr>
        <p:txBody>
          <a:bodyPr>
            <a:normAutofit lnSpcReduction="10000"/>
          </a:bodyPr>
          <a:lstStyle/>
          <a:p>
            <a:pPr>
              <a:buClr>
                <a:schemeClr val="tx2"/>
              </a:buClr>
            </a:pPr>
            <a:r>
              <a:rPr lang="en-GB" altLang="en-US" sz="2400" dirty="0"/>
              <a:t>Typical stakeholders:</a:t>
            </a:r>
          </a:p>
          <a:p>
            <a:pPr lvl="1">
              <a:buClr>
                <a:schemeClr val="tx2"/>
              </a:buClr>
              <a:tabLst>
                <a:tab pos="177800" algn="l"/>
              </a:tabLst>
            </a:pPr>
            <a:r>
              <a:rPr lang="en-GB" altLang="en-US" sz="2400" dirty="0">
                <a:solidFill>
                  <a:schemeClr val="tx2"/>
                </a:solidFill>
              </a:rPr>
              <a:t>Owners</a:t>
            </a:r>
            <a:r>
              <a:rPr lang="en-GB" altLang="en-US" sz="2400" dirty="0"/>
              <a:t>: wanting a financial return</a:t>
            </a:r>
          </a:p>
          <a:p>
            <a:pPr lvl="1">
              <a:buClr>
                <a:schemeClr val="tx2"/>
              </a:buClr>
              <a:tabLst>
                <a:tab pos="177800" algn="l"/>
              </a:tabLst>
            </a:pPr>
            <a:r>
              <a:rPr lang="en-GB" altLang="en-US" sz="2400" dirty="0">
                <a:solidFill>
                  <a:srgbClr val="1F497D"/>
                </a:solidFill>
              </a:rPr>
              <a:t>Employees</a:t>
            </a:r>
            <a:r>
              <a:rPr lang="en-GB" altLang="en-US" sz="2400" dirty="0"/>
              <a:t>: wanting high salaries and wages</a:t>
            </a:r>
          </a:p>
          <a:p>
            <a:pPr lvl="1">
              <a:buClr>
                <a:schemeClr val="tx2"/>
              </a:buClr>
            </a:pPr>
            <a:r>
              <a:rPr lang="en-GB" altLang="en-US" sz="2400" dirty="0">
                <a:solidFill>
                  <a:srgbClr val="1F497D"/>
                </a:solidFill>
              </a:rPr>
              <a:t>Customers</a:t>
            </a:r>
            <a:r>
              <a:rPr lang="en-GB" altLang="en-US" sz="2400" dirty="0"/>
              <a:t>: buying quality goods and services</a:t>
            </a:r>
          </a:p>
          <a:p>
            <a:pPr lvl="1">
              <a:buClr>
                <a:schemeClr val="tx2"/>
              </a:buClr>
            </a:pPr>
            <a:r>
              <a:rPr lang="en-GB" altLang="en-US" sz="2400" dirty="0">
                <a:solidFill>
                  <a:srgbClr val="1F497D"/>
                </a:solidFill>
              </a:rPr>
              <a:t>Creditors</a:t>
            </a:r>
            <a:r>
              <a:rPr lang="en-GB" altLang="en-US" sz="2400" dirty="0"/>
              <a:t>: assessing the creditworthiness of the organisation</a:t>
            </a:r>
          </a:p>
          <a:p>
            <a:pPr lvl="1">
              <a:buClr>
                <a:schemeClr val="tx2"/>
              </a:buClr>
            </a:pPr>
            <a:r>
              <a:rPr lang="en-GB" altLang="en-US" sz="2400" dirty="0">
                <a:solidFill>
                  <a:srgbClr val="1F497D"/>
                </a:solidFill>
              </a:rPr>
              <a:t>Suppliers</a:t>
            </a:r>
            <a:r>
              <a:rPr lang="en-GB" altLang="en-US" sz="2400" dirty="0"/>
              <a:t>: wanting payment</a:t>
            </a:r>
          </a:p>
          <a:p>
            <a:pPr lvl="1">
              <a:buClr>
                <a:schemeClr val="tx2"/>
              </a:buClr>
            </a:pPr>
            <a:r>
              <a:rPr lang="en-GB" altLang="en-US" sz="2400" dirty="0">
                <a:solidFill>
                  <a:srgbClr val="1F497D"/>
                </a:solidFill>
              </a:rPr>
              <a:t>Local community</a:t>
            </a:r>
            <a:r>
              <a:rPr lang="en-GB" altLang="en-US" sz="2400" dirty="0"/>
              <a:t>: wanting safety and local contribution to society</a:t>
            </a:r>
          </a:p>
          <a:p>
            <a:pPr lvl="1">
              <a:buClr>
                <a:schemeClr val="tx2"/>
              </a:buClr>
            </a:pPr>
            <a:r>
              <a:rPr lang="en-GB" altLang="en-US" sz="2400" dirty="0">
                <a:solidFill>
                  <a:srgbClr val="1F497D"/>
                </a:solidFill>
              </a:rPr>
              <a:t>Government</a:t>
            </a:r>
            <a:r>
              <a:rPr lang="en-GB" altLang="en-US" sz="2400" dirty="0"/>
              <a:t>: needing compliance with law and also a contribution to society</a:t>
            </a:r>
          </a:p>
        </p:txBody>
      </p:sp>
      <p:grpSp>
        <p:nvGrpSpPr>
          <p:cNvPr id="2" name="Group 1"/>
          <p:cNvGrpSpPr/>
          <p:nvPr/>
        </p:nvGrpSpPr>
        <p:grpSpPr>
          <a:xfrm>
            <a:off x="6948264" y="1340768"/>
            <a:ext cx="2082552" cy="4392488"/>
            <a:chOff x="6539480" y="2023048"/>
            <a:chExt cx="2514600" cy="4495800"/>
          </a:xfrm>
        </p:grpSpPr>
        <p:sp>
          <p:nvSpPr>
            <p:cNvPr id="16388" name="AutoShape 4"/>
            <p:cNvSpPr>
              <a:spLocks noChangeArrowheads="1"/>
            </p:cNvSpPr>
            <p:nvPr/>
          </p:nvSpPr>
          <p:spPr bwMode="auto">
            <a:xfrm>
              <a:off x="6539480" y="2023048"/>
              <a:ext cx="2514600" cy="4495800"/>
            </a:xfrm>
            <a:prstGeom prst="leftArrow">
              <a:avLst>
                <a:gd name="adj1" fmla="val 59537"/>
                <a:gd name="adj2" fmla="val 33523"/>
              </a:avLst>
            </a:prstGeom>
            <a:solidFill>
              <a:schemeClr val="accent1"/>
            </a:solidFill>
            <a:ln w="12700">
              <a:solidFill>
                <a:schemeClr val="accent1"/>
              </a:solidFill>
              <a:miter lim="800000"/>
              <a:headEnd/>
              <a:tailEnd/>
            </a:ln>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endParaRPr lang="en-US" altLang="en-US" dirty="0"/>
            </a:p>
          </p:txBody>
        </p:sp>
        <p:sp>
          <p:nvSpPr>
            <p:cNvPr id="16389" name="Text Box 5"/>
            <p:cNvSpPr txBox="1">
              <a:spLocks noChangeArrowheads="1"/>
            </p:cNvSpPr>
            <p:nvPr/>
          </p:nvSpPr>
          <p:spPr bwMode="auto">
            <a:xfrm>
              <a:off x="6844281" y="3089848"/>
              <a:ext cx="2209799" cy="19845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r">
                <a:spcBef>
                  <a:spcPct val="50000"/>
                </a:spcBef>
              </a:pPr>
              <a:r>
                <a:rPr lang="en-GB" altLang="en-US" sz="2000" b="1" dirty="0">
                  <a:solidFill>
                    <a:schemeClr val="bg2"/>
                  </a:solidFill>
                  <a:latin typeface="Arial" charset="0"/>
                </a:rPr>
                <a:t>Typically, there are conflicts of interest between stakeholders</a:t>
              </a:r>
            </a:p>
          </p:txBody>
        </p:sp>
      </p:grpSp>
    </p:spTree>
    <p:extLst>
      <p:ext uri="{BB962C8B-B14F-4D97-AF65-F5344CB8AC3E}">
        <p14:creationId xmlns:p14="http://schemas.microsoft.com/office/powerpoint/2010/main" val="24020426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539552" y="332656"/>
            <a:ext cx="7772400" cy="533400"/>
          </a:xfrm>
          <a:noFill/>
          <a:extLst>
            <a:ext uri="{909E8E84-426E-40dd-AFC4-6F175D3DCCD1}">
              <a14:hiddenFill xmlns="" xmlns:a14="http://schemas.microsoft.com/office/drawing/2010/main">
                <a:solidFill>
                  <a:srgbClr val="FFFFFF"/>
                </a:solidFill>
              </a14:hiddenFill>
            </a:ext>
          </a:extLst>
        </p:spPr>
        <p:txBody>
          <a:bodyPr anchor="b"/>
          <a:lstStyle/>
          <a:p>
            <a:r>
              <a:rPr lang="en-GB" altLang="en-US" sz="2800" b="1" dirty="0">
                <a:effectLst/>
              </a:rPr>
              <a:t>Coping with stakeholder power - 3</a:t>
            </a:r>
          </a:p>
        </p:txBody>
      </p:sp>
      <p:sp>
        <p:nvSpPr>
          <p:cNvPr id="17411" name="Rectangle 3"/>
          <p:cNvSpPr>
            <a:spLocks noGrp="1" noChangeArrowheads="1"/>
          </p:cNvSpPr>
          <p:nvPr>
            <p:ph idx="1"/>
          </p:nvPr>
        </p:nvSpPr>
        <p:spPr>
          <a:xfrm>
            <a:off x="395536" y="1052736"/>
            <a:ext cx="8077200" cy="4648200"/>
          </a:xfrm>
          <a:noFill/>
        </p:spPr>
        <p:txBody>
          <a:bodyPr>
            <a:normAutofit fontScale="92500"/>
          </a:bodyPr>
          <a:lstStyle/>
          <a:p>
            <a:pPr marL="533400" indent="-533400">
              <a:buClr>
                <a:schemeClr val="tx2"/>
              </a:buClr>
              <a:buSzPct val="115000"/>
              <a:buFont typeface="Monotype Sorts" pitchFamily="2" charset="2"/>
              <a:buNone/>
            </a:pPr>
            <a:r>
              <a:rPr lang="en-GB" altLang="en-US" sz="2400" dirty="0"/>
              <a:t>To cope with such conflicts, need to analyse stakeholder power:</a:t>
            </a:r>
          </a:p>
          <a:p>
            <a:pPr marL="533400" indent="-533400">
              <a:buClr>
                <a:schemeClr val="tx2"/>
              </a:buClr>
              <a:buSzPct val="115000"/>
              <a:buFont typeface="Monotype Sorts" pitchFamily="2" charset="2"/>
              <a:buAutoNum type="arabicPeriod"/>
            </a:pPr>
            <a:r>
              <a:rPr lang="en-GB" altLang="en-US" sz="2400" dirty="0"/>
              <a:t>Identify the major stakeholders</a:t>
            </a:r>
          </a:p>
          <a:p>
            <a:pPr marL="533400" indent="-533400">
              <a:buClr>
                <a:schemeClr val="tx2"/>
              </a:buClr>
              <a:buSzPct val="115000"/>
              <a:buFont typeface="Monotype Sorts" pitchFamily="2" charset="2"/>
              <a:buAutoNum type="arabicPeriod"/>
            </a:pPr>
            <a:r>
              <a:rPr lang="en-GB" altLang="en-US" sz="2400" dirty="0"/>
              <a:t>Establish their interests and claims on the organisation, especially as new strategy initiatives are developed</a:t>
            </a:r>
          </a:p>
          <a:p>
            <a:pPr marL="533400" indent="-533400">
              <a:buClr>
                <a:schemeClr val="tx2"/>
              </a:buClr>
              <a:buSzPct val="115000"/>
              <a:buFont typeface="Monotype Sorts" pitchFamily="2" charset="2"/>
              <a:buAutoNum type="arabicPeriod"/>
            </a:pPr>
            <a:r>
              <a:rPr lang="en-GB" altLang="en-US" sz="2400" dirty="0"/>
              <a:t>Determine the degree of power that each group holds through its ability to force or influence change as new strategies are developed</a:t>
            </a:r>
          </a:p>
          <a:p>
            <a:pPr marL="533400" indent="-533400">
              <a:buClr>
                <a:schemeClr val="tx2"/>
              </a:buClr>
              <a:buSzPct val="115000"/>
              <a:buFont typeface="Monotype Sorts" pitchFamily="2" charset="2"/>
              <a:buAutoNum type="arabicPeriod"/>
            </a:pPr>
            <a:r>
              <a:rPr lang="en-GB" altLang="en-US" sz="2400" dirty="0"/>
              <a:t>Develop mission, objectives and strategy, possibly prioritising to minimise power clashes</a:t>
            </a:r>
          </a:p>
          <a:p>
            <a:pPr marL="533400" indent="-533400">
              <a:buClr>
                <a:schemeClr val="tx2"/>
              </a:buClr>
              <a:buSzPct val="115000"/>
              <a:buFont typeface="Monotype Sorts" pitchFamily="2" charset="2"/>
              <a:buAutoNum type="arabicPeriod"/>
            </a:pPr>
            <a:r>
              <a:rPr lang="en-GB" altLang="en-US" sz="2400" dirty="0"/>
              <a:t>Consider how to divert trouble before it starts, possibly by negotiating with key groups</a:t>
            </a:r>
          </a:p>
        </p:txBody>
      </p:sp>
    </p:spTree>
    <p:extLst>
      <p:ext uri="{BB962C8B-B14F-4D97-AF65-F5344CB8AC3E}">
        <p14:creationId xmlns:p14="http://schemas.microsoft.com/office/powerpoint/2010/main" val="381325093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899592" y="1124744"/>
            <a:ext cx="7920880" cy="4464496"/>
            <a:chOff x="899592" y="1124744"/>
            <a:chExt cx="7842250" cy="4819476"/>
          </a:xfrm>
        </p:grpSpPr>
        <p:sp>
          <p:nvSpPr>
            <p:cNvPr id="3075" name="Oval 1027"/>
            <p:cNvSpPr>
              <a:spLocks noChangeArrowheads="1"/>
            </p:cNvSpPr>
            <p:nvPr/>
          </p:nvSpPr>
          <p:spPr bwMode="auto">
            <a:xfrm>
              <a:off x="3491880" y="4509120"/>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grpSp>
          <p:nvGrpSpPr>
            <p:cNvPr id="2" name="Group 1"/>
            <p:cNvGrpSpPr/>
            <p:nvPr/>
          </p:nvGrpSpPr>
          <p:grpSpPr>
            <a:xfrm>
              <a:off x="899592" y="1124744"/>
              <a:ext cx="7842250" cy="4656774"/>
              <a:chOff x="943054" y="1671300"/>
              <a:chExt cx="7842250" cy="4656774"/>
            </a:xfrm>
          </p:grpSpPr>
          <p:sp>
            <p:nvSpPr>
              <p:cNvPr id="3074" name="Oval 1026"/>
              <p:cNvSpPr>
                <a:spLocks noChangeArrowheads="1"/>
              </p:cNvSpPr>
              <p:nvPr/>
            </p:nvSpPr>
            <p:spPr bwMode="auto">
              <a:xfrm>
                <a:off x="3533854" y="1671300"/>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6" name="Oval 1028"/>
              <p:cNvSpPr>
                <a:spLocks noChangeArrowheads="1"/>
              </p:cNvSpPr>
              <p:nvPr/>
            </p:nvSpPr>
            <p:spPr bwMode="auto">
              <a:xfrm>
                <a:off x="6200854" y="3271500"/>
                <a:ext cx="2584450" cy="1898650"/>
              </a:xfrm>
              <a:prstGeom prst="ellipse">
                <a:avLst/>
              </a:prstGeom>
              <a:gradFill rotWithShape="0">
                <a:gsLst>
                  <a:gs pos="0">
                    <a:srgbClr val="FFCC99"/>
                  </a:gs>
                  <a:gs pos="100000">
                    <a:srgbClr val="BA9570"/>
                  </a:gs>
                </a:gsLst>
                <a:path path="shape">
                  <a:fillToRect l="50000" t="50000" r="50000" b="50000"/>
                </a:path>
              </a:gradFill>
              <a:ln w="57150">
                <a:solidFill>
                  <a:srgbClr val="FF9900"/>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7" name="Oval 1029"/>
              <p:cNvSpPr>
                <a:spLocks noChangeArrowheads="1"/>
              </p:cNvSpPr>
              <p:nvPr/>
            </p:nvSpPr>
            <p:spPr bwMode="auto">
              <a:xfrm>
                <a:off x="3533854" y="3271500"/>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78" name="Oval 1030"/>
              <p:cNvSpPr>
                <a:spLocks noChangeArrowheads="1"/>
              </p:cNvSpPr>
              <p:nvPr/>
            </p:nvSpPr>
            <p:spPr bwMode="auto">
              <a:xfrm>
                <a:off x="943054" y="3271500"/>
                <a:ext cx="2501900" cy="1435100"/>
              </a:xfrm>
              <a:prstGeom prst="ellipse">
                <a:avLst/>
              </a:prstGeom>
              <a:solidFill>
                <a:srgbClr val="99CCFF"/>
              </a:solidFill>
              <a:ln w="12700">
                <a:solidFill>
                  <a:schemeClr val="tx1"/>
                </a:solidFill>
                <a:round/>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18439" name="Rectangle 1031"/>
              <p:cNvSpPr>
                <a:spLocks noChangeArrowheads="1"/>
              </p:cNvSpPr>
              <p:nvPr/>
            </p:nvSpPr>
            <p:spPr bwMode="auto">
              <a:xfrm>
                <a:off x="4293834" y="2137701"/>
                <a:ext cx="1069975"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Purpose</a:t>
                </a:r>
              </a:p>
            </p:txBody>
          </p:sp>
          <p:sp>
            <p:nvSpPr>
              <p:cNvPr id="18440" name="Rectangle 1032"/>
              <p:cNvSpPr>
                <a:spLocks noChangeArrowheads="1"/>
              </p:cNvSpPr>
              <p:nvPr/>
            </p:nvSpPr>
            <p:spPr bwMode="auto">
              <a:xfrm>
                <a:off x="1085640" y="3770104"/>
                <a:ext cx="2287588"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Vision of the future</a:t>
                </a:r>
              </a:p>
            </p:txBody>
          </p:sp>
          <p:sp>
            <p:nvSpPr>
              <p:cNvPr id="18441" name="Rectangle 1033"/>
              <p:cNvSpPr>
                <a:spLocks noChangeArrowheads="1"/>
              </p:cNvSpPr>
              <p:nvPr/>
            </p:nvSpPr>
            <p:spPr bwMode="auto">
              <a:xfrm>
                <a:off x="3756104" y="3798550"/>
                <a:ext cx="2233613" cy="3937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solidFill>
                      <a:schemeClr val="bg2"/>
                    </a:solidFill>
                  </a:rPr>
                  <a:t>Stakeholder power</a:t>
                </a:r>
              </a:p>
            </p:txBody>
          </p:sp>
          <p:sp>
            <p:nvSpPr>
              <p:cNvPr id="18442" name="Rectangle 1034"/>
              <p:cNvSpPr>
                <a:spLocks noChangeArrowheads="1"/>
              </p:cNvSpPr>
              <p:nvPr/>
            </p:nvSpPr>
            <p:spPr bwMode="auto">
              <a:xfrm>
                <a:off x="6651704" y="3341350"/>
                <a:ext cx="1993900" cy="16129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l"/>
                <a:r>
                  <a:rPr lang="en-GB" altLang="en-US" sz="2000" b="1" dirty="0"/>
                  <a:t>Governance, Ethics and Corporate Social Responsibility</a:t>
                </a:r>
              </a:p>
            </p:txBody>
          </p:sp>
          <p:sp>
            <p:nvSpPr>
              <p:cNvPr id="18443" name="Rectangle 1035"/>
              <p:cNvSpPr>
                <a:spLocks noChangeArrowheads="1"/>
              </p:cNvSpPr>
              <p:nvPr/>
            </p:nvSpPr>
            <p:spPr bwMode="auto">
              <a:xfrm>
                <a:off x="3509609" y="5324774"/>
                <a:ext cx="2590800" cy="10033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defRPr sz="2400">
                    <a:solidFill>
                      <a:schemeClr val="tx1"/>
                    </a:solidFill>
                    <a:latin typeface="Times New Roman" charset="0"/>
                  </a:defRPr>
                </a:lvl1pPr>
                <a:lvl2pPr marL="742950" indent="-285750" defTabSz="762000">
                  <a:defRPr sz="2400">
                    <a:solidFill>
                      <a:schemeClr val="tx1"/>
                    </a:solidFill>
                    <a:latin typeface="Times New Roman" charset="0"/>
                  </a:defRPr>
                </a:lvl2pPr>
                <a:lvl3pPr marL="1143000" indent="-228600" defTabSz="762000">
                  <a:defRPr sz="2400">
                    <a:solidFill>
                      <a:schemeClr val="tx1"/>
                    </a:solidFill>
                    <a:latin typeface="Times New Roman" charset="0"/>
                  </a:defRPr>
                </a:lvl3pPr>
                <a:lvl4pPr marL="1600200" indent="-228600" defTabSz="762000">
                  <a:defRPr sz="2400">
                    <a:solidFill>
                      <a:schemeClr val="tx1"/>
                    </a:solidFill>
                    <a:latin typeface="Times New Roman" charset="0"/>
                  </a:defRPr>
                </a:lvl4pPr>
                <a:lvl5pPr marL="2057400" indent="-228600" defTabSz="762000">
                  <a:defRPr sz="2400">
                    <a:solidFill>
                      <a:schemeClr val="tx1"/>
                    </a:solidFill>
                    <a:latin typeface="Times New Roman" charset="0"/>
                  </a:defRPr>
                </a:lvl5pPr>
                <a:lvl6pPr marL="2514600" indent="-228600" algn="ctr" defTabSz="762000" eaLnBrk="0" fontAlgn="base" hangingPunct="0">
                  <a:spcBef>
                    <a:spcPct val="0"/>
                  </a:spcBef>
                  <a:spcAft>
                    <a:spcPct val="0"/>
                  </a:spcAft>
                  <a:defRPr sz="2400">
                    <a:solidFill>
                      <a:schemeClr val="tx1"/>
                    </a:solidFill>
                    <a:latin typeface="Times New Roman" charset="0"/>
                  </a:defRPr>
                </a:lvl6pPr>
                <a:lvl7pPr marL="2971800" indent="-228600" algn="ctr" defTabSz="762000" eaLnBrk="0" fontAlgn="base" hangingPunct="0">
                  <a:spcBef>
                    <a:spcPct val="0"/>
                  </a:spcBef>
                  <a:spcAft>
                    <a:spcPct val="0"/>
                  </a:spcAft>
                  <a:defRPr sz="2400">
                    <a:solidFill>
                      <a:schemeClr val="tx1"/>
                    </a:solidFill>
                    <a:latin typeface="Times New Roman" charset="0"/>
                  </a:defRPr>
                </a:lvl7pPr>
                <a:lvl8pPr marL="3429000" indent="-228600" algn="ctr" defTabSz="762000" eaLnBrk="0" fontAlgn="base" hangingPunct="0">
                  <a:spcBef>
                    <a:spcPct val="0"/>
                  </a:spcBef>
                  <a:spcAft>
                    <a:spcPct val="0"/>
                  </a:spcAft>
                  <a:defRPr sz="2400">
                    <a:solidFill>
                      <a:schemeClr val="tx1"/>
                    </a:solidFill>
                    <a:latin typeface="Times New Roman" charset="0"/>
                  </a:defRPr>
                </a:lvl8pPr>
                <a:lvl9pPr marL="3886200" indent="-228600" algn="ctr" defTabSz="762000" eaLnBrk="0" fontAlgn="base" hangingPunct="0">
                  <a:spcBef>
                    <a:spcPct val="0"/>
                  </a:spcBef>
                  <a:spcAft>
                    <a:spcPct val="0"/>
                  </a:spcAft>
                  <a:defRPr sz="2400">
                    <a:solidFill>
                      <a:schemeClr val="tx1"/>
                    </a:solidFill>
                    <a:latin typeface="Times New Roman" charset="0"/>
                  </a:defRPr>
                </a:lvl9pPr>
              </a:lstStyle>
              <a:p>
                <a:pPr algn="ctr"/>
                <a:r>
                  <a:rPr lang="en-GB" altLang="en-US" sz="2000" b="1" dirty="0">
                    <a:solidFill>
                      <a:schemeClr val="bg2"/>
                    </a:solidFill>
                  </a:rPr>
                  <a:t>Organisation’s mission and objectives</a:t>
                </a:r>
              </a:p>
            </p:txBody>
          </p:sp>
          <p:sp>
            <p:nvSpPr>
              <p:cNvPr id="3084" name="AutoShape 1036"/>
              <p:cNvSpPr>
                <a:spLocks noChangeArrowheads="1"/>
              </p:cNvSpPr>
              <p:nvPr/>
            </p:nvSpPr>
            <p:spPr bwMode="auto">
              <a:xfrm rot="16200000" flipH="1">
                <a:off x="4410154" y="3081000"/>
                <a:ext cx="749300" cy="520700"/>
              </a:xfrm>
              <a:prstGeom prst="rightArrow">
                <a:avLst>
                  <a:gd name="adj1" fmla="val 50000"/>
                  <a:gd name="adj2" fmla="val 71971"/>
                </a:avLst>
              </a:prstGeom>
              <a:gradFill rotWithShape="0">
                <a:gsLst>
                  <a:gs pos="0">
                    <a:srgbClr val="CCFFFF"/>
                  </a:gs>
                  <a:gs pos="100000">
                    <a:srgbClr val="CCFFFF">
                      <a:gamma/>
                      <a:shade val="46275"/>
                      <a:invGamma/>
                    </a:srgbClr>
                  </a:gs>
                </a:gsLst>
                <a:lin ang="0" scaled="1"/>
              </a:gradFill>
              <a:ln w="12700">
                <a:solidFill>
                  <a:schemeClr val="tx1"/>
                </a:solidFill>
                <a:miter lim="800000"/>
                <a:headEnd/>
                <a:tailEnd/>
              </a:ln>
              <a:effectLst>
                <a:outerShdw dist="107763" dir="2700000" algn="ctr" rotWithShape="0">
                  <a:schemeClr val="bg2"/>
                </a:outerShdw>
              </a:effectLst>
            </p:spPr>
            <p:txBody>
              <a:bodyPr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5" name="AutoShape 1037"/>
              <p:cNvSpPr>
                <a:spLocks noChangeArrowheads="1"/>
              </p:cNvSpPr>
              <p:nvPr/>
            </p:nvSpPr>
            <p:spPr bwMode="auto">
              <a:xfrm rot="18420000" flipH="1">
                <a:off x="2962354" y="285240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6" name="AutoShape 1038"/>
              <p:cNvSpPr>
                <a:spLocks noChangeArrowheads="1"/>
              </p:cNvSpPr>
              <p:nvPr/>
            </p:nvSpPr>
            <p:spPr bwMode="auto">
              <a:xfrm rot="18120000" flipH="1">
                <a:off x="5747922" y="4755239"/>
                <a:ext cx="749300" cy="520700"/>
              </a:xfrm>
              <a:prstGeom prst="rightArrow">
                <a:avLst>
                  <a:gd name="adj1" fmla="val 50000"/>
                  <a:gd name="adj2" fmla="val 71971"/>
                </a:avLst>
              </a:prstGeom>
              <a:gradFill rotWithShape="0">
                <a:gsLst>
                  <a:gs pos="0">
                    <a:srgbClr val="FFCC99"/>
                  </a:gs>
                  <a:gs pos="100000">
                    <a:srgbClr val="765E47"/>
                  </a:gs>
                </a:gsLst>
                <a:lin ang="0" scaled="1"/>
              </a:gradFill>
              <a:ln w="57150">
                <a:solidFill>
                  <a:srgbClr val="FF9900"/>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7" name="AutoShape 1039"/>
              <p:cNvSpPr>
                <a:spLocks noChangeArrowheads="1"/>
              </p:cNvSpPr>
              <p:nvPr/>
            </p:nvSpPr>
            <p:spPr bwMode="auto">
              <a:xfrm rot="13860000" flipH="1">
                <a:off x="5705554" y="300480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8" name="AutoShape 1040"/>
              <p:cNvSpPr>
                <a:spLocks noChangeArrowheads="1"/>
              </p:cNvSpPr>
              <p:nvPr/>
            </p:nvSpPr>
            <p:spPr bwMode="auto">
              <a:xfrm rot="13920000" flipH="1">
                <a:off x="2981319" y="4834817"/>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sp>
            <p:nvSpPr>
              <p:cNvPr id="3089" name="AutoShape 1041"/>
              <p:cNvSpPr>
                <a:spLocks noChangeArrowheads="1"/>
              </p:cNvSpPr>
              <p:nvPr/>
            </p:nvSpPr>
            <p:spPr bwMode="auto">
              <a:xfrm rot="16200000" flipH="1">
                <a:off x="4410154" y="4528800"/>
                <a:ext cx="749300" cy="520700"/>
              </a:xfrm>
              <a:prstGeom prst="rightArrow">
                <a:avLst>
                  <a:gd name="adj1" fmla="val 50000"/>
                  <a:gd name="adj2" fmla="val 71971"/>
                </a:avLst>
              </a:prstGeom>
              <a:solidFill>
                <a:srgbClr val="99CCFF"/>
              </a:solidFill>
              <a:ln w="12700">
                <a:solidFill>
                  <a:schemeClr val="tx1"/>
                </a:solidFill>
                <a:miter lim="800000"/>
                <a:headEnd/>
                <a:tailEnd/>
              </a:ln>
              <a:effectLst>
                <a:outerShdw dist="107763" dir="2700000" algn="ctr" rotWithShape="0">
                  <a:schemeClr val="bg2"/>
                </a:outerShdw>
              </a:effectLst>
            </p:spPr>
            <p:txBody>
              <a:bodyPr vert="eaVert" wrap="none" anchor="ct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eaLnBrk="1" hangingPunct="1"/>
                <a:endParaRPr lang="en-US" altLang="en-US" dirty="0"/>
              </a:p>
            </p:txBody>
          </p:sp>
        </p:grpSp>
      </p:grpSp>
      <p:sp>
        <p:nvSpPr>
          <p:cNvPr id="18450" name="Rectangle 18"/>
          <p:cNvSpPr>
            <a:spLocks noChangeArrowheads="1"/>
          </p:cNvSpPr>
          <p:nvPr/>
        </p:nvSpPr>
        <p:spPr bwMode="auto">
          <a:xfrm>
            <a:off x="395536" y="188640"/>
            <a:ext cx="8640960" cy="94615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square">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ctr"/>
            <a:r>
              <a:rPr lang="en-GB" altLang="en-US" sz="2800" b="1" dirty="0">
                <a:solidFill>
                  <a:schemeClr val="tx2"/>
                </a:solidFill>
                <a:latin typeface="Arial" charset="0"/>
              </a:rPr>
              <a:t>Developing governance, ethics and corporate social responsibility</a:t>
            </a:r>
          </a:p>
        </p:txBody>
      </p:sp>
      <p:sp>
        <p:nvSpPr>
          <p:cNvPr id="18451" name="Text Box 19"/>
          <p:cNvSpPr txBox="1">
            <a:spLocks noChangeArrowheads="1"/>
          </p:cNvSpPr>
          <p:nvPr/>
        </p:nvSpPr>
        <p:spPr bwMode="auto">
          <a:xfrm>
            <a:off x="251520" y="4869160"/>
            <a:ext cx="2743200" cy="6463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a:spAutoFit/>
          </a:bodyPr>
          <a:lstStyle>
            <a:lvl1pPr>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algn="ctr" eaLnBrk="0" fontAlgn="base" hangingPunct="0">
              <a:spcBef>
                <a:spcPct val="0"/>
              </a:spcBef>
              <a:spcAft>
                <a:spcPct val="0"/>
              </a:spcAft>
              <a:defRPr sz="2400">
                <a:solidFill>
                  <a:schemeClr val="tx1"/>
                </a:solidFill>
                <a:latin typeface="Times New Roman" charset="0"/>
              </a:defRPr>
            </a:lvl6pPr>
            <a:lvl7pPr marL="2971800" indent="-228600" algn="ctr" eaLnBrk="0" fontAlgn="base" hangingPunct="0">
              <a:spcBef>
                <a:spcPct val="0"/>
              </a:spcBef>
              <a:spcAft>
                <a:spcPct val="0"/>
              </a:spcAft>
              <a:defRPr sz="2400">
                <a:solidFill>
                  <a:schemeClr val="tx1"/>
                </a:solidFill>
                <a:latin typeface="Times New Roman" charset="0"/>
              </a:defRPr>
            </a:lvl7pPr>
            <a:lvl8pPr marL="3429000" indent="-228600" algn="ctr" eaLnBrk="0" fontAlgn="base" hangingPunct="0">
              <a:spcBef>
                <a:spcPct val="0"/>
              </a:spcBef>
              <a:spcAft>
                <a:spcPct val="0"/>
              </a:spcAft>
              <a:defRPr sz="2400">
                <a:solidFill>
                  <a:schemeClr val="tx1"/>
                </a:solidFill>
                <a:latin typeface="Times New Roman" charset="0"/>
              </a:defRPr>
            </a:lvl8pPr>
            <a:lvl9pPr marL="3886200" indent="-228600" algn="ctr" eaLnBrk="0" fontAlgn="base" hangingPunct="0">
              <a:spcBef>
                <a:spcPct val="0"/>
              </a:spcBef>
              <a:spcAft>
                <a:spcPct val="0"/>
              </a:spcAft>
              <a:defRPr sz="2400">
                <a:solidFill>
                  <a:schemeClr val="tx1"/>
                </a:solidFill>
                <a:latin typeface="Times New Roman" charset="0"/>
              </a:defRPr>
            </a:lvl9pPr>
          </a:lstStyle>
          <a:p>
            <a:pPr algn="l">
              <a:spcBef>
                <a:spcPct val="50000"/>
              </a:spcBef>
            </a:pPr>
            <a:r>
              <a:rPr lang="en-GB" altLang="en-US" sz="1800" i="1" dirty="0">
                <a:latin typeface="Arial"/>
                <a:cs typeface="Arial"/>
              </a:rPr>
              <a:t>See</a:t>
            </a:r>
            <a:r>
              <a:rPr lang="en-GB" altLang="en-US" sz="1800" dirty="0">
                <a:latin typeface="Arial"/>
                <a:cs typeface="Arial"/>
              </a:rPr>
              <a:t>: Lynch Ch 6, Sections 6.4 and 6.5</a:t>
            </a:r>
          </a:p>
        </p:txBody>
      </p:sp>
    </p:spTree>
    <p:extLst>
      <p:ext uri="{BB962C8B-B14F-4D97-AF65-F5344CB8AC3E}">
        <p14:creationId xmlns:p14="http://schemas.microsoft.com/office/powerpoint/2010/main" val="7942910"/>
      </p:ext>
    </p:extLst>
  </p:cSld>
  <p:clrMapOvr>
    <a:masterClrMapping/>
  </p:clrMapOvr>
  <p:transition>
    <p:cut/>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3458" name="Rectangle 2"/>
          <p:cNvSpPr>
            <a:spLocks noGrp="1" noChangeArrowheads="1"/>
          </p:cNvSpPr>
          <p:nvPr>
            <p:ph type="title"/>
          </p:nvPr>
        </p:nvSpPr>
        <p:spPr>
          <a:xfrm>
            <a:off x="539552" y="260648"/>
            <a:ext cx="8424936" cy="914400"/>
          </a:xfrm>
        </p:spPr>
        <p:txBody>
          <a:bodyPr anchor="b">
            <a:normAutofit fontScale="90000"/>
          </a:bodyPr>
          <a:lstStyle/>
          <a:p>
            <a:pPr>
              <a:defRPr/>
            </a:pPr>
            <a:r>
              <a:rPr lang="en-GB" sz="2800" b="1" dirty="0"/>
              <a:t>Corporate Governance, Ethics and Corporate Social responsibility</a:t>
            </a:r>
          </a:p>
        </p:txBody>
      </p:sp>
      <p:sp>
        <p:nvSpPr>
          <p:cNvPr id="19459" name="Rectangle 3"/>
          <p:cNvSpPr>
            <a:spLocks noGrp="1" noChangeArrowheads="1"/>
          </p:cNvSpPr>
          <p:nvPr>
            <p:ph idx="1"/>
          </p:nvPr>
        </p:nvSpPr>
        <p:spPr>
          <a:xfrm>
            <a:off x="467544" y="1124744"/>
            <a:ext cx="8424936" cy="4608512"/>
          </a:xfrm>
          <a:noFill/>
        </p:spPr>
        <p:txBody>
          <a:bodyPr>
            <a:normAutofit lnSpcReduction="10000"/>
          </a:bodyPr>
          <a:lstStyle/>
          <a:p>
            <a:pPr>
              <a:buClr>
                <a:schemeClr val="tx2"/>
              </a:buClr>
              <a:buSzTx/>
            </a:pPr>
            <a:r>
              <a:rPr lang="en-GB" altLang="en-US" sz="2400" dirty="0">
                <a:solidFill>
                  <a:schemeClr val="tx2"/>
                </a:solidFill>
              </a:rPr>
              <a:t>Corporate Governance </a:t>
            </a:r>
            <a:r>
              <a:rPr lang="en-GB" altLang="en-US" sz="2400" dirty="0"/>
              <a:t>refers to the influence and power of the stakeholders to control the strategic direction of the organisation in general and, more specifically, the authority of the chief executive and other senior officers of the organisation</a:t>
            </a:r>
          </a:p>
          <a:p>
            <a:pPr>
              <a:buClr>
                <a:schemeClr val="tx2"/>
              </a:buClr>
              <a:buSzTx/>
            </a:pPr>
            <a:r>
              <a:rPr lang="en-GB" altLang="en-US" sz="2400" dirty="0"/>
              <a:t>Corporate governance is primarily concerned with the power vested in the chief executive and other senior managers</a:t>
            </a:r>
            <a:endParaRPr lang="en-GB" altLang="en-US" sz="2800" dirty="0"/>
          </a:p>
          <a:p>
            <a:pPr>
              <a:buClr>
                <a:schemeClr val="tx2"/>
              </a:buClr>
              <a:buSzTx/>
            </a:pPr>
            <a:r>
              <a:rPr lang="en-GB" altLang="en-US" sz="2400" dirty="0">
                <a:solidFill>
                  <a:srgbClr val="1F497D"/>
                </a:solidFill>
              </a:rPr>
              <a:t>Ethics and Corporate Social Responsibility (often shortened to CSR) </a:t>
            </a:r>
            <a:r>
              <a:rPr lang="en-GB" altLang="en-US" sz="2400" dirty="0"/>
              <a:t>refers to the standards and conduct that an organisation sets itself in its dealings within the organisation and with the outside environment</a:t>
            </a:r>
          </a:p>
        </p:txBody>
      </p:sp>
    </p:spTree>
    <p:extLst>
      <p:ext uri="{BB962C8B-B14F-4D97-AF65-F5344CB8AC3E}">
        <p14:creationId xmlns:p14="http://schemas.microsoft.com/office/powerpoint/2010/main" val="2608834623"/>
      </p:ext>
    </p:extLst>
  </p:cSld>
  <p:clrMapOvr>
    <a:masterClrMapping/>
  </p:clrMapOvr>
  <p:transition>
    <p:cu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4786" name="Rectangle 2"/>
          <p:cNvSpPr>
            <a:spLocks noGrp="1" noChangeArrowheads="1"/>
          </p:cNvSpPr>
          <p:nvPr>
            <p:ph type="title"/>
          </p:nvPr>
        </p:nvSpPr>
        <p:spPr>
          <a:xfrm>
            <a:off x="539552" y="260648"/>
            <a:ext cx="8208912" cy="685800"/>
          </a:xfrm>
        </p:spPr>
        <p:txBody>
          <a:bodyPr anchor="b">
            <a:normAutofit fontScale="90000"/>
          </a:bodyPr>
          <a:lstStyle/>
          <a:p>
            <a:pPr>
              <a:defRPr/>
            </a:pPr>
            <a:r>
              <a:rPr lang="en-GB" sz="2800" b="1" dirty="0"/>
              <a:t>What is Corporate Governance?</a:t>
            </a:r>
            <a:br>
              <a:rPr lang="en-GB" sz="2800" b="1" dirty="0"/>
            </a:br>
            <a:r>
              <a:rPr lang="en-GB" sz="2000" b="1" dirty="0"/>
              <a:t>(Williams &amp; </a:t>
            </a:r>
            <a:r>
              <a:rPr lang="en-GB" sz="2000" b="1" dirty="0" err="1"/>
              <a:t>Zumbansen</a:t>
            </a:r>
            <a:r>
              <a:rPr lang="en-GB" sz="2000" b="1" dirty="0"/>
              <a:t>, 2011 </a:t>
            </a:r>
            <a:r>
              <a:rPr lang="mr-IN" sz="2000" b="1" dirty="0"/>
              <a:t>–</a:t>
            </a:r>
            <a:r>
              <a:rPr lang="en-GB" sz="2000" b="1" dirty="0"/>
              <a:t> “The Embedded Firm”)</a:t>
            </a:r>
          </a:p>
        </p:txBody>
      </p:sp>
      <p:sp>
        <p:nvSpPr>
          <p:cNvPr id="20483" name="Rectangle 3"/>
          <p:cNvSpPr>
            <a:spLocks noGrp="1" noChangeArrowheads="1"/>
          </p:cNvSpPr>
          <p:nvPr>
            <p:ph idx="1"/>
          </p:nvPr>
        </p:nvSpPr>
        <p:spPr>
          <a:xfrm>
            <a:off x="251520" y="1196752"/>
            <a:ext cx="8712968" cy="4392488"/>
          </a:xfrm>
          <a:noFill/>
        </p:spPr>
        <p:txBody>
          <a:bodyPr>
            <a:normAutofit/>
          </a:bodyPr>
          <a:lstStyle/>
          <a:p>
            <a:pPr>
              <a:lnSpc>
                <a:spcPct val="90000"/>
              </a:lnSpc>
              <a:buClr>
                <a:schemeClr val="tx2"/>
              </a:buClr>
              <a:buSzTx/>
            </a:pPr>
            <a:r>
              <a:rPr lang="en-GB" altLang="en-US" sz="2400" dirty="0"/>
              <a:t>Corporate Governance relates to two main areas:</a:t>
            </a:r>
          </a:p>
          <a:p>
            <a:pPr lvl="1">
              <a:lnSpc>
                <a:spcPct val="90000"/>
              </a:lnSpc>
              <a:buClr>
                <a:schemeClr val="tx2"/>
              </a:buClr>
              <a:buSzTx/>
            </a:pPr>
            <a:r>
              <a:rPr lang="en-GB" altLang="en-US" sz="2000" dirty="0"/>
              <a:t>Selection and conduct of the senior officers of the organisation</a:t>
            </a:r>
          </a:p>
          <a:p>
            <a:pPr lvl="1">
              <a:lnSpc>
                <a:spcPct val="90000"/>
              </a:lnSpc>
              <a:buClr>
                <a:schemeClr val="tx2"/>
              </a:buClr>
              <a:buSzTx/>
            </a:pPr>
            <a:r>
              <a:rPr lang="en-GB" altLang="en-US" sz="2000" dirty="0"/>
              <a:t>Relationships of the senior officers with owners, employees and other stakeholders of the organisation</a:t>
            </a:r>
          </a:p>
          <a:p>
            <a:pPr>
              <a:lnSpc>
                <a:spcPct val="90000"/>
              </a:lnSpc>
              <a:buClr>
                <a:schemeClr val="tx2"/>
              </a:buClr>
              <a:buSzTx/>
            </a:pPr>
            <a:r>
              <a:rPr lang="en-GB" altLang="en-US" sz="2400" dirty="0"/>
              <a:t>Its importance relates to the power given to senior officers to run the organisation.</a:t>
            </a:r>
          </a:p>
          <a:p>
            <a:pPr>
              <a:lnSpc>
                <a:spcPct val="90000"/>
              </a:lnSpc>
              <a:buClr>
                <a:schemeClr val="tx2"/>
              </a:buClr>
              <a:buSzTx/>
            </a:pPr>
            <a:r>
              <a:rPr lang="en-GB" altLang="en-US" sz="2400" dirty="0"/>
              <a:t>Various checks on such power:</a:t>
            </a:r>
          </a:p>
          <a:p>
            <a:pPr lvl="1">
              <a:lnSpc>
                <a:spcPct val="90000"/>
              </a:lnSpc>
              <a:buClr>
                <a:schemeClr val="tx2"/>
              </a:buClr>
              <a:buSzTx/>
            </a:pPr>
            <a:r>
              <a:rPr lang="en-GB" altLang="en-US" sz="2000" dirty="0"/>
              <a:t>information relayed to stakeholders</a:t>
            </a:r>
          </a:p>
          <a:p>
            <a:pPr lvl="1">
              <a:lnSpc>
                <a:spcPct val="90000"/>
              </a:lnSpc>
              <a:buClr>
                <a:schemeClr val="tx2"/>
              </a:buClr>
              <a:buSzTx/>
            </a:pPr>
            <a:r>
              <a:rPr lang="en-GB" altLang="en-US" sz="2000" dirty="0"/>
              <a:t>Appointment of non-executive directors</a:t>
            </a:r>
          </a:p>
          <a:p>
            <a:pPr>
              <a:lnSpc>
                <a:spcPct val="90000"/>
              </a:lnSpc>
              <a:buClr>
                <a:schemeClr val="tx2"/>
              </a:buClr>
              <a:buSzTx/>
            </a:pPr>
            <a:r>
              <a:rPr lang="en-GB" altLang="en-US" sz="2400" dirty="0"/>
              <a:t>Corporate Governance is more a matter of principles of conduct than a series of simple rules</a:t>
            </a:r>
          </a:p>
        </p:txBody>
      </p:sp>
    </p:spTree>
    <p:extLst>
      <p:ext uri="{BB962C8B-B14F-4D97-AF65-F5344CB8AC3E}">
        <p14:creationId xmlns:p14="http://schemas.microsoft.com/office/powerpoint/2010/main" val="2465907591"/>
      </p:ext>
    </p:extLst>
  </p:cSld>
  <p:clrMapOvr>
    <a:masterClrMapping/>
  </p:clrMapOvr>
  <p:transition>
    <p:cu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466" name="Rectangle 2"/>
          <p:cNvSpPr>
            <a:spLocks noGrp="1" noChangeArrowheads="1"/>
          </p:cNvSpPr>
          <p:nvPr>
            <p:ph type="title"/>
          </p:nvPr>
        </p:nvSpPr>
        <p:spPr>
          <a:xfrm>
            <a:off x="539552" y="260648"/>
            <a:ext cx="7992888" cy="609600"/>
          </a:xfrm>
        </p:spPr>
        <p:txBody>
          <a:bodyPr anchor="b"/>
          <a:lstStyle/>
          <a:p>
            <a:pPr>
              <a:defRPr/>
            </a:pPr>
            <a:r>
              <a:rPr lang="en-GB" sz="2800" b="1" dirty="0"/>
              <a:t>Ethics and CSR -1</a:t>
            </a:r>
          </a:p>
        </p:txBody>
      </p:sp>
      <p:sp>
        <p:nvSpPr>
          <p:cNvPr id="21507" name="Rectangle 3"/>
          <p:cNvSpPr>
            <a:spLocks noGrp="1" noChangeArrowheads="1"/>
          </p:cNvSpPr>
          <p:nvPr>
            <p:ph idx="1"/>
          </p:nvPr>
        </p:nvSpPr>
        <p:spPr>
          <a:xfrm>
            <a:off x="467544" y="908720"/>
            <a:ext cx="8496944" cy="4680520"/>
          </a:xfrm>
          <a:noFill/>
        </p:spPr>
        <p:txBody>
          <a:bodyPr>
            <a:normAutofit/>
          </a:bodyPr>
          <a:lstStyle/>
          <a:p>
            <a:pPr marL="280988" indent="-280988">
              <a:lnSpc>
                <a:spcPct val="90000"/>
              </a:lnSpc>
              <a:buClr>
                <a:schemeClr val="tx2"/>
              </a:buClr>
              <a:buSzTx/>
            </a:pPr>
            <a:r>
              <a:rPr lang="en-GB" altLang="en-US" sz="2400" i="1" dirty="0">
                <a:solidFill>
                  <a:srgbClr val="1F497D"/>
                </a:solidFill>
              </a:rPr>
              <a:t>Ethics and Corporate Social Responsibility (CSR) </a:t>
            </a:r>
            <a:r>
              <a:rPr lang="en-GB" altLang="en-US" sz="2400" dirty="0"/>
              <a:t>are the standards and conduct that an organisation sets itself in its dealings within the organisation and outside with its environment: they need to be reflected in the organisation’s mission statement</a:t>
            </a:r>
          </a:p>
          <a:p>
            <a:pPr marL="280988" indent="-280988">
              <a:lnSpc>
                <a:spcPct val="90000"/>
              </a:lnSpc>
              <a:buClr>
                <a:schemeClr val="tx2"/>
              </a:buClr>
              <a:buSzTx/>
            </a:pPr>
            <a:r>
              <a:rPr lang="en-GB" altLang="en-US" sz="2400" dirty="0">
                <a:solidFill>
                  <a:srgbClr val="1F497D"/>
                </a:solidFill>
              </a:rPr>
              <a:t>Ethics </a:t>
            </a:r>
            <a:r>
              <a:rPr lang="en-GB" altLang="en-US" sz="2400" dirty="0"/>
              <a:t>is particularly concerned with the basic standards of conduct set by an organisation such as honesty and the treatment of employees</a:t>
            </a:r>
          </a:p>
          <a:p>
            <a:pPr marL="280988" indent="-280988">
              <a:lnSpc>
                <a:spcPct val="90000"/>
              </a:lnSpc>
              <a:buClr>
                <a:schemeClr val="tx2"/>
              </a:buClr>
              <a:buSzTx/>
            </a:pPr>
            <a:r>
              <a:rPr lang="en-GB" altLang="en-US" sz="2400" dirty="0">
                <a:solidFill>
                  <a:srgbClr val="1F497D"/>
                </a:solidFill>
              </a:rPr>
              <a:t>CSR </a:t>
            </a:r>
            <a:r>
              <a:rPr lang="en-GB" altLang="en-US" sz="2400" dirty="0"/>
              <a:t>is a broader concept concerned with the role and contribution of the organisation in society: topics will vary but may include environmental ‘green’ issues, treatment of employees and suppliers, charitable work and contribution to the nation</a:t>
            </a:r>
          </a:p>
        </p:txBody>
      </p:sp>
    </p:spTree>
    <p:extLst>
      <p:ext uri="{BB962C8B-B14F-4D97-AF65-F5344CB8AC3E}">
        <p14:creationId xmlns:p14="http://schemas.microsoft.com/office/powerpoint/2010/main" val="3845182087"/>
      </p:ext>
    </p:extLst>
  </p:cSld>
  <p:clrMapOvr>
    <a:masterClrMapping/>
  </p:clrMapOvr>
  <p:transition>
    <p:cu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5506" name="Rectangle 2"/>
          <p:cNvSpPr>
            <a:spLocks noGrp="1" noChangeArrowheads="1"/>
          </p:cNvSpPr>
          <p:nvPr>
            <p:ph type="title"/>
          </p:nvPr>
        </p:nvSpPr>
        <p:spPr>
          <a:xfrm>
            <a:off x="467544" y="260648"/>
            <a:ext cx="8280920" cy="609600"/>
          </a:xfrm>
        </p:spPr>
        <p:txBody>
          <a:bodyPr anchor="b"/>
          <a:lstStyle/>
          <a:p>
            <a:pPr>
              <a:defRPr/>
            </a:pPr>
            <a:r>
              <a:rPr lang="en-GB" sz="2800" b="1" dirty="0"/>
              <a:t>Ethics and CSR -2</a:t>
            </a:r>
          </a:p>
        </p:txBody>
      </p:sp>
      <p:sp>
        <p:nvSpPr>
          <p:cNvPr id="22531" name="Rectangle 3"/>
          <p:cNvSpPr>
            <a:spLocks noGrp="1" noChangeArrowheads="1"/>
          </p:cNvSpPr>
          <p:nvPr>
            <p:ph idx="1"/>
          </p:nvPr>
        </p:nvSpPr>
        <p:spPr>
          <a:xfrm>
            <a:off x="395536" y="836712"/>
            <a:ext cx="8568952" cy="4876800"/>
          </a:xfrm>
          <a:noFill/>
        </p:spPr>
        <p:txBody>
          <a:bodyPr>
            <a:normAutofit/>
          </a:bodyPr>
          <a:lstStyle/>
          <a:p>
            <a:pPr marL="290513" indent="-290513">
              <a:buClr>
                <a:schemeClr val="tx2"/>
              </a:buClr>
              <a:buSzTx/>
            </a:pPr>
            <a:r>
              <a:rPr lang="en-GB" altLang="en-US" sz="2400" dirty="0"/>
              <a:t>Four main reasons for considering the ethical conduct of organisations:</a:t>
            </a:r>
          </a:p>
          <a:p>
            <a:pPr marL="695325" lvl="1" indent="-404813">
              <a:buClr>
                <a:schemeClr val="tx2"/>
              </a:buClr>
              <a:buSzTx/>
              <a:buFontTx/>
              <a:buAutoNum type="arabicPeriod"/>
            </a:pPr>
            <a:r>
              <a:rPr lang="en-GB" altLang="en-US" sz="2200" dirty="0"/>
              <a:t>To some extent, </a:t>
            </a:r>
            <a:r>
              <a:rPr lang="en-GB" altLang="en-US" sz="2200" i="1" dirty="0"/>
              <a:t>inescapable</a:t>
            </a:r>
            <a:r>
              <a:rPr lang="en-GB" altLang="en-US" sz="2200" dirty="0"/>
              <a:t>, e.g. legal limits on conduct</a:t>
            </a:r>
          </a:p>
          <a:p>
            <a:pPr marL="695325" lvl="1" indent="-404813">
              <a:buClr>
                <a:schemeClr val="tx2"/>
              </a:buClr>
              <a:buSzTx/>
              <a:buFontTx/>
              <a:buAutoNum type="arabicPeriod"/>
            </a:pPr>
            <a:r>
              <a:rPr lang="en-GB" altLang="en-US" sz="2200" dirty="0"/>
              <a:t>Some areas may be judged </a:t>
            </a:r>
            <a:r>
              <a:rPr lang="en-GB" altLang="en-US" sz="2200" i="1" dirty="0"/>
              <a:t>important</a:t>
            </a:r>
            <a:r>
              <a:rPr lang="en-GB" altLang="en-US" sz="2200" dirty="0"/>
              <a:t>: e.g. “green” issues.</a:t>
            </a:r>
          </a:p>
          <a:p>
            <a:pPr marL="695325" lvl="1" indent="-404813">
              <a:buClr>
                <a:schemeClr val="tx2"/>
              </a:buClr>
              <a:buSzTx/>
              <a:buFontTx/>
              <a:buAutoNum type="arabicPeriod"/>
            </a:pPr>
            <a:r>
              <a:rPr lang="en-GB" altLang="en-US" sz="2200" dirty="0"/>
              <a:t>Part of the </a:t>
            </a:r>
            <a:r>
              <a:rPr lang="en-GB" altLang="en-US" sz="2200" i="1" dirty="0"/>
              <a:t>professionalisation</a:t>
            </a:r>
            <a:r>
              <a:rPr lang="en-GB" altLang="en-US" sz="2200" dirty="0"/>
              <a:t> of business, e.g. treatment of workers.</a:t>
            </a:r>
          </a:p>
          <a:p>
            <a:pPr marL="695325" lvl="1" indent="-404813">
              <a:buClr>
                <a:schemeClr val="tx2"/>
              </a:buClr>
              <a:buSzTx/>
              <a:buFontTx/>
              <a:buAutoNum type="arabicPeriod"/>
            </a:pPr>
            <a:r>
              <a:rPr lang="en-GB" altLang="en-US" sz="2200" i="1" dirty="0"/>
              <a:t>Self-interest</a:t>
            </a:r>
            <a:r>
              <a:rPr lang="en-GB" altLang="en-US" sz="2200" dirty="0"/>
              <a:t>, e.g. bad publicity as a result of incorrect behaviour.</a:t>
            </a:r>
          </a:p>
          <a:p>
            <a:pPr marL="290513" indent="-290513">
              <a:buClr>
                <a:schemeClr val="tx2"/>
              </a:buClr>
              <a:buSzTx/>
            </a:pPr>
            <a:r>
              <a:rPr lang="en-GB" altLang="en-US" sz="2400" dirty="0"/>
              <a:t>Corporate Social Responsibility (CSR) issues have become more prominent in recent years as organisations have come to recognise that they have a role beyond merely delivering profits to shareholders</a:t>
            </a:r>
          </a:p>
        </p:txBody>
      </p:sp>
    </p:spTree>
    <p:extLst>
      <p:ext uri="{BB962C8B-B14F-4D97-AF65-F5344CB8AC3E}">
        <p14:creationId xmlns:p14="http://schemas.microsoft.com/office/powerpoint/2010/main" val="272070540"/>
      </p:ext>
    </p:extLst>
  </p:cSld>
  <p:clrMapOvr>
    <a:masterClrMapping/>
  </p:clrMapOvr>
  <p:transition>
    <p:cu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514" name="Rectangle 2"/>
          <p:cNvSpPr>
            <a:spLocks noGrp="1" noChangeArrowheads="1"/>
          </p:cNvSpPr>
          <p:nvPr>
            <p:ph type="title"/>
          </p:nvPr>
        </p:nvSpPr>
        <p:spPr>
          <a:xfrm>
            <a:off x="539552" y="188640"/>
            <a:ext cx="7772400" cy="504056"/>
          </a:xfrm>
        </p:spPr>
        <p:txBody>
          <a:bodyPr anchor="b">
            <a:normAutofit fontScale="90000"/>
          </a:bodyPr>
          <a:lstStyle/>
          <a:p>
            <a:pPr>
              <a:defRPr/>
            </a:pPr>
            <a:r>
              <a:rPr lang="en-GB" sz="2800" b="1" dirty="0"/>
              <a:t>Ethics and CSR -3 </a:t>
            </a:r>
          </a:p>
        </p:txBody>
      </p:sp>
      <p:sp>
        <p:nvSpPr>
          <p:cNvPr id="23555" name="Rectangle 3"/>
          <p:cNvSpPr>
            <a:spLocks noGrp="1" noChangeArrowheads="1"/>
          </p:cNvSpPr>
          <p:nvPr>
            <p:ph idx="1"/>
          </p:nvPr>
        </p:nvSpPr>
        <p:spPr>
          <a:xfrm>
            <a:off x="323528" y="692696"/>
            <a:ext cx="8712968" cy="4876800"/>
          </a:xfrm>
          <a:noFill/>
        </p:spPr>
        <p:txBody>
          <a:bodyPr>
            <a:normAutofit lnSpcReduction="10000"/>
          </a:bodyPr>
          <a:lstStyle/>
          <a:p>
            <a:pPr>
              <a:lnSpc>
                <a:spcPct val="90000"/>
              </a:lnSpc>
              <a:buClr>
                <a:schemeClr val="tx2"/>
              </a:buClr>
              <a:buSzTx/>
            </a:pPr>
            <a:r>
              <a:rPr lang="en-GB" altLang="en-US" sz="2400" dirty="0"/>
              <a:t>Three prime considerations in developing ethics and CSR:</a:t>
            </a:r>
          </a:p>
          <a:p>
            <a:pPr lvl="1">
              <a:lnSpc>
                <a:spcPct val="90000"/>
              </a:lnSpc>
              <a:buClr>
                <a:schemeClr val="tx2"/>
              </a:buClr>
              <a:buSzTx/>
            </a:pPr>
            <a:r>
              <a:rPr lang="en-GB" altLang="en-US" sz="2000" dirty="0"/>
              <a:t>extent of ethical considerations</a:t>
            </a:r>
          </a:p>
          <a:p>
            <a:pPr lvl="1">
              <a:lnSpc>
                <a:spcPct val="90000"/>
              </a:lnSpc>
              <a:buClr>
                <a:schemeClr val="tx2"/>
              </a:buClr>
              <a:buSzTx/>
            </a:pPr>
            <a:r>
              <a:rPr lang="en-GB" altLang="en-US" sz="2000" dirty="0"/>
              <a:t>their cost and</a:t>
            </a:r>
          </a:p>
          <a:p>
            <a:pPr lvl="1">
              <a:lnSpc>
                <a:spcPct val="90000"/>
              </a:lnSpc>
              <a:buClr>
                <a:schemeClr val="tx2"/>
              </a:buClr>
              <a:buSzTx/>
            </a:pPr>
            <a:r>
              <a:rPr lang="en-GB" altLang="en-US" sz="2000" dirty="0"/>
              <a:t>the recipient of the responsibility.</a:t>
            </a:r>
          </a:p>
          <a:p>
            <a:pPr>
              <a:lnSpc>
                <a:spcPct val="90000"/>
              </a:lnSpc>
              <a:buClr>
                <a:schemeClr val="tx2"/>
              </a:buClr>
              <a:buSzTx/>
            </a:pPr>
            <a:r>
              <a:rPr lang="en-GB" altLang="en-US" sz="2400" dirty="0"/>
              <a:t>There are numerous differences between organisations over what should be covered under ethics, reflecting fundamentally different approaches to doing business and to directing public sector organisations.</a:t>
            </a:r>
            <a:br>
              <a:rPr lang="en-GB" altLang="en-US" sz="2400" dirty="0"/>
            </a:br>
            <a:endParaRPr lang="en-GB" altLang="en-US" sz="2400" dirty="0"/>
          </a:p>
          <a:p>
            <a:pPr>
              <a:lnSpc>
                <a:spcPct val="90000"/>
              </a:lnSpc>
              <a:buClr>
                <a:schemeClr val="tx2"/>
              </a:buClr>
              <a:buSzTx/>
            </a:pPr>
            <a:r>
              <a:rPr lang="en-GB" altLang="en-US" sz="2400" dirty="0"/>
              <a:t>There are no simple rules.</a:t>
            </a:r>
            <a:br>
              <a:rPr lang="en-GB" altLang="en-US" sz="2400" dirty="0"/>
            </a:br>
            <a:endParaRPr lang="en-GB" altLang="en-US" sz="2400" dirty="0"/>
          </a:p>
          <a:p>
            <a:pPr>
              <a:lnSpc>
                <a:spcPct val="90000"/>
              </a:lnSpc>
              <a:buClr>
                <a:schemeClr val="tx2"/>
              </a:buClr>
              <a:buSzTx/>
            </a:pPr>
            <a:r>
              <a:rPr lang="en-GB" altLang="en-US" sz="2400" dirty="0"/>
              <a:t>Fundamentally, ethics and CSR must be part of the organisation’s purpose and guide the development of its strategy</a:t>
            </a:r>
          </a:p>
        </p:txBody>
      </p:sp>
    </p:spTree>
    <p:extLst>
      <p:ext uri="{BB962C8B-B14F-4D97-AF65-F5344CB8AC3E}">
        <p14:creationId xmlns:p14="http://schemas.microsoft.com/office/powerpoint/2010/main" val="3738294007"/>
      </p:ext>
    </p:extLst>
  </p:cSld>
  <p:clrMapOvr>
    <a:masterClrMapping/>
  </p:clrMapOvr>
  <p:transition>
    <p:cut/>
  </p:transition>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0"/>
  <p:tag name="MMPROD_UIDATA" val="&lt;database version=&quot;6.0&quot;&gt;&lt;object type=&quot;1&quot; unique_id=&quot;10001&quot;&gt;&lt;object type=&quot;8&quot; unique_id=&quot;488636&quot;&gt;&lt;/object&gt;&lt;object type=&quot;2&quot; unique_id=&quot;488637&quot;&gt;&lt;object type=&quot;3&quot; unique_id=&quot;488638&quot;&gt;&lt;property id=&quot;20148&quot; value=&quot;5&quot;/&gt;&lt;property id=&quot;20300&quot; value=&quot;Slide 1&quot;/&gt;&lt;property id=&quot;20307&quot; value=&quot;295&quot;/&gt;&lt;/object&gt;&lt;object type=&quot;3&quot; unique_id=&quot;488639&quot;&gt;&lt;property id=&quot;20148&quot; value=&quot;5&quot;/&gt;&lt;property id=&quot;20300&quot; value=&quot;Slide 2&quot;/&gt;&lt;property id=&quot;20307&quot; value=&quot;296&quot;/&gt;&lt;/object&gt;&lt;object type=&quot;3&quot; unique_id=&quot;488640&quot;&gt;&lt;property id=&quot;20148&quot; value=&quot;5&quot;/&gt;&lt;property id=&quot;20300&quot; value=&quot;Slide 3 - &amp;quot;Understanding the organisation’s purpose - 1&amp;quot;&quot;/&gt;&lt;property id=&quot;20307&quot; value=&quot;258&quot;/&gt;&lt;/object&gt;&lt;object type=&quot;3&quot; unique_id=&quot;488641&quot;&gt;&lt;property id=&quot;20148&quot; value=&quot;5&quot;/&gt;&lt;property id=&quot;20300&quot; value=&quot;Slide 4&quot;/&gt;&lt;property id=&quot;20307&quot; value=&quot;259&quot;/&gt;&lt;/object&gt;&lt;object type=&quot;3&quot; unique_id=&quot;488642&quot;&gt;&lt;property id=&quot;20148&quot; value=&quot;5&quot;/&gt;&lt;property id=&quot;20300&quot; value=&quot;Slide 5&quot;/&gt;&lt;property id=&quot;20307&quot; value=&quot;260&quot;/&gt;&lt;/object&gt;&lt;object type=&quot;3&quot; unique_id=&quot;488643&quot;&gt;&lt;property id=&quot;20148&quot; value=&quot;5&quot;/&gt;&lt;property id=&quot;20300&quot; value=&quot;Slide 6&quot;/&gt;&lt;property id=&quot;20307&quot; value=&quot;261&quot;/&gt;&lt;/object&gt;&lt;object type=&quot;3&quot; unique_id=&quot;488644&quot;&gt;&lt;property id=&quot;20148&quot; value=&quot;5&quot;/&gt;&lt;property id=&quot;20300&quot; value=&quot;Slide 7&quot;/&gt;&lt;property id=&quot;20307&quot; value=&quot;262&quot;/&gt;&lt;/object&gt;&lt;object type=&quot;3&quot; unique_id=&quot;488645&quot;&gt;&lt;property id=&quot;20148&quot; value=&quot;5&quot;/&gt;&lt;property id=&quot;20300&quot; value=&quot;Slide 8&quot;/&gt;&lt;property id=&quot;20307&quot; value=&quot;263&quot;/&gt;&lt;/object&gt;&lt;object type=&quot;3&quot; unique_id=&quot;488646&quot;&gt;&lt;property id=&quot;20148&quot; value=&quot;5&quot;/&gt;&lt;property id=&quot;20300&quot; value=&quot;Slide 9 - &amp;quot;Developing the purpose of the organisation - 2&amp;quot;&quot;/&gt;&lt;property id=&quot;20307&quot; value=&quot;264&quot;/&gt;&lt;/object&gt;&lt;object type=&quot;3&quot; unique_id=&quot;488647&quot;&gt;&lt;property id=&quot;20148&quot; value=&quot;5&quot;/&gt;&lt;property id=&quot;20300&quot; value=&quot;Slide 10&quot;/&gt;&lt;property id=&quot;20307&quot; value=&quot;265&quot;/&gt;&lt;/object&gt;&lt;object type=&quot;3&quot; unique_id=&quot;488648&quot;&gt;&lt;property id=&quot;20148&quot; value=&quot;5&quot;/&gt;&lt;property id=&quot;20300&quot; value=&quot;Slide 11&quot;/&gt;&lt;property id=&quot;20307&quot; value=&quot;266&quot;/&gt;&lt;/object&gt;&lt;object type=&quot;3&quot; unique_id=&quot;488649&quot;&gt;&lt;property id=&quot;20148&quot; value=&quot;5&quot;/&gt;&lt;property id=&quot;20300&quot; value=&quot;Slide 12 - &amp;quot;Identifying a vision for the future - 2&amp;quot;&quot;/&gt;&lt;property id=&quot;20307&quot; value=&quot;267&quot;/&gt;&lt;/object&gt;&lt;object type=&quot;3&quot; unique_id=&quot;488650&quot;&gt;&lt;property id=&quot;20148&quot; value=&quot;5&quot;/&gt;&lt;property id=&quot;20300&quot; value=&quot;Slide 13 - &amp;quot;Identifying a vision for the future -3&amp;quot;&quot;/&gt;&lt;property id=&quot;20307&quot; value=&quot;268&quot;/&gt;&lt;/object&gt;&lt;object type=&quot;3&quot; unique_id=&quot;488651&quot;&gt;&lt;property id=&quot;20148&quot; value=&quot;5&quot;/&gt;&lt;property id=&quot;20300&quot; value=&quot;Slide 14&quot;/&gt;&lt;property id=&quot;20307&quot; value=&quot;269&quot;/&gt;&lt;/object&gt;&lt;object type=&quot;3&quot; unique_id=&quot;488652&quot;&gt;&lt;property id=&quot;20148&quot; value=&quot;5&quot;/&gt;&lt;property id=&quot;20300&quot; value=&quot;Slide 15 - &amp;quot;Coping with stakeholder power - 2&amp;quot;&quot;/&gt;&lt;property id=&quot;20307&quot; value=&quot;270&quot;/&gt;&lt;/object&gt;&lt;object type=&quot;3&quot; unique_id=&quot;488653&quot;&gt;&lt;property id=&quot;20148&quot; value=&quot;5&quot;/&gt;&lt;property id=&quot;20300&quot; value=&quot;Slide 16 - &amp;quot;Coping with stakeholder power - 2&amp;quot;&quot;/&gt;&lt;property id=&quot;20307&quot; value=&quot;271&quot;/&gt;&lt;/object&gt;&lt;object type=&quot;3&quot; unique_id=&quot;488654&quot;&gt;&lt;property id=&quot;20148&quot; value=&quot;5&quot;/&gt;&lt;property id=&quot;20300&quot; value=&quot;Slide 17 - &amp;quot;Coping with stakeholder power - 3&amp;quot;&quot;/&gt;&lt;property id=&quot;20307&quot; value=&quot;272&quot;/&gt;&lt;/object&gt;&lt;object type=&quot;3&quot; unique_id=&quot;488655&quot;&gt;&lt;property id=&quot;20148&quot; value=&quot;5&quot;/&gt;&lt;property id=&quot;20300&quot; value=&quot;Slide 18&quot;/&gt;&lt;property id=&quot;20307&quot; value=&quot;273&quot;/&gt;&lt;/object&gt;&lt;object type=&quot;3&quot; unique_id=&quot;488656&quot;&gt;&lt;property id=&quot;20148&quot; value=&quot;5&quot;/&gt;&lt;property id=&quot;20300&quot; value=&quot;Slide 19 - &amp;quot;Corporate Governance, Ethics and Corporate Social responsibility&amp;quot;&quot;/&gt;&lt;property id=&quot;20307&quot; value=&quot;274&quot;/&gt;&lt;/object&gt;&lt;object type=&quot;3&quot; unique_id=&quot;488657&quot;&gt;&lt;property id=&quot;20148&quot; value=&quot;5&quot;/&gt;&lt;property id=&quot;20300&quot; value=&quot;Slide 20 - &amp;quot;What is Corporate Governance?&amp;quot;&quot;/&gt;&lt;property id=&quot;20307&quot; value=&quot;275&quot;/&gt;&lt;/object&gt;&lt;object type=&quot;3&quot; unique_id=&quot;488658&quot;&gt;&lt;property id=&quot;20148&quot; value=&quot;5&quot;/&gt;&lt;property id=&quot;20300&quot; value=&quot;Slide 21 - &amp;quot;Ethics and CSR -1&amp;quot;&quot;/&gt;&lt;property id=&quot;20307&quot; value=&quot;276&quot;/&gt;&lt;/object&gt;&lt;object type=&quot;3&quot; unique_id=&quot;488659&quot;&gt;&lt;property id=&quot;20148&quot; value=&quot;5&quot;/&gt;&lt;property id=&quot;20300&quot; value=&quot;Slide 22 - &amp;quot;Ethics and CSR -2&amp;quot;&quot;/&gt;&lt;property id=&quot;20307&quot; value=&quot;277&quot;/&gt;&lt;/object&gt;&lt;object type=&quot;3&quot; unique_id=&quot;488660&quot;&gt;&lt;property id=&quot;20148&quot; value=&quot;5&quot;/&gt;&lt;property id=&quot;20300&quot; value=&quot;Slide 23 - &amp;quot;Ethics and CSR -3 &amp;quot;&quot;/&gt;&lt;property id=&quot;20307&quot; value=&quot;278&quot;/&gt;&lt;/object&gt;&lt;object type=&quot;3&quot; unique_id=&quot;488661&quot;&gt;&lt;property id=&quot;20148&quot; value=&quot;5&quot;/&gt;&lt;property id=&quot;20300&quot; value=&quot;Slide 24&quot;/&gt;&lt;property id=&quot;20307&quot; value=&quot;279&quot;/&gt;&lt;/object&gt;&lt;object type=&quot;3&quot; unique_id=&quot;488662&quot;&gt;&lt;property id=&quot;20148&quot; value=&quot;5&quot;/&gt;&lt;property id=&quot;20300&quot; value=&quot;Slide 25 - &amp;quot;How to formulate a mission statement - 1&amp;quot;&quot;/&gt;&lt;property id=&quot;20307&quot; value=&quot;280&quot;/&gt;&lt;/object&gt;&lt;object type=&quot;3&quot; unique_id=&quot;488663&quot;&gt;&lt;property id=&quot;20148&quot; value=&quot;5&quot;/&gt;&lt;property id=&quot;20300&quot; value=&quot;Slide 26 - &amp;quot;How to formulate a mission statement - 2&amp;quot;&quot;/&gt;&lt;property id=&quot;20307&quot; value=&quot;281&quot;/&gt;&lt;/object&gt;&lt;object type=&quot;3&quot; unique_id=&quot;488664&quot;&gt;&lt;property id=&quot;20148&quot; value=&quot;5&quot;/&gt;&lt;property id=&quot;20300&quot; value=&quot;Slide 27 - &amp;quot;How to formulate a mission statement - 3&amp;quot;&quot;/&gt;&lt;property id=&quot;20307&quot; value=&quot;282&quot;/&gt;&lt;/object&gt;&lt;object type=&quot;3&quot; unique_id=&quot;488665&quot;&gt;&lt;property id=&quot;20148&quot; value=&quot;5&quot;/&gt;&lt;property id=&quot;20300&quot; value=&quot;Slide 28 - &amp;quot;“What’s the difference between vision, mission and objectives?”&amp;quot;&quot;/&gt;&lt;property id=&quot;20307&quot; value=&quot;283&quot;/&gt;&lt;/object&gt;&lt;object type=&quot;3&quot; unique_id=&quot;488666&quot;&gt;&lt;property id=&quot;20148&quot; value=&quot;5&quot;/&gt;&lt;property id=&quot;20300&quot; value=&quot;Slide 29 - &amp;quot;How to develop objectives - 1&amp;quot;&quot;/&gt;&lt;property id=&quot;20307&quot; value=&quot;284&quot;/&gt;&lt;/object&gt;&lt;object type=&quot;3&quot; unique_id=&quot;488667&quot;&gt;&lt;property id=&quot;20148&quot; value=&quot;5&quot;/&gt;&lt;property id=&quot;20300&quot; value=&quot;Slide 30 - &amp;quot;How to develop objectives - 2&amp;quot;&quot;/&gt;&lt;property id=&quot;20307&quot; value=&quot;285&quot;/&gt;&lt;/object&gt;&lt;object type=&quot;3&quot; unique_id=&quot;488668&quot;&gt;&lt;property id=&quot;20148&quot; value=&quot;5&quot;/&gt;&lt;property id=&quot;20300&quot; value=&quot;Slide 31 - &amp;quot;How to develop objectives – 3&amp;quot;&quot;/&gt;&lt;property id=&quot;20307&quot; value=&quot;286&quot;/&gt;&lt;/object&gt;&lt;object type=&quot;3&quot; unique_id=&quot;488669&quot;&gt;&lt;property id=&quot;20148&quot; value=&quot;5&quot;/&gt;&lt;property id=&quot;20300&quot; value=&quot;Slide 32 - &amp;quot;How to develop objectives - 4&amp;quot;&quot;/&gt;&lt;property id=&quot;20307&quot; value=&quot;287&quot;/&gt;&lt;/object&gt;&lt;object type=&quot;3&quot; unique_id=&quot;488670&quot;&gt;&lt;property id=&quot;20148&quot; value=&quot;5&quot;/&gt;&lt;property id=&quot;20300&quot; value=&quot;Slide 33 - &amp;quot;How to develop objectives - 5&amp;quot;&quot;/&gt;&lt;property id=&quot;20307&quot; value=&quot;288&quot;/&gt;&lt;/object&gt;&lt;object type=&quot;3&quot; unique_id=&quot;488671&quot;&gt;&lt;property id=&quot;20148&quot; value=&quot;5&quot;/&gt;&lt;property id=&quot;20300&quot; value=&quot;Slide 34 - &amp;quot;How do we develop the purpose of the organisation? &amp;#x0D;&amp;#x0A;&amp;#x0D;&amp;#x0A;Some additional overheads&amp;quot;&quot;/&gt;&lt;property id=&quot;20307&quot; value=&quot;289&quot;/&gt;&lt;/object&gt;&lt;object type=&quot;3&quot; unique_id=&quot;488672&quot;&gt;&lt;property id=&quot;20148&quot; value=&quot;5&quot;/&gt;&lt;property id=&quot;20300&quot; value=&quot;Slide 35 - &amp;quot;Mission and objectives: prescriptive and emergent approaches&amp;quot;&quot;/&gt;&lt;property id=&quot;20307&quot; value=&quot;290&quot;/&gt;&lt;/object&gt;&lt;object type=&quot;3&quot; unique_id=&quot;488673&quot;&gt;&lt;property id=&quot;20148&quot; value=&quot;5&quot;/&gt;&lt;property id=&quot;20300&quot; value=&quot;Slide 36 - &amp;quot;How to develop objectives - 6&amp;quot;&quot;/&gt;&lt;property id=&quot;20307&quot; value=&quot;291&quot;/&gt;&lt;/object&gt;&lt;object type=&quot;3&quot; unique_id=&quot;488674&quot;&gt;&lt;property id=&quot;20148&quot; value=&quot;5&quot;/&gt;&lt;property id=&quot;20300&quot; value=&quot;Slide 37 - &amp;quot;Developing objectives&amp;quot;&quot;/&gt;&lt;property id=&quot;20307&quot; value=&quot;292&quot;/&gt;&lt;/object&gt;&lt;object type=&quot;3&quot; unique_id=&quot;488675&quot;&gt;&lt;property id=&quot;20148&quot; value=&quot;5&quot;/&gt;&lt;property id=&quot;20300&quot; value=&quot;Slide 38 - &amp;quot;Purpose and quality issues-1&amp;quot;&quot;/&gt;&lt;property id=&quot;20307&quot; value=&quot;293&quot;/&gt;&lt;/object&gt;&lt;object type=&quot;3&quot; unique_id=&quot;488676&quot;&gt;&lt;property id=&quot;20148&quot; value=&quot;5&quot;/&gt;&lt;property id=&quot;20300&quot; value=&quot;Slide 39 - &amp;quot;Purpose and quality issues-2&amp;quot;&quot;/&gt;&lt;property id=&quot;20307&quot; value=&quot;294&quot;/&gt;&lt;/object&gt;&lt;/object&gt;&lt;/object&gt;&lt;/database&gt;"/>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FFA38509-1B38-4AB9-A02D-6EEAC340A4E9}" vid="{33058C1D-7983-4AA0-86C7-9B0C2046708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Template.potx</Template>
  <TotalTime>249</TotalTime>
  <Words>1319</Words>
  <Application>Microsoft Office PowerPoint</Application>
  <PresentationFormat>On-screen Show (4:3)</PresentationFormat>
  <Paragraphs>154</Paragraphs>
  <Slides>21</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Monotype Sorts</vt:lpstr>
      <vt:lpstr>Myriad Pro</vt:lpstr>
      <vt:lpstr>Times</vt:lpstr>
      <vt:lpstr>Times New Roman</vt:lpstr>
      <vt:lpstr>Wingdings</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Developing the purpose of the organisation - 2</vt:lpstr>
      <vt:lpstr>PowerPoint Presentation</vt:lpstr>
      <vt:lpstr>Identifying a vision for the future - 2</vt:lpstr>
      <vt:lpstr>Identifying a vision for the future -3</vt:lpstr>
      <vt:lpstr>PowerPoint Presentation</vt:lpstr>
      <vt:lpstr>Coping with stakeholder power - 2</vt:lpstr>
      <vt:lpstr>Coping with stakeholder power - 2</vt:lpstr>
      <vt:lpstr>Coping with stakeholder power - 3</vt:lpstr>
      <vt:lpstr>PowerPoint Presentation</vt:lpstr>
      <vt:lpstr>Corporate Governance, Ethics and Corporate Social responsibility</vt:lpstr>
      <vt:lpstr>What is Corporate Governance? (Williams &amp; Zumbansen, 2011 – “The Embedded Firm”)</vt:lpstr>
      <vt:lpstr>Ethics and CSR -1</vt:lpstr>
      <vt:lpstr>Ethics and CSR -2</vt:lpstr>
      <vt:lpstr>Ethics and CSR -3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Richard</dc:creator>
  <cp:lastModifiedBy>Stephen Sommerville</cp:lastModifiedBy>
  <cp:revision>53</cp:revision>
  <cp:lastPrinted>2017-12-03T21:48:32Z</cp:lastPrinted>
  <dcterms:created xsi:type="dcterms:W3CDTF">2014-05-30T14:21:42Z</dcterms:created>
  <dcterms:modified xsi:type="dcterms:W3CDTF">2017-12-05T12:05:10Z</dcterms:modified>
</cp:coreProperties>
</file>