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982" autoAdjust="0"/>
  </p:normalViewPr>
  <p:slideViewPr>
    <p:cSldViewPr snapToGrid="0">
      <p:cViewPr varScale="1">
        <p:scale>
          <a:sx n="90" d="100"/>
          <a:sy n="90" d="100"/>
        </p:scale>
        <p:origin x="13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2DD32D-2EAE-470D-8C06-2E48D32BEF39}" type="doc">
      <dgm:prSet loTypeId="urn:microsoft.com/office/officeart/2005/8/layout/target3" loCatId="relationship" qsTypeId="urn:microsoft.com/office/officeart/2005/8/quickstyle/simple5" qsCatId="simple" csTypeId="urn:microsoft.com/office/officeart/2005/8/colors/accent1_3" csCatId="accent1"/>
      <dgm:spPr/>
      <dgm:t>
        <a:bodyPr/>
        <a:lstStyle/>
        <a:p>
          <a:endParaRPr lang="en-IN"/>
        </a:p>
      </dgm:t>
    </dgm:pt>
    <dgm:pt modelId="{AD886504-CDAB-4B9E-8E66-0883517A352F}">
      <dgm:prSet/>
      <dgm:spPr/>
      <dgm:t>
        <a:bodyPr/>
        <a:lstStyle/>
        <a:p>
          <a:r>
            <a:rPr lang="en-US"/>
            <a:t>The NHS also priorities prevention to enhance population health as well as support SDG 3 (</a:t>
          </a:r>
          <a:r>
            <a:rPr lang="en-IN"/>
            <a:t>Behera </a:t>
          </a:r>
          <a:r>
            <a:rPr lang="en-IN" i="1"/>
            <a:t>et al</a:t>
          </a:r>
          <a:r>
            <a:rPr lang="en-IN"/>
            <a:t>., 2025)</a:t>
          </a:r>
          <a:r>
            <a:rPr lang="en-US"/>
            <a:t>.</a:t>
          </a:r>
          <a:endParaRPr lang="en-IN"/>
        </a:p>
      </dgm:t>
    </dgm:pt>
    <dgm:pt modelId="{BEC37F4A-ABA4-4E9A-9506-8DBEDB07B448}" type="parTrans" cxnId="{38246689-B921-4EFE-9C2B-0A693588E649}">
      <dgm:prSet/>
      <dgm:spPr/>
      <dgm:t>
        <a:bodyPr/>
        <a:lstStyle/>
        <a:p>
          <a:endParaRPr lang="en-IN"/>
        </a:p>
      </dgm:t>
    </dgm:pt>
    <dgm:pt modelId="{CADB37D7-D4DC-4240-9CD3-4B733353633A}" type="sibTrans" cxnId="{38246689-B921-4EFE-9C2B-0A693588E649}">
      <dgm:prSet/>
      <dgm:spPr/>
      <dgm:t>
        <a:bodyPr/>
        <a:lstStyle/>
        <a:p>
          <a:endParaRPr lang="en-IN"/>
        </a:p>
      </dgm:t>
    </dgm:pt>
    <dgm:pt modelId="{532FBB4B-AC60-47FB-B527-9CD7A6117006}">
      <dgm:prSet/>
      <dgm:spPr/>
      <dgm:t>
        <a:bodyPr/>
        <a:lstStyle/>
        <a:p>
          <a:r>
            <a:rPr lang="en-US"/>
            <a:t>The NHS Diabetes Prevention Programme has also received over 2 million referrals since its launch </a:t>
          </a:r>
          <a:endParaRPr lang="en-IN"/>
        </a:p>
      </dgm:t>
    </dgm:pt>
    <dgm:pt modelId="{A15856E1-DBB3-4413-BDA3-0ADBBBEF3239}" type="parTrans" cxnId="{C1678175-289D-4E6B-8448-C91A43F2583F}">
      <dgm:prSet/>
      <dgm:spPr/>
      <dgm:t>
        <a:bodyPr/>
        <a:lstStyle/>
        <a:p>
          <a:endParaRPr lang="en-IN"/>
        </a:p>
      </dgm:t>
    </dgm:pt>
    <dgm:pt modelId="{1B857E33-6664-48D5-86AB-6AB5366310AC}" type="sibTrans" cxnId="{C1678175-289D-4E6B-8448-C91A43F2583F}">
      <dgm:prSet/>
      <dgm:spPr/>
      <dgm:t>
        <a:bodyPr/>
        <a:lstStyle/>
        <a:p>
          <a:endParaRPr lang="en-IN"/>
        </a:p>
      </dgm:t>
    </dgm:pt>
    <dgm:pt modelId="{182E43A1-3267-480A-AC50-22C463D28C50}">
      <dgm:prSet/>
      <dgm:spPr/>
      <dgm:t>
        <a:bodyPr/>
        <a:lstStyle/>
        <a:p>
          <a:r>
            <a:rPr lang="en-US"/>
            <a:t>The population health management targets high-risk groups before disease develops. </a:t>
          </a:r>
          <a:endParaRPr lang="en-IN"/>
        </a:p>
      </dgm:t>
    </dgm:pt>
    <dgm:pt modelId="{77CD7EDF-1EE4-4681-B982-A970A8D5D142}" type="parTrans" cxnId="{5F55DA6B-0836-4590-B7CF-31C856723A8B}">
      <dgm:prSet/>
      <dgm:spPr/>
      <dgm:t>
        <a:bodyPr/>
        <a:lstStyle/>
        <a:p>
          <a:endParaRPr lang="en-IN"/>
        </a:p>
      </dgm:t>
    </dgm:pt>
    <dgm:pt modelId="{76EB8BF9-5901-4865-A1E2-FA67701FAC1C}" type="sibTrans" cxnId="{5F55DA6B-0836-4590-B7CF-31C856723A8B}">
      <dgm:prSet/>
      <dgm:spPr/>
      <dgm:t>
        <a:bodyPr/>
        <a:lstStyle/>
        <a:p>
          <a:endParaRPr lang="en-IN"/>
        </a:p>
      </dgm:t>
    </dgm:pt>
    <dgm:pt modelId="{D7C9C635-B463-44EC-870F-AC646282BEF3}">
      <dgm:prSet/>
      <dgm:spPr/>
      <dgm:t>
        <a:bodyPr/>
        <a:lstStyle/>
        <a:p>
          <a:r>
            <a:rPr lang="en-US"/>
            <a:t>However, preventative programmes may decrease long-term healthcare expenses, persistent inequalities continue to impact programme reach as well as effectiveness. </a:t>
          </a:r>
          <a:endParaRPr lang="en-IN"/>
        </a:p>
      </dgm:t>
    </dgm:pt>
    <dgm:pt modelId="{C1211F64-AE75-4C34-8C63-91B985E600B3}" type="parTrans" cxnId="{B8BBD4A1-A954-4A2F-9051-481472BE638A}">
      <dgm:prSet/>
      <dgm:spPr/>
      <dgm:t>
        <a:bodyPr/>
        <a:lstStyle/>
        <a:p>
          <a:endParaRPr lang="en-IN"/>
        </a:p>
      </dgm:t>
    </dgm:pt>
    <dgm:pt modelId="{85D27440-F12F-4694-8817-9B06C056CDCE}" type="sibTrans" cxnId="{B8BBD4A1-A954-4A2F-9051-481472BE638A}">
      <dgm:prSet/>
      <dgm:spPr/>
      <dgm:t>
        <a:bodyPr/>
        <a:lstStyle/>
        <a:p>
          <a:endParaRPr lang="en-IN"/>
        </a:p>
      </dgm:t>
    </dgm:pt>
    <dgm:pt modelId="{5BF05681-7404-4E28-890F-DD2AB657969B}" type="pres">
      <dgm:prSet presAssocID="{422DD32D-2EAE-470D-8C06-2E48D32BEF39}" presName="Name0" presStyleCnt="0">
        <dgm:presLayoutVars>
          <dgm:chMax val="7"/>
          <dgm:dir/>
          <dgm:animLvl val="lvl"/>
          <dgm:resizeHandles val="exact"/>
        </dgm:presLayoutVars>
      </dgm:prSet>
      <dgm:spPr/>
    </dgm:pt>
    <dgm:pt modelId="{716DC65D-84CF-435E-9CF1-6482A7670DC4}" type="pres">
      <dgm:prSet presAssocID="{AD886504-CDAB-4B9E-8E66-0883517A352F}" presName="circle1" presStyleLbl="node1" presStyleIdx="0" presStyleCnt="4"/>
      <dgm:spPr/>
    </dgm:pt>
    <dgm:pt modelId="{E59AB51E-4B0F-4A26-B269-F698772DC3B8}" type="pres">
      <dgm:prSet presAssocID="{AD886504-CDAB-4B9E-8E66-0883517A352F}" presName="space" presStyleCnt="0"/>
      <dgm:spPr/>
    </dgm:pt>
    <dgm:pt modelId="{236C643E-6313-4454-A687-1E0034AAF630}" type="pres">
      <dgm:prSet presAssocID="{AD886504-CDAB-4B9E-8E66-0883517A352F}" presName="rect1" presStyleLbl="alignAcc1" presStyleIdx="0" presStyleCnt="4"/>
      <dgm:spPr/>
    </dgm:pt>
    <dgm:pt modelId="{6874183B-3C31-4B5A-B1D2-3E8DAF42B35C}" type="pres">
      <dgm:prSet presAssocID="{532FBB4B-AC60-47FB-B527-9CD7A6117006}" presName="vertSpace2" presStyleLbl="node1" presStyleIdx="0" presStyleCnt="4"/>
      <dgm:spPr/>
    </dgm:pt>
    <dgm:pt modelId="{4880F4FD-FEB8-4AFA-ADF8-ECCE0BDAA9C8}" type="pres">
      <dgm:prSet presAssocID="{532FBB4B-AC60-47FB-B527-9CD7A6117006}" presName="circle2" presStyleLbl="node1" presStyleIdx="1" presStyleCnt="4"/>
      <dgm:spPr/>
    </dgm:pt>
    <dgm:pt modelId="{BA386C0A-8B48-474D-9EBB-3BFEB02F4E55}" type="pres">
      <dgm:prSet presAssocID="{532FBB4B-AC60-47FB-B527-9CD7A6117006}" presName="rect2" presStyleLbl="alignAcc1" presStyleIdx="1" presStyleCnt="4"/>
      <dgm:spPr/>
    </dgm:pt>
    <dgm:pt modelId="{F37E47FA-8CCC-48B2-B50C-BFA16965A7AD}" type="pres">
      <dgm:prSet presAssocID="{182E43A1-3267-480A-AC50-22C463D28C50}" presName="vertSpace3" presStyleLbl="node1" presStyleIdx="1" presStyleCnt="4"/>
      <dgm:spPr/>
    </dgm:pt>
    <dgm:pt modelId="{0430D910-53A4-441E-94C7-0423F7E143B4}" type="pres">
      <dgm:prSet presAssocID="{182E43A1-3267-480A-AC50-22C463D28C50}" presName="circle3" presStyleLbl="node1" presStyleIdx="2" presStyleCnt="4"/>
      <dgm:spPr/>
    </dgm:pt>
    <dgm:pt modelId="{3D745008-8C32-4A5F-AD26-E30A1E30B5A0}" type="pres">
      <dgm:prSet presAssocID="{182E43A1-3267-480A-AC50-22C463D28C50}" presName="rect3" presStyleLbl="alignAcc1" presStyleIdx="2" presStyleCnt="4"/>
      <dgm:spPr/>
    </dgm:pt>
    <dgm:pt modelId="{940E04EA-6BAE-4587-8BB8-B9F07630D960}" type="pres">
      <dgm:prSet presAssocID="{D7C9C635-B463-44EC-870F-AC646282BEF3}" presName="vertSpace4" presStyleLbl="node1" presStyleIdx="2" presStyleCnt="4"/>
      <dgm:spPr/>
    </dgm:pt>
    <dgm:pt modelId="{509B7761-73EB-4E8F-8DCF-7F37EDC6FF25}" type="pres">
      <dgm:prSet presAssocID="{D7C9C635-B463-44EC-870F-AC646282BEF3}" presName="circle4" presStyleLbl="node1" presStyleIdx="3" presStyleCnt="4"/>
      <dgm:spPr/>
    </dgm:pt>
    <dgm:pt modelId="{9CDE292F-20DF-4EE3-B0B7-32FE832DC41D}" type="pres">
      <dgm:prSet presAssocID="{D7C9C635-B463-44EC-870F-AC646282BEF3}" presName="rect4" presStyleLbl="alignAcc1" presStyleIdx="3" presStyleCnt="4"/>
      <dgm:spPr/>
    </dgm:pt>
    <dgm:pt modelId="{A0BFD914-A0B3-46ED-9897-93B733BA3ECB}" type="pres">
      <dgm:prSet presAssocID="{AD886504-CDAB-4B9E-8E66-0883517A352F}" presName="rect1ParTxNoCh" presStyleLbl="alignAcc1" presStyleIdx="3" presStyleCnt="4">
        <dgm:presLayoutVars>
          <dgm:chMax val="1"/>
          <dgm:bulletEnabled val="1"/>
        </dgm:presLayoutVars>
      </dgm:prSet>
      <dgm:spPr/>
    </dgm:pt>
    <dgm:pt modelId="{118AA037-4311-4322-BBAD-56A2787373D8}" type="pres">
      <dgm:prSet presAssocID="{532FBB4B-AC60-47FB-B527-9CD7A6117006}" presName="rect2ParTxNoCh" presStyleLbl="alignAcc1" presStyleIdx="3" presStyleCnt="4">
        <dgm:presLayoutVars>
          <dgm:chMax val="1"/>
          <dgm:bulletEnabled val="1"/>
        </dgm:presLayoutVars>
      </dgm:prSet>
      <dgm:spPr/>
    </dgm:pt>
    <dgm:pt modelId="{9BD992F4-62BB-4411-9D13-8B84F251888E}" type="pres">
      <dgm:prSet presAssocID="{182E43A1-3267-480A-AC50-22C463D28C50}" presName="rect3ParTxNoCh" presStyleLbl="alignAcc1" presStyleIdx="3" presStyleCnt="4">
        <dgm:presLayoutVars>
          <dgm:chMax val="1"/>
          <dgm:bulletEnabled val="1"/>
        </dgm:presLayoutVars>
      </dgm:prSet>
      <dgm:spPr/>
    </dgm:pt>
    <dgm:pt modelId="{319EDE89-69F9-4EE3-8BFE-824E375392DD}" type="pres">
      <dgm:prSet presAssocID="{D7C9C635-B463-44EC-870F-AC646282BEF3}" presName="rect4ParTxNoCh" presStyleLbl="alignAcc1" presStyleIdx="3" presStyleCnt="4">
        <dgm:presLayoutVars>
          <dgm:chMax val="1"/>
          <dgm:bulletEnabled val="1"/>
        </dgm:presLayoutVars>
      </dgm:prSet>
      <dgm:spPr/>
    </dgm:pt>
  </dgm:ptLst>
  <dgm:cxnLst>
    <dgm:cxn modelId="{D9AD720B-F56A-4C88-ACF8-3F1A10DF6410}" type="presOf" srcId="{D7C9C635-B463-44EC-870F-AC646282BEF3}" destId="{9CDE292F-20DF-4EE3-B0B7-32FE832DC41D}" srcOrd="0" destOrd="0" presId="urn:microsoft.com/office/officeart/2005/8/layout/target3"/>
    <dgm:cxn modelId="{F569F028-3D21-4A64-9D31-87A2F175BA23}" type="presOf" srcId="{AD886504-CDAB-4B9E-8E66-0883517A352F}" destId="{236C643E-6313-4454-A687-1E0034AAF630}" srcOrd="0" destOrd="0" presId="urn:microsoft.com/office/officeart/2005/8/layout/target3"/>
    <dgm:cxn modelId="{58B07D5F-C258-4F56-B38A-C44AEC2CF9D3}" type="presOf" srcId="{532FBB4B-AC60-47FB-B527-9CD7A6117006}" destId="{118AA037-4311-4322-BBAD-56A2787373D8}" srcOrd="1" destOrd="0" presId="urn:microsoft.com/office/officeart/2005/8/layout/target3"/>
    <dgm:cxn modelId="{4B786B60-52FF-4F66-916C-1E3D8CE05BA3}" type="presOf" srcId="{182E43A1-3267-480A-AC50-22C463D28C50}" destId="{3D745008-8C32-4A5F-AD26-E30A1E30B5A0}" srcOrd="0" destOrd="0" presId="urn:microsoft.com/office/officeart/2005/8/layout/target3"/>
    <dgm:cxn modelId="{5F55DA6B-0836-4590-B7CF-31C856723A8B}" srcId="{422DD32D-2EAE-470D-8C06-2E48D32BEF39}" destId="{182E43A1-3267-480A-AC50-22C463D28C50}" srcOrd="2" destOrd="0" parTransId="{77CD7EDF-1EE4-4681-B982-A970A8D5D142}" sibTransId="{76EB8BF9-5901-4865-A1E2-FA67701FAC1C}"/>
    <dgm:cxn modelId="{C1678175-289D-4E6B-8448-C91A43F2583F}" srcId="{422DD32D-2EAE-470D-8C06-2E48D32BEF39}" destId="{532FBB4B-AC60-47FB-B527-9CD7A6117006}" srcOrd="1" destOrd="0" parTransId="{A15856E1-DBB3-4413-BDA3-0ADBBBEF3239}" sibTransId="{1B857E33-6664-48D5-86AB-6AB5366310AC}"/>
    <dgm:cxn modelId="{38246689-B921-4EFE-9C2B-0A693588E649}" srcId="{422DD32D-2EAE-470D-8C06-2E48D32BEF39}" destId="{AD886504-CDAB-4B9E-8E66-0883517A352F}" srcOrd="0" destOrd="0" parTransId="{BEC37F4A-ABA4-4E9A-9506-8DBEDB07B448}" sibTransId="{CADB37D7-D4DC-4240-9CD3-4B733353633A}"/>
    <dgm:cxn modelId="{ED2AEA99-FE70-4CC4-8068-C6899F018012}" type="presOf" srcId="{182E43A1-3267-480A-AC50-22C463D28C50}" destId="{9BD992F4-62BB-4411-9D13-8B84F251888E}" srcOrd="1" destOrd="0" presId="urn:microsoft.com/office/officeart/2005/8/layout/target3"/>
    <dgm:cxn modelId="{B8BBD4A1-A954-4A2F-9051-481472BE638A}" srcId="{422DD32D-2EAE-470D-8C06-2E48D32BEF39}" destId="{D7C9C635-B463-44EC-870F-AC646282BEF3}" srcOrd="3" destOrd="0" parTransId="{C1211F64-AE75-4C34-8C63-91B985E600B3}" sibTransId="{85D27440-F12F-4694-8817-9B06C056CDCE}"/>
    <dgm:cxn modelId="{CD1667AA-2091-47B2-973B-0ACD1CAE56AA}" type="presOf" srcId="{D7C9C635-B463-44EC-870F-AC646282BEF3}" destId="{319EDE89-69F9-4EE3-8BFE-824E375392DD}" srcOrd="1" destOrd="0" presId="urn:microsoft.com/office/officeart/2005/8/layout/target3"/>
    <dgm:cxn modelId="{9EE7D7B2-4D6D-4907-A062-35E03811304A}" type="presOf" srcId="{532FBB4B-AC60-47FB-B527-9CD7A6117006}" destId="{BA386C0A-8B48-474D-9EBB-3BFEB02F4E55}" srcOrd="0" destOrd="0" presId="urn:microsoft.com/office/officeart/2005/8/layout/target3"/>
    <dgm:cxn modelId="{E46CC3DB-C145-46BD-B33D-68044776B6CA}" type="presOf" srcId="{422DD32D-2EAE-470D-8C06-2E48D32BEF39}" destId="{5BF05681-7404-4E28-890F-DD2AB657969B}" srcOrd="0" destOrd="0" presId="urn:microsoft.com/office/officeart/2005/8/layout/target3"/>
    <dgm:cxn modelId="{28E33DE0-7A50-44A8-A006-819C5E2203F0}" type="presOf" srcId="{AD886504-CDAB-4B9E-8E66-0883517A352F}" destId="{A0BFD914-A0B3-46ED-9897-93B733BA3ECB}" srcOrd="1" destOrd="0" presId="urn:microsoft.com/office/officeart/2005/8/layout/target3"/>
    <dgm:cxn modelId="{4FF85226-88F0-403F-9538-CB3DB3FFAE89}" type="presParOf" srcId="{5BF05681-7404-4E28-890F-DD2AB657969B}" destId="{716DC65D-84CF-435E-9CF1-6482A7670DC4}" srcOrd="0" destOrd="0" presId="urn:microsoft.com/office/officeart/2005/8/layout/target3"/>
    <dgm:cxn modelId="{BA510C28-F7FB-484C-8BA4-0AE951D1B4B3}" type="presParOf" srcId="{5BF05681-7404-4E28-890F-DD2AB657969B}" destId="{E59AB51E-4B0F-4A26-B269-F698772DC3B8}" srcOrd="1" destOrd="0" presId="urn:microsoft.com/office/officeart/2005/8/layout/target3"/>
    <dgm:cxn modelId="{0AC91CB5-D59E-4B59-90CD-D2B5F50CE3E9}" type="presParOf" srcId="{5BF05681-7404-4E28-890F-DD2AB657969B}" destId="{236C643E-6313-4454-A687-1E0034AAF630}" srcOrd="2" destOrd="0" presId="urn:microsoft.com/office/officeart/2005/8/layout/target3"/>
    <dgm:cxn modelId="{BAF5641E-0D4E-4570-93EF-DE6BC16EBABF}" type="presParOf" srcId="{5BF05681-7404-4E28-890F-DD2AB657969B}" destId="{6874183B-3C31-4B5A-B1D2-3E8DAF42B35C}" srcOrd="3" destOrd="0" presId="urn:microsoft.com/office/officeart/2005/8/layout/target3"/>
    <dgm:cxn modelId="{626ED7C2-4FD6-4D9F-89A9-93397BB819E4}" type="presParOf" srcId="{5BF05681-7404-4E28-890F-DD2AB657969B}" destId="{4880F4FD-FEB8-4AFA-ADF8-ECCE0BDAA9C8}" srcOrd="4" destOrd="0" presId="urn:microsoft.com/office/officeart/2005/8/layout/target3"/>
    <dgm:cxn modelId="{C516CFB0-DDD5-430F-BC59-BB10F964B2A3}" type="presParOf" srcId="{5BF05681-7404-4E28-890F-DD2AB657969B}" destId="{BA386C0A-8B48-474D-9EBB-3BFEB02F4E55}" srcOrd="5" destOrd="0" presId="urn:microsoft.com/office/officeart/2005/8/layout/target3"/>
    <dgm:cxn modelId="{8EC66771-34C3-4F3C-BA22-E5D62A558A94}" type="presParOf" srcId="{5BF05681-7404-4E28-890F-DD2AB657969B}" destId="{F37E47FA-8CCC-48B2-B50C-BFA16965A7AD}" srcOrd="6" destOrd="0" presId="urn:microsoft.com/office/officeart/2005/8/layout/target3"/>
    <dgm:cxn modelId="{20A15139-4E5B-48F4-8A65-73667A4AFF31}" type="presParOf" srcId="{5BF05681-7404-4E28-890F-DD2AB657969B}" destId="{0430D910-53A4-441E-94C7-0423F7E143B4}" srcOrd="7" destOrd="0" presId="urn:microsoft.com/office/officeart/2005/8/layout/target3"/>
    <dgm:cxn modelId="{B84C0E43-55EB-4801-BFE9-75AAF357682E}" type="presParOf" srcId="{5BF05681-7404-4E28-890F-DD2AB657969B}" destId="{3D745008-8C32-4A5F-AD26-E30A1E30B5A0}" srcOrd="8" destOrd="0" presId="urn:microsoft.com/office/officeart/2005/8/layout/target3"/>
    <dgm:cxn modelId="{267AB323-F32B-4726-86D9-E4CF9EC16E51}" type="presParOf" srcId="{5BF05681-7404-4E28-890F-DD2AB657969B}" destId="{940E04EA-6BAE-4587-8BB8-B9F07630D960}" srcOrd="9" destOrd="0" presId="urn:microsoft.com/office/officeart/2005/8/layout/target3"/>
    <dgm:cxn modelId="{0766BBD8-5883-4C93-907A-D2B02975A7B9}" type="presParOf" srcId="{5BF05681-7404-4E28-890F-DD2AB657969B}" destId="{509B7761-73EB-4E8F-8DCF-7F37EDC6FF25}" srcOrd="10" destOrd="0" presId="urn:microsoft.com/office/officeart/2005/8/layout/target3"/>
    <dgm:cxn modelId="{4B8AC4EA-37D6-432D-94CF-630D9CADD8A8}" type="presParOf" srcId="{5BF05681-7404-4E28-890F-DD2AB657969B}" destId="{9CDE292F-20DF-4EE3-B0B7-32FE832DC41D}" srcOrd="11" destOrd="0" presId="urn:microsoft.com/office/officeart/2005/8/layout/target3"/>
    <dgm:cxn modelId="{61E3AE86-D1A7-45CB-A639-F8FB84291870}" type="presParOf" srcId="{5BF05681-7404-4E28-890F-DD2AB657969B}" destId="{A0BFD914-A0B3-46ED-9897-93B733BA3ECB}" srcOrd="12" destOrd="0" presId="urn:microsoft.com/office/officeart/2005/8/layout/target3"/>
    <dgm:cxn modelId="{B8B7202E-76A5-4D45-83C4-1BB080CA5DB1}" type="presParOf" srcId="{5BF05681-7404-4E28-890F-DD2AB657969B}" destId="{118AA037-4311-4322-BBAD-56A2787373D8}" srcOrd="13" destOrd="0" presId="urn:microsoft.com/office/officeart/2005/8/layout/target3"/>
    <dgm:cxn modelId="{283B1D48-C0A9-481A-9F68-C24B9C0D34EC}" type="presParOf" srcId="{5BF05681-7404-4E28-890F-DD2AB657969B}" destId="{9BD992F4-62BB-4411-9D13-8B84F251888E}" srcOrd="14" destOrd="0" presId="urn:microsoft.com/office/officeart/2005/8/layout/target3"/>
    <dgm:cxn modelId="{1622DB92-6137-40D6-B561-0B959656B2E5}" type="presParOf" srcId="{5BF05681-7404-4E28-890F-DD2AB657969B}" destId="{319EDE89-69F9-4EE3-8BFE-824E375392DD}"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536799-0B1E-42A4-A61B-89FEDCF0FF3B}" type="doc">
      <dgm:prSet loTypeId="urn:microsoft.com/office/officeart/2005/8/layout/hProcess11" loCatId="process" qsTypeId="urn:microsoft.com/office/officeart/2005/8/quickstyle/3d2" qsCatId="3D" csTypeId="urn:microsoft.com/office/officeart/2005/8/colors/accent1_2" csCatId="accent1"/>
      <dgm:spPr/>
      <dgm:t>
        <a:bodyPr/>
        <a:lstStyle/>
        <a:p>
          <a:endParaRPr lang="en-IN"/>
        </a:p>
      </dgm:t>
    </dgm:pt>
    <dgm:pt modelId="{2C7BE8C9-D682-4B6D-A516-403F23B27FF4}">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The global policy structure, which includes WHO’s Health in All Policies and SDG 3, advocates for preventive measures and health equity.</a:t>
          </a:r>
          <a:endParaRPr lang="en-IN">
            <a:latin typeface="Calibri" panose="020F0502020204030204" pitchFamily="34" charset="0"/>
            <a:ea typeface="Calibri" panose="020F0502020204030204" pitchFamily="34" charset="0"/>
            <a:cs typeface="Calibri" panose="020F0502020204030204" pitchFamily="34" charset="0"/>
          </a:endParaRPr>
        </a:p>
      </dgm:t>
    </dgm:pt>
    <dgm:pt modelId="{2DF93B62-185A-4C4F-8D7C-3D3DE30610C3}" type="parTrans" cxnId="{D46C0E47-136D-405D-A348-ABBD69C79EC9}">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4ABB906B-2505-4D86-9136-130FFE69E919}" type="sibTrans" cxnId="{D46C0E47-136D-405D-A348-ABBD69C79EC9}">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79D2364D-B6A8-4B14-B2E3-E70A92132CE1}">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The national policies include NHS Long Term Plan, where early intervention and population health management take priority.</a:t>
          </a:r>
          <a:endParaRPr lang="en-IN">
            <a:latin typeface="Calibri" panose="020F0502020204030204" pitchFamily="34" charset="0"/>
            <a:ea typeface="Calibri" panose="020F0502020204030204" pitchFamily="34" charset="0"/>
            <a:cs typeface="Calibri" panose="020F0502020204030204" pitchFamily="34" charset="0"/>
          </a:endParaRPr>
        </a:p>
      </dgm:t>
    </dgm:pt>
    <dgm:pt modelId="{546BBDBE-D21F-4C85-86EC-7B4A827F8772}" type="parTrans" cxnId="{06F4A68D-1B54-4049-B358-3891B2338435}">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16C2E0B4-5C68-453F-B8E7-5045F9DDAC1E}" type="sibTrans" cxnId="{06F4A68D-1B54-4049-B358-3891B2338435}">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380A3729-33F0-4F01-A485-FD6CBF9AC16C}">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According to NICE guidelines offer evidence-based recommendations for the diabetes prevention. </a:t>
          </a:r>
          <a:endParaRPr lang="en-IN">
            <a:latin typeface="Calibri" panose="020F0502020204030204" pitchFamily="34" charset="0"/>
            <a:ea typeface="Calibri" panose="020F0502020204030204" pitchFamily="34" charset="0"/>
            <a:cs typeface="Calibri" panose="020F0502020204030204" pitchFamily="34" charset="0"/>
          </a:endParaRPr>
        </a:p>
      </dgm:t>
    </dgm:pt>
    <dgm:pt modelId="{85D44E19-7DCE-4DB8-9E16-9826FEFCE4B3}" type="parTrans" cxnId="{A636A082-E037-44A0-8144-23F9D492FA3D}">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BB11CC11-CAFB-418A-AD6D-7AFCBAA8976C}" type="sibTrans" cxnId="{A636A082-E037-44A0-8144-23F9D492FA3D}">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FC3F6FC6-E42A-4319-A177-5028ED13A80E}">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With over 4.6 million individuals diagnosed with diabetes in the UK, policy-led prevention remains a strategic health priority. </a:t>
          </a:r>
          <a:endParaRPr lang="en-IN">
            <a:latin typeface="Calibri" panose="020F0502020204030204" pitchFamily="34" charset="0"/>
            <a:ea typeface="Calibri" panose="020F0502020204030204" pitchFamily="34" charset="0"/>
            <a:cs typeface="Calibri" panose="020F0502020204030204" pitchFamily="34" charset="0"/>
          </a:endParaRPr>
        </a:p>
      </dgm:t>
    </dgm:pt>
    <dgm:pt modelId="{15AB48AF-9F75-4890-8976-CCD085352CB9}" type="parTrans" cxnId="{E398527A-9D5D-4C46-B5B2-D02B313048FA}">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4FB7D40D-406D-4684-AA11-1F959C940B55}" type="sibTrans" cxnId="{E398527A-9D5D-4C46-B5B2-D02B313048FA}">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FEDC6CBA-E671-48AC-A127-D6CA24E9773A}" type="pres">
      <dgm:prSet presAssocID="{62536799-0B1E-42A4-A61B-89FEDCF0FF3B}" presName="Name0" presStyleCnt="0">
        <dgm:presLayoutVars>
          <dgm:dir/>
          <dgm:resizeHandles val="exact"/>
        </dgm:presLayoutVars>
      </dgm:prSet>
      <dgm:spPr/>
    </dgm:pt>
    <dgm:pt modelId="{C2CE6290-FA2A-4D5C-967A-02A2F00E2472}" type="pres">
      <dgm:prSet presAssocID="{62536799-0B1E-42A4-A61B-89FEDCF0FF3B}" presName="arrow" presStyleLbl="bgShp" presStyleIdx="0" presStyleCnt="1"/>
      <dgm:spPr/>
    </dgm:pt>
    <dgm:pt modelId="{28F04C0D-59E6-4C8F-8499-26174A4A908E}" type="pres">
      <dgm:prSet presAssocID="{62536799-0B1E-42A4-A61B-89FEDCF0FF3B}" presName="points" presStyleCnt="0"/>
      <dgm:spPr/>
    </dgm:pt>
    <dgm:pt modelId="{4E77D8C0-56C8-4FD0-9DBE-D2A5FAA54302}" type="pres">
      <dgm:prSet presAssocID="{2C7BE8C9-D682-4B6D-A516-403F23B27FF4}" presName="compositeA" presStyleCnt="0"/>
      <dgm:spPr/>
    </dgm:pt>
    <dgm:pt modelId="{CFBCFCD8-22DE-456C-A1C0-03A52A9C76E1}" type="pres">
      <dgm:prSet presAssocID="{2C7BE8C9-D682-4B6D-A516-403F23B27FF4}" presName="textA" presStyleLbl="revTx" presStyleIdx="0" presStyleCnt="4">
        <dgm:presLayoutVars>
          <dgm:bulletEnabled val="1"/>
        </dgm:presLayoutVars>
      </dgm:prSet>
      <dgm:spPr/>
    </dgm:pt>
    <dgm:pt modelId="{915640FA-4007-47E0-9C4A-A4F71ED70F86}" type="pres">
      <dgm:prSet presAssocID="{2C7BE8C9-D682-4B6D-A516-403F23B27FF4}" presName="circleA" presStyleLbl="node1" presStyleIdx="0" presStyleCnt="4"/>
      <dgm:spPr/>
    </dgm:pt>
    <dgm:pt modelId="{C993135F-2941-4949-A99D-207D90655A47}" type="pres">
      <dgm:prSet presAssocID="{2C7BE8C9-D682-4B6D-A516-403F23B27FF4}" presName="spaceA" presStyleCnt="0"/>
      <dgm:spPr/>
    </dgm:pt>
    <dgm:pt modelId="{C34F393B-14CD-41C4-9AB4-F909A592F54E}" type="pres">
      <dgm:prSet presAssocID="{4ABB906B-2505-4D86-9136-130FFE69E919}" presName="space" presStyleCnt="0"/>
      <dgm:spPr/>
    </dgm:pt>
    <dgm:pt modelId="{0220A40F-2D78-4134-B47D-7FEF4AC8BBC2}" type="pres">
      <dgm:prSet presAssocID="{79D2364D-B6A8-4B14-B2E3-E70A92132CE1}" presName="compositeB" presStyleCnt="0"/>
      <dgm:spPr/>
    </dgm:pt>
    <dgm:pt modelId="{C6351720-9140-4C9F-B021-8B027ADB0A5B}" type="pres">
      <dgm:prSet presAssocID="{79D2364D-B6A8-4B14-B2E3-E70A92132CE1}" presName="textB" presStyleLbl="revTx" presStyleIdx="1" presStyleCnt="4">
        <dgm:presLayoutVars>
          <dgm:bulletEnabled val="1"/>
        </dgm:presLayoutVars>
      </dgm:prSet>
      <dgm:spPr/>
    </dgm:pt>
    <dgm:pt modelId="{150B0FD9-5A24-4D72-A927-9C4F65FE020D}" type="pres">
      <dgm:prSet presAssocID="{79D2364D-B6A8-4B14-B2E3-E70A92132CE1}" presName="circleB" presStyleLbl="node1" presStyleIdx="1" presStyleCnt="4"/>
      <dgm:spPr/>
    </dgm:pt>
    <dgm:pt modelId="{3971AACF-BBA8-4770-9DAB-9F79017066BC}" type="pres">
      <dgm:prSet presAssocID="{79D2364D-B6A8-4B14-B2E3-E70A92132CE1}" presName="spaceB" presStyleCnt="0"/>
      <dgm:spPr/>
    </dgm:pt>
    <dgm:pt modelId="{EE234FD0-3608-475B-B1A0-9BD9A21A72CD}" type="pres">
      <dgm:prSet presAssocID="{16C2E0B4-5C68-453F-B8E7-5045F9DDAC1E}" presName="space" presStyleCnt="0"/>
      <dgm:spPr/>
    </dgm:pt>
    <dgm:pt modelId="{E7FE94BD-FACC-4228-B4DE-65E105A1A0D3}" type="pres">
      <dgm:prSet presAssocID="{380A3729-33F0-4F01-A485-FD6CBF9AC16C}" presName="compositeA" presStyleCnt="0"/>
      <dgm:spPr/>
    </dgm:pt>
    <dgm:pt modelId="{157F8154-429E-48F8-BEE2-D54013DDAD68}" type="pres">
      <dgm:prSet presAssocID="{380A3729-33F0-4F01-A485-FD6CBF9AC16C}" presName="textA" presStyleLbl="revTx" presStyleIdx="2" presStyleCnt="4">
        <dgm:presLayoutVars>
          <dgm:bulletEnabled val="1"/>
        </dgm:presLayoutVars>
      </dgm:prSet>
      <dgm:spPr/>
    </dgm:pt>
    <dgm:pt modelId="{1C5A79FA-8826-4F1D-B3DE-CD4DEE93C0DA}" type="pres">
      <dgm:prSet presAssocID="{380A3729-33F0-4F01-A485-FD6CBF9AC16C}" presName="circleA" presStyleLbl="node1" presStyleIdx="2" presStyleCnt="4"/>
      <dgm:spPr/>
    </dgm:pt>
    <dgm:pt modelId="{7E1AB588-2CF5-44C3-A9A7-FE72E409B64D}" type="pres">
      <dgm:prSet presAssocID="{380A3729-33F0-4F01-A485-FD6CBF9AC16C}" presName="spaceA" presStyleCnt="0"/>
      <dgm:spPr/>
    </dgm:pt>
    <dgm:pt modelId="{01EB99E9-4E60-4DA1-8D83-C7CABBF05223}" type="pres">
      <dgm:prSet presAssocID="{BB11CC11-CAFB-418A-AD6D-7AFCBAA8976C}" presName="space" presStyleCnt="0"/>
      <dgm:spPr/>
    </dgm:pt>
    <dgm:pt modelId="{87C47EFF-9789-4EF3-98D6-04EFA31B8E46}" type="pres">
      <dgm:prSet presAssocID="{FC3F6FC6-E42A-4319-A177-5028ED13A80E}" presName="compositeB" presStyleCnt="0"/>
      <dgm:spPr/>
    </dgm:pt>
    <dgm:pt modelId="{6AA298C1-DA50-4A95-9E6A-0B05F17D3B5E}" type="pres">
      <dgm:prSet presAssocID="{FC3F6FC6-E42A-4319-A177-5028ED13A80E}" presName="textB" presStyleLbl="revTx" presStyleIdx="3" presStyleCnt="4">
        <dgm:presLayoutVars>
          <dgm:bulletEnabled val="1"/>
        </dgm:presLayoutVars>
      </dgm:prSet>
      <dgm:spPr/>
    </dgm:pt>
    <dgm:pt modelId="{6667BE0C-03E1-4F74-8D32-8A9737219C22}" type="pres">
      <dgm:prSet presAssocID="{FC3F6FC6-E42A-4319-A177-5028ED13A80E}" presName="circleB" presStyleLbl="node1" presStyleIdx="3" presStyleCnt="4"/>
      <dgm:spPr/>
    </dgm:pt>
    <dgm:pt modelId="{ECC27B15-6AE6-4BB8-BCE3-800117EFB886}" type="pres">
      <dgm:prSet presAssocID="{FC3F6FC6-E42A-4319-A177-5028ED13A80E}" presName="spaceB" presStyleCnt="0"/>
      <dgm:spPr/>
    </dgm:pt>
  </dgm:ptLst>
  <dgm:cxnLst>
    <dgm:cxn modelId="{102B4F0D-A824-4BB8-9140-00F00A2F63AF}" type="presOf" srcId="{2C7BE8C9-D682-4B6D-A516-403F23B27FF4}" destId="{CFBCFCD8-22DE-456C-A1C0-03A52A9C76E1}" srcOrd="0" destOrd="0" presId="urn:microsoft.com/office/officeart/2005/8/layout/hProcess11"/>
    <dgm:cxn modelId="{E7B13516-0DFD-430D-85B2-1CF0BE73271A}" type="presOf" srcId="{FC3F6FC6-E42A-4319-A177-5028ED13A80E}" destId="{6AA298C1-DA50-4A95-9E6A-0B05F17D3B5E}" srcOrd="0" destOrd="0" presId="urn:microsoft.com/office/officeart/2005/8/layout/hProcess11"/>
    <dgm:cxn modelId="{D46C0E47-136D-405D-A348-ABBD69C79EC9}" srcId="{62536799-0B1E-42A4-A61B-89FEDCF0FF3B}" destId="{2C7BE8C9-D682-4B6D-A516-403F23B27FF4}" srcOrd="0" destOrd="0" parTransId="{2DF93B62-185A-4C4F-8D7C-3D3DE30610C3}" sibTransId="{4ABB906B-2505-4D86-9136-130FFE69E919}"/>
    <dgm:cxn modelId="{74211872-2F9D-4FB1-93CC-86BABBC05683}" type="presOf" srcId="{79D2364D-B6A8-4B14-B2E3-E70A92132CE1}" destId="{C6351720-9140-4C9F-B021-8B027ADB0A5B}" srcOrd="0" destOrd="0" presId="urn:microsoft.com/office/officeart/2005/8/layout/hProcess11"/>
    <dgm:cxn modelId="{E398527A-9D5D-4C46-B5B2-D02B313048FA}" srcId="{62536799-0B1E-42A4-A61B-89FEDCF0FF3B}" destId="{FC3F6FC6-E42A-4319-A177-5028ED13A80E}" srcOrd="3" destOrd="0" parTransId="{15AB48AF-9F75-4890-8976-CCD085352CB9}" sibTransId="{4FB7D40D-406D-4684-AA11-1F959C940B55}"/>
    <dgm:cxn modelId="{A636A082-E037-44A0-8144-23F9D492FA3D}" srcId="{62536799-0B1E-42A4-A61B-89FEDCF0FF3B}" destId="{380A3729-33F0-4F01-A485-FD6CBF9AC16C}" srcOrd="2" destOrd="0" parTransId="{85D44E19-7DCE-4DB8-9E16-9826FEFCE4B3}" sibTransId="{BB11CC11-CAFB-418A-AD6D-7AFCBAA8976C}"/>
    <dgm:cxn modelId="{06F4A68D-1B54-4049-B358-3891B2338435}" srcId="{62536799-0B1E-42A4-A61B-89FEDCF0FF3B}" destId="{79D2364D-B6A8-4B14-B2E3-E70A92132CE1}" srcOrd="1" destOrd="0" parTransId="{546BBDBE-D21F-4C85-86EC-7B4A827F8772}" sibTransId="{16C2E0B4-5C68-453F-B8E7-5045F9DDAC1E}"/>
    <dgm:cxn modelId="{44F228D6-BAA2-48C4-8EAE-C977D74143FD}" type="presOf" srcId="{62536799-0B1E-42A4-A61B-89FEDCF0FF3B}" destId="{FEDC6CBA-E671-48AC-A127-D6CA24E9773A}" srcOrd="0" destOrd="0" presId="urn:microsoft.com/office/officeart/2005/8/layout/hProcess11"/>
    <dgm:cxn modelId="{43110EE1-4B5A-4F88-AE22-DFAD5466FA34}" type="presOf" srcId="{380A3729-33F0-4F01-A485-FD6CBF9AC16C}" destId="{157F8154-429E-48F8-BEE2-D54013DDAD68}" srcOrd="0" destOrd="0" presId="urn:microsoft.com/office/officeart/2005/8/layout/hProcess11"/>
    <dgm:cxn modelId="{9C84034A-644D-4051-9818-1BCE7EEC1CEE}" type="presParOf" srcId="{FEDC6CBA-E671-48AC-A127-D6CA24E9773A}" destId="{C2CE6290-FA2A-4D5C-967A-02A2F00E2472}" srcOrd="0" destOrd="0" presId="urn:microsoft.com/office/officeart/2005/8/layout/hProcess11"/>
    <dgm:cxn modelId="{FE3825C3-8DDE-4EF8-A781-99857E992F4B}" type="presParOf" srcId="{FEDC6CBA-E671-48AC-A127-D6CA24E9773A}" destId="{28F04C0D-59E6-4C8F-8499-26174A4A908E}" srcOrd="1" destOrd="0" presId="urn:microsoft.com/office/officeart/2005/8/layout/hProcess11"/>
    <dgm:cxn modelId="{E6D6D6CE-8BA7-4BEC-90DC-B4A042243215}" type="presParOf" srcId="{28F04C0D-59E6-4C8F-8499-26174A4A908E}" destId="{4E77D8C0-56C8-4FD0-9DBE-D2A5FAA54302}" srcOrd="0" destOrd="0" presId="urn:microsoft.com/office/officeart/2005/8/layout/hProcess11"/>
    <dgm:cxn modelId="{90C1277F-7A7C-4DB2-A973-FBA7679C9C7C}" type="presParOf" srcId="{4E77D8C0-56C8-4FD0-9DBE-D2A5FAA54302}" destId="{CFBCFCD8-22DE-456C-A1C0-03A52A9C76E1}" srcOrd="0" destOrd="0" presId="urn:microsoft.com/office/officeart/2005/8/layout/hProcess11"/>
    <dgm:cxn modelId="{8E398E2A-C980-435E-94F6-FC633012939E}" type="presParOf" srcId="{4E77D8C0-56C8-4FD0-9DBE-D2A5FAA54302}" destId="{915640FA-4007-47E0-9C4A-A4F71ED70F86}" srcOrd="1" destOrd="0" presId="urn:microsoft.com/office/officeart/2005/8/layout/hProcess11"/>
    <dgm:cxn modelId="{E553B6BE-5555-4780-A0E4-B36DC976AA8F}" type="presParOf" srcId="{4E77D8C0-56C8-4FD0-9DBE-D2A5FAA54302}" destId="{C993135F-2941-4949-A99D-207D90655A47}" srcOrd="2" destOrd="0" presId="urn:microsoft.com/office/officeart/2005/8/layout/hProcess11"/>
    <dgm:cxn modelId="{C8863319-A8A3-48C5-8A4A-8DB214393632}" type="presParOf" srcId="{28F04C0D-59E6-4C8F-8499-26174A4A908E}" destId="{C34F393B-14CD-41C4-9AB4-F909A592F54E}" srcOrd="1" destOrd="0" presId="urn:microsoft.com/office/officeart/2005/8/layout/hProcess11"/>
    <dgm:cxn modelId="{9FF5E30C-4B83-43F9-A249-BE7AF279DA51}" type="presParOf" srcId="{28F04C0D-59E6-4C8F-8499-26174A4A908E}" destId="{0220A40F-2D78-4134-B47D-7FEF4AC8BBC2}" srcOrd="2" destOrd="0" presId="urn:microsoft.com/office/officeart/2005/8/layout/hProcess11"/>
    <dgm:cxn modelId="{EDF49B03-A987-4C04-892A-04DD1BBD9406}" type="presParOf" srcId="{0220A40F-2D78-4134-B47D-7FEF4AC8BBC2}" destId="{C6351720-9140-4C9F-B021-8B027ADB0A5B}" srcOrd="0" destOrd="0" presId="urn:microsoft.com/office/officeart/2005/8/layout/hProcess11"/>
    <dgm:cxn modelId="{38732E8F-B40D-49CF-A2AD-83795498C2EA}" type="presParOf" srcId="{0220A40F-2D78-4134-B47D-7FEF4AC8BBC2}" destId="{150B0FD9-5A24-4D72-A927-9C4F65FE020D}" srcOrd="1" destOrd="0" presId="urn:microsoft.com/office/officeart/2005/8/layout/hProcess11"/>
    <dgm:cxn modelId="{D0AB1741-5400-4A51-8024-CC21FB6000B2}" type="presParOf" srcId="{0220A40F-2D78-4134-B47D-7FEF4AC8BBC2}" destId="{3971AACF-BBA8-4770-9DAB-9F79017066BC}" srcOrd="2" destOrd="0" presId="urn:microsoft.com/office/officeart/2005/8/layout/hProcess11"/>
    <dgm:cxn modelId="{3FDFB2E3-1800-4D09-A791-8A65620CDF75}" type="presParOf" srcId="{28F04C0D-59E6-4C8F-8499-26174A4A908E}" destId="{EE234FD0-3608-475B-B1A0-9BD9A21A72CD}" srcOrd="3" destOrd="0" presId="urn:microsoft.com/office/officeart/2005/8/layout/hProcess11"/>
    <dgm:cxn modelId="{4A0C60C1-FB82-4E98-A629-2B20DB6D9175}" type="presParOf" srcId="{28F04C0D-59E6-4C8F-8499-26174A4A908E}" destId="{E7FE94BD-FACC-4228-B4DE-65E105A1A0D3}" srcOrd="4" destOrd="0" presId="urn:microsoft.com/office/officeart/2005/8/layout/hProcess11"/>
    <dgm:cxn modelId="{6D9EB8AA-F6C6-41F6-8AA9-83E4B6E362FE}" type="presParOf" srcId="{E7FE94BD-FACC-4228-B4DE-65E105A1A0D3}" destId="{157F8154-429E-48F8-BEE2-D54013DDAD68}" srcOrd="0" destOrd="0" presId="urn:microsoft.com/office/officeart/2005/8/layout/hProcess11"/>
    <dgm:cxn modelId="{B516C4CC-BD3F-4181-AC1C-3B80DCBB3819}" type="presParOf" srcId="{E7FE94BD-FACC-4228-B4DE-65E105A1A0D3}" destId="{1C5A79FA-8826-4F1D-B3DE-CD4DEE93C0DA}" srcOrd="1" destOrd="0" presId="urn:microsoft.com/office/officeart/2005/8/layout/hProcess11"/>
    <dgm:cxn modelId="{5751428B-C3D1-42FF-BDC6-C094BC621151}" type="presParOf" srcId="{E7FE94BD-FACC-4228-B4DE-65E105A1A0D3}" destId="{7E1AB588-2CF5-44C3-A9A7-FE72E409B64D}" srcOrd="2" destOrd="0" presId="urn:microsoft.com/office/officeart/2005/8/layout/hProcess11"/>
    <dgm:cxn modelId="{8DD5A1FA-7655-4DED-B5E3-5596400059E1}" type="presParOf" srcId="{28F04C0D-59E6-4C8F-8499-26174A4A908E}" destId="{01EB99E9-4E60-4DA1-8D83-C7CABBF05223}" srcOrd="5" destOrd="0" presId="urn:microsoft.com/office/officeart/2005/8/layout/hProcess11"/>
    <dgm:cxn modelId="{0BB1813D-A7E1-447A-9417-96835AE6BA26}" type="presParOf" srcId="{28F04C0D-59E6-4C8F-8499-26174A4A908E}" destId="{87C47EFF-9789-4EF3-98D6-04EFA31B8E46}" srcOrd="6" destOrd="0" presId="urn:microsoft.com/office/officeart/2005/8/layout/hProcess11"/>
    <dgm:cxn modelId="{5A507F80-2529-4DE1-9E9F-5538BA978363}" type="presParOf" srcId="{87C47EFF-9789-4EF3-98D6-04EFA31B8E46}" destId="{6AA298C1-DA50-4A95-9E6A-0B05F17D3B5E}" srcOrd="0" destOrd="0" presId="urn:microsoft.com/office/officeart/2005/8/layout/hProcess11"/>
    <dgm:cxn modelId="{C6909719-E9BD-4532-9A4A-D8A84599E84D}" type="presParOf" srcId="{87C47EFF-9789-4EF3-98D6-04EFA31B8E46}" destId="{6667BE0C-03E1-4F74-8D32-8A9737219C22}" srcOrd="1" destOrd="0" presId="urn:microsoft.com/office/officeart/2005/8/layout/hProcess11"/>
    <dgm:cxn modelId="{234E2B68-6AEA-437C-9CE4-B071A1F3BFDC}" type="presParOf" srcId="{87C47EFF-9789-4EF3-98D6-04EFA31B8E46}" destId="{ECC27B15-6AE6-4BB8-BCE3-800117EFB886}" srcOrd="2" destOrd="0" presId="urn:microsoft.com/office/officeart/2005/8/layout/hProcess11"/>
  </dgm:cxnLst>
  <dgm:bg>
    <a:solidFill>
      <a:schemeClr val="bg1">
        <a:lumMod val="95000"/>
      </a:schemeClr>
    </a:solidFill>
  </dgm:bg>
  <dgm:whole>
    <a:ln>
      <a:solidFill>
        <a:schemeClr val="tx1">
          <a:lumMod val="95000"/>
          <a:lumOff val="5000"/>
        </a:schemeClr>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C81573-7ABC-4A1A-A120-52E6AAF4033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21C1FC0F-1CED-408C-A34A-91899B182F22}">
      <dgm:prSet/>
      <dgm:spPr/>
      <dgm:t>
        <a:bodyPr/>
        <a:lstStyle/>
        <a:p>
          <a:r>
            <a:rPr lang="en-US" b="1" i="1">
              <a:latin typeface="Calibri" panose="020F0502020204030204" pitchFamily="34" charset="0"/>
              <a:ea typeface="Calibri" panose="020F0502020204030204" pitchFamily="34" charset="0"/>
              <a:cs typeface="Calibri" panose="020F0502020204030204" pitchFamily="34" charset="0"/>
            </a:rPr>
            <a:t>Health Inequalities:</a:t>
          </a:r>
          <a:endParaRPr lang="en-IN">
            <a:latin typeface="Calibri" panose="020F0502020204030204" pitchFamily="34" charset="0"/>
            <a:ea typeface="Calibri" panose="020F0502020204030204" pitchFamily="34" charset="0"/>
            <a:cs typeface="Calibri" panose="020F0502020204030204" pitchFamily="34" charset="0"/>
          </a:endParaRPr>
        </a:p>
      </dgm:t>
    </dgm:pt>
    <dgm:pt modelId="{D86D436A-F349-42E6-B006-A6ED6F11E4C3}" type="parTrans" cxnId="{28F0F7CD-4502-42C8-BD6D-FAB793CA7A3B}">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9C2423C9-4324-4060-AEF2-ACB56C9031A4}" type="sibTrans" cxnId="{28F0F7CD-4502-42C8-BD6D-FAB793CA7A3B}">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F2D2735C-51E8-4215-9AB5-77B1995D619E}">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South Asian as well as Black populations experience a higher risk of Type 2 diabetes. </a:t>
          </a:r>
          <a:endParaRPr lang="en-IN">
            <a:latin typeface="Calibri" panose="020F0502020204030204" pitchFamily="34" charset="0"/>
            <a:ea typeface="Calibri" panose="020F0502020204030204" pitchFamily="34" charset="0"/>
            <a:cs typeface="Calibri" panose="020F0502020204030204" pitchFamily="34" charset="0"/>
          </a:endParaRPr>
        </a:p>
      </dgm:t>
    </dgm:pt>
    <dgm:pt modelId="{09BCBB1D-9B35-4D08-9B7C-7D8A32A85672}" type="parTrans" cxnId="{73411453-9331-47DC-817C-B94DC43334AF}">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03AC4934-1DB6-443C-BCDC-24B80ADB2C7E}" type="sibTrans" cxnId="{73411453-9331-47DC-817C-B94DC43334AF}">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872BE21A-B392-428F-8E19-26DE4B46AB5E}">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The socioeconomic deprivation contributes to weaker health results and lower programme engagement (</a:t>
          </a:r>
          <a:r>
            <a:rPr lang="en-IN" dirty="0">
              <a:latin typeface="Calibri" panose="020F0502020204030204" pitchFamily="34" charset="0"/>
              <a:ea typeface="Calibri" panose="020F0502020204030204" pitchFamily="34" charset="0"/>
              <a:cs typeface="Calibri" panose="020F0502020204030204" pitchFamily="34" charset="0"/>
            </a:rPr>
            <a:t>Berry </a:t>
          </a:r>
          <a:r>
            <a:rPr lang="en-IN" i="1" dirty="0">
              <a:latin typeface="Calibri" panose="020F0502020204030204" pitchFamily="34" charset="0"/>
              <a:ea typeface="Calibri" panose="020F0502020204030204" pitchFamily="34" charset="0"/>
              <a:cs typeface="Calibri" panose="020F0502020204030204" pitchFamily="34" charset="0"/>
            </a:rPr>
            <a:t>et al</a:t>
          </a:r>
          <a:r>
            <a:rPr lang="en-IN" dirty="0">
              <a:latin typeface="Calibri" panose="020F0502020204030204" pitchFamily="34" charset="0"/>
              <a:ea typeface="Calibri" panose="020F0502020204030204" pitchFamily="34" charset="0"/>
              <a:cs typeface="Calibri" panose="020F0502020204030204" pitchFamily="34" charset="0"/>
            </a:rPr>
            <a:t>., 2022)</a:t>
          </a:r>
        </a:p>
      </dgm:t>
    </dgm:pt>
    <dgm:pt modelId="{E050C8EC-3DF9-4034-BD11-594B183BB29C}" type="parTrans" cxnId="{C51B690B-A16D-4D9E-82EF-3BC803D4013C}">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4700D388-0C56-4809-A6B3-0D9A32F6527C}" type="sibTrans" cxnId="{C51B690B-A16D-4D9E-82EF-3BC803D4013C}">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4D091EC9-68C7-41F1-A380-252EC0B0474F}">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The geographic disparities affect service availability across regions. </a:t>
          </a:r>
          <a:endParaRPr lang="en-IN">
            <a:latin typeface="Calibri" panose="020F0502020204030204" pitchFamily="34" charset="0"/>
            <a:ea typeface="Calibri" panose="020F0502020204030204" pitchFamily="34" charset="0"/>
            <a:cs typeface="Calibri" panose="020F0502020204030204" pitchFamily="34" charset="0"/>
          </a:endParaRPr>
        </a:p>
      </dgm:t>
    </dgm:pt>
    <dgm:pt modelId="{5D06E7BF-8421-40D8-8844-819DBE375901}" type="parTrans" cxnId="{60D8C7E6-B3B2-49F9-9C48-C214C198156D}">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A3C3299D-FE33-463E-9F31-C786A2CD33BE}" type="sibTrans" cxnId="{60D8C7E6-B3B2-49F9-9C48-C214C198156D}">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2F654D4E-F58E-4092-B7FC-E40A215D08DD}">
      <dgm:prSet/>
      <dgm:spPr/>
      <dgm:t>
        <a:bodyPr/>
        <a:lstStyle/>
        <a:p>
          <a:r>
            <a:rPr lang="en-US" b="1" i="1">
              <a:latin typeface="Calibri" panose="020F0502020204030204" pitchFamily="34" charset="0"/>
              <a:ea typeface="Calibri" panose="020F0502020204030204" pitchFamily="34" charset="0"/>
              <a:cs typeface="Calibri" panose="020F0502020204030204" pitchFamily="34" charset="0"/>
            </a:rPr>
            <a:t>Barriers to care:</a:t>
          </a:r>
          <a:endParaRPr lang="en-IN">
            <a:latin typeface="Calibri" panose="020F0502020204030204" pitchFamily="34" charset="0"/>
            <a:ea typeface="Calibri" panose="020F0502020204030204" pitchFamily="34" charset="0"/>
            <a:cs typeface="Calibri" panose="020F0502020204030204" pitchFamily="34" charset="0"/>
          </a:endParaRPr>
        </a:p>
      </dgm:t>
    </dgm:pt>
    <dgm:pt modelId="{E2DAC2F4-983E-4004-BBE2-D0E18F277D41}" type="parTrans" cxnId="{8E763E57-B4A8-45BF-988E-278183C53B45}">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03000C3A-2119-4642-91AC-4639FBD66A0F}" type="sibTrans" cxnId="{8E763E57-B4A8-45BF-988E-278183C53B45}">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B8AABD2E-B377-4695-B0FA-6FAF1BA7DF4F}">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The language barriers can also limit understanding of health information. </a:t>
          </a:r>
          <a:endParaRPr lang="en-IN">
            <a:latin typeface="Calibri" panose="020F0502020204030204" pitchFamily="34" charset="0"/>
            <a:ea typeface="Calibri" panose="020F0502020204030204" pitchFamily="34" charset="0"/>
            <a:cs typeface="Calibri" panose="020F0502020204030204" pitchFamily="34" charset="0"/>
          </a:endParaRPr>
        </a:p>
      </dgm:t>
    </dgm:pt>
    <dgm:pt modelId="{38FAA067-2A23-40B0-BD66-4D0362ED0FEA}" type="parTrans" cxnId="{AD5530EF-0329-4799-B462-668553ACA36C}">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1EEFFA8B-18B5-4A6E-99A0-1C04573110C1}" type="sibTrans" cxnId="{AD5530EF-0329-4799-B462-668553ACA36C}">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8F734AAA-0698-4578-A4B1-E5DD9C146D32}">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The digital exclusion as well as low health literacy may decrease access and participation. </a:t>
          </a:r>
          <a:endParaRPr lang="en-IN">
            <a:latin typeface="Calibri" panose="020F0502020204030204" pitchFamily="34" charset="0"/>
            <a:ea typeface="Calibri" panose="020F0502020204030204" pitchFamily="34" charset="0"/>
            <a:cs typeface="Calibri" panose="020F0502020204030204" pitchFamily="34" charset="0"/>
          </a:endParaRPr>
        </a:p>
      </dgm:t>
    </dgm:pt>
    <dgm:pt modelId="{1619A753-5100-4CA3-999C-D8CF839F6F39}" type="parTrans" cxnId="{DB83BE94-E6D3-4CBC-91D5-10BB49BAE5C1}">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34EE7D77-B28F-4ADA-9BD9-5A6188F4E920}" type="sibTrans" cxnId="{DB83BE94-E6D3-4CBC-91D5-10BB49BAE5C1}">
      <dgm:prSet/>
      <dgm:spPr/>
      <dgm:t>
        <a:bodyPr/>
        <a:lstStyle/>
        <a:p>
          <a:endParaRPr lang="en-IN">
            <a:latin typeface="Calibri" panose="020F0502020204030204" pitchFamily="34" charset="0"/>
            <a:ea typeface="Calibri" panose="020F0502020204030204" pitchFamily="34" charset="0"/>
            <a:cs typeface="Calibri" panose="020F0502020204030204" pitchFamily="34" charset="0"/>
          </a:endParaRPr>
        </a:p>
      </dgm:t>
    </dgm:pt>
    <dgm:pt modelId="{EDBAF037-569D-4C12-BEB3-7410EA7D5AE2}" type="pres">
      <dgm:prSet presAssocID="{E5C81573-7ABC-4A1A-A120-52E6AAF4033E}" presName="linear" presStyleCnt="0">
        <dgm:presLayoutVars>
          <dgm:animLvl val="lvl"/>
          <dgm:resizeHandles val="exact"/>
        </dgm:presLayoutVars>
      </dgm:prSet>
      <dgm:spPr/>
    </dgm:pt>
    <dgm:pt modelId="{751FB1FD-A4BB-4C1A-BD4C-DA45B1F51035}" type="pres">
      <dgm:prSet presAssocID="{21C1FC0F-1CED-408C-A34A-91899B182F22}" presName="parentText" presStyleLbl="node1" presStyleIdx="0" presStyleCnt="2">
        <dgm:presLayoutVars>
          <dgm:chMax val="0"/>
          <dgm:bulletEnabled val="1"/>
        </dgm:presLayoutVars>
      </dgm:prSet>
      <dgm:spPr/>
    </dgm:pt>
    <dgm:pt modelId="{6AC45802-E0EF-452D-A957-701C13E79946}" type="pres">
      <dgm:prSet presAssocID="{21C1FC0F-1CED-408C-A34A-91899B182F22}" presName="childText" presStyleLbl="revTx" presStyleIdx="0" presStyleCnt="2">
        <dgm:presLayoutVars>
          <dgm:bulletEnabled val="1"/>
        </dgm:presLayoutVars>
      </dgm:prSet>
      <dgm:spPr/>
    </dgm:pt>
    <dgm:pt modelId="{D29C05C2-0D01-4745-8A65-946542F984B7}" type="pres">
      <dgm:prSet presAssocID="{2F654D4E-F58E-4092-B7FC-E40A215D08DD}" presName="parentText" presStyleLbl="node1" presStyleIdx="1" presStyleCnt="2">
        <dgm:presLayoutVars>
          <dgm:chMax val="0"/>
          <dgm:bulletEnabled val="1"/>
        </dgm:presLayoutVars>
      </dgm:prSet>
      <dgm:spPr/>
    </dgm:pt>
    <dgm:pt modelId="{7510FAB8-80AB-4568-8157-074A1804A41E}" type="pres">
      <dgm:prSet presAssocID="{2F654D4E-F58E-4092-B7FC-E40A215D08DD}" presName="childText" presStyleLbl="revTx" presStyleIdx="1" presStyleCnt="2">
        <dgm:presLayoutVars>
          <dgm:bulletEnabled val="1"/>
        </dgm:presLayoutVars>
      </dgm:prSet>
      <dgm:spPr/>
    </dgm:pt>
  </dgm:ptLst>
  <dgm:cxnLst>
    <dgm:cxn modelId="{C51B690B-A16D-4D9E-82EF-3BC803D4013C}" srcId="{21C1FC0F-1CED-408C-A34A-91899B182F22}" destId="{872BE21A-B392-428F-8E19-26DE4B46AB5E}" srcOrd="1" destOrd="0" parTransId="{E050C8EC-3DF9-4034-BD11-594B183BB29C}" sibTransId="{4700D388-0C56-4809-A6B3-0D9A32F6527C}"/>
    <dgm:cxn modelId="{D8917C1F-A014-415C-B7CF-F9C102ECA85A}" type="presOf" srcId="{872BE21A-B392-428F-8E19-26DE4B46AB5E}" destId="{6AC45802-E0EF-452D-A957-701C13E79946}" srcOrd="0" destOrd="1" presId="urn:microsoft.com/office/officeart/2005/8/layout/vList2"/>
    <dgm:cxn modelId="{37A33725-6D86-440E-83FB-A5212E34673D}" type="presOf" srcId="{F2D2735C-51E8-4215-9AB5-77B1995D619E}" destId="{6AC45802-E0EF-452D-A957-701C13E79946}" srcOrd="0" destOrd="0" presId="urn:microsoft.com/office/officeart/2005/8/layout/vList2"/>
    <dgm:cxn modelId="{E33BE964-9035-44BE-A5B2-4C5B585E8B37}" type="presOf" srcId="{4D091EC9-68C7-41F1-A380-252EC0B0474F}" destId="{6AC45802-E0EF-452D-A957-701C13E79946}" srcOrd="0" destOrd="2" presId="urn:microsoft.com/office/officeart/2005/8/layout/vList2"/>
    <dgm:cxn modelId="{4156C965-E6B0-4850-A570-6C84394B9516}" type="presOf" srcId="{2F654D4E-F58E-4092-B7FC-E40A215D08DD}" destId="{D29C05C2-0D01-4745-8A65-946542F984B7}" srcOrd="0" destOrd="0" presId="urn:microsoft.com/office/officeart/2005/8/layout/vList2"/>
    <dgm:cxn modelId="{4729FF50-F9A1-41C2-9E63-89884AE504C8}" type="presOf" srcId="{8F734AAA-0698-4578-A4B1-E5DD9C146D32}" destId="{7510FAB8-80AB-4568-8157-074A1804A41E}" srcOrd="0" destOrd="1" presId="urn:microsoft.com/office/officeart/2005/8/layout/vList2"/>
    <dgm:cxn modelId="{73411453-9331-47DC-817C-B94DC43334AF}" srcId="{21C1FC0F-1CED-408C-A34A-91899B182F22}" destId="{F2D2735C-51E8-4215-9AB5-77B1995D619E}" srcOrd="0" destOrd="0" parTransId="{09BCBB1D-9B35-4D08-9B7C-7D8A32A85672}" sibTransId="{03AC4934-1DB6-443C-BCDC-24B80ADB2C7E}"/>
    <dgm:cxn modelId="{8E763E57-B4A8-45BF-988E-278183C53B45}" srcId="{E5C81573-7ABC-4A1A-A120-52E6AAF4033E}" destId="{2F654D4E-F58E-4092-B7FC-E40A215D08DD}" srcOrd="1" destOrd="0" parTransId="{E2DAC2F4-983E-4004-BBE2-D0E18F277D41}" sibTransId="{03000C3A-2119-4642-91AC-4639FBD66A0F}"/>
    <dgm:cxn modelId="{03E4A68F-D457-4183-942D-BA353A30D5CE}" type="presOf" srcId="{B8AABD2E-B377-4695-B0FA-6FAF1BA7DF4F}" destId="{7510FAB8-80AB-4568-8157-074A1804A41E}" srcOrd="0" destOrd="0" presId="urn:microsoft.com/office/officeart/2005/8/layout/vList2"/>
    <dgm:cxn modelId="{F68FCC8F-AF97-4880-8647-EEC57564C669}" type="presOf" srcId="{21C1FC0F-1CED-408C-A34A-91899B182F22}" destId="{751FB1FD-A4BB-4C1A-BD4C-DA45B1F51035}" srcOrd="0" destOrd="0" presId="urn:microsoft.com/office/officeart/2005/8/layout/vList2"/>
    <dgm:cxn modelId="{DB83BE94-E6D3-4CBC-91D5-10BB49BAE5C1}" srcId="{2F654D4E-F58E-4092-B7FC-E40A215D08DD}" destId="{8F734AAA-0698-4578-A4B1-E5DD9C146D32}" srcOrd="1" destOrd="0" parTransId="{1619A753-5100-4CA3-999C-D8CF839F6F39}" sibTransId="{34EE7D77-B28F-4ADA-9BD9-5A6188F4E920}"/>
    <dgm:cxn modelId="{726A4B99-1E91-4885-965B-A606D5EB6ECA}" type="presOf" srcId="{E5C81573-7ABC-4A1A-A120-52E6AAF4033E}" destId="{EDBAF037-569D-4C12-BEB3-7410EA7D5AE2}" srcOrd="0" destOrd="0" presId="urn:microsoft.com/office/officeart/2005/8/layout/vList2"/>
    <dgm:cxn modelId="{28F0F7CD-4502-42C8-BD6D-FAB793CA7A3B}" srcId="{E5C81573-7ABC-4A1A-A120-52E6AAF4033E}" destId="{21C1FC0F-1CED-408C-A34A-91899B182F22}" srcOrd="0" destOrd="0" parTransId="{D86D436A-F349-42E6-B006-A6ED6F11E4C3}" sibTransId="{9C2423C9-4324-4060-AEF2-ACB56C9031A4}"/>
    <dgm:cxn modelId="{60D8C7E6-B3B2-49F9-9C48-C214C198156D}" srcId="{21C1FC0F-1CED-408C-A34A-91899B182F22}" destId="{4D091EC9-68C7-41F1-A380-252EC0B0474F}" srcOrd="2" destOrd="0" parTransId="{5D06E7BF-8421-40D8-8844-819DBE375901}" sibTransId="{A3C3299D-FE33-463E-9F31-C786A2CD33BE}"/>
    <dgm:cxn modelId="{AD5530EF-0329-4799-B462-668553ACA36C}" srcId="{2F654D4E-F58E-4092-B7FC-E40A215D08DD}" destId="{B8AABD2E-B377-4695-B0FA-6FAF1BA7DF4F}" srcOrd="0" destOrd="0" parTransId="{38FAA067-2A23-40B0-BD66-4D0362ED0FEA}" sibTransId="{1EEFFA8B-18B5-4A6E-99A0-1C04573110C1}"/>
    <dgm:cxn modelId="{8F91706E-377C-40B2-92AC-E85F5ECFAA2C}" type="presParOf" srcId="{EDBAF037-569D-4C12-BEB3-7410EA7D5AE2}" destId="{751FB1FD-A4BB-4C1A-BD4C-DA45B1F51035}" srcOrd="0" destOrd="0" presId="urn:microsoft.com/office/officeart/2005/8/layout/vList2"/>
    <dgm:cxn modelId="{AAA5F895-48A0-48F2-AAC8-3B81E79DD342}" type="presParOf" srcId="{EDBAF037-569D-4C12-BEB3-7410EA7D5AE2}" destId="{6AC45802-E0EF-452D-A957-701C13E79946}" srcOrd="1" destOrd="0" presId="urn:microsoft.com/office/officeart/2005/8/layout/vList2"/>
    <dgm:cxn modelId="{0868889C-143A-41B5-929F-7E617707329D}" type="presParOf" srcId="{EDBAF037-569D-4C12-BEB3-7410EA7D5AE2}" destId="{D29C05C2-0D01-4745-8A65-946542F984B7}" srcOrd="2" destOrd="0" presId="urn:microsoft.com/office/officeart/2005/8/layout/vList2"/>
    <dgm:cxn modelId="{6612A910-25B4-4898-ACCA-5ABB29A94AEC}" type="presParOf" srcId="{EDBAF037-569D-4C12-BEB3-7410EA7D5AE2}" destId="{7510FAB8-80AB-4568-8157-074A1804A41E}"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DC65D-84CF-435E-9CF1-6482A7670DC4}">
      <dsp:nvSpPr>
        <dsp:cNvPr id="0" name=""/>
        <dsp:cNvSpPr/>
      </dsp:nvSpPr>
      <dsp:spPr>
        <a:xfrm>
          <a:off x="0" y="0"/>
          <a:ext cx="3450612" cy="3450612"/>
        </a:xfrm>
        <a:prstGeom prst="pie">
          <a:avLst>
            <a:gd name="adj1" fmla="val 5400000"/>
            <a:gd name="adj2" fmla="val 16200000"/>
          </a:avLst>
        </a:prstGeom>
        <a:gradFill rotWithShape="0">
          <a:gsLst>
            <a:gs pos="0">
              <a:schemeClr val="accent1">
                <a:shade val="80000"/>
                <a:hueOff val="0"/>
                <a:satOff val="0"/>
                <a:lumOff val="0"/>
                <a:alphaOff val="0"/>
                <a:tint val="98000"/>
                <a:satMod val="110000"/>
                <a:lumMod val="104000"/>
              </a:schemeClr>
            </a:gs>
            <a:gs pos="69000">
              <a:schemeClr val="accent1">
                <a:shade val="80000"/>
                <a:hueOff val="0"/>
                <a:satOff val="0"/>
                <a:lumOff val="0"/>
                <a:alphaOff val="0"/>
                <a:shade val="88000"/>
                <a:satMod val="130000"/>
                <a:lumMod val="92000"/>
              </a:schemeClr>
            </a:gs>
            <a:gs pos="100000">
              <a:schemeClr val="accent1">
                <a:shade val="80000"/>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236C643E-6313-4454-A687-1E0034AAF630}">
      <dsp:nvSpPr>
        <dsp:cNvPr id="0" name=""/>
        <dsp:cNvSpPr/>
      </dsp:nvSpPr>
      <dsp:spPr>
        <a:xfrm>
          <a:off x="1725306" y="0"/>
          <a:ext cx="7877968" cy="3450612"/>
        </a:xfrm>
        <a:prstGeom prst="rect">
          <a:avLst/>
        </a:prstGeom>
        <a:solidFill>
          <a:schemeClr val="lt1">
            <a:alpha val="90000"/>
            <a:hueOff val="0"/>
            <a:satOff val="0"/>
            <a:lumOff val="0"/>
            <a:alphaOff val="0"/>
          </a:schemeClr>
        </a:solidFill>
        <a:ln w="9525" cap="flat" cmpd="sng" algn="ctr">
          <a:solidFill>
            <a:schemeClr val="accent1">
              <a:shade val="8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NHS also priorities prevention to enhance population health as well as support SDG 3 (</a:t>
          </a:r>
          <a:r>
            <a:rPr lang="en-IN" sz="1800" kern="1200"/>
            <a:t>Behera </a:t>
          </a:r>
          <a:r>
            <a:rPr lang="en-IN" sz="1800" i="1" kern="1200"/>
            <a:t>et al</a:t>
          </a:r>
          <a:r>
            <a:rPr lang="en-IN" sz="1800" kern="1200"/>
            <a:t>., 2025)</a:t>
          </a:r>
          <a:r>
            <a:rPr lang="en-US" sz="1800" kern="1200"/>
            <a:t>.</a:t>
          </a:r>
          <a:endParaRPr lang="en-IN" sz="1800" kern="1200"/>
        </a:p>
      </dsp:txBody>
      <dsp:txXfrm>
        <a:off x="1725306" y="0"/>
        <a:ext cx="7877968" cy="733255"/>
      </dsp:txXfrm>
    </dsp:sp>
    <dsp:sp modelId="{4880F4FD-FEB8-4AFA-ADF8-ECCE0BDAA9C8}">
      <dsp:nvSpPr>
        <dsp:cNvPr id="0" name=""/>
        <dsp:cNvSpPr/>
      </dsp:nvSpPr>
      <dsp:spPr>
        <a:xfrm>
          <a:off x="452892" y="733255"/>
          <a:ext cx="2544827" cy="2544827"/>
        </a:xfrm>
        <a:prstGeom prst="pie">
          <a:avLst>
            <a:gd name="adj1" fmla="val 5400000"/>
            <a:gd name="adj2" fmla="val 16200000"/>
          </a:avLst>
        </a:prstGeom>
        <a:gradFill rotWithShape="0">
          <a:gsLst>
            <a:gs pos="0">
              <a:schemeClr val="accent1">
                <a:shade val="80000"/>
                <a:hueOff val="150405"/>
                <a:satOff val="-11632"/>
                <a:lumOff val="10943"/>
                <a:alphaOff val="0"/>
                <a:tint val="98000"/>
                <a:satMod val="110000"/>
                <a:lumMod val="104000"/>
              </a:schemeClr>
            </a:gs>
            <a:gs pos="69000">
              <a:schemeClr val="accent1">
                <a:shade val="80000"/>
                <a:hueOff val="150405"/>
                <a:satOff val="-11632"/>
                <a:lumOff val="10943"/>
                <a:alphaOff val="0"/>
                <a:shade val="88000"/>
                <a:satMod val="130000"/>
                <a:lumMod val="92000"/>
              </a:schemeClr>
            </a:gs>
            <a:gs pos="100000">
              <a:schemeClr val="accent1">
                <a:shade val="80000"/>
                <a:hueOff val="150405"/>
                <a:satOff val="-11632"/>
                <a:lumOff val="10943"/>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BA386C0A-8B48-474D-9EBB-3BFEB02F4E55}">
      <dsp:nvSpPr>
        <dsp:cNvPr id="0" name=""/>
        <dsp:cNvSpPr/>
      </dsp:nvSpPr>
      <dsp:spPr>
        <a:xfrm>
          <a:off x="1725306" y="733255"/>
          <a:ext cx="7877968" cy="2544827"/>
        </a:xfrm>
        <a:prstGeom prst="rect">
          <a:avLst/>
        </a:prstGeom>
        <a:solidFill>
          <a:schemeClr val="lt1">
            <a:alpha val="90000"/>
            <a:hueOff val="0"/>
            <a:satOff val="0"/>
            <a:lumOff val="0"/>
            <a:alphaOff val="0"/>
          </a:schemeClr>
        </a:solidFill>
        <a:ln w="9525" cap="flat" cmpd="sng" algn="ctr">
          <a:solidFill>
            <a:schemeClr val="accent1">
              <a:shade val="80000"/>
              <a:hueOff val="150405"/>
              <a:satOff val="-11632"/>
              <a:lumOff val="10943"/>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NHS Diabetes Prevention Programme has also received over 2 million referrals since its launch </a:t>
          </a:r>
          <a:endParaRPr lang="en-IN" sz="1800" kern="1200"/>
        </a:p>
      </dsp:txBody>
      <dsp:txXfrm>
        <a:off x="1725306" y="733255"/>
        <a:ext cx="7877968" cy="733255"/>
      </dsp:txXfrm>
    </dsp:sp>
    <dsp:sp modelId="{0430D910-53A4-441E-94C7-0423F7E143B4}">
      <dsp:nvSpPr>
        <dsp:cNvPr id="0" name=""/>
        <dsp:cNvSpPr/>
      </dsp:nvSpPr>
      <dsp:spPr>
        <a:xfrm>
          <a:off x="905785" y="1466510"/>
          <a:ext cx="1639041" cy="1639041"/>
        </a:xfrm>
        <a:prstGeom prst="pie">
          <a:avLst>
            <a:gd name="adj1" fmla="val 5400000"/>
            <a:gd name="adj2" fmla="val 16200000"/>
          </a:avLst>
        </a:prstGeom>
        <a:gradFill rotWithShape="0">
          <a:gsLst>
            <a:gs pos="0">
              <a:schemeClr val="accent1">
                <a:shade val="80000"/>
                <a:hueOff val="300809"/>
                <a:satOff val="-23264"/>
                <a:lumOff val="21887"/>
                <a:alphaOff val="0"/>
                <a:tint val="98000"/>
                <a:satMod val="110000"/>
                <a:lumMod val="104000"/>
              </a:schemeClr>
            </a:gs>
            <a:gs pos="69000">
              <a:schemeClr val="accent1">
                <a:shade val="80000"/>
                <a:hueOff val="300809"/>
                <a:satOff val="-23264"/>
                <a:lumOff val="21887"/>
                <a:alphaOff val="0"/>
                <a:shade val="88000"/>
                <a:satMod val="130000"/>
                <a:lumMod val="92000"/>
              </a:schemeClr>
            </a:gs>
            <a:gs pos="100000">
              <a:schemeClr val="accent1">
                <a:shade val="80000"/>
                <a:hueOff val="300809"/>
                <a:satOff val="-23264"/>
                <a:lumOff val="21887"/>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3D745008-8C32-4A5F-AD26-E30A1E30B5A0}">
      <dsp:nvSpPr>
        <dsp:cNvPr id="0" name=""/>
        <dsp:cNvSpPr/>
      </dsp:nvSpPr>
      <dsp:spPr>
        <a:xfrm>
          <a:off x="1725306" y="1466510"/>
          <a:ext cx="7877968" cy="1639041"/>
        </a:xfrm>
        <a:prstGeom prst="rect">
          <a:avLst/>
        </a:prstGeom>
        <a:solidFill>
          <a:schemeClr val="lt1">
            <a:alpha val="90000"/>
            <a:hueOff val="0"/>
            <a:satOff val="0"/>
            <a:lumOff val="0"/>
            <a:alphaOff val="0"/>
          </a:schemeClr>
        </a:solidFill>
        <a:ln w="9525" cap="flat" cmpd="sng" algn="ctr">
          <a:solidFill>
            <a:schemeClr val="accent1">
              <a:shade val="80000"/>
              <a:hueOff val="300809"/>
              <a:satOff val="-23264"/>
              <a:lumOff val="21887"/>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population health management targets high-risk groups before disease develops. </a:t>
          </a:r>
          <a:endParaRPr lang="en-IN" sz="1800" kern="1200"/>
        </a:p>
      </dsp:txBody>
      <dsp:txXfrm>
        <a:off x="1725306" y="1466510"/>
        <a:ext cx="7877968" cy="733255"/>
      </dsp:txXfrm>
    </dsp:sp>
    <dsp:sp modelId="{509B7761-73EB-4E8F-8DCF-7F37EDC6FF25}">
      <dsp:nvSpPr>
        <dsp:cNvPr id="0" name=""/>
        <dsp:cNvSpPr/>
      </dsp:nvSpPr>
      <dsp:spPr>
        <a:xfrm>
          <a:off x="1358678" y="2199765"/>
          <a:ext cx="733255" cy="733255"/>
        </a:xfrm>
        <a:prstGeom prst="pie">
          <a:avLst>
            <a:gd name="adj1" fmla="val 5400000"/>
            <a:gd name="adj2" fmla="val 16200000"/>
          </a:avLst>
        </a:prstGeom>
        <a:gradFill rotWithShape="0">
          <a:gsLst>
            <a:gs pos="0">
              <a:schemeClr val="accent1">
                <a:shade val="80000"/>
                <a:hueOff val="451214"/>
                <a:satOff val="-34896"/>
                <a:lumOff val="32830"/>
                <a:alphaOff val="0"/>
                <a:tint val="98000"/>
                <a:satMod val="110000"/>
                <a:lumMod val="104000"/>
              </a:schemeClr>
            </a:gs>
            <a:gs pos="69000">
              <a:schemeClr val="accent1">
                <a:shade val="80000"/>
                <a:hueOff val="451214"/>
                <a:satOff val="-34896"/>
                <a:lumOff val="32830"/>
                <a:alphaOff val="0"/>
                <a:shade val="88000"/>
                <a:satMod val="130000"/>
                <a:lumMod val="92000"/>
              </a:schemeClr>
            </a:gs>
            <a:gs pos="100000">
              <a:schemeClr val="accent1">
                <a:shade val="80000"/>
                <a:hueOff val="451214"/>
                <a:satOff val="-34896"/>
                <a:lumOff val="3283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9CDE292F-20DF-4EE3-B0B7-32FE832DC41D}">
      <dsp:nvSpPr>
        <dsp:cNvPr id="0" name=""/>
        <dsp:cNvSpPr/>
      </dsp:nvSpPr>
      <dsp:spPr>
        <a:xfrm>
          <a:off x="1725306" y="2199765"/>
          <a:ext cx="7877968" cy="733255"/>
        </a:xfrm>
        <a:prstGeom prst="rect">
          <a:avLst/>
        </a:prstGeom>
        <a:solidFill>
          <a:schemeClr val="lt1">
            <a:alpha val="90000"/>
            <a:hueOff val="0"/>
            <a:satOff val="0"/>
            <a:lumOff val="0"/>
            <a:alphaOff val="0"/>
          </a:schemeClr>
        </a:solidFill>
        <a:ln w="9525" cap="flat" cmpd="sng" algn="ctr">
          <a:solidFill>
            <a:schemeClr val="accent1">
              <a:shade val="80000"/>
              <a:hueOff val="451214"/>
              <a:satOff val="-34896"/>
              <a:lumOff val="3283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However, preventative programmes may decrease long-term healthcare expenses, persistent inequalities continue to impact programme reach as well as effectiveness. </a:t>
          </a:r>
          <a:endParaRPr lang="en-IN" sz="1800" kern="1200"/>
        </a:p>
      </dsp:txBody>
      <dsp:txXfrm>
        <a:off x="1725306" y="2199765"/>
        <a:ext cx="7877968" cy="733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E6290-FA2A-4D5C-967A-02A2F00E2472}">
      <dsp:nvSpPr>
        <dsp:cNvPr id="0" name=""/>
        <dsp:cNvSpPr/>
      </dsp:nvSpPr>
      <dsp:spPr>
        <a:xfrm>
          <a:off x="0" y="1035183"/>
          <a:ext cx="9603275" cy="1380245"/>
        </a:xfrm>
        <a:prstGeom prst="notchedRightArrow">
          <a:avLst/>
        </a:prstGeom>
        <a:gradFill rotWithShape="0">
          <a:gsLst>
            <a:gs pos="0">
              <a:schemeClr val="accent1">
                <a:tint val="40000"/>
                <a:hueOff val="0"/>
                <a:satOff val="0"/>
                <a:lumOff val="0"/>
                <a:alphaOff val="0"/>
                <a:tint val="98000"/>
                <a:satMod val="110000"/>
                <a:lumMod val="104000"/>
              </a:schemeClr>
            </a:gs>
            <a:gs pos="69000">
              <a:schemeClr val="accent1">
                <a:tint val="40000"/>
                <a:hueOff val="0"/>
                <a:satOff val="0"/>
                <a:lumOff val="0"/>
                <a:alphaOff val="0"/>
                <a:shade val="88000"/>
                <a:satMod val="130000"/>
                <a:lumMod val="92000"/>
              </a:schemeClr>
            </a:gs>
            <a:gs pos="100000">
              <a:schemeClr val="accent1">
                <a:tint val="40000"/>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CFBCFCD8-22DE-456C-A1C0-03A52A9C76E1}">
      <dsp:nvSpPr>
        <dsp:cNvPr id="0" name=""/>
        <dsp:cNvSpPr/>
      </dsp:nvSpPr>
      <dsp:spPr>
        <a:xfrm>
          <a:off x="4325" y="0"/>
          <a:ext cx="2080553"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US" sz="1300" kern="1200">
              <a:latin typeface="Calibri" panose="020F0502020204030204" pitchFamily="34" charset="0"/>
              <a:ea typeface="Calibri" panose="020F0502020204030204" pitchFamily="34" charset="0"/>
              <a:cs typeface="Calibri" panose="020F0502020204030204" pitchFamily="34" charset="0"/>
            </a:rPr>
            <a:t>The global policy structure, which includes WHO’s Health in All Policies and SDG 3, advocates for preventive measures and health equity.</a:t>
          </a:r>
          <a:endParaRPr lang="en-IN" sz="1300" kern="1200">
            <a:latin typeface="Calibri" panose="020F0502020204030204" pitchFamily="34" charset="0"/>
            <a:ea typeface="Calibri" panose="020F0502020204030204" pitchFamily="34" charset="0"/>
            <a:cs typeface="Calibri" panose="020F0502020204030204" pitchFamily="34" charset="0"/>
          </a:endParaRPr>
        </a:p>
      </dsp:txBody>
      <dsp:txXfrm>
        <a:off x="4325" y="0"/>
        <a:ext cx="2080553" cy="1380245"/>
      </dsp:txXfrm>
    </dsp:sp>
    <dsp:sp modelId="{915640FA-4007-47E0-9C4A-A4F71ED70F86}">
      <dsp:nvSpPr>
        <dsp:cNvPr id="0" name=""/>
        <dsp:cNvSpPr/>
      </dsp:nvSpPr>
      <dsp:spPr>
        <a:xfrm>
          <a:off x="872071" y="1552775"/>
          <a:ext cx="345061" cy="345061"/>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6351720-9140-4C9F-B021-8B027ADB0A5B}">
      <dsp:nvSpPr>
        <dsp:cNvPr id="0" name=""/>
        <dsp:cNvSpPr/>
      </dsp:nvSpPr>
      <dsp:spPr>
        <a:xfrm>
          <a:off x="2188906" y="2070367"/>
          <a:ext cx="2080553"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US" sz="1300" kern="1200">
              <a:latin typeface="Calibri" panose="020F0502020204030204" pitchFamily="34" charset="0"/>
              <a:ea typeface="Calibri" panose="020F0502020204030204" pitchFamily="34" charset="0"/>
              <a:cs typeface="Calibri" panose="020F0502020204030204" pitchFamily="34" charset="0"/>
            </a:rPr>
            <a:t>The national policies include NHS Long Term Plan, where early intervention and population health management take priority.</a:t>
          </a:r>
          <a:endParaRPr lang="en-IN" sz="1300" kern="1200">
            <a:latin typeface="Calibri" panose="020F0502020204030204" pitchFamily="34" charset="0"/>
            <a:ea typeface="Calibri" panose="020F0502020204030204" pitchFamily="34" charset="0"/>
            <a:cs typeface="Calibri" panose="020F0502020204030204" pitchFamily="34" charset="0"/>
          </a:endParaRPr>
        </a:p>
      </dsp:txBody>
      <dsp:txXfrm>
        <a:off x="2188906" y="2070367"/>
        <a:ext cx="2080553" cy="1380245"/>
      </dsp:txXfrm>
    </dsp:sp>
    <dsp:sp modelId="{150B0FD9-5A24-4D72-A927-9C4F65FE020D}">
      <dsp:nvSpPr>
        <dsp:cNvPr id="0" name=""/>
        <dsp:cNvSpPr/>
      </dsp:nvSpPr>
      <dsp:spPr>
        <a:xfrm>
          <a:off x="3056652" y="1552775"/>
          <a:ext cx="345061" cy="345061"/>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157F8154-429E-48F8-BEE2-D54013DDAD68}">
      <dsp:nvSpPr>
        <dsp:cNvPr id="0" name=""/>
        <dsp:cNvSpPr/>
      </dsp:nvSpPr>
      <dsp:spPr>
        <a:xfrm>
          <a:off x="4373487" y="0"/>
          <a:ext cx="2080553"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90000"/>
            </a:lnSpc>
            <a:spcBef>
              <a:spcPct val="0"/>
            </a:spcBef>
            <a:spcAft>
              <a:spcPct val="35000"/>
            </a:spcAft>
            <a:buNone/>
          </a:pPr>
          <a:r>
            <a:rPr lang="en-US" sz="1300" kern="1200">
              <a:latin typeface="Calibri" panose="020F0502020204030204" pitchFamily="34" charset="0"/>
              <a:ea typeface="Calibri" panose="020F0502020204030204" pitchFamily="34" charset="0"/>
              <a:cs typeface="Calibri" panose="020F0502020204030204" pitchFamily="34" charset="0"/>
            </a:rPr>
            <a:t>According to NICE guidelines offer evidence-based recommendations for the diabetes prevention. </a:t>
          </a:r>
          <a:endParaRPr lang="en-IN" sz="1300" kern="1200">
            <a:latin typeface="Calibri" panose="020F0502020204030204" pitchFamily="34" charset="0"/>
            <a:ea typeface="Calibri" panose="020F0502020204030204" pitchFamily="34" charset="0"/>
            <a:cs typeface="Calibri" panose="020F0502020204030204" pitchFamily="34" charset="0"/>
          </a:endParaRPr>
        </a:p>
      </dsp:txBody>
      <dsp:txXfrm>
        <a:off x="4373487" y="0"/>
        <a:ext cx="2080553" cy="1380245"/>
      </dsp:txXfrm>
    </dsp:sp>
    <dsp:sp modelId="{1C5A79FA-8826-4F1D-B3DE-CD4DEE93C0DA}">
      <dsp:nvSpPr>
        <dsp:cNvPr id="0" name=""/>
        <dsp:cNvSpPr/>
      </dsp:nvSpPr>
      <dsp:spPr>
        <a:xfrm>
          <a:off x="5241233" y="1552775"/>
          <a:ext cx="345061" cy="345061"/>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AA298C1-DA50-4A95-9E6A-0B05F17D3B5E}">
      <dsp:nvSpPr>
        <dsp:cNvPr id="0" name=""/>
        <dsp:cNvSpPr/>
      </dsp:nvSpPr>
      <dsp:spPr>
        <a:xfrm>
          <a:off x="6558068" y="2070367"/>
          <a:ext cx="2080553" cy="138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US" sz="1300" kern="1200">
              <a:latin typeface="Calibri" panose="020F0502020204030204" pitchFamily="34" charset="0"/>
              <a:ea typeface="Calibri" panose="020F0502020204030204" pitchFamily="34" charset="0"/>
              <a:cs typeface="Calibri" panose="020F0502020204030204" pitchFamily="34" charset="0"/>
            </a:rPr>
            <a:t>With over 4.6 million individuals diagnosed with diabetes in the UK, policy-led prevention remains a strategic health priority. </a:t>
          </a:r>
          <a:endParaRPr lang="en-IN" sz="1300" kern="1200">
            <a:latin typeface="Calibri" panose="020F0502020204030204" pitchFamily="34" charset="0"/>
            <a:ea typeface="Calibri" panose="020F0502020204030204" pitchFamily="34" charset="0"/>
            <a:cs typeface="Calibri" panose="020F0502020204030204" pitchFamily="34" charset="0"/>
          </a:endParaRPr>
        </a:p>
      </dsp:txBody>
      <dsp:txXfrm>
        <a:off x="6558068" y="2070367"/>
        <a:ext cx="2080553" cy="1380245"/>
      </dsp:txXfrm>
    </dsp:sp>
    <dsp:sp modelId="{6667BE0C-03E1-4F74-8D32-8A9737219C22}">
      <dsp:nvSpPr>
        <dsp:cNvPr id="0" name=""/>
        <dsp:cNvSpPr/>
      </dsp:nvSpPr>
      <dsp:spPr>
        <a:xfrm>
          <a:off x="7425814" y="1552775"/>
          <a:ext cx="345061" cy="345061"/>
        </a:xfrm>
        <a:prstGeom prst="ellips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1FB1FD-A4BB-4C1A-BD4C-DA45B1F51035}">
      <dsp:nvSpPr>
        <dsp:cNvPr id="0" name=""/>
        <dsp:cNvSpPr/>
      </dsp:nvSpPr>
      <dsp:spPr>
        <a:xfrm>
          <a:off x="0" y="68787"/>
          <a:ext cx="9603275" cy="6236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i="1" kern="1200">
              <a:latin typeface="Calibri" panose="020F0502020204030204" pitchFamily="34" charset="0"/>
              <a:ea typeface="Calibri" panose="020F0502020204030204" pitchFamily="34" charset="0"/>
              <a:cs typeface="Calibri" panose="020F0502020204030204" pitchFamily="34" charset="0"/>
            </a:rPr>
            <a:t>Health Inequalities:</a:t>
          </a:r>
          <a:endParaRPr lang="en-IN" sz="2600" kern="1200">
            <a:latin typeface="Calibri" panose="020F0502020204030204" pitchFamily="34" charset="0"/>
            <a:ea typeface="Calibri" panose="020F0502020204030204" pitchFamily="34" charset="0"/>
            <a:cs typeface="Calibri" panose="020F0502020204030204" pitchFamily="34" charset="0"/>
          </a:endParaRPr>
        </a:p>
      </dsp:txBody>
      <dsp:txXfrm>
        <a:off x="30442" y="99229"/>
        <a:ext cx="9542391" cy="562726"/>
      </dsp:txXfrm>
    </dsp:sp>
    <dsp:sp modelId="{6AC45802-E0EF-452D-A957-701C13E79946}">
      <dsp:nvSpPr>
        <dsp:cNvPr id="0" name=""/>
        <dsp:cNvSpPr/>
      </dsp:nvSpPr>
      <dsp:spPr>
        <a:xfrm>
          <a:off x="0" y="692398"/>
          <a:ext cx="9603275" cy="131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0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latin typeface="Calibri" panose="020F0502020204030204" pitchFamily="34" charset="0"/>
              <a:ea typeface="Calibri" panose="020F0502020204030204" pitchFamily="34" charset="0"/>
              <a:cs typeface="Calibri" panose="020F0502020204030204" pitchFamily="34" charset="0"/>
            </a:rPr>
            <a:t>South Asian as well as Black populations experience a higher risk of Type 2 diabetes. </a:t>
          </a:r>
          <a:endParaRPr lang="en-IN" sz="2000" kern="120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ea typeface="Calibri" panose="020F0502020204030204" pitchFamily="34" charset="0"/>
              <a:cs typeface="Calibri" panose="020F0502020204030204" pitchFamily="34" charset="0"/>
            </a:rPr>
            <a:t>The socioeconomic deprivation contributes to weaker health results and lower programme engagement (</a:t>
          </a:r>
          <a:r>
            <a:rPr lang="en-IN" sz="2000" kern="1200" dirty="0">
              <a:latin typeface="Calibri" panose="020F0502020204030204" pitchFamily="34" charset="0"/>
              <a:ea typeface="Calibri" panose="020F0502020204030204" pitchFamily="34" charset="0"/>
              <a:cs typeface="Calibri" panose="020F0502020204030204" pitchFamily="34" charset="0"/>
            </a:rPr>
            <a:t>Berry </a:t>
          </a:r>
          <a:r>
            <a:rPr lang="en-IN" sz="2000" i="1" kern="1200" dirty="0">
              <a:latin typeface="Calibri" panose="020F0502020204030204" pitchFamily="34" charset="0"/>
              <a:ea typeface="Calibri" panose="020F0502020204030204" pitchFamily="34" charset="0"/>
              <a:cs typeface="Calibri" panose="020F0502020204030204" pitchFamily="34" charset="0"/>
            </a:rPr>
            <a:t>et al</a:t>
          </a:r>
          <a:r>
            <a:rPr lang="en-IN" sz="2000" kern="1200" dirty="0">
              <a:latin typeface="Calibri" panose="020F0502020204030204" pitchFamily="34" charset="0"/>
              <a:ea typeface="Calibri" panose="020F0502020204030204" pitchFamily="34" charset="0"/>
              <a:cs typeface="Calibri" panose="020F0502020204030204" pitchFamily="34" charset="0"/>
            </a:rPr>
            <a:t>., 2022)</a:t>
          </a:r>
        </a:p>
        <a:p>
          <a:pPr marL="228600" lvl="1" indent="-228600" algn="l" defTabSz="889000">
            <a:lnSpc>
              <a:spcPct val="90000"/>
            </a:lnSpc>
            <a:spcBef>
              <a:spcPct val="0"/>
            </a:spcBef>
            <a:spcAft>
              <a:spcPct val="20000"/>
            </a:spcAft>
            <a:buChar char="•"/>
          </a:pPr>
          <a:r>
            <a:rPr lang="en-US" sz="2000" kern="1200">
              <a:latin typeface="Calibri" panose="020F0502020204030204" pitchFamily="34" charset="0"/>
              <a:ea typeface="Calibri" panose="020F0502020204030204" pitchFamily="34" charset="0"/>
              <a:cs typeface="Calibri" panose="020F0502020204030204" pitchFamily="34" charset="0"/>
            </a:rPr>
            <a:t>The geographic disparities affect service availability across regions. </a:t>
          </a:r>
          <a:endParaRPr lang="en-IN" sz="2000" kern="1200">
            <a:latin typeface="Calibri" panose="020F0502020204030204" pitchFamily="34" charset="0"/>
            <a:ea typeface="Calibri" panose="020F0502020204030204" pitchFamily="34" charset="0"/>
            <a:cs typeface="Calibri" panose="020F0502020204030204" pitchFamily="34" charset="0"/>
          </a:endParaRPr>
        </a:p>
      </dsp:txBody>
      <dsp:txXfrm>
        <a:off x="0" y="692398"/>
        <a:ext cx="9603275" cy="1318590"/>
      </dsp:txXfrm>
    </dsp:sp>
    <dsp:sp modelId="{D29C05C2-0D01-4745-8A65-946542F984B7}">
      <dsp:nvSpPr>
        <dsp:cNvPr id="0" name=""/>
        <dsp:cNvSpPr/>
      </dsp:nvSpPr>
      <dsp:spPr>
        <a:xfrm>
          <a:off x="0" y="2010988"/>
          <a:ext cx="9603275" cy="6236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i="1" kern="1200">
              <a:latin typeface="Calibri" panose="020F0502020204030204" pitchFamily="34" charset="0"/>
              <a:ea typeface="Calibri" panose="020F0502020204030204" pitchFamily="34" charset="0"/>
              <a:cs typeface="Calibri" panose="020F0502020204030204" pitchFamily="34" charset="0"/>
            </a:rPr>
            <a:t>Barriers to care:</a:t>
          </a:r>
          <a:endParaRPr lang="en-IN" sz="2600" kern="1200">
            <a:latin typeface="Calibri" panose="020F0502020204030204" pitchFamily="34" charset="0"/>
            <a:ea typeface="Calibri" panose="020F0502020204030204" pitchFamily="34" charset="0"/>
            <a:cs typeface="Calibri" panose="020F0502020204030204" pitchFamily="34" charset="0"/>
          </a:endParaRPr>
        </a:p>
      </dsp:txBody>
      <dsp:txXfrm>
        <a:off x="30442" y="2041430"/>
        <a:ext cx="9542391" cy="562726"/>
      </dsp:txXfrm>
    </dsp:sp>
    <dsp:sp modelId="{7510FAB8-80AB-4568-8157-074A1804A41E}">
      <dsp:nvSpPr>
        <dsp:cNvPr id="0" name=""/>
        <dsp:cNvSpPr/>
      </dsp:nvSpPr>
      <dsp:spPr>
        <a:xfrm>
          <a:off x="0" y="2634598"/>
          <a:ext cx="9603275" cy="968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90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latin typeface="Calibri" panose="020F0502020204030204" pitchFamily="34" charset="0"/>
              <a:ea typeface="Calibri" panose="020F0502020204030204" pitchFamily="34" charset="0"/>
              <a:cs typeface="Calibri" panose="020F0502020204030204" pitchFamily="34" charset="0"/>
            </a:rPr>
            <a:t>The language barriers can also limit understanding of health information. </a:t>
          </a:r>
          <a:endParaRPr lang="en-IN" sz="2000" kern="120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889000">
            <a:lnSpc>
              <a:spcPct val="90000"/>
            </a:lnSpc>
            <a:spcBef>
              <a:spcPct val="0"/>
            </a:spcBef>
            <a:spcAft>
              <a:spcPct val="20000"/>
            </a:spcAft>
            <a:buChar char="•"/>
          </a:pPr>
          <a:r>
            <a:rPr lang="en-US" sz="2000" kern="1200">
              <a:latin typeface="Calibri" panose="020F0502020204030204" pitchFamily="34" charset="0"/>
              <a:ea typeface="Calibri" panose="020F0502020204030204" pitchFamily="34" charset="0"/>
              <a:cs typeface="Calibri" panose="020F0502020204030204" pitchFamily="34" charset="0"/>
            </a:rPr>
            <a:t>The digital exclusion as well as low health literacy may decrease access and participation. </a:t>
          </a:r>
          <a:endParaRPr lang="en-IN" sz="2000" kern="1200">
            <a:latin typeface="Calibri" panose="020F0502020204030204" pitchFamily="34" charset="0"/>
            <a:ea typeface="Calibri" panose="020F0502020204030204" pitchFamily="34" charset="0"/>
            <a:cs typeface="Calibri" panose="020F0502020204030204" pitchFamily="34" charset="0"/>
          </a:endParaRPr>
        </a:p>
      </dsp:txBody>
      <dsp:txXfrm>
        <a:off x="0" y="2634598"/>
        <a:ext cx="9603275" cy="96876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083C1E-D05D-4AA7-A1B2-9B66E83AB1AC}" type="datetimeFigureOut">
              <a:rPr lang="en-IN" smtClean="0"/>
              <a:t>21-06-2026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881D45-9421-4223-B453-65EFE47E2EEF}" type="slidenum">
              <a:rPr lang="en-IN" smtClean="0"/>
              <a:t>‹#›</a:t>
            </a:fld>
            <a:endParaRPr lang="en-IN"/>
          </a:p>
        </p:txBody>
      </p:sp>
    </p:spTree>
    <p:extLst>
      <p:ext uri="{BB962C8B-B14F-4D97-AF65-F5344CB8AC3E}">
        <p14:creationId xmlns:p14="http://schemas.microsoft.com/office/powerpoint/2010/main" val="253782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presentation will explore the links between health, wellbeing and sustainable development in the context of health and social care practice today. The presentation will critically evaluate theoretical models, policy options, sustainable development goals, the effectiveness of the intervention and the potential for addressing health inequalities and sustainable delivery of services, taking the NHS Diabetes Prevention Programme as a case study.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2</a:t>
            </a:fld>
            <a:endParaRPr lang="en-IN"/>
          </a:p>
        </p:txBody>
      </p:sp>
    </p:spTree>
    <p:extLst>
      <p:ext uri="{BB962C8B-B14F-4D97-AF65-F5344CB8AC3E}">
        <p14:creationId xmlns:p14="http://schemas.microsoft.com/office/powerpoint/2010/main" val="1379039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Positive View of Health in the WHO definition refers to the holistic view of health that encompasses much more than simply an absence of illness. Holistic Perspective is the knowledge of the connections between the physical, mental and social determinants of health (WHO.int, 2026). The holistic perspective is built on the basis of the NHS Diabetes Prevention Programme, intended to help improve wellness and health outcomes.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3</a:t>
            </a:fld>
            <a:endParaRPr lang="en-IN"/>
          </a:p>
        </p:txBody>
      </p:sp>
    </p:spTree>
    <p:extLst>
      <p:ext uri="{BB962C8B-B14F-4D97-AF65-F5344CB8AC3E}">
        <p14:creationId xmlns:p14="http://schemas.microsoft.com/office/powerpoint/2010/main" val="3682656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Wellbeing holds two components, subjective and objective. Sustainable development is the process of balancing the social, economic and environmental needs that aims to enhance health outcomes without compromising future generations' access to resources.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4</a:t>
            </a:fld>
            <a:endParaRPr lang="en-IN"/>
          </a:p>
        </p:txBody>
      </p:sp>
    </p:spTree>
    <p:extLst>
      <p:ext uri="{BB962C8B-B14F-4D97-AF65-F5344CB8AC3E}">
        <p14:creationId xmlns:p14="http://schemas.microsoft.com/office/powerpoint/2010/main" val="2222690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The model shows that Type 2 diabetes is caused by several factors in addition to biological reasons. NHS Diabetes Prevention Programme makes use of this concept by encouraging lifestyle modification, improving health literacy, and addressing social factors that affect the risk of diabetes (</a:t>
            </a:r>
            <a:r>
              <a:rPr lang="en-IN" sz="1200" kern="1200" dirty="0">
                <a:solidFill>
                  <a:schemeClr val="tx1"/>
                </a:solidFill>
                <a:effectLst/>
                <a:latin typeface="+mn-lt"/>
                <a:ea typeface="+mn-ea"/>
                <a:cs typeface="+mn-cs"/>
              </a:rPr>
              <a:t>England.nhs.uk, 2026)</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5</a:t>
            </a:fld>
            <a:endParaRPr lang="en-IN"/>
          </a:p>
        </p:txBody>
      </p:sp>
    </p:spTree>
    <p:extLst>
      <p:ext uri="{BB962C8B-B14F-4D97-AF65-F5344CB8AC3E}">
        <p14:creationId xmlns:p14="http://schemas.microsoft.com/office/powerpoint/2010/main" val="2550060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This is facilitated by both approaches recognizing wider factors influencing people’s health. The NHS Diabetes Prevention Programme demonstrates such thinking by adopting an approach to learning,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and community involvement, even if inequality and resource issues may inhibit this going forward (</a:t>
            </a:r>
            <a:r>
              <a:rPr lang="en-IN" sz="1200" kern="1200" dirty="0">
                <a:solidFill>
                  <a:schemeClr val="tx1"/>
                </a:solidFill>
                <a:effectLst/>
                <a:latin typeface="+mn-lt"/>
                <a:ea typeface="+mn-ea"/>
                <a:cs typeface="+mn-cs"/>
              </a:rPr>
              <a:t>Penn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6</a:t>
            </a:fld>
            <a:endParaRPr lang="en-IN"/>
          </a:p>
        </p:txBody>
      </p:sp>
    </p:spTree>
    <p:extLst>
      <p:ext uri="{BB962C8B-B14F-4D97-AF65-F5344CB8AC3E}">
        <p14:creationId xmlns:p14="http://schemas.microsoft.com/office/powerpoint/2010/main" val="1120369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Goal number three is highly correlated with preventing non-communicable diseases such as type two diabetes (UN.org, 2025). This can be achieved through the NHS Diabetes Prevention Program among others; all aimed at enhancing the well-being of individuals while putting minimal strain on the health sector.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7</a:t>
            </a:fld>
            <a:endParaRPr lang="en-IN"/>
          </a:p>
        </p:txBody>
      </p:sp>
    </p:spTree>
    <p:extLst>
      <p:ext uri="{BB962C8B-B14F-4D97-AF65-F5344CB8AC3E}">
        <p14:creationId xmlns:p14="http://schemas.microsoft.com/office/powerpoint/2010/main" val="2646163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is shown by the NDPP’s application of SDG 3 through early interventions and behaviour changes. However, the attainment of sustainability within the healthcare sector cannot be achieved solely through the prevention aspect. Socioeconomic deprivation, ethnic differences, and inequities in access are key factors that need to be tackled (‌Coates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8</a:t>
            </a:fld>
            <a:endParaRPr lang="en-IN"/>
          </a:p>
        </p:txBody>
      </p:sp>
    </p:spTree>
    <p:extLst>
      <p:ext uri="{BB962C8B-B14F-4D97-AF65-F5344CB8AC3E}">
        <p14:creationId xmlns:p14="http://schemas.microsoft.com/office/powerpoint/2010/main" val="2663200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Health &amp; well-being and sustainability in health care system are ensured by these models. According to england.nhs.uk (2023), preventive measures have been endorsed within the NHS Long Term Plan and the NICE guidance for the NHS Diabetes Prevention Programme, but they cannot be successful if they are not appropriately funded, multisectoral and address the existing health inequalities.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9</a:t>
            </a:fld>
            <a:endParaRPr lang="en-IN"/>
          </a:p>
        </p:txBody>
      </p:sp>
    </p:spTree>
    <p:extLst>
      <p:ext uri="{BB962C8B-B14F-4D97-AF65-F5344CB8AC3E}">
        <p14:creationId xmlns:p14="http://schemas.microsoft.com/office/powerpoint/2010/main" val="624470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The NDPP is one of the largest preventative health-care programs that relate to SDG 3. Its purpose is to put off or prevent Type 2 diabetes through behavior change interventions and agency cooperation (</a:t>
            </a:r>
            <a:r>
              <a:rPr lang="en-IN" sz="1200" kern="1200" dirty="0">
                <a:solidFill>
                  <a:schemeClr val="tx1"/>
                </a:solidFill>
                <a:effectLst/>
                <a:latin typeface="+mn-lt"/>
                <a:ea typeface="+mn-ea"/>
                <a:cs typeface="+mn-cs"/>
              </a:rPr>
              <a:t>england.nhs.uk, 2016)</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10</a:t>
            </a:fld>
            <a:endParaRPr lang="en-IN"/>
          </a:p>
        </p:txBody>
      </p:sp>
    </p:spTree>
    <p:extLst>
      <p:ext uri="{BB962C8B-B14F-4D97-AF65-F5344CB8AC3E}">
        <p14:creationId xmlns:p14="http://schemas.microsoft.com/office/powerpoint/2010/main" val="2029284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In order to understand the impact of the NDPP on encouraging behavioral change, here can use the concept of the HBM. NDPP makes people aware of the risk of developing diabetes; promotes positive reinforcement; deals with the issues of barriers to the program; and also boosts self-efficacy via coaching (</a:t>
            </a:r>
            <a:r>
              <a:rPr lang="en-IN" sz="1200" kern="1200" dirty="0">
                <a:solidFill>
                  <a:schemeClr val="tx1"/>
                </a:solidFill>
                <a:effectLst/>
                <a:latin typeface="+mn-lt"/>
                <a:ea typeface="+mn-ea"/>
                <a:cs typeface="+mn-cs"/>
              </a:rPr>
              <a:t>Ritchie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11</a:t>
            </a:fld>
            <a:endParaRPr lang="en-IN"/>
          </a:p>
        </p:txBody>
      </p:sp>
    </p:spTree>
    <p:extLst>
      <p:ext uri="{BB962C8B-B14F-4D97-AF65-F5344CB8AC3E}">
        <p14:creationId xmlns:p14="http://schemas.microsoft.com/office/powerpoint/2010/main" val="40480400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The above research results clearly indicate the importance and effectiveness of preventive interventions. Nevertheless, the issue of low completion rates is still a matter of worry, as a considerable number of participants fail to complete the intervention programme due to various reasons.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12</a:t>
            </a:fld>
            <a:endParaRPr lang="en-IN"/>
          </a:p>
        </p:txBody>
      </p:sp>
    </p:spTree>
    <p:extLst>
      <p:ext uri="{BB962C8B-B14F-4D97-AF65-F5344CB8AC3E}">
        <p14:creationId xmlns:p14="http://schemas.microsoft.com/office/powerpoint/2010/main" val="29495585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Research indicates that NDPP has more psychological and behavioral impacts than simply clinical impacts. Positive impact can be seen in different population demographics; however, at the same time, challenges arise such as time, digital availability, and sustaining the change in lifestyle after program completion (</a:t>
            </a:r>
            <a:r>
              <a:rPr lang="en-GB" sz="1200" kern="1200" dirty="0" err="1">
                <a:solidFill>
                  <a:schemeClr val="tx1"/>
                </a:solidFill>
                <a:effectLst/>
                <a:latin typeface="+mn-lt"/>
                <a:ea typeface="+mn-ea"/>
                <a:cs typeface="+mn-cs"/>
              </a:rPr>
              <a:t>Flore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a:t>
            </a:r>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13</a:t>
            </a:fld>
            <a:endParaRPr lang="en-IN"/>
          </a:p>
        </p:txBody>
      </p:sp>
    </p:spTree>
    <p:extLst>
      <p:ext uri="{BB962C8B-B14F-4D97-AF65-F5344CB8AC3E}">
        <p14:creationId xmlns:p14="http://schemas.microsoft.com/office/powerpoint/2010/main" val="280565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Positive results notwithstanding, there are still many obstacles to implementing the NDPP. The NDPP puts the individual in an important role when other social factors play a critical role as well (</a:t>
            </a:r>
            <a:r>
              <a:rPr lang="en-GB" sz="1200" kern="1200" dirty="0">
                <a:solidFill>
                  <a:schemeClr val="tx1"/>
                </a:solidFill>
                <a:effectLst/>
                <a:latin typeface="+mn-lt"/>
                <a:ea typeface="+mn-ea"/>
                <a:cs typeface="+mn-cs"/>
              </a:rPr>
              <a:t>Hawkes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a:t>
            </a:r>
            <a:r>
              <a:rPr lang="en-US" sz="1200" kern="1200" dirty="0">
                <a:solidFill>
                  <a:schemeClr val="tx1"/>
                </a:solidFill>
                <a:effectLst/>
                <a:latin typeface="+mn-lt"/>
                <a:ea typeface="+mn-ea"/>
                <a:cs typeface="+mn-cs"/>
              </a:rPr>
              <a:t>. This means that there may be problems in its contribution to health promotion.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14</a:t>
            </a:fld>
            <a:endParaRPr lang="en-IN"/>
          </a:p>
        </p:txBody>
      </p:sp>
    </p:spTree>
    <p:extLst>
      <p:ext uri="{BB962C8B-B14F-4D97-AF65-F5344CB8AC3E}">
        <p14:creationId xmlns:p14="http://schemas.microsoft.com/office/powerpoint/2010/main" val="22471637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From these inequalities, it is clear that diabetes prevalence is highly dependent on social factors influencing the health of individuals (</a:t>
            </a:r>
            <a:r>
              <a:rPr lang="en-IN" sz="1200" kern="1200" dirty="0">
                <a:solidFill>
                  <a:schemeClr val="tx1"/>
                </a:solidFill>
                <a:effectLst/>
                <a:latin typeface="+mn-lt"/>
                <a:ea typeface="+mn-ea"/>
                <a:cs typeface="+mn-cs"/>
              </a:rPr>
              <a:t>Berry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a:t>
            </a:r>
            <a:r>
              <a:rPr lang="en-US" sz="1200" kern="1200" dirty="0">
                <a:solidFill>
                  <a:schemeClr val="tx1"/>
                </a:solidFill>
                <a:effectLst/>
                <a:latin typeface="+mn-lt"/>
                <a:ea typeface="+mn-ea"/>
                <a:cs typeface="+mn-cs"/>
              </a:rPr>
              <a:t>. While the NDPP strives for improved accessibility, it is possible that some obstacles may affect their ability to benefit from its implementation, especially in achieving SDG 3.</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15</a:t>
            </a:fld>
            <a:endParaRPr lang="en-IN"/>
          </a:p>
        </p:txBody>
      </p:sp>
    </p:spTree>
    <p:extLst>
      <p:ext uri="{BB962C8B-B14F-4D97-AF65-F5344CB8AC3E}">
        <p14:creationId xmlns:p14="http://schemas.microsoft.com/office/powerpoint/2010/main" val="29679564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These recommendations are geared towards making healthcare services more sustainable through overcoming barriers that might affect the success of programs (</a:t>
            </a:r>
            <a:r>
              <a:rPr lang="en-GB" sz="1200" kern="1200" dirty="0">
                <a:solidFill>
                  <a:schemeClr val="tx1"/>
                </a:solidFill>
                <a:effectLst/>
                <a:latin typeface="+mn-lt"/>
                <a:ea typeface="+mn-ea"/>
                <a:cs typeface="+mn-cs"/>
              </a:rPr>
              <a:t>Hassan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It is important for these recommendations to involve the healthcare providers, the community, and policy makers in order to be successful in prevention and public health benefits.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16</a:t>
            </a:fld>
            <a:endParaRPr lang="en-IN"/>
          </a:p>
        </p:txBody>
      </p:sp>
    </p:spTree>
    <p:extLst>
      <p:ext uri="{BB962C8B-B14F-4D97-AF65-F5344CB8AC3E}">
        <p14:creationId xmlns:p14="http://schemas.microsoft.com/office/powerpoint/2010/main" val="9846152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Notes:</a:t>
            </a:r>
            <a:r>
              <a:rPr lang="en-US" sz="1200" kern="1200" dirty="0">
                <a:solidFill>
                  <a:schemeClr val="tx1"/>
                </a:solidFill>
                <a:effectLst/>
                <a:latin typeface="+mn-lt"/>
                <a:ea typeface="+mn-ea"/>
                <a:cs typeface="+mn-cs"/>
              </a:rPr>
              <a:t> In conclusion, the presentation showed that it is only through collaboration among policy makers, health care providers, and communities that diabetes can be prevented effectively. While the NDPP project brought about good results, the socio-economic and ethnic disparities remained a challenge in access and participation.</a:t>
            </a:r>
            <a:endParaRPr lang="en-IN" dirty="0"/>
          </a:p>
        </p:txBody>
      </p:sp>
      <p:sp>
        <p:nvSpPr>
          <p:cNvPr id="4" name="Slide Number Placeholder 3"/>
          <p:cNvSpPr>
            <a:spLocks noGrp="1"/>
          </p:cNvSpPr>
          <p:nvPr>
            <p:ph type="sldNum" sz="quarter" idx="5"/>
          </p:nvPr>
        </p:nvSpPr>
        <p:spPr/>
        <p:txBody>
          <a:bodyPr/>
          <a:lstStyle/>
          <a:p>
            <a:fld id="{B2881D45-9421-4223-B453-65EFE47E2EEF}" type="slidenum">
              <a:rPr lang="en-IN" smtClean="0"/>
              <a:t>17</a:t>
            </a:fld>
            <a:endParaRPr lang="en-IN"/>
          </a:p>
        </p:txBody>
      </p:sp>
    </p:spTree>
    <p:extLst>
      <p:ext uri="{BB962C8B-B14F-4D97-AF65-F5344CB8AC3E}">
        <p14:creationId xmlns:p14="http://schemas.microsoft.com/office/powerpoint/2010/main" val="1170209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160EBB-17D4-44D3-9601-8612015F1461}" type="datetimeFigureOut">
              <a:rPr lang="en-IN" smtClean="0"/>
              <a:t>21-06-2026</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65E6B4AC-BA1A-46D9-9844-B9EBD6248585}"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853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160EBB-17D4-44D3-9601-8612015F1461}"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5E6B4AC-BA1A-46D9-9844-B9EBD6248585}"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26324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160EBB-17D4-44D3-9601-8612015F1461}"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5E6B4AC-BA1A-46D9-9844-B9EBD6248585}"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04510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160EBB-17D4-44D3-9601-8612015F1461}"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5E6B4AC-BA1A-46D9-9844-B9EBD6248585}"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9986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160EBB-17D4-44D3-9601-8612015F1461}" type="datetimeFigureOut">
              <a:rPr lang="en-IN" smtClean="0"/>
              <a:t>21-06-2026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5E6B4AC-BA1A-46D9-9844-B9EBD6248585}"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8424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160EBB-17D4-44D3-9601-8612015F1461}" type="datetimeFigureOut">
              <a:rPr lang="en-IN" smtClean="0"/>
              <a:t>21-06-2026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5E6B4AC-BA1A-46D9-9844-B9EBD6248585}"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700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160EBB-17D4-44D3-9601-8612015F1461}" type="datetimeFigureOut">
              <a:rPr lang="en-IN" smtClean="0"/>
              <a:t>21-06-2026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5E6B4AC-BA1A-46D9-9844-B9EBD6248585}" type="slidenum">
              <a:rPr lang="en-IN" smtClean="0"/>
              <a:t>‹#›</a:t>
            </a:fld>
            <a:endParaRPr lang="en-IN"/>
          </a:p>
        </p:txBody>
      </p:sp>
    </p:spTree>
    <p:extLst>
      <p:ext uri="{BB962C8B-B14F-4D97-AF65-F5344CB8AC3E}">
        <p14:creationId xmlns:p14="http://schemas.microsoft.com/office/powerpoint/2010/main" val="2891415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160EBB-17D4-44D3-9601-8612015F1461}" type="datetimeFigureOut">
              <a:rPr lang="en-IN" smtClean="0"/>
              <a:t>21-06-2026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5E6B4AC-BA1A-46D9-9844-B9EBD6248585}"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5510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1160EBB-17D4-44D3-9601-8612015F1461}" type="datetimeFigureOut">
              <a:rPr lang="en-IN" smtClean="0"/>
              <a:t>21-06-2026</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65E6B4AC-BA1A-46D9-9844-B9EBD6248585}"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3045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160EBB-17D4-44D3-9601-8612015F1461}"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5E6B4AC-BA1A-46D9-9844-B9EBD6248585}"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5992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160EBB-17D4-44D3-9601-8612015F1461}" type="datetimeFigureOut">
              <a:rPr lang="en-IN" smtClean="0"/>
              <a:t>21-06-2026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5E6B4AC-BA1A-46D9-9844-B9EBD6248585}"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5601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1160EBB-17D4-44D3-9601-8612015F1461}" type="datetimeFigureOut">
              <a:rPr lang="en-IN" smtClean="0"/>
              <a:t>21-06-2026</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5E6B4AC-BA1A-46D9-9844-B9EBD6248585}"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412817"/>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16/b978-0-323-90446-9.00008-3" TargetMode="External"/><Relationship Id="rId7" Type="http://schemas.openxmlformats.org/officeDocument/2006/relationships/hyperlink" Target="https://www.researchgate.net/figure/e-Social-Ecological-Model-Adapted-for-Physical-Activity-24_fig1_264347123" TargetMode="External"/><Relationship Id="rId2" Type="http://schemas.openxmlformats.org/officeDocument/2006/relationships/hyperlink" Target="https://www.researchgate.net/figure/Social-factors-influencing-glycemic-control-in-type-2-diabetes-mellitus-patients_fig1_308014186" TargetMode="External"/><Relationship Id="rId1" Type="http://schemas.openxmlformats.org/officeDocument/2006/relationships/slideLayout" Target="../slideLayouts/slideLayout2.xml"/><Relationship Id="rId6" Type="http://schemas.openxmlformats.org/officeDocument/2006/relationships/hyperlink" Target="https://doi.org/10.1101/2024.03.06.24303819" TargetMode="External"/><Relationship Id="rId5" Type="http://schemas.openxmlformats.org/officeDocument/2006/relationships/hyperlink" Target="https://doi.org/10.1370/afm.245" TargetMode="External"/><Relationship Id="rId4" Type="http://schemas.openxmlformats.org/officeDocument/2006/relationships/hyperlink" Target="https://doi.org/10.1007/s11121-022-01404-1"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3390/nu14061259" TargetMode="External"/><Relationship Id="rId2" Type="http://schemas.openxmlformats.org/officeDocument/2006/relationships/hyperlink" Target="https://doi.org/10.2147/NDS.S395444" TargetMode="External"/><Relationship Id="rId1" Type="http://schemas.openxmlformats.org/officeDocument/2006/relationships/slideLayout" Target="../slideLayouts/slideLayout2.xml"/><Relationship Id="rId5" Type="http://schemas.openxmlformats.org/officeDocument/2006/relationships/hyperlink" Target="https://doi.org/10.1080/21642850.2022.2077205" TargetMode="External"/><Relationship Id="rId4" Type="http://schemas.openxmlformats.org/officeDocument/2006/relationships/hyperlink" Target="https://doi.org/10.1136/bmjopen-2025-100512"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3399/bjgp15x685537" TargetMode="External"/><Relationship Id="rId3" Type="http://schemas.openxmlformats.org/officeDocument/2006/relationships/hyperlink" Target="https://www.researchgate.net/profile/Meghan-Vidt?_tp=eyJjb250ZXh0Ijp7ImZpcnN0UGFnZSI6Il9kaXJlY3QiLCJwYWdlIjoiX2RpcmVjdCJ9fQ" TargetMode="External"/><Relationship Id="rId7" Type="http://schemas.openxmlformats.org/officeDocument/2006/relationships/hyperlink" Target="https://doi.org/10.2196/15499" TargetMode="External"/><Relationship Id="rId2" Type="http://schemas.openxmlformats.org/officeDocument/2006/relationships/hyperlink" Target="https://doi.org/10.1177/08980101241261261" TargetMode="External"/><Relationship Id="rId1" Type="http://schemas.openxmlformats.org/officeDocument/2006/relationships/slideLayout" Target="../slideLayouts/slideLayout2.xml"/><Relationship Id="rId6" Type="http://schemas.openxmlformats.org/officeDocument/2006/relationships/hyperlink" Target="https://doi.org/10.1186/s12913-023-09195-z" TargetMode="External"/><Relationship Id="rId5" Type="http://schemas.openxmlformats.org/officeDocument/2006/relationships/hyperlink" Target="https://doi.org/10.1136/bmjopen-2017-019467" TargetMode="External"/><Relationship Id="rId4" Type="http://schemas.openxmlformats.org/officeDocument/2006/relationships/hyperlink" Target="https://doi.org/10.3310/nihrevidence_52026"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8DA2C1-6958-B813-7B3D-77C89D5D88B0}"/>
              </a:ext>
            </a:extLst>
          </p:cNvPr>
          <p:cNvSpPr>
            <a:spLocks noGrp="1"/>
          </p:cNvSpPr>
          <p:nvPr>
            <p:ph type="ctrTitle"/>
          </p:nvPr>
        </p:nvSpPr>
        <p:spPr>
          <a:xfrm>
            <a:off x="1580827" y="2665708"/>
            <a:ext cx="9500461" cy="2979903"/>
          </a:xfrm>
        </p:spPr>
        <p:style>
          <a:lnRef idx="2">
            <a:schemeClr val="dk1"/>
          </a:lnRef>
          <a:fillRef idx="1">
            <a:schemeClr val="lt1"/>
          </a:fillRef>
          <a:effectRef idx="0">
            <a:schemeClr val="dk1"/>
          </a:effectRef>
          <a:fontRef idx="minor">
            <a:schemeClr val="dk1"/>
          </a:fontRef>
        </p:style>
        <p:txBody>
          <a:bodyPr>
            <a:noAutofit/>
          </a:bodyPr>
          <a:lstStyle/>
          <a:p>
            <a:pPr algn="ctr"/>
            <a:r>
              <a:rPr lang="en-GB" sz="3200" b="1" dirty="0">
                <a:latin typeface="Calibri" panose="020F0502020204030204" pitchFamily="34" charset="0"/>
                <a:ea typeface="Calibri" panose="020F0502020204030204" pitchFamily="34" charset="0"/>
                <a:cs typeface="Calibri" panose="020F0502020204030204" pitchFamily="34" charset="0"/>
              </a:rPr>
              <a:t>Lecturer’s Name:</a:t>
            </a:r>
            <a:r>
              <a:rPr lang="en-GB" sz="3200" dirty="0">
                <a:latin typeface="Calibri" panose="020F0502020204030204" pitchFamily="34" charset="0"/>
                <a:ea typeface="Calibri" panose="020F0502020204030204" pitchFamily="34" charset="0"/>
                <a:cs typeface="Calibri" panose="020F0502020204030204" pitchFamily="34" charset="0"/>
              </a:rPr>
              <a:t> Parese Ahmed, Philip Jones,</a:t>
            </a:r>
            <a:br>
              <a:rPr lang="en-IN" sz="3200" dirty="0">
                <a:latin typeface="Calibri" panose="020F0502020204030204" pitchFamily="34" charset="0"/>
                <a:ea typeface="Calibri" panose="020F0502020204030204" pitchFamily="34" charset="0"/>
                <a:cs typeface="Calibri" panose="020F0502020204030204" pitchFamily="34" charset="0"/>
              </a:rPr>
            </a:br>
            <a:r>
              <a:rPr lang="en-GB" sz="3200" dirty="0">
                <a:latin typeface="Calibri" panose="020F0502020204030204" pitchFamily="34" charset="0"/>
                <a:ea typeface="Calibri" panose="020F0502020204030204" pitchFamily="34" charset="0"/>
                <a:cs typeface="Calibri" panose="020F0502020204030204" pitchFamily="34" charset="0"/>
              </a:rPr>
              <a:t>Samuel Assan and Junaid</a:t>
            </a:r>
            <a:br>
              <a:rPr lang="en-IN" sz="3200" dirty="0">
                <a:latin typeface="Calibri" panose="020F0502020204030204" pitchFamily="34" charset="0"/>
                <a:ea typeface="Calibri" panose="020F0502020204030204" pitchFamily="34" charset="0"/>
                <a:cs typeface="Calibri" panose="020F0502020204030204" pitchFamily="34" charset="0"/>
              </a:rPr>
            </a:br>
            <a:r>
              <a:rPr lang="en-GB" sz="3200" dirty="0">
                <a:latin typeface="Calibri" panose="020F0502020204030204" pitchFamily="34" charset="0"/>
                <a:ea typeface="Calibri" panose="020F0502020204030204" pitchFamily="34" charset="0"/>
                <a:cs typeface="Calibri" panose="020F0502020204030204" pitchFamily="34" charset="0"/>
              </a:rPr>
              <a:t>Shaikh</a:t>
            </a:r>
            <a:br>
              <a:rPr lang="en-IN" sz="3200" dirty="0">
                <a:latin typeface="Calibri" panose="020F0502020204030204" pitchFamily="34" charset="0"/>
                <a:ea typeface="Calibri" panose="020F0502020204030204" pitchFamily="34" charset="0"/>
                <a:cs typeface="Calibri" panose="020F0502020204030204" pitchFamily="34" charset="0"/>
              </a:rPr>
            </a:br>
            <a:r>
              <a:rPr lang="en-GB" sz="3200" b="1" dirty="0">
                <a:latin typeface="Calibri" panose="020F0502020204030204" pitchFamily="34" charset="0"/>
                <a:ea typeface="Calibri" panose="020F0502020204030204" pitchFamily="34" charset="0"/>
                <a:cs typeface="Calibri" panose="020F0502020204030204" pitchFamily="34" charset="0"/>
              </a:rPr>
              <a:t>Module Code:</a:t>
            </a:r>
            <a:r>
              <a:rPr lang="en-GB" sz="3200" dirty="0">
                <a:latin typeface="Calibri" panose="020F0502020204030204" pitchFamily="34" charset="0"/>
                <a:ea typeface="Calibri" panose="020F0502020204030204" pitchFamily="34" charset="0"/>
                <a:cs typeface="Calibri" panose="020F0502020204030204" pitchFamily="34" charset="0"/>
              </a:rPr>
              <a:t> BMHP6030</a:t>
            </a:r>
            <a:br>
              <a:rPr lang="en-IN" sz="3200" dirty="0">
                <a:latin typeface="Calibri" panose="020F0502020204030204" pitchFamily="34" charset="0"/>
                <a:ea typeface="Calibri" panose="020F0502020204030204" pitchFamily="34" charset="0"/>
                <a:cs typeface="Calibri" panose="020F0502020204030204" pitchFamily="34" charset="0"/>
              </a:rPr>
            </a:br>
            <a:r>
              <a:rPr lang="en-GB" sz="3200" b="1" dirty="0">
                <a:latin typeface="Calibri" panose="020F0502020204030204" pitchFamily="34" charset="0"/>
                <a:ea typeface="Calibri" panose="020F0502020204030204" pitchFamily="34" charset="0"/>
                <a:cs typeface="Calibri" panose="020F0502020204030204" pitchFamily="34" charset="0"/>
              </a:rPr>
              <a:t>Module Title:</a:t>
            </a:r>
            <a:r>
              <a:rPr lang="en-GB" sz="3200" dirty="0">
                <a:latin typeface="Calibri" panose="020F0502020204030204" pitchFamily="34" charset="0"/>
                <a:ea typeface="Calibri" panose="020F0502020204030204" pitchFamily="34" charset="0"/>
                <a:cs typeface="Calibri" panose="020F0502020204030204" pitchFamily="34" charset="0"/>
              </a:rPr>
              <a:t> Health, Wellbeing and Sustainable Development</a:t>
            </a:r>
            <a:endParaRPr lang="en-IN" sz="3200" dirty="0">
              <a:latin typeface="Calibri" panose="020F0502020204030204" pitchFamily="34" charset="0"/>
              <a:ea typeface="Calibri" panose="020F0502020204030204" pitchFamily="34" charset="0"/>
              <a:cs typeface="Calibri" panose="020F0502020204030204" pitchFamily="34" charset="0"/>
            </a:endParaRPr>
          </a:p>
        </p:txBody>
      </p:sp>
      <p:sp>
        <p:nvSpPr>
          <p:cNvPr id="5" name="Subtitle 4">
            <a:extLst>
              <a:ext uri="{FF2B5EF4-FFF2-40B4-BE49-F238E27FC236}">
                <a16:creationId xmlns:a16="http://schemas.microsoft.com/office/drawing/2014/main" id="{3E63A079-43E6-1718-F76B-7E93BC2EC0D4}"/>
              </a:ext>
            </a:extLst>
          </p:cNvPr>
          <p:cNvSpPr>
            <a:spLocks noGrp="1"/>
          </p:cNvSpPr>
          <p:nvPr>
            <p:ph type="subTitle" idx="1"/>
          </p:nvPr>
        </p:nvSpPr>
        <p:spPr>
          <a:xfrm>
            <a:off x="2012521" y="1583120"/>
            <a:ext cx="8637072" cy="977621"/>
          </a:xfrm>
        </p:spPr>
        <p:style>
          <a:lnRef idx="2">
            <a:schemeClr val="dk1"/>
          </a:lnRef>
          <a:fillRef idx="1">
            <a:schemeClr val="lt1"/>
          </a:fillRef>
          <a:effectRef idx="0">
            <a:schemeClr val="dk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Student Name:</a:t>
            </a:r>
            <a:r>
              <a:rPr lang="en-GB" dirty="0">
                <a:latin typeface="Calibri" panose="020F0502020204030204" pitchFamily="34" charset="0"/>
                <a:ea typeface="Calibri" panose="020F0502020204030204" pitchFamily="34" charset="0"/>
                <a:cs typeface="Calibri" panose="020F0502020204030204" pitchFamily="34" charset="0"/>
              </a:rPr>
              <a:t> Albert Malula</a:t>
            </a:r>
            <a:endParaRPr lang="en-IN" dirty="0">
              <a:latin typeface="Calibri" panose="020F0502020204030204" pitchFamily="34" charset="0"/>
              <a:ea typeface="Calibri" panose="020F0502020204030204" pitchFamily="34" charset="0"/>
              <a:cs typeface="Calibri" panose="020F0502020204030204" pitchFamily="34" charset="0"/>
            </a:endParaRPr>
          </a:p>
          <a:p>
            <a:pPr algn="ctr"/>
            <a:r>
              <a:rPr lang="en-GB" b="1" dirty="0">
                <a:latin typeface="Calibri" panose="020F0502020204030204" pitchFamily="34" charset="0"/>
                <a:ea typeface="Calibri" panose="020F0502020204030204" pitchFamily="34" charset="0"/>
                <a:cs typeface="Calibri" panose="020F0502020204030204" pitchFamily="34" charset="0"/>
              </a:rPr>
              <a:t>Student Number: 2310030</a:t>
            </a:r>
            <a:endParaRPr lang="en-IN" dirty="0">
              <a:latin typeface="Calibri" panose="020F0502020204030204" pitchFamily="34" charset="0"/>
              <a:ea typeface="Calibri" panose="020F0502020204030204" pitchFamily="34" charset="0"/>
              <a:cs typeface="Calibri" panose="020F0502020204030204" pitchFamily="34" charset="0"/>
            </a:endParaRPr>
          </a:p>
          <a:p>
            <a:pPr algn="ctr"/>
            <a:endParaRPr lang="en-IN"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5E3D1DFD-E30C-C26F-4D7C-B2DD7E82AC5D}"/>
              </a:ext>
            </a:extLst>
          </p:cNvPr>
          <p:cNvPicPr>
            <a:picLocks noChangeAspect="1"/>
          </p:cNvPicPr>
          <p:nvPr/>
        </p:nvPicPr>
        <p:blipFill>
          <a:blip r:embed="rId2"/>
          <a:stretch>
            <a:fillRect/>
          </a:stretch>
        </p:blipFill>
        <p:spPr>
          <a:xfrm>
            <a:off x="4599041" y="96511"/>
            <a:ext cx="4113164" cy="1381642"/>
          </a:xfrm>
          <a:prstGeom prst="rect">
            <a:avLst/>
          </a:prstGeom>
        </p:spPr>
      </p:pic>
    </p:spTree>
    <p:extLst>
      <p:ext uri="{BB962C8B-B14F-4D97-AF65-F5344CB8AC3E}">
        <p14:creationId xmlns:p14="http://schemas.microsoft.com/office/powerpoint/2010/main" val="2247892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90945-7893-640C-F3BA-5A9920013BDE}"/>
              </a:ext>
            </a:extLst>
          </p:cNvPr>
          <p:cNvSpPr>
            <a:spLocks noGrp="1"/>
          </p:cNvSpPr>
          <p:nvPr>
            <p:ph type="title"/>
          </p:nvPr>
        </p:nvSpPr>
        <p:spPr>
          <a:xfrm>
            <a:off x="838200" y="365126"/>
            <a:ext cx="10515600" cy="1122712"/>
          </a:xfrm>
        </p:spPr>
        <p:style>
          <a:lnRef idx="1">
            <a:schemeClr val="accent1"/>
          </a:lnRef>
          <a:fillRef idx="2">
            <a:schemeClr val="accent1"/>
          </a:fillRef>
          <a:effectRef idx="1">
            <a:schemeClr val="accent1"/>
          </a:effectRef>
          <a:fontRef idx="minor">
            <a:schemeClr val="dk1"/>
          </a:fontRef>
        </p:style>
        <p:txBody>
          <a:bodyPr/>
          <a:lstStyle/>
          <a:p>
            <a:pPr algn="ctr"/>
            <a:r>
              <a:rPr lang="en-US" b="1" dirty="0">
                <a:latin typeface="Calibri" panose="020F0502020204030204" pitchFamily="34" charset="0"/>
                <a:ea typeface="Calibri" panose="020F0502020204030204" pitchFamily="34" charset="0"/>
                <a:cs typeface="Calibri" panose="020F0502020204030204" pitchFamily="34" charset="0"/>
              </a:rPr>
              <a:t>Introduction</a:t>
            </a:r>
            <a:r>
              <a:rPr lang="en-US" dirty="0">
                <a:latin typeface="Calibri" panose="020F0502020204030204" pitchFamily="34" charset="0"/>
                <a:ea typeface="Calibri" panose="020F0502020204030204" pitchFamily="34" charset="0"/>
                <a:cs typeface="Calibri" panose="020F0502020204030204" pitchFamily="34" charset="0"/>
              </a:rPr>
              <a:t> </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1616EB9-2CF7-08ED-B4CE-3B91EA3A942B}"/>
              </a:ext>
            </a:extLst>
          </p:cNvPr>
          <p:cNvSpPr>
            <a:spLocks noGrp="1"/>
          </p:cNvSpPr>
          <p:nvPr>
            <p:ph idx="1"/>
          </p:nvPr>
        </p:nvSpPr>
        <p:spPr>
          <a:xfrm>
            <a:off x="881344" y="1905975"/>
            <a:ext cx="5531603" cy="3955243"/>
          </a:xfrm>
        </p:spPr>
        <p:style>
          <a:lnRef idx="2">
            <a:schemeClr val="dk1"/>
          </a:lnRef>
          <a:fillRef idx="1">
            <a:schemeClr val="lt1"/>
          </a:fillRef>
          <a:effectRef idx="0">
            <a:schemeClr val="dk1"/>
          </a:effectRef>
          <a:fontRef idx="minor">
            <a:schemeClr val="dk1"/>
          </a:fontRef>
        </p:style>
        <p:txBody>
          <a:bodyPr>
            <a:normAutofit fontScale="92500"/>
          </a:bodyPr>
          <a:lstStyle/>
          <a:p>
            <a:pPr lvl="0" algn="just"/>
            <a:r>
              <a:rPr lang="en-US" sz="2000" dirty="0">
                <a:latin typeface="Calibri" panose="020F0502020204030204" pitchFamily="34" charset="0"/>
                <a:ea typeface="Calibri" panose="020F0502020204030204" pitchFamily="34" charset="0"/>
                <a:cs typeface="Calibri" panose="020F0502020204030204" pitchFamily="34" charset="0"/>
              </a:rPr>
              <a:t>The presentation aims to critically examine the integration of health, wellbeing, and suitable development within the health and social care. </a:t>
            </a:r>
            <a:endParaRPr lang="en-IN" sz="2000" dirty="0">
              <a:latin typeface="Calibri" panose="020F0502020204030204" pitchFamily="34" charset="0"/>
              <a:ea typeface="Calibri" panose="020F0502020204030204" pitchFamily="34" charset="0"/>
              <a:cs typeface="Calibri" panose="020F0502020204030204" pitchFamily="34" charset="0"/>
            </a:endParaRPr>
          </a:p>
          <a:p>
            <a:pPr lvl="0" algn="just"/>
            <a:r>
              <a:rPr lang="en-US" sz="2000" dirty="0">
                <a:latin typeface="Calibri" panose="020F0502020204030204" pitchFamily="34" charset="0"/>
                <a:ea typeface="Calibri" panose="020F0502020204030204" pitchFamily="34" charset="0"/>
                <a:cs typeface="Calibri" panose="020F0502020204030204" pitchFamily="34" charset="0"/>
              </a:rPr>
              <a:t>It will also explore the importance of integrated as well as preventative healthcare approaches. </a:t>
            </a:r>
            <a:endParaRPr lang="en-IN" sz="2000" dirty="0">
              <a:latin typeface="Calibri" panose="020F0502020204030204" pitchFamily="34" charset="0"/>
              <a:ea typeface="Calibri" panose="020F0502020204030204" pitchFamily="34" charset="0"/>
              <a:cs typeface="Calibri" panose="020F0502020204030204" pitchFamily="34" charset="0"/>
            </a:endParaRPr>
          </a:p>
          <a:p>
            <a:pPr lvl="0" algn="just"/>
            <a:r>
              <a:rPr lang="en-US" sz="2000" dirty="0">
                <a:latin typeface="Calibri" panose="020F0502020204030204" pitchFamily="34" charset="0"/>
                <a:ea typeface="Calibri" panose="020F0502020204030204" pitchFamily="34" charset="0"/>
                <a:cs typeface="Calibri" panose="020F0502020204030204" pitchFamily="34" charset="0"/>
              </a:rPr>
              <a:t>The NHS Diabetes Prevention programme mainly serves as the selected study. </a:t>
            </a:r>
            <a:endParaRPr lang="en-IN" sz="2000" dirty="0">
              <a:latin typeface="Calibri" panose="020F0502020204030204" pitchFamily="34" charset="0"/>
              <a:ea typeface="Calibri" panose="020F0502020204030204" pitchFamily="34" charset="0"/>
              <a:cs typeface="Calibri" panose="020F0502020204030204" pitchFamily="34" charset="0"/>
            </a:endParaRPr>
          </a:p>
          <a:p>
            <a:pPr lvl="0" algn="just"/>
            <a:r>
              <a:rPr lang="en-US" sz="2000" dirty="0">
                <a:latin typeface="Calibri" panose="020F0502020204030204" pitchFamily="34" charset="0"/>
                <a:ea typeface="Calibri" panose="020F0502020204030204" pitchFamily="34" charset="0"/>
                <a:cs typeface="Calibri" panose="020F0502020204030204" pitchFamily="34" charset="0"/>
              </a:rPr>
              <a:t>The presentation will evaluate the relevant theories, policies, SDG 3, programme outcomes, health inequalities, and the future recommendations. </a:t>
            </a:r>
            <a:endParaRPr lang="en-IN" sz="20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descr="Beccles Medical Centre - Are you at risk of type 2 diabetes? Don't wait to  take control of your health. The Healthier You: NHS Diabetes Prevention  Programme is here to help you">
            <a:extLst>
              <a:ext uri="{FF2B5EF4-FFF2-40B4-BE49-F238E27FC236}">
                <a16:creationId xmlns:a16="http://schemas.microsoft.com/office/drawing/2014/main" id="{9810751B-5CD5-E13F-DBA4-79B1E8039E4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17010" y="1905975"/>
            <a:ext cx="4877199" cy="2676645"/>
          </a:xfrm>
          <a:prstGeom prst="rect">
            <a:avLst/>
          </a:prstGeom>
          <a:noFill/>
          <a:ln>
            <a:noFill/>
          </a:ln>
        </p:spPr>
      </p:pic>
      <p:sp>
        <p:nvSpPr>
          <p:cNvPr id="6" name="TextBox 5">
            <a:extLst>
              <a:ext uri="{FF2B5EF4-FFF2-40B4-BE49-F238E27FC236}">
                <a16:creationId xmlns:a16="http://schemas.microsoft.com/office/drawing/2014/main" id="{3190F9D5-1327-1719-93C7-2E0E30756E61}"/>
              </a:ext>
            </a:extLst>
          </p:cNvPr>
          <p:cNvSpPr txBox="1"/>
          <p:nvPr/>
        </p:nvSpPr>
        <p:spPr>
          <a:xfrm>
            <a:off x="6917010" y="4797907"/>
            <a:ext cx="4877199" cy="982961"/>
          </a:xfrm>
          <a:prstGeom prst="rect">
            <a:avLst/>
          </a:prstGeom>
          <a:noFill/>
        </p:spPr>
        <p:txBody>
          <a:bodyPr wrap="square">
            <a:spAutoFit/>
          </a:bodyPr>
          <a:lstStyle/>
          <a:p>
            <a:pPr algn="ctr">
              <a:lnSpc>
                <a:spcPct val="150000"/>
              </a:lnSpc>
              <a:spcAft>
                <a:spcPts val="800"/>
              </a:spcAft>
              <a:buNone/>
            </a:pPr>
            <a:r>
              <a:rPr lang="en-GB" sz="1800" b="1" kern="100" dirty="0">
                <a:effectLst/>
                <a:latin typeface="Calibri" panose="020F0502020204030204" pitchFamily="34" charset="0"/>
                <a:ea typeface="Calibri" panose="020F0502020204030204" pitchFamily="34" charset="0"/>
                <a:cs typeface="Calibri" panose="020F0502020204030204" pitchFamily="34" charset="0"/>
              </a:rPr>
              <a:t>Figure 1: </a:t>
            </a:r>
            <a:r>
              <a:rPr lang="en-US" sz="1800" b="1" kern="100" dirty="0">
                <a:effectLst/>
                <a:latin typeface="Calibri" panose="020F0502020204030204" pitchFamily="34" charset="0"/>
                <a:ea typeface="Calibri" panose="020F0502020204030204" pitchFamily="34" charset="0"/>
                <a:cs typeface="Calibri" panose="020F0502020204030204" pitchFamily="34" charset="0"/>
              </a:rPr>
              <a:t>NHS Diabetes Prevention Programme</a:t>
            </a:r>
            <a:endParaRPr lang="en-IN" sz="1800" b="1" kern="100" dirty="0">
              <a:effectLst/>
              <a:latin typeface="Calibri" panose="020F0502020204030204" pitchFamily="34" charset="0"/>
              <a:ea typeface="Calibri" panose="020F0502020204030204" pitchFamily="34" charset="0"/>
              <a:cs typeface="Calibri" panose="020F0502020204030204" pitchFamily="34" charset="0"/>
            </a:endParaRPr>
          </a:p>
          <a:p>
            <a:pPr algn="ctr">
              <a:lnSpc>
                <a:spcPct val="150000"/>
              </a:lnSpc>
              <a:spcAft>
                <a:spcPts val="800"/>
              </a:spcAft>
              <a:buNone/>
            </a:pPr>
            <a:r>
              <a:rPr lang="en-US" sz="1800" kern="100" dirty="0">
                <a:effectLst/>
                <a:latin typeface="Calibri" panose="020F0502020204030204" pitchFamily="34" charset="0"/>
                <a:ea typeface="Calibri" panose="020F0502020204030204" pitchFamily="34" charset="0"/>
                <a:cs typeface="Calibri" panose="020F0502020204030204" pitchFamily="34" charset="0"/>
              </a:rPr>
              <a:t>(Source: NHS. England, 2026)</a:t>
            </a:r>
            <a:endParaRPr lang="en-IN" sz="18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249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3B691-B7F6-8F98-907B-09EDA67DCF31}"/>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Definition of Health </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558DEE6-551D-8C88-9233-8CDF4177210C}"/>
              </a:ext>
            </a:extLst>
          </p:cNvPr>
          <p:cNvSpPr>
            <a:spLocks noGrp="1"/>
          </p:cNvSpPr>
          <p:nvPr>
            <p:ph idx="1"/>
          </p:nvPr>
        </p:nvSpPr>
        <p:spPr>
          <a:xfrm>
            <a:off x="1451580" y="2015732"/>
            <a:ext cx="5801628" cy="3811631"/>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pPr lvl="0" algn="just"/>
            <a:r>
              <a:rPr lang="en-US" dirty="0">
                <a:latin typeface="Calibri" panose="020F0502020204030204" pitchFamily="34" charset="0"/>
                <a:ea typeface="Calibri" panose="020F0502020204030204" pitchFamily="34" charset="0"/>
                <a:cs typeface="Calibri" panose="020F0502020204030204" pitchFamily="34" charset="0"/>
              </a:rPr>
              <a:t>The World Health Organisation mainly defines health as a state of complete physical, mental, as well as social wellbeing (</a:t>
            </a:r>
            <a:r>
              <a:rPr lang="en-IN" dirty="0">
                <a:latin typeface="Calibri" panose="020F0502020204030204" pitchFamily="34" charset="0"/>
                <a:ea typeface="Calibri" panose="020F0502020204030204" pitchFamily="34" charset="0"/>
                <a:cs typeface="Calibri" panose="020F0502020204030204" pitchFamily="34" charset="0"/>
              </a:rPr>
              <a:t>Who.int, 2026)</a:t>
            </a:r>
            <a:r>
              <a:rPr lang="en-US" dirty="0">
                <a:latin typeface="Calibri" panose="020F0502020204030204" pitchFamily="34" charset="0"/>
                <a:ea typeface="Calibri" panose="020F0502020204030204" pitchFamily="34" charset="0"/>
                <a:cs typeface="Calibri" panose="020F0502020204030204" pitchFamily="34" charset="0"/>
              </a:rPr>
              <a:t>.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Physical health mainly indicates to the effective functioning of the body along with prevention of disease.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Moreover, mental health influences emotional resilience as well as quality if life. </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r>
              <a:rPr lang="en-US" dirty="0">
                <a:latin typeface="Calibri" panose="020F0502020204030204" pitchFamily="34" charset="0"/>
                <a:ea typeface="Calibri" panose="020F0502020204030204" pitchFamily="34" charset="0"/>
                <a:cs typeface="Calibri" panose="020F0502020204030204" pitchFamily="34" charset="0"/>
              </a:rPr>
              <a:t>Social wellbeing reflects the positive relationships, inclusion, and participation within society.</a:t>
            </a:r>
            <a:endParaRPr lang="en-IN"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2E2AB14-91B7-5391-B4BB-F7EFC81EDE08}"/>
              </a:ext>
            </a:extLst>
          </p:cNvPr>
          <p:cNvPicPr>
            <a:picLocks noChangeAspect="1"/>
          </p:cNvPicPr>
          <p:nvPr/>
        </p:nvPicPr>
        <p:blipFill>
          <a:blip r:embed="rId3"/>
          <a:stretch>
            <a:fillRect/>
          </a:stretch>
        </p:blipFill>
        <p:spPr>
          <a:xfrm>
            <a:off x="7636633" y="2015732"/>
            <a:ext cx="3418221" cy="2680254"/>
          </a:xfrm>
          <a:prstGeom prst="rect">
            <a:avLst/>
          </a:prstGeom>
        </p:spPr>
      </p:pic>
      <p:sp>
        <p:nvSpPr>
          <p:cNvPr id="6" name="TextBox 5">
            <a:extLst>
              <a:ext uri="{FF2B5EF4-FFF2-40B4-BE49-F238E27FC236}">
                <a16:creationId xmlns:a16="http://schemas.microsoft.com/office/drawing/2014/main" id="{0AAD92B9-1FD6-16F5-057A-E6EFCC89A1E5}"/>
              </a:ext>
            </a:extLst>
          </p:cNvPr>
          <p:cNvSpPr txBox="1"/>
          <p:nvPr/>
        </p:nvSpPr>
        <p:spPr>
          <a:xfrm>
            <a:off x="7636633" y="4844402"/>
            <a:ext cx="3418221" cy="982961"/>
          </a:xfrm>
          <a:prstGeom prst="rect">
            <a:avLst/>
          </a:prstGeom>
          <a:noFill/>
        </p:spPr>
        <p:txBody>
          <a:bodyPr wrap="square">
            <a:spAutoFit/>
          </a:bodyPr>
          <a:lstStyle/>
          <a:p>
            <a:pPr algn="ctr">
              <a:lnSpc>
                <a:spcPct val="150000"/>
              </a:lnSpc>
              <a:spcAft>
                <a:spcPts val="800"/>
              </a:spcAft>
              <a:buNone/>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Figure 2: Three Areas of Health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(Source: Meghan,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70480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BC701-71CA-261D-43E7-7A5521BA96C2}"/>
              </a:ext>
            </a:extLst>
          </p:cNvPr>
          <p:cNvSpPr>
            <a:spLocks noGrp="1"/>
          </p:cNvSpPr>
          <p:nvPr>
            <p:ph type="title"/>
          </p:nvPr>
        </p:nvSpPr>
        <p:spPr>
          <a:xfrm>
            <a:off x="1053885" y="634038"/>
            <a:ext cx="10523349" cy="1049235"/>
          </a:xfrm>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Defining wellbeing and sustainable development </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69A7889-444E-EF67-0EA0-3F9887C0EA10}"/>
              </a:ext>
            </a:extLst>
          </p:cNvPr>
          <p:cNvSpPr>
            <a:spLocks noGrp="1"/>
          </p:cNvSpPr>
          <p:nvPr>
            <p:ph idx="1"/>
          </p:nvPr>
        </p:nvSpPr>
        <p:spPr>
          <a:xfrm>
            <a:off x="1053885" y="2015732"/>
            <a:ext cx="10523349" cy="3997610"/>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Wellbeing:</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Subjective wellbeing: This wellbeing also reflects individual’s personal experiences of happiness, life satisfaction, as well as emotional fulfilment (</a:t>
            </a:r>
            <a:r>
              <a:rPr lang="en-IN" dirty="0">
                <a:latin typeface="Calibri" panose="020F0502020204030204" pitchFamily="34" charset="0"/>
                <a:ea typeface="Calibri" panose="020F0502020204030204" pitchFamily="34" charset="0"/>
                <a:cs typeface="Calibri" panose="020F0502020204030204" pitchFamily="34" charset="0"/>
              </a:rPr>
              <a:t>Stone </a:t>
            </a:r>
            <a:r>
              <a:rPr lang="en-IN" i="1" dirty="0">
                <a:latin typeface="Calibri" panose="020F0502020204030204" pitchFamily="34" charset="0"/>
                <a:ea typeface="Calibri" panose="020F0502020204030204" pitchFamily="34" charset="0"/>
                <a:cs typeface="Calibri" panose="020F0502020204030204" pitchFamily="34" charset="0"/>
              </a:rPr>
              <a:t>et al</a:t>
            </a:r>
            <a:r>
              <a:rPr lang="en-IN" dirty="0">
                <a:latin typeface="Calibri" panose="020F0502020204030204" pitchFamily="34" charset="0"/>
                <a:ea typeface="Calibri" panose="020F0502020204030204" pitchFamily="34" charset="0"/>
                <a:cs typeface="Calibri" panose="020F0502020204030204" pitchFamily="34" charset="0"/>
              </a:rPr>
              <a:t>., 2013)</a:t>
            </a:r>
            <a:r>
              <a:rPr lang="en-US" dirty="0">
                <a:latin typeface="Calibri" panose="020F0502020204030204" pitchFamily="34" charset="0"/>
                <a:ea typeface="Calibri" panose="020F0502020204030204" pitchFamily="34" charset="0"/>
                <a:cs typeface="Calibri" panose="020F0502020204030204" pitchFamily="34" charset="0"/>
              </a:rPr>
              <a:t>.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Objective wellbeing: This wellbeing also refers to the measurable condition like as status of health, education, employment, income, housing, as well as access to services. </a:t>
            </a:r>
            <a:endParaRPr lang="en-IN"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Sustainable Development:</a:t>
            </a:r>
            <a:endParaRPr lang="en-IN"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dirty="0">
                <a:latin typeface="Calibri" panose="020F0502020204030204" pitchFamily="34" charset="0"/>
                <a:ea typeface="Calibri" panose="020F0502020204030204" pitchFamily="34" charset="0"/>
                <a:cs typeface="Calibri" panose="020F0502020204030204" pitchFamily="34" charset="0"/>
              </a:rPr>
              <a:t>The United Nations also reveals sustainable development as meeting present needs without the compromising the ability of future generations to meet their own requirements (</a:t>
            </a:r>
            <a:r>
              <a:rPr lang="en-IN" dirty="0">
                <a:latin typeface="Calibri" panose="020F0502020204030204" pitchFamily="34" charset="0"/>
                <a:ea typeface="Calibri" panose="020F0502020204030204" pitchFamily="34" charset="0"/>
                <a:cs typeface="Calibri" panose="020F0502020204030204" pitchFamily="34" charset="0"/>
              </a:rPr>
              <a:t>un.org, 2025)</a:t>
            </a:r>
            <a:r>
              <a:rPr lang="en-US" dirty="0">
                <a:latin typeface="Calibri" panose="020F0502020204030204" pitchFamily="34" charset="0"/>
                <a:ea typeface="Calibri" panose="020F0502020204030204" pitchFamily="34" charset="0"/>
                <a:cs typeface="Calibri" panose="020F0502020204030204" pitchFamily="34" charset="0"/>
              </a:rPr>
              <a:t>.</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Social sustainability: Promotes the equity, inclusion, community wellbeing, as well as access to important services.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Economic sustainability: Supports the long-term financial stability as well as efficient use of resources.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Environmental sustainability: Also protects natural resources as well as decrease environmental impacts. </a:t>
            </a:r>
            <a:endParaRPr lang="en-IN" dirty="0">
              <a:latin typeface="Calibri" panose="020F0502020204030204" pitchFamily="34" charset="0"/>
              <a:ea typeface="Calibri" panose="020F0502020204030204" pitchFamily="34" charset="0"/>
              <a:cs typeface="Calibri" panose="020F0502020204030204" pitchFamily="34" charset="0"/>
            </a:endParaRPr>
          </a:p>
          <a:p>
            <a:pPr algn="just"/>
            <a:endParaRPr lang="en-IN"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9962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63B60-8226-AB23-04B7-95DA97138C3D}"/>
              </a:ext>
            </a:extLst>
          </p:cNvPr>
          <p:cNvSpPr>
            <a:spLocks noGrp="1"/>
          </p:cNvSpPr>
          <p:nvPr>
            <p:ph type="title"/>
          </p:nvPr>
        </p:nvSpPr>
        <p:spPr>
          <a:xfrm>
            <a:off x="1467077" y="277576"/>
            <a:ext cx="9603275" cy="1049235"/>
          </a:xfrm>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Theoretical Perspectives- Biopsychosocial Model </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45C96E4-10D2-17AD-DF3D-B9236202982B}"/>
              </a:ext>
            </a:extLst>
          </p:cNvPr>
          <p:cNvSpPr>
            <a:spLocks noGrp="1"/>
          </p:cNvSpPr>
          <p:nvPr>
            <p:ph idx="1"/>
          </p:nvPr>
        </p:nvSpPr>
        <p:spPr>
          <a:xfrm>
            <a:off x="121402" y="1534334"/>
            <a:ext cx="11949195" cy="2185259"/>
          </a:xfrm>
        </p:spPr>
        <p:style>
          <a:lnRef idx="2">
            <a:schemeClr val="dk1"/>
          </a:lnRef>
          <a:fillRef idx="1">
            <a:schemeClr val="lt1"/>
          </a:fillRef>
          <a:effectRef idx="0">
            <a:schemeClr val="dk1"/>
          </a:effectRef>
          <a:fontRef idx="minor">
            <a:schemeClr val="dk1"/>
          </a:fontRef>
        </p:style>
        <p:txBody>
          <a:bodyPr>
            <a:normAutofit lnSpcReduction="10000"/>
          </a:bodyPr>
          <a:lstStyle/>
          <a:p>
            <a:pPr lvl="0"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According to </a:t>
            </a:r>
            <a:r>
              <a:rPr lang="en-IN" sz="1800" dirty="0">
                <a:latin typeface="Calibri" panose="020F0502020204030204" pitchFamily="34" charset="0"/>
                <a:ea typeface="Calibri" panose="020F0502020204030204" pitchFamily="34" charset="0"/>
                <a:cs typeface="Calibri" panose="020F0502020204030204" pitchFamily="34" charset="0"/>
              </a:rPr>
              <a:t>Borrell </a:t>
            </a:r>
            <a:r>
              <a:rPr lang="en-US" sz="1800" dirty="0">
                <a:latin typeface="Calibri" panose="020F0502020204030204" pitchFamily="34" charset="0"/>
                <a:ea typeface="Calibri" panose="020F0502020204030204" pitchFamily="34" charset="0"/>
                <a:cs typeface="Calibri" panose="020F0502020204030204" pitchFamily="34" charset="0"/>
              </a:rPr>
              <a:t>(2024) the Biopsychosocial model mainly explains health through the biological, psychological, and social influences.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The biological factors also include genetics, obesity, as well as diabetes risk.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Psychological factor mainly include belies, motivation, and tress level.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On the other hand, social factors include the income capacity, educational level and lifestyle behaviours also.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Approximately 5.8 million in the United Kingdom live with the diabetes or pre-diabetes (</a:t>
            </a:r>
            <a:r>
              <a:rPr lang="en-IN" sz="1800" dirty="0">
                <a:latin typeface="Calibri" panose="020F0502020204030204" pitchFamily="34" charset="0"/>
                <a:ea typeface="Calibri" panose="020F0502020204030204" pitchFamily="34" charset="0"/>
                <a:cs typeface="Calibri" panose="020F0502020204030204" pitchFamily="34" charset="0"/>
              </a:rPr>
              <a:t>Diabetes UK, 2017)</a:t>
            </a:r>
            <a:r>
              <a:rPr lang="en-US" sz="1800" dirty="0">
                <a:latin typeface="Calibri" panose="020F0502020204030204" pitchFamily="34" charset="0"/>
                <a:ea typeface="Calibri" panose="020F0502020204030204" pitchFamily="34" charset="0"/>
                <a:cs typeface="Calibri" panose="020F0502020204030204" pitchFamily="34" charset="0"/>
              </a:rPr>
              <a:t>. </a:t>
            </a:r>
            <a:endParaRPr lang="en-IN" sz="1800" dirty="0">
              <a:latin typeface="Calibri" panose="020F0502020204030204" pitchFamily="34" charset="0"/>
              <a:ea typeface="Calibri" panose="020F0502020204030204" pitchFamily="34" charset="0"/>
              <a:cs typeface="Calibri" panose="020F0502020204030204" pitchFamily="34" charset="0"/>
            </a:endParaRPr>
          </a:p>
          <a:p>
            <a:pPr algn="just">
              <a:lnSpc>
                <a:spcPct val="100000"/>
              </a:lnSpc>
            </a:pPr>
            <a:endParaRPr lang="en-IN" sz="18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1D248D93-0445-DE8C-2B92-0D0908509F73}"/>
              </a:ext>
            </a:extLst>
          </p:cNvPr>
          <p:cNvPicPr>
            <a:picLocks noChangeAspect="1"/>
          </p:cNvPicPr>
          <p:nvPr/>
        </p:nvPicPr>
        <p:blipFill>
          <a:blip r:embed="rId3"/>
          <a:stretch>
            <a:fillRect/>
          </a:stretch>
        </p:blipFill>
        <p:spPr>
          <a:xfrm>
            <a:off x="2290765" y="3933161"/>
            <a:ext cx="5814849" cy="1881358"/>
          </a:xfrm>
          <a:prstGeom prst="rect">
            <a:avLst/>
          </a:prstGeom>
        </p:spPr>
      </p:pic>
      <p:sp>
        <p:nvSpPr>
          <p:cNvPr id="6" name="TextBox 5">
            <a:extLst>
              <a:ext uri="{FF2B5EF4-FFF2-40B4-BE49-F238E27FC236}">
                <a16:creationId xmlns:a16="http://schemas.microsoft.com/office/drawing/2014/main" id="{B1FAC7D2-ABDF-EBD4-A16F-3B6C3A9C4A3C}"/>
              </a:ext>
            </a:extLst>
          </p:cNvPr>
          <p:cNvSpPr txBox="1"/>
          <p:nvPr/>
        </p:nvSpPr>
        <p:spPr>
          <a:xfrm>
            <a:off x="8245099" y="4831558"/>
            <a:ext cx="3223648" cy="982961"/>
          </a:xfrm>
          <a:prstGeom prst="rect">
            <a:avLst/>
          </a:prstGeom>
          <a:noFill/>
        </p:spPr>
        <p:txBody>
          <a:bodyPr wrap="square">
            <a:spAutoFit/>
          </a:bodyPr>
          <a:lstStyle/>
          <a:p>
            <a:pPr algn="just">
              <a:lnSpc>
                <a:spcPct val="150000"/>
              </a:lnSpc>
              <a:spcAft>
                <a:spcPts val="800"/>
              </a:spcAft>
              <a:buNone/>
            </a:pPr>
            <a:r>
              <a:rPr lang="en-US" sz="1800" b="1" kern="100" dirty="0">
                <a:effectLst/>
                <a:latin typeface="Calibri" panose="020F0502020204030204" pitchFamily="34" charset="0"/>
                <a:ea typeface="Calibri" panose="020F0502020204030204" pitchFamily="34" charset="0"/>
                <a:cs typeface="Calibri" panose="020F0502020204030204" pitchFamily="34" charset="0"/>
              </a:rPr>
              <a:t>Figure 3: Social factors</a:t>
            </a:r>
            <a:endParaRPr lang="en-IN" sz="1800" kern="100" dirty="0">
              <a:effectLst/>
              <a:latin typeface="Calibri" panose="020F0502020204030204" pitchFamily="34" charset="0"/>
              <a:ea typeface="Calibri" panose="020F0502020204030204" pitchFamily="34" charset="0"/>
              <a:cs typeface="Calibri" panose="020F0502020204030204" pitchFamily="34" charset="0"/>
            </a:endParaRPr>
          </a:p>
          <a:p>
            <a:pPr algn="just">
              <a:lnSpc>
                <a:spcPct val="150000"/>
              </a:lnSpc>
              <a:spcAft>
                <a:spcPts val="800"/>
              </a:spcAft>
              <a:buNone/>
            </a:pPr>
            <a:r>
              <a:rPr lang="en-US" sz="1800" kern="100" dirty="0">
                <a:effectLst/>
                <a:latin typeface="Calibri" panose="020F0502020204030204" pitchFamily="34" charset="0"/>
                <a:ea typeface="Calibri" panose="020F0502020204030204" pitchFamily="34" charset="0"/>
                <a:cs typeface="Calibri" panose="020F0502020204030204" pitchFamily="34" charset="0"/>
              </a:rPr>
              <a:t>(Source: Alicia </a:t>
            </a:r>
            <a:r>
              <a:rPr lang="en-US" sz="1800" i="1" kern="100" dirty="0">
                <a:effectLst/>
                <a:latin typeface="Calibri" panose="020F0502020204030204" pitchFamily="34" charset="0"/>
                <a:ea typeface="Calibri" panose="020F0502020204030204" pitchFamily="34" charset="0"/>
                <a:cs typeface="Calibri" panose="020F0502020204030204" pitchFamily="34" charset="0"/>
              </a:rPr>
              <a:t>et al</a:t>
            </a:r>
            <a:r>
              <a:rPr lang="en-US" sz="1800" kern="100" dirty="0">
                <a:effectLst/>
                <a:latin typeface="Calibri" panose="020F0502020204030204" pitchFamily="34" charset="0"/>
                <a:ea typeface="Calibri" panose="020F0502020204030204" pitchFamily="34" charset="0"/>
                <a:cs typeface="Calibri" panose="020F0502020204030204" pitchFamily="34" charset="0"/>
              </a:rPr>
              <a:t>., 2023)</a:t>
            </a:r>
            <a:endParaRPr lang="en-IN" sz="18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6782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56C9B-A85E-A7FC-CA52-80FC422DFBEF}"/>
              </a:ext>
            </a:extLst>
          </p:cNvPr>
          <p:cNvSpPr>
            <a:spLocks noGrp="1"/>
          </p:cNvSpPr>
          <p:nvPr>
            <p:ph type="title"/>
          </p:nvPr>
        </p:nvSpPr>
        <p:spPr>
          <a:xfrm>
            <a:off x="1451579" y="479054"/>
            <a:ext cx="9603275" cy="1049235"/>
          </a:xfrm>
        </p:spPr>
        <p:style>
          <a:lnRef idx="1">
            <a:schemeClr val="accent1"/>
          </a:lnRef>
          <a:fillRef idx="2">
            <a:schemeClr val="accent1"/>
          </a:fillRef>
          <a:effectRef idx="1">
            <a:schemeClr val="accent1"/>
          </a:effectRef>
          <a:fontRef idx="minor">
            <a:schemeClr val="dk1"/>
          </a:fontRef>
        </p:style>
        <p:txBody>
          <a:bodyPr/>
          <a:lstStyle/>
          <a:p>
            <a:pPr algn="ctr"/>
            <a:r>
              <a:rPr lang="en-GB" b="1" dirty="0"/>
              <a:t>Theoretical Perspective- Ecological and Holistic Models </a:t>
            </a:r>
            <a:endParaRPr lang="en-IN" dirty="0"/>
          </a:p>
        </p:txBody>
      </p:sp>
      <p:sp>
        <p:nvSpPr>
          <p:cNvPr id="3" name="Content Placeholder 2">
            <a:extLst>
              <a:ext uri="{FF2B5EF4-FFF2-40B4-BE49-F238E27FC236}">
                <a16:creationId xmlns:a16="http://schemas.microsoft.com/office/drawing/2014/main" id="{DDFF90EE-CCC3-5B54-A1FA-79001F0A5B51}"/>
              </a:ext>
            </a:extLst>
          </p:cNvPr>
          <p:cNvSpPr>
            <a:spLocks noGrp="1"/>
          </p:cNvSpPr>
          <p:nvPr>
            <p:ph idx="1"/>
          </p:nvPr>
        </p:nvSpPr>
        <p:spPr>
          <a:xfrm>
            <a:off x="1451579" y="2015731"/>
            <a:ext cx="6235580" cy="3951115"/>
          </a:xfrm>
        </p:spPr>
        <p:style>
          <a:lnRef idx="2">
            <a:schemeClr val="dk1"/>
          </a:lnRef>
          <a:fillRef idx="1">
            <a:schemeClr val="lt1"/>
          </a:fillRef>
          <a:effectRef idx="0">
            <a:schemeClr val="dk1"/>
          </a:effectRef>
          <a:fontRef idx="minor">
            <a:schemeClr val="dk1"/>
          </a:fontRef>
        </p:style>
        <p:txBody>
          <a:bodyPr>
            <a:noAutofit/>
          </a:bodyPr>
          <a:lstStyle/>
          <a:p>
            <a:pPr lvl="0"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The Ecological model reveals that health behaviours are also influenced by individual, interpersonal, community, as well as policy-level factors (</a:t>
            </a:r>
            <a:r>
              <a:rPr lang="en-GB" sz="1800" dirty="0">
                <a:latin typeface="Calibri" panose="020F0502020204030204" pitchFamily="34" charset="0"/>
                <a:ea typeface="Calibri" panose="020F0502020204030204" pitchFamily="34" charset="0"/>
                <a:cs typeface="Calibri" panose="020F0502020204030204" pitchFamily="34" charset="0"/>
              </a:rPr>
              <a:t>Fenta </a:t>
            </a:r>
            <a:r>
              <a:rPr lang="en-GB" sz="1800" i="1" dirty="0">
                <a:latin typeface="Calibri" panose="020F0502020204030204" pitchFamily="34" charset="0"/>
                <a:ea typeface="Calibri" panose="020F0502020204030204" pitchFamily="34" charset="0"/>
                <a:cs typeface="Calibri" panose="020F0502020204030204" pitchFamily="34" charset="0"/>
              </a:rPr>
              <a:t>et al</a:t>
            </a:r>
            <a:r>
              <a:rPr lang="en-GB" sz="1800" dirty="0">
                <a:latin typeface="Calibri" panose="020F0502020204030204" pitchFamily="34" charset="0"/>
                <a:ea typeface="Calibri" panose="020F0502020204030204" pitchFamily="34" charset="0"/>
                <a:cs typeface="Calibri" panose="020F0502020204030204" pitchFamily="34" charset="0"/>
              </a:rPr>
              <a:t>., 2023)</a:t>
            </a:r>
            <a:r>
              <a:rPr lang="en-US" sz="1800" dirty="0">
                <a:latin typeface="Calibri" panose="020F0502020204030204" pitchFamily="34" charset="0"/>
                <a:ea typeface="Calibri" panose="020F0502020204030204" pitchFamily="34" charset="0"/>
                <a:cs typeface="Calibri" panose="020F0502020204030204" pitchFamily="34" charset="0"/>
              </a:rPr>
              <a:t>.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This theoretical model also highlights that diabetes prevention requires action beyond individual responsibility through the supportive environments as well as public policies.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According to </a:t>
            </a:r>
            <a:r>
              <a:rPr lang="en-GB" sz="1800" dirty="0">
                <a:latin typeface="Calibri" panose="020F0502020204030204" pitchFamily="34" charset="0"/>
                <a:ea typeface="Calibri" panose="020F0502020204030204" pitchFamily="34" charset="0"/>
                <a:cs typeface="Calibri" panose="020F0502020204030204" pitchFamily="34" charset="0"/>
              </a:rPr>
              <a:t>Indridadottir and Nisco </a:t>
            </a:r>
            <a:r>
              <a:rPr lang="en-US" sz="1800" dirty="0">
                <a:latin typeface="Calibri" panose="020F0502020204030204" pitchFamily="34" charset="0"/>
                <a:ea typeface="Calibri" panose="020F0502020204030204" pitchFamily="34" charset="0"/>
                <a:cs typeface="Calibri" panose="020F0502020204030204" pitchFamily="34" charset="0"/>
              </a:rPr>
              <a:t>(2025), the Holistic model also promotes the whole-person care by assessing physical, emotional, social, along with environmental requirements.</a:t>
            </a:r>
            <a:endParaRPr lang="en-IN" sz="1800" dirty="0">
              <a:latin typeface="Calibri" panose="020F0502020204030204" pitchFamily="34" charset="0"/>
              <a:ea typeface="Calibri" panose="020F0502020204030204" pitchFamily="34" charset="0"/>
              <a:cs typeface="Calibri" panose="020F0502020204030204" pitchFamily="34" charset="0"/>
            </a:endParaRPr>
          </a:p>
          <a:p>
            <a:pPr algn="just">
              <a:lnSpc>
                <a:spcPct val="100000"/>
              </a:lnSpc>
            </a:pPr>
            <a:r>
              <a:rPr lang="en-US" sz="1800" dirty="0">
                <a:latin typeface="Calibri" panose="020F0502020204030204" pitchFamily="34" charset="0"/>
                <a:ea typeface="Calibri" panose="020F0502020204030204" pitchFamily="34" charset="0"/>
                <a:cs typeface="Calibri" panose="020F0502020204030204" pitchFamily="34" charset="0"/>
              </a:rPr>
              <a:t>However, adopting holistic care can be resource, intensive, creating issues for the healthcare systems facing financial as well as workforce pressures. </a:t>
            </a:r>
            <a:endParaRPr lang="en-IN" sz="18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0FF77C3A-9D8B-07F6-FCBB-5C6A1C76B63E}"/>
              </a:ext>
            </a:extLst>
          </p:cNvPr>
          <p:cNvPicPr>
            <a:picLocks noChangeAspect="1"/>
          </p:cNvPicPr>
          <p:nvPr/>
        </p:nvPicPr>
        <p:blipFill>
          <a:blip r:embed="rId3"/>
          <a:stretch>
            <a:fillRect/>
          </a:stretch>
        </p:blipFill>
        <p:spPr>
          <a:xfrm>
            <a:off x="8156386" y="2015730"/>
            <a:ext cx="2898468" cy="2726083"/>
          </a:xfrm>
          <a:prstGeom prst="rect">
            <a:avLst/>
          </a:prstGeom>
        </p:spPr>
      </p:pic>
      <p:sp>
        <p:nvSpPr>
          <p:cNvPr id="6" name="TextBox 5">
            <a:extLst>
              <a:ext uri="{FF2B5EF4-FFF2-40B4-BE49-F238E27FC236}">
                <a16:creationId xmlns:a16="http://schemas.microsoft.com/office/drawing/2014/main" id="{B7E033EA-5CB5-B035-FE2E-02F04CC939D1}"/>
              </a:ext>
            </a:extLst>
          </p:cNvPr>
          <p:cNvSpPr txBox="1"/>
          <p:nvPr/>
        </p:nvSpPr>
        <p:spPr>
          <a:xfrm>
            <a:off x="7831064" y="4983885"/>
            <a:ext cx="3549112" cy="982961"/>
          </a:xfrm>
          <a:prstGeom prst="rect">
            <a:avLst/>
          </a:prstGeom>
          <a:noFill/>
        </p:spPr>
        <p:txBody>
          <a:bodyPr wrap="square">
            <a:spAutoFit/>
          </a:bodyPr>
          <a:lstStyle/>
          <a:p>
            <a:pPr algn="just">
              <a:lnSpc>
                <a:spcPct val="150000"/>
              </a:lnSpc>
              <a:spcAft>
                <a:spcPts val="800"/>
              </a:spcAft>
              <a:buNone/>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Figure 4: Social-Ecological Model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(Source: Daniel and William, 2014)</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6660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D30DC-F93C-C687-E556-A44D34A59A6B}"/>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Sustainable Development Goals (SDGs)</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A6E23D6-1B45-5CCB-3C22-19A9B028F274}"/>
              </a:ext>
            </a:extLst>
          </p:cNvPr>
          <p:cNvSpPr>
            <a:spLocks noGrp="1"/>
          </p:cNvSpPr>
          <p:nvPr>
            <p:ph idx="1"/>
          </p:nvPr>
        </p:nvSpPr>
        <p:spPr>
          <a:xfrm>
            <a:off x="1487743" y="2031230"/>
            <a:ext cx="5455498" cy="4022251"/>
          </a:xfrm>
        </p:spPr>
        <p:style>
          <a:lnRef idx="2">
            <a:schemeClr val="dk1"/>
          </a:lnRef>
          <a:fillRef idx="1">
            <a:schemeClr val="lt1"/>
          </a:fillRef>
          <a:effectRef idx="0">
            <a:schemeClr val="dk1"/>
          </a:effectRef>
          <a:fontRef idx="minor">
            <a:schemeClr val="dk1"/>
          </a:fontRef>
        </p:style>
        <p:txBody>
          <a:bodyPr>
            <a:noAutofit/>
          </a:bodyPr>
          <a:lstStyle/>
          <a:p>
            <a:pPr lvl="0" algn="just"/>
            <a:r>
              <a:rPr lang="en-US" sz="1800" dirty="0">
                <a:latin typeface="Calibri" panose="020F0502020204030204" pitchFamily="34" charset="0"/>
                <a:ea typeface="Calibri" panose="020F0502020204030204" pitchFamily="34" charset="0"/>
                <a:cs typeface="Calibri" panose="020F0502020204030204" pitchFamily="34" charset="0"/>
              </a:rPr>
              <a:t>The United Nations also developed 17 Sustainable Development Goals to promote the global sustainability by the year 2030 (</a:t>
            </a:r>
            <a:r>
              <a:rPr lang="en-IN" sz="1800" dirty="0">
                <a:latin typeface="Calibri" panose="020F0502020204030204" pitchFamily="34" charset="0"/>
                <a:ea typeface="Calibri" panose="020F0502020204030204" pitchFamily="34" charset="0"/>
                <a:cs typeface="Calibri" panose="020F0502020204030204" pitchFamily="34" charset="0"/>
              </a:rPr>
              <a:t>Un.org, 2025)</a:t>
            </a:r>
            <a:r>
              <a:rPr lang="en-US" sz="1800" dirty="0">
                <a:latin typeface="Calibri" panose="020F0502020204030204" pitchFamily="34" charset="0"/>
                <a:ea typeface="Calibri" panose="020F0502020204030204" pitchFamily="34" charset="0"/>
                <a:cs typeface="Calibri" panose="020F0502020204030204" pitchFamily="34" charset="0"/>
              </a:rPr>
              <a:t>.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r>
              <a:rPr lang="en-US" sz="1800" dirty="0">
                <a:latin typeface="Calibri" panose="020F0502020204030204" pitchFamily="34" charset="0"/>
                <a:ea typeface="Calibri" panose="020F0502020204030204" pitchFamily="34" charset="0"/>
                <a:cs typeface="Calibri" panose="020F0502020204030204" pitchFamily="34" charset="0"/>
              </a:rPr>
              <a:t>The aim of SDG 3 ensures healthy lives as well as promote wellbeing for all ages.</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r>
              <a:rPr lang="en-US" sz="1800" dirty="0">
                <a:latin typeface="Calibri" panose="020F0502020204030204" pitchFamily="34" charset="0"/>
                <a:ea typeface="Calibri" panose="020F0502020204030204" pitchFamily="34" charset="0"/>
                <a:cs typeface="Calibri" panose="020F0502020204030204" pitchFamily="34" charset="0"/>
              </a:rPr>
              <a:t>In the United Kingdom, approximately 4.6 million people live with diagnosed diabetes, indicating the need for prevention-focused healthcare.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r>
              <a:rPr lang="en-US" sz="1800" dirty="0">
                <a:latin typeface="Calibri" panose="020F0502020204030204" pitchFamily="34" charset="0"/>
                <a:ea typeface="Calibri" panose="020F0502020204030204" pitchFamily="34" charset="0"/>
                <a:cs typeface="Calibri" panose="020F0502020204030204" pitchFamily="34" charset="0"/>
              </a:rPr>
              <a:t>SDG 3 also supports sustainable healthcare through decreasing chronic disease burden as well as healthcare expenses. </a:t>
            </a:r>
            <a:endParaRPr lang="en-IN" sz="18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40826D9D-DC7B-2FAA-8BA6-4F3650457FEC}"/>
              </a:ext>
            </a:extLst>
          </p:cNvPr>
          <p:cNvPicPr>
            <a:picLocks noChangeAspect="1"/>
          </p:cNvPicPr>
          <p:nvPr/>
        </p:nvPicPr>
        <p:blipFill>
          <a:blip r:embed="rId3"/>
          <a:stretch>
            <a:fillRect/>
          </a:stretch>
        </p:blipFill>
        <p:spPr>
          <a:xfrm>
            <a:off x="7144718" y="2031230"/>
            <a:ext cx="4045058" cy="2710484"/>
          </a:xfrm>
          <a:prstGeom prst="rect">
            <a:avLst/>
          </a:prstGeom>
        </p:spPr>
      </p:pic>
      <p:sp>
        <p:nvSpPr>
          <p:cNvPr id="6" name="TextBox 5">
            <a:extLst>
              <a:ext uri="{FF2B5EF4-FFF2-40B4-BE49-F238E27FC236}">
                <a16:creationId xmlns:a16="http://schemas.microsoft.com/office/drawing/2014/main" id="{DF10F0F7-0395-2685-A2C2-EEC4BA0D68D4}"/>
              </a:ext>
            </a:extLst>
          </p:cNvPr>
          <p:cNvSpPr txBox="1"/>
          <p:nvPr/>
        </p:nvSpPr>
        <p:spPr>
          <a:xfrm>
            <a:off x="7144718" y="4741714"/>
            <a:ext cx="4184543" cy="982961"/>
          </a:xfrm>
          <a:prstGeom prst="rect">
            <a:avLst/>
          </a:prstGeom>
          <a:noFill/>
        </p:spPr>
        <p:txBody>
          <a:bodyPr wrap="square">
            <a:spAutoFit/>
          </a:bodyPr>
          <a:lstStyle/>
          <a:p>
            <a:pPr algn="ctr">
              <a:lnSpc>
                <a:spcPct val="150000"/>
              </a:lnSpc>
              <a:spcAft>
                <a:spcPts val="800"/>
              </a:spcAft>
              <a:buNone/>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Figure 5: Sustainable Development Goals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(Source: </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gosharpener.com, 2025)</a:t>
            </a:r>
          </a:p>
        </p:txBody>
      </p:sp>
    </p:spTree>
    <p:extLst>
      <p:ext uri="{BB962C8B-B14F-4D97-AF65-F5344CB8AC3E}">
        <p14:creationId xmlns:p14="http://schemas.microsoft.com/office/powerpoint/2010/main" val="3494629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0DAE-49A0-2305-D059-8AF6DEABD5B6}"/>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Integrating SDGs into UK Health and Social care </a:t>
            </a:r>
            <a:endParaRPr lang="en-IN"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88A8B0AB-8168-2245-77D0-8141BC64D79A}"/>
              </a:ext>
            </a:extLst>
          </p:cNvPr>
          <p:cNvGraphicFramePr>
            <a:graphicFrameLocks noGrp="1"/>
          </p:cNvGraphicFramePr>
          <p:nvPr>
            <p:ph idx="1"/>
            <p:extLst>
              <p:ext uri="{D42A27DB-BD31-4B8C-83A1-F6EECF244321}">
                <p14:modId xmlns:p14="http://schemas.microsoft.com/office/powerpoint/2010/main" val="1130170264"/>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0358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15F72-13FE-9794-20D9-E0433A2B93B4}"/>
              </a:ext>
            </a:extLst>
          </p:cNvPr>
          <p:cNvSpPr>
            <a:spLocks noGrp="1"/>
          </p:cNvSpPr>
          <p:nvPr>
            <p:ph type="title"/>
          </p:nvPr>
        </p:nvSpPr>
        <p:spPr>
          <a:xfrm>
            <a:off x="1451579" y="804520"/>
            <a:ext cx="9603275" cy="853800"/>
          </a:xfrm>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Policy and Governance Framework </a:t>
            </a:r>
            <a:endParaRPr lang="en-IN"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18509BFC-0C6F-C23D-76C3-566FEA0A69BD}"/>
              </a:ext>
            </a:extLst>
          </p:cNvPr>
          <p:cNvGraphicFramePr>
            <a:graphicFrameLocks noGrp="1"/>
          </p:cNvGraphicFramePr>
          <p:nvPr>
            <p:ph idx="1"/>
            <p:extLst>
              <p:ext uri="{D42A27DB-BD31-4B8C-83A1-F6EECF244321}">
                <p14:modId xmlns:p14="http://schemas.microsoft.com/office/powerpoint/2010/main" val="3800875295"/>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8260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81C87-3691-05FB-0B94-F6419629EAEA}"/>
              </a:ext>
            </a:extLst>
          </p:cNvPr>
          <p:cNvSpPr>
            <a:spLocks noGrp="1"/>
          </p:cNvSpPr>
          <p:nvPr>
            <p:ph type="title"/>
          </p:nvPr>
        </p:nvSpPr>
        <p:spPr>
          <a:xfrm>
            <a:off x="1451579" y="665034"/>
            <a:ext cx="9603275" cy="1049235"/>
          </a:xfrm>
        </p:spPr>
        <p:style>
          <a:lnRef idx="1">
            <a:schemeClr val="accent1"/>
          </a:lnRef>
          <a:fillRef idx="2">
            <a:schemeClr val="accent1"/>
          </a:fillRef>
          <a:effectRef idx="1">
            <a:schemeClr val="accent1"/>
          </a:effectRef>
          <a:fontRef idx="minor">
            <a:schemeClr val="dk1"/>
          </a:fontRef>
        </p:style>
        <p:txBody>
          <a:bodyPr/>
          <a:lstStyle/>
          <a:p>
            <a:pPr algn="ctr"/>
            <a:r>
              <a:rPr lang="en-US" b="1" i="1" dirty="0">
                <a:latin typeface="Calibri" panose="020F0502020204030204" pitchFamily="34" charset="0"/>
                <a:ea typeface="Calibri" panose="020F0502020204030204" pitchFamily="34" charset="0"/>
                <a:cs typeface="Calibri" panose="020F0502020204030204" pitchFamily="34" charset="0"/>
              </a:rPr>
              <a:t>Case Study Overview: NHS Diabetes Prevention </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7FCCBDD-4A34-43A9-8DCC-FC3F113B1404}"/>
              </a:ext>
            </a:extLst>
          </p:cNvPr>
          <p:cNvSpPr>
            <a:spLocks noGrp="1"/>
          </p:cNvSpPr>
          <p:nvPr>
            <p:ph idx="1"/>
          </p:nvPr>
        </p:nvSpPr>
        <p:spPr>
          <a:xfrm>
            <a:off x="1451580" y="2015731"/>
            <a:ext cx="5507160" cy="4028607"/>
          </a:xfrm>
        </p:spPr>
        <p:style>
          <a:lnRef idx="2">
            <a:schemeClr val="dk1"/>
          </a:lnRef>
          <a:fillRef idx="1">
            <a:schemeClr val="lt1"/>
          </a:fillRef>
          <a:effectRef idx="0">
            <a:schemeClr val="dk1"/>
          </a:effectRef>
          <a:fontRef idx="minor">
            <a:schemeClr val="dk1"/>
          </a:fontRef>
        </p:style>
        <p:txBody>
          <a:bodyPr>
            <a:noAutofit/>
          </a:bodyPr>
          <a:lstStyle/>
          <a:p>
            <a:pPr lvl="0" algn="just"/>
            <a:r>
              <a:rPr lang="en-US" sz="1800" dirty="0">
                <a:latin typeface="Calibri" panose="020F0502020204030204" pitchFamily="34" charset="0"/>
                <a:ea typeface="Calibri" panose="020F0502020204030204" pitchFamily="34" charset="0"/>
                <a:cs typeface="Calibri" panose="020F0502020204030204" pitchFamily="34" charset="0"/>
              </a:rPr>
              <a:t>The NHS Diabetes Prevention Programme was also launched in 2016 to decrease the risk of Type 2 diabetes (</a:t>
            </a:r>
            <a:r>
              <a:rPr lang="en-IN" sz="1800" dirty="0">
                <a:latin typeface="Calibri" panose="020F0502020204030204" pitchFamily="34" charset="0"/>
                <a:ea typeface="Calibri" panose="020F0502020204030204" pitchFamily="34" charset="0"/>
                <a:cs typeface="Calibri" panose="020F0502020204030204" pitchFamily="34" charset="0"/>
              </a:rPr>
              <a:t>england.nhs.uk, 2016)</a:t>
            </a:r>
            <a:r>
              <a:rPr lang="en-US" sz="1800" dirty="0">
                <a:latin typeface="Calibri" panose="020F0502020204030204" pitchFamily="34" charset="0"/>
                <a:ea typeface="Calibri" panose="020F0502020204030204" pitchFamily="34" charset="0"/>
                <a:cs typeface="Calibri" panose="020F0502020204030204" pitchFamily="34" charset="0"/>
              </a:rPr>
              <a:t>.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r>
              <a:rPr lang="en-US" sz="1800" dirty="0">
                <a:latin typeface="Calibri" panose="020F0502020204030204" pitchFamily="34" charset="0"/>
                <a:ea typeface="Calibri" panose="020F0502020204030204" pitchFamily="34" charset="0"/>
                <a:cs typeface="Calibri" panose="020F0502020204030204" pitchFamily="34" charset="0"/>
              </a:rPr>
              <a:t>This NHS Diabetes Prevention Programme also aims adults identified as having non-diabetic hyperglycemia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r>
              <a:rPr lang="en-US" sz="1800" dirty="0">
                <a:latin typeface="Calibri" panose="020F0502020204030204" pitchFamily="34" charset="0"/>
                <a:ea typeface="Calibri" panose="020F0502020204030204" pitchFamily="34" charset="0"/>
                <a:cs typeface="Calibri" panose="020F0502020204030204" pitchFamily="34" charset="0"/>
              </a:rPr>
              <a:t>More than 2 million referrals have been made over England. </a:t>
            </a:r>
            <a:endParaRPr lang="en-IN" sz="1800" dirty="0">
              <a:latin typeface="Calibri" panose="020F0502020204030204" pitchFamily="34" charset="0"/>
              <a:ea typeface="Calibri" panose="020F0502020204030204" pitchFamily="34" charset="0"/>
              <a:cs typeface="Calibri" panose="020F0502020204030204" pitchFamily="34" charset="0"/>
            </a:endParaRPr>
          </a:p>
          <a:p>
            <a:pPr lvl="0" algn="just"/>
            <a:r>
              <a:rPr lang="en-US" sz="1800" dirty="0">
                <a:latin typeface="Calibri" panose="020F0502020204030204" pitchFamily="34" charset="0"/>
                <a:ea typeface="Calibri" panose="020F0502020204030204" pitchFamily="34" charset="0"/>
                <a:cs typeface="Calibri" panose="020F0502020204030204" pitchFamily="34" charset="0"/>
              </a:rPr>
              <a:t>The intervention encourages healthy eating habits, regular exercise, and proper weight control through cooperation between the NHS England, the providers, and the primary care sector.</a:t>
            </a:r>
            <a:endParaRPr lang="en-IN" sz="18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09871A97-72F7-46C8-A1B8-F8BAAF0E420F}"/>
              </a:ext>
            </a:extLst>
          </p:cNvPr>
          <p:cNvPicPr>
            <a:picLocks noChangeAspect="1"/>
          </p:cNvPicPr>
          <p:nvPr/>
        </p:nvPicPr>
        <p:blipFill>
          <a:blip r:embed="rId3"/>
          <a:stretch>
            <a:fillRect/>
          </a:stretch>
        </p:blipFill>
        <p:spPr>
          <a:xfrm>
            <a:off x="7130512" y="2015731"/>
            <a:ext cx="3924342" cy="2112448"/>
          </a:xfrm>
          <a:prstGeom prst="rect">
            <a:avLst/>
          </a:prstGeom>
        </p:spPr>
      </p:pic>
      <p:sp>
        <p:nvSpPr>
          <p:cNvPr id="6" name="TextBox 5">
            <a:extLst>
              <a:ext uri="{FF2B5EF4-FFF2-40B4-BE49-F238E27FC236}">
                <a16:creationId xmlns:a16="http://schemas.microsoft.com/office/drawing/2014/main" id="{6BF1BC25-B496-68DA-B442-FB3DE8831934}"/>
              </a:ext>
            </a:extLst>
          </p:cNvPr>
          <p:cNvSpPr txBox="1"/>
          <p:nvPr/>
        </p:nvSpPr>
        <p:spPr>
          <a:xfrm>
            <a:off x="7130512" y="4429641"/>
            <a:ext cx="3924342" cy="1398460"/>
          </a:xfrm>
          <a:prstGeom prst="rect">
            <a:avLst/>
          </a:prstGeom>
          <a:noFill/>
        </p:spPr>
        <p:txBody>
          <a:bodyPr wrap="square">
            <a:spAutoFit/>
          </a:bodyPr>
          <a:lstStyle/>
          <a:p>
            <a:pPr algn="ctr">
              <a:lnSpc>
                <a:spcPct val="150000"/>
              </a:lnSpc>
              <a:spcAft>
                <a:spcPts val="800"/>
              </a:spcAft>
              <a:buNone/>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Figure 6: Rate of new type 2 diabetes per 1000 eligible patients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(Source: </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McManus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et al</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2022)</a:t>
            </a:r>
          </a:p>
        </p:txBody>
      </p:sp>
    </p:spTree>
    <p:extLst>
      <p:ext uri="{BB962C8B-B14F-4D97-AF65-F5344CB8AC3E}">
        <p14:creationId xmlns:p14="http://schemas.microsoft.com/office/powerpoint/2010/main" val="826923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DE8F6-1E66-6213-9558-23B9E21B47F5}"/>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Planning the NDPP Using the Health Belied Model (HBM)</a:t>
            </a:r>
            <a:endParaRPr lang="en-IN"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A6664D97-A14D-5984-2162-398B88B5CCA8}"/>
              </a:ext>
            </a:extLst>
          </p:cNvPr>
          <p:cNvGraphicFramePr>
            <a:graphicFrameLocks noGrp="1"/>
          </p:cNvGraphicFramePr>
          <p:nvPr>
            <p:ph idx="1"/>
            <p:extLst>
              <p:ext uri="{D42A27DB-BD31-4B8C-83A1-F6EECF244321}">
                <p14:modId xmlns:p14="http://schemas.microsoft.com/office/powerpoint/2010/main" val="3304722367"/>
              </p:ext>
            </p:extLst>
          </p:nvPr>
        </p:nvGraphicFramePr>
        <p:xfrm>
          <a:off x="1451579" y="2247253"/>
          <a:ext cx="9603275" cy="3316641"/>
        </p:xfrm>
        <a:graphic>
          <a:graphicData uri="http://schemas.openxmlformats.org/drawingml/2006/table">
            <a:tbl>
              <a:tblPr firstRow="1" firstCol="1" bandRow="1">
                <a:tableStyleId>{5C22544A-7EE6-4342-B048-85BDC9FD1C3A}</a:tableStyleId>
              </a:tblPr>
              <a:tblGrid>
                <a:gridCol w="2864153">
                  <a:extLst>
                    <a:ext uri="{9D8B030D-6E8A-4147-A177-3AD203B41FA5}">
                      <a16:colId xmlns:a16="http://schemas.microsoft.com/office/drawing/2014/main" val="2615788925"/>
                    </a:ext>
                  </a:extLst>
                </a:gridCol>
                <a:gridCol w="4076279">
                  <a:extLst>
                    <a:ext uri="{9D8B030D-6E8A-4147-A177-3AD203B41FA5}">
                      <a16:colId xmlns:a16="http://schemas.microsoft.com/office/drawing/2014/main" val="3651527304"/>
                    </a:ext>
                  </a:extLst>
                </a:gridCol>
                <a:gridCol w="2662843">
                  <a:extLst>
                    <a:ext uri="{9D8B030D-6E8A-4147-A177-3AD203B41FA5}">
                      <a16:colId xmlns:a16="http://schemas.microsoft.com/office/drawing/2014/main" val="2385553297"/>
                    </a:ext>
                  </a:extLst>
                </a:gridCol>
              </a:tblGrid>
              <a:tr h="401638">
                <a:tc>
                  <a:txBody>
                    <a:bodyPr/>
                    <a:lstStyle/>
                    <a:p>
                      <a:pPr algn="ctr">
                        <a:lnSpc>
                          <a:spcPct val="150000"/>
                        </a:lnSpc>
                        <a:spcAft>
                          <a:spcPts val="800"/>
                        </a:spcAft>
                        <a:buNone/>
                      </a:pPr>
                      <a:r>
                        <a:rPr lang="en-GB" sz="1900" kern="100">
                          <a:effectLst/>
                        </a:rPr>
                        <a:t>HBM Component</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900" kern="100">
                          <a:effectLst/>
                        </a:rPr>
                        <a:t>NDPP Application</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900" kern="100">
                          <a:effectLst/>
                        </a:rPr>
                        <a:t>Evidence</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957190"/>
                  </a:ext>
                </a:extLst>
              </a:tr>
              <a:tr h="851040">
                <a:tc>
                  <a:txBody>
                    <a:bodyPr/>
                    <a:lstStyle/>
                    <a:p>
                      <a:pPr algn="just">
                        <a:lnSpc>
                          <a:spcPct val="150000"/>
                        </a:lnSpc>
                        <a:spcAft>
                          <a:spcPts val="800"/>
                        </a:spcAft>
                        <a:buNone/>
                      </a:pPr>
                      <a:r>
                        <a:rPr lang="en-GB" sz="1900" kern="100">
                          <a:effectLst/>
                        </a:rPr>
                        <a:t>Susceptibility &amp; Severity</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900" kern="100">
                          <a:effectLst/>
                        </a:rPr>
                        <a:t>Participants learn diabetes risks and complications.</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900" kern="100">
                          <a:effectLst/>
                        </a:rPr>
                        <a:t>4.6 million UK diabetes cases.</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15652571"/>
                  </a:ext>
                </a:extLst>
              </a:tr>
              <a:tr h="851040">
                <a:tc>
                  <a:txBody>
                    <a:bodyPr/>
                    <a:lstStyle/>
                    <a:p>
                      <a:pPr algn="just">
                        <a:lnSpc>
                          <a:spcPct val="150000"/>
                        </a:lnSpc>
                        <a:spcAft>
                          <a:spcPts val="800"/>
                        </a:spcAft>
                        <a:buNone/>
                      </a:pPr>
                      <a:r>
                        <a:rPr lang="en-GB" sz="1900" kern="100">
                          <a:effectLst/>
                        </a:rPr>
                        <a:t>Benefits &amp; Barriers</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900" kern="100">
                          <a:effectLst/>
                        </a:rPr>
                        <a:t>Healthy lifestyles are promoted while addressing access barriers.</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900" kern="100">
                          <a:effectLst/>
                        </a:rPr>
                        <a:t>Average weight loss achieved.</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29639677"/>
                  </a:ext>
                </a:extLst>
              </a:tr>
              <a:tr h="1212923">
                <a:tc>
                  <a:txBody>
                    <a:bodyPr/>
                    <a:lstStyle/>
                    <a:p>
                      <a:pPr algn="just">
                        <a:lnSpc>
                          <a:spcPct val="150000"/>
                        </a:lnSpc>
                        <a:spcAft>
                          <a:spcPts val="800"/>
                        </a:spcAft>
                        <a:buNone/>
                      </a:pPr>
                      <a:r>
                        <a:rPr lang="en-US" sz="1900" kern="100">
                          <a:effectLst/>
                        </a:rPr>
                        <a:t>Cues &amp; Self-Efficacy</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900" kern="100">
                          <a:effectLst/>
                        </a:rPr>
                        <a:t>GP referrals, NHS Health Checks, and coaching encourage behaviour change.</a:t>
                      </a:r>
                      <a:endParaRPr lang="en-IN" sz="19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900" kern="100" dirty="0">
                          <a:effectLst/>
                        </a:rPr>
                        <a:t>Over 2 million referrals.</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57535292"/>
                  </a:ext>
                </a:extLst>
              </a:tr>
            </a:tbl>
          </a:graphicData>
        </a:graphic>
      </p:graphicFrame>
    </p:spTree>
    <p:extLst>
      <p:ext uri="{BB962C8B-B14F-4D97-AF65-F5344CB8AC3E}">
        <p14:creationId xmlns:p14="http://schemas.microsoft.com/office/powerpoint/2010/main" val="3383046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0947E-D0D6-A265-2F29-2362D154F787}"/>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Quantitative Evidence of Success</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8C6DC9D-F102-DAD3-A684-3E3E1BD68D5E}"/>
              </a:ext>
            </a:extLst>
          </p:cNvPr>
          <p:cNvSpPr>
            <a:spLocks noGrp="1"/>
          </p:cNvSpPr>
          <p:nvPr>
            <p:ph idx="1"/>
          </p:nvPr>
        </p:nvSpPr>
        <p:spPr>
          <a:xfrm>
            <a:off x="1451580" y="2015732"/>
            <a:ext cx="5181696" cy="3450613"/>
          </a:xfrm>
        </p:spPr>
        <p:style>
          <a:lnRef idx="2">
            <a:schemeClr val="dk1"/>
          </a:lnRef>
          <a:fillRef idx="1">
            <a:schemeClr val="lt1"/>
          </a:fillRef>
          <a:effectRef idx="0">
            <a:schemeClr val="dk1"/>
          </a:effectRef>
          <a:fontRef idx="minor">
            <a:schemeClr val="dk1"/>
          </a:fontRef>
        </p:style>
        <p:txBody>
          <a:bodyPr>
            <a:normAutofit lnSpcReduction="10000"/>
          </a:bodyPr>
          <a:lstStyle/>
          <a:p>
            <a:pPr lvl="0" algn="just"/>
            <a:r>
              <a:rPr lang="en-US" sz="1900" dirty="0">
                <a:latin typeface="Calibri" panose="020F0502020204030204" pitchFamily="34" charset="0"/>
                <a:ea typeface="Calibri" panose="020F0502020204030204" pitchFamily="34" charset="0"/>
                <a:cs typeface="Calibri" panose="020F0502020204030204" pitchFamily="34" charset="0"/>
              </a:rPr>
              <a:t>The NDPP has also generated over 2 million referrals over England (</a:t>
            </a:r>
            <a:r>
              <a:rPr lang="en-IN" sz="1900" dirty="0">
                <a:latin typeface="Calibri" panose="020F0502020204030204" pitchFamily="34" charset="0"/>
                <a:ea typeface="Calibri" panose="020F0502020204030204" pitchFamily="34" charset="0"/>
                <a:cs typeface="Calibri" panose="020F0502020204030204" pitchFamily="34" charset="0"/>
              </a:rPr>
              <a:t>Sood </a:t>
            </a:r>
            <a:r>
              <a:rPr lang="en-IN" sz="1900" i="1" dirty="0">
                <a:latin typeface="Calibri" panose="020F0502020204030204" pitchFamily="34" charset="0"/>
                <a:ea typeface="Calibri" panose="020F0502020204030204" pitchFamily="34" charset="0"/>
                <a:cs typeface="Calibri" panose="020F0502020204030204" pitchFamily="34" charset="0"/>
              </a:rPr>
              <a:t>et al.,</a:t>
            </a:r>
            <a:r>
              <a:rPr lang="en-IN" sz="1900" dirty="0">
                <a:latin typeface="Calibri" panose="020F0502020204030204" pitchFamily="34" charset="0"/>
                <a:ea typeface="Calibri" panose="020F0502020204030204" pitchFamily="34" charset="0"/>
                <a:cs typeface="Calibri" panose="020F0502020204030204" pitchFamily="34" charset="0"/>
              </a:rPr>
              <a:t> 2015)</a:t>
            </a:r>
          </a:p>
          <a:p>
            <a:pPr lvl="0" algn="just"/>
            <a:r>
              <a:rPr lang="en-US" sz="1900" dirty="0">
                <a:latin typeface="Calibri" panose="020F0502020204030204" pitchFamily="34" charset="0"/>
                <a:ea typeface="Calibri" panose="020F0502020204030204" pitchFamily="34" charset="0"/>
                <a:cs typeface="Calibri" panose="020F0502020204030204" pitchFamily="34" charset="0"/>
              </a:rPr>
              <a:t>Nearly 50% of participants complete this programme. </a:t>
            </a:r>
            <a:endParaRPr lang="en-IN" sz="1900" dirty="0">
              <a:latin typeface="Calibri" panose="020F0502020204030204" pitchFamily="34" charset="0"/>
              <a:ea typeface="Calibri" panose="020F0502020204030204" pitchFamily="34" charset="0"/>
              <a:cs typeface="Calibri" panose="020F0502020204030204" pitchFamily="34" charset="0"/>
            </a:endParaRPr>
          </a:p>
          <a:p>
            <a:pPr lvl="0" algn="just"/>
            <a:r>
              <a:rPr lang="en-US" sz="1900" dirty="0">
                <a:latin typeface="Calibri" panose="020F0502020204030204" pitchFamily="34" charset="0"/>
                <a:ea typeface="Calibri" panose="020F0502020204030204" pitchFamily="34" charset="0"/>
                <a:cs typeface="Calibri" panose="020F0502020204030204" pitchFamily="34" charset="0"/>
              </a:rPr>
              <a:t>Completers also achieve average weight losses of approximately 3-4 Kg. </a:t>
            </a:r>
            <a:endParaRPr lang="en-IN" sz="1900" dirty="0">
              <a:latin typeface="Calibri" panose="020F0502020204030204" pitchFamily="34" charset="0"/>
              <a:ea typeface="Calibri" panose="020F0502020204030204" pitchFamily="34" charset="0"/>
              <a:cs typeface="Calibri" panose="020F0502020204030204" pitchFamily="34" charset="0"/>
            </a:endParaRPr>
          </a:p>
          <a:p>
            <a:pPr lvl="0" algn="just"/>
            <a:r>
              <a:rPr lang="en-US" sz="1900" dirty="0">
                <a:latin typeface="Calibri" panose="020F0502020204030204" pitchFamily="34" charset="0"/>
                <a:ea typeface="Calibri" panose="020F0502020204030204" pitchFamily="34" charset="0"/>
                <a:cs typeface="Calibri" panose="020F0502020204030204" pitchFamily="34" charset="0"/>
              </a:rPr>
              <a:t>The evidence indicates a decreased risk of developing Type 2 diabetes, supporting the long-term NHS cost saving through prevention. </a:t>
            </a:r>
            <a:endParaRPr lang="en-IN" sz="1900" dirty="0">
              <a:latin typeface="Calibri" panose="020F0502020204030204" pitchFamily="34" charset="0"/>
              <a:ea typeface="Calibri" panose="020F0502020204030204" pitchFamily="34" charset="0"/>
              <a:cs typeface="Calibri" panose="020F0502020204030204" pitchFamily="34" charset="0"/>
            </a:endParaRPr>
          </a:p>
          <a:p>
            <a:pPr algn="just"/>
            <a:endParaRPr lang="en-IN" sz="19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descr="The influence of demographic, health and psychosocial factors on patient  uptake of the English NHS diabetes prevention programme | BMC Health  Services Research | Springer Nature Link">
            <a:extLst>
              <a:ext uri="{FF2B5EF4-FFF2-40B4-BE49-F238E27FC236}">
                <a16:creationId xmlns:a16="http://schemas.microsoft.com/office/drawing/2014/main" id="{6448BBA9-BFC2-9D9B-F5B8-82C2A284998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45718" y="2015731"/>
            <a:ext cx="4398635" cy="2184309"/>
          </a:xfrm>
          <a:prstGeom prst="rect">
            <a:avLst/>
          </a:prstGeom>
          <a:noFill/>
          <a:ln>
            <a:noFill/>
          </a:ln>
        </p:spPr>
      </p:pic>
      <p:sp>
        <p:nvSpPr>
          <p:cNvPr id="6" name="TextBox 5">
            <a:extLst>
              <a:ext uri="{FF2B5EF4-FFF2-40B4-BE49-F238E27FC236}">
                <a16:creationId xmlns:a16="http://schemas.microsoft.com/office/drawing/2014/main" id="{BF7F0FE1-93A7-145E-163A-0DC21789627E}"/>
              </a:ext>
            </a:extLst>
          </p:cNvPr>
          <p:cNvSpPr txBox="1"/>
          <p:nvPr/>
        </p:nvSpPr>
        <p:spPr>
          <a:xfrm>
            <a:off x="6745718" y="4362017"/>
            <a:ext cx="4398635" cy="1325748"/>
          </a:xfrm>
          <a:prstGeom prst="rect">
            <a:avLst/>
          </a:prstGeom>
          <a:noFill/>
        </p:spPr>
        <p:txBody>
          <a:bodyPr wrap="square">
            <a:spAutoFit/>
          </a:bodyPr>
          <a:lstStyle/>
          <a:p>
            <a:pPr algn="ctr">
              <a:lnSpc>
                <a:spcPct val="150000"/>
              </a:lnSpc>
              <a:spcAft>
                <a:spcPts val="800"/>
              </a:spcAft>
              <a:buNone/>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Figure 7: The influence of demographic, health and psychosocial factors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(Source: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Reeves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et 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8372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B3B79-A52B-1CE7-DFBC-D1D97C6DDC60}"/>
              </a:ext>
            </a:extLst>
          </p:cNvPr>
          <p:cNvSpPr>
            <a:spLocks noGrp="1"/>
          </p:cNvSpPr>
          <p:nvPr>
            <p:ph type="title"/>
          </p:nvPr>
        </p:nvSpPr>
        <p:spPr/>
        <p:txBody>
          <a:bodyPr/>
          <a:lstStyle/>
          <a:p>
            <a:pPr algn="ctr"/>
            <a:r>
              <a:rPr lang="en-GB" b="1" dirty="0"/>
              <a:t>Qualitative Evidence and Participant Experiences </a:t>
            </a:r>
            <a:endParaRPr lang="en-IN" dirty="0"/>
          </a:p>
        </p:txBody>
      </p:sp>
      <p:sp>
        <p:nvSpPr>
          <p:cNvPr id="3" name="Content Placeholder 2">
            <a:extLst>
              <a:ext uri="{FF2B5EF4-FFF2-40B4-BE49-F238E27FC236}">
                <a16:creationId xmlns:a16="http://schemas.microsoft.com/office/drawing/2014/main" id="{398BF4BD-3188-AB8A-D922-19D4A9F4A3FB}"/>
              </a:ext>
            </a:extLst>
          </p:cNvPr>
          <p:cNvSpPr>
            <a:spLocks noGrp="1"/>
          </p:cNvSpPr>
          <p:nvPr>
            <p:ph idx="1"/>
          </p:nvPr>
        </p:nvSpPr>
        <p:spPr>
          <a:xfrm>
            <a:off x="1451579" y="2015732"/>
            <a:ext cx="5274685" cy="4037749"/>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pPr lvl="0" algn="just"/>
            <a:r>
              <a:rPr lang="en-US" dirty="0">
                <a:latin typeface="Calibri" panose="020F0502020204030204" pitchFamily="34" charset="0"/>
                <a:ea typeface="Calibri" panose="020F0502020204030204" pitchFamily="34" charset="0"/>
                <a:cs typeface="Calibri" panose="020F0502020204030204" pitchFamily="34" charset="0"/>
              </a:rPr>
              <a:t>Participants also reported greater confidence in managing their health as well as preventing diabetes.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Evaluation of studies also identified positive changes in diet, physical activities, as well as weight-management behaviours (</a:t>
            </a:r>
            <a:r>
              <a:rPr lang="en-GB" dirty="0" err="1">
                <a:latin typeface="Calibri" panose="020F0502020204030204" pitchFamily="34" charset="0"/>
                <a:ea typeface="Calibri" panose="020F0502020204030204" pitchFamily="34" charset="0"/>
                <a:cs typeface="Calibri" panose="020F0502020204030204" pitchFamily="34" charset="0"/>
              </a:rPr>
              <a:t>Flore</a:t>
            </a:r>
            <a:r>
              <a:rPr lang="en-GB" dirty="0">
                <a:latin typeface="Calibri" panose="020F0502020204030204" pitchFamily="34" charset="0"/>
                <a:ea typeface="Calibri" panose="020F0502020204030204" pitchFamily="34" charset="0"/>
                <a:cs typeface="Calibri" panose="020F0502020204030204" pitchFamily="34" charset="0"/>
              </a:rPr>
              <a:t> </a:t>
            </a:r>
            <a:r>
              <a:rPr lang="en-GB" i="1" dirty="0">
                <a:latin typeface="Calibri" panose="020F0502020204030204" pitchFamily="34" charset="0"/>
                <a:ea typeface="Calibri" panose="020F0502020204030204" pitchFamily="34" charset="0"/>
                <a:cs typeface="Calibri" panose="020F0502020204030204" pitchFamily="34" charset="0"/>
              </a:rPr>
              <a:t>et al.,</a:t>
            </a:r>
            <a:r>
              <a:rPr lang="en-GB" dirty="0">
                <a:latin typeface="Calibri" panose="020F0502020204030204" pitchFamily="34" charset="0"/>
                <a:ea typeface="Calibri" panose="020F0502020204030204" pitchFamily="34" charset="0"/>
                <a:cs typeface="Calibri" panose="020F0502020204030204" pitchFamily="34" charset="0"/>
              </a:rPr>
              <a:t> 2022)</a:t>
            </a:r>
            <a:r>
              <a:rPr lang="en-US" dirty="0">
                <a:latin typeface="Calibri" panose="020F0502020204030204" pitchFamily="34" charset="0"/>
                <a:ea typeface="Calibri" panose="020F0502020204030204" pitchFamily="34" charset="0"/>
                <a:cs typeface="Calibri" panose="020F0502020204030204" pitchFamily="34" charset="0"/>
              </a:rPr>
              <a:t>.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Many participants demonstrated developed understanding of diabetes risk factors.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Group support as well as personalized coaching enhanced motivation and engagement with the healthier lifestyles.</a:t>
            </a:r>
            <a:endParaRPr lang="en-IN"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763B0A39-EFBB-6DB5-FE47-D064D8251D7F}"/>
              </a:ext>
            </a:extLst>
          </p:cNvPr>
          <p:cNvPicPr>
            <a:picLocks noChangeAspect="1"/>
          </p:cNvPicPr>
          <p:nvPr/>
        </p:nvPicPr>
        <p:blipFill>
          <a:blip r:embed="rId3"/>
          <a:stretch>
            <a:fillRect/>
          </a:stretch>
        </p:blipFill>
        <p:spPr>
          <a:xfrm>
            <a:off x="6915181" y="2015732"/>
            <a:ext cx="4179492" cy="2308295"/>
          </a:xfrm>
          <a:prstGeom prst="rect">
            <a:avLst/>
          </a:prstGeom>
        </p:spPr>
      </p:pic>
      <p:sp>
        <p:nvSpPr>
          <p:cNvPr id="8" name="TextBox 7">
            <a:extLst>
              <a:ext uri="{FF2B5EF4-FFF2-40B4-BE49-F238E27FC236}">
                <a16:creationId xmlns:a16="http://schemas.microsoft.com/office/drawing/2014/main" id="{0DAF9FFC-7467-441F-3341-C9C36AB3EE02}"/>
              </a:ext>
            </a:extLst>
          </p:cNvPr>
          <p:cNvSpPr txBox="1"/>
          <p:nvPr/>
        </p:nvSpPr>
        <p:spPr>
          <a:xfrm>
            <a:off x="6915182" y="4324027"/>
            <a:ext cx="4179492" cy="1398460"/>
          </a:xfrm>
          <a:prstGeom prst="rect">
            <a:avLst/>
          </a:prstGeom>
          <a:noFill/>
        </p:spPr>
        <p:txBody>
          <a:bodyPr wrap="square">
            <a:spAutoFit/>
          </a:bodyPr>
          <a:lstStyle/>
          <a:p>
            <a:pPr algn="ctr">
              <a:lnSpc>
                <a:spcPct val="150000"/>
              </a:lnSpc>
              <a:spcAft>
                <a:spcPts val="800"/>
              </a:spcAft>
              <a:buNone/>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Figure 8: Diabetes services: putting people at the heart of services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buNone/>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(Source: </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nihrevidence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19502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6661-21AE-D380-23AA-75695AC7A42A}"/>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Challenges and Limitations of the NDPP</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386FDB7-9F08-05F9-3F83-23C3CEF16906}"/>
              </a:ext>
            </a:extLst>
          </p:cNvPr>
          <p:cNvSpPr>
            <a:spLocks noGrp="1"/>
          </p:cNvSpPr>
          <p:nvPr>
            <p:ph idx="1"/>
          </p:nvPr>
        </p:nvSpPr>
        <p:spPr>
          <a:xfrm>
            <a:off x="1451580" y="2015732"/>
            <a:ext cx="5305682" cy="3904621"/>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pPr lvl="0" algn="just"/>
            <a:r>
              <a:rPr lang="en-US" dirty="0"/>
              <a:t>Main issue is that, nearly half of referred participants do not complete the programme </a:t>
            </a:r>
            <a:endParaRPr lang="en-IN" dirty="0"/>
          </a:p>
          <a:p>
            <a:pPr lvl="0" algn="just"/>
            <a:r>
              <a:rPr lang="en-US" dirty="0"/>
              <a:t>Engagement mainly varies over the regions as well as population groups </a:t>
            </a:r>
            <a:endParaRPr lang="en-IN" dirty="0"/>
          </a:p>
          <a:p>
            <a:pPr lvl="0" algn="just"/>
            <a:r>
              <a:rPr lang="en-US" dirty="0"/>
              <a:t>Furthermore, digital delivery may exclude disadvantaged populations. </a:t>
            </a:r>
            <a:endParaRPr lang="en-IN" dirty="0"/>
          </a:p>
          <a:p>
            <a:pPr lvl="0" algn="just"/>
            <a:r>
              <a:rPr lang="en-US" dirty="0"/>
              <a:t>Sustaining the long-term </a:t>
            </a:r>
            <a:r>
              <a:rPr lang="en-US" dirty="0" err="1"/>
              <a:t>behaviour</a:t>
            </a:r>
            <a:r>
              <a:rPr lang="en-US" dirty="0"/>
              <a:t> change remains highly challenging (</a:t>
            </a:r>
            <a:r>
              <a:rPr lang="en-GB" dirty="0"/>
              <a:t>Hawkes </a:t>
            </a:r>
            <a:r>
              <a:rPr lang="en-GB" i="1" dirty="0"/>
              <a:t>et al</a:t>
            </a:r>
            <a:r>
              <a:rPr lang="en-GB" dirty="0"/>
              <a:t>., 2022)</a:t>
            </a:r>
            <a:endParaRPr lang="en-IN" dirty="0"/>
          </a:p>
          <a:p>
            <a:pPr lvl="0" algn="just"/>
            <a:r>
              <a:rPr lang="en-US" dirty="0"/>
              <a:t>Most of all, funding constrains as well as workforce pressures may affect programme scalability and effectiveness. </a:t>
            </a:r>
            <a:endParaRPr lang="en-IN" dirty="0"/>
          </a:p>
        </p:txBody>
      </p:sp>
      <p:pic>
        <p:nvPicPr>
          <p:cNvPr id="4" name="Picture 3">
            <a:extLst>
              <a:ext uri="{FF2B5EF4-FFF2-40B4-BE49-F238E27FC236}">
                <a16:creationId xmlns:a16="http://schemas.microsoft.com/office/drawing/2014/main" id="{FB291F4D-140C-1FBD-7346-3A29E2C7462A}"/>
              </a:ext>
            </a:extLst>
          </p:cNvPr>
          <p:cNvPicPr>
            <a:picLocks noChangeAspect="1"/>
          </p:cNvPicPr>
          <p:nvPr/>
        </p:nvPicPr>
        <p:blipFill>
          <a:blip r:embed="rId3"/>
          <a:stretch>
            <a:fillRect/>
          </a:stretch>
        </p:blipFill>
        <p:spPr>
          <a:xfrm>
            <a:off x="6912243" y="1992630"/>
            <a:ext cx="4348426" cy="2872740"/>
          </a:xfrm>
          <a:prstGeom prst="rect">
            <a:avLst/>
          </a:prstGeom>
        </p:spPr>
      </p:pic>
      <p:sp>
        <p:nvSpPr>
          <p:cNvPr id="6" name="TextBox 5">
            <a:extLst>
              <a:ext uri="{FF2B5EF4-FFF2-40B4-BE49-F238E27FC236}">
                <a16:creationId xmlns:a16="http://schemas.microsoft.com/office/drawing/2014/main" id="{5899EDB8-2CAC-6256-9998-524BACDB0905}"/>
              </a:ext>
            </a:extLst>
          </p:cNvPr>
          <p:cNvSpPr txBox="1"/>
          <p:nvPr/>
        </p:nvSpPr>
        <p:spPr>
          <a:xfrm>
            <a:off x="7045130" y="4865370"/>
            <a:ext cx="4215539" cy="880369"/>
          </a:xfrm>
          <a:prstGeom prst="rect">
            <a:avLst/>
          </a:prstGeom>
          <a:noFill/>
        </p:spPr>
        <p:txBody>
          <a:bodyPr wrap="square">
            <a:spAutoFit/>
          </a:bodyPr>
          <a:lstStyle/>
          <a:p>
            <a:pPr algn="ctr">
              <a:lnSpc>
                <a:spcPct val="150000"/>
              </a:lnSpc>
              <a:spcAft>
                <a:spcPts val="800"/>
              </a:spcAft>
              <a:buNone/>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Figure </a:t>
            </a:r>
            <a:r>
              <a:rPr lang="en-US" b="1" kern="100" dirty="0">
                <a:latin typeface="Calibri" panose="020F0502020204030204" pitchFamily="34" charset="0"/>
                <a:ea typeface="Calibri" panose="020F0502020204030204" pitchFamily="34" charset="0"/>
                <a:cs typeface="Times New Roman" panose="02020603050405020304" pitchFamily="18" charset="0"/>
              </a:rPr>
              <a:t>10</a:t>
            </a: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 Challenges and Limitations of the NDPP</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1862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7D8B-2AAB-05D6-8E82-70FDD57120FA}"/>
              </a:ext>
            </a:extLst>
          </p:cNvPr>
          <p:cNvSpPr>
            <a:spLocks noGrp="1"/>
          </p:cNvSpPr>
          <p:nvPr>
            <p:ph type="title"/>
          </p:nvPr>
        </p:nvSpPr>
        <p:spPr>
          <a:xfrm>
            <a:off x="1451579" y="650061"/>
            <a:ext cx="9603275" cy="1049235"/>
          </a:xfrm>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Equity and Access Issues</a:t>
            </a:r>
            <a:endParaRPr lang="en-IN"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BEE95F0B-9694-7FD3-2110-C59FF8732DBA}"/>
              </a:ext>
            </a:extLst>
          </p:cNvPr>
          <p:cNvGraphicFramePr>
            <a:graphicFrameLocks noGrp="1"/>
          </p:cNvGraphicFramePr>
          <p:nvPr>
            <p:ph idx="1"/>
            <p:extLst>
              <p:ext uri="{D42A27DB-BD31-4B8C-83A1-F6EECF244321}">
                <p14:modId xmlns:p14="http://schemas.microsoft.com/office/powerpoint/2010/main" val="4180872881"/>
              </p:ext>
            </p:extLst>
          </p:nvPr>
        </p:nvGraphicFramePr>
        <p:xfrm>
          <a:off x="1451579" y="2015732"/>
          <a:ext cx="9603275" cy="3672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9344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BA1E7-1102-B92D-9015-BE5DC661B8F0}"/>
              </a:ext>
            </a:extLst>
          </p:cNvPr>
          <p:cNvSpPr>
            <a:spLocks noGrp="1"/>
          </p:cNvSpPr>
          <p:nvPr>
            <p:ph type="title"/>
          </p:nvPr>
        </p:nvSpPr>
        <p:spPr>
          <a:xfrm>
            <a:off x="1451578" y="510051"/>
            <a:ext cx="9603275" cy="1049235"/>
          </a:xfrm>
        </p:spPr>
        <p:style>
          <a:lnRef idx="1">
            <a:schemeClr val="accent1"/>
          </a:lnRef>
          <a:fillRef idx="2">
            <a:schemeClr val="accent1"/>
          </a:fillRef>
          <a:effectRef idx="1">
            <a:schemeClr val="accent1"/>
          </a:effectRef>
          <a:fontRef idx="minor">
            <a:schemeClr val="dk1"/>
          </a:fontRef>
        </p:style>
        <p:txBody>
          <a:bodyPr/>
          <a:lstStyle/>
          <a:p>
            <a:pPr algn="ctr"/>
            <a:r>
              <a:rPr lang="en-GB" b="1" dirty="0"/>
              <a:t>Recommendations for more equitable and sustainable services </a:t>
            </a:r>
            <a:endParaRPr lang="en-IN" dirty="0"/>
          </a:p>
        </p:txBody>
      </p:sp>
      <p:sp>
        <p:nvSpPr>
          <p:cNvPr id="3" name="Content Placeholder 2">
            <a:extLst>
              <a:ext uri="{FF2B5EF4-FFF2-40B4-BE49-F238E27FC236}">
                <a16:creationId xmlns:a16="http://schemas.microsoft.com/office/drawing/2014/main" id="{B4426535-A992-946E-FD18-B7282665C473}"/>
              </a:ext>
            </a:extLst>
          </p:cNvPr>
          <p:cNvSpPr>
            <a:spLocks noGrp="1"/>
          </p:cNvSpPr>
          <p:nvPr>
            <p:ph idx="1"/>
          </p:nvPr>
        </p:nvSpPr>
        <p:spPr>
          <a:xfrm>
            <a:off x="1451579" y="2015732"/>
            <a:ext cx="5522657" cy="3842627"/>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pPr lvl="0" algn="just"/>
            <a:r>
              <a:rPr lang="en-US" dirty="0"/>
              <a:t>The healthcare providers should deliver culturally sensitive interventions for the diverse populations. </a:t>
            </a:r>
            <a:endParaRPr lang="en-IN" dirty="0"/>
          </a:p>
          <a:p>
            <a:pPr lvl="0" algn="just"/>
            <a:r>
              <a:rPr lang="en-US" dirty="0"/>
              <a:t>Health </a:t>
            </a:r>
            <a:r>
              <a:rPr lang="en-US" dirty="0" err="1"/>
              <a:t>organisations</a:t>
            </a:r>
            <a:r>
              <a:rPr lang="en-US" dirty="0"/>
              <a:t> should expand community outreach as well as digital inclusion initiatives (</a:t>
            </a:r>
            <a:r>
              <a:rPr lang="en-GB" dirty="0"/>
              <a:t>Hassan </a:t>
            </a:r>
            <a:r>
              <a:rPr lang="en-GB" i="1" dirty="0"/>
              <a:t>et al.,</a:t>
            </a:r>
            <a:r>
              <a:rPr lang="en-GB" dirty="0"/>
              <a:t> 2025)</a:t>
            </a:r>
            <a:r>
              <a:rPr lang="en-US" dirty="0"/>
              <a:t>. </a:t>
            </a:r>
            <a:endParaRPr lang="en-IN" dirty="0"/>
          </a:p>
          <a:p>
            <a:pPr lvl="0" algn="just"/>
            <a:r>
              <a:rPr lang="en-US" dirty="0"/>
              <a:t>The policymakers should reinforce early prevention approaches as well as health education. </a:t>
            </a:r>
            <a:endParaRPr lang="en-IN" dirty="0"/>
          </a:p>
          <a:p>
            <a:pPr lvl="0" algn="just"/>
            <a:r>
              <a:rPr lang="en-US" dirty="0"/>
              <a:t>Stakeholders must develop monitoring systems and reinforce cross-sector partnerships to decrease inequalities. </a:t>
            </a:r>
            <a:endParaRPr lang="en-IN" dirty="0"/>
          </a:p>
        </p:txBody>
      </p:sp>
      <p:pic>
        <p:nvPicPr>
          <p:cNvPr id="4" name="Picture 3">
            <a:extLst>
              <a:ext uri="{FF2B5EF4-FFF2-40B4-BE49-F238E27FC236}">
                <a16:creationId xmlns:a16="http://schemas.microsoft.com/office/drawing/2014/main" id="{065C25A4-E680-026A-93D9-2A901148605B}"/>
              </a:ext>
            </a:extLst>
          </p:cNvPr>
          <p:cNvPicPr>
            <a:picLocks noChangeAspect="1"/>
          </p:cNvPicPr>
          <p:nvPr/>
        </p:nvPicPr>
        <p:blipFill>
          <a:blip r:embed="rId3"/>
          <a:stretch>
            <a:fillRect/>
          </a:stretch>
        </p:blipFill>
        <p:spPr>
          <a:xfrm>
            <a:off x="7097147" y="1983461"/>
            <a:ext cx="4445000" cy="2433955"/>
          </a:xfrm>
          <a:prstGeom prst="rect">
            <a:avLst/>
          </a:prstGeom>
        </p:spPr>
      </p:pic>
      <p:sp>
        <p:nvSpPr>
          <p:cNvPr id="6" name="TextBox 5">
            <a:extLst>
              <a:ext uri="{FF2B5EF4-FFF2-40B4-BE49-F238E27FC236}">
                <a16:creationId xmlns:a16="http://schemas.microsoft.com/office/drawing/2014/main" id="{B933C0A9-3F0A-2F8B-8E06-FAD59B62B5E6}"/>
              </a:ext>
            </a:extLst>
          </p:cNvPr>
          <p:cNvSpPr txBox="1"/>
          <p:nvPr/>
        </p:nvSpPr>
        <p:spPr>
          <a:xfrm>
            <a:off x="7097147" y="4593657"/>
            <a:ext cx="4445001" cy="464871"/>
          </a:xfrm>
          <a:prstGeom prst="rect">
            <a:avLst/>
          </a:prstGeom>
          <a:noFill/>
        </p:spPr>
        <p:txBody>
          <a:bodyPr wrap="square">
            <a:spAutoFit/>
          </a:bodyPr>
          <a:lstStyle/>
          <a:p>
            <a:pPr algn="ctr">
              <a:lnSpc>
                <a:spcPct val="150000"/>
              </a:lnSpc>
              <a:spcAft>
                <a:spcPts val="800"/>
              </a:spcAft>
              <a:buNone/>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Figure 9: Recommendations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67922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D9A2-F987-9F9F-81CE-E2C0F7A95F20}"/>
              </a:ext>
            </a:extLst>
          </p:cNvPr>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pPr algn="ctr"/>
            <a:r>
              <a:rPr lang="en-GB" b="1" dirty="0">
                <a:latin typeface="Calibri" panose="020F0502020204030204" pitchFamily="34" charset="0"/>
                <a:ea typeface="Calibri" panose="020F0502020204030204" pitchFamily="34" charset="0"/>
                <a:cs typeface="Calibri" panose="020F0502020204030204" pitchFamily="34" charset="0"/>
              </a:rPr>
              <a:t>Conclusion </a:t>
            </a:r>
            <a:endParaRPr lang="en-IN"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3196D8B-139B-26FF-D97F-F6686343928A}"/>
              </a:ext>
            </a:extLst>
          </p:cNvPr>
          <p:cNvSpPr>
            <a:spLocks noGrp="1"/>
          </p:cNvSpPr>
          <p:nvPr>
            <p:ph idx="1"/>
          </p:nvPr>
        </p:nvSpPr>
        <p:spPr>
          <a:xfrm>
            <a:off x="1451580" y="2015732"/>
            <a:ext cx="5522658" cy="3450613"/>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pPr lvl="0" algn="just"/>
            <a:r>
              <a:rPr lang="en-US" dirty="0">
                <a:latin typeface="Calibri" panose="020F0502020204030204" pitchFamily="34" charset="0"/>
                <a:ea typeface="Calibri" panose="020F0502020204030204" pitchFamily="34" charset="0"/>
                <a:cs typeface="Calibri" panose="020F0502020204030204" pitchFamily="34" charset="0"/>
              </a:rPr>
              <a:t>This presentation also demonstrated that health, wellbeing, as well as sustainable development were closely interconnected.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The theoretical models supported integrated healthcare delivery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The NHS Diabates Prevention programme showed the value of preventative healthcare. </a:t>
            </a:r>
            <a:endParaRPr lang="en-IN" dirty="0">
              <a:latin typeface="Calibri" panose="020F0502020204030204" pitchFamily="34" charset="0"/>
              <a:ea typeface="Calibri" panose="020F0502020204030204" pitchFamily="34" charset="0"/>
              <a:cs typeface="Calibri" panose="020F0502020204030204" pitchFamily="34" charset="0"/>
            </a:endParaRPr>
          </a:p>
          <a:p>
            <a:pPr lvl="0" algn="just"/>
            <a:r>
              <a:rPr lang="en-US" dirty="0">
                <a:latin typeface="Calibri" panose="020F0502020204030204" pitchFamily="34" charset="0"/>
                <a:ea typeface="Calibri" panose="020F0502020204030204" pitchFamily="34" charset="0"/>
                <a:cs typeface="Calibri" panose="020F0502020204030204" pitchFamily="34" charset="0"/>
              </a:rPr>
              <a:t>SDG 3 also promoted sustainable health development, while reducing inequalities remained essential for the equitable results. </a:t>
            </a:r>
            <a:endParaRPr lang="en-IN" dirty="0">
              <a:latin typeface="Calibri" panose="020F0502020204030204" pitchFamily="34" charset="0"/>
              <a:ea typeface="Calibri" panose="020F0502020204030204" pitchFamily="34" charset="0"/>
              <a:cs typeface="Calibri" panose="020F0502020204030204" pitchFamily="34" charset="0"/>
            </a:endParaRPr>
          </a:p>
        </p:txBody>
      </p:sp>
      <p:pic>
        <p:nvPicPr>
          <p:cNvPr id="3074" name="Picture 2" descr="58,568 Conclusion Royalty-Free Images, Stock Photos &amp; Pictures |  Shutterstock">
            <a:extLst>
              <a:ext uri="{FF2B5EF4-FFF2-40B4-BE49-F238E27FC236}">
                <a16:creationId xmlns:a16="http://schemas.microsoft.com/office/drawing/2014/main" id="{C3672C61-A38F-31D8-B3EB-409423677D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7579" y="2382693"/>
            <a:ext cx="3957276" cy="2621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9166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A6501-6020-CF22-02EB-E9CA7C7951E6}"/>
              </a:ext>
            </a:extLst>
          </p:cNvPr>
          <p:cNvSpPr>
            <a:spLocks noGrp="1"/>
          </p:cNvSpPr>
          <p:nvPr>
            <p:ph type="title"/>
          </p:nvPr>
        </p:nvSpPr>
        <p:spPr>
          <a:xfrm>
            <a:off x="1451579" y="231082"/>
            <a:ext cx="9603275" cy="1049235"/>
          </a:xfrm>
        </p:spPr>
        <p:txBody>
          <a:bodyPr/>
          <a:lstStyle/>
          <a:p>
            <a:pPr algn="ctr"/>
            <a:r>
              <a:rPr lang="en-US" b="1" dirty="0"/>
              <a:t>References </a:t>
            </a:r>
            <a:endParaRPr lang="en-IN" dirty="0"/>
          </a:p>
        </p:txBody>
      </p:sp>
      <p:sp>
        <p:nvSpPr>
          <p:cNvPr id="3" name="Content Placeholder 2">
            <a:extLst>
              <a:ext uri="{FF2B5EF4-FFF2-40B4-BE49-F238E27FC236}">
                <a16:creationId xmlns:a16="http://schemas.microsoft.com/office/drawing/2014/main" id="{DDD1A6E9-04F0-FE6E-B316-388A35C2C766}"/>
              </a:ext>
            </a:extLst>
          </p:cNvPr>
          <p:cNvSpPr>
            <a:spLocks noGrp="1"/>
          </p:cNvSpPr>
          <p:nvPr>
            <p:ph idx="1"/>
          </p:nvPr>
        </p:nvSpPr>
        <p:spPr>
          <a:xfrm>
            <a:off x="108488" y="1131376"/>
            <a:ext cx="11964691" cy="4819973"/>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pPr algn="just"/>
            <a:r>
              <a:rPr lang="en-US" dirty="0"/>
              <a:t>Alicia, Ana </a:t>
            </a:r>
            <a:r>
              <a:rPr lang="en-US" dirty="0" err="1"/>
              <a:t>mavarez</a:t>
            </a:r>
            <a:r>
              <a:rPr lang="en-US" dirty="0"/>
              <a:t>-Martinex, and Carlos Arian Morales (2023). </a:t>
            </a:r>
            <a:r>
              <a:rPr lang="en-IN" dirty="0"/>
              <a:t>Available at: </a:t>
            </a:r>
            <a:r>
              <a:rPr lang="en-US" u="sng" dirty="0">
                <a:hlinkClick r:id="rId2"/>
              </a:rPr>
              <a:t>https://www.researchgate.net/figure/Social-factors-influencing-glycemic-control-in-type-2-diabetes-mellitus-patients_fig1_308014186</a:t>
            </a:r>
            <a:r>
              <a:rPr lang="en-US" dirty="0"/>
              <a:t> </a:t>
            </a:r>
            <a:r>
              <a:rPr lang="en-IN" dirty="0"/>
              <a:t>(Accessed: 11 June 2026).</a:t>
            </a:r>
          </a:p>
          <a:p>
            <a:pPr algn="just"/>
            <a:r>
              <a:rPr lang="en-IN" dirty="0"/>
              <a:t>Behera, B.K., Prasad, R. and </a:t>
            </a:r>
            <a:r>
              <a:rPr lang="en-IN" dirty="0" err="1"/>
              <a:t>Shyambhavee</a:t>
            </a:r>
            <a:r>
              <a:rPr lang="en-IN" dirty="0"/>
              <a:t> (2022) ‘Primary health-care goal and principles.’ </a:t>
            </a:r>
            <a:r>
              <a:rPr lang="en-IN" i="1" dirty="0"/>
              <a:t>Healthcare Strategies and Planning for Social Inclusion and Development</a:t>
            </a:r>
            <a:r>
              <a:rPr lang="en-IN" dirty="0"/>
              <a:t>, [online] pp.221–239. Available at: </a:t>
            </a:r>
            <a:r>
              <a:rPr lang="en-IN" u="sng" dirty="0">
                <a:hlinkClick r:id="rId3"/>
              </a:rPr>
              <a:t>https://doi.org/10.1016/b978-0-323-90446-9.00008-3</a:t>
            </a:r>
            <a:r>
              <a:rPr lang="en-IN" dirty="0"/>
              <a:t>. </a:t>
            </a:r>
          </a:p>
          <a:p>
            <a:pPr algn="just"/>
            <a:r>
              <a:rPr lang="en-IN" dirty="0"/>
              <a:t>Berry, V., Melendez-Torres, G.J., Axford, N., Axberg, U., de Castro, B.O., Gardner, F., Gaspar, M.F., </a:t>
            </a:r>
            <a:r>
              <a:rPr lang="en-IN" dirty="0" err="1"/>
              <a:t>Handegård</a:t>
            </a:r>
            <a:r>
              <a:rPr lang="en-IN" dirty="0"/>
              <a:t>, B.H., Hutchings, J., Menting, A., McGilloway, S., Scott, S. and </a:t>
            </a:r>
            <a:r>
              <a:rPr lang="en-IN" dirty="0" err="1"/>
              <a:t>Leijten</a:t>
            </a:r>
            <a:r>
              <a:rPr lang="en-IN" dirty="0"/>
              <a:t>, P. (2022). Does Social and Economic Disadvantage Predict Lower Engagement with Parenting Interventions? An Integrative Analysis Using Individual Participant Data. </a:t>
            </a:r>
            <a:r>
              <a:rPr lang="en-IN" i="1" dirty="0"/>
              <a:t>Prevention Science</a:t>
            </a:r>
            <a:r>
              <a:rPr lang="en-IN" dirty="0"/>
              <a:t>, [online] 24(8), pp.1447–1458. Available at: </a:t>
            </a:r>
            <a:r>
              <a:rPr lang="en-IN" u="sng" dirty="0">
                <a:hlinkClick r:id="rId4"/>
              </a:rPr>
              <a:t>https://doi.org/10.1007/s11121-022-01404-1</a:t>
            </a:r>
            <a:r>
              <a:rPr lang="en-IN" dirty="0"/>
              <a:t>.</a:t>
            </a:r>
          </a:p>
          <a:p>
            <a:pPr algn="just"/>
            <a:r>
              <a:rPr lang="en-IN" dirty="0"/>
              <a:t>Borrell-Carrio, F. (2024) ‘The Biopsychosocial Model 25 Years Later: Principles, Practice, and Scientific Inquiry.’ </a:t>
            </a:r>
            <a:r>
              <a:rPr lang="en-IN" i="1" dirty="0"/>
              <a:t>The Annals of Family Medicine</a:t>
            </a:r>
            <a:r>
              <a:rPr lang="en-IN" dirty="0"/>
              <a:t>, [online] 2(6), pp.576–582. Available at: </a:t>
            </a:r>
            <a:r>
              <a:rPr lang="en-IN" u="sng" dirty="0">
                <a:hlinkClick r:id="rId5"/>
              </a:rPr>
              <a:t>https://doi.org/10.1370/afm.245</a:t>
            </a:r>
            <a:r>
              <a:rPr lang="en-IN" dirty="0"/>
              <a:t>. </a:t>
            </a:r>
          </a:p>
          <a:p>
            <a:pPr algn="just"/>
            <a:r>
              <a:rPr lang="en-IN" dirty="0"/>
              <a:t>‌</a:t>
            </a:r>
            <a:r>
              <a:rPr lang="en-GB" dirty="0"/>
              <a:t>Coates, M., Shah, A.B., Igwe, R. and Wan, Y.I. (2024) ‘The relationship between ethnicity and socioeconomic deprivation as determinants of health: a systematic review.’ </a:t>
            </a:r>
            <a:r>
              <a:rPr lang="en-GB" i="1" dirty="0" err="1"/>
              <a:t>medRxiv</a:t>
            </a:r>
            <a:r>
              <a:rPr lang="en-GB" dirty="0"/>
              <a:t>, pp.2024-03. </a:t>
            </a:r>
            <a:r>
              <a:rPr lang="en-IN" dirty="0"/>
              <a:t>Available at: </a:t>
            </a:r>
            <a:r>
              <a:rPr lang="en-GB" u="sng" dirty="0">
                <a:hlinkClick r:id="rId6"/>
              </a:rPr>
              <a:t>https://doi.org/10.1101/2024.03.06.24303819</a:t>
            </a:r>
            <a:r>
              <a:rPr lang="en-GB" dirty="0"/>
              <a:t> </a:t>
            </a:r>
            <a:endParaRPr lang="en-IN" dirty="0"/>
          </a:p>
          <a:p>
            <a:pPr algn="just"/>
            <a:r>
              <a:rPr lang="en-US" dirty="0"/>
              <a:t>Daniel B </a:t>
            </a:r>
            <a:r>
              <a:rPr lang="en-US" dirty="0" err="1"/>
              <a:t>Bomstein</a:t>
            </a:r>
            <a:r>
              <a:rPr lang="en-US" dirty="0"/>
              <a:t>, and William J. Davis. (2014). </a:t>
            </a:r>
            <a:r>
              <a:rPr lang="en-IN" dirty="0"/>
              <a:t>Available at: </a:t>
            </a:r>
            <a:r>
              <a:rPr lang="en-US" u="sng" dirty="0">
                <a:hlinkClick r:id="rId7"/>
              </a:rPr>
              <a:t>https://www.researchgate.net/figure/e-Social-Ecological-Model-Adapted-for-Physical-Activity-24_fig1_264347123</a:t>
            </a:r>
            <a:r>
              <a:rPr lang="en-IN" dirty="0"/>
              <a:t>(Accessed: 11 June 2026). </a:t>
            </a:r>
          </a:p>
          <a:p>
            <a:pPr algn="just"/>
            <a:r>
              <a:rPr lang="en-IN" dirty="0"/>
              <a:t>Diabetes UK. (2017). </a:t>
            </a:r>
            <a:r>
              <a:rPr lang="en-IN" i="1" dirty="0"/>
              <a:t>How many people in the UK have diabetes?</a:t>
            </a:r>
            <a:r>
              <a:rPr lang="en-IN" dirty="0"/>
              <a:t> [online] Available at: https://www.diabetes.org.uk/about-us/about-the-charity/our-strategy/statistics?gad_campaignid=15219795550&amp;gad_source=1&amp;gbraid=0AAAAAD4IfZUyfpc19tk902ICbZst0Eyqg [Accessed 11 June 2026].</a:t>
            </a:r>
          </a:p>
          <a:p>
            <a:pPr algn="just"/>
            <a:r>
              <a:rPr lang="en-IN" dirty="0"/>
              <a:t>England, N. (2026). </a:t>
            </a:r>
            <a:r>
              <a:rPr lang="en-IN" i="1" dirty="0"/>
              <a:t>NHS England » NHS Diabetes Prevention Programme (NHS DPP)</a:t>
            </a:r>
            <a:r>
              <a:rPr lang="en-IN" dirty="0"/>
              <a:t>. [online] England.nhs.uk. Available at: https://www.england.nhs.uk/diabetes/diabetes-prevention/ [Accessed 11 June 2026].</a:t>
            </a:r>
          </a:p>
        </p:txBody>
      </p:sp>
    </p:spTree>
    <p:extLst>
      <p:ext uri="{BB962C8B-B14F-4D97-AF65-F5344CB8AC3E}">
        <p14:creationId xmlns:p14="http://schemas.microsoft.com/office/powerpoint/2010/main" val="36549486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D48704-9DF2-9B10-90C5-ABAA2E1B10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3479DC-2FCA-C11E-87E8-28C7BB18980F}"/>
              </a:ext>
            </a:extLst>
          </p:cNvPr>
          <p:cNvSpPr>
            <a:spLocks noGrp="1"/>
          </p:cNvSpPr>
          <p:nvPr>
            <p:ph type="title"/>
          </p:nvPr>
        </p:nvSpPr>
        <p:spPr>
          <a:xfrm>
            <a:off x="1451579" y="231082"/>
            <a:ext cx="9603275" cy="1049235"/>
          </a:xfrm>
        </p:spPr>
        <p:txBody>
          <a:bodyPr/>
          <a:lstStyle/>
          <a:p>
            <a:pPr algn="ctr"/>
            <a:r>
              <a:rPr lang="en-US" b="1" dirty="0"/>
              <a:t>References </a:t>
            </a:r>
            <a:endParaRPr lang="en-IN" dirty="0"/>
          </a:p>
        </p:txBody>
      </p:sp>
      <p:sp>
        <p:nvSpPr>
          <p:cNvPr id="3" name="Content Placeholder 2">
            <a:extLst>
              <a:ext uri="{FF2B5EF4-FFF2-40B4-BE49-F238E27FC236}">
                <a16:creationId xmlns:a16="http://schemas.microsoft.com/office/drawing/2014/main" id="{8A8E1678-C3A6-DCD3-2623-881504E05C62}"/>
              </a:ext>
            </a:extLst>
          </p:cNvPr>
          <p:cNvSpPr>
            <a:spLocks noGrp="1"/>
          </p:cNvSpPr>
          <p:nvPr>
            <p:ph idx="1"/>
          </p:nvPr>
        </p:nvSpPr>
        <p:spPr>
          <a:xfrm>
            <a:off x="108488" y="1131376"/>
            <a:ext cx="11964691" cy="4819973"/>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en-IN" dirty="0">
                <a:latin typeface="Calibri" panose="020F0502020204030204" pitchFamily="34" charset="0"/>
                <a:ea typeface="Calibri" panose="020F0502020204030204" pitchFamily="34" charset="0"/>
                <a:cs typeface="Calibri" panose="020F0502020204030204" pitchFamily="34" charset="0"/>
              </a:rPr>
              <a:t>england.nhs.uk (2016). </a:t>
            </a:r>
            <a:r>
              <a:rPr lang="en-IN" i="1" dirty="0">
                <a:latin typeface="Calibri" panose="020F0502020204030204" pitchFamily="34" charset="0"/>
                <a:ea typeface="Calibri" panose="020F0502020204030204" pitchFamily="34" charset="0"/>
                <a:cs typeface="Calibri" panose="020F0502020204030204" pitchFamily="34" charset="0"/>
              </a:rPr>
              <a:t>NHS England » NHS Diabetes Prevention Programme – digital stream</a:t>
            </a:r>
            <a:r>
              <a:rPr lang="en-IN" dirty="0">
                <a:latin typeface="Calibri" panose="020F0502020204030204" pitchFamily="34" charset="0"/>
                <a:ea typeface="Calibri" panose="020F0502020204030204" pitchFamily="34" charset="0"/>
                <a:cs typeface="Calibri" panose="020F0502020204030204" pitchFamily="34" charset="0"/>
              </a:rPr>
              <a:t>. [online] England.nhs.uk. Available at: https://www.england.nhs.uk/diabetes/digital-innovations-to-support-diabetes-outcomes/nhs-diabetes-prevention-programme-digital-stream/ [Accessed 11 June 2026].</a:t>
            </a:r>
          </a:p>
          <a:p>
            <a:r>
              <a:rPr lang="en-IN" dirty="0">
                <a:latin typeface="Calibri" panose="020F0502020204030204" pitchFamily="34" charset="0"/>
                <a:ea typeface="Calibri" panose="020F0502020204030204" pitchFamily="34" charset="0"/>
                <a:cs typeface="Calibri" panose="020F0502020204030204" pitchFamily="34" charset="0"/>
              </a:rPr>
              <a:t>england.nhs.uk (2023) </a:t>
            </a:r>
            <a:r>
              <a:rPr lang="en-IN" i="1" dirty="0">
                <a:latin typeface="Calibri" panose="020F0502020204030204" pitchFamily="34" charset="0"/>
                <a:ea typeface="Calibri" panose="020F0502020204030204" pitchFamily="34" charset="0"/>
                <a:cs typeface="Calibri" panose="020F0502020204030204" pitchFamily="34" charset="0"/>
              </a:rPr>
              <a:t>NHS England » Population health management</a:t>
            </a:r>
            <a:r>
              <a:rPr lang="en-IN" dirty="0">
                <a:latin typeface="Calibri" panose="020F0502020204030204" pitchFamily="34" charset="0"/>
                <a:ea typeface="Calibri" panose="020F0502020204030204" pitchFamily="34" charset="0"/>
                <a:cs typeface="Calibri" panose="020F0502020204030204" pitchFamily="34" charset="0"/>
              </a:rPr>
              <a:t>. [online] England.nhs.uk. Available at: https://www.england.nhs.uk/long-read/population-health-management/ [Accessed 11 June 2026].</a:t>
            </a:r>
          </a:p>
          <a:p>
            <a:r>
              <a:rPr lang="en-GB" dirty="0">
                <a:latin typeface="Calibri" panose="020F0502020204030204" pitchFamily="34" charset="0"/>
                <a:ea typeface="Calibri" panose="020F0502020204030204" pitchFamily="34" charset="0"/>
                <a:cs typeface="Calibri" panose="020F0502020204030204" pitchFamily="34" charset="0"/>
              </a:rPr>
              <a:t>Fenta, E.T., Tiruneh, M.G. and </a:t>
            </a:r>
            <a:r>
              <a:rPr lang="en-GB" dirty="0" err="1">
                <a:latin typeface="Calibri" panose="020F0502020204030204" pitchFamily="34" charset="0"/>
                <a:ea typeface="Calibri" panose="020F0502020204030204" pitchFamily="34" charset="0"/>
                <a:cs typeface="Calibri" panose="020F0502020204030204" pitchFamily="34" charset="0"/>
              </a:rPr>
              <a:t>Anagaw</a:t>
            </a:r>
            <a:r>
              <a:rPr lang="en-GB" dirty="0">
                <a:latin typeface="Calibri" panose="020F0502020204030204" pitchFamily="34" charset="0"/>
                <a:ea typeface="Calibri" panose="020F0502020204030204" pitchFamily="34" charset="0"/>
                <a:cs typeface="Calibri" panose="020F0502020204030204" pitchFamily="34" charset="0"/>
              </a:rPr>
              <a:t>, T.F. (2023) ‘Exploring enablers and barriers of healthy dietary </a:t>
            </a:r>
            <a:r>
              <a:rPr lang="en-GB" dirty="0" err="1">
                <a:latin typeface="Calibri" panose="020F0502020204030204" pitchFamily="34" charset="0"/>
                <a:ea typeface="Calibri" panose="020F0502020204030204" pitchFamily="34" charset="0"/>
                <a:cs typeface="Calibri" panose="020F0502020204030204" pitchFamily="34" charset="0"/>
              </a:rPr>
              <a:t>behavior</a:t>
            </a:r>
            <a:r>
              <a:rPr lang="en-GB" dirty="0">
                <a:latin typeface="Calibri" panose="020F0502020204030204" pitchFamily="34" charset="0"/>
                <a:ea typeface="Calibri" panose="020F0502020204030204" pitchFamily="34" charset="0"/>
                <a:cs typeface="Calibri" panose="020F0502020204030204" pitchFamily="34" charset="0"/>
              </a:rPr>
              <a:t> based on the socio-ecological model, a qualitative systematic review.’ </a:t>
            </a:r>
            <a:r>
              <a:rPr lang="en-GB" i="1" dirty="0">
                <a:latin typeface="Calibri" panose="020F0502020204030204" pitchFamily="34" charset="0"/>
                <a:ea typeface="Calibri" panose="020F0502020204030204" pitchFamily="34" charset="0"/>
                <a:cs typeface="Calibri" panose="020F0502020204030204" pitchFamily="34" charset="0"/>
              </a:rPr>
              <a:t>Nutrition and Dietary Supplements</a:t>
            </a:r>
            <a:r>
              <a:rPr lang="en-GB" dirty="0">
                <a:latin typeface="Calibri" panose="020F0502020204030204" pitchFamily="34" charset="0"/>
                <a:ea typeface="Calibri" panose="020F0502020204030204" pitchFamily="34" charset="0"/>
                <a:cs typeface="Calibri" panose="020F0502020204030204" pitchFamily="34" charset="0"/>
              </a:rPr>
              <a:t>, pp.13-23. </a:t>
            </a:r>
            <a:r>
              <a:rPr lang="en-IN" dirty="0">
                <a:latin typeface="Calibri" panose="020F0502020204030204" pitchFamily="34" charset="0"/>
                <a:ea typeface="Calibri" panose="020F0502020204030204" pitchFamily="34" charset="0"/>
                <a:cs typeface="Calibri" panose="020F0502020204030204" pitchFamily="34" charset="0"/>
              </a:rPr>
              <a:t>Available at: </a:t>
            </a:r>
            <a:r>
              <a:rPr lang="en-IN" u="sng" dirty="0">
                <a:latin typeface="Calibri" panose="020F0502020204030204" pitchFamily="34" charset="0"/>
                <a:ea typeface="Calibri" panose="020F0502020204030204" pitchFamily="34" charset="0"/>
                <a:cs typeface="Calibri" panose="020F0502020204030204" pitchFamily="34" charset="0"/>
                <a:hlinkClick r:id="rId2"/>
              </a:rPr>
              <a:t>https://doi.org/10.2147/NDS.S395444</a:t>
            </a:r>
            <a:r>
              <a:rPr lang="en-IN" dirty="0">
                <a:latin typeface="Calibri" panose="020F0502020204030204" pitchFamily="34" charset="0"/>
                <a:ea typeface="Calibri" panose="020F0502020204030204" pitchFamily="34" charset="0"/>
                <a:cs typeface="Calibri" panose="020F0502020204030204" pitchFamily="34" charset="0"/>
              </a:rPr>
              <a:t> </a:t>
            </a:r>
          </a:p>
          <a:p>
            <a:r>
              <a:rPr lang="en-GB" dirty="0" err="1">
                <a:latin typeface="Calibri" panose="020F0502020204030204" pitchFamily="34" charset="0"/>
                <a:ea typeface="Calibri" panose="020F0502020204030204" pitchFamily="34" charset="0"/>
                <a:cs typeface="Calibri" panose="020F0502020204030204" pitchFamily="34" charset="0"/>
              </a:rPr>
              <a:t>Flore</a:t>
            </a:r>
            <a:r>
              <a:rPr lang="en-GB" dirty="0">
                <a:latin typeface="Calibri" panose="020F0502020204030204" pitchFamily="34" charset="0"/>
                <a:ea typeface="Calibri" panose="020F0502020204030204" pitchFamily="34" charset="0"/>
                <a:cs typeface="Calibri" panose="020F0502020204030204" pitchFamily="34" charset="0"/>
              </a:rPr>
              <a:t>, G., Preti, A., Carta, M.G., Deledda, A., </a:t>
            </a:r>
            <a:r>
              <a:rPr lang="en-GB" dirty="0" err="1">
                <a:latin typeface="Calibri" panose="020F0502020204030204" pitchFamily="34" charset="0"/>
                <a:ea typeface="Calibri" panose="020F0502020204030204" pitchFamily="34" charset="0"/>
                <a:cs typeface="Calibri" panose="020F0502020204030204" pitchFamily="34" charset="0"/>
              </a:rPr>
              <a:t>Fosci</a:t>
            </a:r>
            <a:r>
              <a:rPr lang="en-GB" dirty="0">
                <a:latin typeface="Calibri" panose="020F0502020204030204" pitchFamily="34" charset="0"/>
                <a:ea typeface="Calibri" panose="020F0502020204030204" pitchFamily="34" charset="0"/>
                <a:cs typeface="Calibri" panose="020F0502020204030204" pitchFamily="34" charset="0"/>
              </a:rPr>
              <a:t>, M., Nardi, A.E., </a:t>
            </a:r>
            <a:r>
              <a:rPr lang="en-GB" dirty="0" err="1">
                <a:latin typeface="Calibri" panose="020F0502020204030204" pitchFamily="34" charset="0"/>
                <a:ea typeface="Calibri" panose="020F0502020204030204" pitchFamily="34" charset="0"/>
                <a:cs typeface="Calibri" panose="020F0502020204030204" pitchFamily="34" charset="0"/>
              </a:rPr>
              <a:t>Loviselli</a:t>
            </a:r>
            <a:r>
              <a:rPr lang="en-GB" dirty="0">
                <a:latin typeface="Calibri" panose="020F0502020204030204" pitchFamily="34" charset="0"/>
                <a:ea typeface="Calibri" panose="020F0502020204030204" pitchFamily="34" charset="0"/>
                <a:cs typeface="Calibri" panose="020F0502020204030204" pitchFamily="34" charset="0"/>
              </a:rPr>
              <a:t>, A. and </a:t>
            </a:r>
            <a:r>
              <a:rPr lang="en-GB" dirty="0" err="1">
                <a:latin typeface="Calibri" panose="020F0502020204030204" pitchFamily="34" charset="0"/>
                <a:ea typeface="Calibri" panose="020F0502020204030204" pitchFamily="34" charset="0"/>
                <a:cs typeface="Calibri" panose="020F0502020204030204" pitchFamily="34" charset="0"/>
              </a:rPr>
              <a:t>Velluzzi</a:t>
            </a:r>
            <a:r>
              <a:rPr lang="en-GB" dirty="0">
                <a:latin typeface="Calibri" panose="020F0502020204030204" pitchFamily="34" charset="0"/>
                <a:ea typeface="Calibri" panose="020F0502020204030204" pitchFamily="34" charset="0"/>
                <a:cs typeface="Calibri" panose="020F0502020204030204" pitchFamily="34" charset="0"/>
              </a:rPr>
              <a:t>, F. (2022) ‘Weight maintenance after dietary weight loss: systematic review and meta-analysis on the effectiveness of behavioural intensive intervention.’ </a:t>
            </a:r>
            <a:r>
              <a:rPr lang="en-GB" i="1" dirty="0">
                <a:latin typeface="Calibri" panose="020F0502020204030204" pitchFamily="34" charset="0"/>
                <a:ea typeface="Calibri" panose="020F0502020204030204" pitchFamily="34" charset="0"/>
                <a:cs typeface="Calibri" panose="020F0502020204030204" pitchFamily="34" charset="0"/>
              </a:rPr>
              <a:t>Nutrients</a:t>
            </a:r>
            <a:r>
              <a:rPr lang="en-GB" dirty="0">
                <a:latin typeface="Calibri" panose="020F0502020204030204" pitchFamily="34" charset="0"/>
                <a:ea typeface="Calibri" panose="020F0502020204030204" pitchFamily="34" charset="0"/>
                <a:cs typeface="Calibri" panose="020F0502020204030204" pitchFamily="34" charset="0"/>
              </a:rPr>
              <a:t>, </a:t>
            </a:r>
            <a:r>
              <a:rPr lang="en-GB" i="1" dirty="0">
                <a:latin typeface="Calibri" panose="020F0502020204030204" pitchFamily="34" charset="0"/>
                <a:ea typeface="Calibri" panose="020F0502020204030204" pitchFamily="34" charset="0"/>
                <a:cs typeface="Calibri" panose="020F0502020204030204" pitchFamily="34" charset="0"/>
              </a:rPr>
              <a:t>14</a:t>
            </a:r>
            <a:r>
              <a:rPr lang="en-GB" dirty="0">
                <a:latin typeface="Calibri" panose="020F0502020204030204" pitchFamily="34" charset="0"/>
                <a:ea typeface="Calibri" panose="020F0502020204030204" pitchFamily="34" charset="0"/>
                <a:cs typeface="Calibri" panose="020F0502020204030204" pitchFamily="34" charset="0"/>
              </a:rPr>
              <a:t>(6), p.1259. </a:t>
            </a:r>
            <a:r>
              <a:rPr lang="en-IN" dirty="0">
                <a:latin typeface="Calibri" panose="020F0502020204030204" pitchFamily="34" charset="0"/>
                <a:ea typeface="Calibri" panose="020F0502020204030204" pitchFamily="34" charset="0"/>
                <a:cs typeface="Calibri" panose="020F0502020204030204" pitchFamily="34" charset="0"/>
              </a:rPr>
              <a:t>Available at: </a:t>
            </a:r>
            <a:r>
              <a:rPr lang="en-IN" u="sng" dirty="0">
                <a:latin typeface="Calibri" panose="020F0502020204030204" pitchFamily="34" charset="0"/>
                <a:ea typeface="Calibri" panose="020F0502020204030204" pitchFamily="34" charset="0"/>
                <a:cs typeface="Calibri" panose="020F0502020204030204" pitchFamily="34" charset="0"/>
                <a:hlinkClick r:id="rId3"/>
              </a:rPr>
              <a:t>https://doi.org/10.3390/nu14061259</a:t>
            </a:r>
            <a:r>
              <a:rPr lang="en-IN" dirty="0">
                <a:latin typeface="Calibri" panose="020F0502020204030204" pitchFamily="34" charset="0"/>
                <a:ea typeface="Calibri" panose="020F0502020204030204" pitchFamily="34" charset="0"/>
                <a:cs typeface="Calibri" panose="020F0502020204030204" pitchFamily="34" charset="0"/>
              </a:rPr>
              <a:t> </a:t>
            </a:r>
          </a:p>
          <a:p>
            <a:r>
              <a:rPr lang="en-IN" dirty="0">
                <a:latin typeface="Calibri" panose="020F0502020204030204" pitchFamily="34" charset="0"/>
                <a:ea typeface="Calibri" panose="020F0502020204030204" pitchFamily="34" charset="0"/>
                <a:cs typeface="Calibri" panose="020F0502020204030204" pitchFamily="34" charset="0"/>
              </a:rPr>
              <a:t>Go Sharpener. (2025). </a:t>
            </a:r>
            <a:r>
              <a:rPr lang="en-IN" i="1" dirty="0">
                <a:latin typeface="Calibri" panose="020F0502020204030204" pitchFamily="34" charset="0"/>
                <a:ea typeface="Calibri" panose="020F0502020204030204" pitchFamily="34" charset="0"/>
                <a:cs typeface="Calibri" panose="020F0502020204030204" pitchFamily="34" charset="0"/>
              </a:rPr>
              <a:t>Understanding SDG’s</a:t>
            </a:r>
            <a:r>
              <a:rPr lang="en-IN" dirty="0">
                <a:latin typeface="Calibri" panose="020F0502020204030204" pitchFamily="34" charset="0"/>
                <a:ea typeface="Calibri" panose="020F0502020204030204" pitchFamily="34" charset="0"/>
                <a:cs typeface="Calibri" panose="020F0502020204030204" pitchFamily="34" charset="0"/>
              </a:rPr>
              <a:t>. [online] Available at: https://gosharpener.com/blogs/453646/Understanding-SDG-s?lang=de_de [Accessed 11 June 2026].</a:t>
            </a:r>
          </a:p>
          <a:p>
            <a:r>
              <a:rPr lang="en-GB" dirty="0">
                <a:latin typeface="Calibri" panose="020F0502020204030204" pitchFamily="34" charset="0"/>
                <a:ea typeface="Calibri" panose="020F0502020204030204" pitchFamily="34" charset="0"/>
                <a:cs typeface="Calibri" panose="020F0502020204030204" pitchFamily="34" charset="0"/>
              </a:rPr>
              <a:t>Hassan, S., Ibrahim, S., Bielecki, J., </a:t>
            </a:r>
            <a:r>
              <a:rPr lang="en-GB" dirty="0" err="1">
                <a:latin typeface="Calibri" panose="020F0502020204030204" pitchFamily="34" charset="0"/>
                <a:ea typeface="Calibri" panose="020F0502020204030204" pitchFamily="34" charset="0"/>
                <a:cs typeface="Calibri" panose="020F0502020204030204" pitchFamily="34" charset="0"/>
              </a:rPr>
              <a:t>Stanimirovic</a:t>
            </a:r>
            <a:r>
              <a:rPr lang="en-GB" dirty="0">
                <a:latin typeface="Calibri" panose="020F0502020204030204" pitchFamily="34" charset="0"/>
                <a:ea typeface="Calibri" panose="020F0502020204030204" pitchFamily="34" charset="0"/>
                <a:cs typeface="Calibri" panose="020F0502020204030204" pitchFamily="34" charset="0"/>
              </a:rPr>
              <a:t>, A., Mathew, S., Hooey, R., Bowen, J.M. and Rac, V.E. (2025) ‘Integrating artificial intelligence in community-based diabetes care programmes: enhancing inclusiveness, diversity, equity and accessibility a realist review protocol.’ </a:t>
            </a:r>
            <a:r>
              <a:rPr lang="en-GB" i="1" dirty="0">
                <a:latin typeface="Calibri" panose="020F0502020204030204" pitchFamily="34" charset="0"/>
                <a:ea typeface="Calibri" panose="020F0502020204030204" pitchFamily="34" charset="0"/>
                <a:cs typeface="Calibri" panose="020F0502020204030204" pitchFamily="34" charset="0"/>
              </a:rPr>
              <a:t>BMJ open</a:t>
            </a:r>
            <a:r>
              <a:rPr lang="en-GB" dirty="0">
                <a:latin typeface="Calibri" panose="020F0502020204030204" pitchFamily="34" charset="0"/>
                <a:ea typeface="Calibri" panose="020F0502020204030204" pitchFamily="34" charset="0"/>
                <a:cs typeface="Calibri" panose="020F0502020204030204" pitchFamily="34" charset="0"/>
              </a:rPr>
              <a:t>, </a:t>
            </a:r>
            <a:r>
              <a:rPr lang="en-GB" i="1" dirty="0">
                <a:latin typeface="Calibri" panose="020F0502020204030204" pitchFamily="34" charset="0"/>
                <a:ea typeface="Calibri" panose="020F0502020204030204" pitchFamily="34" charset="0"/>
                <a:cs typeface="Calibri" panose="020F0502020204030204" pitchFamily="34" charset="0"/>
              </a:rPr>
              <a:t>15</a:t>
            </a:r>
            <a:r>
              <a:rPr lang="en-GB" dirty="0">
                <a:latin typeface="Calibri" panose="020F0502020204030204" pitchFamily="34" charset="0"/>
                <a:ea typeface="Calibri" panose="020F0502020204030204" pitchFamily="34" charset="0"/>
                <a:cs typeface="Calibri" panose="020F0502020204030204" pitchFamily="34" charset="0"/>
              </a:rPr>
              <a:t>(7), p.e100512. </a:t>
            </a:r>
            <a:r>
              <a:rPr lang="en-IN" dirty="0">
                <a:latin typeface="Calibri" panose="020F0502020204030204" pitchFamily="34" charset="0"/>
                <a:ea typeface="Calibri" panose="020F0502020204030204" pitchFamily="34" charset="0"/>
                <a:cs typeface="Calibri" panose="020F0502020204030204" pitchFamily="34" charset="0"/>
              </a:rPr>
              <a:t>Available at: </a:t>
            </a:r>
            <a:r>
              <a:rPr lang="en-IN" u="sng" dirty="0">
                <a:latin typeface="Calibri" panose="020F0502020204030204" pitchFamily="34" charset="0"/>
                <a:ea typeface="Calibri" panose="020F0502020204030204" pitchFamily="34" charset="0"/>
                <a:cs typeface="Calibri" panose="020F0502020204030204" pitchFamily="34" charset="0"/>
                <a:hlinkClick r:id="rId4"/>
              </a:rPr>
              <a:t>https://doi.org/10.1136/bmjopen-2025-100512</a:t>
            </a:r>
            <a:r>
              <a:rPr lang="en-IN" dirty="0">
                <a:latin typeface="Calibri" panose="020F0502020204030204" pitchFamily="34" charset="0"/>
                <a:ea typeface="Calibri" panose="020F0502020204030204" pitchFamily="34" charset="0"/>
                <a:cs typeface="Calibri" panose="020F0502020204030204" pitchFamily="34" charset="0"/>
              </a:rPr>
              <a:t> </a:t>
            </a:r>
          </a:p>
          <a:p>
            <a:r>
              <a:rPr lang="en-GB" dirty="0">
                <a:latin typeface="Calibri" panose="020F0502020204030204" pitchFamily="34" charset="0"/>
                <a:ea typeface="Calibri" panose="020F0502020204030204" pitchFamily="34" charset="0"/>
                <a:cs typeface="Calibri" panose="020F0502020204030204" pitchFamily="34" charset="0"/>
              </a:rPr>
              <a:t>Hawkes, R.E., Miles, L.M., Bower, P., Cotterill, S. and French, D.P. (2022) ‘Assessing and ensuring fidelity of the nationally implemented English NHS diabetes prevention programme: lessons learned for the implementation of large-scale behaviour change programmes.’ </a:t>
            </a:r>
            <a:r>
              <a:rPr lang="en-GB" i="1" dirty="0">
                <a:latin typeface="Calibri" panose="020F0502020204030204" pitchFamily="34" charset="0"/>
                <a:ea typeface="Calibri" panose="020F0502020204030204" pitchFamily="34" charset="0"/>
                <a:cs typeface="Calibri" panose="020F0502020204030204" pitchFamily="34" charset="0"/>
              </a:rPr>
              <a:t>Health Psychology and </a:t>
            </a:r>
            <a:r>
              <a:rPr lang="en-GB" i="1" dirty="0" err="1">
                <a:latin typeface="Calibri" panose="020F0502020204030204" pitchFamily="34" charset="0"/>
                <a:ea typeface="Calibri" panose="020F0502020204030204" pitchFamily="34" charset="0"/>
                <a:cs typeface="Calibri" panose="020F0502020204030204" pitchFamily="34" charset="0"/>
              </a:rPr>
              <a:t>Behavioral</a:t>
            </a:r>
            <a:r>
              <a:rPr lang="en-GB" i="1" dirty="0">
                <a:latin typeface="Calibri" panose="020F0502020204030204" pitchFamily="34" charset="0"/>
                <a:ea typeface="Calibri" panose="020F0502020204030204" pitchFamily="34" charset="0"/>
                <a:cs typeface="Calibri" panose="020F0502020204030204" pitchFamily="34" charset="0"/>
              </a:rPr>
              <a:t> Medicine</a:t>
            </a:r>
            <a:r>
              <a:rPr lang="en-GB" dirty="0">
                <a:latin typeface="Calibri" panose="020F0502020204030204" pitchFamily="34" charset="0"/>
                <a:ea typeface="Calibri" panose="020F0502020204030204" pitchFamily="34" charset="0"/>
                <a:cs typeface="Calibri" panose="020F0502020204030204" pitchFamily="34" charset="0"/>
              </a:rPr>
              <a:t>, </a:t>
            </a:r>
            <a:r>
              <a:rPr lang="en-GB" i="1" dirty="0">
                <a:latin typeface="Calibri" panose="020F0502020204030204" pitchFamily="34" charset="0"/>
                <a:ea typeface="Calibri" panose="020F0502020204030204" pitchFamily="34" charset="0"/>
                <a:cs typeface="Calibri" panose="020F0502020204030204" pitchFamily="34" charset="0"/>
              </a:rPr>
              <a:t>10</a:t>
            </a:r>
            <a:r>
              <a:rPr lang="en-GB" dirty="0">
                <a:latin typeface="Calibri" panose="020F0502020204030204" pitchFamily="34" charset="0"/>
                <a:ea typeface="Calibri" panose="020F0502020204030204" pitchFamily="34" charset="0"/>
                <a:cs typeface="Calibri" panose="020F0502020204030204" pitchFamily="34" charset="0"/>
              </a:rPr>
              <a:t>(1), pp.498-513. </a:t>
            </a:r>
            <a:r>
              <a:rPr lang="en-IN" dirty="0">
                <a:latin typeface="Calibri" panose="020F0502020204030204" pitchFamily="34" charset="0"/>
                <a:ea typeface="Calibri" panose="020F0502020204030204" pitchFamily="34" charset="0"/>
                <a:cs typeface="Calibri" panose="020F0502020204030204" pitchFamily="34" charset="0"/>
              </a:rPr>
              <a:t>Available at: </a:t>
            </a:r>
            <a:r>
              <a:rPr lang="en-IN" u="sng" dirty="0">
                <a:latin typeface="Calibri" panose="020F0502020204030204" pitchFamily="34" charset="0"/>
                <a:ea typeface="Calibri" panose="020F0502020204030204" pitchFamily="34" charset="0"/>
                <a:cs typeface="Calibri" panose="020F0502020204030204" pitchFamily="34" charset="0"/>
                <a:hlinkClick r:id="rId5"/>
              </a:rPr>
              <a:t>https://doi.org/10.1080/21642850.2022.2077205</a:t>
            </a:r>
            <a:r>
              <a:rPr lang="en-IN"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5932554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A30CC-B628-AA9C-2227-F2FB446B82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B70BE9-406F-300A-A7A0-ED2E79319778}"/>
              </a:ext>
            </a:extLst>
          </p:cNvPr>
          <p:cNvSpPr>
            <a:spLocks noGrp="1"/>
          </p:cNvSpPr>
          <p:nvPr>
            <p:ph type="title"/>
          </p:nvPr>
        </p:nvSpPr>
        <p:spPr>
          <a:xfrm>
            <a:off x="1451579" y="231082"/>
            <a:ext cx="9603275" cy="1049235"/>
          </a:xfrm>
        </p:spPr>
        <p:txBody>
          <a:bodyPr/>
          <a:lstStyle/>
          <a:p>
            <a:pPr algn="ctr"/>
            <a:r>
              <a:rPr lang="en-US" b="1" dirty="0"/>
              <a:t>References </a:t>
            </a:r>
            <a:endParaRPr lang="en-IN" dirty="0"/>
          </a:p>
        </p:txBody>
      </p:sp>
      <p:sp>
        <p:nvSpPr>
          <p:cNvPr id="3" name="Content Placeholder 2">
            <a:extLst>
              <a:ext uri="{FF2B5EF4-FFF2-40B4-BE49-F238E27FC236}">
                <a16:creationId xmlns:a16="http://schemas.microsoft.com/office/drawing/2014/main" id="{C789216F-F500-4E48-6564-1AB28E22CA71}"/>
              </a:ext>
            </a:extLst>
          </p:cNvPr>
          <p:cNvSpPr>
            <a:spLocks noGrp="1"/>
          </p:cNvSpPr>
          <p:nvPr>
            <p:ph idx="1"/>
          </p:nvPr>
        </p:nvSpPr>
        <p:spPr>
          <a:xfrm>
            <a:off x="108488" y="1131376"/>
            <a:ext cx="11964691" cy="4819973"/>
          </a:xfrm>
        </p:spPr>
        <p:style>
          <a:lnRef idx="2">
            <a:schemeClr val="dk1"/>
          </a:lnRef>
          <a:fillRef idx="1">
            <a:schemeClr val="lt1"/>
          </a:fillRef>
          <a:effectRef idx="0">
            <a:schemeClr val="dk1"/>
          </a:effectRef>
          <a:fontRef idx="minor">
            <a:schemeClr val="dk1"/>
          </a:fontRef>
        </p:style>
        <p:txBody>
          <a:bodyPr>
            <a:normAutofit fontScale="550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Indridadottir, O. and Nisco-Madden, J. (2025) ‘Holistic physical assessment: A new framework for nursing practice </a:t>
            </a:r>
            <a:r>
              <a:rPr lang="en-GB" dirty="0" err="1">
                <a:latin typeface="Calibri" panose="020F0502020204030204" pitchFamily="34" charset="0"/>
                <a:ea typeface="Calibri" panose="020F0502020204030204" pitchFamily="34" charset="0"/>
                <a:cs typeface="Calibri" panose="020F0502020204030204" pitchFamily="34" charset="0"/>
              </a:rPr>
              <a:t>Honoring</a:t>
            </a:r>
            <a:r>
              <a:rPr lang="en-GB" dirty="0">
                <a:latin typeface="Calibri" panose="020F0502020204030204" pitchFamily="34" charset="0"/>
                <a:ea typeface="Calibri" panose="020F0502020204030204" pitchFamily="34" charset="0"/>
                <a:cs typeface="Calibri" panose="020F0502020204030204" pitchFamily="34" charset="0"/>
              </a:rPr>
              <a:t> the whole person.’ </a:t>
            </a:r>
            <a:r>
              <a:rPr lang="en-GB" i="1" dirty="0">
                <a:latin typeface="Calibri" panose="020F0502020204030204" pitchFamily="34" charset="0"/>
                <a:ea typeface="Calibri" panose="020F0502020204030204" pitchFamily="34" charset="0"/>
                <a:cs typeface="Calibri" panose="020F0502020204030204" pitchFamily="34" charset="0"/>
              </a:rPr>
              <a:t>Journal of Holistic Nursing</a:t>
            </a:r>
            <a:r>
              <a:rPr lang="en-GB" dirty="0">
                <a:latin typeface="Calibri" panose="020F0502020204030204" pitchFamily="34" charset="0"/>
                <a:ea typeface="Calibri" panose="020F0502020204030204" pitchFamily="34" charset="0"/>
                <a:cs typeface="Calibri" panose="020F0502020204030204" pitchFamily="34" charset="0"/>
              </a:rPr>
              <a:t>, </a:t>
            </a:r>
            <a:r>
              <a:rPr lang="en-GB" i="1" dirty="0">
                <a:latin typeface="Calibri" panose="020F0502020204030204" pitchFamily="34" charset="0"/>
                <a:ea typeface="Calibri" panose="020F0502020204030204" pitchFamily="34" charset="0"/>
                <a:cs typeface="Calibri" panose="020F0502020204030204" pitchFamily="34" charset="0"/>
              </a:rPr>
              <a:t>43</a:t>
            </a:r>
            <a:r>
              <a:rPr lang="en-GB" dirty="0">
                <a:latin typeface="Calibri" panose="020F0502020204030204" pitchFamily="34" charset="0"/>
                <a:ea typeface="Calibri" panose="020F0502020204030204" pitchFamily="34" charset="0"/>
                <a:cs typeface="Calibri" panose="020F0502020204030204" pitchFamily="34" charset="0"/>
              </a:rPr>
              <a:t>(3), pp.266-276. </a:t>
            </a:r>
            <a:r>
              <a:rPr lang="en-IN" dirty="0">
                <a:latin typeface="Calibri" panose="020F0502020204030204" pitchFamily="34" charset="0"/>
                <a:ea typeface="Calibri" panose="020F0502020204030204" pitchFamily="34" charset="0"/>
                <a:cs typeface="Calibri" panose="020F0502020204030204" pitchFamily="34" charset="0"/>
              </a:rPr>
              <a:t>Available at: </a:t>
            </a:r>
            <a:r>
              <a:rPr lang="en-IN" u="sng" dirty="0">
                <a:latin typeface="Calibri" panose="020F0502020204030204" pitchFamily="34" charset="0"/>
                <a:ea typeface="Calibri" panose="020F0502020204030204" pitchFamily="34" charset="0"/>
                <a:cs typeface="Calibri" panose="020F0502020204030204" pitchFamily="34" charset="0"/>
                <a:hlinkClick r:id="rId2"/>
              </a:rPr>
              <a:t>https://doi.org/10.1177/08980101241261261</a:t>
            </a:r>
            <a:r>
              <a:rPr lang="en-IN" dirty="0">
                <a:latin typeface="Calibri" panose="020F0502020204030204" pitchFamily="34" charset="0"/>
                <a:ea typeface="Calibri" panose="020F0502020204030204" pitchFamily="34" charset="0"/>
                <a:cs typeface="Calibri" panose="020F0502020204030204" pitchFamily="34" charset="0"/>
              </a:rPr>
              <a:t> </a:t>
            </a:r>
          </a:p>
          <a:p>
            <a:r>
              <a:rPr lang="en-IN" dirty="0">
                <a:latin typeface="Calibri" panose="020F0502020204030204" pitchFamily="34" charset="0"/>
                <a:ea typeface="Calibri" panose="020F0502020204030204" pitchFamily="34" charset="0"/>
                <a:cs typeface="Calibri" panose="020F0502020204030204" pitchFamily="34" charset="0"/>
              </a:rPr>
              <a:t>McManus, E., Meacock, R., Parkinson, B. and Sutton, M. (2022). Population level impact of the NHS Diabetes Prevention Programme on incidence of type 2 diabetes in England: An observational study. </a:t>
            </a:r>
            <a:r>
              <a:rPr lang="en-IN" i="1" dirty="0">
                <a:latin typeface="Calibri" panose="020F0502020204030204" pitchFamily="34" charset="0"/>
                <a:ea typeface="Calibri" panose="020F0502020204030204" pitchFamily="34" charset="0"/>
                <a:cs typeface="Calibri" panose="020F0502020204030204" pitchFamily="34" charset="0"/>
              </a:rPr>
              <a:t>The Lancet Regional Health - Europe</a:t>
            </a:r>
            <a:r>
              <a:rPr lang="en-IN" dirty="0">
                <a:latin typeface="Calibri" panose="020F0502020204030204" pitchFamily="34" charset="0"/>
                <a:ea typeface="Calibri" panose="020F0502020204030204" pitchFamily="34" charset="0"/>
                <a:cs typeface="Calibri" panose="020F0502020204030204" pitchFamily="34" charset="0"/>
              </a:rPr>
              <a:t>, [online] 19, p.100420. doi:10.1016/j.lanepe.2022.100420.</a:t>
            </a:r>
          </a:p>
          <a:p>
            <a:r>
              <a:rPr lang="en-IN" dirty="0">
                <a:latin typeface="Calibri" panose="020F0502020204030204" pitchFamily="34" charset="0"/>
                <a:ea typeface="Calibri" panose="020F0502020204030204" pitchFamily="34" charset="0"/>
                <a:cs typeface="Calibri" panose="020F0502020204030204" pitchFamily="34" charset="0"/>
                <a:hlinkClick r:id="rId3"/>
              </a:rPr>
              <a:t>Meghan E Vidt</a:t>
            </a:r>
            <a:r>
              <a:rPr lang="en-IN" dirty="0">
                <a:latin typeface="Calibri" panose="020F0502020204030204" pitchFamily="34" charset="0"/>
                <a:ea typeface="Calibri" panose="020F0502020204030204" pitchFamily="34" charset="0"/>
                <a:cs typeface="Calibri" panose="020F0502020204030204" pitchFamily="34" charset="0"/>
              </a:rPr>
              <a:t> (2022). Available at: https://www.researchgate.net/figure/This-figure-describes-the-three-areas-of-health-physical-mental-and-social-health_fig1_359877710 (Accessed: 11 June 2026).</a:t>
            </a:r>
          </a:p>
          <a:p>
            <a:r>
              <a:rPr lang="en-IN" dirty="0">
                <a:latin typeface="Calibri" panose="020F0502020204030204" pitchFamily="34" charset="0"/>
                <a:ea typeface="Calibri" panose="020F0502020204030204" pitchFamily="34" charset="0"/>
                <a:cs typeface="Calibri" panose="020F0502020204030204" pitchFamily="34" charset="0"/>
              </a:rPr>
              <a:t>Nations, U. (2025). </a:t>
            </a:r>
            <a:r>
              <a:rPr lang="en-IN" i="1" dirty="0">
                <a:latin typeface="Calibri" panose="020F0502020204030204" pitchFamily="34" charset="0"/>
                <a:ea typeface="Calibri" panose="020F0502020204030204" pitchFamily="34" charset="0"/>
                <a:cs typeface="Calibri" panose="020F0502020204030204" pitchFamily="34" charset="0"/>
              </a:rPr>
              <a:t>Sustainability | United Nations</a:t>
            </a:r>
            <a:r>
              <a:rPr lang="en-IN" dirty="0">
                <a:latin typeface="Calibri" panose="020F0502020204030204" pitchFamily="34" charset="0"/>
                <a:ea typeface="Calibri" panose="020F0502020204030204" pitchFamily="34" charset="0"/>
                <a:cs typeface="Calibri" panose="020F0502020204030204" pitchFamily="34" charset="0"/>
              </a:rPr>
              <a:t>. [online] United Nations. Available at: https://www.un.org/en/academic-impact/sustainability [Accessed 11 June 2026].</a:t>
            </a:r>
          </a:p>
          <a:p>
            <a:r>
              <a:rPr lang="en-IN" dirty="0">
                <a:latin typeface="Calibri" panose="020F0502020204030204" pitchFamily="34" charset="0"/>
                <a:ea typeface="Calibri" panose="020F0502020204030204" pitchFamily="34" charset="0"/>
                <a:cs typeface="Calibri" panose="020F0502020204030204" pitchFamily="34" charset="0"/>
              </a:rPr>
              <a:t>nihrevidence (2023). Diabetes: putting people at the heart of services. (2022). [online]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4"/>
              </a:rPr>
              <a:t>https://doi.org/10.3310/nihrevidence_52026</a:t>
            </a:r>
            <a:r>
              <a:rPr lang="en-IN" dirty="0">
                <a:latin typeface="Calibri" panose="020F0502020204030204" pitchFamily="34" charset="0"/>
                <a:ea typeface="Calibri" panose="020F0502020204030204" pitchFamily="34" charset="0"/>
                <a:cs typeface="Calibri" panose="020F0502020204030204" pitchFamily="34" charset="0"/>
              </a:rPr>
              <a:t>.</a:t>
            </a:r>
          </a:p>
          <a:p>
            <a:r>
              <a:rPr lang="en-IN" dirty="0">
                <a:latin typeface="Calibri" panose="020F0502020204030204" pitchFamily="34" charset="0"/>
                <a:ea typeface="Calibri" panose="020F0502020204030204" pitchFamily="34" charset="0"/>
                <a:cs typeface="Calibri" panose="020F0502020204030204" pitchFamily="34" charset="0"/>
              </a:rPr>
              <a:t>Penn, L., Rodrigues, A., Haste, A., Marques, M.M., Budig, K., Sainsbury, K., Bell, R., Araújo-Soares, V., White, M., Summerbell, C., Goyder, E., Brennan, A., Adamson, A.J. and </a:t>
            </a:r>
            <a:r>
              <a:rPr lang="en-IN" dirty="0" err="1">
                <a:latin typeface="Calibri" panose="020F0502020204030204" pitchFamily="34" charset="0"/>
                <a:ea typeface="Calibri" panose="020F0502020204030204" pitchFamily="34" charset="0"/>
                <a:cs typeface="Calibri" panose="020F0502020204030204" pitchFamily="34" charset="0"/>
              </a:rPr>
              <a:t>Sniehotta</a:t>
            </a:r>
            <a:r>
              <a:rPr lang="en-IN" dirty="0">
                <a:latin typeface="Calibri" panose="020F0502020204030204" pitchFamily="34" charset="0"/>
                <a:ea typeface="Calibri" panose="020F0502020204030204" pitchFamily="34" charset="0"/>
                <a:cs typeface="Calibri" panose="020F0502020204030204" pitchFamily="34" charset="0"/>
              </a:rPr>
              <a:t>, F.F. (2018) ‘NHS Diabetes Prevention Programme in England: formative evaluation of the programme in early phase implementation.’ </a:t>
            </a:r>
            <a:r>
              <a:rPr lang="en-IN" i="1" dirty="0">
                <a:latin typeface="Calibri" panose="020F0502020204030204" pitchFamily="34" charset="0"/>
                <a:ea typeface="Calibri" panose="020F0502020204030204" pitchFamily="34" charset="0"/>
                <a:cs typeface="Calibri" panose="020F0502020204030204" pitchFamily="34" charset="0"/>
              </a:rPr>
              <a:t>BMJ Open</a:t>
            </a:r>
            <a:r>
              <a:rPr lang="en-IN" dirty="0">
                <a:latin typeface="Calibri" panose="020F0502020204030204" pitchFamily="34" charset="0"/>
                <a:ea typeface="Calibri" panose="020F0502020204030204" pitchFamily="34" charset="0"/>
                <a:cs typeface="Calibri" panose="020F0502020204030204" pitchFamily="34" charset="0"/>
              </a:rPr>
              <a:t>, [online] 8(2), p.e019467.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5"/>
              </a:rPr>
              <a:t>https://doi.org/10.1136/bmjopen-2017-019467</a:t>
            </a:r>
            <a:r>
              <a:rPr lang="en-IN" dirty="0">
                <a:latin typeface="Calibri" panose="020F0502020204030204" pitchFamily="34" charset="0"/>
                <a:ea typeface="Calibri" panose="020F0502020204030204" pitchFamily="34" charset="0"/>
                <a:cs typeface="Calibri" panose="020F0502020204030204" pitchFamily="34" charset="0"/>
              </a:rPr>
              <a:t>.</a:t>
            </a:r>
          </a:p>
          <a:p>
            <a:r>
              <a:rPr lang="en-IN" dirty="0">
                <a:latin typeface="Calibri" panose="020F0502020204030204" pitchFamily="34" charset="0"/>
                <a:ea typeface="Calibri" panose="020F0502020204030204" pitchFamily="34" charset="0"/>
                <a:cs typeface="Calibri" panose="020F0502020204030204" pitchFamily="34" charset="0"/>
              </a:rPr>
              <a:t>Reeves, D., Woodham, A.A., French, D., Bower, P., Holland, F., </a:t>
            </a:r>
            <a:r>
              <a:rPr lang="en-IN" dirty="0" err="1">
                <a:latin typeface="Calibri" panose="020F0502020204030204" pitchFamily="34" charset="0"/>
                <a:ea typeface="Calibri" panose="020F0502020204030204" pitchFamily="34" charset="0"/>
                <a:cs typeface="Calibri" panose="020F0502020204030204" pitchFamily="34" charset="0"/>
              </a:rPr>
              <a:t>Kontopantelis</a:t>
            </a:r>
            <a:r>
              <a:rPr lang="en-IN" dirty="0">
                <a:latin typeface="Calibri" panose="020F0502020204030204" pitchFamily="34" charset="0"/>
                <a:ea typeface="Calibri" panose="020F0502020204030204" pitchFamily="34" charset="0"/>
                <a:cs typeface="Calibri" panose="020F0502020204030204" pitchFamily="34" charset="0"/>
              </a:rPr>
              <a:t>, E. and Cotterill, S. (2023) ‘The influence of demographic, health and psychosocial factors on patient uptake of the English NHS diabetes prevention programme.’ </a:t>
            </a:r>
            <a:r>
              <a:rPr lang="en-IN" i="1" dirty="0">
                <a:latin typeface="Calibri" panose="020F0502020204030204" pitchFamily="34" charset="0"/>
                <a:ea typeface="Calibri" panose="020F0502020204030204" pitchFamily="34" charset="0"/>
                <a:cs typeface="Calibri" panose="020F0502020204030204" pitchFamily="34" charset="0"/>
              </a:rPr>
              <a:t>BMC Health Services Research</a:t>
            </a:r>
            <a:r>
              <a:rPr lang="en-IN" dirty="0">
                <a:latin typeface="Calibri" panose="020F0502020204030204" pitchFamily="34" charset="0"/>
                <a:ea typeface="Calibri" panose="020F0502020204030204" pitchFamily="34" charset="0"/>
                <a:cs typeface="Calibri" panose="020F0502020204030204" pitchFamily="34" charset="0"/>
              </a:rPr>
              <a:t>, [online] 23(1).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6"/>
              </a:rPr>
              <a:t>https://doi.org/10.1186/s12913-023-09195-z</a:t>
            </a:r>
            <a:r>
              <a:rPr lang="en-IN" dirty="0">
                <a:latin typeface="Calibri" panose="020F0502020204030204" pitchFamily="34" charset="0"/>
                <a:ea typeface="Calibri" panose="020F0502020204030204" pitchFamily="34" charset="0"/>
                <a:cs typeface="Calibri" panose="020F0502020204030204" pitchFamily="34" charset="0"/>
              </a:rPr>
              <a:t>. </a:t>
            </a:r>
          </a:p>
          <a:p>
            <a:r>
              <a:rPr lang="en-IN" dirty="0">
                <a:latin typeface="Calibri" panose="020F0502020204030204" pitchFamily="34" charset="0"/>
                <a:ea typeface="Calibri" panose="020F0502020204030204" pitchFamily="34" charset="0"/>
                <a:cs typeface="Calibri" panose="020F0502020204030204" pitchFamily="34" charset="0"/>
              </a:rPr>
              <a:t>Ritchie, N. D, Holtrop, J.S., Gritz, R.M., Sauder, K.A., Durfee, M.J., Dickinson, L.M. and Kaufmann, P.G. (2020) ‘Enhanced </a:t>
            </a:r>
            <a:r>
              <a:rPr lang="en-IN" dirty="0" err="1">
                <a:latin typeface="Calibri" panose="020F0502020204030204" pitchFamily="34" charset="0"/>
                <a:ea typeface="Calibri" panose="020F0502020204030204" pitchFamily="34" charset="0"/>
                <a:cs typeface="Calibri" panose="020F0502020204030204" pitchFamily="34" charset="0"/>
              </a:rPr>
              <a:t>Enrollment</a:t>
            </a:r>
            <a:r>
              <a:rPr lang="en-IN" dirty="0">
                <a:latin typeface="Calibri" panose="020F0502020204030204" pitchFamily="34" charset="0"/>
                <a:ea typeface="Calibri" panose="020F0502020204030204" pitchFamily="34" charset="0"/>
                <a:cs typeface="Calibri" panose="020F0502020204030204" pitchFamily="34" charset="0"/>
              </a:rPr>
              <a:t> in the National Diabetes Prevention Program to Increase Engagement and Weight Loss for the Underserved: Protocol for a Randomized Controlled Trial.’ </a:t>
            </a:r>
            <a:r>
              <a:rPr lang="en-IN" i="1" dirty="0">
                <a:latin typeface="Calibri" panose="020F0502020204030204" pitchFamily="34" charset="0"/>
                <a:ea typeface="Calibri" panose="020F0502020204030204" pitchFamily="34" charset="0"/>
                <a:cs typeface="Calibri" panose="020F0502020204030204" pitchFamily="34" charset="0"/>
              </a:rPr>
              <a:t>JMIR Research Protocols</a:t>
            </a:r>
            <a:r>
              <a:rPr lang="en-IN" dirty="0">
                <a:latin typeface="Calibri" panose="020F0502020204030204" pitchFamily="34" charset="0"/>
                <a:ea typeface="Calibri" panose="020F0502020204030204" pitchFamily="34" charset="0"/>
                <a:cs typeface="Calibri" panose="020F0502020204030204" pitchFamily="34" charset="0"/>
              </a:rPr>
              <a:t>, [online] 9(6), p.e15499.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7"/>
              </a:rPr>
              <a:t>https://doi.org/10.2196/15499</a:t>
            </a:r>
            <a:r>
              <a:rPr lang="en-IN" dirty="0">
                <a:latin typeface="Calibri" panose="020F0502020204030204" pitchFamily="34" charset="0"/>
                <a:ea typeface="Calibri" panose="020F0502020204030204" pitchFamily="34" charset="0"/>
                <a:cs typeface="Calibri" panose="020F0502020204030204" pitchFamily="34" charset="0"/>
              </a:rPr>
              <a:t>. </a:t>
            </a:r>
          </a:p>
          <a:p>
            <a:r>
              <a:rPr lang="en-IN" dirty="0">
                <a:latin typeface="Calibri" panose="020F0502020204030204" pitchFamily="34" charset="0"/>
                <a:ea typeface="Calibri" panose="020F0502020204030204" pitchFamily="34" charset="0"/>
                <a:cs typeface="Calibri" panose="020F0502020204030204" pitchFamily="34" charset="0"/>
              </a:rPr>
              <a:t>Sood, H.S., </a:t>
            </a:r>
            <a:r>
              <a:rPr lang="en-IN" dirty="0" err="1">
                <a:latin typeface="Calibri" panose="020F0502020204030204" pitchFamily="34" charset="0"/>
                <a:ea typeface="Calibri" panose="020F0502020204030204" pitchFamily="34" charset="0"/>
                <a:cs typeface="Calibri" panose="020F0502020204030204" pitchFamily="34" charset="0"/>
              </a:rPr>
              <a:t>Maruthappu</a:t>
            </a:r>
            <a:r>
              <a:rPr lang="en-IN" dirty="0">
                <a:latin typeface="Calibri" panose="020F0502020204030204" pitchFamily="34" charset="0"/>
                <a:ea typeface="Calibri" panose="020F0502020204030204" pitchFamily="34" charset="0"/>
                <a:cs typeface="Calibri" panose="020F0502020204030204" pitchFamily="34" charset="0"/>
              </a:rPr>
              <a:t>, M. and </a:t>
            </a:r>
            <a:r>
              <a:rPr lang="en-IN" dirty="0" err="1">
                <a:latin typeface="Calibri" panose="020F0502020204030204" pitchFamily="34" charset="0"/>
                <a:ea typeface="Calibri" panose="020F0502020204030204" pitchFamily="34" charset="0"/>
                <a:cs typeface="Calibri" panose="020F0502020204030204" pitchFamily="34" charset="0"/>
              </a:rPr>
              <a:t>Valabhji</a:t>
            </a:r>
            <a:r>
              <a:rPr lang="en-IN" dirty="0">
                <a:latin typeface="Calibri" panose="020F0502020204030204" pitchFamily="34" charset="0"/>
                <a:ea typeface="Calibri" panose="020F0502020204030204" pitchFamily="34" charset="0"/>
                <a:cs typeface="Calibri" panose="020F0502020204030204" pitchFamily="34" charset="0"/>
              </a:rPr>
              <a:t>, J. (2015) ‘The National Diabetes Prevention Programme: a pathway for prevention and wellbeing.’ </a:t>
            </a:r>
            <a:r>
              <a:rPr lang="en-IN" i="1" dirty="0">
                <a:latin typeface="Calibri" panose="020F0502020204030204" pitchFamily="34" charset="0"/>
                <a:ea typeface="Calibri" panose="020F0502020204030204" pitchFamily="34" charset="0"/>
                <a:cs typeface="Calibri" panose="020F0502020204030204" pitchFamily="34" charset="0"/>
              </a:rPr>
              <a:t>British Journal of General Practice</a:t>
            </a:r>
            <a:r>
              <a:rPr lang="en-IN" dirty="0">
                <a:latin typeface="Calibri" panose="020F0502020204030204" pitchFamily="34" charset="0"/>
                <a:ea typeface="Calibri" panose="020F0502020204030204" pitchFamily="34" charset="0"/>
                <a:cs typeface="Calibri" panose="020F0502020204030204" pitchFamily="34" charset="0"/>
              </a:rPr>
              <a:t>, [online] 65(636), pp.336–337. Available at: </a:t>
            </a:r>
            <a:r>
              <a:rPr lang="en-IN" u="sng" dirty="0">
                <a:latin typeface="Calibri" panose="020F0502020204030204" pitchFamily="34" charset="0"/>
                <a:ea typeface="Calibri" panose="020F0502020204030204" pitchFamily="34" charset="0"/>
                <a:cs typeface="Calibri" panose="020F0502020204030204" pitchFamily="34" charset="0"/>
                <a:hlinkClick r:id="rId8"/>
              </a:rPr>
              <a:t>https://doi.org/10.3399/bjgp15x685537</a:t>
            </a:r>
            <a:r>
              <a:rPr lang="en-IN" dirty="0">
                <a:latin typeface="Calibri" panose="020F0502020204030204" pitchFamily="34" charset="0"/>
                <a:ea typeface="Calibri" panose="020F0502020204030204" pitchFamily="34" charset="0"/>
                <a:cs typeface="Calibri" panose="020F0502020204030204" pitchFamily="34" charset="0"/>
              </a:rPr>
              <a:t>. </a:t>
            </a:r>
          </a:p>
          <a:p>
            <a:r>
              <a:rPr lang="en-IN" dirty="0">
                <a:latin typeface="Calibri" panose="020F0502020204030204" pitchFamily="34" charset="0"/>
                <a:ea typeface="Calibri" panose="020F0502020204030204" pitchFamily="34" charset="0"/>
                <a:cs typeface="Calibri" panose="020F0502020204030204" pitchFamily="34" charset="0"/>
              </a:rPr>
              <a:t>‌Stone, A.A., Mackie, C., in, on, C., on, D. and Council, N.R. (2013). </a:t>
            </a:r>
            <a:r>
              <a:rPr lang="en-IN" i="1" dirty="0">
                <a:latin typeface="Calibri" panose="020F0502020204030204" pitchFamily="34" charset="0"/>
                <a:ea typeface="Calibri" panose="020F0502020204030204" pitchFamily="34" charset="0"/>
                <a:cs typeface="Calibri" panose="020F0502020204030204" pitchFamily="34" charset="0"/>
              </a:rPr>
              <a:t>Introduction</a:t>
            </a:r>
            <a:r>
              <a:rPr lang="en-IN" dirty="0">
                <a:latin typeface="Calibri" panose="020F0502020204030204" pitchFamily="34" charset="0"/>
                <a:ea typeface="Calibri" panose="020F0502020204030204" pitchFamily="34" charset="0"/>
                <a:cs typeface="Calibri" panose="020F0502020204030204" pitchFamily="34" charset="0"/>
              </a:rPr>
              <a:t>. [online] Nih.gov. Available at: https://www.ncbi.nlm.nih.gov/books/NBK179225/ [Accessed 11 June 2026].</a:t>
            </a:r>
          </a:p>
          <a:p>
            <a:r>
              <a:rPr lang="en-IN" dirty="0">
                <a:latin typeface="Calibri" panose="020F0502020204030204" pitchFamily="34" charset="0"/>
                <a:ea typeface="Calibri" panose="020F0502020204030204" pitchFamily="34" charset="0"/>
                <a:cs typeface="Calibri" panose="020F0502020204030204" pitchFamily="34" charset="0"/>
              </a:rPr>
              <a:t>Un.org. (2025). </a:t>
            </a:r>
            <a:r>
              <a:rPr lang="en-IN" i="1" dirty="0">
                <a:latin typeface="Calibri" panose="020F0502020204030204" pitchFamily="34" charset="0"/>
                <a:ea typeface="Calibri" panose="020F0502020204030204" pitchFamily="34" charset="0"/>
                <a:cs typeface="Calibri" panose="020F0502020204030204" pitchFamily="34" charset="0"/>
              </a:rPr>
              <a:t>THE 17 GOALS | Sustainable Development</a:t>
            </a:r>
            <a:r>
              <a:rPr lang="en-IN" dirty="0">
                <a:latin typeface="Calibri" panose="020F0502020204030204" pitchFamily="34" charset="0"/>
                <a:ea typeface="Calibri" panose="020F0502020204030204" pitchFamily="34" charset="0"/>
                <a:cs typeface="Calibri" panose="020F0502020204030204" pitchFamily="34" charset="0"/>
              </a:rPr>
              <a:t>. [online] Available at: https://sdgs.un.org/goals [Accessed 11 June 2026].</a:t>
            </a:r>
          </a:p>
          <a:p>
            <a:r>
              <a:rPr lang="en-IN" dirty="0">
                <a:latin typeface="Calibri" panose="020F0502020204030204" pitchFamily="34" charset="0"/>
                <a:ea typeface="Calibri" panose="020F0502020204030204" pitchFamily="34" charset="0"/>
                <a:cs typeface="Calibri" panose="020F0502020204030204" pitchFamily="34" charset="0"/>
              </a:rPr>
              <a:t>Who.int. (2026). </a:t>
            </a:r>
            <a:r>
              <a:rPr lang="en-IN" i="1" dirty="0">
                <a:latin typeface="Calibri" panose="020F0502020204030204" pitchFamily="34" charset="0"/>
                <a:ea typeface="Calibri" panose="020F0502020204030204" pitchFamily="34" charset="0"/>
                <a:cs typeface="Calibri" panose="020F0502020204030204" pitchFamily="34" charset="0"/>
              </a:rPr>
              <a:t>Constitution of the World Health Organization</a:t>
            </a:r>
            <a:r>
              <a:rPr lang="en-IN" dirty="0">
                <a:latin typeface="Calibri" panose="020F0502020204030204" pitchFamily="34" charset="0"/>
                <a:ea typeface="Calibri" panose="020F0502020204030204" pitchFamily="34" charset="0"/>
                <a:cs typeface="Calibri" panose="020F0502020204030204" pitchFamily="34" charset="0"/>
              </a:rPr>
              <a:t>. [online] Available at: https://www.who.int/about/governance/constitution [Accessed 11 June 2026].</a:t>
            </a:r>
          </a:p>
        </p:txBody>
      </p:sp>
    </p:spTree>
    <p:extLst>
      <p:ext uri="{BB962C8B-B14F-4D97-AF65-F5344CB8AC3E}">
        <p14:creationId xmlns:p14="http://schemas.microsoft.com/office/powerpoint/2010/main" val="3399631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42C70D-D273-EB40-8659-FBE337AE8D42}"/>
              </a:ext>
            </a:extLst>
          </p:cNvPr>
          <p:cNvPicPr>
            <a:picLocks noChangeAspect="1"/>
          </p:cNvPicPr>
          <p:nvPr/>
        </p:nvPicPr>
        <p:blipFill>
          <a:blip r:embed="rId2"/>
          <a:stretch>
            <a:fillRect/>
          </a:stretch>
        </p:blipFill>
        <p:spPr>
          <a:xfrm>
            <a:off x="3496377" y="2485605"/>
            <a:ext cx="4982270" cy="1390844"/>
          </a:xfrm>
          <a:prstGeom prst="rect">
            <a:avLst/>
          </a:prstGeom>
        </p:spPr>
      </p:pic>
    </p:spTree>
    <p:extLst>
      <p:ext uri="{BB962C8B-B14F-4D97-AF65-F5344CB8AC3E}">
        <p14:creationId xmlns:p14="http://schemas.microsoft.com/office/powerpoint/2010/main" val="345266038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62</TotalTime>
  <Words>4071</Words>
  <Application>Microsoft Office PowerPoint</Application>
  <PresentationFormat>Widescreen</PresentationFormat>
  <Paragraphs>180</Paragraphs>
  <Slides>21</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Gill Sans MT</vt:lpstr>
      <vt:lpstr>Gallery</vt:lpstr>
      <vt:lpstr>Lecturer’s Name: Parese Ahmed, Philip Jones, Samuel Assan and Junaid Shaikh Module Code: BMHP6030 Module Title: Health, Wellbeing and Sustainable Development</vt:lpstr>
      <vt:lpstr>Introduction </vt:lpstr>
      <vt:lpstr>Definition of Health </vt:lpstr>
      <vt:lpstr>Defining wellbeing and sustainable development </vt:lpstr>
      <vt:lpstr>Theoretical Perspectives- Biopsychosocial Model </vt:lpstr>
      <vt:lpstr>Theoretical Perspective- Ecological and Holistic Models </vt:lpstr>
      <vt:lpstr>Sustainable Development Goals (SDGs)</vt:lpstr>
      <vt:lpstr>Integrating SDGs into UK Health and Social care </vt:lpstr>
      <vt:lpstr>Policy and Governance Framework </vt:lpstr>
      <vt:lpstr>Case Study Overview: NHS Diabetes Prevention </vt:lpstr>
      <vt:lpstr>Planning the NDPP Using the Health Belied Model (HBM)</vt:lpstr>
      <vt:lpstr>Quantitative Evidence of Success</vt:lpstr>
      <vt:lpstr>Qualitative Evidence and Participant Experiences </vt:lpstr>
      <vt:lpstr>Challenges and Limitations of the NDPP</vt:lpstr>
      <vt:lpstr>Equity and Access Issues</vt:lpstr>
      <vt:lpstr>Recommendations for more equitable and sustainable services </vt:lpstr>
      <vt:lpstr>Conclusion </vt:lpstr>
      <vt:lpstr>References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Exauce Malula</cp:lastModifiedBy>
  <cp:revision>1</cp:revision>
  <dcterms:created xsi:type="dcterms:W3CDTF">2026-06-11T08:06:46Z</dcterms:created>
  <dcterms:modified xsi:type="dcterms:W3CDTF">2026-06-21T11:25:22Z</dcterms:modified>
</cp:coreProperties>
</file>