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277" r:id="rId2"/>
    <p:sldId id="274" r:id="rId3"/>
    <p:sldId id="275" r:id="rId4"/>
    <p:sldId id="276" r:id="rId5"/>
    <p:sldId id="278" r:id="rId6"/>
    <p:sldId id="308" r:id="rId7"/>
    <p:sldId id="280" r:id="rId8"/>
    <p:sldId id="281" r:id="rId9"/>
    <p:sldId id="309" r:id="rId10"/>
    <p:sldId id="282" r:id="rId11"/>
    <p:sldId id="283" r:id="rId12"/>
    <p:sldId id="284" r:id="rId13"/>
    <p:sldId id="285" r:id="rId14"/>
    <p:sldId id="286" r:id="rId15"/>
    <p:sldId id="287" r:id="rId16"/>
    <p:sldId id="288" r:id="rId17"/>
    <p:sldId id="289" r:id="rId18"/>
    <p:sldId id="290" r:id="rId19"/>
    <p:sldId id="291" r:id="rId20"/>
    <p:sldId id="292" r:id="rId21"/>
    <p:sldId id="293" r:id="rId22"/>
    <p:sldId id="294" r:id="rId23"/>
    <p:sldId id="295" r:id="rId24"/>
    <p:sldId id="296" r:id="rId25"/>
    <p:sldId id="297" r:id="rId26"/>
    <p:sldId id="298" r:id="rId27"/>
    <p:sldId id="299" r:id="rId28"/>
    <p:sldId id="300" r:id="rId29"/>
    <p:sldId id="301" r:id="rId30"/>
    <p:sldId id="302" r:id="rId31"/>
    <p:sldId id="303" r:id="rId32"/>
    <p:sldId id="304" r:id="rId33"/>
    <p:sldId id="305" r:id="rId34"/>
    <p:sldId id="306" r:id="rId3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5" autoAdjust="0"/>
    <p:restoredTop sz="93433" autoAdjust="0"/>
  </p:normalViewPr>
  <p:slideViewPr>
    <p:cSldViewPr>
      <p:cViewPr varScale="1">
        <p:scale>
          <a:sx n="84" d="100"/>
          <a:sy n="84" d="100"/>
        </p:scale>
        <p:origin x="2072"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12/11/2020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12/11/2020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12/11/2020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12/11/2020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12/11/2020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12/11/2020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12/11/2020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12/11/2020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LCDB7003</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Qualitative Research</a:t>
            </a:r>
          </a:p>
          <a:p>
            <a:pPr eaLnBrk="1" hangingPunct="1"/>
            <a:r>
              <a:rPr lang="en-GB" altLang="en-US" dirty="0">
                <a:solidFill>
                  <a:schemeClr val="accent2"/>
                </a:solidFill>
              </a:rPr>
              <a:t>Week  6 </a:t>
            </a:r>
          </a:p>
          <a:p>
            <a:pPr eaLnBrk="1" hangingPunct="1"/>
            <a:r>
              <a:rPr lang="en-GB" altLang="en-US" dirty="0">
                <a:solidFill>
                  <a:schemeClr val="accent2"/>
                </a:solidFill>
              </a:rPr>
              <a:t>(Lecture 1 </a:t>
            </a:r>
            <a:r>
              <a:rPr lang="en-GB" altLang="en-US">
                <a:solidFill>
                  <a:schemeClr val="accent2"/>
                </a:solidFill>
              </a:rPr>
              <a:t>of 3)</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dirty="0">
                <a:solidFill>
                  <a:schemeClr val="accent2"/>
                </a:solidFill>
                <a:latin typeface="Comic Sans MS" panose="030F0902030302020204" pitchFamily="66" charset="0"/>
                <a:cs typeface="Arial" panose="020B0604020202020204" pitchFamily="34" charset="0"/>
              </a:rPr>
              <a:t>Research Strategy</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932ACFF-087C-BD4F-817C-FC7111D0DC15}"/>
              </a:ext>
            </a:extLst>
          </p:cNvPr>
          <p:cNvSpPr>
            <a:spLocks noGrp="1"/>
          </p:cNvSpPr>
          <p:nvPr>
            <p:ph type="title"/>
          </p:nvPr>
        </p:nvSpPr>
        <p:spPr>
          <a:xfrm>
            <a:off x="285750" y="404664"/>
            <a:ext cx="8572500" cy="857250"/>
          </a:xfrm>
        </p:spPr>
        <p:txBody>
          <a:bodyPr lIns="91440"/>
          <a:lstStyle/>
          <a:p>
            <a:pPr eaLnBrk="1" hangingPunct="1"/>
            <a:r>
              <a:rPr lang="en-GB" altLang="en-US" sz="3200" dirty="0">
                <a:solidFill>
                  <a:srgbClr val="00B0F0"/>
                </a:solidFill>
                <a:latin typeface="Comic Sans MS" panose="030F0902030302020204" pitchFamily="66" charset="0"/>
                <a:cs typeface="Arial" panose="020B0604020202020204" pitchFamily="34" charset="0"/>
              </a:rPr>
              <a:t>Learning Outcomes – Research Strategy</a:t>
            </a:r>
          </a:p>
        </p:txBody>
      </p:sp>
      <p:sp>
        <p:nvSpPr>
          <p:cNvPr id="15363" name="Content Placeholder 2">
            <a:extLst>
              <a:ext uri="{FF2B5EF4-FFF2-40B4-BE49-F238E27FC236}">
                <a16:creationId xmlns:a16="http://schemas.microsoft.com/office/drawing/2014/main" id="{4775EA5F-FC77-8E40-B291-9021DFA09DA5}"/>
              </a:ext>
            </a:extLst>
          </p:cNvPr>
          <p:cNvSpPr>
            <a:spLocks noGrp="1"/>
          </p:cNvSpPr>
          <p:nvPr>
            <p:ph idx="1"/>
          </p:nvPr>
        </p:nvSpPr>
        <p:spPr>
          <a:xfrm>
            <a:off x="285750" y="1234882"/>
            <a:ext cx="8229600" cy="4176713"/>
          </a:xfrm>
        </p:spPr>
        <p:txBody>
          <a:bodyPr/>
          <a:lstStyle/>
          <a:p>
            <a:pPr lvl="1" eaLnBrk="1" hangingPunct="1"/>
            <a:r>
              <a:rPr lang="en-GB" altLang="en-US" dirty="0">
                <a:latin typeface="Comic Sans MS" panose="030F0902030302020204" pitchFamily="66" charset="0"/>
              </a:rPr>
              <a:t>Understand research strategy;</a:t>
            </a:r>
          </a:p>
          <a:p>
            <a:pPr lvl="1" eaLnBrk="1" hangingPunct="1"/>
            <a:endParaRPr lang="en-GB" altLang="en-US" dirty="0">
              <a:latin typeface="Comic Sans MS" panose="030F0902030302020204" pitchFamily="66" charset="0"/>
            </a:endParaRPr>
          </a:p>
          <a:p>
            <a:pPr lvl="1" eaLnBrk="1" hangingPunct="1"/>
            <a:r>
              <a:rPr lang="en-GB" altLang="en-US" dirty="0">
                <a:latin typeface="Comic Sans MS" panose="030F0902030302020204" pitchFamily="66" charset="0"/>
              </a:rPr>
              <a:t>Appreciate different strategies;</a:t>
            </a:r>
          </a:p>
          <a:p>
            <a:pPr lvl="1" eaLnBrk="1" hangingPunct="1"/>
            <a:endParaRPr lang="en-GB" altLang="en-US" dirty="0">
              <a:latin typeface="Comic Sans MS" panose="030F0902030302020204" pitchFamily="66" charset="0"/>
            </a:endParaRPr>
          </a:p>
          <a:p>
            <a:pPr lvl="1" eaLnBrk="1" hangingPunct="1"/>
            <a:r>
              <a:rPr lang="en-GB" altLang="en-US" dirty="0">
                <a:latin typeface="Comic Sans MS" panose="030F0902030302020204" pitchFamily="66" charset="0"/>
              </a:rPr>
              <a:t>Strengths and weaknesses of the different strategies;</a:t>
            </a:r>
          </a:p>
          <a:p>
            <a:pPr lvl="1" eaLnBrk="1" hangingPunct="1"/>
            <a:endParaRPr lang="en-GB" altLang="en-US" dirty="0">
              <a:latin typeface="Comic Sans MS" panose="030F0902030302020204" pitchFamily="66" charset="0"/>
            </a:endParaRPr>
          </a:p>
          <a:p>
            <a:pPr lvl="1" eaLnBrk="1" hangingPunct="1"/>
            <a:r>
              <a:rPr lang="en-GB" altLang="en-US" dirty="0">
                <a:latin typeface="Comic Sans MS" panose="030F0902030302020204" pitchFamily="66" charset="0"/>
              </a:rPr>
              <a:t>Research credibility.</a:t>
            </a:r>
          </a:p>
          <a:p>
            <a:pPr eaLnBrk="1" hangingPunct="1"/>
            <a:endParaRPr lang="en-GB" altLang="en-US" dirty="0"/>
          </a:p>
          <a:p>
            <a:pPr eaLnBrk="1" hangingPunct="1"/>
            <a:endParaRPr lang="en-GB" altLang="en-US" dirty="0"/>
          </a:p>
        </p:txBody>
      </p:sp>
    </p:spTree>
    <p:extLst>
      <p:ext uri="{BB962C8B-B14F-4D97-AF65-F5344CB8AC3E}">
        <p14:creationId xmlns:p14="http://schemas.microsoft.com/office/powerpoint/2010/main" val="4223026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AB12287-546D-F94C-BDF6-871F1A476849}"/>
              </a:ext>
            </a:extLst>
          </p:cNvPr>
          <p:cNvSpPr>
            <a:spLocks noGrp="1"/>
          </p:cNvSpPr>
          <p:nvPr>
            <p:ph type="title"/>
          </p:nvPr>
        </p:nvSpPr>
        <p:spPr>
          <a:xfrm>
            <a:off x="323528" y="404664"/>
            <a:ext cx="8229600" cy="927100"/>
          </a:xfrm>
        </p:spPr>
        <p:txBody>
          <a:bodyPr lIns="91440"/>
          <a:lstStyle/>
          <a:p>
            <a:pPr eaLnBrk="1" hangingPunct="1"/>
            <a:r>
              <a:rPr lang="en-GB" altLang="en-US" sz="3200" dirty="0">
                <a:solidFill>
                  <a:srgbClr val="00B0F0"/>
                </a:solidFill>
                <a:latin typeface="Comic Sans MS" panose="030F0902030302020204" pitchFamily="66" charset="0"/>
                <a:cs typeface="Arial" panose="020B0604020202020204" pitchFamily="34" charset="0"/>
              </a:rPr>
              <a:t>Research Methods – The Research Onion</a:t>
            </a:r>
          </a:p>
        </p:txBody>
      </p:sp>
      <p:sp>
        <p:nvSpPr>
          <p:cNvPr id="16387" name="Content Placeholder 2">
            <a:extLst>
              <a:ext uri="{FF2B5EF4-FFF2-40B4-BE49-F238E27FC236}">
                <a16:creationId xmlns:a16="http://schemas.microsoft.com/office/drawing/2014/main" id="{27329481-B7E4-C04F-BE93-37DC242008FF}"/>
              </a:ext>
            </a:extLst>
          </p:cNvPr>
          <p:cNvSpPr>
            <a:spLocks noGrp="1"/>
          </p:cNvSpPr>
          <p:nvPr>
            <p:ph idx="1"/>
          </p:nvPr>
        </p:nvSpPr>
        <p:spPr>
          <a:xfrm>
            <a:off x="323528" y="1340643"/>
            <a:ext cx="8229600" cy="4176713"/>
          </a:xfrm>
        </p:spPr>
        <p:txBody>
          <a:bodyPr/>
          <a:lstStyle/>
          <a:p>
            <a:pPr eaLnBrk="1" hangingPunct="1"/>
            <a:r>
              <a:rPr lang="en-GB" altLang="en-US" dirty="0">
                <a:latin typeface="Comic Sans MS" panose="030F0902030302020204" pitchFamily="66" charset="0"/>
              </a:rPr>
              <a:t>In your research proposal you are required to describe your chosen </a:t>
            </a:r>
            <a:r>
              <a:rPr lang="en-GB" altLang="en-US" u="sng" dirty="0">
                <a:latin typeface="Comic Sans MS" panose="030F0902030302020204" pitchFamily="66" charset="0"/>
              </a:rPr>
              <a:t>research methods </a:t>
            </a:r>
            <a:r>
              <a:rPr lang="en-GB" altLang="en-US" dirty="0">
                <a:latin typeface="Comic Sans MS" panose="030F0902030302020204" pitchFamily="66" charset="0"/>
              </a:rPr>
              <a:t>and then your </a:t>
            </a:r>
            <a:r>
              <a:rPr lang="en-GB" altLang="en-US" u="sng" dirty="0">
                <a:latin typeface="Comic Sans MS" panose="030F0902030302020204" pitchFamily="66" charset="0"/>
              </a:rPr>
              <a:t>data collection techniques</a:t>
            </a:r>
            <a:r>
              <a:rPr lang="en-GB" altLang="en-US" dirty="0">
                <a:latin typeface="Comic Sans MS" panose="030F0902030302020204" pitchFamily="66" charset="0"/>
              </a:rPr>
              <a:t>.</a:t>
            </a:r>
          </a:p>
          <a:p>
            <a:pPr eaLnBrk="1" hangingPunct="1"/>
            <a:endParaRPr lang="en-GB" altLang="en-US" dirty="0">
              <a:latin typeface="Comic Sans MS" panose="030F0902030302020204" pitchFamily="66" charset="0"/>
            </a:endParaRPr>
          </a:p>
          <a:p>
            <a:pPr eaLnBrk="1" hangingPunct="1"/>
            <a:r>
              <a:rPr lang="en-GB" altLang="en-US" dirty="0">
                <a:latin typeface="Comic Sans MS" panose="030F0902030302020204" pitchFamily="66" charset="0"/>
              </a:rPr>
              <a:t>These are not the same!  </a:t>
            </a:r>
          </a:p>
          <a:p>
            <a:pPr eaLnBrk="1" hangingPunct="1"/>
            <a:endParaRPr lang="en-GB" altLang="en-US" dirty="0"/>
          </a:p>
        </p:txBody>
      </p:sp>
    </p:spTree>
    <p:extLst>
      <p:ext uri="{BB962C8B-B14F-4D97-AF65-F5344CB8AC3E}">
        <p14:creationId xmlns:p14="http://schemas.microsoft.com/office/powerpoint/2010/main" val="3034570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DE65F803-2E18-584F-B30A-74F11B27CFD1}"/>
              </a:ext>
            </a:extLst>
          </p:cNvPr>
          <p:cNvSpPr>
            <a:spLocks noGrp="1"/>
          </p:cNvSpPr>
          <p:nvPr>
            <p:ph type="title"/>
          </p:nvPr>
        </p:nvSpPr>
        <p:spPr>
          <a:xfrm>
            <a:off x="323528" y="188640"/>
            <a:ext cx="8229600" cy="927100"/>
          </a:xfrm>
        </p:spPr>
        <p:txBody>
          <a:bodyPr lIns="91440"/>
          <a:lstStyle/>
          <a:p>
            <a:pPr eaLnBrk="1" hangingPunct="1"/>
            <a:r>
              <a:rPr lang="en-GB" altLang="en-US" sz="3200" dirty="0">
                <a:solidFill>
                  <a:srgbClr val="00B0F0"/>
                </a:solidFill>
                <a:latin typeface="Comic Sans MS" panose="030F0902030302020204" pitchFamily="66" charset="0"/>
                <a:cs typeface="Arial" panose="020B0604020202020204" pitchFamily="34" charset="0"/>
              </a:rPr>
              <a:t>Research Methods – The Research Onion</a:t>
            </a:r>
            <a:endParaRPr lang="en-GB" altLang="en-US" dirty="0">
              <a:solidFill>
                <a:srgbClr val="00B0F0"/>
              </a:solidFill>
              <a:latin typeface="Comic Sans MS" panose="030F0902030302020204" pitchFamily="66" charset="0"/>
              <a:cs typeface="Arial" panose="020B0604020202020204" pitchFamily="34" charset="0"/>
            </a:endParaRPr>
          </a:p>
        </p:txBody>
      </p:sp>
      <p:sp>
        <p:nvSpPr>
          <p:cNvPr id="17411" name="Content Placeholder 2">
            <a:extLst>
              <a:ext uri="{FF2B5EF4-FFF2-40B4-BE49-F238E27FC236}">
                <a16:creationId xmlns:a16="http://schemas.microsoft.com/office/drawing/2014/main" id="{E3532148-FBE6-5043-9EB3-1BA180AF346D}"/>
              </a:ext>
            </a:extLst>
          </p:cNvPr>
          <p:cNvSpPr>
            <a:spLocks noGrp="1"/>
          </p:cNvSpPr>
          <p:nvPr>
            <p:ph idx="1"/>
          </p:nvPr>
        </p:nvSpPr>
        <p:spPr>
          <a:xfrm>
            <a:off x="323528" y="1115740"/>
            <a:ext cx="8229600" cy="4176713"/>
          </a:xfrm>
        </p:spPr>
        <p:txBody>
          <a:bodyPr/>
          <a:lstStyle/>
          <a:p>
            <a:pPr eaLnBrk="1" hangingPunct="1"/>
            <a:r>
              <a:rPr lang="en-GB" altLang="en-US" dirty="0">
                <a:latin typeface="Comic Sans MS" panose="030F0902030302020204" pitchFamily="66" charset="0"/>
              </a:rPr>
              <a:t>Research methods refer to the decisions you make about the type of research you are going to do to answer your research questions.</a:t>
            </a:r>
          </a:p>
          <a:p>
            <a:pPr eaLnBrk="1" hangingPunct="1"/>
            <a:endParaRPr lang="en-GB" altLang="en-US" dirty="0">
              <a:latin typeface="Comic Sans MS" panose="030F0902030302020204" pitchFamily="66" charset="0"/>
            </a:endParaRPr>
          </a:p>
          <a:p>
            <a:pPr eaLnBrk="1" hangingPunct="1"/>
            <a:r>
              <a:rPr lang="en-GB" altLang="en-US" dirty="0">
                <a:latin typeface="Comic Sans MS" panose="030F0902030302020204" pitchFamily="66" charset="0"/>
              </a:rPr>
              <a:t>Data collection techniques merely describe how you are going to physically collect the data.</a:t>
            </a:r>
          </a:p>
          <a:p>
            <a:pPr eaLnBrk="1" hangingPunct="1"/>
            <a:endParaRPr lang="en-GB" altLang="en-US" dirty="0"/>
          </a:p>
        </p:txBody>
      </p:sp>
    </p:spTree>
    <p:extLst>
      <p:ext uri="{BB962C8B-B14F-4D97-AF65-F5344CB8AC3E}">
        <p14:creationId xmlns:p14="http://schemas.microsoft.com/office/powerpoint/2010/main" val="2987218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437B3930-33B3-F248-BA45-242B65A79020}"/>
              </a:ext>
            </a:extLst>
          </p:cNvPr>
          <p:cNvSpPr>
            <a:spLocks noGrp="1"/>
          </p:cNvSpPr>
          <p:nvPr>
            <p:ph type="title"/>
          </p:nvPr>
        </p:nvSpPr>
        <p:spPr>
          <a:xfrm>
            <a:off x="457200" y="-20528"/>
            <a:ext cx="8229600" cy="927100"/>
          </a:xfrm>
        </p:spPr>
        <p:txBody>
          <a:bodyPr lIns="91440"/>
          <a:lstStyle/>
          <a:p>
            <a:pPr eaLnBrk="1" hangingPunct="1"/>
            <a:r>
              <a:rPr lang="en-GB" altLang="en-US" sz="4000" dirty="0">
                <a:solidFill>
                  <a:srgbClr val="00B0F0"/>
                </a:solidFill>
                <a:latin typeface="Comic Sans MS" panose="030F0902030302020204" pitchFamily="66" charset="0"/>
                <a:cs typeface="Arial" panose="020B0604020202020204" pitchFamily="34" charset="0"/>
              </a:rPr>
              <a:t>What is Research Strategy?</a:t>
            </a:r>
          </a:p>
        </p:txBody>
      </p:sp>
      <p:sp>
        <p:nvSpPr>
          <p:cNvPr id="18435" name="Content Placeholder 2">
            <a:extLst>
              <a:ext uri="{FF2B5EF4-FFF2-40B4-BE49-F238E27FC236}">
                <a16:creationId xmlns:a16="http://schemas.microsoft.com/office/drawing/2014/main" id="{C895278C-5BFC-AB45-A857-714B369D17CE}"/>
              </a:ext>
            </a:extLst>
          </p:cNvPr>
          <p:cNvSpPr>
            <a:spLocks noGrp="1"/>
          </p:cNvSpPr>
          <p:nvPr>
            <p:ph idx="1"/>
          </p:nvPr>
        </p:nvSpPr>
        <p:spPr>
          <a:xfrm>
            <a:off x="0" y="764704"/>
            <a:ext cx="9144000" cy="4525963"/>
          </a:xfrm>
        </p:spPr>
        <p:txBody>
          <a:bodyPr/>
          <a:lstStyle/>
          <a:p>
            <a:pPr eaLnBrk="1" hangingPunct="1"/>
            <a:r>
              <a:rPr lang="en-GB" altLang="en-US" dirty="0">
                <a:latin typeface="Comic Sans MS" panose="030F0902030302020204" pitchFamily="66" charset="0"/>
              </a:rPr>
              <a:t>The </a:t>
            </a:r>
            <a:r>
              <a:rPr lang="en-GB" altLang="en-US" i="1" u="sng" dirty="0">
                <a:latin typeface="Comic Sans MS" panose="030F0902030302020204" pitchFamily="66" charset="0"/>
              </a:rPr>
              <a:t>general plan </a:t>
            </a:r>
            <a:r>
              <a:rPr lang="en-GB" altLang="en-US" dirty="0">
                <a:latin typeface="Comic Sans MS" panose="030F0902030302020204" pitchFamily="66" charset="0"/>
              </a:rPr>
              <a:t>of how you will go about addressing the research problem and answering the research questions;</a:t>
            </a:r>
          </a:p>
          <a:p>
            <a:pPr eaLnBrk="1" hangingPunct="1"/>
            <a:r>
              <a:rPr lang="en-GB" altLang="en-US" dirty="0">
                <a:latin typeface="Comic Sans MS" panose="030F0902030302020204" pitchFamily="66" charset="0"/>
              </a:rPr>
              <a:t>It will include:</a:t>
            </a:r>
          </a:p>
          <a:p>
            <a:pPr lvl="1" eaLnBrk="1" hangingPunct="1">
              <a:buFont typeface="Wingdings" pitchFamily="2" charset="2"/>
              <a:buChar char="Ø"/>
            </a:pPr>
            <a:r>
              <a:rPr lang="en-GB" altLang="en-US" sz="2400" dirty="0">
                <a:latin typeface="Comic Sans MS" panose="030F0902030302020204" pitchFamily="66" charset="0"/>
              </a:rPr>
              <a:t>Description of the nature of the research to be undertaken and the type of data to be collected;</a:t>
            </a:r>
          </a:p>
          <a:p>
            <a:pPr lvl="1" eaLnBrk="1" hangingPunct="1">
              <a:buFont typeface="Wingdings" pitchFamily="2" charset="2"/>
              <a:buChar char="Ø"/>
            </a:pPr>
            <a:r>
              <a:rPr lang="en-GB" altLang="en-US" sz="2400" dirty="0">
                <a:latin typeface="Comic Sans MS" panose="030F0902030302020204" pitchFamily="66" charset="0"/>
              </a:rPr>
              <a:t>Research strategy and sources of data;</a:t>
            </a:r>
          </a:p>
          <a:p>
            <a:pPr lvl="1" eaLnBrk="1" hangingPunct="1">
              <a:buFont typeface="Wingdings" pitchFamily="2" charset="2"/>
              <a:buChar char="Ø"/>
            </a:pPr>
            <a:r>
              <a:rPr lang="en-GB" altLang="en-US" sz="2400" dirty="0">
                <a:latin typeface="Comic Sans MS" panose="030F0902030302020204" pitchFamily="66" charset="0"/>
              </a:rPr>
              <a:t>Consideration of constraints: e.g. access, time, location, respondents, own skills, abilities and knowledge, money, credibility and ethical issues.</a:t>
            </a:r>
          </a:p>
          <a:p>
            <a:pPr marL="0" indent="0" eaLnBrk="1" hangingPunct="1">
              <a:buNone/>
            </a:pPr>
            <a:r>
              <a:rPr lang="en-GB" altLang="en-US" dirty="0">
                <a:latin typeface="Comic Sans MS" panose="030F0902030302020204" pitchFamily="66" charset="0"/>
              </a:rPr>
              <a:t>.</a:t>
            </a:r>
          </a:p>
        </p:txBody>
      </p:sp>
    </p:spTree>
    <p:extLst>
      <p:ext uri="{BB962C8B-B14F-4D97-AF65-F5344CB8AC3E}">
        <p14:creationId xmlns:p14="http://schemas.microsoft.com/office/powerpoint/2010/main" val="1993194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437B3930-33B3-F248-BA45-242B65A79020}"/>
              </a:ext>
            </a:extLst>
          </p:cNvPr>
          <p:cNvSpPr>
            <a:spLocks noGrp="1"/>
          </p:cNvSpPr>
          <p:nvPr>
            <p:ph type="title"/>
          </p:nvPr>
        </p:nvSpPr>
        <p:spPr>
          <a:xfrm>
            <a:off x="457200" y="-20528"/>
            <a:ext cx="8229600" cy="927100"/>
          </a:xfrm>
        </p:spPr>
        <p:txBody>
          <a:bodyPr lIns="91440"/>
          <a:lstStyle/>
          <a:p>
            <a:pPr eaLnBrk="1" hangingPunct="1"/>
            <a:r>
              <a:rPr lang="en-GB" altLang="en-US" sz="4000" dirty="0">
                <a:solidFill>
                  <a:srgbClr val="00B0F0"/>
                </a:solidFill>
                <a:latin typeface="Comic Sans MS" panose="030F0902030302020204" pitchFamily="66" charset="0"/>
                <a:cs typeface="Arial" panose="020B0604020202020204" pitchFamily="34" charset="0"/>
              </a:rPr>
              <a:t>Research Onion</a:t>
            </a:r>
          </a:p>
        </p:txBody>
      </p:sp>
      <p:pic>
        <p:nvPicPr>
          <p:cNvPr id="35844" name="Picture 4" descr="THE RESEARCH ONION – HUMMEL GRUPPEPROJEKT">
            <a:extLst>
              <a:ext uri="{FF2B5EF4-FFF2-40B4-BE49-F238E27FC236}">
                <a16:creationId xmlns:a16="http://schemas.microsoft.com/office/drawing/2014/main" id="{46967848-69C1-AA45-83AD-BC0E1509E5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4704"/>
            <a:ext cx="9144000" cy="62244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58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6F72A348-0441-864C-BC6C-B68204920368}"/>
              </a:ext>
            </a:extLst>
          </p:cNvPr>
          <p:cNvSpPr>
            <a:spLocks noGrp="1"/>
          </p:cNvSpPr>
          <p:nvPr>
            <p:ph type="title"/>
          </p:nvPr>
        </p:nvSpPr>
        <p:spPr>
          <a:xfrm>
            <a:off x="323528" y="74612"/>
            <a:ext cx="8229600" cy="927100"/>
          </a:xfrm>
        </p:spPr>
        <p:txBody>
          <a:bodyPr lIns="91440"/>
          <a:lstStyle/>
          <a:p>
            <a:pPr eaLnBrk="1" hangingPunct="1"/>
            <a:r>
              <a:rPr lang="en-GB" altLang="en-US" sz="4000" dirty="0">
                <a:solidFill>
                  <a:srgbClr val="00B0F0"/>
                </a:solidFill>
                <a:latin typeface="Comic Sans MS" panose="030F0902030302020204" pitchFamily="66" charset="0"/>
                <a:cs typeface="Arial" panose="020B0604020202020204" pitchFamily="34" charset="0"/>
              </a:rPr>
              <a:t>Example Research Philosophies</a:t>
            </a:r>
          </a:p>
        </p:txBody>
      </p:sp>
      <p:sp>
        <p:nvSpPr>
          <p:cNvPr id="20483" name="Content Placeholder 2">
            <a:extLst>
              <a:ext uri="{FF2B5EF4-FFF2-40B4-BE49-F238E27FC236}">
                <a16:creationId xmlns:a16="http://schemas.microsoft.com/office/drawing/2014/main" id="{133BBBB5-4318-6543-BC26-1D5B30A905F0}"/>
              </a:ext>
            </a:extLst>
          </p:cNvPr>
          <p:cNvSpPr>
            <a:spLocks noGrp="1"/>
          </p:cNvSpPr>
          <p:nvPr>
            <p:ph idx="1"/>
          </p:nvPr>
        </p:nvSpPr>
        <p:spPr>
          <a:xfrm>
            <a:off x="336888" y="1196752"/>
            <a:ext cx="8229600" cy="4176713"/>
          </a:xfrm>
        </p:spPr>
        <p:txBody>
          <a:bodyPr/>
          <a:lstStyle/>
          <a:p>
            <a:pPr eaLnBrk="1" hangingPunct="1"/>
            <a:r>
              <a:rPr lang="en-GB" altLang="en-US" sz="2100" b="1" dirty="0">
                <a:latin typeface="Comic Sans MS" panose="030F0902030302020204" pitchFamily="66" charset="0"/>
              </a:rPr>
              <a:t>Positivism</a:t>
            </a:r>
            <a:r>
              <a:rPr lang="en-GB" altLang="en-US" sz="2100" dirty="0">
                <a:latin typeface="Comic Sans MS" panose="030F0902030302020204" pitchFamily="66" charset="0"/>
              </a:rPr>
              <a:t> – the belief that ‘truth’ is out there waiting to be discovered and the use of statistical, experimental and other numerical data, to describe the actions and phenomena we observe, and the correlations and interactions between them.  This is generally labelled the ‘scientific’ approach.</a:t>
            </a:r>
          </a:p>
          <a:p>
            <a:pPr eaLnBrk="1" hangingPunct="1"/>
            <a:r>
              <a:rPr lang="en-GB" altLang="en-US" sz="2100" b="1" dirty="0">
                <a:latin typeface="Comic Sans MS" panose="030F0902030302020204" pitchFamily="66" charset="0"/>
              </a:rPr>
              <a:t>Interpretivism</a:t>
            </a:r>
            <a:r>
              <a:rPr lang="en-GB" altLang="en-US" sz="2100" dirty="0">
                <a:latin typeface="Comic Sans MS" panose="030F0902030302020204" pitchFamily="66" charset="0"/>
              </a:rPr>
              <a:t> - Unlike natural objects, human beings can change their behaviour so interpretivists argue that if we want to understand the actions we observe, we have to explore the reasons and meanings which that action has for the people who took them.  So there is no ‘truth’ other than that expressed and believed by the individuals we observe.  Each individual may have their own ‘truth’.  The researcher must interpret it.</a:t>
            </a:r>
          </a:p>
          <a:p>
            <a:pPr eaLnBrk="1" hangingPunct="1"/>
            <a:endParaRPr lang="en-GB" altLang="en-US" dirty="0"/>
          </a:p>
        </p:txBody>
      </p:sp>
    </p:spTree>
    <p:extLst>
      <p:ext uri="{BB962C8B-B14F-4D97-AF65-F5344CB8AC3E}">
        <p14:creationId xmlns:p14="http://schemas.microsoft.com/office/powerpoint/2010/main" val="1574586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24A302A-C2C3-3147-A1ED-CE97D54ABB7B}"/>
              </a:ext>
            </a:extLst>
          </p:cNvPr>
          <p:cNvSpPr>
            <a:spLocks noGrp="1"/>
          </p:cNvSpPr>
          <p:nvPr>
            <p:ph type="title"/>
          </p:nvPr>
        </p:nvSpPr>
        <p:spPr>
          <a:xfrm>
            <a:off x="323528" y="188640"/>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Example Research Philosophies</a:t>
            </a:r>
            <a:endParaRPr lang="en-GB" altLang="en-US" dirty="0">
              <a:solidFill>
                <a:srgbClr val="00B0F0"/>
              </a:solidFill>
              <a:latin typeface="Arial" panose="020B0604020202020204" pitchFamily="34" charset="0"/>
              <a:cs typeface="Arial" panose="020B0604020202020204" pitchFamily="34" charset="0"/>
            </a:endParaRPr>
          </a:p>
        </p:txBody>
      </p:sp>
      <p:sp>
        <p:nvSpPr>
          <p:cNvPr id="21507" name="Content Placeholder 2">
            <a:extLst>
              <a:ext uri="{FF2B5EF4-FFF2-40B4-BE49-F238E27FC236}">
                <a16:creationId xmlns:a16="http://schemas.microsoft.com/office/drawing/2014/main" id="{DD05DB64-D790-E040-8AA7-ADB5993B8992}"/>
              </a:ext>
            </a:extLst>
          </p:cNvPr>
          <p:cNvSpPr>
            <a:spLocks noGrp="1"/>
          </p:cNvSpPr>
          <p:nvPr>
            <p:ph idx="1"/>
          </p:nvPr>
        </p:nvSpPr>
        <p:spPr>
          <a:xfrm>
            <a:off x="457200" y="1115740"/>
            <a:ext cx="8229600" cy="4176713"/>
          </a:xfrm>
        </p:spPr>
        <p:txBody>
          <a:bodyPr/>
          <a:lstStyle/>
          <a:p>
            <a:pPr eaLnBrk="1" hangingPunct="1"/>
            <a:r>
              <a:rPr lang="en-GB" altLang="en-US" dirty="0">
                <a:latin typeface="Comic Sans MS" panose="030F0902030302020204" pitchFamily="66" charset="0"/>
              </a:rPr>
              <a:t>Take the example of </a:t>
            </a:r>
            <a:r>
              <a:rPr lang="en-GB" altLang="en-US" u="sng" dirty="0">
                <a:latin typeface="Comic Sans MS" panose="030F0902030302020204" pitchFamily="66" charset="0"/>
              </a:rPr>
              <a:t>crime</a:t>
            </a:r>
            <a:r>
              <a:rPr lang="en-GB" altLang="en-US" dirty="0">
                <a:latin typeface="Comic Sans MS" panose="030F0902030302020204" pitchFamily="66" charset="0"/>
              </a:rPr>
              <a:t>. </a:t>
            </a:r>
          </a:p>
          <a:p>
            <a:pPr eaLnBrk="1" hangingPunct="1"/>
            <a:r>
              <a:rPr lang="en-GB" altLang="en-US" dirty="0">
                <a:latin typeface="Comic Sans MS" panose="030F0902030302020204" pitchFamily="66" charset="0"/>
              </a:rPr>
              <a:t>A </a:t>
            </a:r>
            <a:r>
              <a:rPr lang="en-GB" altLang="en-US" u="sng" dirty="0">
                <a:latin typeface="Comic Sans MS" panose="030F0902030302020204" pitchFamily="66" charset="0"/>
              </a:rPr>
              <a:t>positivist</a:t>
            </a:r>
            <a:r>
              <a:rPr lang="en-GB" altLang="en-US" dirty="0">
                <a:latin typeface="Comic Sans MS" panose="030F0902030302020204" pitchFamily="66" charset="0"/>
              </a:rPr>
              <a:t> would argue that researchers can simply</a:t>
            </a:r>
          </a:p>
          <a:p>
            <a:pPr eaLnBrk="1" hangingPunct="1"/>
            <a:r>
              <a:rPr lang="en-GB" altLang="en-US" dirty="0">
                <a:latin typeface="Comic Sans MS" panose="030F0902030302020204" pitchFamily="66" charset="0"/>
              </a:rPr>
              <a:t>measure crime using quantitative methods and identify</a:t>
            </a:r>
          </a:p>
          <a:p>
            <a:pPr eaLnBrk="1" hangingPunct="1"/>
            <a:r>
              <a:rPr lang="en-GB" altLang="en-US" dirty="0">
                <a:latin typeface="Comic Sans MS" panose="030F0902030302020204" pitchFamily="66" charset="0"/>
              </a:rPr>
              <a:t>patterns and correlations. </a:t>
            </a:r>
          </a:p>
          <a:p>
            <a:pPr eaLnBrk="1" hangingPunct="1"/>
            <a:r>
              <a:rPr lang="en-GB" altLang="en-US" dirty="0">
                <a:latin typeface="Comic Sans MS" panose="030F0902030302020204" pitchFamily="66" charset="0"/>
              </a:rPr>
              <a:t>An </a:t>
            </a:r>
            <a:r>
              <a:rPr lang="en-GB" altLang="en-US" u="sng" dirty="0">
                <a:latin typeface="Comic Sans MS" panose="030F0902030302020204" pitchFamily="66" charset="0"/>
              </a:rPr>
              <a:t>interpretivist</a:t>
            </a:r>
            <a:r>
              <a:rPr lang="en-GB" altLang="en-US" dirty="0">
                <a:latin typeface="Comic Sans MS" panose="030F0902030302020204" pitchFamily="66" charset="0"/>
              </a:rPr>
              <a:t> would argue that sociologists need to</a:t>
            </a:r>
          </a:p>
          <a:p>
            <a:pPr eaLnBrk="1" hangingPunct="1"/>
            <a:endParaRPr lang="en-GB" altLang="en-US" dirty="0"/>
          </a:p>
        </p:txBody>
      </p:sp>
    </p:spTree>
    <p:extLst>
      <p:ext uri="{BB962C8B-B14F-4D97-AF65-F5344CB8AC3E}">
        <p14:creationId xmlns:p14="http://schemas.microsoft.com/office/powerpoint/2010/main" val="2063824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24A302A-C2C3-3147-A1ED-CE97D54ABB7B}"/>
              </a:ext>
            </a:extLst>
          </p:cNvPr>
          <p:cNvSpPr>
            <a:spLocks noGrp="1"/>
          </p:cNvSpPr>
          <p:nvPr>
            <p:ph type="title"/>
          </p:nvPr>
        </p:nvSpPr>
        <p:spPr>
          <a:xfrm>
            <a:off x="323528" y="188640"/>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Example Research Philosophies</a:t>
            </a:r>
            <a:endParaRPr lang="en-GB" altLang="en-US" dirty="0">
              <a:solidFill>
                <a:srgbClr val="00B0F0"/>
              </a:solidFill>
              <a:latin typeface="Arial" panose="020B0604020202020204" pitchFamily="34" charset="0"/>
              <a:cs typeface="Arial" panose="020B0604020202020204" pitchFamily="34" charset="0"/>
            </a:endParaRPr>
          </a:p>
        </p:txBody>
      </p:sp>
      <p:sp>
        <p:nvSpPr>
          <p:cNvPr id="21507" name="Content Placeholder 2">
            <a:extLst>
              <a:ext uri="{FF2B5EF4-FFF2-40B4-BE49-F238E27FC236}">
                <a16:creationId xmlns:a16="http://schemas.microsoft.com/office/drawing/2014/main" id="{DD05DB64-D790-E040-8AA7-ADB5993B8992}"/>
              </a:ext>
            </a:extLst>
          </p:cNvPr>
          <p:cNvSpPr>
            <a:spLocks noGrp="1"/>
          </p:cNvSpPr>
          <p:nvPr>
            <p:ph idx="1"/>
          </p:nvPr>
        </p:nvSpPr>
        <p:spPr>
          <a:xfrm>
            <a:off x="457200" y="1115740"/>
            <a:ext cx="8229600" cy="4176713"/>
          </a:xfrm>
        </p:spPr>
        <p:txBody>
          <a:bodyPr/>
          <a:lstStyle/>
          <a:p>
            <a:pPr eaLnBrk="1" hangingPunct="1"/>
            <a:r>
              <a:rPr lang="en-GB" altLang="en-US" dirty="0">
                <a:latin typeface="Comic Sans MS" panose="030F0902030302020204" pitchFamily="66" charset="0"/>
              </a:rPr>
              <a:t>Take the example of </a:t>
            </a:r>
            <a:r>
              <a:rPr lang="en-GB" altLang="en-US" u="sng" dirty="0">
                <a:latin typeface="Comic Sans MS" panose="030F0902030302020204" pitchFamily="66" charset="0"/>
              </a:rPr>
              <a:t>crime</a:t>
            </a:r>
            <a:r>
              <a:rPr lang="en-GB" altLang="en-US" dirty="0">
                <a:latin typeface="Comic Sans MS" panose="030F0902030302020204" pitchFamily="66" charset="0"/>
              </a:rPr>
              <a:t>. </a:t>
            </a:r>
          </a:p>
          <a:p>
            <a:pPr eaLnBrk="1" hangingPunct="1"/>
            <a:r>
              <a:rPr lang="en-GB" altLang="en-US" dirty="0">
                <a:latin typeface="Comic Sans MS" panose="030F0902030302020204" pitchFamily="66" charset="0"/>
              </a:rPr>
              <a:t>understand what people mean by crime, how they</a:t>
            </a:r>
          </a:p>
          <a:p>
            <a:pPr eaLnBrk="1" hangingPunct="1"/>
            <a:r>
              <a:rPr lang="en-GB" altLang="en-US" dirty="0">
                <a:latin typeface="Comic Sans MS" panose="030F0902030302020204" pitchFamily="66" charset="0"/>
              </a:rPr>
              <a:t>come to categorize certain actions as ‘criminal’ and</a:t>
            </a:r>
          </a:p>
          <a:p>
            <a:pPr eaLnBrk="1" hangingPunct="1"/>
            <a:r>
              <a:rPr lang="en-GB" altLang="en-US" dirty="0">
                <a:latin typeface="Comic Sans MS" panose="030F0902030302020204" pitchFamily="66" charset="0"/>
              </a:rPr>
              <a:t>then investigate who comes to be seen as criminal in a</a:t>
            </a:r>
          </a:p>
          <a:p>
            <a:pPr eaLnBrk="1" hangingPunct="1"/>
            <a:r>
              <a:rPr lang="en-GB" altLang="en-US" dirty="0">
                <a:latin typeface="Comic Sans MS" panose="030F0902030302020204" pitchFamily="66" charset="0"/>
              </a:rPr>
              <a:t>particular society and why.</a:t>
            </a:r>
          </a:p>
          <a:p>
            <a:pPr eaLnBrk="1" hangingPunct="1"/>
            <a:endParaRPr lang="en-GB" altLang="en-US" dirty="0"/>
          </a:p>
        </p:txBody>
      </p:sp>
    </p:spTree>
    <p:extLst>
      <p:ext uri="{BB962C8B-B14F-4D97-AF65-F5344CB8AC3E}">
        <p14:creationId xmlns:p14="http://schemas.microsoft.com/office/powerpoint/2010/main" val="1281735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B7DF9034-87A0-894C-A906-18BF9F5B7D08}"/>
              </a:ext>
            </a:extLst>
          </p:cNvPr>
          <p:cNvSpPr>
            <a:spLocks noGrp="1"/>
          </p:cNvSpPr>
          <p:nvPr>
            <p:ph type="title"/>
          </p:nvPr>
        </p:nvSpPr>
        <p:spPr>
          <a:xfrm>
            <a:off x="611560" y="188640"/>
            <a:ext cx="6734175" cy="504825"/>
          </a:xfrm>
        </p:spPr>
        <p:txBody>
          <a:bodyPr/>
          <a:lstStyle/>
          <a:p>
            <a:r>
              <a:rPr lang="en-GB" altLang="en-US" dirty="0">
                <a:latin typeface="Comic Sans MS" panose="030F0902030302020204" pitchFamily="66" charset="0"/>
                <a:cs typeface="Arial" panose="020B0604020202020204" pitchFamily="34" charset="0"/>
              </a:rPr>
              <a:t>Research Approach</a:t>
            </a:r>
          </a:p>
        </p:txBody>
      </p:sp>
      <p:sp>
        <p:nvSpPr>
          <p:cNvPr id="22531" name="Content Placeholder 2">
            <a:extLst>
              <a:ext uri="{FF2B5EF4-FFF2-40B4-BE49-F238E27FC236}">
                <a16:creationId xmlns:a16="http://schemas.microsoft.com/office/drawing/2014/main" id="{E38EB713-E991-3146-AF86-B135C877DE0F}"/>
              </a:ext>
            </a:extLst>
          </p:cNvPr>
          <p:cNvSpPr>
            <a:spLocks noGrp="1"/>
          </p:cNvSpPr>
          <p:nvPr>
            <p:ph idx="1"/>
          </p:nvPr>
        </p:nvSpPr>
        <p:spPr>
          <a:xfrm>
            <a:off x="611560" y="1124744"/>
            <a:ext cx="6480175" cy="3671887"/>
          </a:xfrm>
        </p:spPr>
        <p:txBody>
          <a:bodyPr/>
          <a:lstStyle/>
          <a:p>
            <a:r>
              <a:rPr lang="en-GB" altLang="en-US" dirty="0">
                <a:latin typeface="Comic Sans MS" panose="030F0902030302020204" pitchFamily="66" charset="0"/>
              </a:rPr>
              <a:t>Deductive approach</a:t>
            </a:r>
          </a:p>
          <a:p>
            <a:pPr lvl="1"/>
            <a:r>
              <a:rPr lang="en-GB" altLang="en-US" dirty="0">
                <a:latin typeface="Comic Sans MS" panose="030F0902030302020204" pitchFamily="66" charset="0"/>
              </a:rPr>
              <a:t>Start with a theory</a:t>
            </a:r>
          </a:p>
          <a:p>
            <a:pPr lvl="1"/>
            <a:r>
              <a:rPr lang="en-GB" altLang="en-US" dirty="0">
                <a:latin typeface="Comic Sans MS" panose="030F0902030302020204" pitchFamily="66" charset="0"/>
              </a:rPr>
              <a:t>Collect data to test theory</a:t>
            </a:r>
          </a:p>
          <a:p>
            <a:pPr lvl="1"/>
            <a:endParaRPr lang="en-GB" altLang="en-US" dirty="0">
              <a:latin typeface="Comic Sans MS" panose="030F0902030302020204" pitchFamily="66" charset="0"/>
            </a:endParaRPr>
          </a:p>
          <a:p>
            <a:r>
              <a:rPr lang="en-GB" altLang="en-US" dirty="0">
                <a:latin typeface="Comic Sans MS" panose="030F0902030302020204" pitchFamily="66" charset="0"/>
              </a:rPr>
              <a:t>Inductive approach</a:t>
            </a:r>
          </a:p>
          <a:p>
            <a:pPr lvl="1"/>
            <a:r>
              <a:rPr lang="en-GB" altLang="en-US" dirty="0">
                <a:latin typeface="Comic Sans MS" panose="030F0902030302020204" pitchFamily="66" charset="0"/>
              </a:rPr>
              <a:t>Start with an idea </a:t>
            </a:r>
          </a:p>
          <a:p>
            <a:pPr lvl="1"/>
            <a:r>
              <a:rPr lang="en-GB" altLang="en-US" dirty="0">
                <a:latin typeface="Comic Sans MS" panose="030F0902030302020204" pitchFamily="66" charset="0"/>
              </a:rPr>
              <a:t>Collect data</a:t>
            </a:r>
          </a:p>
          <a:p>
            <a:pPr lvl="1"/>
            <a:r>
              <a:rPr lang="en-GB" altLang="en-US" dirty="0">
                <a:latin typeface="Comic Sans MS" panose="030F0902030302020204" pitchFamily="66" charset="0"/>
              </a:rPr>
              <a:t>Develop theory as go along</a:t>
            </a:r>
          </a:p>
        </p:txBody>
      </p:sp>
    </p:spTree>
    <p:extLst>
      <p:ext uri="{BB962C8B-B14F-4D97-AF65-F5344CB8AC3E}">
        <p14:creationId xmlns:p14="http://schemas.microsoft.com/office/powerpoint/2010/main" val="3929207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9B1B5AFE-195B-D444-AAA1-FD2FA63D3F5C}"/>
              </a:ext>
            </a:extLst>
          </p:cNvPr>
          <p:cNvSpPr>
            <a:spLocks noGrp="1"/>
          </p:cNvSpPr>
          <p:nvPr>
            <p:ph type="title"/>
          </p:nvPr>
        </p:nvSpPr>
        <p:spPr>
          <a:xfrm>
            <a:off x="492919" y="151447"/>
            <a:ext cx="8229600" cy="927100"/>
          </a:xfrm>
        </p:spPr>
        <p:txBody>
          <a:bodyPr lIns="91440"/>
          <a:lstStyle/>
          <a:p>
            <a:pPr eaLnBrk="1" hangingPunct="1"/>
            <a:r>
              <a:rPr lang="en-GB" altLang="en-US" sz="4000" dirty="0">
                <a:solidFill>
                  <a:srgbClr val="00B0F0"/>
                </a:solidFill>
                <a:latin typeface="Comic Sans MS" panose="030F0902030302020204" pitchFamily="66" charset="0"/>
                <a:cs typeface="Arial" panose="020B0604020202020204" pitchFamily="34" charset="0"/>
              </a:rPr>
              <a:t>Different Research Strategies</a:t>
            </a:r>
          </a:p>
        </p:txBody>
      </p:sp>
      <p:sp>
        <p:nvSpPr>
          <p:cNvPr id="23555" name="Content Placeholder 2">
            <a:extLst>
              <a:ext uri="{FF2B5EF4-FFF2-40B4-BE49-F238E27FC236}">
                <a16:creationId xmlns:a16="http://schemas.microsoft.com/office/drawing/2014/main" id="{19E20D87-922A-9E44-8111-F853391FA743}"/>
              </a:ext>
            </a:extLst>
          </p:cNvPr>
          <p:cNvSpPr>
            <a:spLocks noGrp="1"/>
          </p:cNvSpPr>
          <p:nvPr>
            <p:ph idx="1"/>
          </p:nvPr>
        </p:nvSpPr>
        <p:spPr>
          <a:xfrm>
            <a:off x="492919" y="1339850"/>
            <a:ext cx="8229600" cy="4176713"/>
          </a:xfrm>
        </p:spPr>
        <p:txBody>
          <a:bodyPr/>
          <a:lstStyle/>
          <a:p>
            <a:pPr eaLnBrk="1" hangingPunct="1"/>
            <a:r>
              <a:rPr lang="en-GB" altLang="en-US" dirty="0">
                <a:latin typeface="Comic Sans MS" panose="030F0902030302020204" pitchFamily="66" charset="0"/>
              </a:rPr>
              <a:t>Experiment</a:t>
            </a:r>
            <a:endParaRPr lang="en-US" altLang="en-US" dirty="0">
              <a:latin typeface="Comic Sans MS" panose="030F0902030302020204" pitchFamily="66" charset="0"/>
            </a:endParaRPr>
          </a:p>
          <a:p>
            <a:pPr eaLnBrk="1" hangingPunct="1"/>
            <a:r>
              <a:rPr lang="en-GB" altLang="en-US" dirty="0">
                <a:latin typeface="Comic Sans MS" panose="030F0902030302020204" pitchFamily="66" charset="0"/>
              </a:rPr>
              <a:t>Survey</a:t>
            </a:r>
            <a:endParaRPr lang="en-US" altLang="en-US" dirty="0">
              <a:latin typeface="Comic Sans MS" panose="030F0902030302020204" pitchFamily="66" charset="0"/>
            </a:endParaRPr>
          </a:p>
          <a:p>
            <a:pPr eaLnBrk="1" hangingPunct="1"/>
            <a:r>
              <a:rPr lang="en-GB" altLang="en-US" dirty="0">
                <a:latin typeface="Comic Sans MS" panose="030F0902030302020204" pitchFamily="66" charset="0"/>
              </a:rPr>
              <a:t>Case Study</a:t>
            </a:r>
            <a:endParaRPr lang="en-US" altLang="en-US" dirty="0">
              <a:latin typeface="Comic Sans MS" panose="030F0902030302020204" pitchFamily="66" charset="0"/>
            </a:endParaRPr>
          </a:p>
          <a:p>
            <a:pPr eaLnBrk="1" hangingPunct="1"/>
            <a:r>
              <a:rPr lang="en-GB" altLang="en-US" dirty="0">
                <a:latin typeface="Comic Sans MS" panose="030F0902030302020204" pitchFamily="66" charset="0"/>
              </a:rPr>
              <a:t>Grounded theory</a:t>
            </a:r>
            <a:endParaRPr lang="en-US" altLang="en-US" dirty="0">
              <a:latin typeface="Comic Sans MS" panose="030F0902030302020204" pitchFamily="66" charset="0"/>
            </a:endParaRPr>
          </a:p>
          <a:p>
            <a:pPr eaLnBrk="1" hangingPunct="1"/>
            <a:r>
              <a:rPr lang="en-GB" altLang="en-US" dirty="0">
                <a:latin typeface="Comic Sans MS" panose="030F0902030302020204" pitchFamily="66" charset="0"/>
              </a:rPr>
              <a:t>Ethnography</a:t>
            </a:r>
            <a:endParaRPr lang="en-US" altLang="en-US" dirty="0">
              <a:latin typeface="Comic Sans MS" panose="030F0902030302020204" pitchFamily="66" charset="0"/>
            </a:endParaRPr>
          </a:p>
          <a:p>
            <a:pPr eaLnBrk="1" hangingPunct="1"/>
            <a:r>
              <a:rPr lang="en-GB" altLang="en-US" dirty="0">
                <a:latin typeface="Comic Sans MS" panose="030F0902030302020204" pitchFamily="66" charset="0"/>
              </a:rPr>
              <a:t>Action research</a:t>
            </a:r>
          </a:p>
        </p:txBody>
      </p:sp>
      <p:sp>
        <p:nvSpPr>
          <p:cNvPr id="2" name="Right Brace 1">
            <a:extLst>
              <a:ext uri="{FF2B5EF4-FFF2-40B4-BE49-F238E27FC236}">
                <a16:creationId xmlns:a16="http://schemas.microsoft.com/office/drawing/2014/main" id="{459BFD28-4CB4-C346-8CD6-918DBD80A82A}"/>
              </a:ext>
            </a:extLst>
          </p:cNvPr>
          <p:cNvSpPr/>
          <p:nvPr/>
        </p:nvSpPr>
        <p:spPr>
          <a:xfrm>
            <a:off x="4356100" y="1484784"/>
            <a:ext cx="503238" cy="3240088"/>
          </a:xfrm>
          <a:prstGeom prst="rightBrace">
            <a:avLst/>
          </a:prstGeom>
        </p:spPr>
        <p:style>
          <a:lnRef idx="1">
            <a:schemeClr val="dk1"/>
          </a:lnRef>
          <a:fillRef idx="0">
            <a:schemeClr val="dk1"/>
          </a:fillRef>
          <a:effectRef idx="0">
            <a:schemeClr val="dk1"/>
          </a:effectRef>
          <a:fontRef idx="minor">
            <a:schemeClr val="tx1"/>
          </a:fontRef>
        </p:style>
        <p:txBody>
          <a:bodyPr anchor="ctr"/>
          <a:lstStyle/>
          <a:p>
            <a:pPr algn="ctr" eaLnBrk="1" hangingPunct="1">
              <a:defRPr/>
            </a:pPr>
            <a:endParaRPr lang="en-GB"/>
          </a:p>
        </p:txBody>
      </p:sp>
      <p:sp>
        <p:nvSpPr>
          <p:cNvPr id="23557" name="TextBox 2">
            <a:extLst>
              <a:ext uri="{FF2B5EF4-FFF2-40B4-BE49-F238E27FC236}">
                <a16:creationId xmlns:a16="http://schemas.microsoft.com/office/drawing/2014/main" id="{EAED655B-B014-C148-83C9-4E6C9437D169}"/>
              </a:ext>
            </a:extLst>
          </p:cNvPr>
          <p:cNvSpPr txBox="1">
            <a:spLocks noChangeArrowheads="1"/>
          </p:cNvSpPr>
          <p:nvPr/>
        </p:nvSpPr>
        <p:spPr bwMode="auto">
          <a:xfrm>
            <a:off x="5148064" y="1496224"/>
            <a:ext cx="3097213"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1" hangingPunct="1">
              <a:lnSpc>
                <a:spcPct val="100000"/>
              </a:lnSpc>
              <a:spcBef>
                <a:spcPct val="0"/>
              </a:spcBef>
              <a:buFontTx/>
              <a:buNone/>
            </a:pPr>
            <a:r>
              <a:rPr lang="en-GB" altLang="en-US" dirty="0">
                <a:latin typeface="Comic Sans MS" panose="030F0902030302020204" pitchFamily="66" charset="0"/>
              </a:rPr>
              <a:t>All of these designs yield data of various types but also represent different philosophies and approaches.</a:t>
            </a:r>
            <a:r>
              <a:rPr lang="en-GB" altLang="en-US" sz="1800" dirty="0"/>
              <a:t>  </a:t>
            </a:r>
          </a:p>
        </p:txBody>
      </p:sp>
    </p:spTree>
    <p:extLst>
      <p:ext uri="{BB962C8B-B14F-4D97-AF65-F5344CB8AC3E}">
        <p14:creationId xmlns:p14="http://schemas.microsoft.com/office/powerpoint/2010/main" val="443623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B61CAFBD-47DC-264C-8BB7-70959C92E019}"/>
              </a:ext>
            </a:extLst>
          </p:cNvPr>
          <p:cNvSpPr>
            <a:spLocks noGrp="1"/>
          </p:cNvSpPr>
          <p:nvPr>
            <p:ph type="title"/>
          </p:nvPr>
        </p:nvSpPr>
        <p:spPr>
          <a:xfrm>
            <a:off x="251520" y="85725"/>
            <a:ext cx="8229600" cy="927100"/>
          </a:xfrm>
        </p:spPr>
        <p:txBody>
          <a:bodyPr lIns="91440"/>
          <a:lstStyle/>
          <a:p>
            <a:pPr eaLnBrk="1" hangingPunct="1"/>
            <a:r>
              <a:rPr lang="en-GB" altLang="en-US" sz="4000" dirty="0">
                <a:solidFill>
                  <a:srgbClr val="00B0F0"/>
                </a:solidFill>
                <a:latin typeface="Comic Sans MS" panose="030F0902030302020204" pitchFamily="66" charset="0"/>
                <a:cs typeface="Arial" panose="020B0604020202020204" pitchFamily="34" charset="0"/>
              </a:rPr>
              <a:t>Experimental Research</a:t>
            </a:r>
          </a:p>
        </p:txBody>
      </p:sp>
      <p:sp>
        <p:nvSpPr>
          <p:cNvPr id="25603" name="Content Placeholder 2">
            <a:extLst>
              <a:ext uri="{FF2B5EF4-FFF2-40B4-BE49-F238E27FC236}">
                <a16:creationId xmlns:a16="http://schemas.microsoft.com/office/drawing/2014/main" id="{F66DB3E3-E2AE-8B40-9574-C920DA5213FA}"/>
              </a:ext>
            </a:extLst>
          </p:cNvPr>
          <p:cNvSpPr>
            <a:spLocks noGrp="1"/>
          </p:cNvSpPr>
          <p:nvPr>
            <p:ph idx="1"/>
          </p:nvPr>
        </p:nvSpPr>
        <p:spPr>
          <a:xfrm>
            <a:off x="275928" y="1196752"/>
            <a:ext cx="8544544" cy="4392488"/>
          </a:xfrm>
        </p:spPr>
        <p:txBody>
          <a:bodyPr/>
          <a:lstStyle/>
          <a:p>
            <a:pPr eaLnBrk="1" hangingPunct="1">
              <a:buFont typeface="Arial" charset="0"/>
              <a:buNone/>
              <a:defRPr/>
            </a:pPr>
            <a:r>
              <a:rPr lang="en-GB" dirty="0">
                <a:latin typeface="Comic Sans MS" pitchFamily="66" charset="0"/>
              </a:rPr>
              <a:t>True experimental</a:t>
            </a:r>
          </a:p>
          <a:p>
            <a:pPr lvl="1" eaLnBrk="1" hangingPunct="1">
              <a:buFont typeface="Arial" charset="0"/>
              <a:buNone/>
              <a:defRPr/>
            </a:pPr>
            <a:r>
              <a:rPr lang="en-GB" sz="2400" dirty="0">
                <a:latin typeface="Comic Sans MS" pitchFamily="66" charset="0"/>
              </a:rPr>
              <a:t>It is explanatory;</a:t>
            </a:r>
          </a:p>
          <a:p>
            <a:pPr lvl="1" eaLnBrk="1" hangingPunct="1">
              <a:buFont typeface="Arial" charset="0"/>
              <a:buNone/>
              <a:defRPr/>
            </a:pPr>
            <a:r>
              <a:rPr lang="en-GB" sz="2400" dirty="0">
                <a:latin typeface="Comic Sans MS" pitchFamily="66" charset="0"/>
              </a:rPr>
              <a:t>Experiments are conducted to test hypotheses;</a:t>
            </a:r>
          </a:p>
          <a:p>
            <a:pPr lvl="1" eaLnBrk="1" hangingPunct="1">
              <a:buFont typeface="Arial" charset="0"/>
              <a:buNone/>
              <a:defRPr/>
            </a:pPr>
            <a:r>
              <a:rPr lang="en-GB" sz="2400" dirty="0">
                <a:latin typeface="Comic Sans MS" pitchFamily="66" charset="0"/>
              </a:rPr>
              <a:t>The use of comparison groups (control group) and treatment groups that have been randomly assigned;</a:t>
            </a:r>
          </a:p>
          <a:p>
            <a:pPr lvl="1" eaLnBrk="1" hangingPunct="1">
              <a:buFont typeface="Arial" charset="0"/>
              <a:buNone/>
              <a:defRPr/>
            </a:pPr>
            <a:r>
              <a:rPr lang="en-GB" sz="2400" dirty="0">
                <a:latin typeface="Comic Sans MS" pitchFamily="66" charset="0"/>
              </a:rPr>
              <a:t>Researcher has control over independent variables</a:t>
            </a:r>
          </a:p>
          <a:p>
            <a:pPr lvl="2" eaLnBrk="1" hangingPunct="1">
              <a:buFont typeface="Arial" charset="0"/>
              <a:buNone/>
              <a:defRPr/>
            </a:pPr>
            <a:r>
              <a:rPr lang="en-GB" dirty="0">
                <a:latin typeface="Comic Sans MS" pitchFamily="66" charset="0"/>
              </a:rPr>
              <a:t>Example: what is the effect of providing a car as an incentive to staff of a marketing department in an organisation?</a:t>
            </a:r>
          </a:p>
          <a:p>
            <a:pPr eaLnBrk="1" hangingPunct="1">
              <a:defRPr/>
            </a:pPr>
            <a:endParaRPr lang="en-GB" dirty="0"/>
          </a:p>
        </p:txBody>
      </p:sp>
    </p:spTree>
    <p:extLst>
      <p:ext uri="{BB962C8B-B14F-4D97-AF65-F5344CB8AC3E}">
        <p14:creationId xmlns:p14="http://schemas.microsoft.com/office/powerpoint/2010/main" val="3137435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B4B6411B-BB0F-DC46-A64A-F3CA9E481A12}"/>
              </a:ext>
            </a:extLst>
          </p:cNvPr>
          <p:cNvSpPr>
            <a:spLocks noGrp="1"/>
          </p:cNvSpPr>
          <p:nvPr>
            <p:ph type="title"/>
          </p:nvPr>
        </p:nvSpPr>
        <p:spPr>
          <a:xfrm>
            <a:off x="434360" y="74612"/>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Experimental Research</a:t>
            </a:r>
            <a:endParaRPr lang="en-GB" altLang="en-US" dirty="0">
              <a:solidFill>
                <a:srgbClr val="00B0F0"/>
              </a:solidFill>
              <a:latin typeface="Arial" panose="020B0604020202020204" pitchFamily="34" charset="0"/>
              <a:cs typeface="Arial" panose="020B0604020202020204" pitchFamily="34" charset="0"/>
            </a:endParaRPr>
          </a:p>
        </p:txBody>
      </p:sp>
      <p:sp>
        <p:nvSpPr>
          <p:cNvPr id="25603" name="Content Placeholder 2">
            <a:extLst>
              <a:ext uri="{FF2B5EF4-FFF2-40B4-BE49-F238E27FC236}">
                <a16:creationId xmlns:a16="http://schemas.microsoft.com/office/drawing/2014/main" id="{4BC558BD-A886-B04A-AADB-023172E30A0C}"/>
              </a:ext>
            </a:extLst>
          </p:cNvPr>
          <p:cNvSpPr>
            <a:spLocks noGrp="1"/>
          </p:cNvSpPr>
          <p:nvPr>
            <p:ph idx="1"/>
          </p:nvPr>
        </p:nvSpPr>
        <p:spPr>
          <a:xfrm>
            <a:off x="434360" y="1124744"/>
            <a:ext cx="8229600" cy="4176713"/>
          </a:xfrm>
        </p:spPr>
        <p:txBody>
          <a:bodyPr/>
          <a:lstStyle/>
          <a:p>
            <a:pPr eaLnBrk="1" hangingPunct="1"/>
            <a:r>
              <a:rPr lang="en-GB" altLang="en-US" sz="2000" dirty="0">
                <a:latin typeface="Comic Sans MS" panose="030F0902030302020204" pitchFamily="66" charset="0"/>
              </a:rPr>
              <a:t>Advantages</a:t>
            </a:r>
            <a:endParaRPr lang="en-US" altLang="en-US" sz="2000" dirty="0">
              <a:latin typeface="Comic Sans MS" panose="030F0902030302020204" pitchFamily="66" charset="0"/>
            </a:endParaRPr>
          </a:p>
          <a:p>
            <a:pPr lvl="1" eaLnBrk="1" hangingPunct="1"/>
            <a:r>
              <a:rPr lang="en-GB" altLang="en-US" sz="2000" dirty="0">
                <a:latin typeface="Comic Sans MS" panose="030F0902030302020204" pitchFamily="66" charset="0"/>
              </a:rPr>
              <a:t>results are statistically reliable;</a:t>
            </a:r>
            <a:endParaRPr lang="en-US" altLang="en-US" sz="2000" dirty="0">
              <a:latin typeface="Comic Sans MS" panose="030F0902030302020204" pitchFamily="66" charset="0"/>
            </a:endParaRPr>
          </a:p>
          <a:p>
            <a:pPr lvl="1" eaLnBrk="1" hangingPunct="1"/>
            <a:r>
              <a:rPr lang="en-GB" altLang="en-US" sz="2000" dirty="0">
                <a:latin typeface="Comic Sans MS" panose="030F0902030302020204" pitchFamily="66" charset="0"/>
              </a:rPr>
              <a:t>results are able to be generalised to the population;</a:t>
            </a:r>
            <a:endParaRPr lang="en-US" altLang="en-US" sz="2000" dirty="0">
              <a:latin typeface="Comic Sans MS" panose="030F0902030302020204" pitchFamily="66" charset="0"/>
            </a:endParaRPr>
          </a:p>
          <a:p>
            <a:pPr lvl="1" eaLnBrk="1" hangingPunct="1"/>
            <a:r>
              <a:rPr lang="en-GB" altLang="en-US" sz="2000" dirty="0">
                <a:latin typeface="Comic Sans MS" panose="030F0902030302020204" pitchFamily="66" charset="0"/>
              </a:rPr>
              <a:t>useful for prediction, testing hypotheses.</a:t>
            </a:r>
            <a:endParaRPr lang="en-US" altLang="en-US" sz="2000" dirty="0">
              <a:latin typeface="Comic Sans MS" panose="030F0902030302020204" pitchFamily="66" charset="0"/>
            </a:endParaRPr>
          </a:p>
          <a:p>
            <a:pPr eaLnBrk="1" hangingPunct="1"/>
            <a:r>
              <a:rPr lang="en-GB" altLang="en-US" sz="2000" dirty="0">
                <a:latin typeface="Comic Sans MS" panose="030F0902030302020204" pitchFamily="66" charset="0"/>
              </a:rPr>
              <a:t>Disadvantages</a:t>
            </a:r>
            <a:endParaRPr lang="en-US" altLang="en-US" sz="2000" dirty="0">
              <a:latin typeface="Comic Sans MS" panose="030F0902030302020204" pitchFamily="66" charset="0"/>
            </a:endParaRPr>
          </a:p>
          <a:p>
            <a:pPr lvl="1" eaLnBrk="1" hangingPunct="1"/>
            <a:r>
              <a:rPr lang="en-GB" altLang="en-US" sz="2000" dirty="0">
                <a:latin typeface="Comic Sans MS" panose="030F0902030302020204" pitchFamily="66" charset="0"/>
              </a:rPr>
              <a:t>statistical techniques ignore order of events;</a:t>
            </a:r>
            <a:endParaRPr lang="en-US" altLang="en-US" sz="2000" dirty="0">
              <a:latin typeface="Comic Sans MS" panose="030F0902030302020204" pitchFamily="66" charset="0"/>
            </a:endParaRPr>
          </a:p>
          <a:p>
            <a:pPr lvl="1" eaLnBrk="1" hangingPunct="1"/>
            <a:r>
              <a:rPr lang="en-GB" altLang="en-US" sz="2000" dirty="0">
                <a:latin typeface="Comic Sans MS" panose="030F0902030302020204" pitchFamily="66" charset="0"/>
              </a:rPr>
              <a:t>resulting theory fails to take account of unique characteristics of individual cases;</a:t>
            </a:r>
            <a:endParaRPr lang="en-US" altLang="en-US" sz="2000" dirty="0">
              <a:latin typeface="Comic Sans MS" panose="030F0902030302020204" pitchFamily="66" charset="0"/>
            </a:endParaRPr>
          </a:p>
          <a:p>
            <a:pPr lvl="1" eaLnBrk="1" hangingPunct="1"/>
            <a:r>
              <a:rPr lang="en-GB" altLang="en-US" sz="2000" dirty="0">
                <a:latin typeface="Comic Sans MS" panose="030F0902030302020204" pitchFamily="66" charset="0"/>
              </a:rPr>
              <a:t>variables arbitrarily selected and research can lead to researcher bias; </a:t>
            </a:r>
            <a:endParaRPr lang="en-US" altLang="en-US" sz="2000" dirty="0">
              <a:latin typeface="Comic Sans MS" panose="030F0902030302020204" pitchFamily="66" charset="0"/>
            </a:endParaRPr>
          </a:p>
          <a:p>
            <a:pPr lvl="1" eaLnBrk="1" hangingPunct="1"/>
            <a:r>
              <a:rPr lang="en-GB" altLang="en-US" sz="2000" dirty="0">
                <a:latin typeface="Comic Sans MS" panose="030F0902030302020204" pitchFamily="66" charset="0"/>
              </a:rPr>
              <a:t>not appropriate and cost-effective for learning why people act or think as they do.</a:t>
            </a:r>
            <a:endParaRPr lang="en-US" altLang="en-US" sz="2000" dirty="0">
              <a:latin typeface="Comic Sans MS" panose="030F0902030302020204" pitchFamily="66" charset="0"/>
            </a:endParaRPr>
          </a:p>
          <a:p>
            <a:pPr eaLnBrk="1" hangingPunct="1"/>
            <a:endParaRPr lang="en-GB" altLang="en-US" dirty="0"/>
          </a:p>
        </p:txBody>
      </p:sp>
    </p:spTree>
    <p:extLst>
      <p:ext uri="{BB962C8B-B14F-4D97-AF65-F5344CB8AC3E}">
        <p14:creationId xmlns:p14="http://schemas.microsoft.com/office/powerpoint/2010/main" val="16664745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C347385A-5427-CA48-A7C9-1DA7230C5A50}"/>
              </a:ext>
            </a:extLst>
          </p:cNvPr>
          <p:cNvSpPr>
            <a:spLocks noGrp="1"/>
          </p:cNvSpPr>
          <p:nvPr>
            <p:ph type="title"/>
          </p:nvPr>
        </p:nvSpPr>
        <p:spPr>
          <a:xfrm>
            <a:off x="446544" y="74612"/>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Survey Research</a:t>
            </a:r>
          </a:p>
        </p:txBody>
      </p:sp>
      <p:sp>
        <p:nvSpPr>
          <p:cNvPr id="26627" name="Content Placeholder 2">
            <a:extLst>
              <a:ext uri="{FF2B5EF4-FFF2-40B4-BE49-F238E27FC236}">
                <a16:creationId xmlns:a16="http://schemas.microsoft.com/office/drawing/2014/main" id="{30CB763F-C84E-E842-9011-6F94C0AB4CDB}"/>
              </a:ext>
            </a:extLst>
          </p:cNvPr>
          <p:cNvSpPr>
            <a:spLocks noGrp="1"/>
          </p:cNvSpPr>
          <p:nvPr>
            <p:ph idx="1"/>
          </p:nvPr>
        </p:nvSpPr>
        <p:spPr>
          <a:xfrm>
            <a:off x="0" y="908720"/>
            <a:ext cx="9144000" cy="4176713"/>
          </a:xfrm>
        </p:spPr>
        <p:txBody>
          <a:bodyPr/>
          <a:lstStyle/>
          <a:p>
            <a:pPr eaLnBrk="1" hangingPunct="1"/>
            <a:r>
              <a:rPr lang="en-GB" altLang="en-US" sz="2800" dirty="0">
                <a:latin typeface="Comic Sans MS" panose="030F0902030302020204" pitchFamily="66" charset="0"/>
              </a:rPr>
              <a:t>Based often on a questionnaire, interview or focus group;</a:t>
            </a:r>
          </a:p>
          <a:p>
            <a:pPr eaLnBrk="1" hangingPunct="1"/>
            <a:r>
              <a:rPr lang="en-GB" altLang="en-US" sz="2800" dirty="0">
                <a:latin typeface="Comic Sans MS" panose="030F0902030302020204" pitchFamily="66" charset="0"/>
              </a:rPr>
              <a:t>Can be used to collect both factual data &amp; opinions;</a:t>
            </a:r>
          </a:p>
          <a:p>
            <a:pPr eaLnBrk="1" hangingPunct="1"/>
            <a:r>
              <a:rPr lang="en-GB" altLang="en-US" sz="2800" dirty="0">
                <a:latin typeface="Comic Sans MS" panose="030F0902030302020204" pitchFamily="66" charset="0"/>
              </a:rPr>
              <a:t>Allows the collection of a large amount of data </a:t>
            </a:r>
          </a:p>
          <a:p>
            <a:pPr marL="0" indent="0" eaLnBrk="1" hangingPunct="1">
              <a:buNone/>
            </a:pPr>
            <a:r>
              <a:rPr lang="en-GB" altLang="en-US" sz="2800" dirty="0">
                <a:latin typeface="Comic Sans MS" panose="030F0902030302020204" pitchFamily="66" charset="0"/>
              </a:rPr>
              <a:t>from a sizeable sample;</a:t>
            </a:r>
          </a:p>
          <a:p>
            <a:pPr eaLnBrk="1" hangingPunct="1"/>
            <a:r>
              <a:rPr lang="en-GB" altLang="en-US" sz="2800" dirty="0">
                <a:latin typeface="Comic Sans MS" panose="030F0902030302020204" pitchFamily="66" charset="0"/>
              </a:rPr>
              <a:t>Standardised  schedule of questions which must be responded to in the same order with the same wording.</a:t>
            </a:r>
          </a:p>
          <a:p>
            <a:pPr eaLnBrk="1" hangingPunct="1"/>
            <a:endParaRPr lang="en-GB" altLang="en-US" dirty="0"/>
          </a:p>
        </p:txBody>
      </p:sp>
    </p:spTree>
    <p:extLst>
      <p:ext uri="{BB962C8B-B14F-4D97-AF65-F5344CB8AC3E}">
        <p14:creationId xmlns:p14="http://schemas.microsoft.com/office/powerpoint/2010/main" val="2650618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8B2EF2E9-B248-6C45-BA8F-1AEF726B5945}"/>
              </a:ext>
            </a:extLst>
          </p:cNvPr>
          <p:cNvSpPr>
            <a:spLocks noGrp="1"/>
          </p:cNvSpPr>
          <p:nvPr>
            <p:ph type="title"/>
          </p:nvPr>
        </p:nvSpPr>
        <p:spPr>
          <a:xfrm>
            <a:off x="251520" y="0"/>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Survey Research</a:t>
            </a:r>
            <a:endParaRPr lang="en-GB" altLang="en-US" dirty="0">
              <a:solidFill>
                <a:srgbClr val="00B0F0"/>
              </a:solidFill>
              <a:latin typeface="Arial" panose="020B0604020202020204" pitchFamily="34" charset="0"/>
              <a:cs typeface="Arial" panose="020B0604020202020204" pitchFamily="34" charset="0"/>
            </a:endParaRPr>
          </a:p>
        </p:txBody>
      </p:sp>
      <p:sp>
        <p:nvSpPr>
          <p:cNvPr id="27651" name="Content Placeholder 2">
            <a:extLst>
              <a:ext uri="{FF2B5EF4-FFF2-40B4-BE49-F238E27FC236}">
                <a16:creationId xmlns:a16="http://schemas.microsoft.com/office/drawing/2014/main" id="{293D9A05-E511-F94A-B57D-1F84EEA2D417}"/>
              </a:ext>
            </a:extLst>
          </p:cNvPr>
          <p:cNvSpPr>
            <a:spLocks noGrp="1"/>
          </p:cNvSpPr>
          <p:nvPr>
            <p:ph idx="1"/>
          </p:nvPr>
        </p:nvSpPr>
        <p:spPr>
          <a:xfrm>
            <a:off x="251520" y="927100"/>
            <a:ext cx="8229600" cy="4374357"/>
          </a:xfrm>
        </p:spPr>
        <p:txBody>
          <a:bodyPr/>
          <a:lstStyle/>
          <a:p>
            <a:pPr eaLnBrk="1" hangingPunct="1"/>
            <a:r>
              <a:rPr lang="en-GB" altLang="en-US" sz="2000" dirty="0">
                <a:latin typeface="Comic Sans MS" panose="030F0902030302020204" pitchFamily="66" charset="0"/>
              </a:rPr>
              <a:t>Advantages</a:t>
            </a:r>
            <a:endParaRPr lang="en-US" altLang="en-US" sz="2000" dirty="0">
              <a:latin typeface="Comic Sans MS" panose="030F0902030302020204" pitchFamily="66" charset="0"/>
            </a:endParaRPr>
          </a:p>
          <a:p>
            <a:pPr lvl="1" eaLnBrk="1" hangingPunct="1"/>
            <a:r>
              <a:rPr lang="en-GB" altLang="en-US" sz="2000" dirty="0">
                <a:latin typeface="Comic Sans MS" panose="030F0902030302020204" pitchFamily="66" charset="0"/>
              </a:rPr>
              <a:t>Data standardised and allows easy comparison;</a:t>
            </a:r>
            <a:endParaRPr lang="en-US" altLang="en-US" sz="2000" dirty="0">
              <a:latin typeface="Comic Sans MS" panose="030F0902030302020204" pitchFamily="66" charset="0"/>
            </a:endParaRPr>
          </a:p>
          <a:p>
            <a:pPr lvl="1" eaLnBrk="1" hangingPunct="1"/>
            <a:r>
              <a:rPr lang="en-GB" altLang="en-US" sz="2000" dirty="0">
                <a:latin typeface="Comic Sans MS" panose="030F0902030302020204" pitchFamily="66" charset="0"/>
              </a:rPr>
              <a:t>Economical;</a:t>
            </a:r>
            <a:endParaRPr lang="en-US" altLang="en-US" sz="2000" dirty="0">
              <a:latin typeface="Comic Sans MS" panose="030F0902030302020204" pitchFamily="66" charset="0"/>
            </a:endParaRPr>
          </a:p>
          <a:p>
            <a:pPr lvl="1" eaLnBrk="1" hangingPunct="1"/>
            <a:r>
              <a:rPr lang="en-GB" altLang="en-US" sz="2000" dirty="0">
                <a:latin typeface="Comic Sans MS" panose="030F0902030302020204" pitchFamily="66" charset="0"/>
              </a:rPr>
              <a:t>Gives the researcher control over the research process;</a:t>
            </a:r>
          </a:p>
          <a:p>
            <a:pPr lvl="1" eaLnBrk="1" hangingPunct="1"/>
            <a:r>
              <a:rPr lang="en-GB" altLang="en-US" sz="2000" dirty="0">
                <a:latin typeface="Comic Sans MS" panose="030F0902030302020204" pitchFamily="66" charset="0"/>
              </a:rPr>
              <a:t>Possible to generate findings to whole population when appropriate sampling techniques used and sample representative of population.</a:t>
            </a:r>
            <a:endParaRPr lang="en-US" altLang="en-US" sz="2000" dirty="0">
              <a:latin typeface="Comic Sans MS" panose="030F0902030302020204" pitchFamily="66" charset="0"/>
            </a:endParaRPr>
          </a:p>
          <a:p>
            <a:pPr eaLnBrk="1" hangingPunct="1"/>
            <a:r>
              <a:rPr lang="en-GB" altLang="en-US" sz="2000" dirty="0">
                <a:latin typeface="Comic Sans MS" panose="030F0902030302020204" pitchFamily="66" charset="0"/>
              </a:rPr>
              <a:t>Disadvantages</a:t>
            </a:r>
          </a:p>
          <a:p>
            <a:pPr lvl="1" eaLnBrk="1" hangingPunct="1"/>
            <a:r>
              <a:rPr lang="en-GB" altLang="en-US" sz="2000" dirty="0">
                <a:latin typeface="Comic Sans MS" panose="030F0902030302020204" pitchFamily="66" charset="0"/>
              </a:rPr>
              <a:t>Ensuring sample is representative of whole population can be time consuming;</a:t>
            </a:r>
            <a:endParaRPr lang="en-US" altLang="en-US" sz="2000" dirty="0">
              <a:latin typeface="Comic Sans MS" panose="030F0902030302020204" pitchFamily="66" charset="0"/>
            </a:endParaRPr>
          </a:p>
          <a:p>
            <a:pPr lvl="1" eaLnBrk="1" hangingPunct="1"/>
            <a:r>
              <a:rPr lang="en-GB" altLang="en-US" sz="2000" dirty="0">
                <a:latin typeface="Comic Sans MS" panose="030F0902030302020204" pitchFamily="66" charset="0"/>
              </a:rPr>
              <a:t>Designing and piloting the questionnaire,  and data analysis can be time consuming;</a:t>
            </a:r>
            <a:endParaRPr lang="en-US" altLang="en-US" sz="2000" dirty="0">
              <a:latin typeface="Comic Sans MS" panose="030F0902030302020204" pitchFamily="66" charset="0"/>
            </a:endParaRPr>
          </a:p>
          <a:p>
            <a:pPr lvl="1" eaLnBrk="1" hangingPunct="1"/>
            <a:r>
              <a:rPr lang="en-GB" altLang="en-US" sz="2000" dirty="0">
                <a:latin typeface="Comic Sans MS" panose="030F0902030302020204" pitchFamily="66" charset="0"/>
              </a:rPr>
              <a:t>Not suitable for exploratory research.</a:t>
            </a:r>
          </a:p>
          <a:p>
            <a:pPr eaLnBrk="1" hangingPunct="1"/>
            <a:endParaRPr lang="en-GB" altLang="en-US" dirty="0"/>
          </a:p>
        </p:txBody>
      </p:sp>
    </p:spTree>
    <p:extLst>
      <p:ext uri="{BB962C8B-B14F-4D97-AF65-F5344CB8AC3E}">
        <p14:creationId xmlns:p14="http://schemas.microsoft.com/office/powerpoint/2010/main" val="25752148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EC08844A-D5E0-EC44-AD17-FAFF0DAB0C6C}"/>
              </a:ext>
            </a:extLst>
          </p:cNvPr>
          <p:cNvSpPr>
            <a:spLocks noGrp="1"/>
          </p:cNvSpPr>
          <p:nvPr>
            <p:ph type="title"/>
          </p:nvPr>
        </p:nvSpPr>
        <p:spPr>
          <a:xfrm>
            <a:off x="457200" y="74612"/>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Case Study Research</a:t>
            </a:r>
          </a:p>
        </p:txBody>
      </p:sp>
      <p:sp>
        <p:nvSpPr>
          <p:cNvPr id="28675" name="Content Placeholder 2">
            <a:extLst>
              <a:ext uri="{FF2B5EF4-FFF2-40B4-BE49-F238E27FC236}">
                <a16:creationId xmlns:a16="http://schemas.microsoft.com/office/drawing/2014/main" id="{506422C0-98E5-9D48-818D-576CC9295D77}"/>
              </a:ext>
            </a:extLst>
          </p:cNvPr>
          <p:cNvSpPr>
            <a:spLocks noGrp="1"/>
          </p:cNvSpPr>
          <p:nvPr>
            <p:ph idx="1"/>
          </p:nvPr>
        </p:nvSpPr>
        <p:spPr>
          <a:xfrm>
            <a:off x="179512" y="1196752"/>
            <a:ext cx="8229600" cy="4176713"/>
          </a:xfrm>
        </p:spPr>
        <p:txBody>
          <a:bodyPr/>
          <a:lstStyle/>
          <a:p>
            <a:pPr lvl="1" eaLnBrk="1" hangingPunct="1"/>
            <a:r>
              <a:rPr lang="en-GB" altLang="en-US" sz="2000" dirty="0">
                <a:latin typeface="Comic Sans MS" panose="030F0902030302020204" pitchFamily="66" charset="0"/>
              </a:rPr>
              <a:t>Involves the development of detailed, intensive knowledge about a single ‘case’ or of a small number of related ‘cases’;</a:t>
            </a:r>
          </a:p>
          <a:p>
            <a:pPr lvl="1" eaLnBrk="1" hangingPunct="1"/>
            <a:r>
              <a:rPr lang="en-US" altLang="en-US" sz="2000" dirty="0">
                <a:latin typeface="Comic Sans MS" panose="030F0902030302020204" pitchFamily="66" charset="0"/>
              </a:rPr>
              <a:t>The case is studied in its natural setting recognizing its complexity and context;</a:t>
            </a:r>
          </a:p>
          <a:p>
            <a:pPr lvl="1" eaLnBrk="1" hangingPunct="1"/>
            <a:r>
              <a:rPr lang="en-US" altLang="en-US" sz="2000" dirty="0">
                <a:latin typeface="Comic Sans MS" panose="030F0902030302020204" pitchFamily="66" charset="0"/>
              </a:rPr>
              <a:t>The purpose - to preserve and understand the wholeness and unity of the case;</a:t>
            </a:r>
          </a:p>
          <a:p>
            <a:pPr lvl="1" eaLnBrk="1" hangingPunct="1"/>
            <a:r>
              <a:rPr lang="en-US" altLang="en-US" sz="2000" dirty="0">
                <a:latin typeface="Comic Sans MS" panose="030F0902030302020204" pitchFamily="66" charset="0"/>
              </a:rPr>
              <a:t>Types of cases : a person, one organization, an episode, a process, a community, a society or any other unit of social life;</a:t>
            </a:r>
          </a:p>
          <a:p>
            <a:pPr lvl="1" eaLnBrk="1" hangingPunct="1"/>
            <a:r>
              <a:rPr lang="en-US" altLang="en-US" sz="2000" dirty="0">
                <a:latin typeface="Comic Sans MS" panose="030F0902030302020204" pitchFamily="66" charset="0"/>
              </a:rPr>
              <a:t>When ‘why’ and ‘how’ questions are being asked; </a:t>
            </a:r>
          </a:p>
          <a:p>
            <a:pPr lvl="1" eaLnBrk="1" hangingPunct="1"/>
            <a:r>
              <a:rPr lang="en-US" altLang="en-US" sz="2000" dirty="0">
                <a:latin typeface="Comic Sans MS" panose="030F0902030302020204" pitchFamily="66" charset="0"/>
              </a:rPr>
              <a:t>The researcher has little control over the phenomenon being investigated.</a:t>
            </a:r>
          </a:p>
          <a:p>
            <a:pPr eaLnBrk="1" hangingPunct="1"/>
            <a:endParaRPr lang="en-GB" altLang="en-US" dirty="0"/>
          </a:p>
        </p:txBody>
      </p:sp>
    </p:spTree>
    <p:extLst>
      <p:ext uri="{BB962C8B-B14F-4D97-AF65-F5344CB8AC3E}">
        <p14:creationId xmlns:p14="http://schemas.microsoft.com/office/powerpoint/2010/main" val="1270754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0E3E5E84-B115-1D48-B2DE-2FFD2FD23FE2}"/>
              </a:ext>
            </a:extLst>
          </p:cNvPr>
          <p:cNvSpPr>
            <a:spLocks noGrp="1"/>
          </p:cNvSpPr>
          <p:nvPr>
            <p:ph type="title"/>
          </p:nvPr>
        </p:nvSpPr>
        <p:spPr>
          <a:xfrm>
            <a:off x="755576" y="410870"/>
            <a:ext cx="6734175" cy="504825"/>
          </a:xfrm>
        </p:spPr>
        <p:txBody>
          <a:bodyPr/>
          <a:lstStyle/>
          <a:p>
            <a:r>
              <a:rPr lang="en-GB" altLang="en-US" dirty="0">
                <a:solidFill>
                  <a:srgbClr val="00B0F0"/>
                </a:solidFill>
                <a:latin typeface="Comic Sans MS" panose="030F0902030302020204" pitchFamily="66" charset="0"/>
                <a:cs typeface="Arial" panose="020B0604020202020204" pitchFamily="34" charset="0"/>
              </a:rPr>
              <a:t>Case Study Research</a:t>
            </a:r>
            <a:endParaRPr lang="en-GB" altLang="en-US" dirty="0">
              <a:solidFill>
                <a:srgbClr val="00B0F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34143BF-574D-4545-A5F6-D8D9EADBDB06}"/>
              </a:ext>
            </a:extLst>
          </p:cNvPr>
          <p:cNvSpPr>
            <a:spLocks noGrp="1"/>
          </p:cNvSpPr>
          <p:nvPr>
            <p:ph idx="1"/>
          </p:nvPr>
        </p:nvSpPr>
        <p:spPr>
          <a:xfrm>
            <a:off x="467544" y="1412776"/>
            <a:ext cx="7848872" cy="3671887"/>
          </a:xfrm>
        </p:spPr>
        <p:txBody>
          <a:bodyPr/>
          <a:lstStyle/>
          <a:p>
            <a:pPr>
              <a:buFont typeface="Arial" charset="0"/>
              <a:buNone/>
              <a:defRPr/>
            </a:pPr>
            <a:r>
              <a:rPr lang="en-GB" dirty="0">
                <a:latin typeface="Comic Sans MS" pitchFamily="66" charset="0"/>
              </a:rPr>
              <a:t>Examples</a:t>
            </a:r>
          </a:p>
          <a:p>
            <a:pPr lvl="1">
              <a:buFont typeface="Arial" charset="0"/>
              <a:buNone/>
              <a:defRPr/>
            </a:pPr>
            <a:r>
              <a:rPr lang="en-GB" sz="2400" dirty="0">
                <a:latin typeface="Comic Sans MS" pitchFamily="66" charset="0"/>
              </a:rPr>
              <a:t>A medical student studies an individual's illness.</a:t>
            </a:r>
          </a:p>
          <a:p>
            <a:pPr marL="457200" lvl="1">
              <a:buFont typeface="Arial" charset="0"/>
              <a:buNone/>
              <a:defRPr/>
            </a:pPr>
            <a:endParaRPr lang="en-GB" sz="2400" dirty="0">
              <a:latin typeface="Comic Sans MS" pitchFamily="66" charset="0"/>
            </a:endParaRPr>
          </a:p>
          <a:p>
            <a:pPr lvl="1">
              <a:buFont typeface="Arial" charset="0"/>
              <a:buNone/>
              <a:defRPr/>
            </a:pPr>
            <a:r>
              <a:rPr lang="en-GB" sz="2400" dirty="0">
                <a:latin typeface="Comic Sans MS" pitchFamily="66" charset="0"/>
              </a:rPr>
              <a:t>Why did Tesco’s expansion into America not succeed when it has in other parts of the world?</a:t>
            </a:r>
          </a:p>
          <a:p>
            <a:pPr lvl="1">
              <a:buFont typeface="Arial" charset="0"/>
              <a:buNone/>
              <a:defRPr/>
            </a:pPr>
            <a:endParaRPr lang="en-GB" dirty="0"/>
          </a:p>
        </p:txBody>
      </p:sp>
    </p:spTree>
    <p:extLst>
      <p:ext uri="{BB962C8B-B14F-4D97-AF65-F5344CB8AC3E}">
        <p14:creationId xmlns:p14="http://schemas.microsoft.com/office/powerpoint/2010/main" val="1554103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99A520BC-1641-C340-B6D5-7665DB96B804}"/>
              </a:ext>
            </a:extLst>
          </p:cNvPr>
          <p:cNvSpPr>
            <a:spLocks noGrp="1"/>
          </p:cNvSpPr>
          <p:nvPr>
            <p:ph type="title"/>
          </p:nvPr>
        </p:nvSpPr>
        <p:spPr>
          <a:xfrm>
            <a:off x="457200" y="85725"/>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Case Study Research</a:t>
            </a:r>
            <a:endParaRPr lang="en-GB" altLang="en-US" dirty="0">
              <a:solidFill>
                <a:srgbClr val="00B0F0"/>
              </a:solidFill>
              <a:latin typeface="Arial" panose="020B0604020202020204" pitchFamily="34" charset="0"/>
              <a:cs typeface="Arial" panose="020B0604020202020204" pitchFamily="34" charset="0"/>
            </a:endParaRPr>
          </a:p>
        </p:txBody>
      </p:sp>
      <p:sp>
        <p:nvSpPr>
          <p:cNvPr id="30723" name="Content Placeholder 2">
            <a:extLst>
              <a:ext uri="{FF2B5EF4-FFF2-40B4-BE49-F238E27FC236}">
                <a16:creationId xmlns:a16="http://schemas.microsoft.com/office/drawing/2014/main" id="{AB45445E-5248-DF45-B362-FC0B65682941}"/>
              </a:ext>
            </a:extLst>
          </p:cNvPr>
          <p:cNvSpPr>
            <a:spLocks noGrp="1"/>
          </p:cNvSpPr>
          <p:nvPr>
            <p:ph idx="1"/>
          </p:nvPr>
        </p:nvSpPr>
        <p:spPr>
          <a:xfrm>
            <a:off x="251520" y="1027321"/>
            <a:ext cx="8229600" cy="4176713"/>
          </a:xfrm>
        </p:spPr>
        <p:txBody>
          <a:bodyPr/>
          <a:lstStyle/>
          <a:p>
            <a:pPr eaLnBrk="1" hangingPunct="1"/>
            <a:r>
              <a:rPr lang="en-GB" altLang="en-US" sz="1800" dirty="0">
                <a:latin typeface="Comic Sans MS" panose="030F0902030302020204" pitchFamily="66" charset="0"/>
              </a:rPr>
              <a:t>Advantages</a:t>
            </a:r>
            <a:endParaRPr lang="en-US" altLang="en-US" sz="1800" dirty="0">
              <a:latin typeface="Comic Sans MS" panose="030F0902030302020204" pitchFamily="66" charset="0"/>
            </a:endParaRPr>
          </a:p>
          <a:p>
            <a:pPr lvl="1" eaLnBrk="1" hangingPunct="1"/>
            <a:r>
              <a:rPr lang="en-GB" altLang="en-US" sz="1800" dirty="0">
                <a:latin typeface="Comic Sans MS" panose="030F0902030302020204" pitchFamily="66" charset="0"/>
              </a:rPr>
              <a:t>We can learn a lot about a particular case in its own right especially if it is unusual, unique and not well understood;</a:t>
            </a:r>
            <a:endParaRPr lang="en-US" altLang="en-US" sz="1800" dirty="0">
              <a:latin typeface="Comic Sans MS" panose="030F0902030302020204" pitchFamily="66" charset="0"/>
            </a:endParaRPr>
          </a:p>
          <a:p>
            <a:pPr lvl="1" eaLnBrk="1" hangingPunct="1"/>
            <a:r>
              <a:rPr lang="en-GB" altLang="en-US" sz="1800" dirty="0">
                <a:latin typeface="Comic Sans MS" panose="030F0902030302020204" pitchFamily="66" charset="0"/>
              </a:rPr>
              <a:t>Building an in-depth understanding of the case;</a:t>
            </a:r>
            <a:endParaRPr lang="en-US" altLang="en-US" sz="1800" dirty="0">
              <a:latin typeface="Comic Sans MS" panose="030F0902030302020204" pitchFamily="66" charset="0"/>
            </a:endParaRPr>
          </a:p>
          <a:p>
            <a:pPr lvl="1" eaLnBrk="1" hangingPunct="1"/>
            <a:r>
              <a:rPr lang="en-GB" altLang="en-US" sz="1800" dirty="0">
                <a:latin typeface="Comic Sans MS" panose="030F0902030302020204" pitchFamily="66" charset="0"/>
              </a:rPr>
              <a:t>Provides important contribution with other research approaches.</a:t>
            </a:r>
            <a:endParaRPr lang="en-US" altLang="en-US" sz="1800" dirty="0">
              <a:latin typeface="Comic Sans MS" panose="030F0902030302020204" pitchFamily="66" charset="0"/>
            </a:endParaRPr>
          </a:p>
          <a:p>
            <a:pPr eaLnBrk="1" hangingPunct="1"/>
            <a:r>
              <a:rPr lang="en-GB" altLang="en-US" sz="1800" dirty="0">
                <a:latin typeface="Comic Sans MS" panose="030F0902030302020204" pitchFamily="66" charset="0"/>
              </a:rPr>
              <a:t>Disadvantages</a:t>
            </a:r>
            <a:endParaRPr lang="en-US" altLang="en-US" sz="1800" dirty="0">
              <a:latin typeface="Comic Sans MS" panose="030F0902030302020204" pitchFamily="66" charset="0"/>
            </a:endParaRPr>
          </a:p>
          <a:p>
            <a:pPr lvl="1" eaLnBrk="1" hangingPunct="1"/>
            <a:r>
              <a:rPr lang="en-GB" altLang="en-US" sz="1800" dirty="0">
                <a:latin typeface="Comic Sans MS" panose="030F0902030302020204" pitchFamily="66" charset="0"/>
              </a:rPr>
              <a:t>Lack of rigour;</a:t>
            </a:r>
            <a:endParaRPr lang="en-US" altLang="en-US" sz="1800" dirty="0">
              <a:latin typeface="Comic Sans MS" panose="030F0902030302020204" pitchFamily="66" charset="0"/>
            </a:endParaRPr>
          </a:p>
          <a:p>
            <a:pPr lvl="1" eaLnBrk="1" hangingPunct="1"/>
            <a:r>
              <a:rPr lang="en-GB" altLang="en-US" sz="1800" dirty="0">
                <a:latin typeface="Comic Sans MS" panose="030F0902030302020204" pitchFamily="66" charset="0"/>
              </a:rPr>
              <a:t>No basis for generalisation ( reply: purpose is theoretical generalisation and not statistical generalisation);</a:t>
            </a:r>
            <a:endParaRPr lang="en-US" altLang="en-US" sz="1800" dirty="0">
              <a:latin typeface="Comic Sans MS" panose="030F0902030302020204" pitchFamily="66" charset="0"/>
            </a:endParaRPr>
          </a:p>
          <a:p>
            <a:pPr lvl="1" eaLnBrk="1" hangingPunct="1"/>
            <a:r>
              <a:rPr lang="en-GB" altLang="en-US" sz="1800" dirty="0">
                <a:latin typeface="Comic Sans MS" panose="030F0902030302020204" pitchFamily="66" charset="0"/>
              </a:rPr>
              <a:t>Too long, too much detail;</a:t>
            </a:r>
            <a:endParaRPr lang="en-US" altLang="en-US" sz="1800" dirty="0">
              <a:latin typeface="Comic Sans MS" panose="030F0902030302020204" pitchFamily="66" charset="0"/>
            </a:endParaRPr>
          </a:p>
          <a:p>
            <a:pPr lvl="1" eaLnBrk="1" hangingPunct="1"/>
            <a:r>
              <a:rPr lang="en-GB" altLang="en-US" sz="1800" dirty="0">
                <a:latin typeface="Comic Sans MS" panose="030F0902030302020204" pitchFamily="66" charset="0"/>
              </a:rPr>
              <a:t>Data collection and analysis can be time consuming;</a:t>
            </a:r>
            <a:endParaRPr lang="en-US" altLang="en-US" sz="1800" dirty="0">
              <a:latin typeface="Comic Sans MS" panose="030F0902030302020204" pitchFamily="66" charset="0"/>
            </a:endParaRPr>
          </a:p>
          <a:p>
            <a:pPr lvl="1" eaLnBrk="1" hangingPunct="1"/>
            <a:r>
              <a:rPr lang="en-GB" altLang="en-US" sz="1800" dirty="0">
                <a:latin typeface="Comic Sans MS" panose="030F0902030302020204" pitchFamily="66" charset="0"/>
              </a:rPr>
              <a:t>Research process takes too long  and may result in massive, unreadable documents.</a:t>
            </a:r>
          </a:p>
        </p:txBody>
      </p:sp>
    </p:spTree>
    <p:extLst>
      <p:ext uri="{BB962C8B-B14F-4D97-AF65-F5344CB8AC3E}">
        <p14:creationId xmlns:p14="http://schemas.microsoft.com/office/powerpoint/2010/main" val="7074597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4855EB97-D01B-D34C-B3FA-697134962403}"/>
              </a:ext>
            </a:extLst>
          </p:cNvPr>
          <p:cNvSpPr>
            <a:spLocks noGrp="1"/>
          </p:cNvSpPr>
          <p:nvPr>
            <p:ph type="title"/>
          </p:nvPr>
        </p:nvSpPr>
        <p:spPr>
          <a:xfrm>
            <a:off x="450736" y="85725"/>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Grounded Theory Research</a:t>
            </a:r>
          </a:p>
        </p:txBody>
      </p:sp>
      <p:sp>
        <p:nvSpPr>
          <p:cNvPr id="31747" name="Content Placeholder 2">
            <a:extLst>
              <a:ext uri="{FF2B5EF4-FFF2-40B4-BE49-F238E27FC236}">
                <a16:creationId xmlns:a16="http://schemas.microsoft.com/office/drawing/2014/main" id="{AB598F03-E33C-E840-B0CD-3B1EB9A12870}"/>
              </a:ext>
            </a:extLst>
          </p:cNvPr>
          <p:cNvSpPr>
            <a:spLocks noGrp="1"/>
          </p:cNvSpPr>
          <p:nvPr>
            <p:ph idx="1"/>
          </p:nvPr>
        </p:nvSpPr>
        <p:spPr>
          <a:xfrm>
            <a:off x="457200" y="1042561"/>
            <a:ext cx="8229600" cy="4176713"/>
          </a:xfrm>
        </p:spPr>
        <p:txBody>
          <a:bodyPr/>
          <a:lstStyle/>
          <a:p>
            <a:pPr eaLnBrk="1" hangingPunct="1"/>
            <a:r>
              <a:rPr lang="en-GB" altLang="en-US" sz="2800" dirty="0">
                <a:latin typeface="Comic Sans MS" panose="030F0902030302020204" pitchFamily="66" charset="0"/>
              </a:rPr>
              <a:t>A grounded theory is one that is </a:t>
            </a:r>
            <a:r>
              <a:rPr lang="en-GB" altLang="en-US" sz="2800" u="sng" dirty="0">
                <a:latin typeface="Comic Sans MS" panose="030F0902030302020204" pitchFamily="66" charset="0"/>
              </a:rPr>
              <a:t>inductively</a:t>
            </a:r>
            <a:r>
              <a:rPr lang="en-GB" altLang="en-US" sz="2800" dirty="0">
                <a:latin typeface="Comic Sans MS" panose="030F0902030302020204" pitchFamily="66" charset="0"/>
              </a:rPr>
              <a:t> derived from the study of the phenomenon it represents;</a:t>
            </a:r>
          </a:p>
          <a:p>
            <a:pPr eaLnBrk="1" hangingPunct="1"/>
            <a:r>
              <a:rPr lang="en-GB" altLang="en-US" sz="2800" dirty="0">
                <a:latin typeface="Comic Sans MS" panose="030F0902030302020204" pitchFamily="66" charset="0"/>
              </a:rPr>
              <a:t>That is, it is discovered, developed, and provisionally verified through systematic data collection and analysis of data pertaining to that phenomenon; </a:t>
            </a:r>
          </a:p>
          <a:p>
            <a:pPr eaLnBrk="1" hangingPunct="1"/>
            <a:r>
              <a:rPr lang="en-GB" altLang="en-US" sz="2800" dirty="0">
                <a:latin typeface="Comic Sans MS" panose="030F0902030302020204" pitchFamily="66" charset="0"/>
              </a:rPr>
              <a:t>Therefore data collection, analysis, and theory stand in reciprocal relationship  with each other. </a:t>
            </a:r>
            <a:endParaRPr lang="en-GB" altLang="en-US" sz="2800" i="1" dirty="0">
              <a:latin typeface="Comic Sans MS" panose="030F0902030302020204" pitchFamily="66" charset="0"/>
            </a:endParaRPr>
          </a:p>
          <a:p>
            <a:pPr eaLnBrk="1" hangingPunct="1"/>
            <a:endParaRPr lang="en-GB" altLang="en-US" dirty="0"/>
          </a:p>
        </p:txBody>
      </p:sp>
    </p:spTree>
    <p:extLst>
      <p:ext uri="{BB962C8B-B14F-4D97-AF65-F5344CB8AC3E}">
        <p14:creationId xmlns:p14="http://schemas.microsoft.com/office/powerpoint/2010/main" val="28300624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068CA0EB-58C8-954B-92C1-16EDB4400C7C}"/>
              </a:ext>
            </a:extLst>
          </p:cNvPr>
          <p:cNvSpPr>
            <a:spLocks noGrp="1"/>
          </p:cNvSpPr>
          <p:nvPr>
            <p:ph type="title"/>
          </p:nvPr>
        </p:nvSpPr>
        <p:spPr>
          <a:xfrm>
            <a:off x="457200" y="74612"/>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Grounded Theory Research</a:t>
            </a:r>
            <a:endParaRPr lang="en-GB" altLang="en-US" dirty="0">
              <a:solidFill>
                <a:srgbClr val="00B0F0"/>
              </a:solidFill>
              <a:latin typeface="Arial" panose="020B0604020202020204" pitchFamily="34" charset="0"/>
              <a:cs typeface="Arial" panose="020B0604020202020204" pitchFamily="34" charset="0"/>
            </a:endParaRPr>
          </a:p>
        </p:txBody>
      </p:sp>
      <p:sp>
        <p:nvSpPr>
          <p:cNvPr id="16387" name="Content Placeholder 2">
            <a:extLst>
              <a:ext uri="{FF2B5EF4-FFF2-40B4-BE49-F238E27FC236}">
                <a16:creationId xmlns:a16="http://schemas.microsoft.com/office/drawing/2014/main" id="{3FAAAD8A-DD85-E547-A645-45188EC1F096}"/>
              </a:ext>
            </a:extLst>
          </p:cNvPr>
          <p:cNvSpPr>
            <a:spLocks noGrp="1"/>
          </p:cNvSpPr>
          <p:nvPr>
            <p:ph idx="1"/>
          </p:nvPr>
        </p:nvSpPr>
        <p:spPr>
          <a:xfrm>
            <a:off x="251520" y="1196752"/>
            <a:ext cx="8229600" cy="4176713"/>
          </a:xfrm>
        </p:spPr>
        <p:txBody>
          <a:bodyPr rtlCol="0">
            <a:normAutofit fontScale="77500" lnSpcReduction="20000"/>
          </a:bodyPr>
          <a:lstStyle/>
          <a:p>
            <a:pPr eaLnBrk="1" fontAlgn="auto" hangingPunct="1">
              <a:spcAft>
                <a:spcPts val="0"/>
              </a:spcAft>
              <a:buFont typeface="Arial" charset="0"/>
              <a:buNone/>
              <a:defRPr/>
            </a:pPr>
            <a:r>
              <a:rPr lang="en-GB" dirty="0">
                <a:latin typeface="Comic Sans MS" pitchFamily="66" charset="0"/>
              </a:rPr>
              <a:t>One does </a:t>
            </a:r>
            <a:r>
              <a:rPr lang="en-GB" u="sng" dirty="0">
                <a:latin typeface="Comic Sans MS" pitchFamily="66" charset="0"/>
              </a:rPr>
              <a:t>not</a:t>
            </a:r>
            <a:r>
              <a:rPr lang="en-GB" dirty="0">
                <a:latin typeface="Comic Sans MS" pitchFamily="66" charset="0"/>
              </a:rPr>
              <a:t> begin with a theory, then prove it;</a:t>
            </a:r>
            <a:endParaRPr lang="en-US" dirty="0">
              <a:latin typeface="Comic Sans MS" pitchFamily="66" charset="0"/>
            </a:endParaRPr>
          </a:p>
          <a:p>
            <a:pPr eaLnBrk="1" fontAlgn="auto" hangingPunct="1">
              <a:spcAft>
                <a:spcPts val="0"/>
              </a:spcAft>
              <a:buFont typeface="Arial" charset="0"/>
              <a:buNone/>
              <a:defRPr/>
            </a:pPr>
            <a:r>
              <a:rPr lang="en-GB" dirty="0">
                <a:latin typeface="Comic Sans MS" pitchFamily="66" charset="0"/>
              </a:rPr>
              <a:t>Rather one begins with an area of study and what is</a:t>
            </a:r>
          </a:p>
          <a:p>
            <a:pPr eaLnBrk="1" fontAlgn="auto" hangingPunct="1">
              <a:spcAft>
                <a:spcPts val="0"/>
              </a:spcAft>
              <a:defRPr/>
            </a:pPr>
            <a:r>
              <a:rPr lang="en-GB" dirty="0">
                <a:latin typeface="Comic Sans MS" pitchFamily="66" charset="0"/>
              </a:rPr>
              <a:t>	relevant to that area is allowed to emerge;</a:t>
            </a:r>
          </a:p>
          <a:p>
            <a:pPr eaLnBrk="1" fontAlgn="auto" hangingPunct="1">
              <a:spcAft>
                <a:spcPts val="0"/>
              </a:spcAft>
              <a:buFont typeface="Arial" charset="0"/>
              <a:buNone/>
              <a:defRPr/>
            </a:pPr>
            <a:r>
              <a:rPr lang="en-GB" dirty="0">
                <a:latin typeface="Comic Sans MS" pitchFamily="66" charset="0"/>
              </a:rPr>
              <a:t>It involves theory building;</a:t>
            </a:r>
            <a:endParaRPr lang="en-US" dirty="0">
              <a:latin typeface="Comic Sans MS" pitchFamily="66" charset="0"/>
            </a:endParaRPr>
          </a:p>
          <a:p>
            <a:pPr eaLnBrk="1" fontAlgn="auto" hangingPunct="1">
              <a:spcAft>
                <a:spcPts val="0"/>
              </a:spcAft>
              <a:buFont typeface="Arial" charset="0"/>
              <a:buNone/>
              <a:defRPr/>
            </a:pPr>
            <a:r>
              <a:rPr lang="en-GB" dirty="0">
                <a:latin typeface="Comic Sans MS" pitchFamily="66" charset="0"/>
              </a:rPr>
              <a:t>The theory is developed from data;</a:t>
            </a:r>
            <a:endParaRPr lang="en-US" dirty="0">
              <a:latin typeface="Comic Sans MS" pitchFamily="66" charset="0"/>
            </a:endParaRPr>
          </a:p>
          <a:p>
            <a:pPr eaLnBrk="1" fontAlgn="auto" hangingPunct="1">
              <a:spcAft>
                <a:spcPts val="0"/>
              </a:spcAft>
              <a:buFont typeface="Arial" charset="0"/>
              <a:buNone/>
              <a:defRPr/>
            </a:pPr>
            <a:r>
              <a:rPr lang="en-GB" dirty="0">
                <a:latin typeface="Comic Sans MS" pitchFamily="66" charset="0"/>
              </a:rPr>
              <a:t>The theory generated  by a series of observations</a:t>
            </a:r>
            <a:endParaRPr lang="en-US" dirty="0">
              <a:latin typeface="Comic Sans MS" pitchFamily="66" charset="0"/>
            </a:endParaRPr>
          </a:p>
          <a:p>
            <a:pPr eaLnBrk="1" fontAlgn="auto" hangingPunct="1">
              <a:spcAft>
                <a:spcPts val="0"/>
              </a:spcAft>
              <a:defRPr/>
            </a:pPr>
            <a:r>
              <a:rPr lang="en-GB" dirty="0">
                <a:latin typeface="Comic Sans MS" pitchFamily="66" charset="0"/>
              </a:rPr>
              <a:t>    (i.e. theory is grounded in data).</a:t>
            </a:r>
            <a:endParaRPr lang="en-US" dirty="0">
              <a:latin typeface="Comic Sans MS" pitchFamily="66" charset="0"/>
            </a:endParaRPr>
          </a:p>
          <a:p>
            <a:pPr eaLnBrk="1" fontAlgn="auto" hangingPunct="1">
              <a:spcAft>
                <a:spcPts val="0"/>
              </a:spcAft>
              <a:defRPr/>
            </a:pPr>
            <a:r>
              <a:rPr lang="en-GB" dirty="0">
                <a:latin typeface="Comic Sans MS" pitchFamily="66" charset="0"/>
              </a:rPr>
              <a:t>   </a:t>
            </a:r>
          </a:p>
          <a:p>
            <a:pPr eaLnBrk="1" fontAlgn="auto" hangingPunct="1">
              <a:spcAft>
                <a:spcPts val="0"/>
              </a:spcAft>
              <a:defRPr/>
            </a:pPr>
            <a:r>
              <a:rPr lang="en-GB" dirty="0">
                <a:latin typeface="Comic Sans MS" pitchFamily="66" charset="0"/>
              </a:rPr>
              <a:t>   (</a:t>
            </a:r>
            <a:r>
              <a:rPr lang="en-GB" i="1" dirty="0" err="1">
                <a:latin typeface="Comic Sans MS" pitchFamily="66" charset="0"/>
              </a:rPr>
              <a:t>Glasser</a:t>
            </a:r>
            <a:r>
              <a:rPr lang="en-GB" i="1" dirty="0">
                <a:latin typeface="Comic Sans MS" pitchFamily="66" charset="0"/>
              </a:rPr>
              <a:t> &amp; Strauss: The Discovery of Grounded Theory,   Aldine Publishing 1977)</a:t>
            </a:r>
            <a:endParaRPr lang="en-US" dirty="0">
              <a:latin typeface="Comic Sans MS" pitchFamily="66" charset="0"/>
            </a:endParaRPr>
          </a:p>
          <a:p>
            <a:pPr eaLnBrk="1" fontAlgn="auto" hangingPunct="1">
              <a:spcAft>
                <a:spcPts val="0"/>
              </a:spcAft>
              <a:buFont typeface="Arial" charset="0"/>
              <a:buNone/>
              <a:defRPr/>
            </a:pPr>
            <a:endParaRPr lang="en-GB" dirty="0"/>
          </a:p>
        </p:txBody>
      </p:sp>
    </p:spTree>
    <p:extLst>
      <p:ext uri="{BB962C8B-B14F-4D97-AF65-F5344CB8AC3E}">
        <p14:creationId xmlns:p14="http://schemas.microsoft.com/office/powerpoint/2010/main" val="6066031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C868ADB8-DB83-8747-90FA-D46B546A1654}"/>
              </a:ext>
            </a:extLst>
          </p:cNvPr>
          <p:cNvSpPr>
            <a:spLocks noGrp="1"/>
          </p:cNvSpPr>
          <p:nvPr>
            <p:ph type="title"/>
          </p:nvPr>
        </p:nvSpPr>
        <p:spPr>
          <a:xfrm>
            <a:off x="457200" y="74612"/>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Grounded Theory Research</a:t>
            </a:r>
            <a:endParaRPr lang="en-GB" altLang="en-US" dirty="0">
              <a:solidFill>
                <a:srgbClr val="00B0F0"/>
              </a:solidFill>
              <a:latin typeface="Arial" panose="020B0604020202020204" pitchFamily="34" charset="0"/>
              <a:cs typeface="Arial" panose="020B0604020202020204" pitchFamily="34" charset="0"/>
            </a:endParaRPr>
          </a:p>
        </p:txBody>
      </p:sp>
      <p:sp>
        <p:nvSpPr>
          <p:cNvPr id="17411" name="Content Placeholder 2">
            <a:extLst>
              <a:ext uri="{FF2B5EF4-FFF2-40B4-BE49-F238E27FC236}">
                <a16:creationId xmlns:a16="http://schemas.microsoft.com/office/drawing/2014/main" id="{DA1B0FFA-73A9-2645-A94B-62E33960C32C}"/>
              </a:ext>
            </a:extLst>
          </p:cNvPr>
          <p:cNvSpPr>
            <a:spLocks noGrp="1"/>
          </p:cNvSpPr>
          <p:nvPr>
            <p:ph idx="1"/>
          </p:nvPr>
        </p:nvSpPr>
        <p:spPr>
          <a:xfrm>
            <a:off x="179512" y="1001712"/>
            <a:ext cx="8229600" cy="4176713"/>
          </a:xfrm>
        </p:spPr>
        <p:txBody>
          <a:bodyPr rtlCol="0">
            <a:normAutofit fontScale="92500" lnSpcReduction="10000"/>
          </a:bodyPr>
          <a:lstStyle/>
          <a:p>
            <a:pPr eaLnBrk="1" fontAlgn="auto" hangingPunct="1">
              <a:spcAft>
                <a:spcPts val="0"/>
              </a:spcAft>
              <a:buFont typeface="Arial" charset="0"/>
              <a:buNone/>
              <a:defRPr/>
            </a:pPr>
            <a:r>
              <a:rPr lang="en-GB" sz="1800" dirty="0">
                <a:latin typeface="Comic Sans MS" pitchFamily="66" charset="0"/>
              </a:rPr>
              <a:t>Advantages</a:t>
            </a:r>
          </a:p>
          <a:p>
            <a:pPr lvl="1" eaLnBrk="1" fontAlgn="auto" hangingPunct="1">
              <a:spcAft>
                <a:spcPts val="0"/>
              </a:spcAft>
              <a:buFont typeface="Arial" charset="0"/>
              <a:buNone/>
              <a:defRPr/>
            </a:pPr>
            <a:r>
              <a:rPr lang="en-GB" sz="1800" dirty="0">
                <a:latin typeface="Comic Sans MS" pitchFamily="66" charset="0"/>
              </a:rPr>
              <a:t>As the theory is grounded in data, it can be used in practical applications – prediction and application should be able to give the practising manager understanding and some control of the situation;</a:t>
            </a:r>
          </a:p>
          <a:p>
            <a:pPr lvl="1" eaLnBrk="1" fontAlgn="auto" hangingPunct="1">
              <a:spcAft>
                <a:spcPts val="0"/>
              </a:spcAft>
              <a:buFont typeface="Arial" charset="0"/>
              <a:buNone/>
              <a:defRPr/>
            </a:pPr>
            <a:r>
              <a:rPr lang="en-GB" sz="1800" dirty="0">
                <a:latin typeface="Comic Sans MS" pitchFamily="66" charset="0"/>
              </a:rPr>
              <a:t>Grounded theory can help prevent the use of theories that have dubious fit and working capacity;</a:t>
            </a:r>
          </a:p>
          <a:p>
            <a:pPr lvl="1" eaLnBrk="1" fontAlgn="auto" hangingPunct="1">
              <a:spcAft>
                <a:spcPts val="0"/>
              </a:spcAft>
              <a:buFont typeface="Arial" charset="0"/>
              <a:buNone/>
              <a:defRPr/>
            </a:pPr>
            <a:r>
              <a:rPr lang="en-GB" sz="1800" dirty="0">
                <a:latin typeface="Comic Sans MS" pitchFamily="66" charset="0"/>
              </a:rPr>
              <a:t>A useful approach for generating theories;</a:t>
            </a:r>
          </a:p>
          <a:p>
            <a:pPr lvl="1" eaLnBrk="1" fontAlgn="auto" hangingPunct="1">
              <a:spcAft>
                <a:spcPts val="0"/>
              </a:spcAft>
              <a:buFont typeface="Arial" charset="0"/>
              <a:buNone/>
              <a:defRPr/>
            </a:pPr>
            <a:r>
              <a:rPr lang="en-GB" sz="1800" dirty="0">
                <a:latin typeface="Comic Sans MS" pitchFamily="66" charset="0"/>
              </a:rPr>
              <a:t>Since the theory represents reality, it is comprehensible and makes sense both to the persons who were studied and to those practising in the area.</a:t>
            </a:r>
          </a:p>
          <a:p>
            <a:pPr eaLnBrk="1" fontAlgn="auto" hangingPunct="1">
              <a:spcAft>
                <a:spcPts val="0"/>
              </a:spcAft>
              <a:buFont typeface="Arial" charset="0"/>
              <a:buNone/>
              <a:defRPr/>
            </a:pPr>
            <a:r>
              <a:rPr lang="en-GB" sz="1800" dirty="0">
                <a:latin typeface="Comic Sans MS" pitchFamily="66" charset="0"/>
              </a:rPr>
              <a:t>Disadvantages</a:t>
            </a:r>
          </a:p>
          <a:p>
            <a:pPr lvl="1" eaLnBrk="1" fontAlgn="auto" hangingPunct="1">
              <a:spcAft>
                <a:spcPts val="0"/>
              </a:spcAft>
              <a:buFont typeface="Arial" charset="0"/>
              <a:buNone/>
              <a:defRPr/>
            </a:pPr>
            <a:r>
              <a:rPr lang="en-GB" sz="1800" dirty="0">
                <a:latin typeface="Comic Sans MS" pitchFamily="66" charset="0"/>
              </a:rPr>
              <a:t>Can be resource intensive – data collection and analysis;</a:t>
            </a:r>
          </a:p>
          <a:p>
            <a:pPr lvl="1" eaLnBrk="1" fontAlgn="auto" hangingPunct="1">
              <a:spcAft>
                <a:spcPts val="0"/>
              </a:spcAft>
              <a:buFont typeface="Arial" charset="0"/>
              <a:buNone/>
              <a:defRPr/>
            </a:pPr>
            <a:r>
              <a:rPr lang="en-GB" sz="1800" dirty="0">
                <a:latin typeface="Comic Sans MS" pitchFamily="66" charset="0"/>
              </a:rPr>
              <a:t>Can be time consuming;</a:t>
            </a:r>
          </a:p>
          <a:p>
            <a:pPr lvl="1" eaLnBrk="1" fontAlgn="auto" hangingPunct="1">
              <a:spcAft>
                <a:spcPts val="0"/>
              </a:spcAft>
              <a:buFont typeface="Arial" charset="0"/>
              <a:buNone/>
              <a:defRPr/>
            </a:pPr>
            <a:r>
              <a:rPr lang="en-GB" sz="1800" dirty="0">
                <a:latin typeface="Comic Sans MS" pitchFamily="66" charset="0"/>
              </a:rPr>
              <a:t> the approach has been criticised as always building theories and does not aid practical work.</a:t>
            </a:r>
          </a:p>
          <a:p>
            <a:pPr eaLnBrk="1" fontAlgn="auto" hangingPunct="1">
              <a:spcAft>
                <a:spcPts val="0"/>
              </a:spcAft>
              <a:defRPr/>
            </a:pPr>
            <a:endParaRPr lang="en-GB" dirty="0"/>
          </a:p>
        </p:txBody>
      </p:sp>
    </p:spTree>
    <p:extLst>
      <p:ext uri="{BB962C8B-B14F-4D97-AF65-F5344CB8AC3E}">
        <p14:creationId xmlns:p14="http://schemas.microsoft.com/office/powerpoint/2010/main" val="20617067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C708F94A-B7CB-2145-85D5-EFC2F8E157A2}"/>
              </a:ext>
            </a:extLst>
          </p:cNvPr>
          <p:cNvSpPr>
            <a:spLocks noGrp="1"/>
          </p:cNvSpPr>
          <p:nvPr>
            <p:ph type="title"/>
          </p:nvPr>
        </p:nvSpPr>
        <p:spPr>
          <a:xfrm>
            <a:off x="323528" y="0"/>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Ethnographic Research</a:t>
            </a:r>
          </a:p>
        </p:txBody>
      </p:sp>
      <p:sp>
        <p:nvSpPr>
          <p:cNvPr id="34819" name="Content Placeholder 2">
            <a:extLst>
              <a:ext uri="{FF2B5EF4-FFF2-40B4-BE49-F238E27FC236}">
                <a16:creationId xmlns:a16="http://schemas.microsoft.com/office/drawing/2014/main" id="{21D0B8B2-8EFE-C54C-8F49-5AB85D88FAFF}"/>
              </a:ext>
            </a:extLst>
          </p:cNvPr>
          <p:cNvSpPr>
            <a:spLocks noGrp="1"/>
          </p:cNvSpPr>
          <p:nvPr>
            <p:ph idx="1"/>
          </p:nvPr>
        </p:nvSpPr>
        <p:spPr>
          <a:xfrm>
            <a:off x="317848" y="927100"/>
            <a:ext cx="8229600" cy="4176713"/>
          </a:xfrm>
        </p:spPr>
        <p:txBody>
          <a:bodyPr/>
          <a:lstStyle/>
          <a:p>
            <a:pPr eaLnBrk="1" hangingPunct="1"/>
            <a:r>
              <a:rPr lang="en-US" altLang="en-US" sz="2800" dirty="0">
                <a:latin typeface="Comic Sans MS" panose="030F0902030302020204" pitchFamily="66" charset="0"/>
              </a:rPr>
              <a:t>This means, literally, a picture of the ‘</a:t>
            </a:r>
            <a:r>
              <a:rPr lang="en-US" altLang="en-US" sz="2800" i="1" u="sng" dirty="0">
                <a:latin typeface="Comic Sans MS" panose="030F0902030302020204" pitchFamily="66" charset="0"/>
              </a:rPr>
              <a:t>way of life’</a:t>
            </a:r>
            <a:r>
              <a:rPr lang="en-US" altLang="en-US" sz="2800" dirty="0">
                <a:latin typeface="Comic Sans MS" panose="030F0902030302020204" pitchFamily="66" charset="0"/>
              </a:rPr>
              <a:t> of some identifiable group of people;</a:t>
            </a:r>
          </a:p>
          <a:p>
            <a:pPr eaLnBrk="1" hangingPunct="1"/>
            <a:r>
              <a:rPr lang="en-US" altLang="en-US" sz="2800" dirty="0">
                <a:latin typeface="Comic Sans MS" panose="030F0902030302020204" pitchFamily="66" charset="0"/>
              </a:rPr>
              <a:t>The ethnographer participates in people’s daily lives for an extended period of time, watching what happens, listening to what is said, asking questions and collecting data;</a:t>
            </a:r>
          </a:p>
          <a:p>
            <a:pPr marL="0" indent="0" eaLnBrk="1" hangingPunct="1">
              <a:buNone/>
            </a:pPr>
            <a:endParaRPr lang="en-US" altLang="en-US" sz="2800" dirty="0">
              <a:latin typeface="Comic Sans MS" panose="030F0902030302020204" pitchFamily="66" charset="0"/>
            </a:endParaRPr>
          </a:p>
          <a:p>
            <a:pPr marL="0" indent="0" eaLnBrk="1" hangingPunct="1">
              <a:buNone/>
            </a:pPr>
            <a:r>
              <a:rPr lang="en-US" altLang="en-US" sz="2800" dirty="0">
                <a:latin typeface="Comic Sans MS" panose="030F0902030302020204" pitchFamily="66" charset="0"/>
              </a:rPr>
              <a:t>Ethnography can relate </a:t>
            </a:r>
          </a:p>
          <a:p>
            <a:pPr eaLnBrk="1" hangingPunct="1"/>
            <a:r>
              <a:rPr lang="en-US" altLang="en-US" sz="2800" dirty="0">
                <a:latin typeface="Comic Sans MS" panose="030F0902030302020204" pitchFamily="66" charset="0"/>
              </a:rPr>
              <a:t>	to physical societies but also to cyber and virtual societies.</a:t>
            </a:r>
          </a:p>
          <a:p>
            <a:pPr eaLnBrk="1" hangingPunct="1"/>
            <a:endParaRPr lang="en-GB" altLang="en-US" dirty="0"/>
          </a:p>
        </p:txBody>
      </p:sp>
    </p:spTree>
    <p:extLst>
      <p:ext uri="{BB962C8B-B14F-4D97-AF65-F5344CB8AC3E}">
        <p14:creationId xmlns:p14="http://schemas.microsoft.com/office/powerpoint/2010/main" val="29408655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6FF78999-048B-FB40-BF90-028421F7D266}"/>
              </a:ext>
            </a:extLst>
          </p:cNvPr>
          <p:cNvSpPr>
            <a:spLocks noGrp="1"/>
          </p:cNvSpPr>
          <p:nvPr>
            <p:ph type="title"/>
          </p:nvPr>
        </p:nvSpPr>
        <p:spPr>
          <a:xfrm>
            <a:off x="323528" y="85725"/>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Ethnographic Research</a:t>
            </a:r>
            <a:endParaRPr lang="en-GB" altLang="en-US" dirty="0">
              <a:solidFill>
                <a:srgbClr val="00B0F0"/>
              </a:solidFill>
              <a:latin typeface="Arial" panose="020B0604020202020204" pitchFamily="34" charset="0"/>
              <a:cs typeface="Arial" panose="020B0604020202020204" pitchFamily="34" charset="0"/>
            </a:endParaRPr>
          </a:p>
        </p:txBody>
      </p:sp>
      <p:sp>
        <p:nvSpPr>
          <p:cNvPr id="35843" name="Content Placeholder 2">
            <a:extLst>
              <a:ext uri="{FF2B5EF4-FFF2-40B4-BE49-F238E27FC236}">
                <a16:creationId xmlns:a16="http://schemas.microsoft.com/office/drawing/2014/main" id="{5C569C2D-575A-7048-AD0A-5DE608B09409}"/>
              </a:ext>
            </a:extLst>
          </p:cNvPr>
          <p:cNvSpPr>
            <a:spLocks noGrp="1"/>
          </p:cNvSpPr>
          <p:nvPr>
            <p:ph idx="1"/>
          </p:nvPr>
        </p:nvSpPr>
        <p:spPr>
          <a:xfrm>
            <a:off x="304880" y="1196752"/>
            <a:ext cx="8229600" cy="4176713"/>
          </a:xfrm>
        </p:spPr>
        <p:txBody>
          <a:bodyPr/>
          <a:lstStyle/>
          <a:p>
            <a:pPr eaLnBrk="1" hangingPunct="1"/>
            <a:r>
              <a:rPr lang="en-US" altLang="en-US" dirty="0">
                <a:latin typeface="Comic Sans MS" panose="030F0902030302020204" pitchFamily="66" charset="0"/>
              </a:rPr>
              <a:t>Human behavior is based upon </a:t>
            </a:r>
            <a:r>
              <a:rPr lang="en-US" altLang="en-US" u="sng" dirty="0">
                <a:latin typeface="Comic Sans MS" panose="030F0902030302020204" pitchFamily="66" charset="0"/>
              </a:rPr>
              <a:t>meanings</a:t>
            </a:r>
            <a:r>
              <a:rPr lang="en-US" altLang="en-US" dirty="0">
                <a:latin typeface="Comic Sans MS" panose="030F0902030302020204" pitchFamily="66" charset="0"/>
              </a:rPr>
              <a:t>  and </a:t>
            </a:r>
            <a:r>
              <a:rPr lang="en-US" altLang="en-US" u="sng" dirty="0">
                <a:latin typeface="Comic Sans MS" panose="030F0902030302020204" pitchFamily="66" charset="0"/>
              </a:rPr>
              <a:t>interpretation</a:t>
            </a:r>
            <a:r>
              <a:rPr lang="en-US" altLang="en-US" dirty="0">
                <a:latin typeface="Comic Sans MS" panose="030F0902030302020204" pitchFamily="66" charset="0"/>
              </a:rPr>
              <a:t> which people attribute to and bring to situations, and that behavior is not ‘caused’ in any mechanical way, but it is continually constructed and reconstructed on the basis of people’s interpretations of the situations they are in.</a:t>
            </a:r>
          </a:p>
          <a:p>
            <a:pPr eaLnBrk="1" hangingPunct="1"/>
            <a:endParaRPr lang="en-GB" altLang="en-US" dirty="0"/>
          </a:p>
        </p:txBody>
      </p:sp>
    </p:spTree>
    <p:extLst>
      <p:ext uri="{BB962C8B-B14F-4D97-AF65-F5344CB8AC3E}">
        <p14:creationId xmlns:p14="http://schemas.microsoft.com/office/powerpoint/2010/main" val="36668174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EFCDEC31-EEA7-1345-B3BE-F19436BE52A7}"/>
              </a:ext>
            </a:extLst>
          </p:cNvPr>
          <p:cNvSpPr>
            <a:spLocks noGrp="1"/>
          </p:cNvSpPr>
          <p:nvPr>
            <p:ph type="title"/>
          </p:nvPr>
        </p:nvSpPr>
        <p:spPr>
          <a:xfrm>
            <a:off x="484272" y="74612"/>
            <a:ext cx="8229600" cy="927100"/>
          </a:xfrm>
        </p:spPr>
        <p:txBody>
          <a:bodyPr lIns="91440"/>
          <a:lstStyle/>
          <a:p>
            <a:pPr eaLnBrk="1" hangingPunct="1"/>
            <a:r>
              <a:rPr lang="en-GB" altLang="en-US">
                <a:solidFill>
                  <a:srgbClr val="00B0F0"/>
                </a:solidFill>
                <a:latin typeface="Comic Sans MS" panose="030F0902030302020204" pitchFamily="66" charset="0"/>
                <a:cs typeface="Arial" panose="020B0604020202020204" pitchFamily="34" charset="0"/>
              </a:rPr>
              <a:t>Ethnographic Research</a:t>
            </a:r>
            <a:endParaRPr lang="en-GB" altLang="en-US">
              <a:solidFill>
                <a:srgbClr val="00B0F0"/>
              </a:solidFill>
              <a:latin typeface="Arial" panose="020B0604020202020204" pitchFamily="34" charset="0"/>
              <a:cs typeface="Arial" panose="020B0604020202020204" pitchFamily="34" charset="0"/>
            </a:endParaRPr>
          </a:p>
        </p:txBody>
      </p:sp>
      <p:sp>
        <p:nvSpPr>
          <p:cNvPr id="20483" name="Content Placeholder 2">
            <a:extLst>
              <a:ext uri="{FF2B5EF4-FFF2-40B4-BE49-F238E27FC236}">
                <a16:creationId xmlns:a16="http://schemas.microsoft.com/office/drawing/2014/main" id="{7AE39413-F46A-3646-8DCA-16CFCA126CE5}"/>
              </a:ext>
            </a:extLst>
          </p:cNvPr>
          <p:cNvSpPr>
            <a:spLocks noGrp="1"/>
          </p:cNvSpPr>
          <p:nvPr>
            <p:ph idx="1"/>
          </p:nvPr>
        </p:nvSpPr>
        <p:spPr>
          <a:xfrm>
            <a:off x="323528" y="1001712"/>
            <a:ext cx="8390344" cy="4659535"/>
          </a:xfrm>
        </p:spPr>
        <p:txBody>
          <a:bodyPr rtlCol="0">
            <a:normAutofit fontScale="92500" lnSpcReduction="20000"/>
          </a:bodyPr>
          <a:lstStyle/>
          <a:p>
            <a:pPr eaLnBrk="1" fontAlgn="auto" hangingPunct="1">
              <a:spcAft>
                <a:spcPts val="0"/>
              </a:spcAft>
              <a:buFont typeface="Arial" charset="0"/>
              <a:buNone/>
              <a:defRPr/>
            </a:pPr>
            <a:r>
              <a:rPr lang="en-GB" sz="2400" u="sng" dirty="0">
                <a:latin typeface="Comic Sans MS" pitchFamily="66" charset="0"/>
              </a:rPr>
              <a:t>Advantages</a:t>
            </a:r>
          </a:p>
          <a:p>
            <a:pPr lvl="1" eaLnBrk="1" fontAlgn="auto" hangingPunct="1">
              <a:spcAft>
                <a:spcPts val="0"/>
              </a:spcAft>
              <a:buFont typeface="Arial" charset="0"/>
              <a:buNone/>
              <a:defRPr/>
            </a:pPr>
            <a:r>
              <a:rPr lang="en-GB" sz="2400" dirty="0">
                <a:latin typeface="Comic Sans MS" pitchFamily="66" charset="0"/>
              </a:rPr>
              <a:t>Provides the researcher with the opportunity to gain insight into the phenomenon under study;</a:t>
            </a:r>
          </a:p>
          <a:p>
            <a:pPr lvl="1" eaLnBrk="1" fontAlgn="auto" hangingPunct="1">
              <a:spcAft>
                <a:spcPts val="0"/>
              </a:spcAft>
              <a:buFont typeface="Arial" charset="0"/>
              <a:buNone/>
              <a:defRPr/>
            </a:pPr>
            <a:r>
              <a:rPr lang="en-GB" sz="2400" dirty="0">
                <a:latin typeface="Comic Sans MS" pitchFamily="66" charset="0"/>
              </a:rPr>
              <a:t>A better understanding of the structures and organisation of the various processes and activities in their naturally occurring environment.</a:t>
            </a:r>
          </a:p>
          <a:p>
            <a:pPr eaLnBrk="1" fontAlgn="auto" hangingPunct="1">
              <a:spcAft>
                <a:spcPts val="0"/>
              </a:spcAft>
              <a:buFont typeface="Arial" charset="0"/>
              <a:buNone/>
              <a:defRPr/>
            </a:pPr>
            <a:r>
              <a:rPr lang="en-GB" sz="2400" u="sng" dirty="0">
                <a:latin typeface="Comic Sans MS" pitchFamily="66" charset="0"/>
              </a:rPr>
              <a:t>Limitations</a:t>
            </a:r>
          </a:p>
          <a:p>
            <a:pPr lvl="1" eaLnBrk="1" fontAlgn="auto" hangingPunct="1">
              <a:spcAft>
                <a:spcPts val="0"/>
              </a:spcAft>
              <a:buFont typeface="Arial" charset="0"/>
              <a:buNone/>
              <a:defRPr/>
            </a:pPr>
            <a:r>
              <a:rPr lang="en-GB" sz="2400" dirty="0">
                <a:latin typeface="Comic Sans MS" pitchFamily="66" charset="0"/>
              </a:rPr>
              <a:t>Very time consuming;</a:t>
            </a:r>
          </a:p>
          <a:p>
            <a:pPr lvl="1" eaLnBrk="1" fontAlgn="auto" hangingPunct="1">
              <a:spcAft>
                <a:spcPts val="0"/>
              </a:spcAft>
              <a:buFont typeface="Arial" charset="0"/>
              <a:buNone/>
              <a:defRPr/>
            </a:pPr>
            <a:r>
              <a:rPr lang="en-GB" sz="2400" dirty="0">
                <a:latin typeface="Comic Sans MS" pitchFamily="66" charset="0"/>
              </a:rPr>
              <a:t>Not dominant in business research but may be useful in certain circumstances;</a:t>
            </a:r>
          </a:p>
          <a:p>
            <a:pPr lvl="1" eaLnBrk="1" fontAlgn="auto" hangingPunct="1">
              <a:spcAft>
                <a:spcPts val="0"/>
              </a:spcAft>
              <a:buFont typeface="Arial" charset="0"/>
              <a:buNone/>
              <a:defRPr/>
            </a:pPr>
            <a:r>
              <a:rPr lang="en-GB" sz="2400" dirty="0">
                <a:latin typeface="Comic Sans MS" pitchFamily="66" charset="0"/>
              </a:rPr>
              <a:t>‘Going native’; objectivity may be compromised;</a:t>
            </a:r>
          </a:p>
          <a:p>
            <a:pPr lvl="1" eaLnBrk="1" fontAlgn="auto" hangingPunct="1">
              <a:spcAft>
                <a:spcPts val="0"/>
              </a:spcAft>
              <a:buFont typeface="Arial" charset="0"/>
              <a:buNone/>
              <a:defRPr/>
            </a:pPr>
            <a:r>
              <a:rPr lang="en-GB" sz="2400" dirty="0">
                <a:latin typeface="Comic Sans MS" pitchFamily="66" charset="0"/>
              </a:rPr>
              <a:t>Approach can raise ethical, moral, stressful problems for the researcher – potential conflicts between their rights, obligations and interests.</a:t>
            </a:r>
          </a:p>
        </p:txBody>
      </p:sp>
    </p:spTree>
    <p:extLst>
      <p:ext uri="{BB962C8B-B14F-4D97-AF65-F5344CB8AC3E}">
        <p14:creationId xmlns:p14="http://schemas.microsoft.com/office/powerpoint/2010/main" val="36840089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9118E2F9-CB36-2348-AD52-F46DC9C4AB71}"/>
              </a:ext>
            </a:extLst>
          </p:cNvPr>
          <p:cNvSpPr>
            <a:spLocks noGrp="1"/>
          </p:cNvSpPr>
          <p:nvPr>
            <p:ph type="title"/>
          </p:nvPr>
        </p:nvSpPr>
        <p:spPr>
          <a:xfrm>
            <a:off x="466120" y="260648"/>
            <a:ext cx="6734175" cy="504825"/>
          </a:xfrm>
        </p:spPr>
        <p:txBody>
          <a:bodyPr/>
          <a:lstStyle/>
          <a:p>
            <a:r>
              <a:rPr lang="en-GB" altLang="en-US" dirty="0">
                <a:solidFill>
                  <a:srgbClr val="00B0F0"/>
                </a:solidFill>
                <a:latin typeface="Comic Sans MS" panose="030F0902030302020204" pitchFamily="66" charset="0"/>
                <a:cs typeface="Arial" panose="020B0604020202020204" pitchFamily="34" charset="0"/>
              </a:rPr>
              <a:t>Ethnographic Research</a:t>
            </a:r>
            <a:endParaRPr lang="en-GB" altLang="en-US" dirty="0">
              <a:solidFill>
                <a:srgbClr val="00B0F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D7D6DD4-EB97-E44F-8472-0BDB26174149}"/>
              </a:ext>
            </a:extLst>
          </p:cNvPr>
          <p:cNvSpPr>
            <a:spLocks noGrp="1"/>
          </p:cNvSpPr>
          <p:nvPr>
            <p:ph idx="1"/>
          </p:nvPr>
        </p:nvSpPr>
        <p:spPr>
          <a:xfrm>
            <a:off x="0" y="1052736"/>
            <a:ext cx="8642672" cy="5174952"/>
          </a:xfrm>
        </p:spPr>
        <p:txBody>
          <a:bodyPr>
            <a:normAutofit fontScale="77500" lnSpcReduction="20000"/>
          </a:bodyPr>
          <a:lstStyle/>
          <a:p>
            <a:pPr>
              <a:buFont typeface="Arial" charset="0"/>
              <a:buNone/>
              <a:defRPr/>
            </a:pPr>
            <a:r>
              <a:rPr lang="en-GB" sz="4000" dirty="0">
                <a:latin typeface="Comic Sans MS" pitchFamily="66" charset="0"/>
              </a:rPr>
              <a:t>Unlikely that you will adopt this qualitative strategy</a:t>
            </a:r>
          </a:p>
          <a:p>
            <a:pPr>
              <a:buFont typeface="Arial" charset="0"/>
              <a:buNone/>
              <a:defRPr/>
            </a:pPr>
            <a:r>
              <a:rPr lang="en-GB" sz="4000" dirty="0">
                <a:latin typeface="Comic Sans MS" pitchFamily="66" charset="0"/>
              </a:rPr>
              <a:t>Live, breathe and eat with your participants. </a:t>
            </a:r>
          </a:p>
          <a:p>
            <a:pPr>
              <a:buFont typeface="Arial" charset="0"/>
              <a:buNone/>
              <a:defRPr/>
            </a:pPr>
            <a:r>
              <a:rPr lang="en-GB" sz="4000" dirty="0">
                <a:latin typeface="Comic Sans MS" pitchFamily="66" charset="0"/>
              </a:rPr>
              <a:t>Think social anthropologists living with tribes around the world.</a:t>
            </a:r>
          </a:p>
          <a:p>
            <a:pPr>
              <a:buFont typeface="Arial" charset="0"/>
              <a:buNone/>
              <a:defRPr/>
            </a:pPr>
            <a:r>
              <a:rPr lang="en-GB" sz="4000" dirty="0">
                <a:latin typeface="Comic Sans MS" pitchFamily="66" charset="0"/>
              </a:rPr>
              <a:t>Key is to have ‘participant observation’ status.</a:t>
            </a:r>
          </a:p>
          <a:p>
            <a:pPr>
              <a:buFont typeface="Arial" charset="0"/>
              <a:buNone/>
              <a:defRPr/>
            </a:pPr>
            <a:r>
              <a:rPr lang="en-GB" sz="4000" dirty="0">
                <a:latin typeface="Comic Sans MS" pitchFamily="66" charset="0"/>
              </a:rPr>
              <a:t>Business context:</a:t>
            </a:r>
          </a:p>
          <a:p>
            <a:pPr lvl="1">
              <a:buFont typeface="Arial" charset="0"/>
              <a:buNone/>
              <a:defRPr/>
            </a:pPr>
            <a:r>
              <a:rPr lang="en-GB" sz="2600" dirty="0">
                <a:latin typeface="Comic Sans MS" pitchFamily="66" charset="0"/>
              </a:rPr>
              <a:t>Male dominance in the financial city of London</a:t>
            </a:r>
          </a:p>
          <a:p>
            <a:pPr lvl="1">
              <a:buFont typeface="Arial" charset="0"/>
              <a:buNone/>
              <a:defRPr/>
            </a:pPr>
            <a:r>
              <a:rPr lang="en-GB" sz="2600" dirty="0">
                <a:latin typeface="Comic Sans MS" pitchFamily="66" charset="0"/>
              </a:rPr>
              <a:t>Difficult for women to observe and see ‘true’ behaviour of participants.</a:t>
            </a:r>
          </a:p>
          <a:p>
            <a:pPr lvl="1">
              <a:buFont typeface="Arial" charset="0"/>
              <a:buNone/>
              <a:defRPr/>
            </a:pPr>
            <a:endParaRPr lang="en-GB" sz="2000" dirty="0">
              <a:latin typeface="Comic Sans MS" pitchFamily="66" charset="0"/>
            </a:endParaRPr>
          </a:p>
        </p:txBody>
      </p:sp>
    </p:spTree>
    <p:extLst>
      <p:ext uri="{BB962C8B-B14F-4D97-AF65-F5344CB8AC3E}">
        <p14:creationId xmlns:p14="http://schemas.microsoft.com/office/powerpoint/2010/main" val="18318720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B03B4D9D-8D8F-0D44-AC4A-68597D891A4E}"/>
              </a:ext>
            </a:extLst>
          </p:cNvPr>
          <p:cNvSpPr>
            <a:spLocks noGrp="1"/>
          </p:cNvSpPr>
          <p:nvPr>
            <p:ph type="title"/>
          </p:nvPr>
        </p:nvSpPr>
        <p:spPr>
          <a:xfrm>
            <a:off x="477416" y="74612"/>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Action Research</a:t>
            </a:r>
          </a:p>
        </p:txBody>
      </p:sp>
      <p:sp>
        <p:nvSpPr>
          <p:cNvPr id="38915" name="Content Placeholder 2">
            <a:extLst>
              <a:ext uri="{FF2B5EF4-FFF2-40B4-BE49-F238E27FC236}">
                <a16:creationId xmlns:a16="http://schemas.microsoft.com/office/drawing/2014/main" id="{A80CEC95-2998-1744-93D8-8CA2A63F7F08}"/>
              </a:ext>
            </a:extLst>
          </p:cNvPr>
          <p:cNvSpPr>
            <a:spLocks noGrp="1"/>
          </p:cNvSpPr>
          <p:nvPr>
            <p:ph idx="1"/>
          </p:nvPr>
        </p:nvSpPr>
        <p:spPr>
          <a:xfrm>
            <a:off x="414536" y="764704"/>
            <a:ext cx="8229600" cy="4176713"/>
          </a:xfrm>
        </p:spPr>
        <p:txBody>
          <a:bodyPr/>
          <a:lstStyle/>
          <a:p>
            <a:pPr eaLnBrk="1" hangingPunct="1"/>
            <a:r>
              <a:rPr lang="en-GB" altLang="en-US" sz="2800" dirty="0">
                <a:latin typeface="Comic Sans MS" panose="030F0902030302020204" pitchFamily="66" charset="0"/>
              </a:rPr>
              <a:t>Focuses on research and action, and in particular action that promotes change in real organisations;</a:t>
            </a:r>
          </a:p>
          <a:p>
            <a:pPr eaLnBrk="1" hangingPunct="1"/>
            <a:r>
              <a:rPr lang="en-GB" altLang="en-US" sz="2800" dirty="0">
                <a:latin typeface="Comic Sans MS" panose="030F0902030302020204" pitchFamily="66" charset="0"/>
              </a:rPr>
              <a:t>The person undertaking the research is involved in this action for change;</a:t>
            </a:r>
          </a:p>
          <a:p>
            <a:pPr eaLnBrk="1" hangingPunct="1"/>
            <a:r>
              <a:rPr lang="en-GB" altLang="en-US" sz="2800" dirty="0">
                <a:latin typeface="Comic Sans MS" panose="030F0902030302020204" pitchFamily="66" charset="0"/>
              </a:rPr>
              <a:t>Research paradigm that allows you develop knowledge through practice  or understanding;</a:t>
            </a:r>
          </a:p>
          <a:p>
            <a:pPr eaLnBrk="1" hangingPunct="1"/>
            <a:r>
              <a:rPr lang="en-GB" altLang="en-US" sz="2800" dirty="0">
                <a:latin typeface="Comic Sans MS" panose="030F0902030302020204" pitchFamily="66" charset="0"/>
              </a:rPr>
              <a:t>It alternates between action and critical reflection.</a:t>
            </a:r>
          </a:p>
          <a:p>
            <a:pPr eaLnBrk="1" hangingPunct="1"/>
            <a:endParaRPr lang="en-GB" altLang="en-US" dirty="0"/>
          </a:p>
        </p:txBody>
      </p:sp>
    </p:spTree>
    <p:extLst>
      <p:ext uri="{BB962C8B-B14F-4D97-AF65-F5344CB8AC3E}">
        <p14:creationId xmlns:p14="http://schemas.microsoft.com/office/powerpoint/2010/main" val="24048292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0B7F7F0F-074C-434C-A393-134A2461EB22}"/>
              </a:ext>
            </a:extLst>
          </p:cNvPr>
          <p:cNvSpPr>
            <a:spLocks noGrp="1"/>
          </p:cNvSpPr>
          <p:nvPr>
            <p:ph type="title"/>
          </p:nvPr>
        </p:nvSpPr>
        <p:spPr>
          <a:xfrm>
            <a:off x="457200" y="0"/>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Action Research</a:t>
            </a:r>
            <a:endParaRPr lang="en-GB" altLang="en-US" dirty="0">
              <a:solidFill>
                <a:srgbClr val="00B0F0"/>
              </a:solidFill>
              <a:latin typeface="Arial" panose="020B0604020202020204" pitchFamily="34" charset="0"/>
              <a:cs typeface="Arial" panose="020B0604020202020204" pitchFamily="34" charset="0"/>
            </a:endParaRPr>
          </a:p>
        </p:txBody>
      </p:sp>
      <p:sp>
        <p:nvSpPr>
          <p:cNvPr id="39939" name="Content Placeholder 2">
            <a:extLst>
              <a:ext uri="{FF2B5EF4-FFF2-40B4-BE49-F238E27FC236}">
                <a16:creationId xmlns:a16="http://schemas.microsoft.com/office/drawing/2014/main" id="{733B8EEB-B939-DE4A-B17C-BF3BABD08D45}"/>
              </a:ext>
            </a:extLst>
          </p:cNvPr>
          <p:cNvSpPr>
            <a:spLocks noGrp="1"/>
          </p:cNvSpPr>
          <p:nvPr>
            <p:ph idx="1"/>
          </p:nvPr>
        </p:nvSpPr>
        <p:spPr>
          <a:xfrm>
            <a:off x="179512" y="900068"/>
            <a:ext cx="8229600" cy="4176713"/>
          </a:xfrm>
        </p:spPr>
        <p:txBody>
          <a:bodyPr/>
          <a:lstStyle/>
          <a:p>
            <a:pPr eaLnBrk="1" hangingPunct="1"/>
            <a:r>
              <a:rPr lang="en-GB" altLang="en-US" sz="2000" u="sng" dirty="0">
                <a:latin typeface="Comic Sans MS" panose="030F0902030302020204" pitchFamily="66" charset="0"/>
              </a:rPr>
              <a:t>Strengths</a:t>
            </a:r>
            <a:r>
              <a:rPr lang="en-GB" altLang="en-US" sz="2000" dirty="0">
                <a:latin typeface="Comic Sans MS" panose="030F0902030302020204" pitchFamily="66" charset="0"/>
              </a:rPr>
              <a:t> </a:t>
            </a:r>
          </a:p>
          <a:p>
            <a:pPr lvl="1" eaLnBrk="1" hangingPunct="1"/>
            <a:r>
              <a:rPr lang="en-GB" altLang="en-US" sz="2000" dirty="0">
                <a:latin typeface="Comic Sans MS" panose="030F0902030302020204" pitchFamily="66" charset="0"/>
              </a:rPr>
              <a:t>Useful for practitioners who wish to improve understanding of their practice;</a:t>
            </a:r>
          </a:p>
          <a:p>
            <a:pPr lvl="1" eaLnBrk="1" hangingPunct="1"/>
            <a:r>
              <a:rPr lang="en-GB" altLang="en-US" sz="2000" dirty="0">
                <a:latin typeface="Comic Sans MS" panose="030F0902030302020204" pitchFamily="66" charset="0"/>
              </a:rPr>
              <a:t>Useful for preliminary or pilot research before using other research strategies;</a:t>
            </a:r>
          </a:p>
          <a:p>
            <a:pPr lvl="1" eaLnBrk="1" hangingPunct="1"/>
            <a:r>
              <a:rPr lang="en-GB" altLang="en-US" sz="2000" dirty="0">
                <a:latin typeface="Comic Sans MS" panose="030F0902030302020204" pitchFamily="66" charset="0"/>
              </a:rPr>
              <a:t>Useful for researchers who want to engage the client as co-researchers.</a:t>
            </a:r>
          </a:p>
          <a:p>
            <a:pPr lvl="1" eaLnBrk="1" hangingPunct="1"/>
            <a:endParaRPr lang="en-GB" altLang="en-US" sz="2000" dirty="0">
              <a:latin typeface="Comic Sans MS" panose="030F0902030302020204" pitchFamily="66" charset="0"/>
            </a:endParaRPr>
          </a:p>
          <a:p>
            <a:pPr eaLnBrk="1" hangingPunct="1"/>
            <a:r>
              <a:rPr lang="en-GB" altLang="en-US" sz="2000" u="sng" dirty="0">
                <a:latin typeface="Comic Sans MS" panose="030F0902030302020204" pitchFamily="66" charset="0"/>
              </a:rPr>
              <a:t>Weaknesses</a:t>
            </a:r>
          </a:p>
          <a:p>
            <a:pPr lvl="1" eaLnBrk="1" hangingPunct="1"/>
            <a:r>
              <a:rPr lang="en-GB" altLang="en-US" sz="2000" dirty="0">
                <a:latin typeface="Comic Sans MS" panose="030F0902030302020204" pitchFamily="66" charset="0"/>
              </a:rPr>
              <a:t>Cannot generalise;</a:t>
            </a:r>
          </a:p>
          <a:p>
            <a:pPr lvl="1" eaLnBrk="1" hangingPunct="1"/>
            <a:r>
              <a:rPr lang="en-GB" altLang="en-US" sz="2000" dirty="0">
                <a:latin typeface="Comic Sans MS" panose="030F0902030302020204" pitchFamily="66" charset="0"/>
              </a:rPr>
              <a:t>Does not usually provide causal explanations of what is studied;</a:t>
            </a:r>
          </a:p>
          <a:p>
            <a:pPr lvl="1" eaLnBrk="1" hangingPunct="1"/>
            <a:r>
              <a:rPr lang="en-GB" altLang="en-US" sz="2000" dirty="0">
                <a:latin typeface="Comic Sans MS" panose="030F0902030302020204" pitchFamily="66" charset="0"/>
              </a:rPr>
              <a:t>Does not necessarily seek explanations at a more specific level than the phenomenon it is dealing with.</a:t>
            </a:r>
          </a:p>
          <a:p>
            <a:pPr eaLnBrk="1" hangingPunct="1"/>
            <a:endParaRPr lang="en-GB" altLang="en-US" dirty="0"/>
          </a:p>
        </p:txBody>
      </p:sp>
    </p:spTree>
    <p:extLst>
      <p:ext uri="{BB962C8B-B14F-4D97-AF65-F5344CB8AC3E}">
        <p14:creationId xmlns:p14="http://schemas.microsoft.com/office/powerpoint/2010/main" val="2926754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48C2B074-5587-B74E-85B9-D52570D74872}"/>
              </a:ext>
            </a:extLst>
          </p:cNvPr>
          <p:cNvSpPr>
            <a:spLocks noGrp="1"/>
          </p:cNvSpPr>
          <p:nvPr>
            <p:ph type="title"/>
          </p:nvPr>
        </p:nvSpPr>
        <p:spPr>
          <a:xfrm>
            <a:off x="683568" y="188640"/>
            <a:ext cx="6734175" cy="504825"/>
          </a:xfrm>
        </p:spPr>
        <p:txBody>
          <a:bodyPr/>
          <a:lstStyle/>
          <a:p>
            <a:r>
              <a:rPr lang="en-GB" altLang="en-US" dirty="0">
                <a:solidFill>
                  <a:srgbClr val="00B0F0"/>
                </a:solidFill>
                <a:latin typeface="Comic Sans MS" panose="030F0902030302020204" pitchFamily="66" charset="0"/>
                <a:cs typeface="Arial" panose="020B0604020202020204" pitchFamily="34" charset="0"/>
              </a:rPr>
              <a:t>Archival research</a:t>
            </a:r>
          </a:p>
        </p:txBody>
      </p:sp>
      <p:sp>
        <p:nvSpPr>
          <p:cNvPr id="3" name="Content Placeholder 2">
            <a:extLst>
              <a:ext uri="{FF2B5EF4-FFF2-40B4-BE49-F238E27FC236}">
                <a16:creationId xmlns:a16="http://schemas.microsoft.com/office/drawing/2014/main" id="{CA54A923-6EDF-C746-A8E8-E16B3EE47AA3}"/>
              </a:ext>
            </a:extLst>
          </p:cNvPr>
          <p:cNvSpPr>
            <a:spLocks noGrp="1"/>
          </p:cNvSpPr>
          <p:nvPr>
            <p:ph idx="1"/>
          </p:nvPr>
        </p:nvSpPr>
        <p:spPr>
          <a:xfrm>
            <a:off x="323528" y="980728"/>
            <a:ext cx="8568952" cy="4464496"/>
          </a:xfrm>
        </p:spPr>
        <p:txBody>
          <a:bodyPr>
            <a:normAutofit/>
          </a:bodyPr>
          <a:lstStyle/>
          <a:p>
            <a:pPr>
              <a:buFont typeface="Arial" charset="0"/>
              <a:buNone/>
              <a:defRPr/>
            </a:pPr>
            <a:r>
              <a:rPr lang="en-GB" sz="2800" dirty="0">
                <a:latin typeface="Comic Sans MS" pitchFamily="66" charset="0"/>
              </a:rPr>
              <a:t>Uses administration records and company documents as principle sources.</a:t>
            </a:r>
          </a:p>
          <a:p>
            <a:pPr>
              <a:buFont typeface="Arial" charset="0"/>
              <a:buNone/>
              <a:defRPr/>
            </a:pPr>
            <a:r>
              <a:rPr lang="en-GB" sz="2800" dirty="0">
                <a:latin typeface="Comic Sans MS" pitchFamily="66" charset="0"/>
              </a:rPr>
              <a:t>This data analysed as product of the day to day activities, so part of the reality being studied.</a:t>
            </a:r>
          </a:p>
          <a:p>
            <a:pPr>
              <a:buFont typeface="Arial" charset="0"/>
              <a:buNone/>
              <a:defRPr/>
            </a:pPr>
            <a:r>
              <a:rPr lang="en-GB" sz="2800" dirty="0">
                <a:latin typeface="Comic Sans MS" pitchFamily="66" charset="0"/>
              </a:rPr>
              <a:t>So not to be confused with secondary data.</a:t>
            </a:r>
          </a:p>
          <a:p>
            <a:pPr>
              <a:buFont typeface="Arial" charset="0"/>
              <a:buNone/>
              <a:defRPr/>
            </a:pPr>
            <a:r>
              <a:rPr lang="en-GB" sz="2800" dirty="0">
                <a:latin typeface="Comic Sans MS" pitchFamily="66" charset="0"/>
              </a:rPr>
              <a:t>Research questions that focus on past and changes over time.</a:t>
            </a:r>
          </a:p>
          <a:p>
            <a:pPr>
              <a:buFont typeface="Arial" charset="0"/>
              <a:buNone/>
              <a:defRPr/>
            </a:pPr>
            <a:r>
              <a:rPr lang="en-GB" sz="2800" dirty="0">
                <a:latin typeface="Comic Sans MS" pitchFamily="66" charset="0"/>
              </a:rPr>
              <a:t>Driven in part by data available and completeness.</a:t>
            </a:r>
          </a:p>
        </p:txBody>
      </p:sp>
    </p:spTree>
    <p:extLst>
      <p:ext uri="{BB962C8B-B14F-4D97-AF65-F5344CB8AC3E}">
        <p14:creationId xmlns:p14="http://schemas.microsoft.com/office/powerpoint/2010/main" val="29978212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5EBE4D65-9236-B74F-967A-B21A8EC69EFB}"/>
              </a:ext>
            </a:extLst>
          </p:cNvPr>
          <p:cNvSpPr>
            <a:spLocks noGrp="1"/>
          </p:cNvSpPr>
          <p:nvPr>
            <p:ph type="title"/>
          </p:nvPr>
        </p:nvSpPr>
        <p:spPr>
          <a:xfrm>
            <a:off x="611560" y="412750"/>
            <a:ext cx="6734175" cy="504825"/>
          </a:xfrm>
        </p:spPr>
        <p:txBody>
          <a:bodyPr/>
          <a:lstStyle/>
          <a:p>
            <a:r>
              <a:rPr lang="en-GB" altLang="en-US" dirty="0">
                <a:solidFill>
                  <a:srgbClr val="00B0F0"/>
                </a:solidFill>
                <a:latin typeface="Comic Sans MS" panose="030F0902030302020204" pitchFamily="66" charset="0"/>
                <a:cs typeface="Arial" panose="020B0604020202020204" pitchFamily="34" charset="0"/>
              </a:rPr>
              <a:t>Choices</a:t>
            </a:r>
            <a:endParaRPr lang="en-GB" altLang="en-US" dirty="0">
              <a:latin typeface="Comic Sans MS" panose="030F0902030302020204" pitchFamily="66" charset="0"/>
              <a:cs typeface="Arial" panose="020B0604020202020204" pitchFamily="34" charset="0"/>
            </a:endParaRPr>
          </a:p>
        </p:txBody>
      </p:sp>
      <p:sp>
        <p:nvSpPr>
          <p:cNvPr id="3" name="Content Placeholder 2">
            <a:extLst>
              <a:ext uri="{FF2B5EF4-FFF2-40B4-BE49-F238E27FC236}">
                <a16:creationId xmlns:a16="http://schemas.microsoft.com/office/drawing/2014/main" id="{EB6CC709-95A7-E245-9B19-B39965DB5EF7}"/>
              </a:ext>
            </a:extLst>
          </p:cNvPr>
          <p:cNvSpPr>
            <a:spLocks noGrp="1"/>
          </p:cNvSpPr>
          <p:nvPr>
            <p:ph idx="1"/>
          </p:nvPr>
        </p:nvSpPr>
        <p:spPr>
          <a:xfrm>
            <a:off x="107504" y="1124744"/>
            <a:ext cx="8640960" cy="4815681"/>
          </a:xfrm>
        </p:spPr>
        <p:txBody>
          <a:bodyPr>
            <a:normAutofit/>
          </a:bodyPr>
          <a:lstStyle/>
          <a:p>
            <a:pPr>
              <a:buFont typeface="Arial" charset="0"/>
              <a:buNone/>
              <a:defRPr/>
            </a:pPr>
            <a:r>
              <a:rPr lang="en-GB" sz="2000" dirty="0">
                <a:latin typeface="Comic Sans MS" pitchFamily="66" charset="0"/>
              </a:rPr>
              <a:t>Mono method</a:t>
            </a:r>
          </a:p>
          <a:p>
            <a:pPr lvl="1">
              <a:buFont typeface="Arial" charset="0"/>
              <a:buNone/>
              <a:defRPr/>
            </a:pPr>
            <a:r>
              <a:rPr lang="en-GB" sz="2000" dirty="0">
                <a:latin typeface="Comic Sans MS" pitchFamily="66" charset="0"/>
              </a:rPr>
              <a:t>Singe data collection technique and analytical procedure used</a:t>
            </a:r>
          </a:p>
          <a:p>
            <a:pPr>
              <a:buFont typeface="Arial" charset="0"/>
              <a:buNone/>
              <a:defRPr/>
            </a:pPr>
            <a:r>
              <a:rPr lang="en-GB" sz="2000" dirty="0" err="1">
                <a:latin typeface="Comic Sans MS" pitchFamily="66" charset="0"/>
              </a:rPr>
              <a:t>Multimethod</a:t>
            </a:r>
            <a:endParaRPr lang="en-GB" sz="2000" dirty="0">
              <a:latin typeface="Comic Sans MS" pitchFamily="66" charset="0"/>
            </a:endParaRPr>
          </a:p>
          <a:p>
            <a:pPr lvl="1">
              <a:buFont typeface="Arial" charset="0"/>
              <a:buNone/>
              <a:defRPr/>
            </a:pPr>
            <a:r>
              <a:rPr lang="en-GB" sz="2000" dirty="0">
                <a:latin typeface="Comic Sans MS" pitchFamily="66" charset="0"/>
              </a:rPr>
              <a:t>More than one data collection technique used</a:t>
            </a:r>
          </a:p>
          <a:p>
            <a:pPr lvl="1">
              <a:buFont typeface="Arial" charset="0"/>
              <a:buNone/>
              <a:defRPr/>
            </a:pPr>
            <a:r>
              <a:rPr lang="en-GB" sz="2000" dirty="0">
                <a:latin typeface="Comic Sans MS" pitchFamily="66" charset="0"/>
              </a:rPr>
              <a:t>Overcomes weaknesses of using only one</a:t>
            </a:r>
          </a:p>
          <a:p>
            <a:pPr lvl="1">
              <a:buFont typeface="Arial" charset="0"/>
              <a:buNone/>
              <a:defRPr/>
            </a:pPr>
            <a:r>
              <a:rPr lang="en-GB" sz="2000" dirty="0">
                <a:latin typeface="Comic Sans MS" pitchFamily="66" charset="0"/>
              </a:rPr>
              <a:t>Richer approach to data collection, analysis and interpretation</a:t>
            </a:r>
          </a:p>
          <a:p>
            <a:pPr lvl="1">
              <a:buFont typeface="Arial" charset="0"/>
              <a:buNone/>
              <a:defRPr/>
            </a:pPr>
            <a:r>
              <a:rPr lang="en-GB" sz="2000" dirty="0">
                <a:latin typeface="Comic Sans MS" pitchFamily="66" charset="0"/>
              </a:rPr>
              <a:t>Either qualitative OR quantitative data</a:t>
            </a:r>
          </a:p>
          <a:p>
            <a:pPr>
              <a:buFont typeface="Arial" charset="0"/>
              <a:buNone/>
              <a:defRPr/>
            </a:pPr>
            <a:r>
              <a:rPr lang="en-GB" sz="2000" dirty="0">
                <a:latin typeface="Comic Sans MS" pitchFamily="66" charset="0"/>
              </a:rPr>
              <a:t>Mixed method</a:t>
            </a:r>
          </a:p>
          <a:p>
            <a:pPr lvl="1">
              <a:buFont typeface="Arial" charset="0"/>
              <a:buNone/>
              <a:defRPr/>
            </a:pPr>
            <a:r>
              <a:rPr lang="en-GB" sz="2000" dirty="0">
                <a:latin typeface="Comic Sans MS" pitchFamily="66" charset="0"/>
              </a:rPr>
              <a:t>Both qualitative and quantitative research combined</a:t>
            </a:r>
          </a:p>
          <a:p>
            <a:pPr lvl="1">
              <a:buFont typeface="Arial" charset="0"/>
              <a:buNone/>
              <a:defRPr/>
            </a:pPr>
            <a:r>
              <a:rPr lang="en-GB" sz="2000" dirty="0">
                <a:latin typeface="Comic Sans MS" pitchFamily="66" charset="0"/>
              </a:rPr>
              <a:t>Different dimensions to how combined </a:t>
            </a:r>
          </a:p>
          <a:p>
            <a:pPr lvl="1">
              <a:buFont typeface="Arial" charset="0"/>
              <a:buNone/>
              <a:defRPr/>
            </a:pPr>
            <a:r>
              <a:rPr lang="en-GB" sz="2000" dirty="0">
                <a:latin typeface="Comic Sans MS" pitchFamily="66" charset="0"/>
              </a:rPr>
              <a:t>Qualitative data quantitised – </a:t>
            </a:r>
            <a:r>
              <a:rPr lang="en-GB" sz="2000" dirty="0" err="1">
                <a:latin typeface="Comic Sans MS" pitchFamily="66" charset="0"/>
              </a:rPr>
              <a:t>ie</a:t>
            </a:r>
            <a:r>
              <a:rPr lang="en-GB" sz="2000" dirty="0">
                <a:latin typeface="Comic Sans MS" pitchFamily="66" charset="0"/>
              </a:rPr>
              <a:t>. count number of times an event </a:t>
            </a:r>
            <a:r>
              <a:rPr lang="en-GB" sz="1800" dirty="0">
                <a:latin typeface="Comic Sans MS" pitchFamily="66" charset="0"/>
              </a:rPr>
              <a:t>occurs</a:t>
            </a:r>
          </a:p>
        </p:txBody>
      </p:sp>
    </p:spTree>
    <p:extLst>
      <p:ext uri="{BB962C8B-B14F-4D97-AF65-F5344CB8AC3E}">
        <p14:creationId xmlns:p14="http://schemas.microsoft.com/office/powerpoint/2010/main" val="3626953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1475321F-8B81-4044-8626-BA376A40A08C}"/>
              </a:ext>
            </a:extLst>
          </p:cNvPr>
          <p:cNvSpPr>
            <a:spLocks noGrp="1"/>
          </p:cNvSpPr>
          <p:nvPr>
            <p:ph type="title"/>
          </p:nvPr>
        </p:nvSpPr>
        <p:spPr>
          <a:xfrm>
            <a:off x="755576" y="188640"/>
            <a:ext cx="6734175" cy="504825"/>
          </a:xfrm>
        </p:spPr>
        <p:txBody>
          <a:bodyPr/>
          <a:lstStyle/>
          <a:p>
            <a:r>
              <a:rPr lang="en-GB" altLang="en-US" dirty="0">
                <a:solidFill>
                  <a:srgbClr val="00B0F0"/>
                </a:solidFill>
                <a:latin typeface="Comic Sans MS" panose="030F0902030302020204" pitchFamily="66" charset="0"/>
                <a:cs typeface="Arial" panose="020B0604020202020204" pitchFamily="34" charset="0"/>
              </a:rPr>
              <a:t>Time Horizon</a:t>
            </a:r>
          </a:p>
        </p:txBody>
      </p:sp>
      <p:sp>
        <p:nvSpPr>
          <p:cNvPr id="3" name="Content Placeholder 2">
            <a:extLst>
              <a:ext uri="{FF2B5EF4-FFF2-40B4-BE49-F238E27FC236}">
                <a16:creationId xmlns:a16="http://schemas.microsoft.com/office/drawing/2014/main" id="{C83F8357-527F-2043-9235-AE80A083CD8C}"/>
              </a:ext>
            </a:extLst>
          </p:cNvPr>
          <p:cNvSpPr>
            <a:spLocks noGrp="1"/>
          </p:cNvSpPr>
          <p:nvPr>
            <p:ph idx="1"/>
          </p:nvPr>
        </p:nvSpPr>
        <p:spPr>
          <a:xfrm>
            <a:off x="251520" y="980728"/>
            <a:ext cx="8640960" cy="4536504"/>
          </a:xfrm>
        </p:spPr>
        <p:txBody>
          <a:bodyPr>
            <a:normAutofit fontScale="92500" lnSpcReduction="10000"/>
          </a:bodyPr>
          <a:lstStyle/>
          <a:p>
            <a:pPr>
              <a:buFont typeface="Arial" charset="0"/>
              <a:buNone/>
              <a:defRPr/>
            </a:pPr>
            <a:r>
              <a:rPr lang="en-GB" sz="2400" dirty="0">
                <a:latin typeface="Comic Sans MS" pitchFamily="66" charset="0"/>
              </a:rPr>
              <a:t>Cross-sectional study</a:t>
            </a:r>
          </a:p>
          <a:p>
            <a:pPr lvl="1">
              <a:buFont typeface="Arial" charset="0"/>
              <a:buNone/>
              <a:defRPr/>
            </a:pPr>
            <a:r>
              <a:rPr lang="en-GB" sz="2400" dirty="0">
                <a:latin typeface="Comic Sans MS" pitchFamily="66" charset="0"/>
              </a:rPr>
              <a:t>A ‘snapshot’ taken at a particular time of a particular situation</a:t>
            </a:r>
          </a:p>
          <a:p>
            <a:pPr lvl="1">
              <a:buFont typeface="Arial" charset="0"/>
              <a:buNone/>
              <a:defRPr/>
            </a:pPr>
            <a:r>
              <a:rPr lang="en-GB" sz="2400" dirty="0">
                <a:latin typeface="Comic Sans MS" pitchFamily="66" charset="0"/>
              </a:rPr>
              <a:t>Use survey or multiple strategies </a:t>
            </a:r>
            <a:r>
              <a:rPr lang="en-GB" sz="2400" dirty="0" err="1">
                <a:latin typeface="Comic Sans MS" pitchFamily="66" charset="0"/>
              </a:rPr>
              <a:t>ie</a:t>
            </a:r>
            <a:r>
              <a:rPr lang="en-GB" sz="2400" dirty="0">
                <a:latin typeface="Comic Sans MS" pitchFamily="66" charset="0"/>
              </a:rPr>
              <a:t> interviews for a case study</a:t>
            </a:r>
          </a:p>
          <a:p>
            <a:pPr lvl="1">
              <a:buFont typeface="Arial" charset="0"/>
              <a:buNone/>
              <a:defRPr/>
            </a:pPr>
            <a:r>
              <a:rPr lang="en-GB" sz="2400" dirty="0">
                <a:latin typeface="Comic Sans MS" pitchFamily="66" charset="0"/>
              </a:rPr>
              <a:t>Time constrained</a:t>
            </a:r>
          </a:p>
          <a:p>
            <a:pPr>
              <a:buFont typeface="Arial" charset="0"/>
              <a:buNone/>
              <a:defRPr/>
            </a:pPr>
            <a:r>
              <a:rPr lang="en-GB" sz="2400" dirty="0">
                <a:latin typeface="Comic Sans MS" pitchFamily="66" charset="0"/>
              </a:rPr>
              <a:t>Longitudinal study</a:t>
            </a:r>
          </a:p>
          <a:p>
            <a:pPr lvl="1">
              <a:buFont typeface="Arial" charset="0"/>
              <a:buNone/>
              <a:defRPr/>
            </a:pPr>
            <a:r>
              <a:rPr lang="en-GB" sz="2400" dirty="0">
                <a:latin typeface="Comic Sans MS" pitchFamily="66" charset="0"/>
              </a:rPr>
              <a:t>Diary or series of snapshots representing events over a given period of time</a:t>
            </a:r>
          </a:p>
          <a:p>
            <a:pPr lvl="1">
              <a:buFont typeface="Arial" charset="0"/>
              <a:buNone/>
              <a:defRPr/>
            </a:pPr>
            <a:r>
              <a:rPr lang="en-GB" sz="2400" dirty="0">
                <a:latin typeface="Comic Sans MS" pitchFamily="66" charset="0"/>
              </a:rPr>
              <a:t>To study change and development</a:t>
            </a:r>
          </a:p>
          <a:p>
            <a:pPr lvl="1">
              <a:buFont typeface="Arial" charset="0"/>
              <a:buNone/>
              <a:defRPr/>
            </a:pPr>
            <a:r>
              <a:rPr lang="en-GB" sz="2400" dirty="0">
                <a:latin typeface="Comic Sans MS" pitchFamily="66" charset="0"/>
              </a:rPr>
              <a:t>Include a Longitudinal element by using secondary data surveys going back over years. Gives insight into a subject over a period of change</a:t>
            </a:r>
          </a:p>
          <a:p>
            <a:pPr marL="457200" lvl="1">
              <a:buFont typeface="Arial" charset="0"/>
              <a:buNone/>
              <a:defRPr/>
            </a:pPr>
            <a:endParaRPr lang="en-GB" sz="2000" dirty="0"/>
          </a:p>
        </p:txBody>
      </p:sp>
    </p:spTree>
    <p:extLst>
      <p:ext uri="{BB962C8B-B14F-4D97-AF65-F5344CB8AC3E}">
        <p14:creationId xmlns:p14="http://schemas.microsoft.com/office/powerpoint/2010/main" val="37996141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B9318E78-2F7D-4945-AAEF-E626E94575A2}"/>
              </a:ext>
            </a:extLst>
          </p:cNvPr>
          <p:cNvSpPr>
            <a:spLocks noGrp="1"/>
          </p:cNvSpPr>
          <p:nvPr>
            <p:ph type="title"/>
          </p:nvPr>
        </p:nvSpPr>
        <p:spPr>
          <a:xfrm>
            <a:off x="457200" y="188640"/>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Research Credibility</a:t>
            </a:r>
          </a:p>
        </p:txBody>
      </p:sp>
      <p:sp>
        <p:nvSpPr>
          <p:cNvPr id="44035" name="Content Placeholder 2">
            <a:extLst>
              <a:ext uri="{FF2B5EF4-FFF2-40B4-BE49-F238E27FC236}">
                <a16:creationId xmlns:a16="http://schemas.microsoft.com/office/drawing/2014/main" id="{4CC113E6-3C5F-4E4A-8A3C-C18EAC299C0C}"/>
              </a:ext>
            </a:extLst>
          </p:cNvPr>
          <p:cNvSpPr>
            <a:spLocks noGrp="1"/>
          </p:cNvSpPr>
          <p:nvPr>
            <p:ph idx="1"/>
          </p:nvPr>
        </p:nvSpPr>
        <p:spPr>
          <a:xfrm>
            <a:off x="457200" y="1340643"/>
            <a:ext cx="8229600" cy="4176713"/>
          </a:xfrm>
        </p:spPr>
        <p:txBody>
          <a:bodyPr/>
          <a:lstStyle/>
          <a:p>
            <a:pPr eaLnBrk="1" hangingPunct="1"/>
            <a:r>
              <a:rPr lang="en-GB" altLang="en-US" sz="2800" dirty="0">
                <a:latin typeface="Comic Sans MS" panose="030F0902030302020204" pitchFamily="66" charset="0"/>
              </a:rPr>
              <a:t>Ensuring your research evidence, findings and conclusion can stand up to scrutiny;</a:t>
            </a:r>
          </a:p>
          <a:p>
            <a:pPr eaLnBrk="1" hangingPunct="1"/>
            <a:r>
              <a:rPr lang="en-GB" altLang="en-US" sz="2800" dirty="0">
                <a:latin typeface="Comic Sans MS" panose="030F0902030302020204" pitchFamily="66" charset="0"/>
              </a:rPr>
              <a:t>Reducing the possibility of getting wrong answers means that attention should be paid to two concepts – </a:t>
            </a:r>
            <a:endParaRPr lang="en-GB" altLang="en-US" sz="2800" b="1" i="1" u="sng" dirty="0">
              <a:latin typeface="Comic Sans MS" panose="030F0902030302020204" pitchFamily="66" charset="0"/>
            </a:endParaRPr>
          </a:p>
          <a:p>
            <a:pPr eaLnBrk="1" hangingPunct="1"/>
            <a:endParaRPr lang="en-GB" altLang="en-US" b="1" i="1" u="sng" dirty="0">
              <a:latin typeface="Comic Sans MS" panose="030F0902030302020204" pitchFamily="66" charset="0"/>
            </a:endParaRPr>
          </a:p>
          <a:p>
            <a:pPr lvl="1" eaLnBrk="1" hangingPunct="1"/>
            <a:r>
              <a:rPr lang="en-GB" altLang="en-US" b="1" i="1" u="sng" dirty="0">
                <a:latin typeface="Comic Sans MS" panose="030F0902030302020204" pitchFamily="66" charset="0"/>
              </a:rPr>
              <a:t>Reliability </a:t>
            </a:r>
          </a:p>
          <a:p>
            <a:pPr lvl="1" eaLnBrk="1" hangingPunct="1"/>
            <a:endParaRPr lang="en-GB" altLang="en-US" b="1" i="1" u="sng" dirty="0">
              <a:latin typeface="Comic Sans MS" panose="030F0902030302020204" pitchFamily="66" charset="0"/>
            </a:endParaRPr>
          </a:p>
          <a:p>
            <a:pPr lvl="1" eaLnBrk="1" hangingPunct="1"/>
            <a:r>
              <a:rPr lang="en-GB" altLang="en-US" b="1" i="1" u="sng" dirty="0">
                <a:latin typeface="Comic Sans MS" panose="030F0902030302020204" pitchFamily="66" charset="0"/>
              </a:rPr>
              <a:t>Validity.</a:t>
            </a:r>
          </a:p>
          <a:p>
            <a:pPr eaLnBrk="1" hangingPunct="1"/>
            <a:endParaRPr lang="en-GB" altLang="en-US" dirty="0"/>
          </a:p>
        </p:txBody>
      </p:sp>
    </p:spTree>
    <p:extLst>
      <p:ext uri="{BB962C8B-B14F-4D97-AF65-F5344CB8AC3E}">
        <p14:creationId xmlns:p14="http://schemas.microsoft.com/office/powerpoint/2010/main" val="29385564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A2D9B039-A905-1242-9AF7-49A9094BF8D4}"/>
              </a:ext>
            </a:extLst>
          </p:cNvPr>
          <p:cNvSpPr>
            <a:spLocks noGrp="1"/>
          </p:cNvSpPr>
          <p:nvPr>
            <p:ph type="title"/>
          </p:nvPr>
        </p:nvSpPr>
        <p:spPr>
          <a:xfrm>
            <a:off x="611560" y="74612"/>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Research Credibility</a:t>
            </a:r>
            <a:endParaRPr lang="en-GB" altLang="en-US" dirty="0">
              <a:solidFill>
                <a:srgbClr val="00B0F0"/>
              </a:solidFill>
              <a:latin typeface="Arial" panose="020B0604020202020204" pitchFamily="34" charset="0"/>
              <a:cs typeface="Arial" panose="020B0604020202020204" pitchFamily="34" charset="0"/>
            </a:endParaRPr>
          </a:p>
        </p:txBody>
      </p:sp>
      <p:sp>
        <p:nvSpPr>
          <p:cNvPr id="45059" name="Content Placeholder 2">
            <a:extLst>
              <a:ext uri="{FF2B5EF4-FFF2-40B4-BE49-F238E27FC236}">
                <a16:creationId xmlns:a16="http://schemas.microsoft.com/office/drawing/2014/main" id="{44101E0D-D323-5048-9816-322F929B2AC3}"/>
              </a:ext>
            </a:extLst>
          </p:cNvPr>
          <p:cNvSpPr>
            <a:spLocks noGrp="1"/>
          </p:cNvSpPr>
          <p:nvPr>
            <p:ph idx="1"/>
          </p:nvPr>
        </p:nvSpPr>
        <p:spPr>
          <a:xfrm>
            <a:off x="302840" y="1124744"/>
            <a:ext cx="8229600" cy="4176713"/>
          </a:xfrm>
        </p:spPr>
        <p:txBody>
          <a:bodyPr/>
          <a:lstStyle/>
          <a:p>
            <a:pPr eaLnBrk="1" hangingPunct="1"/>
            <a:r>
              <a:rPr lang="en-GB" altLang="en-US" sz="2800" b="1" i="1" u="sng" dirty="0">
                <a:latin typeface="Comic Sans MS" panose="030F0902030302020204" pitchFamily="66" charset="0"/>
              </a:rPr>
              <a:t>Reliability:</a:t>
            </a:r>
            <a:r>
              <a:rPr lang="en-GB" altLang="en-US" sz="2800" b="1" i="1" dirty="0">
                <a:latin typeface="Comic Sans MS" panose="030F0902030302020204" pitchFamily="66" charset="0"/>
              </a:rPr>
              <a:t> </a:t>
            </a:r>
          </a:p>
          <a:p>
            <a:pPr eaLnBrk="1" hangingPunct="1"/>
            <a:r>
              <a:rPr lang="en-GB" altLang="en-US" sz="2800" b="1" i="1" dirty="0">
                <a:latin typeface="Comic Sans MS" panose="030F0902030302020204" pitchFamily="66" charset="0"/>
              </a:rPr>
              <a:t>  </a:t>
            </a:r>
            <a:r>
              <a:rPr lang="en-GB" altLang="en-US" sz="2600" dirty="0">
                <a:latin typeface="Comic Sans MS" panose="030F0902030302020204" pitchFamily="66" charset="0"/>
              </a:rPr>
              <a:t>To rely on, to depend confidently upon, measurement free from error, yielding consistent results:</a:t>
            </a:r>
          </a:p>
          <a:p>
            <a:pPr lvl="1" eaLnBrk="1" hangingPunct="1"/>
            <a:r>
              <a:rPr lang="en-GB" altLang="en-US" sz="2600" dirty="0">
                <a:latin typeface="Comic Sans MS" panose="030F0902030302020204" pitchFamily="66" charset="0"/>
              </a:rPr>
              <a:t>Will the measures yield the same results on other occasions?</a:t>
            </a:r>
          </a:p>
          <a:p>
            <a:pPr lvl="1" eaLnBrk="1" hangingPunct="1"/>
            <a:r>
              <a:rPr lang="en-GB" altLang="en-US" sz="2600" dirty="0">
                <a:latin typeface="Comic Sans MS" panose="030F0902030302020204" pitchFamily="66" charset="0"/>
              </a:rPr>
              <a:t>Will similar observations be reached by other observers?</a:t>
            </a:r>
          </a:p>
          <a:p>
            <a:pPr lvl="1" eaLnBrk="1" hangingPunct="1"/>
            <a:r>
              <a:rPr lang="en-GB" altLang="en-US" sz="2600" dirty="0">
                <a:latin typeface="Comic Sans MS" panose="030F0902030302020204" pitchFamily="66" charset="0"/>
              </a:rPr>
              <a:t>Is there transparency in how sense was made from the raw data?</a:t>
            </a:r>
          </a:p>
          <a:p>
            <a:pPr eaLnBrk="1" hangingPunct="1"/>
            <a:endParaRPr lang="en-GB" altLang="en-US" dirty="0"/>
          </a:p>
        </p:txBody>
      </p:sp>
    </p:spTree>
    <p:extLst>
      <p:ext uri="{BB962C8B-B14F-4D97-AF65-F5344CB8AC3E}">
        <p14:creationId xmlns:p14="http://schemas.microsoft.com/office/powerpoint/2010/main" val="25690722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CB9C34EC-DE5D-AD47-823A-781F1891234D}"/>
              </a:ext>
            </a:extLst>
          </p:cNvPr>
          <p:cNvSpPr>
            <a:spLocks noGrp="1"/>
          </p:cNvSpPr>
          <p:nvPr>
            <p:ph type="title"/>
          </p:nvPr>
        </p:nvSpPr>
        <p:spPr>
          <a:xfrm>
            <a:off x="457200" y="85725"/>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Research Credibility</a:t>
            </a:r>
            <a:endParaRPr lang="en-GB" altLang="en-US" dirty="0">
              <a:solidFill>
                <a:srgbClr val="00B0F0"/>
              </a:solidFill>
              <a:latin typeface="Arial" panose="020B0604020202020204" pitchFamily="34" charset="0"/>
              <a:cs typeface="Arial" panose="020B0604020202020204" pitchFamily="34" charset="0"/>
            </a:endParaRPr>
          </a:p>
        </p:txBody>
      </p:sp>
      <p:sp>
        <p:nvSpPr>
          <p:cNvPr id="46083" name="Content Placeholder 2">
            <a:extLst>
              <a:ext uri="{FF2B5EF4-FFF2-40B4-BE49-F238E27FC236}">
                <a16:creationId xmlns:a16="http://schemas.microsoft.com/office/drawing/2014/main" id="{CF39F218-618E-DA45-820E-58DD8BF9D3EC}"/>
              </a:ext>
            </a:extLst>
          </p:cNvPr>
          <p:cNvSpPr>
            <a:spLocks noGrp="1"/>
          </p:cNvSpPr>
          <p:nvPr>
            <p:ph idx="1"/>
          </p:nvPr>
        </p:nvSpPr>
        <p:spPr>
          <a:xfrm>
            <a:off x="424840" y="1012825"/>
            <a:ext cx="8229600" cy="4176713"/>
          </a:xfrm>
        </p:spPr>
        <p:txBody>
          <a:bodyPr/>
          <a:lstStyle/>
          <a:p>
            <a:pPr eaLnBrk="1" hangingPunct="1"/>
            <a:r>
              <a:rPr lang="en-GB" altLang="en-US" dirty="0">
                <a:latin typeface="Comic Sans MS" panose="030F0902030302020204" pitchFamily="66" charset="0"/>
              </a:rPr>
              <a:t>Can we improve reliability?</a:t>
            </a:r>
          </a:p>
          <a:p>
            <a:pPr lvl="1" eaLnBrk="1" hangingPunct="1"/>
            <a:r>
              <a:rPr lang="en-GB" altLang="en-US" sz="2400" dirty="0">
                <a:latin typeface="Comic Sans MS" panose="030F0902030302020204" pitchFamily="66" charset="0"/>
              </a:rPr>
              <a:t>Participant error – e.g. questionnaire on productivity administered on Monday and Friday may produce different results;</a:t>
            </a:r>
            <a:endParaRPr lang="en-US" altLang="en-US" sz="2400" dirty="0">
              <a:latin typeface="Comic Sans MS" panose="030F0902030302020204" pitchFamily="66" charset="0"/>
            </a:endParaRPr>
          </a:p>
          <a:p>
            <a:pPr lvl="1" eaLnBrk="1" hangingPunct="1"/>
            <a:r>
              <a:rPr lang="en-GB" altLang="en-US" sz="2400" dirty="0">
                <a:latin typeface="Comic Sans MS" panose="030F0902030302020204" pitchFamily="66" charset="0"/>
              </a:rPr>
              <a:t>Participant bias e.g. participants giving answers they want management to hear;</a:t>
            </a:r>
            <a:endParaRPr lang="en-US" altLang="en-US" sz="2400" dirty="0">
              <a:latin typeface="Comic Sans MS" panose="030F0902030302020204" pitchFamily="66" charset="0"/>
            </a:endParaRPr>
          </a:p>
          <a:p>
            <a:pPr lvl="1" eaLnBrk="1" hangingPunct="1"/>
            <a:r>
              <a:rPr lang="en-GB" altLang="en-US" sz="2400" dirty="0">
                <a:latin typeface="Comic Sans MS" panose="030F0902030302020204" pitchFamily="66" charset="0"/>
              </a:rPr>
              <a:t>Observer error – 3 or more interviewers eliciting answers differently in questionnaire administration;</a:t>
            </a:r>
            <a:endParaRPr lang="en-US" altLang="en-US" sz="2400" dirty="0">
              <a:latin typeface="Comic Sans MS" panose="030F0902030302020204" pitchFamily="66" charset="0"/>
            </a:endParaRPr>
          </a:p>
          <a:p>
            <a:pPr lvl="1" eaLnBrk="1" hangingPunct="1"/>
            <a:r>
              <a:rPr lang="en-GB" altLang="en-US" sz="2400" dirty="0">
                <a:latin typeface="Comic Sans MS" panose="030F0902030302020204" pitchFamily="66" charset="0"/>
              </a:rPr>
              <a:t>Observer bias – possibility of different ways of interpreting results.</a:t>
            </a:r>
            <a:endParaRPr lang="en-US" altLang="en-US" sz="2400" dirty="0">
              <a:latin typeface="Comic Sans MS" panose="030F0902030302020204" pitchFamily="66" charset="0"/>
            </a:endParaRPr>
          </a:p>
          <a:p>
            <a:pPr eaLnBrk="1" hangingPunct="1"/>
            <a:endParaRPr lang="en-GB" altLang="en-US" dirty="0"/>
          </a:p>
        </p:txBody>
      </p:sp>
    </p:spTree>
    <p:extLst>
      <p:ext uri="{BB962C8B-B14F-4D97-AF65-F5344CB8AC3E}">
        <p14:creationId xmlns:p14="http://schemas.microsoft.com/office/powerpoint/2010/main" val="21582942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288CFEE3-F4AB-2F43-BCE0-F74F0FE35CD5}"/>
              </a:ext>
            </a:extLst>
          </p:cNvPr>
          <p:cNvSpPr>
            <a:spLocks noGrp="1"/>
          </p:cNvSpPr>
          <p:nvPr>
            <p:ph type="title"/>
          </p:nvPr>
        </p:nvSpPr>
        <p:spPr>
          <a:xfrm>
            <a:off x="179512" y="85725"/>
            <a:ext cx="8229600" cy="927100"/>
          </a:xfrm>
        </p:spPr>
        <p:txBody>
          <a:bodyPr lIns="91440"/>
          <a:lstStyle/>
          <a:p>
            <a:pPr eaLnBrk="1" hangingPunct="1"/>
            <a:r>
              <a:rPr lang="en-GB" altLang="en-US" dirty="0">
                <a:solidFill>
                  <a:srgbClr val="00B0F0"/>
                </a:solidFill>
                <a:latin typeface="Comic Sans MS" panose="030F0902030302020204" pitchFamily="66" charset="0"/>
                <a:cs typeface="Arial" panose="020B0604020202020204" pitchFamily="34" charset="0"/>
              </a:rPr>
              <a:t>Research Credibility</a:t>
            </a:r>
            <a:endParaRPr lang="en-GB" altLang="en-US" dirty="0">
              <a:solidFill>
                <a:srgbClr val="00B0F0"/>
              </a:solidFill>
              <a:latin typeface="Arial" panose="020B0604020202020204" pitchFamily="34" charset="0"/>
              <a:cs typeface="Arial" panose="020B0604020202020204" pitchFamily="34" charset="0"/>
            </a:endParaRPr>
          </a:p>
        </p:txBody>
      </p:sp>
      <p:sp>
        <p:nvSpPr>
          <p:cNvPr id="47107" name="Content Placeholder 2">
            <a:extLst>
              <a:ext uri="{FF2B5EF4-FFF2-40B4-BE49-F238E27FC236}">
                <a16:creationId xmlns:a16="http://schemas.microsoft.com/office/drawing/2014/main" id="{8B467EC7-C94F-9346-AB23-DDB23E0078FA}"/>
              </a:ext>
            </a:extLst>
          </p:cNvPr>
          <p:cNvSpPr>
            <a:spLocks noGrp="1"/>
          </p:cNvSpPr>
          <p:nvPr>
            <p:ph idx="1"/>
          </p:nvPr>
        </p:nvSpPr>
        <p:spPr>
          <a:xfrm>
            <a:off x="0" y="1001033"/>
            <a:ext cx="8964488" cy="4588207"/>
          </a:xfrm>
        </p:spPr>
        <p:txBody>
          <a:bodyPr/>
          <a:lstStyle/>
          <a:p>
            <a:pPr eaLnBrk="1" hangingPunct="1"/>
            <a:r>
              <a:rPr lang="en-GB" altLang="en-US" sz="2400" b="1" i="1" u="sng" dirty="0">
                <a:latin typeface="Comic Sans MS" panose="030F0902030302020204" pitchFamily="66" charset="0"/>
              </a:rPr>
              <a:t>Validity:</a:t>
            </a:r>
            <a:r>
              <a:rPr lang="en-GB" altLang="en-US" sz="2400" dirty="0">
                <a:latin typeface="Comic Sans MS" panose="030F0902030302020204" pitchFamily="66" charset="0"/>
              </a:rPr>
              <a:t> </a:t>
            </a:r>
          </a:p>
          <a:p>
            <a:pPr eaLnBrk="1" hangingPunct="1"/>
            <a:r>
              <a:rPr lang="en-GB" altLang="en-US" sz="2400" dirty="0">
                <a:latin typeface="Comic Sans MS" panose="030F0902030302020204" pitchFamily="66" charset="0"/>
              </a:rPr>
              <a:t>whether findings are about what they appear to be about;</a:t>
            </a:r>
          </a:p>
          <a:p>
            <a:pPr eaLnBrk="1" hangingPunct="1"/>
            <a:r>
              <a:rPr lang="en-GB" altLang="en-US" sz="2400" dirty="0">
                <a:latin typeface="Comic Sans MS" panose="030F0902030302020204" pitchFamily="66" charset="0"/>
              </a:rPr>
              <a:t>addresses the question: how do we know that this instrument (e.g. questionnaire) is measuring what we think or wish to measure (e.g. productivity, satisfaction, motivation, participation);</a:t>
            </a:r>
          </a:p>
          <a:p>
            <a:pPr eaLnBrk="1" hangingPunct="1"/>
            <a:r>
              <a:rPr lang="en-GB" altLang="en-US" sz="2400" dirty="0">
                <a:latin typeface="Comic Sans MS" panose="030F0902030302020204" pitchFamily="66" charset="0"/>
              </a:rPr>
              <a:t>Threats to validity</a:t>
            </a:r>
          </a:p>
          <a:p>
            <a:pPr lvl="1" eaLnBrk="1" hangingPunct="1"/>
            <a:r>
              <a:rPr lang="en-GB" altLang="en-US" sz="2400" dirty="0">
                <a:latin typeface="Comic Sans MS" panose="030F0902030302020204" pitchFamily="66" charset="0"/>
              </a:rPr>
              <a:t>Lack of generalisability;</a:t>
            </a:r>
          </a:p>
          <a:p>
            <a:pPr lvl="1" eaLnBrk="1" hangingPunct="1"/>
            <a:r>
              <a:rPr lang="en-GB" altLang="en-US" sz="2400" dirty="0">
                <a:latin typeface="Comic Sans MS" panose="030F0902030302020204" pitchFamily="66" charset="0"/>
              </a:rPr>
              <a:t>Poor identification of research population;</a:t>
            </a:r>
          </a:p>
          <a:p>
            <a:pPr lvl="1" eaLnBrk="1" hangingPunct="1"/>
            <a:r>
              <a:rPr lang="en-GB" altLang="en-US" sz="2400" dirty="0">
                <a:latin typeface="Comic Sans MS" panose="030F0902030302020204" pitchFamily="66" charset="0"/>
              </a:rPr>
              <a:t>Poor data collection and/or Illogical data interpretation;</a:t>
            </a:r>
          </a:p>
          <a:p>
            <a:pPr lvl="1" eaLnBrk="1" hangingPunct="1"/>
            <a:r>
              <a:rPr lang="en-GB" altLang="en-US" sz="2400" dirty="0">
                <a:latin typeface="Comic Sans MS" panose="030F0902030302020204" pitchFamily="66" charset="0"/>
              </a:rPr>
              <a:t>Development of unsupported conclusions.</a:t>
            </a:r>
            <a:endParaRPr lang="en-GB" altLang="en-US" sz="2000" dirty="0">
              <a:latin typeface="Comic Sans MS" panose="030F0902030302020204" pitchFamily="66" charset="0"/>
            </a:endParaRPr>
          </a:p>
        </p:txBody>
      </p:sp>
    </p:spTree>
    <p:extLst>
      <p:ext uri="{BB962C8B-B14F-4D97-AF65-F5344CB8AC3E}">
        <p14:creationId xmlns:p14="http://schemas.microsoft.com/office/powerpoint/2010/main" val="18927328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2218</TotalTime>
  <Words>2078</Words>
  <Application>Microsoft Macintosh PowerPoint</Application>
  <PresentationFormat>On-screen Show (4:3)</PresentationFormat>
  <Paragraphs>238</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Comic Sans MS</vt:lpstr>
      <vt:lpstr>Myriad Pro</vt:lpstr>
      <vt:lpstr>Verdana</vt:lpstr>
      <vt:lpstr>Wingdings</vt:lpstr>
      <vt:lpstr>20140311PresentationUWTSDTemplate</vt:lpstr>
      <vt:lpstr>LCDB7003</vt:lpstr>
      <vt:lpstr>Learning Outcomes – Research Strategy</vt:lpstr>
      <vt:lpstr>Research Methods – The Research Onion</vt:lpstr>
      <vt:lpstr>Research Methods – The Research Onion</vt:lpstr>
      <vt:lpstr>What is Research Strategy?</vt:lpstr>
      <vt:lpstr>Research Onion</vt:lpstr>
      <vt:lpstr>Example Research Philosophies</vt:lpstr>
      <vt:lpstr>Example Research Philosophies</vt:lpstr>
      <vt:lpstr>Example Research Philosophies</vt:lpstr>
      <vt:lpstr>Research Approach</vt:lpstr>
      <vt:lpstr>Different Research Strategies</vt:lpstr>
      <vt:lpstr>Experimental Research</vt:lpstr>
      <vt:lpstr>Experimental Research</vt:lpstr>
      <vt:lpstr>Survey Research</vt:lpstr>
      <vt:lpstr>Survey Research</vt:lpstr>
      <vt:lpstr>Case Study Research</vt:lpstr>
      <vt:lpstr>Case Study Research</vt:lpstr>
      <vt:lpstr>Case Study Research</vt:lpstr>
      <vt:lpstr>Grounded Theory Research</vt:lpstr>
      <vt:lpstr>Grounded Theory Research</vt:lpstr>
      <vt:lpstr>Grounded Theory Research</vt:lpstr>
      <vt:lpstr>Ethnographic Research</vt:lpstr>
      <vt:lpstr>Ethnographic Research</vt:lpstr>
      <vt:lpstr>Ethnographic Research</vt:lpstr>
      <vt:lpstr>Ethnographic Research</vt:lpstr>
      <vt:lpstr>Action Research</vt:lpstr>
      <vt:lpstr>Action Research</vt:lpstr>
      <vt:lpstr>Archival research</vt:lpstr>
      <vt:lpstr>Choices</vt:lpstr>
      <vt:lpstr>Time Horizon</vt:lpstr>
      <vt:lpstr>Research Credibility</vt:lpstr>
      <vt:lpstr>Research Credibility</vt:lpstr>
      <vt:lpstr>Research Credibility</vt:lpstr>
      <vt:lpstr>Research Credibility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138</cp:revision>
  <cp:lastPrinted>2018-07-09T15:27:01Z</cp:lastPrinted>
  <dcterms:created xsi:type="dcterms:W3CDTF">2002-10-07T19:43:58Z</dcterms:created>
  <dcterms:modified xsi:type="dcterms:W3CDTF">2020-11-12T12:12:25Z</dcterms:modified>
</cp:coreProperties>
</file>