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 id="2147483818" r:id="rId2"/>
  </p:sldMasterIdLst>
  <p:notesMasterIdLst>
    <p:notesMasterId r:id="rId62"/>
  </p:notesMasterIdLst>
  <p:handoutMasterIdLst>
    <p:handoutMasterId r:id="rId63"/>
  </p:handoutMasterIdLst>
  <p:sldIdLst>
    <p:sldId id="256" r:id="rId3"/>
    <p:sldId id="327" r:id="rId4"/>
    <p:sldId id="257" r:id="rId5"/>
    <p:sldId id="258" r:id="rId6"/>
    <p:sldId id="302" r:id="rId7"/>
    <p:sldId id="303" r:id="rId8"/>
    <p:sldId id="340" r:id="rId9"/>
    <p:sldId id="325" r:id="rId10"/>
    <p:sldId id="343" r:id="rId11"/>
    <p:sldId id="261" r:id="rId12"/>
    <p:sldId id="262" r:id="rId13"/>
    <p:sldId id="263" r:id="rId14"/>
    <p:sldId id="264" r:id="rId15"/>
    <p:sldId id="342" r:id="rId16"/>
    <p:sldId id="272" r:id="rId17"/>
    <p:sldId id="269" r:id="rId18"/>
    <p:sldId id="305" r:id="rId19"/>
    <p:sldId id="265" r:id="rId20"/>
    <p:sldId id="338" r:id="rId21"/>
    <p:sldId id="344" r:id="rId22"/>
    <p:sldId id="268" r:id="rId23"/>
    <p:sldId id="273" r:id="rId24"/>
    <p:sldId id="275" r:id="rId25"/>
    <p:sldId id="276" r:id="rId26"/>
    <p:sldId id="277" r:id="rId27"/>
    <p:sldId id="278" r:id="rId28"/>
    <p:sldId id="279" r:id="rId29"/>
    <p:sldId id="281" r:id="rId30"/>
    <p:sldId id="280" r:id="rId31"/>
    <p:sldId id="283" r:id="rId32"/>
    <p:sldId id="285" r:id="rId33"/>
    <p:sldId id="286" r:id="rId34"/>
    <p:sldId id="284" r:id="rId35"/>
    <p:sldId id="287" r:id="rId36"/>
    <p:sldId id="290" r:id="rId37"/>
    <p:sldId id="288" r:id="rId38"/>
    <p:sldId id="334" r:id="rId39"/>
    <p:sldId id="289" r:id="rId40"/>
    <p:sldId id="291" r:id="rId41"/>
    <p:sldId id="292" r:id="rId42"/>
    <p:sldId id="294" r:id="rId43"/>
    <p:sldId id="304" r:id="rId44"/>
    <p:sldId id="331" r:id="rId45"/>
    <p:sldId id="297" r:id="rId46"/>
    <p:sldId id="298" r:id="rId47"/>
    <p:sldId id="335" r:id="rId48"/>
    <p:sldId id="299" r:id="rId49"/>
    <p:sldId id="336" r:id="rId50"/>
    <p:sldId id="301" r:id="rId51"/>
    <p:sldId id="337" r:id="rId52"/>
    <p:sldId id="330" r:id="rId53"/>
    <p:sldId id="318" r:id="rId54"/>
    <p:sldId id="307" r:id="rId55"/>
    <p:sldId id="309" r:id="rId56"/>
    <p:sldId id="313" r:id="rId57"/>
    <p:sldId id="314" r:id="rId58"/>
    <p:sldId id="339" r:id="rId59"/>
    <p:sldId id="321" r:id="rId60"/>
    <p:sldId id="316" r:id="rId61"/>
  </p:sldIdLst>
  <p:sldSz cx="9144000" cy="6858000" type="screen4x3"/>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4" autoAdjust="0"/>
    <p:restoredTop sz="94660"/>
  </p:normalViewPr>
  <p:slideViewPr>
    <p:cSldViewPr>
      <p:cViewPr varScale="1">
        <p:scale>
          <a:sx n="90" d="100"/>
          <a:sy n="90" d="100"/>
        </p:scale>
        <p:origin x="768" y="4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handoutMaster" Target="handoutMasters/handout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C50363-02F8-42A0-97F4-4BD51625441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EEF4D17-6855-493D-9467-4EFC34B27745}">
      <dgm:prSet/>
      <dgm:spPr/>
      <dgm:t>
        <a:bodyPr/>
        <a:lstStyle/>
        <a:p>
          <a:r>
            <a:rPr lang="cy-GB" noProof="0" dirty="0"/>
            <a:t>Yn cael eu hystyried yn llai deniadol </a:t>
          </a:r>
        </a:p>
        <a:p>
          <a:r>
            <a:rPr lang="en-US" dirty="0"/>
            <a:t>Viewed as less attractive</a:t>
          </a:r>
        </a:p>
      </dgm:t>
    </dgm:pt>
    <dgm:pt modelId="{F6957D8C-5F9C-45DD-82A8-8B0C60D783C8}" type="parTrans" cxnId="{D86C86B5-315C-4B5E-9719-AFFEDA6B5018}">
      <dgm:prSet/>
      <dgm:spPr/>
      <dgm:t>
        <a:bodyPr/>
        <a:lstStyle/>
        <a:p>
          <a:endParaRPr lang="en-US"/>
        </a:p>
      </dgm:t>
    </dgm:pt>
    <dgm:pt modelId="{C7A33F84-EBF3-442A-A516-64DA9419E792}" type="sibTrans" cxnId="{D86C86B5-315C-4B5E-9719-AFFEDA6B5018}">
      <dgm:prSet/>
      <dgm:spPr/>
      <dgm:t>
        <a:bodyPr/>
        <a:lstStyle/>
        <a:p>
          <a:endParaRPr lang="en-US"/>
        </a:p>
      </dgm:t>
    </dgm:pt>
    <dgm:pt modelId="{700B5DA2-E3EE-442B-A673-FCB7E9F67874}">
      <dgm:prSet/>
      <dgm:spPr/>
      <dgm:t>
        <a:bodyPr/>
        <a:lstStyle/>
        <a:p>
          <a:r>
            <a:rPr lang="cy-GB" noProof="0" dirty="0"/>
            <a:t>Dan anfantais mewn chwaraeon </a:t>
          </a:r>
          <a:r>
            <a:rPr lang="en-US" dirty="0"/>
            <a:t>Disadvantaged in sports</a:t>
          </a:r>
        </a:p>
      </dgm:t>
    </dgm:pt>
    <dgm:pt modelId="{EE2B8151-C536-4EF6-A639-112691183D24}" type="parTrans" cxnId="{89A994FF-283B-4009-B4ED-C5BB5C7DC8AD}">
      <dgm:prSet/>
      <dgm:spPr/>
      <dgm:t>
        <a:bodyPr/>
        <a:lstStyle/>
        <a:p>
          <a:endParaRPr lang="en-US"/>
        </a:p>
      </dgm:t>
    </dgm:pt>
    <dgm:pt modelId="{26ECAD40-E47C-472B-8776-2AF68C5E8413}" type="sibTrans" cxnId="{89A994FF-283B-4009-B4ED-C5BB5C7DC8AD}">
      <dgm:prSet/>
      <dgm:spPr/>
      <dgm:t>
        <a:bodyPr/>
        <a:lstStyle/>
        <a:p>
          <a:endParaRPr lang="en-US"/>
        </a:p>
      </dgm:t>
    </dgm:pt>
    <dgm:pt modelId="{B26EFDDC-C318-409A-8EEB-C2E7B84240CB}">
      <dgm:prSet/>
      <dgm:spPr/>
      <dgm:t>
        <a:bodyPr/>
        <a:lstStyle/>
        <a:p>
          <a:r>
            <a:rPr lang="cy-GB" noProof="0" dirty="0"/>
            <a:t>Yn fyrrach na merched yr un oedran ac felly’n cael problemau wrth ddod o hyd i gariadon</a:t>
          </a:r>
        </a:p>
        <a:p>
          <a:r>
            <a:rPr lang="en-US" dirty="0"/>
            <a:t>Shorter than same age girls and thus problems with dating</a:t>
          </a:r>
        </a:p>
      </dgm:t>
    </dgm:pt>
    <dgm:pt modelId="{CA8C66F4-CE9B-4F78-80AB-5C00FD77D9CD}" type="parTrans" cxnId="{C4560BCA-43C6-4DE9-B420-D4A150219376}">
      <dgm:prSet/>
      <dgm:spPr/>
      <dgm:t>
        <a:bodyPr/>
        <a:lstStyle/>
        <a:p>
          <a:endParaRPr lang="en-US"/>
        </a:p>
      </dgm:t>
    </dgm:pt>
    <dgm:pt modelId="{B27F1093-304A-467D-BBC0-6741365F3D69}" type="sibTrans" cxnId="{C4560BCA-43C6-4DE9-B420-D4A150219376}">
      <dgm:prSet/>
      <dgm:spPr/>
      <dgm:t>
        <a:bodyPr/>
        <a:lstStyle/>
        <a:p>
          <a:endParaRPr lang="en-US"/>
        </a:p>
      </dgm:t>
    </dgm:pt>
    <dgm:pt modelId="{AD2C2A25-E1E3-469C-85FB-6AD4A7B01538}">
      <dgm:prSet/>
      <dgm:spPr/>
      <dgm:t>
        <a:bodyPr/>
        <a:lstStyle/>
        <a:p>
          <a:r>
            <a:rPr lang="cy-GB" noProof="0" dirty="0"/>
            <a:t>Tueddiad i ddioddef o ddirywiad mewn hunan-gysyniad  </a:t>
          </a:r>
        </a:p>
        <a:p>
          <a:r>
            <a:rPr lang="en-US" dirty="0"/>
            <a:t>Tendency for a decline in self-concept</a:t>
          </a:r>
        </a:p>
      </dgm:t>
    </dgm:pt>
    <dgm:pt modelId="{6B844441-1505-4D6D-B311-F96FACE77A4D}" type="parTrans" cxnId="{54F5B01A-2794-4507-A95D-77E1D056A370}">
      <dgm:prSet/>
      <dgm:spPr/>
      <dgm:t>
        <a:bodyPr/>
        <a:lstStyle/>
        <a:p>
          <a:endParaRPr lang="en-US"/>
        </a:p>
      </dgm:t>
    </dgm:pt>
    <dgm:pt modelId="{A8DDAB98-E730-4FE0-829F-29A34C1AA4AF}" type="sibTrans" cxnId="{54F5B01A-2794-4507-A95D-77E1D056A370}">
      <dgm:prSet/>
      <dgm:spPr/>
      <dgm:t>
        <a:bodyPr/>
        <a:lstStyle/>
        <a:p>
          <a:endParaRPr lang="en-US"/>
        </a:p>
      </dgm:t>
    </dgm:pt>
    <dgm:pt modelId="{3F3CB55D-7B57-49D4-9B62-977159230438}">
      <dgm:prSet/>
      <dgm:spPr/>
      <dgm:t>
        <a:bodyPr/>
        <a:lstStyle/>
        <a:p>
          <a:r>
            <a:rPr lang="cy-GB" noProof="0" dirty="0"/>
            <a:t>Gall effeithiau ymestyn hyd at oedolaeth</a:t>
          </a:r>
        </a:p>
        <a:p>
          <a:r>
            <a:rPr lang="en-US" dirty="0"/>
            <a:t>Effects may extend into adulthood</a:t>
          </a:r>
        </a:p>
      </dgm:t>
    </dgm:pt>
    <dgm:pt modelId="{A898BDE5-40C5-4523-8FE4-83B594F6D25D}" type="parTrans" cxnId="{72952879-3D57-4F5F-BC99-4B127295BFBA}">
      <dgm:prSet/>
      <dgm:spPr/>
      <dgm:t>
        <a:bodyPr/>
        <a:lstStyle/>
        <a:p>
          <a:endParaRPr lang="en-US"/>
        </a:p>
      </dgm:t>
    </dgm:pt>
    <dgm:pt modelId="{70C54F27-5673-409B-B860-29A16D6CCAA8}" type="sibTrans" cxnId="{72952879-3D57-4F5F-BC99-4B127295BFBA}">
      <dgm:prSet/>
      <dgm:spPr/>
      <dgm:t>
        <a:bodyPr/>
        <a:lstStyle/>
        <a:p>
          <a:endParaRPr lang="en-US"/>
        </a:p>
      </dgm:t>
    </dgm:pt>
    <dgm:pt modelId="{27A8998D-BBC6-4ED9-8DAF-A9D5F69B3E9A}" type="pres">
      <dgm:prSet presAssocID="{52C50363-02F8-42A0-97F4-4BD516254419}" presName="diagram" presStyleCnt="0">
        <dgm:presLayoutVars>
          <dgm:dir/>
          <dgm:resizeHandles val="exact"/>
        </dgm:presLayoutVars>
      </dgm:prSet>
      <dgm:spPr/>
    </dgm:pt>
    <dgm:pt modelId="{634CA175-64DE-4FC3-9CD3-8FD94F817574}" type="pres">
      <dgm:prSet presAssocID="{DEEF4D17-6855-493D-9467-4EFC34B27745}" presName="node" presStyleLbl="node1" presStyleIdx="0" presStyleCnt="5" custLinFactNeighborX="283" custLinFactNeighborY="1041">
        <dgm:presLayoutVars>
          <dgm:bulletEnabled val="1"/>
        </dgm:presLayoutVars>
      </dgm:prSet>
      <dgm:spPr/>
    </dgm:pt>
    <dgm:pt modelId="{9B92AD78-96E6-4488-806C-EA7BD167A573}" type="pres">
      <dgm:prSet presAssocID="{C7A33F84-EBF3-442A-A516-64DA9419E792}" presName="sibTrans" presStyleCnt="0"/>
      <dgm:spPr/>
    </dgm:pt>
    <dgm:pt modelId="{30CC5295-BF22-4D0F-922E-81684CFE4030}" type="pres">
      <dgm:prSet presAssocID="{700B5DA2-E3EE-442B-A673-FCB7E9F67874}" presName="node" presStyleLbl="node1" presStyleIdx="1" presStyleCnt="5">
        <dgm:presLayoutVars>
          <dgm:bulletEnabled val="1"/>
        </dgm:presLayoutVars>
      </dgm:prSet>
      <dgm:spPr/>
    </dgm:pt>
    <dgm:pt modelId="{FCEB1293-1443-46FB-AC5E-B98245788F45}" type="pres">
      <dgm:prSet presAssocID="{26ECAD40-E47C-472B-8776-2AF68C5E8413}" presName="sibTrans" presStyleCnt="0"/>
      <dgm:spPr/>
    </dgm:pt>
    <dgm:pt modelId="{9A3DF150-A168-4E92-988F-1FA1D729EBF9}" type="pres">
      <dgm:prSet presAssocID="{B26EFDDC-C318-409A-8EEB-C2E7B84240CB}" presName="node" presStyleLbl="node1" presStyleIdx="2" presStyleCnt="5" custScaleX="121722" custScaleY="119909">
        <dgm:presLayoutVars>
          <dgm:bulletEnabled val="1"/>
        </dgm:presLayoutVars>
      </dgm:prSet>
      <dgm:spPr/>
    </dgm:pt>
    <dgm:pt modelId="{4EFB2B44-FB8B-4B48-9411-4E601910CB7E}" type="pres">
      <dgm:prSet presAssocID="{B27F1093-304A-467D-BBC0-6741365F3D69}" presName="sibTrans" presStyleCnt="0"/>
      <dgm:spPr/>
    </dgm:pt>
    <dgm:pt modelId="{A9A82B5F-CD2C-4BAC-91F7-28840F55F28F}" type="pres">
      <dgm:prSet presAssocID="{AD2C2A25-E1E3-469C-85FB-6AD4A7B01538}" presName="node" presStyleLbl="node1" presStyleIdx="3" presStyleCnt="5">
        <dgm:presLayoutVars>
          <dgm:bulletEnabled val="1"/>
        </dgm:presLayoutVars>
      </dgm:prSet>
      <dgm:spPr/>
    </dgm:pt>
    <dgm:pt modelId="{92F1AB47-576D-46A1-AAA5-74B781E0A866}" type="pres">
      <dgm:prSet presAssocID="{A8DDAB98-E730-4FE0-829F-29A34C1AA4AF}" presName="sibTrans" presStyleCnt="0"/>
      <dgm:spPr/>
    </dgm:pt>
    <dgm:pt modelId="{67F18103-3872-4ED1-8AB6-BBC556A61833}" type="pres">
      <dgm:prSet presAssocID="{3F3CB55D-7B57-49D4-9B62-977159230438}" presName="node" presStyleLbl="node1" presStyleIdx="4" presStyleCnt="5">
        <dgm:presLayoutVars>
          <dgm:bulletEnabled val="1"/>
        </dgm:presLayoutVars>
      </dgm:prSet>
      <dgm:spPr/>
    </dgm:pt>
  </dgm:ptLst>
  <dgm:cxnLst>
    <dgm:cxn modelId="{54F5B01A-2794-4507-A95D-77E1D056A370}" srcId="{52C50363-02F8-42A0-97F4-4BD516254419}" destId="{AD2C2A25-E1E3-469C-85FB-6AD4A7B01538}" srcOrd="3" destOrd="0" parTransId="{6B844441-1505-4D6D-B311-F96FACE77A4D}" sibTransId="{A8DDAB98-E730-4FE0-829F-29A34C1AA4AF}"/>
    <dgm:cxn modelId="{72952879-3D57-4F5F-BC99-4B127295BFBA}" srcId="{52C50363-02F8-42A0-97F4-4BD516254419}" destId="{3F3CB55D-7B57-49D4-9B62-977159230438}" srcOrd="4" destOrd="0" parTransId="{A898BDE5-40C5-4523-8FE4-83B594F6D25D}" sibTransId="{70C54F27-5673-409B-B860-29A16D6CCAA8}"/>
    <dgm:cxn modelId="{065CD693-9145-4869-A3BE-A17CD75349B4}" type="presOf" srcId="{700B5DA2-E3EE-442B-A673-FCB7E9F67874}" destId="{30CC5295-BF22-4D0F-922E-81684CFE4030}" srcOrd="0" destOrd="0" presId="urn:microsoft.com/office/officeart/2005/8/layout/default"/>
    <dgm:cxn modelId="{B34EC5B2-F12E-4A96-8B6F-AB3F83926198}" type="presOf" srcId="{AD2C2A25-E1E3-469C-85FB-6AD4A7B01538}" destId="{A9A82B5F-CD2C-4BAC-91F7-28840F55F28F}" srcOrd="0" destOrd="0" presId="urn:microsoft.com/office/officeart/2005/8/layout/default"/>
    <dgm:cxn modelId="{D86C86B5-315C-4B5E-9719-AFFEDA6B5018}" srcId="{52C50363-02F8-42A0-97F4-4BD516254419}" destId="{DEEF4D17-6855-493D-9467-4EFC34B27745}" srcOrd="0" destOrd="0" parTransId="{F6957D8C-5F9C-45DD-82A8-8B0C60D783C8}" sibTransId="{C7A33F84-EBF3-442A-A516-64DA9419E792}"/>
    <dgm:cxn modelId="{C4560BCA-43C6-4DE9-B420-D4A150219376}" srcId="{52C50363-02F8-42A0-97F4-4BD516254419}" destId="{B26EFDDC-C318-409A-8EEB-C2E7B84240CB}" srcOrd="2" destOrd="0" parTransId="{CA8C66F4-CE9B-4F78-80AB-5C00FD77D9CD}" sibTransId="{B27F1093-304A-467D-BBC0-6741365F3D69}"/>
    <dgm:cxn modelId="{B238ACCA-6EAD-4526-95FD-7B6B80587080}" type="presOf" srcId="{DEEF4D17-6855-493D-9467-4EFC34B27745}" destId="{634CA175-64DE-4FC3-9CD3-8FD94F817574}" srcOrd="0" destOrd="0" presId="urn:microsoft.com/office/officeart/2005/8/layout/default"/>
    <dgm:cxn modelId="{6AC577D0-995F-49A7-9079-AB80BCBE6925}" type="presOf" srcId="{B26EFDDC-C318-409A-8EEB-C2E7B84240CB}" destId="{9A3DF150-A168-4E92-988F-1FA1D729EBF9}" srcOrd="0" destOrd="0" presId="urn:microsoft.com/office/officeart/2005/8/layout/default"/>
    <dgm:cxn modelId="{F4B272DF-1A27-4EEF-A077-AF7AC875FFAE}" type="presOf" srcId="{3F3CB55D-7B57-49D4-9B62-977159230438}" destId="{67F18103-3872-4ED1-8AB6-BBC556A61833}" srcOrd="0" destOrd="0" presId="urn:microsoft.com/office/officeart/2005/8/layout/default"/>
    <dgm:cxn modelId="{A246E3EB-9A64-4D1A-ACDC-4EAC3C5C7A71}" type="presOf" srcId="{52C50363-02F8-42A0-97F4-4BD516254419}" destId="{27A8998D-BBC6-4ED9-8DAF-A9D5F69B3E9A}" srcOrd="0" destOrd="0" presId="urn:microsoft.com/office/officeart/2005/8/layout/default"/>
    <dgm:cxn modelId="{89A994FF-283B-4009-B4ED-C5BB5C7DC8AD}" srcId="{52C50363-02F8-42A0-97F4-4BD516254419}" destId="{700B5DA2-E3EE-442B-A673-FCB7E9F67874}" srcOrd="1" destOrd="0" parTransId="{EE2B8151-C536-4EF6-A639-112691183D24}" sibTransId="{26ECAD40-E47C-472B-8776-2AF68C5E8413}"/>
    <dgm:cxn modelId="{81C25E94-7579-4FA8-9715-74B41BB0D17F}" type="presParOf" srcId="{27A8998D-BBC6-4ED9-8DAF-A9D5F69B3E9A}" destId="{634CA175-64DE-4FC3-9CD3-8FD94F817574}" srcOrd="0" destOrd="0" presId="urn:microsoft.com/office/officeart/2005/8/layout/default"/>
    <dgm:cxn modelId="{B1F02923-596E-4B02-BB5D-88E586760077}" type="presParOf" srcId="{27A8998D-BBC6-4ED9-8DAF-A9D5F69B3E9A}" destId="{9B92AD78-96E6-4488-806C-EA7BD167A573}" srcOrd="1" destOrd="0" presId="urn:microsoft.com/office/officeart/2005/8/layout/default"/>
    <dgm:cxn modelId="{52615E71-EB61-451F-A907-A623E92DA7B1}" type="presParOf" srcId="{27A8998D-BBC6-4ED9-8DAF-A9D5F69B3E9A}" destId="{30CC5295-BF22-4D0F-922E-81684CFE4030}" srcOrd="2" destOrd="0" presId="urn:microsoft.com/office/officeart/2005/8/layout/default"/>
    <dgm:cxn modelId="{F7B42A25-2543-48D1-8962-74B6A70473DC}" type="presParOf" srcId="{27A8998D-BBC6-4ED9-8DAF-A9D5F69B3E9A}" destId="{FCEB1293-1443-46FB-AC5E-B98245788F45}" srcOrd="3" destOrd="0" presId="urn:microsoft.com/office/officeart/2005/8/layout/default"/>
    <dgm:cxn modelId="{36685B3B-288E-4C72-8BFD-EDB7CBD14031}" type="presParOf" srcId="{27A8998D-BBC6-4ED9-8DAF-A9D5F69B3E9A}" destId="{9A3DF150-A168-4E92-988F-1FA1D729EBF9}" srcOrd="4" destOrd="0" presId="urn:microsoft.com/office/officeart/2005/8/layout/default"/>
    <dgm:cxn modelId="{7F9F725E-0A1B-4CE5-AC84-1EFE656CD386}" type="presParOf" srcId="{27A8998D-BBC6-4ED9-8DAF-A9D5F69B3E9A}" destId="{4EFB2B44-FB8B-4B48-9411-4E601910CB7E}" srcOrd="5" destOrd="0" presId="urn:microsoft.com/office/officeart/2005/8/layout/default"/>
    <dgm:cxn modelId="{4D93BF2C-91D1-4B8C-BA99-A1EB33FC3C6C}" type="presParOf" srcId="{27A8998D-BBC6-4ED9-8DAF-A9D5F69B3E9A}" destId="{A9A82B5F-CD2C-4BAC-91F7-28840F55F28F}" srcOrd="6" destOrd="0" presId="urn:microsoft.com/office/officeart/2005/8/layout/default"/>
    <dgm:cxn modelId="{95E3C846-7466-4462-B443-546410858BF5}" type="presParOf" srcId="{27A8998D-BBC6-4ED9-8DAF-A9D5F69B3E9A}" destId="{92F1AB47-576D-46A1-AAA5-74B781E0A866}" srcOrd="7" destOrd="0" presId="urn:microsoft.com/office/officeart/2005/8/layout/default"/>
    <dgm:cxn modelId="{7FE24CB6-C8F1-40E2-A809-A2BDC8472A66}" type="presParOf" srcId="{27A8998D-BBC6-4ED9-8DAF-A9D5F69B3E9A}" destId="{67F18103-3872-4ED1-8AB6-BBC556A618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E268C-2B73-459A-886B-81B4A0B065B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94E179F-3925-4C42-A67D-AA58DEF109AE}">
      <dgm:prSet/>
      <dgm:spPr/>
      <dgm:t>
        <a:bodyPr/>
        <a:lstStyle/>
        <a:p>
          <a:r>
            <a:rPr lang="cy-GB" noProof="0" dirty="0"/>
            <a:t>Yn cael eu hanwybyddu wrth chwilio am gariad a gweithgareddau rhyw cymysg</a:t>
          </a:r>
        </a:p>
        <a:p>
          <a:r>
            <a:rPr lang="en-US" dirty="0"/>
            <a:t>Overlooked in dating and mixed sex activities</a:t>
          </a:r>
        </a:p>
      </dgm:t>
    </dgm:pt>
    <dgm:pt modelId="{08F4C720-8E27-4E68-A14B-498532FF5C4D}" type="parTrans" cxnId="{986D7668-292C-44F9-8A73-64756A197494}">
      <dgm:prSet/>
      <dgm:spPr/>
      <dgm:t>
        <a:bodyPr/>
        <a:lstStyle/>
        <a:p>
          <a:endParaRPr lang="en-US"/>
        </a:p>
      </dgm:t>
    </dgm:pt>
    <dgm:pt modelId="{F1883FC3-0FAB-4390-93AF-3A4D36C1D8BD}" type="sibTrans" cxnId="{986D7668-292C-44F9-8A73-64756A197494}">
      <dgm:prSet/>
      <dgm:spPr/>
      <dgm:t>
        <a:bodyPr/>
        <a:lstStyle/>
        <a:p>
          <a:endParaRPr lang="en-US"/>
        </a:p>
      </dgm:t>
    </dgm:pt>
    <dgm:pt modelId="{E8B998EF-2A3D-4C01-B814-20DE0E662C72}">
      <dgm:prSet/>
      <dgm:spPr/>
      <dgm:t>
        <a:bodyPr/>
        <a:lstStyle/>
        <a:p>
          <a:r>
            <a:rPr lang="cy-GB" noProof="0" dirty="0"/>
            <a:t>Statws cymdeithasol cymharol isel</a:t>
          </a:r>
        </a:p>
        <a:p>
          <a:r>
            <a:rPr lang="en-US" dirty="0"/>
            <a:t>Relatively low social status</a:t>
          </a:r>
        </a:p>
      </dgm:t>
    </dgm:pt>
    <dgm:pt modelId="{1B622E3B-477A-44F6-9E07-136929CACC23}" type="parTrans" cxnId="{FDFEB004-E5B6-4E2C-8C48-8965F02D2254}">
      <dgm:prSet/>
      <dgm:spPr/>
      <dgm:t>
        <a:bodyPr/>
        <a:lstStyle/>
        <a:p>
          <a:endParaRPr lang="en-US"/>
        </a:p>
      </dgm:t>
    </dgm:pt>
    <dgm:pt modelId="{82A4BF7B-AC5C-4466-B378-9842AD75AF64}" type="sibTrans" cxnId="{FDFEB004-E5B6-4E2C-8C48-8965F02D2254}">
      <dgm:prSet/>
      <dgm:spPr/>
      <dgm:t>
        <a:bodyPr/>
        <a:lstStyle/>
        <a:p>
          <a:endParaRPr lang="en-US"/>
        </a:p>
      </dgm:t>
    </dgm:pt>
    <dgm:pt modelId="{03E5C194-B5F2-41B1-BDCD-1B5D6982377F}">
      <dgm:prSet/>
      <dgm:spPr/>
      <dgm:t>
        <a:bodyPr/>
        <a:lstStyle/>
        <a:p>
          <a:r>
            <a:rPr lang="cy-GB" noProof="0" dirty="0"/>
            <a:t>Pan fydd aeddfedrwydd yn digwydd, gall fod ganddynt well boddhad corff na merched sy’n aeddfedu’n gynnar</a:t>
          </a:r>
        </a:p>
        <a:p>
          <a:r>
            <a:rPr lang="en-US" dirty="0"/>
            <a:t> When maturity catches up, may have better body satisfaction than early maturing girls</a:t>
          </a:r>
        </a:p>
      </dgm:t>
    </dgm:pt>
    <dgm:pt modelId="{5AE9D753-962C-4FD6-A3D7-C881618C152D}" type="parTrans" cxnId="{5465FE85-7C6D-4E1E-8DA7-E03EE52608CC}">
      <dgm:prSet/>
      <dgm:spPr/>
      <dgm:t>
        <a:bodyPr/>
        <a:lstStyle/>
        <a:p>
          <a:endParaRPr lang="en-US"/>
        </a:p>
      </dgm:t>
    </dgm:pt>
    <dgm:pt modelId="{BB84B76A-5F6B-4755-8939-3334773E2F87}" type="sibTrans" cxnId="{5465FE85-7C6D-4E1E-8DA7-E03EE52608CC}">
      <dgm:prSet/>
      <dgm:spPr/>
      <dgm:t>
        <a:bodyPr/>
        <a:lstStyle/>
        <a:p>
          <a:endParaRPr lang="en-US"/>
        </a:p>
      </dgm:t>
    </dgm:pt>
    <dgm:pt modelId="{77CAC824-9A26-4D18-8F13-6A6B5E0AE7E2}">
      <dgm:prSet/>
      <dgm:spPr/>
      <dgm:t>
        <a:bodyPr/>
        <a:lstStyle/>
        <a:p>
          <a:r>
            <a:rPr lang="cy-GB" noProof="0" dirty="0"/>
            <a:t>Mwy tebygol o gael corff delfrydol yn ddiwylliannol (tenau, coesau hir) </a:t>
          </a:r>
        </a:p>
        <a:p>
          <a:r>
            <a:rPr lang="en-US" dirty="0"/>
            <a:t>More likely to end up with culturally ideal body (slender, leggy)</a:t>
          </a:r>
        </a:p>
      </dgm:t>
    </dgm:pt>
    <dgm:pt modelId="{36D52EE8-509E-441A-94E1-55794CCE5917}" type="parTrans" cxnId="{2740E6C5-5590-4F9B-B545-674C063C03A7}">
      <dgm:prSet/>
      <dgm:spPr/>
      <dgm:t>
        <a:bodyPr/>
        <a:lstStyle/>
        <a:p>
          <a:endParaRPr lang="en-US"/>
        </a:p>
      </dgm:t>
    </dgm:pt>
    <dgm:pt modelId="{02785ABA-F2B8-42D9-8DD0-E0747946401A}" type="sibTrans" cxnId="{2740E6C5-5590-4F9B-B545-674C063C03A7}">
      <dgm:prSet/>
      <dgm:spPr/>
      <dgm:t>
        <a:bodyPr/>
        <a:lstStyle/>
        <a:p>
          <a:endParaRPr lang="en-US"/>
        </a:p>
      </dgm:t>
    </dgm:pt>
    <dgm:pt modelId="{E60FEA7E-F287-46EF-B573-9F71F20920A7}">
      <dgm:prSet/>
      <dgm:spPr/>
      <dgm:t>
        <a:bodyPr/>
        <a:lstStyle/>
        <a:p>
          <a:r>
            <a:rPr lang="cy-GB" noProof="0" dirty="0"/>
            <a:t>Tueddol i gael llai o broblemau emosiynol </a:t>
          </a:r>
        </a:p>
        <a:p>
          <a:r>
            <a:rPr lang="en-US" dirty="0"/>
            <a:t>Tend to have fewer emotional problems</a:t>
          </a:r>
        </a:p>
      </dgm:t>
    </dgm:pt>
    <dgm:pt modelId="{8E6C9F80-39E6-44AF-93D5-145C5BEEBC6A}" type="parTrans" cxnId="{803B6002-30EF-4482-A747-E653D2EAA366}">
      <dgm:prSet/>
      <dgm:spPr/>
      <dgm:t>
        <a:bodyPr/>
        <a:lstStyle/>
        <a:p>
          <a:endParaRPr lang="en-US"/>
        </a:p>
      </dgm:t>
    </dgm:pt>
    <dgm:pt modelId="{D7B6FF28-B2A6-473A-9D9D-F6DCD43F2932}" type="sibTrans" cxnId="{803B6002-30EF-4482-A747-E653D2EAA366}">
      <dgm:prSet/>
      <dgm:spPr/>
      <dgm:t>
        <a:bodyPr/>
        <a:lstStyle/>
        <a:p>
          <a:endParaRPr lang="en-US"/>
        </a:p>
      </dgm:t>
    </dgm:pt>
    <dgm:pt modelId="{D79E314D-5D92-4F9A-A835-22283C177481}" type="pres">
      <dgm:prSet presAssocID="{A06E268C-2B73-459A-886B-81B4A0B065BB}" presName="vert0" presStyleCnt="0">
        <dgm:presLayoutVars>
          <dgm:dir/>
          <dgm:animOne val="branch"/>
          <dgm:animLvl val="lvl"/>
        </dgm:presLayoutVars>
      </dgm:prSet>
      <dgm:spPr/>
    </dgm:pt>
    <dgm:pt modelId="{257D995F-5B8B-44B3-A9D5-A5D00B128A96}" type="pres">
      <dgm:prSet presAssocID="{694E179F-3925-4C42-A67D-AA58DEF109AE}" presName="thickLine" presStyleLbl="alignNode1" presStyleIdx="0" presStyleCnt="5"/>
      <dgm:spPr/>
    </dgm:pt>
    <dgm:pt modelId="{CD397645-B7DA-4EAE-B6AF-13495C945D67}" type="pres">
      <dgm:prSet presAssocID="{694E179F-3925-4C42-A67D-AA58DEF109AE}" presName="horz1" presStyleCnt="0"/>
      <dgm:spPr/>
    </dgm:pt>
    <dgm:pt modelId="{8BCFE1FF-E6DD-4C2B-BB32-14043042FFDE}" type="pres">
      <dgm:prSet presAssocID="{694E179F-3925-4C42-A67D-AA58DEF109AE}" presName="tx1" presStyleLbl="revTx" presStyleIdx="0" presStyleCnt="5"/>
      <dgm:spPr/>
    </dgm:pt>
    <dgm:pt modelId="{4B8CE1C4-A9CD-4E7D-A8E5-3E4B6CC51E41}" type="pres">
      <dgm:prSet presAssocID="{694E179F-3925-4C42-A67D-AA58DEF109AE}" presName="vert1" presStyleCnt="0"/>
      <dgm:spPr/>
    </dgm:pt>
    <dgm:pt modelId="{539C3D3D-143B-456B-8BDC-4660AFC5240D}" type="pres">
      <dgm:prSet presAssocID="{E8B998EF-2A3D-4C01-B814-20DE0E662C72}" presName="thickLine" presStyleLbl="alignNode1" presStyleIdx="1" presStyleCnt="5"/>
      <dgm:spPr/>
    </dgm:pt>
    <dgm:pt modelId="{B49B40AB-D203-4F5E-B1B8-03CC10AA3205}" type="pres">
      <dgm:prSet presAssocID="{E8B998EF-2A3D-4C01-B814-20DE0E662C72}" presName="horz1" presStyleCnt="0"/>
      <dgm:spPr/>
    </dgm:pt>
    <dgm:pt modelId="{594B6650-62FE-4C63-9834-8376C20EDEA7}" type="pres">
      <dgm:prSet presAssocID="{E8B998EF-2A3D-4C01-B814-20DE0E662C72}" presName="tx1" presStyleLbl="revTx" presStyleIdx="1" presStyleCnt="5"/>
      <dgm:spPr/>
    </dgm:pt>
    <dgm:pt modelId="{E1D2A996-5710-41B4-A1C8-17560CA6200E}" type="pres">
      <dgm:prSet presAssocID="{E8B998EF-2A3D-4C01-B814-20DE0E662C72}" presName="vert1" presStyleCnt="0"/>
      <dgm:spPr/>
    </dgm:pt>
    <dgm:pt modelId="{D79B924E-7792-4AC1-9AA7-978EA5D5B0BB}" type="pres">
      <dgm:prSet presAssocID="{03E5C194-B5F2-41B1-BDCD-1B5D6982377F}" presName="thickLine" presStyleLbl="alignNode1" presStyleIdx="2" presStyleCnt="5"/>
      <dgm:spPr/>
    </dgm:pt>
    <dgm:pt modelId="{9B642067-0310-426F-B6E9-93E37A6937F7}" type="pres">
      <dgm:prSet presAssocID="{03E5C194-B5F2-41B1-BDCD-1B5D6982377F}" presName="horz1" presStyleCnt="0"/>
      <dgm:spPr/>
    </dgm:pt>
    <dgm:pt modelId="{7BDD1B3B-C06C-41C0-BB92-8D891CE46FCB}" type="pres">
      <dgm:prSet presAssocID="{03E5C194-B5F2-41B1-BDCD-1B5D6982377F}" presName="tx1" presStyleLbl="revTx" presStyleIdx="2" presStyleCnt="5"/>
      <dgm:spPr/>
    </dgm:pt>
    <dgm:pt modelId="{0C0395AA-3518-48AE-9DDE-1B45B105ACE9}" type="pres">
      <dgm:prSet presAssocID="{03E5C194-B5F2-41B1-BDCD-1B5D6982377F}" presName="vert1" presStyleCnt="0"/>
      <dgm:spPr/>
    </dgm:pt>
    <dgm:pt modelId="{8048FFA6-445F-4821-A649-6F02BCF6BA22}" type="pres">
      <dgm:prSet presAssocID="{77CAC824-9A26-4D18-8F13-6A6B5E0AE7E2}" presName="thickLine" presStyleLbl="alignNode1" presStyleIdx="3" presStyleCnt="5"/>
      <dgm:spPr/>
    </dgm:pt>
    <dgm:pt modelId="{B5EA6FC7-7AEC-44A8-8112-80B2883400AC}" type="pres">
      <dgm:prSet presAssocID="{77CAC824-9A26-4D18-8F13-6A6B5E0AE7E2}" presName="horz1" presStyleCnt="0"/>
      <dgm:spPr/>
    </dgm:pt>
    <dgm:pt modelId="{37D60617-F222-485E-9564-14E5D1A22CF2}" type="pres">
      <dgm:prSet presAssocID="{77CAC824-9A26-4D18-8F13-6A6B5E0AE7E2}" presName="tx1" presStyleLbl="revTx" presStyleIdx="3" presStyleCnt="5"/>
      <dgm:spPr/>
    </dgm:pt>
    <dgm:pt modelId="{FC3838DC-1C72-40DC-9FB6-7879E4D2F1BC}" type="pres">
      <dgm:prSet presAssocID="{77CAC824-9A26-4D18-8F13-6A6B5E0AE7E2}" presName="vert1" presStyleCnt="0"/>
      <dgm:spPr/>
    </dgm:pt>
    <dgm:pt modelId="{FAADD5E4-6189-4824-B89D-1C838D8118FA}" type="pres">
      <dgm:prSet presAssocID="{E60FEA7E-F287-46EF-B573-9F71F20920A7}" presName="thickLine" presStyleLbl="alignNode1" presStyleIdx="4" presStyleCnt="5"/>
      <dgm:spPr/>
    </dgm:pt>
    <dgm:pt modelId="{E8861000-F165-40A1-B8E7-1EAFC0AB9FF0}" type="pres">
      <dgm:prSet presAssocID="{E60FEA7E-F287-46EF-B573-9F71F20920A7}" presName="horz1" presStyleCnt="0"/>
      <dgm:spPr/>
    </dgm:pt>
    <dgm:pt modelId="{BE77CAD5-8852-4BC2-8D24-A3D392B17BC8}" type="pres">
      <dgm:prSet presAssocID="{E60FEA7E-F287-46EF-B573-9F71F20920A7}" presName="tx1" presStyleLbl="revTx" presStyleIdx="4" presStyleCnt="5"/>
      <dgm:spPr/>
    </dgm:pt>
    <dgm:pt modelId="{73952B88-AAC7-4DF8-B1C5-5847B914F1E3}" type="pres">
      <dgm:prSet presAssocID="{E60FEA7E-F287-46EF-B573-9F71F20920A7}" presName="vert1" presStyleCnt="0"/>
      <dgm:spPr/>
    </dgm:pt>
  </dgm:ptLst>
  <dgm:cxnLst>
    <dgm:cxn modelId="{803B6002-30EF-4482-A747-E653D2EAA366}" srcId="{A06E268C-2B73-459A-886B-81B4A0B065BB}" destId="{E60FEA7E-F287-46EF-B573-9F71F20920A7}" srcOrd="4" destOrd="0" parTransId="{8E6C9F80-39E6-44AF-93D5-145C5BEEBC6A}" sibTransId="{D7B6FF28-B2A6-473A-9D9D-F6DCD43F2932}"/>
    <dgm:cxn modelId="{FDFEB004-E5B6-4E2C-8C48-8965F02D2254}" srcId="{A06E268C-2B73-459A-886B-81B4A0B065BB}" destId="{E8B998EF-2A3D-4C01-B814-20DE0E662C72}" srcOrd="1" destOrd="0" parTransId="{1B622E3B-477A-44F6-9E07-136929CACC23}" sibTransId="{82A4BF7B-AC5C-4466-B378-9842AD75AF64}"/>
    <dgm:cxn modelId="{06273420-7DC2-459C-B7C4-9CC2F1C259B7}" type="presOf" srcId="{E60FEA7E-F287-46EF-B573-9F71F20920A7}" destId="{BE77CAD5-8852-4BC2-8D24-A3D392B17BC8}" srcOrd="0" destOrd="0" presId="urn:microsoft.com/office/officeart/2008/layout/LinedList"/>
    <dgm:cxn modelId="{CCF61C2F-F3AA-46D1-BAF0-860CDCB7D14A}" type="presOf" srcId="{E8B998EF-2A3D-4C01-B814-20DE0E662C72}" destId="{594B6650-62FE-4C63-9834-8376C20EDEA7}" srcOrd="0" destOrd="0" presId="urn:microsoft.com/office/officeart/2008/layout/LinedList"/>
    <dgm:cxn modelId="{986D7668-292C-44F9-8A73-64756A197494}" srcId="{A06E268C-2B73-459A-886B-81B4A0B065BB}" destId="{694E179F-3925-4C42-A67D-AA58DEF109AE}" srcOrd="0" destOrd="0" parTransId="{08F4C720-8E27-4E68-A14B-498532FF5C4D}" sibTransId="{F1883FC3-0FAB-4390-93AF-3A4D36C1D8BD}"/>
    <dgm:cxn modelId="{FCEF814A-D670-4805-AB54-5014A8817C13}" type="presOf" srcId="{77CAC824-9A26-4D18-8F13-6A6B5E0AE7E2}" destId="{37D60617-F222-485E-9564-14E5D1A22CF2}" srcOrd="0" destOrd="0" presId="urn:microsoft.com/office/officeart/2008/layout/LinedList"/>
    <dgm:cxn modelId="{851F017F-1209-4824-B0F0-AA3651B6F469}" type="presOf" srcId="{694E179F-3925-4C42-A67D-AA58DEF109AE}" destId="{8BCFE1FF-E6DD-4C2B-BB32-14043042FFDE}" srcOrd="0" destOrd="0" presId="urn:microsoft.com/office/officeart/2008/layout/LinedList"/>
    <dgm:cxn modelId="{5465FE85-7C6D-4E1E-8DA7-E03EE52608CC}" srcId="{A06E268C-2B73-459A-886B-81B4A0B065BB}" destId="{03E5C194-B5F2-41B1-BDCD-1B5D6982377F}" srcOrd="2" destOrd="0" parTransId="{5AE9D753-962C-4FD6-A3D7-C881618C152D}" sibTransId="{BB84B76A-5F6B-4755-8939-3334773E2F87}"/>
    <dgm:cxn modelId="{183FA496-3E37-4397-B144-612E3C09E91B}" type="presOf" srcId="{A06E268C-2B73-459A-886B-81B4A0B065BB}" destId="{D79E314D-5D92-4F9A-A835-22283C177481}" srcOrd="0" destOrd="0" presId="urn:microsoft.com/office/officeart/2008/layout/LinedList"/>
    <dgm:cxn modelId="{2740E6C5-5590-4F9B-B545-674C063C03A7}" srcId="{A06E268C-2B73-459A-886B-81B4A0B065BB}" destId="{77CAC824-9A26-4D18-8F13-6A6B5E0AE7E2}" srcOrd="3" destOrd="0" parTransId="{36D52EE8-509E-441A-94E1-55794CCE5917}" sibTransId="{02785ABA-F2B8-42D9-8DD0-E0747946401A}"/>
    <dgm:cxn modelId="{AE21A6DC-96C5-4032-898B-35DF5C68F726}" type="presOf" srcId="{03E5C194-B5F2-41B1-BDCD-1B5D6982377F}" destId="{7BDD1B3B-C06C-41C0-BB92-8D891CE46FCB}" srcOrd="0" destOrd="0" presId="urn:microsoft.com/office/officeart/2008/layout/LinedList"/>
    <dgm:cxn modelId="{61108482-28E8-48C3-A665-E091AB4F6701}" type="presParOf" srcId="{D79E314D-5D92-4F9A-A835-22283C177481}" destId="{257D995F-5B8B-44B3-A9D5-A5D00B128A96}" srcOrd="0" destOrd="0" presId="urn:microsoft.com/office/officeart/2008/layout/LinedList"/>
    <dgm:cxn modelId="{886B0ADB-0FAB-474D-A02E-4C8236925A4C}" type="presParOf" srcId="{D79E314D-5D92-4F9A-A835-22283C177481}" destId="{CD397645-B7DA-4EAE-B6AF-13495C945D67}" srcOrd="1" destOrd="0" presId="urn:microsoft.com/office/officeart/2008/layout/LinedList"/>
    <dgm:cxn modelId="{97E5BD87-8888-48D7-BF80-1B839AAF0782}" type="presParOf" srcId="{CD397645-B7DA-4EAE-B6AF-13495C945D67}" destId="{8BCFE1FF-E6DD-4C2B-BB32-14043042FFDE}" srcOrd="0" destOrd="0" presId="urn:microsoft.com/office/officeart/2008/layout/LinedList"/>
    <dgm:cxn modelId="{D59E2E05-D054-468D-9443-7236582B8CDA}" type="presParOf" srcId="{CD397645-B7DA-4EAE-B6AF-13495C945D67}" destId="{4B8CE1C4-A9CD-4E7D-A8E5-3E4B6CC51E41}" srcOrd="1" destOrd="0" presId="urn:microsoft.com/office/officeart/2008/layout/LinedList"/>
    <dgm:cxn modelId="{0FACEC32-7198-4FDE-8EF7-5D7A7BF5874E}" type="presParOf" srcId="{D79E314D-5D92-4F9A-A835-22283C177481}" destId="{539C3D3D-143B-456B-8BDC-4660AFC5240D}" srcOrd="2" destOrd="0" presId="urn:microsoft.com/office/officeart/2008/layout/LinedList"/>
    <dgm:cxn modelId="{E62B16D9-52B6-455E-87AD-A2ECD1BA88AA}" type="presParOf" srcId="{D79E314D-5D92-4F9A-A835-22283C177481}" destId="{B49B40AB-D203-4F5E-B1B8-03CC10AA3205}" srcOrd="3" destOrd="0" presId="urn:microsoft.com/office/officeart/2008/layout/LinedList"/>
    <dgm:cxn modelId="{0553AC42-1542-4D6D-9771-E632B208EAF0}" type="presParOf" srcId="{B49B40AB-D203-4F5E-B1B8-03CC10AA3205}" destId="{594B6650-62FE-4C63-9834-8376C20EDEA7}" srcOrd="0" destOrd="0" presId="urn:microsoft.com/office/officeart/2008/layout/LinedList"/>
    <dgm:cxn modelId="{F3DD2CEF-7FEA-4740-B477-A7296CBDC62D}" type="presParOf" srcId="{B49B40AB-D203-4F5E-B1B8-03CC10AA3205}" destId="{E1D2A996-5710-41B4-A1C8-17560CA6200E}" srcOrd="1" destOrd="0" presId="urn:microsoft.com/office/officeart/2008/layout/LinedList"/>
    <dgm:cxn modelId="{5134291A-8A80-4128-877E-AA89483A711A}" type="presParOf" srcId="{D79E314D-5D92-4F9A-A835-22283C177481}" destId="{D79B924E-7792-4AC1-9AA7-978EA5D5B0BB}" srcOrd="4" destOrd="0" presId="urn:microsoft.com/office/officeart/2008/layout/LinedList"/>
    <dgm:cxn modelId="{F17B49F0-BA8D-4037-B71F-7237B1B9D808}" type="presParOf" srcId="{D79E314D-5D92-4F9A-A835-22283C177481}" destId="{9B642067-0310-426F-B6E9-93E37A6937F7}" srcOrd="5" destOrd="0" presId="urn:microsoft.com/office/officeart/2008/layout/LinedList"/>
    <dgm:cxn modelId="{21F92BF7-A9F4-4B42-8573-7B796C04B858}" type="presParOf" srcId="{9B642067-0310-426F-B6E9-93E37A6937F7}" destId="{7BDD1B3B-C06C-41C0-BB92-8D891CE46FCB}" srcOrd="0" destOrd="0" presId="urn:microsoft.com/office/officeart/2008/layout/LinedList"/>
    <dgm:cxn modelId="{B798882C-1388-4FA3-AB8C-931373C64661}" type="presParOf" srcId="{9B642067-0310-426F-B6E9-93E37A6937F7}" destId="{0C0395AA-3518-48AE-9DDE-1B45B105ACE9}" srcOrd="1" destOrd="0" presId="urn:microsoft.com/office/officeart/2008/layout/LinedList"/>
    <dgm:cxn modelId="{592F79CE-2ABF-40A5-B17C-93F7B551F0DC}" type="presParOf" srcId="{D79E314D-5D92-4F9A-A835-22283C177481}" destId="{8048FFA6-445F-4821-A649-6F02BCF6BA22}" srcOrd="6" destOrd="0" presId="urn:microsoft.com/office/officeart/2008/layout/LinedList"/>
    <dgm:cxn modelId="{FF1CB7F6-9039-4669-BD05-E8415CF95917}" type="presParOf" srcId="{D79E314D-5D92-4F9A-A835-22283C177481}" destId="{B5EA6FC7-7AEC-44A8-8112-80B2883400AC}" srcOrd="7" destOrd="0" presId="urn:microsoft.com/office/officeart/2008/layout/LinedList"/>
    <dgm:cxn modelId="{2A55F3E9-16AB-4E1D-BCE2-EF3A051CBF02}" type="presParOf" srcId="{B5EA6FC7-7AEC-44A8-8112-80B2883400AC}" destId="{37D60617-F222-485E-9564-14E5D1A22CF2}" srcOrd="0" destOrd="0" presId="urn:microsoft.com/office/officeart/2008/layout/LinedList"/>
    <dgm:cxn modelId="{50473A29-9849-495D-8A91-6CE718B6F5B4}" type="presParOf" srcId="{B5EA6FC7-7AEC-44A8-8112-80B2883400AC}" destId="{FC3838DC-1C72-40DC-9FB6-7879E4D2F1BC}" srcOrd="1" destOrd="0" presId="urn:microsoft.com/office/officeart/2008/layout/LinedList"/>
    <dgm:cxn modelId="{E07C9500-1883-4826-BD84-E9EFD3098778}" type="presParOf" srcId="{D79E314D-5D92-4F9A-A835-22283C177481}" destId="{FAADD5E4-6189-4824-B89D-1C838D8118FA}" srcOrd="8" destOrd="0" presId="urn:microsoft.com/office/officeart/2008/layout/LinedList"/>
    <dgm:cxn modelId="{52394A26-CCA3-45B2-AAF4-1360BCAF4594}" type="presParOf" srcId="{D79E314D-5D92-4F9A-A835-22283C177481}" destId="{E8861000-F165-40A1-B8E7-1EAFC0AB9FF0}" srcOrd="9" destOrd="0" presId="urn:microsoft.com/office/officeart/2008/layout/LinedList"/>
    <dgm:cxn modelId="{FDB98892-2CF6-4CE1-9210-E51A8EBBDEB7}" type="presParOf" srcId="{E8861000-F165-40A1-B8E7-1EAFC0AB9FF0}" destId="{BE77CAD5-8852-4BC2-8D24-A3D392B17BC8}" srcOrd="0" destOrd="0" presId="urn:microsoft.com/office/officeart/2008/layout/LinedList"/>
    <dgm:cxn modelId="{6AEBD162-8BDA-468A-A3C4-B0BAF4B9D6DE}" type="presParOf" srcId="{E8861000-F165-40A1-B8E7-1EAFC0AB9FF0}" destId="{73952B88-AAC7-4DF8-B1C5-5847B914F1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D323F5-171C-4012-ADAA-E4C67B50917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A92449B-F57F-4A57-B722-BC110182FFB8}">
      <dgm:prSet/>
      <dgm:spPr/>
      <dgm:t>
        <a:bodyPr/>
        <a:lstStyle/>
        <a:p>
          <a:r>
            <a:rPr lang="cy-GB" noProof="0" dirty="0"/>
            <a:t>Mae sawl astudiaeth wedi nodi y gall amseriad y Glasoed gael effaith enfawr ar Hunan-barch</a:t>
          </a:r>
          <a:r>
            <a:rPr lang="en-GB" dirty="0"/>
            <a:t>.</a:t>
          </a:r>
        </a:p>
        <a:p>
          <a:r>
            <a:rPr lang="en-GB" dirty="0"/>
            <a:t> Several studies have highlighted how the timing of Puberty can have a massive impact on Self-Esteem. </a:t>
          </a:r>
          <a:endParaRPr lang="en-US" dirty="0"/>
        </a:p>
      </dgm:t>
    </dgm:pt>
    <dgm:pt modelId="{83B17F65-7340-4B23-8B77-AB3413CF7833}" type="parTrans" cxnId="{7532E0AC-B265-4046-930A-AFB718F29ACF}">
      <dgm:prSet/>
      <dgm:spPr/>
      <dgm:t>
        <a:bodyPr/>
        <a:lstStyle/>
        <a:p>
          <a:endParaRPr lang="en-US"/>
        </a:p>
      </dgm:t>
    </dgm:pt>
    <dgm:pt modelId="{623E8652-A515-407F-9E0D-66FA69FA307D}" type="sibTrans" cxnId="{7532E0AC-B265-4046-930A-AFB718F29ACF}">
      <dgm:prSet/>
      <dgm:spPr/>
      <dgm:t>
        <a:bodyPr/>
        <a:lstStyle/>
        <a:p>
          <a:endParaRPr lang="en-US"/>
        </a:p>
      </dgm:t>
    </dgm:pt>
    <dgm:pt modelId="{585295DC-7106-40CB-9B85-F89CF787BD67}">
      <dgm:prSet/>
      <dgm:spPr/>
      <dgm:t>
        <a:bodyPr/>
        <a:lstStyle/>
        <a:p>
          <a:r>
            <a:rPr lang="cy-GB" noProof="0" dirty="0"/>
            <a:t>Ydy ymdrechion i wella Hunan-bach yn gamarweiniol?</a:t>
          </a:r>
        </a:p>
        <a:p>
          <a:r>
            <a:rPr lang="en-GB" dirty="0"/>
            <a:t> Are efforts to improve Self-Esteem misguided?  </a:t>
          </a:r>
          <a:endParaRPr lang="en-US" dirty="0"/>
        </a:p>
      </dgm:t>
    </dgm:pt>
    <dgm:pt modelId="{CA6C83A3-5016-4D19-9954-8C0AE5C636FC}" type="parTrans" cxnId="{EF861F8C-0FD1-4D35-A275-C0B3EFE09FE8}">
      <dgm:prSet/>
      <dgm:spPr/>
      <dgm:t>
        <a:bodyPr/>
        <a:lstStyle/>
        <a:p>
          <a:endParaRPr lang="en-US"/>
        </a:p>
      </dgm:t>
    </dgm:pt>
    <dgm:pt modelId="{1B538E5B-3678-40D6-B08C-046F4D533682}" type="sibTrans" cxnId="{EF861F8C-0FD1-4D35-A275-C0B3EFE09FE8}">
      <dgm:prSet/>
      <dgm:spPr/>
      <dgm:t>
        <a:bodyPr/>
        <a:lstStyle/>
        <a:p>
          <a:endParaRPr lang="en-US"/>
        </a:p>
      </dgm:t>
    </dgm:pt>
    <dgm:pt modelId="{4A5E9CA6-7C51-4CFA-8BD7-64C2AB33271B}" type="pres">
      <dgm:prSet presAssocID="{06D323F5-171C-4012-ADAA-E4C67B50917C}" presName="hierChild1" presStyleCnt="0">
        <dgm:presLayoutVars>
          <dgm:chPref val="1"/>
          <dgm:dir/>
          <dgm:animOne val="branch"/>
          <dgm:animLvl val="lvl"/>
          <dgm:resizeHandles/>
        </dgm:presLayoutVars>
      </dgm:prSet>
      <dgm:spPr/>
    </dgm:pt>
    <dgm:pt modelId="{EA64C353-88BC-4C6E-8602-6C6D8155B0EB}" type="pres">
      <dgm:prSet presAssocID="{DA92449B-F57F-4A57-B722-BC110182FFB8}" presName="hierRoot1" presStyleCnt="0"/>
      <dgm:spPr/>
    </dgm:pt>
    <dgm:pt modelId="{FBB7533F-3ACF-4023-971D-84C2F3411995}" type="pres">
      <dgm:prSet presAssocID="{DA92449B-F57F-4A57-B722-BC110182FFB8}" presName="composite" presStyleCnt="0"/>
      <dgm:spPr/>
    </dgm:pt>
    <dgm:pt modelId="{79272F5A-67D6-4E50-BFB8-66D9BDC5D49A}" type="pres">
      <dgm:prSet presAssocID="{DA92449B-F57F-4A57-B722-BC110182FFB8}" presName="background" presStyleLbl="node0" presStyleIdx="0" presStyleCnt="2"/>
      <dgm:spPr/>
    </dgm:pt>
    <dgm:pt modelId="{236DBA26-03CE-472C-A9EA-44D8BC2DA393}" type="pres">
      <dgm:prSet presAssocID="{DA92449B-F57F-4A57-B722-BC110182FFB8}" presName="text" presStyleLbl="fgAcc0" presStyleIdx="0" presStyleCnt="2">
        <dgm:presLayoutVars>
          <dgm:chPref val="3"/>
        </dgm:presLayoutVars>
      </dgm:prSet>
      <dgm:spPr/>
    </dgm:pt>
    <dgm:pt modelId="{C6B9C08E-4143-4328-829B-791ED5CCDE16}" type="pres">
      <dgm:prSet presAssocID="{DA92449B-F57F-4A57-B722-BC110182FFB8}" presName="hierChild2" presStyleCnt="0"/>
      <dgm:spPr/>
    </dgm:pt>
    <dgm:pt modelId="{D3C4872C-5A53-4DFB-9E5D-8FFF57A335C0}" type="pres">
      <dgm:prSet presAssocID="{585295DC-7106-40CB-9B85-F89CF787BD67}" presName="hierRoot1" presStyleCnt="0"/>
      <dgm:spPr/>
    </dgm:pt>
    <dgm:pt modelId="{EFA831C4-7A0F-4F1C-B0B5-66A70E512965}" type="pres">
      <dgm:prSet presAssocID="{585295DC-7106-40CB-9B85-F89CF787BD67}" presName="composite" presStyleCnt="0"/>
      <dgm:spPr/>
    </dgm:pt>
    <dgm:pt modelId="{15F463ED-77B1-4F32-8734-AB7CEA47C31D}" type="pres">
      <dgm:prSet presAssocID="{585295DC-7106-40CB-9B85-F89CF787BD67}" presName="background" presStyleLbl="node0" presStyleIdx="1" presStyleCnt="2"/>
      <dgm:spPr/>
    </dgm:pt>
    <dgm:pt modelId="{B3FBA9F8-39E4-4A19-92C6-92C440CE7EDC}" type="pres">
      <dgm:prSet presAssocID="{585295DC-7106-40CB-9B85-F89CF787BD67}" presName="text" presStyleLbl="fgAcc0" presStyleIdx="1" presStyleCnt="2">
        <dgm:presLayoutVars>
          <dgm:chPref val="3"/>
        </dgm:presLayoutVars>
      </dgm:prSet>
      <dgm:spPr/>
    </dgm:pt>
    <dgm:pt modelId="{4A0D002D-4D66-4D57-B4B3-FD550F6DD224}" type="pres">
      <dgm:prSet presAssocID="{585295DC-7106-40CB-9B85-F89CF787BD67}" presName="hierChild2" presStyleCnt="0"/>
      <dgm:spPr/>
    </dgm:pt>
  </dgm:ptLst>
  <dgm:cxnLst>
    <dgm:cxn modelId="{81E08B6A-EED2-48DC-94EF-1A2616C90F12}" type="presOf" srcId="{585295DC-7106-40CB-9B85-F89CF787BD67}" destId="{B3FBA9F8-39E4-4A19-92C6-92C440CE7EDC}" srcOrd="0" destOrd="0" presId="urn:microsoft.com/office/officeart/2005/8/layout/hierarchy1"/>
    <dgm:cxn modelId="{DD845578-01F7-4D39-9683-BE04309AE703}" type="presOf" srcId="{06D323F5-171C-4012-ADAA-E4C67B50917C}" destId="{4A5E9CA6-7C51-4CFA-8BD7-64C2AB33271B}" srcOrd="0" destOrd="0" presId="urn:microsoft.com/office/officeart/2005/8/layout/hierarchy1"/>
    <dgm:cxn modelId="{EF861F8C-0FD1-4D35-A275-C0B3EFE09FE8}" srcId="{06D323F5-171C-4012-ADAA-E4C67B50917C}" destId="{585295DC-7106-40CB-9B85-F89CF787BD67}" srcOrd="1" destOrd="0" parTransId="{CA6C83A3-5016-4D19-9954-8C0AE5C636FC}" sibTransId="{1B538E5B-3678-40D6-B08C-046F4D533682}"/>
    <dgm:cxn modelId="{7532E0AC-B265-4046-930A-AFB718F29ACF}" srcId="{06D323F5-171C-4012-ADAA-E4C67B50917C}" destId="{DA92449B-F57F-4A57-B722-BC110182FFB8}" srcOrd="0" destOrd="0" parTransId="{83B17F65-7340-4B23-8B77-AB3413CF7833}" sibTransId="{623E8652-A515-407F-9E0D-66FA69FA307D}"/>
    <dgm:cxn modelId="{DE742AF8-46D8-4358-B45D-0094C76C2CF5}" type="presOf" srcId="{DA92449B-F57F-4A57-B722-BC110182FFB8}" destId="{236DBA26-03CE-472C-A9EA-44D8BC2DA393}" srcOrd="0" destOrd="0" presId="urn:microsoft.com/office/officeart/2005/8/layout/hierarchy1"/>
    <dgm:cxn modelId="{1C8A99B6-09C6-4D00-BDAE-3230F4BB6E75}" type="presParOf" srcId="{4A5E9CA6-7C51-4CFA-8BD7-64C2AB33271B}" destId="{EA64C353-88BC-4C6E-8602-6C6D8155B0EB}" srcOrd="0" destOrd="0" presId="urn:microsoft.com/office/officeart/2005/8/layout/hierarchy1"/>
    <dgm:cxn modelId="{1BE5A953-F819-4B63-8031-8D3BF22A975A}" type="presParOf" srcId="{EA64C353-88BC-4C6E-8602-6C6D8155B0EB}" destId="{FBB7533F-3ACF-4023-971D-84C2F3411995}" srcOrd="0" destOrd="0" presId="urn:microsoft.com/office/officeart/2005/8/layout/hierarchy1"/>
    <dgm:cxn modelId="{301A8102-C02D-4FC6-8804-69903312BF93}" type="presParOf" srcId="{FBB7533F-3ACF-4023-971D-84C2F3411995}" destId="{79272F5A-67D6-4E50-BFB8-66D9BDC5D49A}" srcOrd="0" destOrd="0" presId="urn:microsoft.com/office/officeart/2005/8/layout/hierarchy1"/>
    <dgm:cxn modelId="{52F19EBE-D02E-4443-9E7B-4DB79A912EA5}" type="presParOf" srcId="{FBB7533F-3ACF-4023-971D-84C2F3411995}" destId="{236DBA26-03CE-472C-A9EA-44D8BC2DA393}" srcOrd="1" destOrd="0" presId="urn:microsoft.com/office/officeart/2005/8/layout/hierarchy1"/>
    <dgm:cxn modelId="{23C1C1C9-F820-4A54-ABF6-C8C0DE333A33}" type="presParOf" srcId="{EA64C353-88BC-4C6E-8602-6C6D8155B0EB}" destId="{C6B9C08E-4143-4328-829B-791ED5CCDE16}" srcOrd="1" destOrd="0" presId="urn:microsoft.com/office/officeart/2005/8/layout/hierarchy1"/>
    <dgm:cxn modelId="{9E013AED-1D52-4875-A6CB-49068F646AE5}" type="presParOf" srcId="{4A5E9CA6-7C51-4CFA-8BD7-64C2AB33271B}" destId="{D3C4872C-5A53-4DFB-9E5D-8FFF57A335C0}" srcOrd="1" destOrd="0" presId="urn:microsoft.com/office/officeart/2005/8/layout/hierarchy1"/>
    <dgm:cxn modelId="{FFCDF42C-0271-41F4-B7C0-FF64DB31A761}" type="presParOf" srcId="{D3C4872C-5A53-4DFB-9E5D-8FFF57A335C0}" destId="{EFA831C4-7A0F-4F1C-B0B5-66A70E512965}" srcOrd="0" destOrd="0" presId="urn:microsoft.com/office/officeart/2005/8/layout/hierarchy1"/>
    <dgm:cxn modelId="{0335ECD4-3C31-4D35-8BD8-B13D3EA1E56B}" type="presParOf" srcId="{EFA831C4-7A0F-4F1C-B0B5-66A70E512965}" destId="{15F463ED-77B1-4F32-8734-AB7CEA47C31D}" srcOrd="0" destOrd="0" presId="urn:microsoft.com/office/officeart/2005/8/layout/hierarchy1"/>
    <dgm:cxn modelId="{F4D05E95-77A1-4654-99C3-DC2F6454643E}" type="presParOf" srcId="{EFA831C4-7A0F-4F1C-B0B5-66A70E512965}" destId="{B3FBA9F8-39E4-4A19-92C6-92C440CE7EDC}" srcOrd="1" destOrd="0" presId="urn:microsoft.com/office/officeart/2005/8/layout/hierarchy1"/>
    <dgm:cxn modelId="{A23FB1FC-A672-4A19-B0CA-CF10D42B03EB}" type="presParOf" srcId="{D3C4872C-5A53-4DFB-9E5D-8FFF57A335C0}" destId="{4A0D002D-4D66-4D57-B4B3-FD550F6DD22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A7AE1-37B7-407B-B2F5-89C712489E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CED591-9229-47C8-B163-7BC5F574A65D}">
      <dgm:prSet/>
      <dgm:spPr/>
      <dgm:t>
        <a:bodyPr/>
        <a:lstStyle/>
        <a:p>
          <a:r>
            <a:rPr lang="cy-GB" noProof="0" dirty="0"/>
            <a:t>Newid yn siâp yr ên ( oherwydd dannedd parhaol). </a:t>
          </a:r>
        </a:p>
        <a:p>
          <a:r>
            <a:rPr lang="en-GB" dirty="0"/>
            <a:t>Jaw shape change (due to permanent teeth). </a:t>
          </a:r>
          <a:endParaRPr lang="en-US" dirty="0"/>
        </a:p>
      </dgm:t>
    </dgm:pt>
    <dgm:pt modelId="{AAC8058E-382A-44F4-BB5B-819315BF396F}" type="parTrans" cxnId="{B7CD54E6-7EBE-42B5-BA46-119D7B5DAC7A}">
      <dgm:prSet/>
      <dgm:spPr/>
      <dgm:t>
        <a:bodyPr/>
        <a:lstStyle/>
        <a:p>
          <a:endParaRPr lang="en-US"/>
        </a:p>
      </dgm:t>
    </dgm:pt>
    <dgm:pt modelId="{508FA5BE-0068-46BD-A307-1A2EA98719E5}" type="sibTrans" cxnId="{B7CD54E6-7EBE-42B5-BA46-119D7B5DAC7A}">
      <dgm:prSet/>
      <dgm:spPr/>
      <dgm:t>
        <a:bodyPr/>
        <a:lstStyle/>
        <a:p>
          <a:endParaRPr lang="en-US"/>
        </a:p>
      </dgm:t>
    </dgm:pt>
    <dgm:pt modelId="{E6E44629-5E63-41EE-829B-59EF4CBD40D7}">
      <dgm:prSet/>
      <dgm:spPr/>
      <dgm:t>
        <a:bodyPr/>
        <a:lstStyle/>
        <a:p>
          <a:r>
            <a:rPr lang="cy-GB" noProof="0" dirty="0"/>
            <a:t>Yn ogystal, mae’r talcen yn dod yn fwy amlwg</a:t>
          </a:r>
          <a:r>
            <a:rPr lang="en-GB" dirty="0"/>
            <a:t>. </a:t>
          </a:r>
        </a:p>
        <a:p>
          <a:r>
            <a:rPr lang="en-GB" dirty="0"/>
            <a:t>Forehead also becomes more prominent. </a:t>
          </a:r>
          <a:endParaRPr lang="en-US" dirty="0"/>
        </a:p>
      </dgm:t>
    </dgm:pt>
    <dgm:pt modelId="{CAE048CB-2A96-48F4-B07D-6DD3ACA129BE}" type="parTrans" cxnId="{B2122756-D88B-477C-9D96-297523416B86}">
      <dgm:prSet/>
      <dgm:spPr/>
      <dgm:t>
        <a:bodyPr/>
        <a:lstStyle/>
        <a:p>
          <a:endParaRPr lang="en-US"/>
        </a:p>
      </dgm:t>
    </dgm:pt>
    <dgm:pt modelId="{C638CEF6-2E58-4F7D-9B36-A50A1DC76CA2}" type="sibTrans" cxnId="{B2122756-D88B-477C-9D96-297523416B86}">
      <dgm:prSet/>
      <dgm:spPr/>
      <dgm:t>
        <a:bodyPr/>
        <a:lstStyle/>
        <a:p>
          <a:endParaRPr lang="en-US"/>
        </a:p>
      </dgm:t>
    </dgm:pt>
    <dgm:pt modelId="{6E99718F-1698-4157-80C6-A3850C6CACC2}">
      <dgm:prSet/>
      <dgm:spPr/>
      <dgm:t>
        <a:bodyPr/>
        <a:lstStyle/>
        <a:p>
          <a:r>
            <a:rPr lang="cy-GB" noProof="0" dirty="0"/>
            <a:t>Cyhyrau’n datblygu</a:t>
          </a:r>
        </a:p>
        <a:p>
          <a:r>
            <a:rPr lang="en-GB" dirty="0"/>
            <a:t>Joint development</a:t>
          </a:r>
          <a:endParaRPr lang="en-US" dirty="0"/>
        </a:p>
      </dgm:t>
    </dgm:pt>
    <dgm:pt modelId="{CD0CC4C3-B303-48CB-8B8D-5E98B60C4D84}" type="parTrans" cxnId="{DA5A2D17-D90F-4159-BC12-93AB93E9E980}">
      <dgm:prSet/>
      <dgm:spPr/>
      <dgm:t>
        <a:bodyPr/>
        <a:lstStyle/>
        <a:p>
          <a:endParaRPr lang="en-US"/>
        </a:p>
      </dgm:t>
    </dgm:pt>
    <dgm:pt modelId="{E9EB4E8E-D4A0-4AB4-B1CA-F8A714F624F2}" type="sibTrans" cxnId="{DA5A2D17-D90F-4159-BC12-93AB93E9E980}">
      <dgm:prSet/>
      <dgm:spPr/>
      <dgm:t>
        <a:bodyPr/>
        <a:lstStyle/>
        <a:p>
          <a:endParaRPr lang="en-US"/>
        </a:p>
      </dgm:t>
    </dgm:pt>
    <dgm:pt modelId="{90EA5126-D282-4C04-B01D-5E605B950BD8}">
      <dgm:prSet/>
      <dgm:spPr/>
      <dgm:t>
        <a:bodyPr/>
        <a:lstStyle/>
        <a:p>
          <a:r>
            <a:rPr lang="cy-GB" noProof="0" dirty="0"/>
            <a:t>Sgiliau Echddygol Manwl</a:t>
          </a:r>
          <a:endParaRPr lang="en-GB" dirty="0"/>
        </a:p>
        <a:p>
          <a:r>
            <a:rPr lang="en-GB" dirty="0"/>
            <a:t>Fine Motor Skills </a:t>
          </a:r>
          <a:endParaRPr lang="en-US" dirty="0"/>
        </a:p>
      </dgm:t>
    </dgm:pt>
    <dgm:pt modelId="{FBE04D79-1FF3-4234-B716-2ACE77880FF8}" type="parTrans" cxnId="{04E73322-9B0E-4731-A494-38303325E11D}">
      <dgm:prSet/>
      <dgm:spPr/>
      <dgm:t>
        <a:bodyPr/>
        <a:lstStyle/>
        <a:p>
          <a:endParaRPr lang="en-US"/>
        </a:p>
      </dgm:t>
    </dgm:pt>
    <dgm:pt modelId="{BE5824B7-F877-4713-BE4B-47D3B85D86D5}" type="sibTrans" cxnId="{04E73322-9B0E-4731-A494-38303325E11D}">
      <dgm:prSet/>
      <dgm:spPr/>
      <dgm:t>
        <a:bodyPr/>
        <a:lstStyle/>
        <a:p>
          <a:endParaRPr lang="en-US"/>
        </a:p>
      </dgm:t>
    </dgm:pt>
    <dgm:pt modelId="{CAFBAFA7-8EFC-4027-8585-2BE3BF6E1EA3}">
      <dgm:prSet/>
      <dgm:spPr/>
      <dgm:t>
        <a:bodyPr/>
        <a:lstStyle/>
        <a:p>
          <a:r>
            <a:rPr lang="cy-GB" dirty="0"/>
            <a:t>Merched yn well a byddai merched yn ymestyn eu rhagoriaeth dros fechgyn (datblygu'n gyflymach).</a:t>
          </a:r>
        </a:p>
        <a:p>
          <a:r>
            <a:rPr lang="en-GB" dirty="0"/>
            <a:t>Girls superior and girls would extend their superior over boys (develop quicker). </a:t>
          </a:r>
          <a:endParaRPr lang="en-US" dirty="0"/>
        </a:p>
      </dgm:t>
    </dgm:pt>
    <dgm:pt modelId="{85B361BB-2956-49A7-8B8A-F0CC1B0C4514}" type="parTrans" cxnId="{4C24665E-9EFE-4493-A5F0-5B2F045A1F94}">
      <dgm:prSet/>
      <dgm:spPr/>
      <dgm:t>
        <a:bodyPr/>
        <a:lstStyle/>
        <a:p>
          <a:endParaRPr lang="en-US"/>
        </a:p>
      </dgm:t>
    </dgm:pt>
    <dgm:pt modelId="{37ECC909-3D66-45C5-815B-C9B927325454}" type="sibTrans" cxnId="{4C24665E-9EFE-4493-A5F0-5B2F045A1F94}">
      <dgm:prSet/>
      <dgm:spPr/>
      <dgm:t>
        <a:bodyPr/>
        <a:lstStyle/>
        <a:p>
          <a:endParaRPr lang="en-US"/>
        </a:p>
      </dgm:t>
    </dgm:pt>
    <dgm:pt modelId="{C1E45B7B-48A6-4E8F-881B-AC38069D602F}">
      <dgm:prSet/>
      <dgm:spPr/>
      <dgm:t>
        <a:bodyPr/>
        <a:lstStyle/>
        <a:p>
          <a:r>
            <a:rPr lang="cy-GB" noProof="0" dirty="0"/>
            <a:t>Byddai bechgyn yn dal i fyny.</a:t>
          </a:r>
        </a:p>
        <a:p>
          <a:r>
            <a:rPr lang="en-GB" dirty="0"/>
            <a:t>Boys would catch up. </a:t>
          </a:r>
          <a:endParaRPr lang="en-US" dirty="0"/>
        </a:p>
      </dgm:t>
    </dgm:pt>
    <dgm:pt modelId="{0DB82BA7-0C3B-4BC7-897F-B3C17B92AED1}" type="parTrans" cxnId="{4E82A06F-18A0-43F2-988D-571E26B252C8}">
      <dgm:prSet/>
      <dgm:spPr/>
      <dgm:t>
        <a:bodyPr/>
        <a:lstStyle/>
        <a:p>
          <a:endParaRPr lang="en-US"/>
        </a:p>
      </dgm:t>
    </dgm:pt>
    <dgm:pt modelId="{19541DAA-A3E9-401B-AFBD-1FD7FA956904}" type="sibTrans" cxnId="{4E82A06F-18A0-43F2-988D-571E26B252C8}">
      <dgm:prSet/>
      <dgm:spPr/>
      <dgm:t>
        <a:bodyPr/>
        <a:lstStyle/>
        <a:p>
          <a:endParaRPr lang="en-US"/>
        </a:p>
      </dgm:t>
    </dgm:pt>
    <dgm:pt modelId="{C29A68F4-5E0D-4E1D-92FE-B63BA7A1FD63}" type="pres">
      <dgm:prSet presAssocID="{D64A7AE1-37B7-407B-B2F5-89C712489E87}" presName="root" presStyleCnt="0">
        <dgm:presLayoutVars>
          <dgm:dir/>
          <dgm:resizeHandles val="exact"/>
        </dgm:presLayoutVars>
      </dgm:prSet>
      <dgm:spPr/>
    </dgm:pt>
    <dgm:pt modelId="{77FDFD89-1C47-4CA9-98F2-3DB334B00C1A}" type="pres">
      <dgm:prSet presAssocID="{30CED591-9229-47C8-B163-7BC5F574A65D}" presName="compNode" presStyleCnt="0"/>
      <dgm:spPr/>
    </dgm:pt>
    <dgm:pt modelId="{A73D149F-4E83-43F8-983F-C2E7A6D91138}" type="pres">
      <dgm:prSet presAssocID="{30CED591-9229-47C8-B163-7BC5F574A65D}" presName="bgRect" presStyleLbl="bgShp" presStyleIdx="0" presStyleCnt="5" custLinFactNeighborX="1559" custLinFactNeighborY="-2498"/>
      <dgm:spPr/>
    </dgm:pt>
    <dgm:pt modelId="{614C7936-302A-4567-B01C-FDECE01FA700}" type="pres">
      <dgm:prSet presAssocID="{30CED591-9229-47C8-B163-7BC5F574A6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thbrush"/>
        </a:ext>
      </dgm:extLst>
    </dgm:pt>
    <dgm:pt modelId="{D984AF8A-9F2B-4975-87AD-0DD65F3F38F0}" type="pres">
      <dgm:prSet presAssocID="{30CED591-9229-47C8-B163-7BC5F574A65D}" presName="spaceRect" presStyleCnt="0"/>
      <dgm:spPr/>
    </dgm:pt>
    <dgm:pt modelId="{D73FF92C-5B91-451B-A984-73B43F5482C5}" type="pres">
      <dgm:prSet presAssocID="{30CED591-9229-47C8-B163-7BC5F574A65D}" presName="parTx" presStyleLbl="revTx" presStyleIdx="0" presStyleCnt="6">
        <dgm:presLayoutVars>
          <dgm:chMax val="0"/>
          <dgm:chPref val="0"/>
        </dgm:presLayoutVars>
      </dgm:prSet>
      <dgm:spPr/>
    </dgm:pt>
    <dgm:pt modelId="{FFEAEFCE-E2A6-4602-9E0B-174ABCF0DB54}" type="pres">
      <dgm:prSet presAssocID="{508FA5BE-0068-46BD-A307-1A2EA98719E5}" presName="sibTrans" presStyleCnt="0"/>
      <dgm:spPr/>
    </dgm:pt>
    <dgm:pt modelId="{630D7C39-9951-4D8A-8DB2-AC94D8A38228}" type="pres">
      <dgm:prSet presAssocID="{E6E44629-5E63-41EE-829B-59EF4CBD40D7}" presName="compNode" presStyleCnt="0"/>
      <dgm:spPr/>
    </dgm:pt>
    <dgm:pt modelId="{8333F1E2-1688-4ABC-9196-72CD72ACDC0B}" type="pres">
      <dgm:prSet presAssocID="{E6E44629-5E63-41EE-829B-59EF4CBD40D7}" presName="bgRect" presStyleLbl="bgShp" presStyleIdx="1" presStyleCnt="5"/>
      <dgm:spPr/>
    </dgm:pt>
    <dgm:pt modelId="{76604571-746C-4CDF-AE68-63513B33E90D}" type="pres">
      <dgm:prSet presAssocID="{E6E44629-5E63-41EE-829B-59EF4CBD40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w Temperature"/>
        </a:ext>
      </dgm:extLst>
    </dgm:pt>
    <dgm:pt modelId="{40B288D4-CA32-4D1D-968D-3D7C53CA7BA9}" type="pres">
      <dgm:prSet presAssocID="{E6E44629-5E63-41EE-829B-59EF4CBD40D7}" presName="spaceRect" presStyleCnt="0"/>
      <dgm:spPr/>
    </dgm:pt>
    <dgm:pt modelId="{E83ABEF9-B2BE-43B7-903D-61A624F1B8E1}" type="pres">
      <dgm:prSet presAssocID="{E6E44629-5E63-41EE-829B-59EF4CBD40D7}" presName="parTx" presStyleLbl="revTx" presStyleIdx="1" presStyleCnt="6">
        <dgm:presLayoutVars>
          <dgm:chMax val="0"/>
          <dgm:chPref val="0"/>
        </dgm:presLayoutVars>
      </dgm:prSet>
      <dgm:spPr/>
    </dgm:pt>
    <dgm:pt modelId="{C5743D08-3E89-47EB-B6DC-423CC7E01437}" type="pres">
      <dgm:prSet presAssocID="{C638CEF6-2E58-4F7D-9B36-A50A1DC76CA2}" presName="sibTrans" presStyleCnt="0"/>
      <dgm:spPr/>
    </dgm:pt>
    <dgm:pt modelId="{5FC6219E-CD4F-453B-8561-EE2B477CBC91}" type="pres">
      <dgm:prSet presAssocID="{6E99718F-1698-4157-80C6-A3850C6CACC2}" presName="compNode" presStyleCnt="0"/>
      <dgm:spPr/>
    </dgm:pt>
    <dgm:pt modelId="{A0AE3320-E55B-443E-AA0B-387C76CB1B82}" type="pres">
      <dgm:prSet presAssocID="{6E99718F-1698-4157-80C6-A3850C6CACC2}" presName="bgRect" presStyleLbl="bgShp" presStyleIdx="2" presStyleCnt="5"/>
      <dgm:spPr/>
    </dgm:pt>
    <dgm:pt modelId="{BA18FC31-A469-425A-831D-ECEE202637DC}" type="pres">
      <dgm:prSet presAssocID="{6E99718F-1698-4157-80C6-A3850C6CAC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FAEA34-F27C-4351-B191-EB0A81C4401D}" type="pres">
      <dgm:prSet presAssocID="{6E99718F-1698-4157-80C6-A3850C6CACC2}" presName="spaceRect" presStyleCnt="0"/>
      <dgm:spPr/>
    </dgm:pt>
    <dgm:pt modelId="{6538BCF8-C8F0-40F4-90D7-BC6F1A80F303}" type="pres">
      <dgm:prSet presAssocID="{6E99718F-1698-4157-80C6-A3850C6CACC2}" presName="parTx" presStyleLbl="revTx" presStyleIdx="2" presStyleCnt="6">
        <dgm:presLayoutVars>
          <dgm:chMax val="0"/>
          <dgm:chPref val="0"/>
        </dgm:presLayoutVars>
      </dgm:prSet>
      <dgm:spPr/>
    </dgm:pt>
    <dgm:pt modelId="{82AAC389-A07C-47C9-AB7D-5258560A2F37}" type="pres">
      <dgm:prSet presAssocID="{E9EB4E8E-D4A0-4AB4-B1CA-F8A714F624F2}" presName="sibTrans" presStyleCnt="0"/>
      <dgm:spPr/>
    </dgm:pt>
    <dgm:pt modelId="{E0D96221-D5D4-47BC-8AA3-FBBB6AB157EF}" type="pres">
      <dgm:prSet presAssocID="{90EA5126-D282-4C04-B01D-5E605B950BD8}" presName="compNode" presStyleCnt="0"/>
      <dgm:spPr/>
    </dgm:pt>
    <dgm:pt modelId="{91ED9167-22CB-4AFF-B18A-76856D7A2E3E}" type="pres">
      <dgm:prSet presAssocID="{90EA5126-D282-4C04-B01D-5E605B950BD8}" presName="bgRect" presStyleLbl="bgShp" presStyleIdx="3" presStyleCnt="5"/>
      <dgm:spPr/>
    </dgm:pt>
    <dgm:pt modelId="{0F9D552E-E411-4C84-8E8E-C5B4B4DD8D26}" type="pres">
      <dgm:prSet presAssocID="{90EA5126-D282-4C04-B01D-5E605B950B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03644E5A-948A-4ED7-893A-8ADAF4BD2C40}" type="pres">
      <dgm:prSet presAssocID="{90EA5126-D282-4C04-B01D-5E605B950BD8}" presName="spaceRect" presStyleCnt="0"/>
      <dgm:spPr/>
    </dgm:pt>
    <dgm:pt modelId="{1B371203-5A51-4001-899B-28F49ECA029A}" type="pres">
      <dgm:prSet presAssocID="{90EA5126-D282-4C04-B01D-5E605B950BD8}" presName="parTx" presStyleLbl="revTx" presStyleIdx="3" presStyleCnt="6">
        <dgm:presLayoutVars>
          <dgm:chMax val="0"/>
          <dgm:chPref val="0"/>
        </dgm:presLayoutVars>
      </dgm:prSet>
      <dgm:spPr/>
    </dgm:pt>
    <dgm:pt modelId="{19F1F530-2073-4DEC-9684-C830A400DCEA}" type="pres">
      <dgm:prSet presAssocID="{90EA5126-D282-4C04-B01D-5E605B950BD8}" presName="desTx" presStyleLbl="revTx" presStyleIdx="4" presStyleCnt="6">
        <dgm:presLayoutVars/>
      </dgm:prSet>
      <dgm:spPr/>
    </dgm:pt>
    <dgm:pt modelId="{FEB63230-B734-452C-9EA4-AE5E7F7F9CE0}" type="pres">
      <dgm:prSet presAssocID="{BE5824B7-F877-4713-BE4B-47D3B85D86D5}" presName="sibTrans" presStyleCnt="0"/>
      <dgm:spPr/>
    </dgm:pt>
    <dgm:pt modelId="{EAD82036-8DC6-484E-A8F0-38F31B7CD45B}" type="pres">
      <dgm:prSet presAssocID="{C1E45B7B-48A6-4E8F-881B-AC38069D602F}" presName="compNode" presStyleCnt="0"/>
      <dgm:spPr/>
    </dgm:pt>
    <dgm:pt modelId="{16EA2AEF-F2D7-4BEB-BCC8-498BE2D8CE02}" type="pres">
      <dgm:prSet presAssocID="{C1E45B7B-48A6-4E8F-881B-AC38069D602F}" presName="bgRect" presStyleLbl="bgShp" presStyleIdx="4" presStyleCnt="5"/>
      <dgm:spPr/>
    </dgm:pt>
    <dgm:pt modelId="{0D4C101D-784D-4891-9319-D15B636A4F63}" type="pres">
      <dgm:prSet presAssocID="{C1E45B7B-48A6-4E8F-881B-AC38069D60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2DEAEC6-60CA-4DEF-9C55-1B33C568DEB9}" type="pres">
      <dgm:prSet presAssocID="{C1E45B7B-48A6-4E8F-881B-AC38069D602F}" presName="spaceRect" presStyleCnt="0"/>
      <dgm:spPr/>
    </dgm:pt>
    <dgm:pt modelId="{FFB63AED-8350-4FB4-9645-7BB251C0466D}" type="pres">
      <dgm:prSet presAssocID="{C1E45B7B-48A6-4E8F-881B-AC38069D602F}" presName="parTx" presStyleLbl="revTx" presStyleIdx="5" presStyleCnt="6">
        <dgm:presLayoutVars>
          <dgm:chMax val="0"/>
          <dgm:chPref val="0"/>
        </dgm:presLayoutVars>
      </dgm:prSet>
      <dgm:spPr/>
    </dgm:pt>
  </dgm:ptLst>
  <dgm:cxnLst>
    <dgm:cxn modelId="{DA5A2D17-D90F-4159-BC12-93AB93E9E980}" srcId="{D64A7AE1-37B7-407B-B2F5-89C712489E87}" destId="{6E99718F-1698-4157-80C6-A3850C6CACC2}" srcOrd="2" destOrd="0" parTransId="{CD0CC4C3-B303-48CB-8B8D-5E98B60C4D84}" sibTransId="{E9EB4E8E-D4A0-4AB4-B1CA-F8A714F624F2}"/>
    <dgm:cxn modelId="{04E73322-9B0E-4731-A494-38303325E11D}" srcId="{D64A7AE1-37B7-407B-B2F5-89C712489E87}" destId="{90EA5126-D282-4C04-B01D-5E605B950BD8}" srcOrd="3" destOrd="0" parTransId="{FBE04D79-1FF3-4234-B716-2ACE77880FF8}" sibTransId="{BE5824B7-F877-4713-BE4B-47D3B85D86D5}"/>
    <dgm:cxn modelId="{4C24665E-9EFE-4493-A5F0-5B2F045A1F94}" srcId="{90EA5126-D282-4C04-B01D-5E605B950BD8}" destId="{CAFBAFA7-8EFC-4027-8585-2BE3BF6E1EA3}" srcOrd="0" destOrd="0" parTransId="{85B361BB-2956-49A7-8B8A-F0CC1B0C4514}" sibTransId="{37ECC909-3D66-45C5-815B-C9B927325454}"/>
    <dgm:cxn modelId="{5CB3D247-BB82-42CC-8BDB-82A3278C4D9F}" type="presOf" srcId="{6E99718F-1698-4157-80C6-A3850C6CACC2}" destId="{6538BCF8-C8F0-40F4-90D7-BC6F1A80F303}" srcOrd="0" destOrd="0" presId="urn:microsoft.com/office/officeart/2018/2/layout/IconVerticalSolidList"/>
    <dgm:cxn modelId="{B500BF6E-8DFA-452D-8FCB-C3D69BE5808E}" type="presOf" srcId="{E6E44629-5E63-41EE-829B-59EF4CBD40D7}" destId="{E83ABEF9-B2BE-43B7-903D-61A624F1B8E1}" srcOrd="0" destOrd="0" presId="urn:microsoft.com/office/officeart/2018/2/layout/IconVerticalSolidList"/>
    <dgm:cxn modelId="{4E82A06F-18A0-43F2-988D-571E26B252C8}" srcId="{D64A7AE1-37B7-407B-B2F5-89C712489E87}" destId="{C1E45B7B-48A6-4E8F-881B-AC38069D602F}" srcOrd="4" destOrd="0" parTransId="{0DB82BA7-0C3B-4BC7-897F-B3C17B92AED1}" sibTransId="{19541DAA-A3E9-401B-AFBD-1FD7FA956904}"/>
    <dgm:cxn modelId="{B2122756-D88B-477C-9D96-297523416B86}" srcId="{D64A7AE1-37B7-407B-B2F5-89C712489E87}" destId="{E6E44629-5E63-41EE-829B-59EF4CBD40D7}" srcOrd="1" destOrd="0" parTransId="{CAE048CB-2A96-48F4-B07D-6DD3ACA129BE}" sibTransId="{C638CEF6-2E58-4F7D-9B36-A50A1DC76CA2}"/>
    <dgm:cxn modelId="{C2582282-EFE3-4343-B278-D34886657514}" type="presOf" srcId="{CAFBAFA7-8EFC-4027-8585-2BE3BF6E1EA3}" destId="{19F1F530-2073-4DEC-9684-C830A400DCEA}" srcOrd="0" destOrd="0" presId="urn:microsoft.com/office/officeart/2018/2/layout/IconVerticalSolidList"/>
    <dgm:cxn modelId="{F479CC8E-718C-4DD6-9C47-D4FF8542920B}" type="presOf" srcId="{C1E45B7B-48A6-4E8F-881B-AC38069D602F}" destId="{FFB63AED-8350-4FB4-9645-7BB251C0466D}" srcOrd="0" destOrd="0" presId="urn:microsoft.com/office/officeart/2018/2/layout/IconVerticalSolidList"/>
    <dgm:cxn modelId="{95E0FB91-0253-4FF4-94A1-9EA06A8E7AFC}" type="presOf" srcId="{90EA5126-D282-4C04-B01D-5E605B950BD8}" destId="{1B371203-5A51-4001-899B-28F49ECA029A}" srcOrd="0" destOrd="0" presId="urn:microsoft.com/office/officeart/2018/2/layout/IconVerticalSolidList"/>
    <dgm:cxn modelId="{E09A45BC-FDDC-4D0B-993E-D9386C62A166}" type="presOf" srcId="{30CED591-9229-47C8-B163-7BC5F574A65D}" destId="{D73FF92C-5B91-451B-A984-73B43F5482C5}" srcOrd="0" destOrd="0" presId="urn:microsoft.com/office/officeart/2018/2/layout/IconVerticalSolidList"/>
    <dgm:cxn modelId="{BA760AD7-9FA0-49EE-A038-BECB9BEB264E}" type="presOf" srcId="{D64A7AE1-37B7-407B-B2F5-89C712489E87}" destId="{C29A68F4-5E0D-4E1D-92FE-B63BA7A1FD63}" srcOrd="0" destOrd="0" presId="urn:microsoft.com/office/officeart/2018/2/layout/IconVerticalSolidList"/>
    <dgm:cxn modelId="{B7CD54E6-7EBE-42B5-BA46-119D7B5DAC7A}" srcId="{D64A7AE1-37B7-407B-B2F5-89C712489E87}" destId="{30CED591-9229-47C8-B163-7BC5F574A65D}" srcOrd="0" destOrd="0" parTransId="{AAC8058E-382A-44F4-BB5B-819315BF396F}" sibTransId="{508FA5BE-0068-46BD-A307-1A2EA98719E5}"/>
    <dgm:cxn modelId="{C90BE3FB-9B2F-4604-B44F-513DB529445B}" type="presParOf" srcId="{C29A68F4-5E0D-4E1D-92FE-B63BA7A1FD63}" destId="{77FDFD89-1C47-4CA9-98F2-3DB334B00C1A}" srcOrd="0" destOrd="0" presId="urn:microsoft.com/office/officeart/2018/2/layout/IconVerticalSolidList"/>
    <dgm:cxn modelId="{B5B4FFB6-C285-43D0-B6E2-7FE1E4C68DEF}" type="presParOf" srcId="{77FDFD89-1C47-4CA9-98F2-3DB334B00C1A}" destId="{A73D149F-4E83-43F8-983F-C2E7A6D91138}" srcOrd="0" destOrd="0" presId="urn:microsoft.com/office/officeart/2018/2/layout/IconVerticalSolidList"/>
    <dgm:cxn modelId="{70EAE520-D8B6-4263-A43C-FF5894972461}" type="presParOf" srcId="{77FDFD89-1C47-4CA9-98F2-3DB334B00C1A}" destId="{614C7936-302A-4567-B01C-FDECE01FA700}" srcOrd="1" destOrd="0" presId="urn:microsoft.com/office/officeart/2018/2/layout/IconVerticalSolidList"/>
    <dgm:cxn modelId="{E7F7521D-C63B-4F86-B4DE-9C6BDE056175}" type="presParOf" srcId="{77FDFD89-1C47-4CA9-98F2-3DB334B00C1A}" destId="{D984AF8A-9F2B-4975-87AD-0DD65F3F38F0}" srcOrd="2" destOrd="0" presId="urn:microsoft.com/office/officeart/2018/2/layout/IconVerticalSolidList"/>
    <dgm:cxn modelId="{5FE4C9A0-131D-492B-858B-69CB93E7C8CA}" type="presParOf" srcId="{77FDFD89-1C47-4CA9-98F2-3DB334B00C1A}" destId="{D73FF92C-5B91-451B-A984-73B43F5482C5}" srcOrd="3" destOrd="0" presId="urn:microsoft.com/office/officeart/2018/2/layout/IconVerticalSolidList"/>
    <dgm:cxn modelId="{371B9EDE-20C1-4419-BBFD-C11AB323452B}" type="presParOf" srcId="{C29A68F4-5E0D-4E1D-92FE-B63BA7A1FD63}" destId="{FFEAEFCE-E2A6-4602-9E0B-174ABCF0DB54}" srcOrd="1" destOrd="0" presId="urn:microsoft.com/office/officeart/2018/2/layout/IconVerticalSolidList"/>
    <dgm:cxn modelId="{7CBEBB8A-18C0-4259-A8D1-2DB2CA8E9033}" type="presParOf" srcId="{C29A68F4-5E0D-4E1D-92FE-B63BA7A1FD63}" destId="{630D7C39-9951-4D8A-8DB2-AC94D8A38228}" srcOrd="2" destOrd="0" presId="urn:microsoft.com/office/officeart/2018/2/layout/IconVerticalSolidList"/>
    <dgm:cxn modelId="{7E61AD4B-E970-45EA-A790-CCC7E1D671C8}" type="presParOf" srcId="{630D7C39-9951-4D8A-8DB2-AC94D8A38228}" destId="{8333F1E2-1688-4ABC-9196-72CD72ACDC0B}" srcOrd="0" destOrd="0" presId="urn:microsoft.com/office/officeart/2018/2/layout/IconVerticalSolidList"/>
    <dgm:cxn modelId="{062A4206-6E5F-49EE-AE5F-6FBA6D0191B5}" type="presParOf" srcId="{630D7C39-9951-4D8A-8DB2-AC94D8A38228}" destId="{76604571-746C-4CDF-AE68-63513B33E90D}" srcOrd="1" destOrd="0" presId="urn:microsoft.com/office/officeart/2018/2/layout/IconVerticalSolidList"/>
    <dgm:cxn modelId="{86DA3FCF-60D1-4912-960E-4220DC8B4C18}" type="presParOf" srcId="{630D7C39-9951-4D8A-8DB2-AC94D8A38228}" destId="{40B288D4-CA32-4D1D-968D-3D7C53CA7BA9}" srcOrd="2" destOrd="0" presId="urn:microsoft.com/office/officeart/2018/2/layout/IconVerticalSolidList"/>
    <dgm:cxn modelId="{AA9DE116-F253-4275-ACCE-ACA6DF6BBA4C}" type="presParOf" srcId="{630D7C39-9951-4D8A-8DB2-AC94D8A38228}" destId="{E83ABEF9-B2BE-43B7-903D-61A624F1B8E1}" srcOrd="3" destOrd="0" presId="urn:microsoft.com/office/officeart/2018/2/layout/IconVerticalSolidList"/>
    <dgm:cxn modelId="{5A971E6B-BD7D-4BAC-A814-39ADCA9FC134}" type="presParOf" srcId="{C29A68F4-5E0D-4E1D-92FE-B63BA7A1FD63}" destId="{C5743D08-3E89-47EB-B6DC-423CC7E01437}" srcOrd="3" destOrd="0" presId="urn:microsoft.com/office/officeart/2018/2/layout/IconVerticalSolidList"/>
    <dgm:cxn modelId="{0E77DDB0-7902-4BFF-A847-BC8DFA2459D0}" type="presParOf" srcId="{C29A68F4-5E0D-4E1D-92FE-B63BA7A1FD63}" destId="{5FC6219E-CD4F-453B-8561-EE2B477CBC91}" srcOrd="4" destOrd="0" presId="urn:microsoft.com/office/officeart/2018/2/layout/IconVerticalSolidList"/>
    <dgm:cxn modelId="{27578AF2-4DAD-40AF-82CA-B320D2FB6C6C}" type="presParOf" srcId="{5FC6219E-CD4F-453B-8561-EE2B477CBC91}" destId="{A0AE3320-E55B-443E-AA0B-387C76CB1B82}" srcOrd="0" destOrd="0" presId="urn:microsoft.com/office/officeart/2018/2/layout/IconVerticalSolidList"/>
    <dgm:cxn modelId="{6926E73B-21CB-4B94-A137-ED60E08B0890}" type="presParOf" srcId="{5FC6219E-CD4F-453B-8561-EE2B477CBC91}" destId="{BA18FC31-A469-425A-831D-ECEE202637DC}" srcOrd="1" destOrd="0" presId="urn:microsoft.com/office/officeart/2018/2/layout/IconVerticalSolidList"/>
    <dgm:cxn modelId="{C661C504-95D7-4CDD-B28D-B94D2F2A0438}" type="presParOf" srcId="{5FC6219E-CD4F-453B-8561-EE2B477CBC91}" destId="{00FAEA34-F27C-4351-B191-EB0A81C4401D}" srcOrd="2" destOrd="0" presId="urn:microsoft.com/office/officeart/2018/2/layout/IconVerticalSolidList"/>
    <dgm:cxn modelId="{FB322EA6-AC6D-497C-A2D8-3C15256EBEE3}" type="presParOf" srcId="{5FC6219E-CD4F-453B-8561-EE2B477CBC91}" destId="{6538BCF8-C8F0-40F4-90D7-BC6F1A80F303}" srcOrd="3" destOrd="0" presId="urn:microsoft.com/office/officeart/2018/2/layout/IconVerticalSolidList"/>
    <dgm:cxn modelId="{0E627A7B-51FA-497E-BD4E-C0787763F878}" type="presParOf" srcId="{C29A68F4-5E0D-4E1D-92FE-B63BA7A1FD63}" destId="{82AAC389-A07C-47C9-AB7D-5258560A2F37}" srcOrd="5" destOrd="0" presId="urn:microsoft.com/office/officeart/2018/2/layout/IconVerticalSolidList"/>
    <dgm:cxn modelId="{D493CCBF-9417-4282-B837-926FBA55E440}" type="presParOf" srcId="{C29A68F4-5E0D-4E1D-92FE-B63BA7A1FD63}" destId="{E0D96221-D5D4-47BC-8AA3-FBBB6AB157EF}" srcOrd="6" destOrd="0" presId="urn:microsoft.com/office/officeart/2018/2/layout/IconVerticalSolidList"/>
    <dgm:cxn modelId="{EB8A7CE6-0165-47C5-B880-184B2FAE1248}" type="presParOf" srcId="{E0D96221-D5D4-47BC-8AA3-FBBB6AB157EF}" destId="{91ED9167-22CB-4AFF-B18A-76856D7A2E3E}" srcOrd="0" destOrd="0" presId="urn:microsoft.com/office/officeart/2018/2/layout/IconVerticalSolidList"/>
    <dgm:cxn modelId="{0D59FB53-3062-4E21-B32B-D3FA133D5675}" type="presParOf" srcId="{E0D96221-D5D4-47BC-8AA3-FBBB6AB157EF}" destId="{0F9D552E-E411-4C84-8E8E-C5B4B4DD8D26}" srcOrd="1" destOrd="0" presId="urn:microsoft.com/office/officeart/2018/2/layout/IconVerticalSolidList"/>
    <dgm:cxn modelId="{5BEB450F-9D36-4A61-8FEF-BD4FBB73AAF7}" type="presParOf" srcId="{E0D96221-D5D4-47BC-8AA3-FBBB6AB157EF}" destId="{03644E5A-948A-4ED7-893A-8ADAF4BD2C40}" srcOrd="2" destOrd="0" presId="urn:microsoft.com/office/officeart/2018/2/layout/IconVerticalSolidList"/>
    <dgm:cxn modelId="{FC914401-B56F-40F8-9FE9-A26FF6F73D1A}" type="presParOf" srcId="{E0D96221-D5D4-47BC-8AA3-FBBB6AB157EF}" destId="{1B371203-5A51-4001-899B-28F49ECA029A}" srcOrd="3" destOrd="0" presId="urn:microsoft.com/office/officeart/2018/2/layout/IconVerticalSolidList"/>
    <dgm:cxn modelId="{D4447770-C78B-4BCF-B74A-A1F722E1808F}" type="presParOf" srcId="{E0D96221-D5D4-47BC-8AA3-FBBB6AB157EF}" destId="{19F1F530-2073-4DEC-9684-C830A400DCEA}" srcOrd="4" destOrd="0" presId="urn:microsoft.com/office/officeart/2018/2/layout/IconVerticalSolidList"/>
    <dgm:cxn modelId="{F9B68E7E-073C-42D2-A93E-800EF207D3E9}" type="presParOf" srcId="{C29A68F4-5E0D-4E1D-92FE-B63BA7A1FD63}" destId="{FEB63230-B734-452C-9EA4-AE5E7F7F9CE0}" srcOrd="7" destOrd="0" presId="urn:microsoft.com/office/officeart/2018/2/layout/IconVerticalSolidList"/>
    <dgm:cxn modelId="{4E5B8F6D-1622-4CDC-B379-B2CB189EF366}" type="presParOf" srcId="{C29A68F4-5E0D-4E1D-92FE-B63BA7A1FD63}" destId="{EAD82036-8DC6-484E-A8F0-38F31B7CD45B}" srcOrd="8" destOrd="0" presId="urn:microsoft.com/office/officeart/2018/2/layout/IconVerticalSolidList"/>
    <dgm:cxn modelId="{B712CAC8-52DD-4961-B4CB-A06E2160978A}" type="presParOf" srcId="{EAD82036-8DC6-484E-A8F0-38F31B7CD45B}" destId="{16EA2AEF-F2D7-4BEB-BCC8-498BE2D8CE02}" srcOrd="0" destOrd="0" presId="urn:microsoft.com/office/officeart/2018/2/layout/IconVerticalSolidList"/>
    <dgm:cxn modelId="{6D03D976-97C4-4A16-9008-FE2DD8A18EB7}" type="presParOf" srcId="{EAD82036-8DC6-484E-A8F0-38F31B7CD45B}" destId="{0D4C101D-784D-4891-9319-D15B636A4F63}" srcOrd="1" destOrd="0" presId="urn:microsoft.com/office/officeart/2018/2/layout/IconVerticalSolidList"/>
    <dgm:cxn modelId="{32ECD578-9C1E-4E1B-821D-F80E5AD48C68}" type="presParOf" srcId="{EAD82036-8DC6-484E-A8F0-38F31B7CD45B}" destId="{32DEAEC6-60CA-4DEF-9C55-1B33C568DEB9}" srcOrd="2" destOrd="0" presId="urn:microsoft.com/office/officeart/2018/2/layout/IconVerticalSolidList"/>
    <dgm:cxn modelId="{271A4932-1000-4E0A-A513-2E364E3309BE}" type="presParOf" srcId="{EAD82036-8DC6-484E-A8F0-38F31B7CD45B}" destId="{FFB63AED-8350-4FB4-9645-7BB251C046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25A8AE-A0B8-4421-BA5F-36EF833417E0}"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FBCD2C7A-7196-4821-BF77-7E953EDA2C07}">
      <dgm:prSet/>
      <dgm:spPr/>
      <dgm:t>
        <a:bodyPr/>
        <a:lstStyle/>
        <a:p>
          <a:r>
            <a:rPr lang="cy-GB" noProof="0" dirty="0"/>
            <a:t>Mae ffibrau cyhyrau yn mynd trwy gyfnod twf yn ystod llencyndod.</a:t>
          </a:r>
        </a:p>
        <a:p>
          <a:r>
            <a:rPr lang="en-GB" dirty="0"/>
            <a:t>Muscle fibres go through a growth spurt at adolescence. </a:t>
          </a:r>
          <a:endParaRPr lang="en-US" dirty="0"/>
        </a:p>
      </dgm:t>
    </dgm:pt>
    <dgm:pt modelId="{71F6C506-3797-4F2B-BE1A-5ACEAB566DD3}" type="parTrans" cxnId="{15EEAE20-4105-456A-A32A-613856035C0D}">
      <dgm:prSet/>
      <dgm:spPr/>
      <dgm:t>
        <a:bodyPr/>
        <a:lstStyle/>
        <a:p>
          <a:endParaRPr lang="en-US"/>
        </a:p>
      </dgm:t>
    </dgm:pt>
    <dgm:pt modelId="{3C46DB61-77D9-483E-ADE4-C41F52B79436}" type="sibTrans" cxnId="{15EEAE20-4105-456A-A32A-613856035C0D}">
      <dgm:prSet/>
      <dgm:spPr/>
      <dgm:t>
        <a:bodyPr/>
        <a:lstStyle/>
        <a:p>
          <a:endParaRPr lang="en-US"/>
        </a:p>
      </dgm:t>
    </dgm:pt>
    <dgm:pt modelId="{74BFCD67-F7EF-4751-935E-A3F473668D02}">
      <dgm:prSet/>
      <dgm:spPr/>
      <dgm:t>
        <a:bodyPr/>
        <a:lstStyle/>
        <a:p>
          <a:r>
            <a:rPr lang="cy-GB" noProof="0" dirty="0"/>
            <a:t>Mwy Trwchus ac yn fwy Dwys – Cynnydd mewn cryfder</a:t>
          </a:r>
          <a:r>
            <a:rPr lang="cy-GB" dirty="0"/>
            <a:t>.</a:t>
          </a:r>
        </a:p>
        <a:p>
          <a:r>
            <a:rPr lang="en-GB" dirty="0"/>
            <a:t>Thicker and Denser – Increase in strength. </a:t>
          </a:r>
          <a:endParaRPr lang="en-US" dirty="0"/>
        </a:p>
      </dgm:t>
    </dgm:pt>
    <dgm:pt modelId="{8DE54265-0931-46BF-86ED-F33CE80952DF}" type="parTrans" cxnId="{7395CCA9-4EB5-4895-9F6E-9D29646C6865}">
      <dgm:prSet/>
      <dgm:spPr/>
      <dgm:t>
        <a:bodyPr/>
        <a:lstStyle/>
        <a:p>
          <a:endParaRPr lang="en-US"/>
        </a:p>
      </dgm:t>
    </dgm:pt>
    <dgm:pt modelId="{EC8A6992-4109-4913-8D3D-7BF121259314}" type="sibTrans" cxnId="{7395CCA9-4EB5-4895-9F6E-9D29646C6865}">
      <dgm:prSet/>
      <dgm:spPr/>
      <dgm:t>
        <a:bodyPr/>
        <a:lstStyle/>
        <a:p>
          <a:endParaRPr lang="en-US"/>
        </a:p>
      </dgm:t>
    </dgm:pt>
    <dgm:pt modelId="{3C25F190-6BDF-479A-9F45-0EC4687B112D}">
      <dgm:prSet/>
      <dgm:spPr/>
      <dgm:t>
        <a:bodyPr/>
        <a:lstStyle/>
        <a:p>
          <a:r>
            <a:rPr lang="en-GB" dirty="0"/>
            <a:t>Small a Schutz (1990) </a:t>
          </a:r>
          <a:r>
            <a:rPr lang="cy-GB" noProof="0" dirty="0"/>
            <a:t>– Mwy o gynnydd gan y mwyafrif o fechgyn</a:t>
          </a:r>
          <a:r>
            <a:rPr lang="en-GB" dirty="0"/>
            <a:t>. </a:t>
          </a:r>
        </a:p>
        <a:p>
          <a:r>
            <a:rPr lang="en-GB" dirty="0"/>
            <a:t>Small and Schutz (1990) – Greater increase by most boys. </a:t>
          </a:r>
          <a:endParaRPr lang="en-US" dirty="0"/>
        </a:p>
      </dgm:t>
    </dgm:pt>
    <dgm:pt modelId="{77D81986-597A-462B-98A3-05F8E5F37A5A}" type="parTrans" cxnId="{4395FB96-2BC7-4B49-9B71-64A730320886}">
      <dgm:prSet/>
      <dgm:spPr/>
      <dgm:t>
        <a:bodyPr/>
        <a:lstStyle/>
        <a:p>
          <a:endParaRPr lang="en-US"/>
        </a:p>
      </dgm:t>
    </dgm:pt>
    <dgm:pt modelId="{FF3297C4-F336-4830-8384-2F232E22EE1A}" type="sibTrans" cxnId="{4395FB96-2BC7-4B49-9B71-64A730320886}">
      <dgm:prSet/>
      <dgm:spPr/>
      <dgm:t>
        <a:bodyPr/>
        <a:lstStyle/>
        <a:p>
          <a:endParaRPr lang="en-US"/>
        </a:p>
      </dgm:t>
    </dgm:pt>
    <dgm:pt modelId="{45EE66C6-9F2E-448C-B60A-3DF55B142A75}">
      <dgm:prSet/>
      <dgm:spPr/>
      <dgm:t>
        <a:bodyPr/>
        <a:lstStyle/>
        <a:p>
          <a:r>
            <a:rPr lang="cy-GB" noProof="0" dirty="0"/>
            <a:t>Gwahaniaethau rhyw mewn meinwe cyhyrau – hefyd yn secretu testosteron.</a:t>
          </a:r>
        </a:p>
        <a:p>
          <a:r>
            <a:rPr lang="en-GB" dirty="0"/>
            <a:t>Sex differences in muscle tissue – also secretion of testosterone. </a:t>
          </a:r>
          <a:endParaRPr lang="en-US" dirty="0"/>
        </a:p>
      </dgm:t>
    </dgm:pt>
    <dgm:pt modelId="{F6621753-D125-4AFB-9F43-20309080F2B6}" type="parTrans" cxnId="{9259E786-6385-437A-A453-504B0A7B043D}">
      <dgm:prSet/>
      <dgm:spPr/>
      <dgm:t>
        <a:bodyPr/>
        <a:lstStyle/>
        <a:p>
          <a:endParaRPr lang="en-US"/>
        </a:p>
      </dgm:t>
    </dgm:pt>
    <dgm:pt modelId="{BB97167E-693C-430E-96D4-A5CC80CA42B1}" type="sibTrans" cxnId="{9259E786-6385-437A-A453-504B0A7B043D}">
      <dgm:prSet/>
      <dgm:spPr/>
      <dgm:t>
        <a:bodyPr/>
        <a:lstStyle/>
        <a:p>
          <a:endParaRPr lang="en-US"/>
        </a:p>
      </dgm:t>
    </dgm:pt>
    <dgm:pt modelId="{AB2A27A0-21D4-4FB8-AC73-E1CB5A3EFF93}" type="pres">
      <dgm:prSet presAssocID="{E125A8AE-A0B8-4421-BA5F-36EF833417E0}" presName="matrix" presStyleCnt="0">
        <dgm:presLayoutVars>
          <dgm:chMax val="1"/>
          <dgm:dir/>
          <dgm:resizeHandles val="exact"/>
        </dgm:presLayoutVars>
      </dgm:prSet>
      <dgm:spPr/>
    </dgm:pt>
    <dgm:pt modelId="{BFD67247-5AAA-4157-ACCB-43FA332202AD}" type="pres">
      <dgm:prSet presAssocID="{E125A8AE-A0B8-4421-BA5F-36EF833417E0}" presName="diamond" presStyleLbl="bgShp" presStyleIdx="0" presStyleCnt="1"/>
      <dgm:spPr/>
    </dgm:pt>
    <dgm:pt modelId="{74A65CC6-D7BA-442B-AF9C-3674F10C9B18}" type="pres">
      <dgm:prSet presAssocID="{E125A8AE-A0B8-4421-BA5F-36EF833417E0}" presName="quad1" presStyleLbl="node1" presStyleIdx="0" presStyleCnt="4">
        <dgm:presLayoutVars>
          <dgm:chMax val="0"/>
          <dgm:chPref val="0"/>
          <dgm:bulletEnabled val="1"/>
        </dgm:presLayoutVars>
      </dgm:prSet>
      <dgm:spPr/>
    </dgm:pt>
    <dgm:pt modelId="{A80F96BB-92DC-4035-8192-4507E891686C}" type="pres">
      <dgm:prSet presAssocID="{E125A8AE-A0B8-4421-BA5F-36EF833417E0}" presName="quad2" presStyleLbl="node1" presStyleIdx="1" presStyleCnt="4">
        <dgm:presLayoutVars>
          <dgm:chMax val="0"/>
          <dgm:chPref val="0"/>
          <dgm:bulletEnabled val="1"/>
        </dgm:presLayoutVars>
      </dgm:prSet>
      <dgm:spPr/>
    </dgm:pt>
    <dgm:pt modelId="{6484DF60-33F2-4B7B-B764-18F5554373F3}" type="pres">
      <dgm:prSet presAssocID="{E125A8AE-A0B8-4421-BA5F-36EF833417E0}" presName="quad3" presStyleLbl="node1" presStyleIdx="2" presStyleCnt="4">
        <dgm:presLayoutVars>
          <dgm:chMax val="0"/>
          <dgm:chPref val="0"/>
          <dgm:bulletEnabled val="1"/>
        </dgm:presLayoutVars>
      </dgm:prSet>
      <dgm:spPr/>
    </dgm:pt>
    <dgm:pt modelId="{D2DE133C-F204-40B3-BC4E-D16BA8F3B9A7}" type="pres">
      <dgm:prSet presAssocID="{E125A8AE-A0B8-4421-BA5F-36EF833417E0}" presName="quad4" presStyleLbl="node1" presStyleIdx="3" presStyleCnt="4">
        <dgm:presLayoutVars>
          <dgm:chMax val="0"/>
          <dgm:chPref val="0"/>
          <dgm:bulletEnabled val="1"/>
        </dgm:presLayoutVars>
      </dgm:prSet>
      <dgm:spPr/>
    </dgm:pt>
  </dgm:ptLst>
  <dgm:cxnLst>
    <dgm:cxn modelId="{7599C117-F4F5-4FAF-B304-A11362A87065}" type="presOf" srcId="{74BFCD67-F7EF-4751-935E-A3F473668D02}" destId="{A80F96BB-92DC-4035-8192-4507E891686C}" srcOrd="0" destOrd="0" presId="urn:microsoft.com/office/officeart/2005/8/layout/matrix3"/>
    <dgm:cxn modelId="{15EEAE20-4105-456A-A32A-613856035C0D}" srcId="{E125A8AE-A0B8-4421-BA5F-36EF833417E0}" destId="{FBCD2C7A-7196-4821-BF77-7E953EDA2C07}" srcOrd="0" destOrd="0" parTransId="{71F6C506-3797-4F2B-BE1A-5ACEAB566DD3}" sibTransId="{3C46DB61-77D9-483E-ADE4-C41F52B79436}"/>
    <dgm:cxn modelId="{5FDE9773-2CC5-48E4-901A-6598684AFB80}" type="presOf" srcId="{E125A8AE-A0B8-4421-BA5F-36EF833417E0}" destId="{AB2A27A0-21D4-4FB8-AC73-E1CB5A3EFF93}" srcOrd="0" destOrd="0" presId="urn:microsoft.com/office/officeart/2005/8/layout/matrix3"/>
    <dgm:cxn modelId="{9259E786-6385-437A-A453-504B0A7B043D}" srcId="{E125A8AE-A0B8-4421-BA5F-36EF833417E0}" destId="{45EE66C6-9F2E-448C-B60A-3DF55B142A75}" srcOrd="3" destOrd="0" parTransId="{F6621753-D125-4AFB-9F43-20309080F2B6}" sibTransId="{BB97167E-693C-430E-96D4-A5CC80CA42B1}"/>
    <dgm:cxn modelId="{4395FB96-2BC7-4B49-9B71-64A730320886}" srcId="{E125A8AE-A0B8-4421-BA5F-36EF833417E0}" destId="{3C25F190-6BDF-479A-9F45-0EC4687B112D}" srcOrd="2" destOrd="0" parTransId="{77D81986-597A-462B-98A3-05F8E5F37A5A}" sibTransId="{FF3297C4-F336-4830-8384-2F232E22EE1A}"/>
    <dgm:cxn modelId="{7395CCA9-4EB5-4895-9F6E-9D29646C6865}" srcId="{E125A8AE-A0B8-4421-BA5F-36EF833417E0}" destId="{74BFCD67-F7EF-4751-935E-A3F473668D02}" srcOrd="1" destOrd="0" parTransId="{8DE54265-0931-46BF-86ED-F33CE80952DF}" sibTransId="{EC8A6992-4109-4913-8D3D-7BF121259314}"/>
    <dgm:cxn modelId="{040C2BB8-A3DB-4B1A-B7A2-59486AD19401}" type="presOf" srcId="{3C25F190-6BDF-479A-9F45-0EC4687B112D}" destId="{6484DF60-33F2-4B7B-B764-18F5554373F3}" srcOrd="0" destOrd="0" presId="urn:microsoft.com/office/officeart/2005/8/layout/matrix3"/>
    <dgm:cxn modelId="{F4B99CD5-8B4B-4F9D-90D0-AF0F8DCC58AB}" type="presOf" srcId="{FBCD2C7A-7196-4821-BF77-7E953EDA2C07}" destId="{74A65CC6-D7BA-442B-AF9C-3674F10C9B18}" srcOrd="0" destOrd="0" presId="urn:microsoft.com/office/officeart/2005/8/layout/matrix3"/>
    <dgm:cxn modelId="{415211FA-3444-4F39-B669-09B844AD8C0F}" type="presOf" srcId="{45EE66C6-9F2E-448C-B60A-3DF55B142A75}" destId="{D2DE133C-F204-40B3-BC4E-D16BA8F3B9A7}" srcOrd="0" destOrd="0" presId="urn:microsoft.com/office/officeart/2005/8/layout/matrix3"/>
    <dgm:cxn modelId="{6DE91C8C-D5FE-40F4-9A11-F5D3682D308C}" type="presParOf" srcId="{AB2A27A0-21D4-4FB8-AC73-E1CB5A3EFF93}" destId="{BFD67247-5AAA-4157-ACCB-43FA332202AD}" srcOrd="0" destOrd="0" presId="urn:microsoft.com/office/officeart/2005/8/layout/matrix3"/>
    <dgm:cxn modelId="{DB36DE41-9E94-47DF-8318-303E2C8FBF6A}" type="presParOf" srcId="{AB2A27A0-21D4-4FB8-AC73-E1CB5A3EFF93}" destId="{74A65CC6-D7BA-442B-AF9C-3674F10C9B18}" srcOrd="1" destOrd="0" presId="urn:microsoft.com/office/officeart/2005/8/layout/matrix3"/>
    <dgm:cxn modelId="{F52E803E-6396-419B-9742-85F1F419B0E3}" type="presParOf" srcId="{AB2A27A0-21D4-4FB8-AC73-E1CB5A3EFF93}" destId="{A80F96BB-92DC-4035-8192-4507E891686C}" srcOrd="2" destOrd="0" presId="urn:microsoft.com/office/officeart/2005/8/layout/matrix3"/>
    <dgm:cxn modelId="{94B04499-83A0-4445-AEF8-EFFB5701D6EE}" type="presParOf" srcId="{AB2A27A0-21D4-4FB8-AC73-E1CB5A3EFF93}" destId="{6484DF60-33F2-4B7B-B764-18F5554373F3}" srcOrd="3" destOrd="0" presId="urn:microsoft.com/office/officeart/2005/8/layout/matrix3"/>
    <dgm:cxn modelId="{A53DC764-A2C7-428C-8B71-645F5966DEBF}" type="presParOf" srcId="{AB2A27A0-21D4-4FB8-AC73-E1CB5A3EFF93}" destId="{D2DE133C-F204-40B3-BC4E-D16BA8F3B9A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CA175-64DE-4FC3-9CD3-8FD94F817574}">
      <dsp:nvSpPr>
        <dsp:cNvPr id="0" name=""/>
        <dsp:cNvSpPr/>
      </dsp:nvSpPr>
      <dsp:spPr>
        <a:xfrm>
          <a:off x="1103397" y="17677"/>
          <a:ext cx="2614789" cy="15688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t>Yn cael eu hystyried yn llai deniadol </a:t>
          </a:r>
        </a:p>
        <a:p>
          <a:pPr marL="0" lvl="0" indent="0" algn="ctr" defTabSz="800100">
            <a:lnSpc>
              <a:spcPct val="90000"/>
            </a:lnSpc>
            <a:spcBef>
              <a:spcPct val="0"/>
            </a:spcBef>
            <a:spcAft>
              <a:spcPct val="35000"/>
            </a:spcAft>
            <a:buNone/>
          </a:pPr>
          <a:r>
            <a:rPr lang="en-US" sz="1800" kern="1200" dirty="0"/>
            <a:t>Viewed as less attractive</a:t>
          </a:r>
        </a:p>
      </dsp:txBody>
      <dsp:txXfrm>
        <a:off x="1103397" y="17677"/>
        <a:ext cx="2614789" cy="1568873"/>
      </dsp:txXfrm>
    </dsp:sp>
    <dsp:sp modelId="{30CC5295-BF22-4D0F-922E-81684CFE4030}">
      <dsp:nvSpPr>
        <dsp:cNvPr id="0" name=""/>
        <dsp:cNvSpPr/>
      </dsp:nvSpPr>
      <dsp:spPr>
        <a:xfrm>
          <a:off x="3972265" y="1345"/>
          <a:ext cx="2614789" cy="15688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t>Dan anfantais mewn chwaraeon </a:t>
          </a:r>
          <a:r>
            <a:rPr lang="en-US" sz="1800" kern="1200" dirty="0"/>
            <a:t>Disadvantaged in sports</a:t>
          </a:r>
        </a:p>
      </dsp:txBody>
      <dsp:txXfrm>
        <a:off x="3972265" y="1345"/>
        <a:ext cx="2614789" cy="1568873"/>
      </dsp:txXfrm>
    </dsp:sp>
    <dsp:sp modelId="{9A3DF150-A168-4E92-988F-1FA1D729EBF9}">
      <dsp:nvSpPr>
        <dsp:cNvPr id="0" name=""/>
        <dsp:cNvSpPr/>
      </dsp:nvSpPr>
      <dsp:spPr>
        <a:xfrm>
          <a:off x="812005" y="1831697"/>
          <a:ext cx="3182773" cy="18812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t>Yn fyrrach na merched yr un oedran ac felly’n cael problemau wrth ddod o hyd i gariadon</a:t>
          </a:r>
        </a:p>
        <a:p>
          <a:pPr marL="0" lvl="0" indent="0" algn="ctr" defTabSz="800100">
            <a:lnSpc>
              <a:spcPct val="90000"/>
            </a:lnSpc>
            <a:spcBef>
              <a:spcPct val="0"/>
            </a:spcBef>
            <a:spcAft>
              <a:spcPct val="35000"/>
            </a:spcAft>
            <a:buNone/>
          </a:pPr>
          <a:r>
            <a:rPr lang="en-US" sz="1800" kern="1200" dirty="0"/>
            <a:t>Shorter than same age girls and thus problems with dating</a:t>
          </a:r>
        </a:p>
      </dsp:txBody>
      <dsp:txXfrm>
        <a:off x="812005" y="1831697"/>
        <a:ext cx="3182773" cy="1881220"/>
      </dsp:txXfrm>
    </dsp:sp>
    <dsp:sp modelId="{A9A82B5F-CD2C-4BAC-91F7-28840F55F28F}">
      <dsp:nvSpPr>
        <dsp:cNvPr id="0" name=""/>
        <dsp:cNvSpPr/>
      </dsp:nvSpPr>
      <dsp:spPr>
        <a:xfrm>
          <a:off x="4256258" y="1987871"/>
          <a:ext cx="2614789" cy="15688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t>Tueddiad i ddioddef o ddirywiad mewn hunan-gysyniad  </a:t>
          </a:r>
        </a:p>
        <a:p>
          <a:pPr marL="0" lvl="0" indent="0" algn="ctr" defTabSz="800100">
            <a:lnSpc>
              <a:spcPct val="90000"/>
            </a:lnSpc>
            <a:spcBef>
              <a:spcPct val="0"/>
            </a:spcBef>
            <a:spcAft>
              <a:spcPct val="35000"/>
            </a:spcAft>
            <a:buNone/>
          </a:pPr>
          <a:r>
            <a:rPr lang="en-US" sz="1800" kern="1200" dirty="0"/>
            <a:t>Tendency for a decline in self-concept</a:t>
          </a:r>
        </a:p>
      </dsp:txBody>
      <dsp:txXfrm>
        <a:off x="4256258" y="1987871"/>
        <a:ext cx="2614789" cy="1568873"/>
      </dsp:txXfrm>
    </dsp:sp>
    <dsp:sp modelId="{67F18103-3872-4ED1-8AB6-BBC556A61833}">
      <dsp:nvSpPr>
        <dsp:cNvPr id="0" name=""/>
        <dsp:cNvSpPr/>
      </dsp:nvSpPr>
      <dsp:spPr>
        <a:xfrm>
          <a:off x="2534131" y="3974397"/>
          <a:ext cx="2614789" cy="15688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t>Gall effeithiau ymestyn hyd at oedolaeth</a:t>
          </a:r>
        </a:p>
        <a:p>
          <a:pPr marL="0" lvl="0" indent="0" algn="ctr" defTabSz="800100">
            <a:lnSpc>
              <a:spcPct val="90000"/>
            </a:lnSpc>
            <a:spcBef>
              <a:spcPct val="0"/>
            </a:spcBef>
            <a:spcAft>
              <a:spcPct val="35000"/>
            </a:spcAft>
            <a:buNone/>
          </a:pPr>
          <a:r>
            <a:rPr lang="en-US" sz="1800" kern="1200" dirty="0"/>
            <a:t>Effects may extend into adulthood</a:t>
          </a:r>
        </a:p>
      </dsp:txBody>
      <dsp:txXfrm>
        <a:off x="2534131" y="3974397"/>
        <a:ext cx="2614789" cy="1568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D995F-5B8B-44B3-A9D5-A5D00B128A96}">
      <dsp:nvSpPr>
        <dsp:cNvPr id="0" name=""/>
        <dsp:cNvSpPr/>
      </dsp:nvSpPr>
      <dsp:spPr>
        <a:xfrm>
          <a:off x="0" y="735"/>
          <a:ext cx="81871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FE1FF-E6DD-4C2B-BB32-14043042FFDE}">
      <dsp:nvSpPr>
        <dsp:cNvPr id="0" name=""/>
        <dsp:cNvSpPr/>
      </dsp:nvSpPr>
      <dsp:spPr>
        <a:xfrm>
          <a:off x="0" y="735"/>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cy-GB" sz="1700" kern="1200" noProof="0" dirty="0"/>
            <a:t>Yn cael eu hanwybyddu wrth chwilio am gariad a gweithgareddau rhyw cymysg</a:t>
          </a:r>
        </a:p>
        <a:p>
          <a:pPr marL="0" lvl="0" indent="0" algn="l" defTabSz="755650">
            <a:lnSpc>
              <a:spcPct val="90000"/>
            </a:lnSpc>
            <a:spcBef>
              <a:spcPct val="0"/>
            </a:spcBef>
            <a:spcAft>
              <a:spcPct val="35000"/>
            </a:spcAft>
            <a:buNone/>
          </a:pPr>
          <a:r>
            <a:rPr lang="en-US" sz="1700" kern="1200" dirty="0"/>
            <a:t>Overlooked in dating and mixed sex activities</a:t>
          </a:r>
        </a:p>
      </dsp:txBody>
      <dsp:txXfrm>
        <a:off x="0" y="735"/>
        <a:ext cx="8187109" cy="1205511"/>
      </dsp:txXfrm>
    </dsp:sp>
    <dsp:sp modelId="{539C3D3D-143B-456B-8BDC-4660AFC5240D}">
      <dsp:nvSpPr>
        <dsp:cNvPr id="0" name=""/>
        <dsp:cNvSpPr/>
      </dsp:nvSpPr>
      <dsp:spPr>
        <a:xfrm>
          <a:off x="0" y="1206246"/>
          <a:ext cx="818710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B6650-62FE-4C63-9834-8376C20EDEA7}">
      <dsp:nvSpPr>
        <dsp:cNvPr id="0" name=""/>
        <dsp:cNvSpPr/>
      </dsp:nvSpPr>
      <dsp:spPr>
        <a:xfrm>
          <a:off x="0" y="1206246"/>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cy-GB" sz="1700" kern="1200" noProof="0" dirty="0"/>
            <a:t>Statws cymdeithasol cymharol isel</a:t>
          </a:r>
        </a:p>
        <a:p>
          <a:pPr marL="0" lvl="0" indent="0" algn="l" defTabSz="755650">
            <a:lnSpc>
              <a:spcPct val="90000"/>
            </a:lnSpc>
            <a:spcBef>
              <a:spcPct val="0"/>
            </a:spcBef>
            <a:spcAft>
              <a:spcPct val="35000"/>
            </a:spcAft>
            <a:buNone/>
          </a:pPr>
          <a:r>
            <a:rPr lang="en-US" sz="1700" kern="1200" dirty="0"/>
            <a:t>Relatively low social status</a:t>
          </a:r>
        </a:p>
      </dsp:txBody>
      <dsp:txXfrm>
        <a:off x="0" y="1206246"/>
        <a:ext cx="8187109" cy="1205511"/>
      </dsp:txXfrm>
    </dsp:sp>
    <dsp:sp modelId="{D79B924E-7792-4AC1-9AA7-978EA5D5B0BB}">
      <dsp:nvSpPr>
        <dsp:cNvPr id="0" name=""/>
        <dsp:cNvSpPr/>
      </dsp:nvSpPr>
      <dsp:spPr>
        <a:xfrm>
          <a:off x="0" y="2411757"/>
          <a:ext cx="818710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D1B3B-C06C-41C0-BB92-8D891CE46FCB}">
      <dsp:nvSpPr>
        <dsp:cNvPr id="0" name=""/>
        <dsp:cNvSpPr/>
      </dsp:nvSpPr>
      <dsp:spPr>
        <a:xfrm>
          <a:off x="0" y="2411757"/>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cy-GB" sz="1700" kern="1200" noProof="0" dirty="0"/>
            <a:t>Pan fydd aeddfedrwydd yn digwydd, gall fod ganddynt well boddhad corff na merched sy’n aeddfedu’n gynnar</a:t>
          </a:r>
        </a:p>
        <a:p>
          <a:pPr marL="0" lvl="0" indent="0" algn="l" defTabSz="755650">
            <a:lnSpc>
              <a:spcPct val="90000"/>
            </a:lnSpc>
            <a:spcBef>
              <a:spcPct val="0"/>
            </a:spcBef>
            <a:spcAft>
              <a:spcPct val="35000"/>
            </a:spcAft>
            <a:buNone/>
          </a:pPr>
          <a:r>
            <a:rPr lang="en-US" sz="1700" kern="1200" dirty="0"/>
            <a:t> When maturity catches up, may have better body satisfaction than early maturing girls</a:t>
          </a:r>
        </a:p>
      </dsp:txBody>
      <dsp:txXfrm>
        <a:off x="0" y="2411757"/>
        <a:ext cx="8187109" cy="1205511"/>
      </dsp:txXfrm>
    </dsp:sp>
    <dsp:sp modelId="{8048FFA6-445F-4821-A649-6F02BCF6BA22}">
      <dsp:nvSpPr>
        <dsp:cNvPr id="0" name=""/>
        <dsp:cNvSpPr/>
      </dsp:nvSpPr>
      <dsp:spPr>
        <a:xfrm>
          <a:off x="0" y="3617269"/>
          <a:ext cx="818710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60617-F222-485E-9564-14E5D1A22CF2}">
      <dsp:nvSpPr>
        <dsp:cNvPr id="0" name=""/>
        <dsp:cNvSpPr/>
      </dsp:nvSpPr>
      <dsp:spPr>
        <a:xfrm>
          <a:off x="0" y="3617269"/>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cy-GB" sz="1700" kern="1200" noProof="0" dirty="0"/>
            <a:t>Mwy tebygol o gael corff delfrydol yn ddiwylliannol (tenau, coesau hir) </a:t>
          </a:r>
        </a:p>
        <a:p>
          <a:pPr marL="0" lvl="0" indent="0" algn="l" defTabSz="755650">
            <a:lnSpc>
              <a:spcPct val="90000"/>
            </a:lnSpc>
            <a:spcBef>
              <a:spcPct val="0"/>
            </a:spcBef>
            <a:spcAft>
              <a:spcPct val="35000"/>
            </a:spcAft>
            <a:buNone/>
          </a:pPr>
          <a:r>
            <a:rPr lang="en-US" sz="1700" kern="1200" dirty="0"/>
            <a:t>More likely to end up with culturally ideal body (slender, leggy)</a:t>
          </a:r>
        </a:p>
      </dsp:txBody>
      <dsp:txXfrm>
        <a:off x="0" y="3617269"/>
        <a:ext cx="8187109" cy="1205511"/>
      </dsp:txXfrm>
    </dsp:sp>
    <dsp:sp modelId="{FAADD5E4-6189-4824-B89D-1C838D8118FA}">
      <dsp:nvSpPr>
        <dsp:cNvPr id="0" name=""/>
        <dsp:cNvSpPr/>
      </dsp:nvSpPr>
      <dsp:spPr>
        <a:xfrm>
          <a:off x="0" y="4822780"/>
          <a:ext cx="818710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7CAD5-8852-4BC2-8D24-A3D392B17BC8}">
      <dsp:nvSpPr>
        <dsp:cNvPr id="0" name=""/>
        <dsp:cNvSpPr/>
      </dsp:nvSpPr>
      <dsp:spPr>
        <a:xfrm>
          <a:off x="0" y="4822780"/>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cy-GB" sz="1700" kern="1200" noProof="0" dirty="0"/>
            <a:t>Tueddol i gael llai o broblemau emosiynol </a:t>
          </a:r>
        </a:p>
        <a:p>
          <a:pPr marL="0" lvl="0" indent="0" algn="l" defTabSz="755650">
            <a:lnSpc>
              <a:spcPct val="90000"/>
            </a:lnSpc>
            <a:spcBef>
              <a:spcPct val="0"/>
            </a:spcBef>
            <a:spcAft>
              <a:spcPct val="35000"/>
            </a:spcAft>
            <a:buNone/>
          </a:pPr>
          <a:r>
            <a:rPr lang="en-US" sz="1700" kern="1200" dirty="0"/>
            <a:t>Tend to have fewer emotional problems</a:t>
          </a:r>
        </a:p>
      </dsp:txBody>
      <dsp:txXfrm>
        <a:off x="0" y="4822780"/>
        <a:ext cx="8187109" cy="1205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2F5A-67D6-4E50-BFB8-66D9BDC5D49A}">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DBA26-03CE-472C-A9EA-44D8BC2DA393}">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Mae sawl astudiaeth wedi nodi y gall amseriad y Glasoed gael effaith enfawr ar Hunan-barch</a:t>
          </a:r>
          <a:r>
            <a:rPr lang="en-GB" sz="1700" kern="1200" dirty="0"/>
            <a:t>.</a:t>
          </a:r>
        </a:p>
        <a:p>
          <a:pPr marL="0" lvl="0" indent="0" algn="ctr" defTabSz="755650">
            <a:lnSpc>
              <a:spcPct val="90000"/>
            </a:lnSpc>
            <a:spcBef>
              <a:spcPct val="0"/>
            </a:spcBef>
            <a:spcAft>
              <a:spcPct val="35000"/>
            </a:spcAft>
            <a:buNone/>
          </a:pPr>
          <a:r>
            <a:rPr lang="en-GB" sz="1700" kern="1200" dirty="0"/>
            <a:t> Several studies have highlighted how the timing of Puberty can have a massive impact on Self-Esteem. </a:t>
          </a:r>
          <a:endParaRPr lang="en-US" sz="1700" kern="1200" dirty="0"/>
        </a:p>
      </dsp:txBody>
      <dsp:txXfrm>
        <a:off x="420176" y="1097501"/>
        <a:ext cx="3112037" cy="1932260"/>
      </dsp:txXfrm>
    </dsp:sp>
    <dsp:sp modelId="{15F463ED-77B1-4F32-8734-AB7CEA47C31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BA9F8-39E4-4A19-92C6-92C440CE7EDC}">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Ydy ymdrechion i wella Hunan-bach yn gamarweiniol?</a:t>
          </a:r>
        </a:p>
        <a:p>
          <a:pPr marL="0" lvl="0" indent="0" algn="ctr" defTabSz="755650">
            <a:lnSpc>
              <a:spcPct val="90000"/>
            </a:lnSpc>
            <a:spcBef>
              <a:spcPct val="0"/>
            </a:spcBef>
            <a:spcAft>
              <a:spcPct val="35000"/>
            </a:spcAft>
            <a:buNone/>
          </a:pPr>
          <a:r>
            <a:rPr lang="en-GB" sz="1700" kern="1200" dirty="0"/>
            <a:t> Are efforts to improve Self-Esteem misguided?  </a:t>
          </a:r>
          <a:endParaRPr lang="en-US" sz="1700" kern="1200" dirty="0"/>
        </a:p>
      </dsp:txBody>
      <dsp:txXfrm>
        <a:off x="4370726" y="1097501"/>
        <a:ext cx="3112037" cy="19322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D149F-4E83-43F8-983F-C2E7A6D91138}">
      <dsp:nvSpPr>
        <dsp:cNvPr id="0" name=""/>
        <dsp:cNvSpPr/>
      </dsp:nvSpPr>
      <dsp:spPr>
        <a:xfrm>
          <a:off x="0" y="0"/>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C7936-302A-4567-B01C-FDECE01FA700}">
      <dsp:nvSpPr>
        <dsp:cNvPr id="0" name=""/>
        <dsp:cNvSpPr/>
      </dsp:nvSpPr>
      <dsp:spPr>
        <a:xfrm>
          <a:off x="286353" y="217434"/>
          <a:ext cx="520643" cy="520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3FF92C-5B91-451B-A984-73B43F5482C5}">
      <dsp:nvSpPr>
        <dsp:cNvPr id="0" name=""/>
        <dsp:cNvSpPr/>
      </dsp:nvSpPr>
      <dsp:spPr>
        <a:xfrm>
          <a:off x="1093350" y="444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cy-GB" sz="1900" kern="1200" noProof="0" dirty="0"/>
            <a:t>Newid yn siâp yr ên ( oherwydd dannedd parhaol). </a:t>
          </a:r>
        </a:p>
        <a:p>
          <a:pPr marL="0" lvl="0" indent="0" algn="l" defTabSz="844550">
            <a:lnSpc>
              <a:spcPct val="90000"/>
            </a:lnSpc>
            <a:spcBef>
              <a:spcPct val="0"/>
            </a:spcBef>
            <a:spcAft>
              <a:spcPct val="35000"/>
            </a:spcAft>
            <a:buNone/>
          </a:pPr>
          <a:r>
            <a:rPr lang="en-GB" sz="1900" kern="1200" dirty="0"/>
            <a:t>Jaw shape change (due to permanent teeth). </a:t>
          </a:r>
          <a:endParaRPr lang="en-US" sz="1900" kern="1200" dirty="0"/>
        </a:p>
      </dsp:txBody>
      <dsp:txXfrm>
        <a:off x="1093350" y="4444"/>
        <a:ext cx="7021750" cy="946623"/>
      </dsp:txXfrm>
    </dsp:sp>
    <dsp:sp modelId="{8333F1E2-1688-4ABC-9196-72CD72ACDC0B}">
      <dsp:nvSpPr>
        <dsp:cNvPr id="0" name=""/>
        <dsp:cNvSpPr/>
      </dsp:nvSpPr>
      <dsp:spPr>
        <a:xfrm>
          <a:off x="0" y="118772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04571-746C-4CDF-AE68-63513B33E90D}">
      <dsp:nvSpPr>
        <dsp:cNvPr id="0" name=""/>
        <dsp:cNvSpPr/>
      </dsp:nvSpPr>
      <dsp:spPr>
        <a:xfrm>
          <a:off x="286353" y="1400714"/>
          <a:ext cx="520643" cy="520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ABEF9-B2BE-43B7-903D-61A624F1B8E1}">
      <dsp:nvSpPr>
        <dsp:cNvPr id="0" name=""/>
        <dsp:cNvSpPr/>
      </dsp:nvSpPr>
      <dsp:spPr>
        <a:xfrm>
          <a:off x="1093350" y="118772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cy-GB" sz="1900" kern="1200" noProof="0" dirty="0"/>
            <a:t>Yn ogystal, mae’r talcen yn dod yn fwy amlwg</a:t>
          </a:r>
          <a:r>
            <a:rPr lang="en-GB" sz="1900" kern="1200" dirty="0"/>
            <a:t>. </a:t>
          </a:r>
        </a:p>
        <a:p>
          <a:pPr marL="0" lvl="0" indent="0" algn="l" defTabSz="844550">
            <a:lnSpc>
              <a:spcPct val="90000"/>
            </a:lnSpc>
            <a:spcBef>
              <a:spcPct val="0"/>
            </a:spcBef>
            <a:spcAft>
              <a:spcPct val="35000"/>
            </a:spcAft>
            <a:buNone/>
          </a:pPr>
          <a:r>
            <a:rPr lang="en-GB" sz="1900" kern="1200" dirty="0"/>
            <a:t>Forehead also becomes more prominent. </a:t>
          </a:r>
          <a:endParaRPr lang="en-US" sz="1900" kern="1200" dirty="0"/>
        </a:p>
      </dsp:txBody>
      <dsp:txXfrm>
        <a:off x="1093350" y="1187724"/>
        <a:ext cx="7021750" cy="946623"/>
      </dsp:txXfrm>
    </dsp:sp>
    <dsp:sp modelId="{A0AE3320-E55B-443E-AA0B-387C76CB1B82}">
      <dsp:nvSpPr>
        <dsp:cNvPr id="0" name=""/>
        <dsp:cNvSpPr/>
      </dsp:nvSpPr>
      <dsp:spPr>
        <a:xfrm>
          <a:off x="0" y="237100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FC31-A469-425A-831D-ECEE202637DC}">
      <dsp:nvSpPr>
        <dsp:cNvPr id="0" name=""/>
        <dsp:cNvSpPr/>
      </dsp:nvSpPr>
      <dsp:spPr>
        <a:xfrm>
          <a:off x="286353" y="2583994"/>
          <a:ext cx="520643" cy="520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8BCF8-C8F0-40F4-90D7-BC6F1A80F303}">
      <dsp:nvSpPr>
        <dsp:cNvPr id="0" name=""/>
        <dsp:cNvSpPr/>
      </dsp:nvSpPr>
      <dsp:spPr>
        <a:xfrm>
          <a:off x="1093350" y="237100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cy-GB" sz="1900" kern="1200" noProof="0" dirty="0"/>
            <a:t>Cyhyrau’n datblygu</a:t>
          </a:r>
        </a:p>
        <a:p>
          <a:pPr marL="0" lvl="0" indent="0" algn="l" defTabSz="844550">
            <a:lnSpc>
              <a:spcPct val="90000"/>
            </a:lnSpc>
            <a:spcBef>
              <a:spcPct val="0"/>
            </a:spcBef>
            <a:spcAft>
              <a:spcPct val="35000"/>
            </a:spcAft>
            <a:buNone/>
          </a:pPr>
          <a:r>
            <a:rPr lang="en-GB" sz="1900" kern="1200" dirty="0"/>
            <a:t>Joint development</a:t>
          </a:r>
          <a:endParaRPr lang="en-US" sz="1900" kern="1200" dirty="0"/>
        </a:p>
      </dsp:txBody>
      <dsp:txXfrm>
        <a:off x="1093350" y="2371004"/>
        <a:ext cx="7021750" cy="946623"/>
      </dsp:txXfrm>
    </dsp:sp>
    <dsp:sp modelId="{91ED9167-22CB-4AFF-B18A-76856D7A2E3E}">
      <dsp:nvSpPr>
        <dsp:cNvPr id="0" name=""/>
        <dsp:cNvSpPr/>
      </dsp:nvSpPr>
      <dsp:spPr>
        <a:xfrm>
          <a:off x="0" y="355428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552E-E411-4C84-8E8E-C5B4B4DD8D26}">
      <dsp:nvSpPr>
        <dsp:cNvPr id="0" name=""/>
        <dsp:cNvSpPr/>
      </dsp:nvSpPr>
      <dsp:spPr>
        <a:xfrm>
          <a:off x="286353" y="3767274"/>
          <a:ext cx="520643" cy="520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371203-5A51-4001-899B-28F49ECA029A}">
      <dsp:nvSpPr>
        <dsp:cNvPr id="0" name=""/>
        <dsp:cNvSpPr/>
      </dsp:nvSpPr>
      <dsp:spPr>
        <a:xfrm>
          <a:off x="1093350" y="3554283"/>
          <a:ext cx="3651795"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cy-GB" sz="1900" kern="1200" noProof="0" dirty="0"/>
            <a:t>Sgiliau Echddygol Manwl</a:t>
          </a:r>
          <a:endParaRPr lang="en-GB" sz="1900" kern="1200" dirty="0"/>
        </a:p>
        <a:p>
          <a:pPr marL="0" lvl="0" indent="0" algn="l" defTabSz="844550">
            <a:lnSpc>
              <a:spcPct val="90000"/>
            </a:lnSpc>
            <a:spcBef>
              <a:spcPct val="0"/>
            </a:spcBef>
            <a:spcAft>
              <a:spcPct val="35000"/>
            </a:spcAft>
            <a:buNone/>
          </a:pPr>
          <a:r>
            <a:rPr lang="en-GB" sz="1900" kern="1200" dirty="0"/>
            <a:t>Fine Motor Skills </a:t>
          </a:r>
          <a:endParaRPr lang="en-US" sz="1900" kern="1200" dirty="0"/>
        </a:p>
      </dsp:txBody>
      <dsp:txXfrm>
        <a:off x="1093350" y="3554283"/>
        <a:ext cx="3651795" cy="946623"/>
      </dsp:txXfrm>
    </dsp:sp>
    <dsp:sp modelId="{19F1F530-2073-4DEC-9684-C830A400DCEA}">
      <dsp:nvSpPr>
        <dsp:cNvPr id="0" name=""/>
        <dsp:cNvSpPr/>
      </dsp:nvSpPr>
      <dsp:spPr>
        <a:xfrm>
          <a:off x="4745146" y="3554283"/>
          <a:ext cx="3369954"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533400">
            <a:lnSpc>
              <a:spcPct val="90000"/>
            </a:lnSpc>
            <a:spcBef>
              <a:spcPct val="0"/>
            </a:spcBef>
            <a:spcAft>
              <a:spcPct val="35000"/>
            </a:spcAft>
            <a:buNone/>
          </a:pPr>
          <a:r>
            <a:rPr lang="cy-GB" sz="1200" kern="1200" dirty="0"/>
            <a:t>Merched yn well a byddai merched yn ymestyn eu rhagoriaeth dros fechgyn (datblygu'n gyflymach).</a:t>
          </a:r>
        </a:p>
        <a:p>
          <a:pPr marL="0" lvl="0" indent="0" algn="l" defTabSz="533400">
            <a:lnSpc>
              <a:spcPct val="90000"/>
            </a:lnSpc>
            <a:spcBef>
              <a:spcPct val="0"/>
            </a:spcBef>
            <a:spcAft>
              <a:spcPct val="35000"/>
            </a:spcAft>
            <a:buNone/>
          </a:pPr>
          <a:r>
            <a:rPr lang="en-GB" sz="1200" kern="1200" dirty="0"/>
            <a:t>Girls superior and girls would extend their superior over boys (develop quicker). </a:t>
          </a:r>
          <a:endParaRPr lang="en-US" sz="1200" kern="1200" dirty="0"/>
        </a:p>
      </dsp:txBody>
      <dsp:txXfrm>
        <a:off x="4745146" y="3554283"/>
        <a:ext cx="3369954" cy="946623"/>
      </dsp:txXfrm>
    </dsp:sp>
    <dsp:sp modelId="{16EA2AEF-F2D7-4BEB-BCC8-498BE2D8CE02}">
      <dsp:nvSpPr>
        <dsp:cNvPr id="0" name=""/>
        <dsp:cNvSpPr/>
      </dsp:nvSpPr>
      <dsp:spPr>
        <a:xfrm>
          <a:off x="0" y="473756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C101D-784D-4891-9319-D15B636A4F63}">
      <dsp:nvSpPr>
        <dsp:cNvPr id="0" name=""/>
        <dsp:cNvSpPr/>
      </dsp:nvSpPr>
      <dsp:spPr>
        <a:xfrm>
          <a:off x="286353" y="4950554"/>
          <a:ext cx="520643" cy="520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63AED-8350-4FB4-9645-7BB251C0466D}">
      <dsp:nvSpPr>
        <dsp:cNvPr id="0" name=""/>
        <dsp:cNvSpPr/>
      </dsp:nvSpPr>
      <dsp:spPr>
        <a:xfrm>
          <a:off x="1093350" y="4737563"/>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cy-GB" sz="1900" kern="1200" noProof="0" dirty="0"/>
            <a:t>Byddai bechgyn yn dal i fyny.</a:t>
          </a:r>
        </a:p>
        <a:p>
          <a:pPr marL="0" lvl="0" indent="0" algn="l" defTabSz="844550">
            <a:lnSpc>
              <a:spcPct val="90000"/>
            </a:lnSpc>
            <a:spcBef>
              <a:spcPct val="0"/>
            </a:spcBef>
            <a:spcAft>
              <a:spcPct val="35000"/>
            </a:spcAft>
            <a:buNone/>
          </a:pPr>
          <a:r>
            <a:rPr lang="en-GB" sz="1900" kern="1200" dirty="0"/>
            <a:t>Boys would catch up. </a:t>
          </a:r>
          <a:endParaRPr lang="en-US" sz="1900" kern="1200" dirty="0"/>
        </a:p>
      </dsp:txBody>
      <dsp:txXfrm>
        <a:off x="1093350" y="4737563"/>
        <a:ext cx="7021750" cy="946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67247-5AAA-4157-ACCB-43FA332202AD}">
      <dsp:nvSpPr>
        <dsp:cNvPr id="0" name=""/>
        <dsp:cNvSpPr/>
      </dsp:nvSpPr>
      <dsp:spPr>
        <a:xfrm>
          <a:off x="827013" y="0"/>
          <a:ext cx="6029026" cy="60290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65CC6-D7BA-442B-AF9C-3674F10C9B18}">
      <dsp:nvSpPr>
        <dsp:cNvPr id="0" name=""/>
        <dsp:cNvSpPr/>
      </dsp:nvSpPr>
      <dsp:spPr>
        <a:xfrm>
          <a:off x="1399770" y="572757"/>
          <a:ext cx="2351320" cy="2351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Mae ffibrau cyhyrau yn mynd trwy gyfnod twf yn ystod llencyndod.</a:t>
          </a:r>
        </a:p>
        <a:p>
          <a:pPr marL="0" lvl="0" indent="0" algn="ctr" defTabSz="755650">
            <a:lnSpc>
              <a:spcPct val="90000"/>
            </a:lnSpc>
            <a:spcBef>
              <a:spcPct val="0"/>
            </a:spcBef>
            <a:spcAft>
              <a:spcPct val="35000"/>
            </a:spcAft>
            <a:buNone/>
          </a:pPr>
          <a:r>
            <a:rPr lang="en-GB" sz="1700" kern="1200" dirty="0"/>
            <a:t>Muscle fibres go through a growth spurt at adolescence. </a:t>
          </a:r>
          <a:endParaRPr lang="en-US" sz="1700" kern="1200" dirty="0"/>
        </a:p>
      </dsp:txBody>
      <dsp:txXfrm>
        <a:off x="1514552" y="687539"/>
        <a:ext cx="2121756" cy="2121756"/>
      </dsp:txXfrm>
    </dsp:sp>
    <dsp:sp modelId="{A80F96BB-92DC-4035-8192-4507E891686C}">
      <dsp:nvSpPr>
        <dsp:cNvPr id="0" name=""/>
        <dsp:cNvSpPr/>
      </dsp:nvSpPr>
      <dsp:spPr>
        <a:xfrm>
          <a:off x="3931961" y="572757"/>
          <a:ext cx="2351320" cy="2351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Mwy Trwchus ac yn fwy Dwys – Cynnydd mewn cryfder</a:t>
          </a:r>
          <a:r>
            <a:rPr lang="cy-GB" sz="1700" kern="1200" dirty="0"/>
            <a:t>.</a:t>
          </a:r>
        </a:p>
        <a:p>
          <a:pPr marL="0" lvl="0" indent="0" algn="ctr" defTabSz="755650">
            <a:lnSpc>
              <a:spcPct val="90000"/>
            </a:lnSpc>
            <a:spcBef>
              <a:spcPct val="0"/>
            </a:spcBef>
            <a:spcAft>
              <a:spcPct val="35000"/>
            </a:spcAft>
            <a:buNone/>
          </a:pPr>
          <a:r>
            <a:rPr lang="en-GB" sz="1700" kern="1200" dirty="0"/>
            <a:t>Thicker and Denser – Increase in strength. </a:t>
          </a:r>
          <a:endParaRPr lang="en-US" sz="1700" kern="1200" dirty="0"/>
        </a:p>
      </dsp:txBody>
      <dsp:txXfrm>
        <a:off x="4046743" y="687539"/>
        <a:ext cx="2121756" cy="2121756"/>
      </dsp:txXfrm>
    </dsp:sp>
    <dsp:sp modelId="{6484DF60-33F2-4B7B-B764-18F5554373F3}">
      <dsp:nvSpPr>
        <dsp:cNvPr id="0" name=""/>
        <dsp:cNvSpPr/>
      </dsp:nvSpPr>
      <dsp:spPr>
        <a:xfrm>
          <a:off x="1399770" y="3104948"/>
          <a:ext cx="2351320" cy="2351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Small a Schutz (1990) </a:t>
          </a:r>
          <a:r>
            <a:rPr lang="cy-GB" sz="1700" kern="1200" noProof="0" dirty="0"/>
            <a:t>– Mwy o gynnydd gan y mwyafrif o fechgyn</a:t>
          </a:r>
          <a:r>
            <a:rPr lang="en-GB" sz="1700" kern="1200" dirty="0"/>
            <a:t>. </a:t>
          </a:r>
        </a:p>
        <a:p>
          <a:pPr marL="0" lvl="0" indent="0" algn="ctr" defTabSz="755650">
            <a:lnSpc>
              <a:spcPct val="90000"/>
            </a:lnSpc>
            <a:spcBef>
              <a:spcPct val="0"/>
            </a:spcBef>
            <a:spcAft>
              <a:spcPct val="35000"/>
            </a:spcAft>
            <a:buNone/>
          </a:pPr>
          <a:r>
            <a:rPr lang="en-GB" sz="1700" kern="1200" dirty="0"/>
            <a:t>Small and Schutz (1990) – Greater increase by most boys. </a:t>
          </a:r>
          <a:endParaRPr lang="en-US" sz="1700" kern="1200" dirty="0"/>
        </a:p>
      </dsp:txBody>
      <dsp:txXfrm>
        <a:off x="1514552" y="3219730"/>
        <a:ext cx="2121756" cy="2121756"/>
      </dsp:txXfrm>
    </dsp:sp>
    <dsp:sp modelId="{D2DE133C-F204-40B3-BC4E-D16BA8F3B9A7}">
      <dsp:nvSpPr>
        <dsp:cNvPr id="0" name=""/>
        <dsp:cNvSpPr/>
      </dsp:nvSpPr>
      <dsp:spPr>
        <a:xfrm>
          <a:off x="3931961" y="3104948"/>
          <a:ext cx="2351320" cy="2351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Gwahaniaethau rhyw mewn meinwe cyhyrau – hefyd yn secretu testosteron.</a:t>
          </a:r>
        </a:p>
        <a:p>
          <a:pPr marL="0" lvl="0" indent="0" algn="ctr" defTabSz="755650">
            <a:lnSpc>
              <a:spcPct val="90000"/>
            </a:lnSpc>
            <a:spcBef>
              <a:spcPct val="0"/>
            </a:spcBef>
            <a:spcAft>
              <a:spcPct val="35000"/>
            </a:spcAft>
            <a:buNone/>
          </a:pPr>
          <a:r>
            <a:rPr lang="en-GB" sz="1700" kern="1200" dirty="0"/>
            <a:t>Sex differences in muscle tissue – also secretion of testosterone. </a:t>
          </a:r>
          <a:endParaRPr lang="en-US" sz="1700" kern="1200" dirty="0"/>
        </a:p>
      </dsp:txBody>
      <dsp:txXfrm>
        <a:off x="4046743" y="3219730"/>
        <a:ext cx="2121756" cy="21217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903068"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16/04/2026</a:t>
            </a:fld>
            <a:endParaRPr lang="en-GB"/>
          </a:p>
        </p:txBody>
      </p:sp>
      <p:sp>
        <p:nvSpPr>
          <p:cNvPr id="64516" name="Rectangle 4"/>
          <p:cNvSpPr>
            <a:spLocks noGrp="1" noChangeArrowheads="1"/>
          </p:cNvSpPr>
          <p:nvPr>
            <p:ph type="ftr" sz="quarter" idx="2"/>
          </p:nvPr>
        </p:nvSpPr>
        <p:spPr bwMode="auto">
          <a:xfrm>
            <a:off x="0"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903068"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077" cy="483322"/>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903068" y="0"/>
            <a:ext cx="2985077" cy="483322"/>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4/16/2026</a:t>
            </a:fld>
            <a:endParaRPr lang="en-US"/>
          </a:p>
        </p:txBody>
      </p:sp>
      <p:sp>
        <p:nvSpPr>
          <p:cNvPr id="4" name="Slide Image Placeholder 3"/>
          <p:cNvSpPr>
            <a:spLocks noGrp="1" noRot="1" noChangeAspect="1"/>
          </p:cNvSpPr>
          <p:nvPr>
            <p:ph type="sldImg" idx="2"/>
          </p:nvPr>
        </p:nvSpPr>
        <p:spPr>
          <a:xfrm>
            <a:off x="1028700" y="725488"/>
            <a:ext cx="4835525" cy="3627437"/>
          </a:xfrm>
          <a:prstGeom prst="rect">
            <a:avLst/>
          </a:prstGeom>
          <a:noFill/>
          <a:ln w="12700">
            <a:solidFill>
              <a:prstClr val="black"/>
            </a:solidFill>
          </a:ln>
        </p:spPr>
        <p:txBody>
          <a:bodyPr vert="horz" lIns="91257" tIns="45629" rIns="91257" bIns="45629" rtlCol="0" anchor="ctr"/>
          <a:lstStyle/>
          <a:p>
            <a:pPr lvl="0"/>
            <a:endParaRPr lang="en-US" noProof="0"/>
          </a:p>
        </p:txBody>
      </p:sp>
      <p:sp>
        <p:nvSpPr>
          <p:cNvPr id="5" name="Notes Placeholder 4"/>
          <p:cNvSpPr>
            <a:spLocks noGrp="1"/>
          </p:cNvSpPr>
          <p:nvPr>
            <p:ph type="body" sz="quarter" idx="3"/>
          </p:nvPr>
        </p:nvSpPr>
        <p:spPr>
          <a:xfrm>
            <a:off x="688495" y="4593865"/>
            <a:ext cx="5512762" cy="4351432"/>
          </a:xfrm>
          <a:prstGeom prst="rect">
            <a:avLst/>
          </a:prstGeom>
        </p:spPr>
        <p:txBody>
          <a:bodyPr vert="horz" lIns="91257" tIns="45629" rIns="91257" bIns="45629"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186185"/>
            <a:ext cx="2985077" cy="483321"/>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903068" y="9186185"/>
            <a:ext cx="2985077" cy="483321"/>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25</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399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4/16/2026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spTree>
    <p:extLst>
      <p:ext uri="{BB962C8B-B14F-4D97-AF65-F5344CB8AC3E}">
        <p14:creationId xmlns:p14="http://schemas.microsoft.com/office/powerpoint/2010/main" val="82032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4/16/2026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1277733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4/16/2026</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944669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4/16/2026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2669494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191797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4/16/2026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89710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1263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8794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5749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373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90459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6802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4/16/2026</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2871634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2634424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4/16/2026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335683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2.png"/><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779282028"/>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57601003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3967315" y="639097"/>
            <a:ext cx="4689988" cy="3686015"/>
          </a:xfrm>
        </p:spPr>
        <p:txBody>
          <a:bodyPr>
            <a:normAutofit fontScale="90000"/>
          </a:bodyPr>
          <a:lstStyle/>
          <a:p>
            <a:pPr eaLnBrk="1" hangingPunct="1"/>
            <a:br>
              <a:rPr lang="en-GB" sz="4400" dirty="0">
                <a:latin typeface="Arial" panose="020B0604020202020204" pitchFamily="34" charset="0"/>
                <a:cs typeface="Arial" panose="020B0604020202020204" pitchFamily="34" charset="0"/>
              </a:rPr>
            </a:br>
            <a:br>
              <a:rPr lang="en-GB" sz="4400" dirty="0">
                <a:latin typeface="Arial" panose="020B0604020202020204" pitchFamily="34" charset="0"/>
                <a:cs typeface="Arial" panose="020B0604020202020204" pitchFamily="34" charset="0"/>
              </a:rPr>
            </a:br>
            <a:br>
              <a:rPr lang="en-GB" sz="4400" dirty="0">
                <a:latin typeface="Arial" panose="020B0604020202020204" pitchFamily="34" charset="0"/>
                <a:cs typeface="Arial" panose="020B0604020202020204" pitchFamily="34" charset="0"/>
              </a:rPr>
            </a:br>
            <a:r>
              <a:rPr lang="cy-GB" sz="4400" noProof="0" dirty="0">
                <a:latin typeface="Arial" panose="020B0604020202020204" pitchFamily="34" charset="0"/>
                <a:cs typeface="Arial" panose="020B0604020202020204" pitchFamily="34" charset="0"/>
              </a:rPr>
              <a:t>Trawsnewidiadau Biolegol yn ystod Llencyndod </a:t>
            </a:r>
            <a:r>
              <a:rPr lang="en-GB" sz="4400" dirty="0">
                <a:latin typeface="Arial" panose="020B0604020202020204" pitchFamily="34" charset="0"/>
                <a:cs typeface="Arial" panose="020B0604020202020204" pitchFamily="34" charset="0"/>
              </a:rPr>
              <a:t>Biological Transitions in Adolescence</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t>
            </a:r>
            <a:endParaRPr lang="en-US" sz="5600" dirty="0">
              <a:latin typeface="Arial" panose="020B0604020202020204" pitchFamily="34" charset="0"/>
              <a:cs typeface="Arial" panose="020B0604020202020204" pitchFamily="34" charset="0"/>
            </a:endParaRPr>
          </a:p>
        </p:txBody>
      </p:sp>
      <p:pic>
        <p:nvPicPr>
          <p:cNvPr id="3076" name="Picture 3075">
            <a:extLst>
              <a:ext uri="{FF2B5EF4-FFF2-40B4-BE49-F238E27FC236}">
                <a16:creationId xmlns:a16="http://schemas.microsoft.com/office/drawing/2014/main" id="{4113600A-DB98-7EFA-2903-D1820F7683A3}"/>
              </a:ext>
            </a:extLst>
          </p:cNvPr>
          <p:cNvPicPr>
            <a:picLocks noChangeAspect="1"/>
          </p:cNvPicPr>
          <p:nvPr/>
        </p:nvPicPr>
        <p:blipFill rotWithShape="1">
          <a:blip r:embed="rId2"/>
          <a:srcRect l="32184" r="42470"/>
          <a:stretch/>
        </p:blipFill>
        <p:spPr>
          <a:xfrm>
            <a:off x="20" y="10"/>
            <a:ext cx="3476465" cy="685798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hangingPunct="1"/>
            <a:r>
              <a:rPr lang="cy-GB" sz="3400" noProof="0" dirty="0">
                <a:latin typeface="Arial" panose="020B0604020202020204" pitchFamily="34" charset="0"/>
                <a:cs typeface="Arial" panose="020B0604020202020204" pitchFamily="34" charset="0"/>
              </a:rPr>
              <a:t>Fframwaith ar gyfer damcaniaeth ac arfer </a:t>
            </a:r>
            <a:br>
              <a:rPr lang="en-GB" altLang="en-US" sz="3400" dirty="0">
                <a:latin typeface="Arial" panose="020B0604020202020204" pitchFamily="34" charset="0"/>
                <a:cs typeface="Arial" panose="020B0604020202020204" pitchFamily="34" charset="0"/>
              </a:rPr>
            </a:br>
            <a:r>
              <a:rPr lang="en-GB" altLang="en-US" sz="3400" dirty="0">
                <a:latin typeface="Arial" panose="020B0604020202020204" pitchFamily="34" charset="0"/>
                <a:cs typeface="Arial" panose="020B0604020202020204" pitchFamily="34" charset="0"/>
              </a:rPr>
              <a:t>A framework for theory and practice</a:t>
            </a:r>
          </a:p>
        </p:txBody>
      </p:sp>
      <p:sp>
        <p:nvSpPr>
          <p:cNvPr id="25603" name="Rectangle 3"/>
          <p:cNvSpPr>
            <a:spLocks noGrp="1" noChangeArrowheads="1"/>
          </p:cNvSpPr>
          <p:nvPr>
            <p:ph sz="half" idx="1"/>
          </p:nvPr>
        </p:nvSpPr>
        <p:spPr>
          <a:xfrm>
            <a:off x="4648200" y="1772816"/>
            <a:ext cx="3867150" cy="3809862"/>
          </a:xfrm>
        </p:spPr>
        <p:txBody>
          <a:bodyPr>
            <a:normAutofit fontScale="55000" lnSpcReduction="20000"/>
          </a:bodyPr>
          <a:lstStyle/>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Better understanding the transitions of young people can provide us with a framework within which to operate based upon:</a:t>
            </a:r>
          </a:p>
          <a:p>
            <a:pPr eaLnBrk="1" hangingPunct="1">
              <a:lnSpc>
                <a:spcPct val="90000"/>
              </a:lnSpc>
              <a:buFontTx/>
              <a:buNone/>
            </a:pPr>
            <a:endParaRPr lang="en-GB" altLang="en-US" sz="1400" dirty="0">
              <a:latin typeface="Arial" panose="020B0604020202020204" pitchFamily="34" charset="0"/>
              <a:cs typeface="Arial" panose="020B0604020202020204" pitchFamily="34" charset="0"/>
            </a:endParaRPr>
          </a:p>
          <a:p>
            <a:pPr lvl="1" eaLnBrk="1" hangingPunct="1">
              <a:lnSpc>
                <a:spcPct val="90000"/>
              </a:lnSpc>
            </a:pPr>
            <a:r>
              <a:rPr lang="en-GB" altLang="en-US" sz="2400" dirty="0">
                <a:latin typeface="Arial" panose="020B0604020202020204" pitchFamily="34" charset="0"/>
                <a:cs typeface="Arial" panose="020B0604020202020204" pitchFamily="34" charset="0"/>
              </a:rPr>
              <a:t>Personal self knowledge</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an understanding of the majority social systems;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understanding of different groups and cultures;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of how to challenge and confront issues on a personal and structural level;</a:t>
            </a:r>
          </a:p>
          <a:p>
            <a:pPr lvl="1" eaLnBrk="1" hangingPunct="1">
              <a:lnSpc>
                <a:spcPct val="90000"/>
              </a:lnSpc>
            </a:pPr>
            <a:r>
              <a:rPr lang="en-GB" altLang="en-US" sz="2400" dirty="0">
                <a:latin typeface="Arial" panose="020B0604020202020204" pitchFamily="34" charset="0"/>
                <a:cs typeface="Arial" panose="020B0604020202020204" pitchFamily="34" charset="0"/>
              </a:rPr>
              <a:t>Awareness of the need to be ‘research minded’</a:t>
            </a:r>
          </a:p>
          <a:p>
            <a:pPr lvl="1" eaLnBrk="1" hangingPunct="1">
              <a:lnSpc>
                <a:spcPct val="90000"/>
              </a:lnSpc>
            </a:pPr>
            <a:r>
              <a:rPr lang="en-GB" altLang="en-US" sz="2400" dirty="0">
                <a:latin typeface="Arial" panose="020B0604020202020204" pitchFamily="34" charset="0"/>
                <a:cs typeface="Arial" panose="020B0604020202020204" pitchFamily="34" charset="0"/>
              </a:rPr>
              <a:t>Commitment to action and change </a:t>
            </a:r>
          </a:p>
          <a:p>
            <a:pPr lvl="1" algn="r" eaLnBrk="1" hangingPunct="1">
              <a:lnSpc>
                <a:spcPct val="90000"/>
              </a:lnSpc>
              <a:buFontTx/>
              <a:buNone/>
            </a:pP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Dalrymple</a:t>
            </a:r>
            <a:r>
              <a:rPr lang="en-GB" altLang="en-US" sz="2400" dirty="0">
                <a:latin typeface="Arial" panose="020B0604020202020204" pitchFamily="34" charset="0"/>
                <a:cs typeface="Arial" panose="020B0604020202020204" pitchFamily="34" charset="0"/>
              </a:rPr>
              <a:t> and Burke, 2001: 18).</a:t>
            </a:r>
          </a:p>
        </p:txBody>
      </p:sp>
      <p:sp>
        <p:nvSpPr>
          <p:cNvPr id="2" name="Content Placeholder 1">
            <a:extLst>
              <a:ext uri="{FF2B5EF4-FFF2-40B4-BE49-F238E27FC236}">
                <a16:creationId xmlns:a16="http://schemas.microsoft.com/office/drawing/2014/main" id="{6D36C52E-E3A7-43BC-EA5B-866BA0ACE62F}"/>
              </a:ext>
            </a:extLst>
          </p:cNvPr>
          <p:cNvSpPr>
            <a:spLocks noGrp="1"/>
          </p:cNvSpPr>
          <p:nvPr>
            <p:ph sz="half" idx="2"/>
          </p:nvPr>
        </p:nvSpPr>
        <p:spPr>
          <a:xfrm>
            <a:off x="539552" y="1792877"/>
            <a:ext cx="3867150" cy="3809862"/>
          </a:xfrm>
        </p:spPr>
        <p:txBody>
          <a:bodyPr>
            <a:noAutofit/>
          </a:bodyPr>
          <a:lstStyle/>
          <a:p>
            <a:r>
              <a:rPr lang="cy-GB" sz="1400" noProof="0" dirty="0"/>
              <a:t>Gall gwell dealltwriaeth o drawsnewidiadau pobl ifanc roi fframwaith i ni weithredu ynddo yn seiliedig ar: </a:t>
            </a:r>
            <a:br>
              <a:rPr lang="cy-GB" sz="1400" noProof="0" dirty="0"/>
            </a:br>
            <a:endParaRPr lang="cy-GB" sz="1400" noProof="0" dirty="0"/>
          </a:p>
          <a:p>
            <a:r>
              <a:rPr lang="cy-GB" sz="1400" noProof="0" dirty="0"/>
              <a:t>Hunan-wybodaeth bersonol</a:t>
            </a:r>
          </a:p>
          <a:p>
            <a:r>
              <a:rPr lang="cy-GB" sz="1400" dirty="0"/>
              <a:t>Gwybodaeth a dealltwriaeth o’r systemau cymdeithasol mwyafrifol;</a:t>
            </a:r>
          </a:p>
          <a:p>
            <a:r>
              <a:rPr lang="cy-GB" sz="1400" noProof="0" dirty="0"/>
              <a:t>Gwybodaeth a dealltwriaeth o grwpiau a diwylliannau </a:t>
            </a:r>
            <a:r>
              <a:rPr lang="cy-GB" sz="1400" noProof="0" dirty="0" err="1"/>
              <a:t>gwaha</a:t>
            </a:r>
            <a:r>
              <a:rPr lang="cy-GB" sz="1400" dirty="0"/>
              <a:t>nol;</a:t>
            </a:r>
          </a:p>
          <a:p>
            <a:r>
              <a:rPr lang="cy-GB" sz="1400" noProof="0" dirty="0"/>
              <a:t>Gwybodaeth ar sut i herio a mynd i’r afael â materion ar lefel </a:t>
            </a:r>
            <a:r>
              <a:rPr lang="cy-GB" sz="1400" dirty="0"/>
              <a:t>bersonol a strwythurol;</a:t>
            </a:r>
          </a:p>
          <a:p>
            <a:r>
              <a:rPr lang="cy-GB" sz="1400" dirty="0"/>
              <a:t>Ymwybyddiaeth o’r angen i fod â ‘meddwl ymchwiliol’</a:t>
            </a:r>
          </a:p>
          <a:p>
            <a:r>
              <a:rPr lang="cy-GB" sz="1400" dirty="0"/>
              <a:t>Ymrwymiad i weithredu a newid</a:t>
            </a:r>
          </a:p>
          <a:p>
            <a:pPr marL="0" indent="0">
              <a:buNone/>
            </a:pPr>
            <a:r>
              <a:rPr lang="cy-GB" sz="1400" dirty="0" err="1"/>
              <a:t>Dalymple</a:t>
            </a:r>
            <a:r>
              <a:rPr lang="cy-GB" sz="1400" dirty="0"/>
              <a:t> a Burke, 2001: 18).  </a:t>
            </a:r>
          </a:p>
        </p:txBody>
      </p:sp>
    </p:spTree>
    <p:extLst>
      <p:ext uri="{BB962C8B-B14F-4D97-AF65-F5344CB8AC3E}">
        <p14:creationId xmlns:p14="http://schemas.microsoft.com/office/powerpoint/2010/main" val="28357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16632"/>
            <a:ext cx="7886700" cy="1325563"/>
          </a:xfrm>
        </p:spPr>
        <p:txBody>
          <a:bodyPr vert="horz" lIns="91440" tIns="45720" rIns="91440" bIns="45720" rtlCol="0" anchor="b">
            <a:normAutofit/>
          </a:bodyPr>
          <a:lstStyle/>
          <a:p>
            <a:r>
              <a:rPr lang="cy-GB" noProof="0" dirty="0"/>
              <a:t>Nodau’r Ddarlith </a:t>
            </a:r>
            <a:r>
              <a:rPr lang="en-US" dirty="0"/>
              <a:t>- Lecture Aims </a:t>
            </a:r>
          </a:p>
        </p:txBody>
      </p:sp>
      <p:sp>
        <p:nvSpPr>
          <p:cNvPr id="3" name="Content Placeholder 2"/>
          <p:cNvSpPr>
            <a:spLocks noGrp="1"/>
          </p:cNvSpPr>
          <p:nvPr>
            <p:ph sz="half" idx="1"/>
          </p:nvPr>
        </p:nvSpPr>
        <p:spPr>
          <a:xfrm>
            <a:off x="4716016" y="1833670"/>
            <a:ext cx="3867150" cy="3809862"/>
          </a:xfrm>
          <a:prstGeom prst="rect">
            <a:avLst/>
          </a:prstGeom>
        </p:spPr>
        <p:txBody>
          <a:bodyPr vert="horz" lIns="0" tIns="45720" rIns="0" bIns="45720" rtlCol="0">
            <a:normAutofit fontScale="77500" lnSpcReduction="20000"/>
          </a:bodyPr>
          <a:lstStyle/>
          <a:p>
            <a:pPr algn="just">
              <a:buFont typeface="Arial" panose="020B0604020202020204" pitchFamily="34" charset="0"/>
              <a:buChar char="•"/>
            </a:pPr>
            <a:r>
              <a:rPr lang="en-US" sz="2400" dirty="0"/>
              <a:t> To discuss the biological transitions that occur during adolescence. </a:t>
            </a:r>
          </a:p>
          <a:p>
            <a:pPr algn="just">
              <a:buFont typeface="Arial" panose="020B0604020202020204" pitchFamily="34" charset="0"/>
              <a:buChar char="•"/>
            </a:pPr>
            <a:r>
              <a:rPr lang="en-US" sz="2400" dirty="0"/>
              <a:t> To discuss potential cultural differences in the way biological transitions are treated.</a:t>
            </a:r>
          </a:p>
          <a:p>
            <a:pPr algn="just">
              <a:buFont typeface="Arial" panose="020B0604020202020204" pitchFamily="34" charset="0"/>
              <a:buChar char="•"/>
            </a:pPr>
            <a:r>
              <a:rPr lang="en-US" sz="2400" dirty="0"/>
              <a:t> To recognize that adolescents vary in the age at which they biologically mature. </a:t>
            </a:r>
          </a:p>
          <a:p>
            <a:pPr algn="just">
              <a:buFont typeface="Arial" panose="020B0604020202020204" pitchFamily="34" charset="0"/>
              <a:buChar char="•"/>
            </a:pPr>
            <a:r>
              <a:rPr lang="en-US" sz="2400" dirty="0"/>
              <a:t> To explore the relationship between biological transitions and socio-emotional transitions.</a:t>
            </a:r>
          </a:p>
          <a:p>
            <a:pPr algn="just">
              <a:buFont typeface="Arial" panose="020B0604020202020204" pitchFamily="34" charset="0"/>
              <a:buChar char="•"/>
            </a:pPr>
            <a:r>
              <a:rPr lang="en-US" sz="2400" dirty="0"/>
              <a:t> To consider some of the health and physical problems that teenagers can meet</a:t>
            </a:r>
          </a:p>
        </p:txBody>
      </p:sp>
      <p:sp>
        <p:nvSpPr>
          <p:cNvPr id="2" name="Content Placeholder 1">
            <a:extLst>
              <a:ext uri="{FF2B5EF4-FFF2-40B4-BE49-F238E27FC236}">
                <a16:creationId xmlns:a16="http://schemas.microsoft.com/office/drawing/2014/main" id="{29224A1F-94CE-5FA2-D109-EA74DD842440}"/>
              </a:ext>
            </a:extLst>
          </p:cNvPr>
          <p:cNvSpPr>
            <a:spLocks noGrp="1"/>
          </p:cNvSpPr>
          <p:nvPr>
            <p:ph sz="half" idx="2"/>
          </p:nvPr>
        </p:nvSpPr>
        <p:spPr>
          <a:xfrm>
            <a:off x="378707" y="1628800"/>
            <a:ext cx="3867150" cy="3809862"/>
          </a:xfrm>
        </p:spPr>
        <p:txBody>
          <a:bodyPr>
            <a:normAutofit fontScale="77500" lnSpcReduction="20000"/>
          </a:bodyPr>
          <a:lstStyle/>
          <a:p>
            <a:r>
              <a:rPr lang="cy-GB" sz="2300" noProof="0" dirty="0"/>
              <a:t>Trafod trawsnewidiadau biolegol sy’n digwydd yn ystod llencyndod.</a:t>
            </a:r>
          </a:p>
          <a:p>
            <a:r>
              <a:rPr lang="cy-GB" sz="2300" dirty="0"/>
              <a:t>Trafod y gwahaniaethau diwylliannol posibl yn y ffordd y mae trawsnewidiadau biolegol yn cael eu trin.</a:t>
            </a:r>
          </a:p>
          <a:p>
            <a:r>
              <a:rPr lang="cy-GB" sz="2300" noProof="0" dirty="0"/>
              <a:t>Cydnabod bod pobl ifanc yn amrywio o ran yr oedran y maent yn aeddfedu’n fiolegol.</a:t>
            </a:r>
          </a:p>
          <a:p>
            <a:r>
              <a:rPr lang="cy-GB" sz="2300" dirty="0"/>
              <a:t>Archwilio’r berthynas rhwng trawsnewidiadau biolegol a thrawsnewidiadau cymdeithasol-emosiynol. </a:t>
            </a:r>
            <a:endParaRPr lang="cy-GB" sz="2300" noProof="0" dirty="0"/>
          </a:p>
          <a:p>
            <a:r>
              <a:rPr lang="cy-GB" sz="2300" noProof="0" dirty="0"/>
              <a:t>Ystyried rhai o’r problemau iechyd a chorfforol y mae pobl ifanc yn gallu eu profi.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2" name="Title 1"/>
          <p:cNvSpPr>
            <a:spLocks noGrp="1"/>
          </p:cNvSpPr>
          <p:nvPr>
            <p:ph type="title"/>
          </p:nvPr>
        </p:nvSpPr>
        <p:spPr/>
        <p:txBody>
          <a:bodyPr vert="horz" lIns="91440" tIns="45720" rIns="91440" bIns="45720" rtlCol="0" anchor="b">
            <a:normAutofit fontScale="90000"/>
          </a:bodyPr>
          <a:lstStyle/>
          <a:p>
            <a:r>
              <a:rPr lang="cy-GB" sz="4400" noProof="0" dirty="0"/>
              <a:t>Beth yw Trawsnewidiadau Biolegol?</a:t>
            </a:r>
            <a:br>
              <a:rPr lang="en-US" sz="4400" dirty="0"/>
            </a:br>
            <a:r>
              <a:rPr lang="en-US" sz="4400" dirty="0"/>
              <a:t>What are Biological Transitions?</a:t>
            </a:r>
          </a:p>
        </p:txBody>
      </p:sp>
      <p:sp>
        <p:nvSpPr>
          <p:cNvPr id="3" name="Content Placeholder 2"/>
          <p:cNvSpPr>
            <a:spLocks noGrp="1"/>
          </p:cNvSpPr>
          <p:nvPr>
            <p:ph sz="half" idx="1"/>
          </p:nvPr>
        </p:nvSpPr>
        <p:spPr>
          <a:xfrm>
            <a:off x="4788024" y="1706804"/>
            <a:ext cx="3867150" cy="3809862"/>
          </a:xfrm>
          <a:prstGeom prst="rect">
            <a:avLst/>
          </a:prstGeom>
        </p:spPr>
        <p:txBody>
          <a:bodyPr vert="horz" lIns="0" tIns="45720" rIns="0" bIns="45720" rtlCol="0">
            <a:normAutofit/>
          </a:bodyPr>
          <a:lstStyle/>
          <a:p>
            <a:pPr algn="just"/>
            <a:r>
              <a:rPr lang="en-US" sz="2400" dirty="0"/>
              <a:t>Biological transitions relate to the physical changes that take place in the journey from childhood to adulthood. </a:t>
            </a:r>
          </a:p>
          <a:p>
            <a:pPr algn="just"/>
            <a:endParaRPr lang="en-US" sz="2400" dirty="0"/>
          </a:p>
          <a:p>
            <a:pPr algn="just"/>
            <a:r>
              <a:rPr lang="en-US" sz="2400" dirty="0"/>
              <a:t>Biological transitions are primarily associated with maturation into adulthood and reproductive capability. </a:t>
            </a:r>
          </a:p>
        </p:txBody>
      </p:sp>
      <p:sp>
        <p:nvSpPr>
          <p:cNvPr id="2" name="Content Placeholder 1">
            <a:extLst>
              <a:ext uri="{FF2B5EF4-FFF2-40B4-BE49-F238E27FC236}">
                <a16:creationId xmlns:a16="http://schemas.microsoft.com/office/drawing/2014/main" id="{785BFC32-C2B6-A944-4E87-131F8F4FF833}"/>
              </a:ext>
            </a:extLst>
          </p:cNvPr>
          <p:cNvSpPr>
            <a:spLocks noGrp="1"/>
          </p:cNvSpPr>
          <p:nvPr>
            <p:ph sz="half" idx="2"/>
          </p:nvPr>
        </p:nvSpPr>
        <p:spPr>
          <a:xfrm>
            <a:off x="488827" y="1772816"/>
            <a:ext cx="3867150" cy="3809862"/>
          </a:xfrm>
        </p:spPr>
        <p:txBody>
          <a:bodyPr>
            <a:normAutofit/>
          </a:bodyPr>
          <a:lstStyle/>
          <a:p>
            <a:r>
              <a:rPr lang="cy-GB" sz="2000" noProof="0" dirty="0"/>
              <a:t>Mae trawsnewidiadau biolegol yn ymwneud â’r newidiadau corfforol sy’n digwydd yn y daith rhwng plentyndod a’r cyfnod pan mae person yn cyrraedd eu llawn twf.</a:t>
            </a:r>
          </a:p>
          <a:p>
            <a:endParaRPr lang="cy-GB" sz="2000" dirty="0"/>
          </a:p>
          <a:p>
            <a:r>
              <a:rPr lang="cy-GB" sz="2000" noProof="0" dirty="0"/>
              <a:t>Mae trawsnewidiadau biolegol yn gysylltiedig yn bennaf ag aeddfedu’n oedolyn a’r gallu i atgenhedlu. </a:t>
            </a:r>
          </a:p>
          <a:p>
            <a:endParaRPr lang="cy-GB" sz="2000"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5</a:t>
            </a:fld>
            <a:endParaRPr lang="en-GB" sz="1200" dirty="0">
              <a:solidFill>
                <a:schemeClr val="tx1">
                  <a:tint val="75000"/>
                </a:schemeClr>
              </a:solidFill>
              <a:latin typeface="+mn-lt"/>
            </a:endParaRPr>
          </a:p>
        </p:txBody>
      </p:sp>
      <p:sp>
        <p:nvSpPr>
          <p:cNvPr id="7171" name="Rectangle 2"/>
          <p:cNvSpPr>
            <a:spLocks noGrp="1" noChangeArrowheads="1"/>
          </p:cNvSpPr>
          <p:nvPr>
            <p:ph type="title"/>
          </p:nvPr>
        </p:nvSpPr>
        <p:spPr/>
        <p:txBody>
          <a:bodyPr/>
          <a:lstStyle/>
          <a:p>
            <a:pPr algn="l" eaLnBrk="1" hangingPunct="1"/>
            <a:r>
              <a:rPr lang="cy-GB" noProof="0" dirty="0">
                <a:latin typeface="Arial" panose="020B0604020202020204" pitchFamily="34" charset="0"/>
                <a:cs typeface="Arial" panose="020B0604020202020204" pitchFamily="34" charset="0"/>
              </a:rPr>
              <a:t>Twf Corfforol</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Physical Growth</a:t>
            </a:r>
          </a:p>
        </p:txBody>
      </p:sp>
      <p:sp>
        <p:nvSpPr>
          <p:cNvPr id="7172" name="Rectangle 3"/>
          <p:cNvSpPr>
            <a:spLocks noGrp="1" noChangeArrowheads="1"/>
          </p:cNvSpPr>
          <p:nvPr>
            <p:ph sz="half" idx="1"/>
          </p:nvPr>
        </p:nvSpPr>
        <p:spPr>
          <a:xfrm>
            <a:off x="4788024" y="1916832"/>
            <a:ext cx="3867150" cy="3809862"/>
          </a:xfrm>
          <a:prstGeom prst="rect">
            <a:avLst/>
          </a:prstGeom>
        </p:spPr>
        <p:txBody>
          <a:bodyPr>
            <a:normAutofit fontScale="70000" lnSpcReduction="20000"/>
          </a:bodyPr>
          <a:lstStyle/>
          <a:p>
            <a:pPr marL="0" indent="0" algn="just" eaLnBrk="1" hangingPunct="1">
              <a:buNone/>
            </a:pPr>
            <a:r>
              <a:rPr lang="en-US" sz="2800" dirty="0">
                <a:latin typeface="Arial" panose="020B0604020202020204" pitchFamily="34" charset="0"/>
                <a:cs typeface="Arial" panose="020B0604020202020204" pitchFamily="34" charset="0"/>
              </a:rPr>
              <a:t>The adolescent ‘growth spurt’ - a time of rapid growth in height and weight</a:t>
            </a:r>
          </a:p>
          <a:p>
            <a:pPr marL="0" indent="0" algn="just" eaLnBrk="1" hangingPunct="1">
              <a:buNone/>
            </a:pPr>
            <a:endParaRPr lang="en-US" sz="2800" dirty="0">
              <a:latin typeface="Arial" panose="020B0604020202020204" pitchFamily="34" charset="0"/>
              <a:cs typeface="Arial" panose="020B0604020202020204" pitchFamily="34" charset="0"/>
            </a:endParaRPr>
          </a:p>
          <a:p>
            <a:pPr lvl="1" algn="just" eaLnBrk="1" hangingPunct="1"/>
            <a:r>
              <a:rPr lang="en-US" sz="2400" dirty="0">
                <a:latin typeface="Arial" panose="020B0604020202020204" pitchFamily="34" charset="0"/>
                <a:cs typeface="Arial" panose="020B0604020202020204" pitchFamily="34" charset="0"/>
              </a:rPr>
              <a:t>Some boys gain about 4” a year</a:t>
            </a:r>
          </a:p>
          <a:p>
            <a:pPr lvl="1" algn="just" eaLnBrk="1" hangingPunct="1"/>
            <a:r>
              <a:rPr lang="en-US" sz="2400" dirty="0">
                <a:latin typeface="Arial" panose="020B0604020202020204" pitchFamily="34" charset="0"/>
                <a:cs typeface="Arial" panose="020B0604020202020204" pitchFamily="34" charset="0"/>
              </a:rPr>
              <a:t>Some girls gain about 3.5” a year</a:t>
            </a:r>
          </a:p>
          <a:p>
            <a:pPr lvl="1" algn="just" eaLnBrk="1" hangingPunct="1"/>
            <a:r>
              <a:rPr lang="en-US" sz="2400" dirty="0">
                <a:latin typeface="Arial" panose="020B0604020202020204" pitchFamily="34" charset="0"/>
                <a:cs typeface="Arial" panose="020B0604020202020204" pitchFamily="34" charset="0"/>
              </a:rPr>
              <a:t>Some girls start sooner (about age 10)</a:t>
            </a:r>
          </a:p>
          <a:p>
            <a:pPr lvl="1" algn="just" eaLnBrk="1" hangingPunct="1"/>
            <a:r>
              <a:rPr lang="en-US" sz="2400" dirty="0">
                <a:latin typeface="Arial" panose="020B0604020202020204" pitchFamily="34" charset="0"/>
                <a:cs typeface="Arial" panose="020B0604020202020204" pitchFamily="34" charset="0"/>
              </a:rPr>
              <a:t>Commonly, boys start later (about  age 12)</a:t>
            </a:r>
          </a:p>
          <a:p>
            <a:pPr lvl="1" algn="just" eaLnBrk="1" hangingPunct="1"/>
            <a:r>
              <a:rPr lang="en-US" sz="2400" dirty="0">
                <a:latin typeface="Arial" panose="020B0604020202020204" pitchFamily="34" charset="0"/>
                <a:cs typeface="Arial" panose="020B0604020202020204" pitchFamily="34" charset="0"/>
              </a:rPr>
              <a:t>Some girls  stay ahead until about age 14, when boys catch up and pass</a:t>
            </a:r>
          </a:p>
        </p:txBody>
      </p:sp>
      <p:sp>
        <p:nvSpPr>
          <p:cNvPr id="2" name="Content Placeholder 1">
            <a:extLst>
              <a:ext uri="{FF2B5EF4-FFF2-40B4-BE49-F238E27FC236}">
                <a16:creationId xmlns:a16="http://schemas.microsoft.com/office/drawing/2014/main" id="{6675778A-E788-C0B1-2259-92C9BF6A40AD}"/>
              </a:ext>
            </a:extLst>
          </p:cNvPr>
          <p:cNvSpPr>
            <a:spLocks noGrp="1"/>
          </p:cNvSpPr>
          <p:nvPr>
            <p:ph sz="half" idx="2"/>
          </p:nvPr>
        </p:nvSpPr>
        <p:spPr>
          <a:xfrm>
            <a:off x="611821" y="1844824"/>
            <a:ext cx="3867150" cy="3809862"/>
          </a:xfrm>
        </p:spPr>
        <p:txBody>
          <a:bodyPr>
            <a:normAutofit fontScale="70000" lnSpcReduction="20000"/>
          </a:bodyPr>
          <a:lstStyle/>
          <a:p>
            <a:r>
              <a:rPr lang="en-GB" dirty="0"/>
              <a:t>‘</a:t>
            </a:r>
            <a:r>
              <a:rPr lang="cy-GB" noProof="0" dirty="0"/>
              <a:t>Y sbardun twf’ yn ystod llencyndod – cyfnod o dwf cyflym mewn taldra a phwysau</a:t>
            </a:r>
          </a:p>
          <a:p>
            <a:endParaRPr lang="cy-GB" dirty="0"/>
          </a:p>
          <a:p>
            <a:r>
              <a:rPr lang="cy-GB" sz="2300" noProof="0" dirty="0"/>
              <a:t>Mae rhai bechgyn yn tyfu tua 4” y flwyddyn</a:t>
            </a:r>
          </a:p>
          <a:p>
            <a:r>
              <a:rPr lang="cy-GB" sz="2300" dirty="0"/>
              <a:t>Mae rhai merched yn tyfu </a:t>
            </a:r>
            <a:r>
              <a:rPr lang="cy-GB" sz="2300" noProof="0" dirty="0"/>
              <a:t> tua 3.5” y flwyddyn</a:t>
            </a:r>
          </a:p>
          <a:p>
            <a:r>
              <a:rPr lang="cy-GB" sz="2300" dirty="0"/>
              <a:t>Mae rhai merched yn dechrau’n gynt (tua 10 oed)</a:t>
            </a:r>
          </a:p>
          <a:p>
            <a:r>
              <a:rPr lang="cy-GB" sz="2300" dirty="0"/>
              <a:t>Yn gyffredin, mae bechgyn yn dechrau’n hwyrach (tua 12 oed)</a:t>
            </a:r>
          </a:p>
          <a:p>
            <a:r>
              <a:rPr lang="cy-GB" sz="2300" dirty="0"/>
              <a:t>Mae rhai merched yn aros ar y blaen nes iddynt gyrraedd 14 oed, pan fydd bechgyn yn dal i fyny ac yn eu pasio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2706" name="Rectangle 2"/>
          <p:cNvSpPr>
            <a:spLocks noGrp="1" noChangeArrowheads="1"/>
          </p:cNvSpPr>
          <p:nvPr>
            <p:ph type="title"/>
          </p:nvPr>
        </p:nvSpPr>
        <p:spPr/>
        <p:txBody>
          <a:bodyPr>
            <a:normAutofit fontScale="90000"/>
          </a:bodyPr>
          <a:lstStyle/>
          <a:p>
            <a:pPr eaLnBrk="1" hangingPunct="1"/>
            <a:r>
              <a:rPr lang="cy-GB" sz="3200" noProof="0" dirty="0">
                <a:latin typeface="Arial" panose="020B0604020202020204" pitchFamily="34" charset="0"/>
                <a:cs typeface="Arial" panose="020B0604020202020204" pitchFamily="34" charset="0"/>
              </a:rPr>
              <a:t>5 prif gam datblygiad y glasoed</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5 main stages of pubertal development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(Archibald et al 2003</a:t>
            </a:r>
            <a:r>
              <a:rPr lang="en-GB" sz="3200" dirty="0">
                <a:latin typeface="Arial" panose="020B0604020202020204" pitchFamily="34" charset="0"/>
                <a:cs typeface="Arial" panose="020B0604020202020204" pitchFamily="34" charset="0"/>
              </a:rPr>
              <a:t>)</a:t>
            </a:r>
          </a:p>
        </p:txBody>
      </p:sp>
      <p:sp>
        <p:nvSpPr>
          <p:cNvPr id="8196" name="Rectangle 3"/>
          <p:cNvSpPr>
            <a:spLocks noGrp="1" noChangeArrowheads="1"/>
          </p:cNvSpPr>
          <p:nvPr>
            <p:ph sz="half" idx="1"/>
          </p:nvPr>
        </p:nvSpPr>
        <p:spPr>
          <a:xfrm>
            <a:off x="4814391" y="1829051"/>
            <a:ext cx="3867150" cy="3809862"/>
          </a:xfrm>
        </p:spPr>
        <p:txBody>
          <a:bodyPr>
            <a:normAutofit fontScale="62500" lnSpcReduction="20000"/>
          </a:bodyPr>
          <a:lstStyle/>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A </a:t>
            </a:r>
            <a:r>
              <a:rPr lang="en-GB" sz="2400" i="1" dirty="0">
                <a:latin typeface="Arial" panose="020B0604020202020204" pitchFamily="34" charset="0"/>
                <a:cs typeface="Arial" panose="020B0604020202020204" pitchFamily="34" charset="0"/>
              </a:rPr>
              <a:t>rapid acceleration in growth, </a:t>
            </a:r>
            <a:r>
              <a:rPr lang="en-GB" sz="2400" i="1" noProof="1">
                <a:latin typeface="Arial" panose="020B0604020202020204" pitchFamily="34" charset="0"/>
                <a:cs typeface="Arial" panose="020B0604020202020204" pitchFamily="34" charset="0"/>
              </a:rPr>
              <a:t>aka</a:t>
            </a:r>
            <a:r>
              <a:rPr lang="en-GB" sz="2400" i="1" dirty="0">
                <a:latin typeface="Arial" panose="020B0604020202020204" pitchFamily="34" charset="0"/>
                <a:cs typeface="Arial" panose="020B0604020202020204" pitchFamily="34" charset="0"/>
              </a:rPr>
              <a:t> ‘the growth spurt’ </a:t>
            </a:r>
            <a:r>
              <a:rPr lang="en-GB" sz="2400" dirty="0">
                <a:latin typeface="Arial" panose="020B0604020202020204" pitchFamily="34" charset="0"/>
                <a:cs typeface="Arial" panose="020B0604020202020204" pitchFamily="34" charset="0"/>
              </a:rPr>
              <a:t>resulting in dramatic increases in both height and weight.</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body composition</a:t>
            </a:r>
            <a:r>
              <a:rPr lang="en-GB" sz="2400" dirty="0">
                <a:latin typeface="Arial" panose="020B0604020202020204" pitchFamily="34" charset="0"/>
                <a:cs typeface="Arial" panose="020B0604020202020204" pitchFamily="34" charset="0"/>
              </a:rPr>
              <a:t> specifically in the quantity and distribution of fat and muscle. </a:t>
            </a:r>
          </a:p>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Changes in the circulatory and respiratory systems that increase strength and stamina.</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Maturation of secondary sexual characteristics</a:t>
            </a:r>
            <a:r>
              <a:rPr lang="en-GB" sz="2400" dirty="0">
                <a:latin typeface="Arial" panose="020B0604020202020204" pitchFamily="34" charset="0"/>
                <a:cs typeface="Arial" panose="020B0604020202020204" pitchFamily="34" charset="0"/>
              </a:rPr>
              <a:t> - genitals, breasts, and the growth of pubic, facial and body (auxiliary) hair as well as the further development of the sex organs</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hormonal and endocrine</a:t>
            </a:r>
            <a:r>
              <a:rPr lang="en-GB" sz="2400" dirty="0">
                <a:latin typeface="Arial" panose="020B0604020202020204" pitchFamily="34" charset="0"/>
                <a:cs typeface="Arial" panose="020B0604020202020204" pitchFamily="34" charset="0"/>
              </a:rPr>
              <a:t> activity which regulate the time of pubertal events</a:t>
            </a:r>
          </a:p>
        </p:txBody>
      </p:sp>
      <p:sp>
        <p:nvSpPr>
          <p:cNvPr id="2" name="Content Placeholder 1">
            <a:extLst>
              <a:ext uri="{FF2B5EF4-FFF2-40B4-BE49-F238E27FC236}">
                <a16:creationId xmlns:a16="http://schemas.microsoft.com/office/drawing/2014/main" id="{02E6B0A3-0340-AF8A-0A26-98404B3D3A34}"/>
              </a:ext>
            </a:extLst>
          </p:cNvPr>
          <p:cNvSpPr>
            <a:spLocks noGrp="1"/>
          </p:cNvSpPr>
          <p:nvPr>
            <p:ph sz="half" idx="2"/>
          </p:nvPr>
        </p:nvSpPr>
        <p:spPr>
          <a:xfrm>
            <a:off x="428800" y="1674434"/>
            <a:ext cx="3867150" cy="3809862"/>
          </a:xfrm>
        </p:spPr>
        <p:txBody>
          <a:bodyPr>
            <a:normAutofit fontScale="62500" lnSpcReduction="20000"/>
          </a:bodyPr>
          <a:lstStyle/>
          <a:p>
            <a:pPr marL="514350" indent="-514350">
              <a:buFont typeface="+mj-lt"/>
              <a:buAutoNum type="arabicPeriod"/>
            </a:pPr>
            <a:r>
              <a:rPr lang="cy-GB" sz="2000" noProof="0" dirty="0"/>
              <a:t>Cyflymiad cyflym mewn twf, sef y sbardun twf sy’n arwain at gynnydd dramatig mewn uchder a phwysau.</a:t>
            </a:r>
          </a:p>
          <a:p>
            <a:pPr marL="514350" indent="-514350">
              <a:buFont typeface="+mj-lt"/>
              <a:buAutoNum type="arabicPeriod"/>
            </a:pPr>
            <a:r>
              <a:rPr lang="cy-GB" sz="2000" noProof="0" dirty="0"/>
              <a:t> Newidiadau yng nghyfansoddiad y corff yn benodol o ran maint a dosbarthiad braster a chyhyrau.</a:t>
            </a:r>
          </a:p>
          <a:p>
            <a:pPr marL="514350" indent="-514350">
              <a:buFont typeface="+mj-lt"/>
              <a:buAutoNum type="arabicPeriod"/>
            </a:pPr>
            <a:r>
              <a:rPr lang="cy-GB" sz="2000" dirty="0"/>
              <a:t>Newidiadau yn y systemau cylchrediad ac anadlol sy’n cynyddu cryfder a stamina. </a:t>
            </a:r>
          </a:p>
          <a:p>
            <a:pPr marL="514350" indent="-514350">
              <a:buFont typeface="+mj-lt"/>
              <a:buAutoNum type="arabicPeriod"/>
            </a:pPr>
            <a:r>
              <a:rPr lang="cy-GB" sz="2000" dirty="0"/>
              <a:t>Aeddfedu nodweddion rhywiol eilaidd – organau cenhedlu, bronnau, a blew cedor, wyneb a chorff (ategol) yn ogystal â datblygiad pellach o’r organau rhyw</a:t>
            </a:r>
          </a:p>
          <a:p>
            <a:pPr marL="514350" indent="-514350">
              <a:buFont typeface="+mj-lt"/>
              <a:buAutoNum type="arabicPeriod"/>
            </a:pPr>
            <a:r>
              <a:rPr lang="cy-GB" sz="2000" dirty="0"/>
              <a:t>Newid yn y gweithgaredd hormonaidd ac endocrin sy’n rheoli amseriad digwyddiadau’r glasoed  </a:t>
            </a:r>
            <a:endParaRPr lang="cy-GB" sz="2000" noProof="0" dirty="0"/>
          </a:p>
          <a:p>
            <a:pPr marL="514350" indent="-514350">
              <a:buFont typeface="+mj-lt"/>
              <a:buAutoNum type="arabicPeriod"/>
            </a:pPr>
            <a:endParaRPr lang="cy-GB" sz="2000" noProof="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07CFA9-0E78-1743-CBE7-64396B780D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BA8147-7D57-8D16-A3EB-AA6E47907F0A}"/>
              </a:ext>
            </a:extLst>
          </p:cNvPr>
          <p:cNvSpPr>
            <a:spLocks noGrp="1"/>
          </p:cNvSpPr>
          <p:nvPr>
            <p:ph type="title"/>
          </p:nvPr>
        </p:nvSpPr>
        <p:spPr/>
        <p:txBody>
          <a:bodyPr>
            <a:normAutofit fontScale="90000"/>
          </a:bodyPr>
          <a:lstStyle/>
          <a:p>
            <a:br>
              <a:rPr lang="cy-GB" noProof="0" dirty="0">
                <a:latin typeface="Arial" panose="020B0604020202020204" pitchFamily="34" charset="0"/>
                <a:cs typeface="Arial" panose="020B0604020202020204" pitchFamily="34" charset="0"/>
              </a:rPr>
            </a:br>
            <a:r>
              <a:rPr lang="cy-GB" noProof="0" dirty="0">
                <a:latin typeface="Arial" panose="020B0604020202020204" pitchFamily="34" charset="0"/>
                <a:cs typeface="Arial" panose="020B0604020202020204" pitchFamily="34" charset="0"/>
              </a:rPr>
              <a:t>Chwarennau Endocrin</a:t>
            </a:r>
            <a:br>
              <a:rPr lang="cy-GB" noProof="0"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br>
            <a:endParaRPr lang="en-GB" dirty="0"/>
          </a:p>
        </p:txBody>
      </p:sp>
      <p:sp>
        <p:nvSpPr>
          <p:cNvPr id="6" name="Content Placeholder 2">
            <a:extLst>
              <a:ext uri="{FF2B5EF4-FFF2-40B4-BE49-F238E27FC236}">
                <a16:creationId xmlns:a16="http://schemas.microsoft.com/office/drawing/2014/main" id="{139116EC-4A92-DDC4-1641-B2A73AB8BE3F}"/>
              </a:ext>
            </a:extLst>
          </p:cNvPr>
          <p:cNvSpPr>
            <a:spLocks noGrp="1"/>
          </p:cNvSpPr>
          <p:nvPr>
            <p:ph sz="half" idx="2"/>
          </p:nvPr>
        </p:nvSpPr>
        <p:spPr>
          <a:xfrm>
            <a:off x="4944938" y="1027906"/>
            <a:ext cx="3816424" cy="4023359"/>
          </a:xfrm>
        </p:spPr>
        <p:txBody>
          <a:bodyPr>
            <a:normAutofit fontScale="92500" lnSpcReduction="20000"/>
          </a:bodyPr>
          <a:lstStyle/>
          <a:p>
            <a:r>
              <a:rPr lang="cy-GB" sz="2100" noProof="0" dirty="0">
                <a:latin typeface="Arial" panose="020B0604020202020204" pitchFamily="34" charset="0"/>
                <a:cs typeface="Arial" panose="020B0604020202020204" pitchFamily="34" charset="0"/>
              </a:rPr>
              <a:t>Mae'r chwarennau endocrin yn secretu hormonau sy'n llywodraethu twf yn ystod y glasoed a newidiadau corfforol mewn sawl ffordd.</a:t>
            </a:r>
          </a:p>
          <a:p>
            <a:endParaRPr lang="cy-GB" sz="2100" noProof="0" dirty="0">
              <a:latin typeface="Arial" panose="020B0604020202020204" pitchFamily="34" charset="0"/>
              <a:cs typeface="Arial" panose="020B0604020202020204" pitchFamily="34" charset="0"/>
            </a:endParaRPr>
          </a:p>
          <a:p>
            <a:r>
              <a:rPr lang="cy-GB" sz="2100" noProof="0" dirty="0">
                <a:latin typeface="Arial" panose="020B0604020202020204" pitchFamily="34" charset="0"/>
                <a:cs typeface="Arial" panose="020B0604020202020204" pitchFamily="34" charset="0"/>
              </a:rPr>
              <a:t>Chwarren bitẅidol – “y brif chwarren”.</a:t>
            </a:r>
          </a:p>
          <a:p>
            <a:pPr marL="0" indent="0">
              <a:buNone/>
            </a:pPr>
            <a:endParaRPr lang="cy-GB" sz="2100" noProof="0" dirty="0">
              <a:latin typeface="Arial" panose="020B0604020202020204" pitchFamily="34" charset="0"/>
              <a:cs typeface="Arial" panose="020B0604020202020204" pitchFamily="34" charset="0"/>
            </a:endParaRPr>
          </a:p>
          <a:p>
            <a:r>
              <a:rPr lang="cy-GB" sz="2100" noProof="0" dirty="0">
                <a:latin typeface="Arial" panose="020B0604020202020204" pitchFamily="34" charset="0"/>
                <a:cs typeface="Arial" panose="020B0604020202020204" pitchFamily="34" charset="0"/>
              </a:rPr>
              <a:t>Rhyddhau hormonau o chwarennau eraill.</a:t>
            </a:r>
          </a:p>
          <a:p>
            <a:r>
              <a:rPr lang="cy-GB" sz="2100" dirty="0"/>
              <a:t>e.e. Chwarren Thyroid – thyrocsin pan mae'n derbyn signal gan hormon ysgogi thyroid sy’n cael ei secretu gan y chwarren bitẅidol.</a:t>
            </a:r>
          </a:p>
          <a:p>
            <a:endParaRPr lang="en-GB" sz="2100" dirty="0">
              <a:latin typeface="Arial" panose="020B0604020202020204" pitchFamily="34" charset="0"/>
              <a:cs typeface="Arial" panose="020B0604020202020204" pitchFamily="34" charset="0"/>
            </a:endParaRPr>
          </a:p>
          <a:p>
            <a:endParaRPr lang="cy-GB" sz="2100" noProof="0" dirty="0"/>
          </a:p>
          <a:p>
            <a:pPr eaLnBrk="1" hangingPunct="1">
              <a:lnSpc>
                <a:spcPct val="90000"/>
              </a:lnSpc>
            </a:pPr>
            <a:endParaRPr lang="en-US" sz="2100" dirty="0"/>
          </a:p>
        </p:txBody>
      </p:sp>
      <p:pic>
        <p:nvPicPr>
          <p:cNvPr id="9" name="Dalfan Cynnwys 8">
            <a:extLst>
              <a:ext uri="{FF2B5EF4-FFF2-40B4-BE49-F238E27FC236}">
                <a16:creationId xmlns:a16="http://schemas.microsoft.com/office/drawing/2014/main" id="{683258A2-6B4C-14F5-6564-9DDA2F1B848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43690" y="908720"/>
            <a:ext cx="4076049" cy="4248472"/>
          </a:xfrm>
          <a:prstGeom prst="rect">
            <a:avLst/>
          </a:prstGeom>
        </p:spPr>
      </p:pic>
    </p:spTree>
    <p:extLst>
      <p:ext uri="{BB962C8B-B14F-4D97-AF65-F5344CB8AC3E}">
        <p14:creationId xmlns:p14="http://schemas.microsoft.com/office/powerpoint/2010/main" val="890777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cy-GB" noProof="0" dirty="0">
                <a:latin typeface="Arial" panose="020B0604020202020204" pitchFamily="34" charset="0"/>
                <a:cs typeface="Arial" panose="020B0604020202020204" pitchFamily="34" charset="0"/>
              </a:rPr>
            </a:br>
            <a:br>
              <a:rPr lang="cy-GB" noProof="0"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Endocrine Glands</a:t>
            </a:r>
            <a:r>
              <a:rPr lang="cy-GB" noProof="0"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br>
              <a:rPr lang="en-GB" dirty="0"/>
            </a:br>
            <a:endParaRPr lang="en-GB" dirty="0"/>
          </a:p>
        </p:txBody>
      </p:sp>
      <p:sp>
        <p:nvSpPr>
          <p:cNvPr id="3" name="Content Placeholder 2"/>
          <p:cNvSpPr>
            <a:spLocks noGrp="1"/>
          </p:cNvSpPr>
          <p:nvPr>
            <p:ph sz="half" idx="1"/>
          </p:nvPr>
        </p:nvSpPr>
        <p:spPr/>
        <p:txBody>
          <a:bodyPr>
            <a:normAutofit fontScale="92500" lnSpcReduction="20000"/>
          </a:bodyPr>
          <a:lstStyle/>
          <a:p>
            <a:endParaRPr lang="en-GB" dirty="0"/>
          </a:p>
        </p:txBody>
      </p:sp>
      <p:sp>
        <p:nvSpPr>
          <p:cNvPr id="6" name="Content Placeholder 2"/>
          <p:cNvSpPr>
            <a:spLocks noGrp="1"/>
          </p:cNvSpPr>
          <p:nvPr>
            <p:ph sz="half" idx="2"/>
          </p:nvPr>
        </p:nvSpPr>
        <p:spPr>
          <a:xfrm>
            <a:off x="4944938" y="1027906"/>
            <a:ext cx="3816424" cy="4023359"/>
          </a:xfrm>
        </p:spPr>
        <p:txBody>
          <a:bodyPr>
            <a:normAutofit fontScale="92500" lnSpcReduction="20000"/>
          </a:bodyPr>
          <a:lstStyle/>
          <a:p>
            <a:r>
              <a:rPr lang="en-GB" sz="2100" dirty="0">
                <a:latin typeface="Arial" panose="020B0604020202020204" pitchFamily="34" charset="0"/>
                <a:cs typeface="Arial" panose="020B0604020202020204" pitchFamily="34" charset="0"/>
              </a:rPr>
              <a:t>The endocrine glands secrete hormones that govern pubertal growth and physical changes in several ways. </a:t>
            </a:r>
          </a:p>
          <a:p>
            <a:endParaRPr lang="cy-GB" sz="2100" noProof="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Pituitary gland – “master gland”. </a:t>
            </a:r>
          </a:p>
          <a:p>
            <a:r>
              <a:rPr lang="en-GB" sz="2100" dirty="0">
                <a:latin typeface="Arial" panose="020B0604020202020204" pitchFamily="34" charset="0"/>
                <a:cs typeface="Arial" panose="020B0604020202020204" pitchFamily="34" charset="0"/>
              </a:rPr>
              <a:t>Release of hormones from other glands. </a:t>
            </a:r>
          </a:p>
          <a:p>
            <a:pPr marL="0" indent="0">
              <a:buNone/>
            </a:pPr>
            <a:endParaRPr lang="en-GB" sz="2100" dirty="0">
              <a:latin typeface="Arial" panose="020B0604020202020204" pitchFamily="34" charset="0"/>
              <a:cs typeface="Arial" panose="020B0604020202020204" pitchFamily="34" charset="0"/>
            </a:endParaRPr>
          </a:p>
          <a:p>
            <a:pPr lvl="1"/>
            <a:r>
              <a:rPr lang="en-GB" sz="2100" dirty="0">
                <a:latin typeface="Arial" panose="020B0604020202020204" pitchFamily="34" charset="0"/>
                <a:cs typeface="Arial" panose="020B0604020202020204" pitchFamily="34" charset="0"/>
              </a:rPr>
              <a:t>e.g. Thyroid Gland – </a:t>
            </a:r>
            <a:r>
              <a:rPr lang="en-GB" sz="2100" noProof="1">
                <a:latin typeface="Arial" panose="020B0604020202020204" pitchFamily="34" charset="0"/>
                <a:cs typeface="Arial" panose="020B0604020202020204" pitchFamily="34" charset="0"/>
              </a:rPr>
              <a:t>thyroxine</a:t>
            </a:r>
            <a:r>
              <a:rPr lang="en-GB" sz="2100" dirty="0">
                <a:latin typeface="Arial" panose="020B0604020202020204" pitchFamily="34" charset="0"/>
                <a:cs typeface="Arial" panose="020B0604020202020204" pitchFamily="34" charset="0"/>
              </a:rPr>
              <a:t> when it receives a signal from a thyroid stimulating hormone secreted by the pituitary. </a:t>
            </a:r>
          </a:p>
          <a:p>
            <a:endParaRPr lang="cy-GB" sz="2100" noProof="0" dirty="0"/>
          </a:p>
          <a:p>
            <a:pPr eaLnBrk="1" hangingPunct="1">
              <a:lnSpc>
                <a:spcPct val="90000"/>
              </a:lnSpc>
            </a:pPr>
            <a:endParaRPr lang="en-US" sz="2100"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179512" y="1412776"/>
            <a:ext cx="4545428" cy="4350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1377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CFF46BE6-63B9-2691-4A90-6CBDFAD0D54D}"/>
              </a:ext>
            </a:extLst>
          </p:cNvPr>
          <p:cNvSpPr>
            <a:spLocks noGrp="1"/>
          </p:cNvSpPr>
          <p:nvPr>
            <p:ph type="title"/>
          </p:nvPr>
        </p:nvSpPr>
        <p:spPr/>
        <p:txBody>
          <a:bodyPr/>
          <a:lstStyle/>
          <a:p>
            <a:endParaRPr lang="cy-GB"/>
          </a:p>
        </p:txBody>
      </p:sp>
      <p:sp>
        <p:nvSpPr>
          <p:cNvPr id="3" name="Dalfan Cynnwys 2">
            <a:extLst>
              <a:ext uri="{FF2B5EF4-FFF2-40B4-BE49-F238E27FC236}">
                <a16:creationId xmlns:a16="http://schemas.microsoft.com/office/drawing/2014/main" id="{6398FF07-07D9-DB8B-C535-FE42FB7187E8}"/>
              </a:ext>
            </a:extLst>
          </p:cNvPr>
          <p:cNvSpPr>
            <a:spLocks noGrp="1"/>
          </p:cNvSpPr>
          <p:nvPr>
            <p:ph sz="half" idx="1"/>
          </p:nvPr>
        </p:nvSpPr>
        <p:spPr/>
        <p:txBody>
          <a:bodyPr/>
          <a:lstStyle/>
          <a:p>
            <a:endParaRPr lang="cy-GB"/>
          </a:p>
        </p:txBody>
      </p:sp>
      <p:sp>
        <p:nvSpPr>
          <p:cNvPr id="4" name="Dalfan Cynnwys 3">
            <a:extLst>
              <a:ext uri="{FF2B5EF4-FFF2-40B4-BE49-F238E27FC236}">
                <a16:creationId xmlns:a16="http://schemas.microsoft.com/office/drawing/2014/main" id="{AC7068F3-63B9-BDAB-53E3-2A0674DCE6C6}"/>
              </a:ext>
            </a:extLst>
          </p:cNvPr>
          <p:cNvSpPr>
            <a:spLocks noGrp="1"/>
          </p:cNvSpPr>
          <p:nvPr>
            <p:ph sz="half" idx="2"/>
          </p:nvPr>
        </p:nvSpPr>
        <p:spPr/>
        <p:txBody>
          <a:bodyPr/>
          <a:lstStyle/>
          <a:p>
            <a:endParaRPr lang="cy-GB"/>
          </a:p>
        </p:txBody>
      </p:sp>
    </p:spTree>
    <p:extLst>
      <p:ext uri="{BB962C8B-B14F-4D97-AF65-F5344CB8AC3E}">
        <p14:creationId xmlns:p14="http://schemas.microsoft.com/office/powerpoint/2010/main" val="3602780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a:bodyPr>
          <a:lstStyle/>
          <a:p>
            <a:r>
              <a:rPr lang="cy-GB" noProof="0" dirty="0">
                <a:latin typeface="Arial" panose="020B0604020202020204" pitchFamily="34" charset="0"/>
                <a:cs typeface="Arial" panose="020B0604020202020204" pitchFamily="34" charset="0"/>
              </a:rPr>
              <a:t>Chwarennau Endocrin</a:t>
            </a:r>
            <a:br>
              <a:rPr lang="en-GB" dirty="0"/>
            </a:br>
            <a:r>
              <a:rPr lang="en-GB" dirty="0"/>
              <a:t>Endocrine Glands</a:t>
            </a:r>
          </a:p>
        </p:txBody>
      </p:sp>
      <p:sp>
        <p:nvSpPr>
          <p:cNvPr id="10243" name="Content Placeholder 2"/>
          <p:cNvSpPr>
            <a:spLocks noGrp="1"/>
          </p:cNvSpPr>
          <p:nvPr>
            <p:ph sz="half" idx="1"/>
          </p:nvPr>
        </p:nvSpPr>
        <p:spPr>
          <a:xfrm>
            <a:off x="4860031" y="1524069"/>
            <a:ext cx="3867150" cy="3809862"/>
          </a:xfrm>
        </p:spPr>
        <p:txBody>
          <a:bodyPr>
            <a:normAutofit lnSpcReduction="10000"/>
          </a:bodyPr>
          <a:lstStyle/>
          <a:p>
            <a:pPr marL="0" indent="0" eaLnBrk="1" hangingPunct="1">
              <a:buNone/>
            </a:pPr>
            <a:r>
              <a:rPr lang="en-GB" sz="2400" dirty="0">
                <a:latin typeface="Arial" panose="020B0604020202020204" pitchFamily="34" charset="0"/>
                <a:cs typeface="Arial" panose="020B0604020202020204" pitchFamily="34" charset="0"/>
              </a:rPr>
              <a:t>Growth rate = largely governed by thyroid hormone (</a:t>
            </a:r>
            <a:r>
              <a:rPr lang="en-GB" sz="2400" noProof="1">
                <a:latin typeface="Arial" panose="020B0604020202020204" pitchFamily="34" charset="0"/>
                <a:cs typeface="Arial" panose="020B0604020202020204" pitchFamily="34" charset="0"/>
              </a:rPr>
              <a:t>Thyroxine</a:t>
            </a:r>
            <a:r>
              <a:rPr lang="en-GB" sz="2400" dirty="0">
                <a:latin typeface="Arial" panose="020B0604020202020204" pitchFamily="34" charset="0"/>
                <a:cs typeface="Arial" panose="020B0604020202020204" pitchFamily="34" charset="0"/>
              </a:rPr>
              <a:t>), Pituitary Growth Hormone and Adrenal Androgen</a:t>
            </a:r>
          </a:p>
          <a:p>
            <a:pPr eaLnBrk="1" hangingPunct="1"/>
            <a:endParaRPr lang="en-GB" sz="2400" dirty="0">
              <a:latin typeface="Arial" panose="020B0604020202020204" pitchFamily="34" charset="0"/>
              <a:cs typeface="Arial" panose="020B0604020202020204" pitchFamily="34" charset="0"/>
            </a:endParaRPr>
          </a:p>
          <a:p>
            <a:pPr eaLnBrk="1" hangingPunct="1"/>
            <a:endParaRPr lang="en-GB" sz="2400" dirty="0">
              <a:latin typeface="Arial" panose="020B0604020202020204" pitchFamily="34" charset="0"/>
              <a:cs typeface="Arial" panose="020B0604020202020204" pitchFamily="34" charset="0"/>
            </a:endParaRPr>
          </a:p>
          <a:p>
            <a:pPr lvl="1" eaLnBrk="1" hangingPunct="1"/>
            <a:r>
              <a:rPr lang="en-GB" sz="2000" noProof="1">
                <a:latin typeface="Arial" panose="020B0604020202020204" pitchFamily="34" charset="0"/>
                <a:cs typeface="Arial" panose="020B0604020202020204" pitchFamily="34" charset="0"/>
              </a:rPr>
              <a:t>Thyroxine</a:t>
            </a:r>
            <a:r>
              <a:rPr lang="en-GB" sz="2000" dirty="0">
                <a:latin typeface="Arial" panose="020B0604020202020204" pitchFamily="34" charset="0"/>
                <a:cs typeface="Arial" panose="020B0604020202020204" pitchFamily="34" charset="0"/>
              </a:rPr>
              <a:t> – high quantities for first 2 years of life. </a:t>
            </a:r>
          </a:p>
          <a:p>
            <a:pPr lvl="1" eaLnBrk="1" hangingPunct="1"/>
            <a:r>
              <a:rPr lang="en-GB" sz="2000" dirty="0">
                <a:latin typeface="Arial" panose="020B0604020202020204" pitchFamily="34" charset="0"/>
                <a:cs typeface="Arial" panose="020B0604020202020204" pitchFamily="34" charset="0"/>
              </a:rPr>
              <a:t>Levels fall and remain steady until adolescence?</a:t>
            </a:r>
          </a:p>
          <a:p>
            <a:pPr lvl="1" eaLnBrk="1" hangingPunct="1"/>
            <a:endParaRPr lang="en-GB" sz="2000" dirty="0"/>
          </a:p>
        </p:txBody>
      </p:sp>
      <p:sp>
        <p:nvSpPr>
          <p:cNvPr id="2" name="Content Placeholder 1">
            <a:extLst>
              <a:ext uri="{FF2B5EF4-FFF2-40B4-BE49-F238E27FC236}">
                <a16:creationId xmlns:a16="http://schemas.microsoft.com/office/drawing/2014/main" id="{D7E55BF4-8E40-B073-E317-4BC2555C789B}"/>
              </a:ext>
            </a:extLst>
          </p:cNvPr>
          <p:cNvSpPr>
            <a:spLocks noGrp="1"/>
          </p:cNvSpPr>
          <p:nvPr>
            <p:ph sz="half" idx="2"/>
          </p:nvPr>
        </p:nvSpPr>
        <p:spPr>
          <a:xfrm>
            <a:off x="416819" y="1628800"/>
            <a:ext cx="3867150" cy="3809862"/>
          </a:xfrm>
        </p:spPr>
        <p:txBody>
          <a:bodyPr>
            <a:normAutofit lnSpcReduction="10000"/>
          </a:bodyPr>
          <a:lstStyle/>
          <a:p>
            <a:r>
              <a:rPr lang="cy-GB" sz="2400" noProof="0" dirty="0"/>
              <a:t>Cyfradd twf = wedi’i lywodraethu i raddau helaeth gan hormon thyroid (</a:t>
            </a:r>
            <a:r>
              <a:rPr lang="cy-GB" sz="2400" noProof="0" dirty="0" err="1"/>
              <a:t>thyroxine</a:t>
            </a:r>
            <a:r>
              <a:rPr lang="cy-GB" sz="2400" noProof="0" dirty="0"/>
              <a:t>), Hormon Twf </a:t>
            </a:r>
            <a:r>
              <a:rPr lang="cy-GB" sz="2400" dirty="0"/>
              <a:t>P</a:t>
            </a:r>
            <a:r>
              <a:rPr lang="cy-GB" sz="2400" noProof="0" dirty="0" err="1"/>
              <a:t>itẅidol</a:t>
            </a:r>
            <a:r>
              <a:rPr lang="cy-GB" sz="2400" noProof="0" dirty="0"/>
              <a:t> ac </a:t>
            </a:r>
            <a:r>
              <a:rPr lang="cy-GB" sz="2400" noProof="0" dirty="0" err="1"/>
              <a:t>Androgen</a:t>
            </a:r>
            <a:r>
              <a:rPr lang="cy-GB" sz="2400" noProof="0" dirty="0"/>
              <a:t>  </a:t>
            </a:r>
            <a:r>
              <a:rPr lang="cy-GB" sz="2400" noProof="0" dirty="0" err="1"/>
              <a:t>Adrenal</a:t>
            </a:r>
            <a:endParaRPr lang="cy-GB" sz="2400" dirty="0"/>
          </a:p>
          <a:p>
            <a:endParaRPr lang="cy-GB" sz="2000" noProof="0" dirty="0"/>
          </a:p>
          <a:p>
            <a:r>
              <a:rPr lang="cy-GB" sz="2000" dirty="0" err="1"/>
              <a:t>Thyroxine</a:t>
            </a:r>
            <a:r>
              <a:rPr lang="cy-GB" sz="2000" dirty="0"/>
              <a:t> – meintiau uchel am y 2 flynedd gyntaf o fywyd.</a:t>
            </a:r>
          </a:p>
          <a:p>
            <a:r>
              <a:rPr lang="cy-GB" sz="2000" dirty="0"/>
              <a:t>Lefelau’n cwympo ac yn aros yn sefydlog tan lencyndod?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cy-GB" sz="4000" noProof="0" dirty="0">
                <a:latin typeface="Arial" panose="020B0604020202020204" pitchFamily="34" charset="0"/>
                <a:cs typeface="Arial" panose="020B0604020202020204" pitchFamily="34" charset="0"/>
              </a:rPr>
              <a:t>Chwarennau Endocrin</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Endocrine glands</a:t>
            </a:r>
            <a:br>
              <a:rPr lang="en-GB" sz="4000" dirty="0"/>
            </a:br>
            <a:endParaRPr lang="en-US" sz="4000" dirty="0"/>
          </a:p>
        </p:txBody>
      </p:sp>
      <p:sp>
        <p:nvSpPr>
          <p:cNvPr id="11267" name="Content Placeholder 2"/>
          <p:cNvSpPr>
            <a:spLocks noGrp="1"/>
          </p:cNvSpPr>
          <p:nvPr>
            <p:ph sz="half" idx="1"/>
          </p:nvPr>
        </p:nvSpPr>
        <p:spPr/>
        <p:txBody>
          <a:bodyPr>
            <a:normAutofit fontScale="92500" lnSpcReduction="10000"/>
          </a:bodyPr>
          <a:lstStyle/>
          <a:p>
            <a:pPr eaLnBrk="1" hangingPunct="1">
              <a:lnSpc>
                <a:spcPct val="90000"/>
              </a:lnSpc>
            </a:pPr>
            <a:r>
              <a:rPr lang="cy-GB" sz="2400" noProof="0" dirty="0">
                <a:latin typeface="Arial" panose="020B0604020202020204" pitchFamily="34" charset="0"/>
                <a:cs typeface="Arial" panose="020B0604020202020204" pitchFamily="34" charset="0"/>
              </a:rPr>
              <a:t>Mae’r Chwarren </a:t>
            </a:r>
            <a:r>
              <a:rPr lang="cy-GB" sz="2400" noProof="0" dirty="0" err="1">
                <a:latin typeface="Arial" panose="020B0604020202020204" pitchFamily="34" charset="0"/>
                <a:cs typeface="Arial" panose="020B0604020202020204" pitchFamily="34" charset="0"/>
              </a:rPr>
              <a:t>Adrenal</a:t>
            </a:r>
            <a:r>
              <a:rPr lang="cy-GB" sz="2400" noProof="0" dirty="0">
                <a:latin typeface="Arial" panose="020B0604020202020204" pitchFamily="34" charset="0"/>
                <a:cs typeface="Arial" panose="020B0604020202020204" pitchFamily="34" charset="0"/>
              </a:rPr>
              <a:t> yn secretu </a:t>
            </a:r>
            <a:r>
              <a:rPr lang="cy-GB" sz="2400" noProof="0" dirty="0" err="1">
                <a:latin typeface="Arial" panose="020B0604020202020204" pitchFamily="34" charset="0"/>
                <a:cs typeface="Arial" panose="020B0604020202020204" pitchFamily="34" charset="0"/>
              </a:rPr>
              <a:t>Androgen</a:t>
            </a:r>
            <a:r>
              <a:rPr lang="cy-GB" sz="2400" noProof="0" dirty="0">
                <a:latin typeface="Arial" panose="020B0604020202020204" pitchFamily="34" charset="0"/>
                <a:cs typeface="Arial" panose="020B0604020202020204" pitchFamily="34" charset="0"/>
              </a:rPr>
              <a:t> </a:t>
            </a:r>
            <a:r>
              <a:rPr lang="cy-GB" sz="2400" noProof="0" dirty="0" err="1">
                <a:latin typeface="Arial" panose="020B0604020202020204" pitchFamily="34" charset="0"/>
                <a:cs typeface="Arial" panose="020B0604020202020204" pitchFamily="34" charset="0"/>
              </a:rPr>
              <a:t>Adrenal</a:t>
            </a:r>
            <a:r>
              <a:rPr lang="en-US" sz="2400" dirty="0">
                <a:latin typeface="Arial" panose="020B0604020202020204" pitchFamily="34" charset="0"/>
                <a:cs typeface="Arial" panose="020B0604020202020204" pitchFamily="34" charset="0"/>
              </a:rPr>
              <a:t>.</a:t>
            </a:r>
          </a:p>
          <a:p>
            <a:pPr eaLnBrk="1" hangingPunct="1">
              <a:lnSpc>
                <a:spcPct val="90000"/>
              </a:lnSpc>
            </a:pPr>
            <a:r>
              <a:rPr lang="cy-GB" sz="1900" noProof="0" dirty="0">
                <a:latin typeface="Arial" panose="020B0604020202020204" pitchFamily="34" charset="0"/>
                <a:cs typeface="Arial" panose="020B0604020202020204" pitchFamily="34" charset="0"/>
              </a:rPr>
              <a:t>Yn araf tan fydd plentyn yn 7 neu 8 oed… yna mae’n cyflymu – arwydd cyntaf o newidiadau’r glasoed.</a:t>
            </a:r>
          </a:p>
          <a:p>
            <a:pPr eaLnBrk="1" hangingPunct="1">
              <a:lnSpc>
                <a:spcPct val="90000"/>
              </a:lnSpc>
            </a:pPr>
            <a:endParaRPr lang="cy-GB" sz="2400" noProof="0" dirty="0">
              <a:latin typeface="Arial" panose="020B0604020202020204" pitchFamily="34" charset="0"/>
              <a:cs typeface="Arial" panose="020B0604020202020204" pitchFamily="34" charset="0"/>
            </a:endParaRPr>
          </a:p>
          <a:p>
            <a:pPr eaLnBrk="1" hangingPunct="1">
              <a:lnSpc>
                <a:spcPct val="90000"/>
              </a:lnSpc>
            </a:pPr>
            <a:r>
              <a:rPr lang="cy-GB" sz="2400" noProof="0" dirty="0">
                <a:latin typeface="Arial" panose="020B0604020202020204" pitchFamily="34" charset="0"/>
                <a:cs typeface="Arial" panose="020B0604020202020204" pitchFamily="34" charset="0"/>
              </a:rPr>
              <a:t> Ceilliau – </a:t>
            </a:r>
            <a:r>
              <a:rPr lang="cy-GB" sz="2400" dirty="0">
                <a:latin typeface="Arial" panose="020B0604020202020204" pitchFamily="34" charset="0"/>
                <a:cs typeface="Arial" panose="020B0604020202020204" pitchFamily="34" charset="0"/>
              </a:rPr>
              <a:t>yn </a:t>
            </a:r>
            <a:r>
              <a:rPr lang="cy-GB" sz="2400" noProof="0" dirty="0">
                <a:latin typeface="Arial" panose="020B0604020202020204" pitchFamily="34" charset="0"/>
                <a:cs typeface="Arial" panose="020B0604020202020204" pitchFamily="34" charset="0"/>
              </a:rPr>
              <a:t>secretu testosteron.</a:t>
            </a:r>
          </a:p>
          <a:p>
            <a:pPr eaLnBrk="1" hangingPunct="1">
              <a:lnSpc>
                <a:spcPct val="90000"/>
              </a:lnSpc>
            </a:pPr>
            <a:r>
              <a:rPr lang="cy-GB" sz="2400" noProof="0" dirty="0">
                <a:latin typeface="Arial" panose="020B0604020202020204" pitchFamily="34" charset="0"/>
                <a:cs typeface="Arial" panose="020B0604020202020204" pitchFamily="34" charset="0"/>
              </a:rPr>
              <a:t>Ofarïau – yn secretu oestrogen</a:t>
            </a:r>
          </a:p>
          <a:p>
            <a:pPr eaLnBrk="1" hangingPunct="1">
              <a:lnSpc>
                <a:spcPct val="90000"/>
              </a:lnSpc>
            </a:pPr>
            <a:endParaRPr lang="en-US" sz="2400" dirty="0">
              <a:latin typeface="Arial" panose="020B0604020202020204" pitchFamily="34" charset="0"/>
              <a:cs typeface="Arial" panose="020B0604020202020204" pitchFamily="34" charset="0"/>
            </a:endParaRPr>
          </a:p>
          <a:p>
            <a:pPr eaLnBrk="1" hangingPunct="1">
              <a:lnSpc>
                <a:spcPct val="90000"/>
              </a:lnSpc>
            </a:pPr>
            <a:endParaRPr lang="en-US" sz="240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9DB36634-CA7E-EE58-D50F-07A0B04D406F}"/>
              </a:ext>
            </a:extLst>
          </p:cNvPr>
          <p:cNvSpPr>
            <a:spLocks noGrp="1"/>
          </p:cNvSpPr>
          <p:nvPr>
            <p:ph sz="half" idx="2"/>
          </p:nvPr>
        </p:nvSpPr>
        <p:spPr/>
        <p:txBody>
          <a:bodyPr>
            <a:normAutofit fontScale="92500" lnSpcReduction="10000"/>
          </a:bodyPr>
          <a:lstStyle/>
          <a:p>
            <a:r>
              <a:rPr lang="en-GB" sz="2400" dirty="0">
                <a:latin typeface="Arial" panose="020B0604020202020204" pitchFamily="34" charset="0"/>
                <a:cs typeface="Arial" panose="020B0604020202020204" pitchFamily="34" charset="0"/>
              </a:rPr>
              <a:t>The Adrenal Gland secretes Adrenal Androgen. </a:t>
            </a:r>
          </a:p>
          <a:p>
            <a:pPr lvl="1"/>
            <a:r>
              <a:rPr lang="en-GB" sz="2000" dirty="0">
                <a:latin typeface="Arial" panose="020B0604020202020204" pitchFamily="34" charset="0"/>
                <a:cs typeface="Arial" panose="020B0604020202020204" pitchFamily="34" charset="0"/>
              </a:rPr>
              <a:t> Slow until 7 or 8… then becomes more rapid – first signal of the changes at Puberty.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Testes – secrete Testosterone.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Ovaries – secrete Oestrogen </a:t>
            </a:r>
            <a:endParaRPr lang="en-US" sz="2400"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r>
              <a:rPr lang="cy-GB" sz="4000" noProof="0" dirty="0">
                <a:latin typeface="Arial" panose="020B0604020202020204" pitchFamily="34" charset="0"/>
                <a:cs typeface="Arial" panose="020B0604020202020204" pitchFamily="34" charset="0"/>
              </a:rPr>
              <a:t>Chwarennau Endocrin</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Endocrine glands</a:t>
            </a:r>
            <a:br>
              <a:rPr lang="en-GB"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12291" name="Content Placeholder 2"/>
          <p:cNvSpPr>
            <a:spLocks noGrp="1"/>
          </p:cNvSpPr>
          <p:nvPr>
            <p:ph sz="half" idx="1"/>
          </p:nvPr>
        </p:nvSpPr>
        <p:spPr>
          <a:xfrm>
            <a:off x="4860032" y="1700808"/>
            <a:ext cx="3867150" cy="3809862"/>
          </a:xfrm>
        </p:spPr>
        <p:txBody>
          <a:bodyPr>
            <a:normAutofit fontScale="92500" lnSpcReduction="20000"/>
          </a:bodyPr>
          <a:lstStyle/>
          <a:p>
            <a:pPr eaLnBrk="1" hangingPunct="1">
              <a:lnSpc>
                <a:spcPct val="90000"/>
              </a:lnSpc>
            </a:pPr>
            <a:r>
              <a:rPr lang="en-GB" sz="2400" dirty="0">
                <a:latin typeface="Arial" panose="020B0604020202020204" pitchFamily="34" charset="0"/>
                <a:cs typeface="Arial" panose="020B0604020202020204" pitchFamily="34" charset="0"/>
              </a:rPr>
              <a:t>Androgen secretion leads to a sequence of hormone changes that last for several years.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e.g. Pituitary Gland secreting </a:t>
            </a: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 stimulate the testes and ovaries to secrete the “sex hormones”. </a:t>
            </a:r>
            <a:endParaRPr lang="en-US" sz="2400" dirty="0">
              <a:latin typeface="Arial" panose="020B0604020202020204" pitchFamily="34" charset="0"/>
              <a:cs typeface="Arial" panose="020B0604020202020204" pitchFamily="34" charset="0"/>
            </a:endParaRPr>
          </a:p>
        </p:txBody>
      </p:sp>
      <p:sp>
        <p:nvSpPr>
          <p:cNvPr id="2" name="Blwch Testun 1">
            <a:extLst>
              <a:ext uri="{FF2B5EF4-FFF2-40B4-BE49-F238E27FC236}">
                <a16:creationId xmlns:a16="http://schemas.microsoft.com/office/drawing/2014/main" id="{2CEA8F32-A2A7-DF85-161F-7E79B647157D}"/>
              </a:ext>
            </a:extLst>
          </p:cNvPr>
          <p:cNvSpPr txBox="1"/>
          <p:nvPr/>
        </p:nvSpPr>
        <p:spPr>
          <a:xfrm>
            <a:off x="628650" y="1700808"/>
            <a:ext cx="3367286" cy="3416320"/>
          </a:xfrm>
          <a:prstGeom prst="rect">
            <a:avLst/>
          </a:prstGeom>
          <a:noFill/>
        </p:spPr>
        <p:txBody>
          <a:bodyPr wrap="square" rtlCol="0">
            <a:spAutoFit/>
          </a:bodyPr>
          <a:lstStyle/>
          <a:p>
            <a:r>
              <a:rPr lang="cy-GB" b="1" noProof="0" dirty="0"/>
              <a:t>Mae secretiad </a:t>
            </a:r>
            <a:r>
              <a:rPr lang="cy-GB" b="1" noProof="0" dirty="0" err="1"/>
              <a:t>androgen</a:t>
            </a:r>
            <a:r>
              <a:rPr lang="cy-GB" b="1" noProof="0" dirty="0"/>
              <a:t> yn arwain at ddilyniant o newidiadau hormon sy’n para am sawl blwyddyn. </a:t>
            </a:r>
          </a:p>
          <a:p>
            <a:endParaRPr lang="cy-GB" dirty="0"/>
          </a:p>
          <a:p>
            <a:r>
              <a:rPr lang="cy-GB" b="1" noProof="0" dirty="0"/>
              <a:t>e.e. Mae’r Chwarren </a:t>
            </a:r>
            <a:r>
              <a:rPr lang="cy-GB" b="1" dirty="0"/>
              <a:t>B</a:t>
            </a:r>
            <a:r>
              <a:rPr lang="cy-GB" b="1" noProof="0" dirty="0" err="1"/>
              <a:t>itẅidol</a:t>
            </a:r>
            <a:r>
              <a:rPr lang="cy-GB" b="1" noProof="0" dirty="0"/>
              <a:t> yn secretu Hormonau  Gonadotroffig.</a:t>
            </a:r>
          </a:p>
          <a:p>
            <a:endParaRPr lang="cy-GB" dirty="0"/>
          </a:p>
          <a:p>
            <a:r>
              <a:rPr lang="cy-GB" b="1" noProof="0" dirty="0"/>
              <a:t>Hormonau Gonadotroffig – yn ysgogi’r ceilliau a’r ofarïau i secretu’r “hormonau rhyw”.</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cy-GB" sz="4000" noProof="0" dirty="0">
                <a:latin typeface="Arial" panose="020B0604020202020204" pitchFamily="34" charset="0"/>
                <a:cs typeface="Arial" panose="020B0604020202020204" pitchFamily="34" charset="0"/>
              </a:rPr>
              <a:t>Chwarennau Endocrin</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Endocrine glands</a:t>
            </a:r>
            <a:endParaRPr lang="en-US" sz="4000" dirty="0">
              <a:latin typeface="Arial" panose="020B0604020202020204" pitchFamily="34" charset="0"/>
              <a:cs typeface="Arial" panose="020B0604020202020204" pitchFamily="34" charset="0"/>
            </a:endParaRPr>
          </a:p>
        </p:txBody>
      </p:sp>
      <p:sp>
        <p:nvSpPr>
          <p:cNvPr id="13315" name="Content Placeholder 2"/>
          <p:cNvSpPr>
            <a:spLocks noGrp="1"/>
          </p:cNvSpPr>
          <p:nvPr>
            <p:ph sz="half" idx="1"/>
          </p:nvPr>
        </p:nvSpPr>
        <p:spPr/>
        <p:txBody>
          <a:bodyPr>
            <a:normAutofit/>
          </a:bodyPr>
          <a:lstStyle/>
          <a:p>
            <a:pPr eaLnBrk="1" hangingPunct="1"/>
            <a:r>
              <a:rPr lang="cy-GB" noProof="0" dirty="0">
                <a:latin typeface="Arial" panose="020B0604020202020204" pitchFamily="34" charset="0"/>
                <a:cs typeface="Arial" panose="020B0604020202020204" pitchFamily="34" charset="0"/>
              </a:rPr>
              <a:t>Newidiadau Hormonaidd fel arfer yn fwy mewn dynion na menywod. </a:t>
            </a:r>
          </a:p>
          <a:p>
            <a:pPr eaLnBrk="1" hangingPunct="1"/>
            <a:r>
              <a:rPr lang="cy-GB" dirty="0">
                <a:latin typeface="Arial" panose="020B0604020202020204" pitchFamily="34" charset="0"/>
                <a:cs typeface="Arial" panose="020B0604020202020204" pitchFamily="34" charset="0"/>
              </a:rPr>
              <a:t>Testosteron cynnydd x 18</a:t>
            </a:r>
          </a:p>
          <a:p>
            <a:pPr eaLnBrk="1" hangingPunct="1"/>
            <a:r>
              <a:rPr lang="cy-GB" noProof="0" dirty="0">
                <a:latin typeface="Arial" panose="020B0604020202020204" pitchFamily="34" charset="0"/>
                <a:cs typeface="Arial" panose="020B0604020202020204" pitchFamily="34" charset="0"/>
              </a:rPr>
              <a:t>Oestrogen = cynnydd x 8 (</a:t>
            </a:r>
            <a:r>
              <a:rPr lang="cy-GB" noProof="0" dirty="0" err="1">
                <a:latin typeface="Arial" panose="020B0604020202020204" pitchFamily="34" charset="0"/>
                <a:cs typeface="Arial" panose="020B0604020202020204" pitchFamily="34" charset="0"/>
              </a:rPr>
              <a:t>Biro</a:t>
            </a:r>
            <a:r>
              <a:rPr lang="cy-GB" noProof="0" dirty="0">
                <a:latin typeface="Arial" panose="020B0604020202020204" pitchFamily="34" charset="0"/>
                <a:cs typeface="Arial" panose="020B0604020202020204" pitchFamily="34" charset="0"/>
              </a:rPr>
              <a:t> </a:t>
            </a:r>
            <a:r>
              <a:rPr lang="cy-GB" noProof="0" dirty="0" err="1">
                <a:latin typeface="Arial" panose="020B0604020202020204" pitchFamily="34" charset="0"/>
                <a:cs typeface="Arial" panose="020B0604020202020204" pitchFamily="34" charset="0"/>
              </a:rPr>
              <a:t>et</a:t>
            </a:r>
            <a:r>
              <a:rPr lang="cy-GB" noProof="0" dirty="0">
                <a:latin typeface="Arial" panose="020B0604020202020204" pitchFamily="34" charset="0"/>
                <a:cs typeface="Arial" panose="020B0604020202020204" pitchFamily="34" charset="0"/>
              </a:rPr>
              <a:t> </a:t>
            </a:r>
            <a:r>
              <a:rPr lang="cy-GB" noProof="0" dirty="0" err="1">
                <a:latin typeface="Arial" panose="020B0604020202020204" pitchFamily="34" charset="0"/>
                <a:cs typeface="Arial" panose="020B0604020202020204" pitchFamily="34" charset="0"/>
              </a:rPr>
              <a:t>al</a:t>
            </a:r>
            <a:r>
              <a:rPr lang="cy-GB" noProof="0" dirty="0">
                <a:latin typeface="Arial" panose="020B0604020202020204" pitchFamily="34" charset="0"/>
                <a:cs typeface="Arial" panose="020B0604020202020204" pitchFamily="34" charset="0"/>
              </a:rPr>
              <a:t>, 1995).</a:t>
            </a:r>
          </a:p>
          <a:p>
            <a:pPr eaLnBrk="1" hangingPunct="1"/>
            <a:endParaRPr lang="en-GB" sz="2800" dirty="0">
              <a:latin typeface="Arial" panose="020B0604020202020204" pitchFamily="34" charset="0"/>
              <a:cs typeface="Arial" panose="020B0604020202020204" pitchFamily="34" charset="0"/>
            </a:endParaRPr>
          </a:p>
          <a:p>
            <a:pPr eaLnBrk="1" hangingPunct="1"/>
            <a:endParaRPr lang="en-GB" sz="2800" dirty="0"/>
          </a:p>
        </p:txBody>
      </p:sp>
      <p:sp>
        <p:nvSpPr>
          <p:cNvPr id="2" name="Content Placeholder 1">
            <a:extLst>
              <a:ext uri="{FF2B5EF4-FFF2-40B4-BE49-F238E27FC236}">
                <a16:creationId xmlns:a16="http://schemas.microsoft.com/office/drawing/2014/main" id="{640B258E-C277-5E1C-2AC9-492E123A40EE}"/>
              </a:ext>
            </a:extLst>
          </p:cNvPr>
          <p:cNvSpPr>
            <a:spLocks noGrp="1"/>
          </p:cNvSpPr>
          <p:nvPr>
            <p:ph sz="half" idx="2"/>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Hormonal Changes commonly greater in males than females.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Testosterone 18 x increase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Oestrogen = 8 x increase (Biro et al, 1995).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EF7F9-14E1-ACB1-7E51-6538F410CA16}"/>
            </a:ext>
          </a:extLst>
        </p:cNvPr>
        <p:cNvGrpSpPr/>
        <p:nvPr/>
      </p:nvGrpSpPr>
      <p:grpSpPr>
        <a:xfrm>
          <a:off x="0" y="0"/>
          <a:ext cx="0" cy="0"/>
          <a:chOff x="0" y="0"/>
          <a:chExt cx="0" cy="0"/>
        </a:xfrm>
      </p:grpSpPr>
      <p:sp>
        <p:nvSpPr>
          <p:cNvPr id="73730" name="Rectangle 2">
            <a:extLst>
              <a:ext uri="{FF2B5EF4-FFF2-40B4-BE49-F238E27FC236}">
                <a16:creationId xmlns:a16="http://schemas.microsoft.com/office/drawing/2014/main" id="{589E952E-AA38-C7A2-C75A-8CB5D265E8FE}"/>
              </a:ext>
            </a:extLst>
          </p:cNvPr>
          <p:cNvSpPr>
            <a:spLocks noGrp="1" noChangeArrowheads="1"/>
          </p:cNvSpPr>
          <p:nvPr>
            <p:ph type="title"/>
          </p:nvPr>
        </p:nvSpPr>
        <p:spPr/>
        <p:txBody>
          <a:bodyPr>
            <a:normAutofit fontScale="90000"/>
          </a:bodyPr>
          <a:lstStyle/>
          <a:p>
            <a:pPr eaLnBrk="1" hangingPunct="1"/>
            <a:r>
              <a:rPr lang="cy-GB" sz="2700" noProof="0" dirty="0">
                <a:latin typeface="Arial" panose="020B0604020202020204" pitchFamily="34" charset="0"/>
                <a:cs typeface="Arial" panose="020B0604020202020204" pitchFamily="34" charset="0"/>
              </a:rPr>
              <a:t>Newidiadau o ganlyniad i ddatblygiadau yn y systemau endocrin a’r system nerfol ganolog </a:t>
            </a:r>
            <a:br>
              <a:rPr lang="en-GB" sz="2300" dirty="0">
                <a:latin typeface="Arial" panose="020B0604020202020204" pitchFamily="34" charset="0"/>
                <a:cs typeface="Arial" panose="020B0604020202020204" pitchFamily="34" charset="0"/>
              </a:rPr>
            </a:br>
            <a:br>
              <a:rPr lang="cy-GB" sz="2300" dirty="0"/>
            </a:br>
            <a:endParaRPr lang="cy-GB" sz="2300" dirty="0"/>
          </a:p>
        </p:txBody>
      </p:sp>
      <p:sp>
        <p:nvSpPr>
          <p:cNvPr id="15" name="Slide Number Placeholder 6">
            <a:extLst>
              <a:ext uri="{FF2B5EF4-FFF2-40B4-BE49-F238E27FC236}">
                <a16:creationId xmlns:a16="http://schemas.microsoft.com/office/drawing/2014/main" id="{34B3AAF6-1DB9-E6E6-CA0D-98DC79345275}"/>
              </a:ext>
            </a:extLst>
          </p:cNvPr>
          <p:cNvSpPr>
            <a:spLocks noGrp="1"/>
          </p:cNvSpPr>
          <p:nvPr>
            <p:ph type="sldNum" sz="quarter" idx="12"/>
          </p:nvPr>
        </p:nvSpPr>
        <p:spPr/>
        <p:txBody>
          <a:bodyPr/>
          <a:lstStyle/>
          <a:p>
            <a:pPr>
              <a:defRPr/>
            </a:pPr>
            <a:fld id="{6F56FF31-2F16-41FF-BC13-8017A1480889}" type="slidenum">
              <a:rPr lang="en-GB"/>
              <a:pPr>
                <a:defRPr/>
              </a:pPr>
              <a:t>14</a:t>
            </a:fld>
            <a:endParaRPr lang="en-GB" dirty="0"/>
          </a:p>
        </p:txBody>
      </p:sp>
      <p:sp>
        <p:nvSpPr>
          <p:cNvPr id="14341" name="Line 4">
            <a:extLst>
              <a:ext uri="{FF2B5EF4-FFF2-40B4-BE49-F238E27FC236}">
                <a16:creationId xmlns:a16="http://schemas.microsoft.com/office/drawing/2014/main" id="{C5588F7A-352A-0666-2CB6-A913963B1FC4}"/>
              </a:ext>
            </a:extLst>
          </p:cNvPr>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3" name="Line 6">
            <a:extLst>
              <a:ext uri="{FF2B5EF4-FFF2-40B4-BE49-F238E27FC236}">
                <a16:creationId xmlns:a16="http://schemas.microsoft.com/office/drawing/2014/main" id="{2BC8CE86-6A07-CF37-9C0C-FF4AABDCF45F}"/>
              </a:ext>
            </a:extLst>
          </p:cNvPr>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a:extLst>
              <a:ext uri="{FF2B5EF4-FFF2-40B4-BE49-F238E27FC236}">
                <a16:creationId xmlns:a16="http://schemas.microsoft.com/office/drawing/2014/main" id="{A9BF0729-5EE2-69F5-5B91-1E34398AFB75}"/>
              </a:ext>
            </a:extLst>
          </p:cNvPr>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a:extLst>
              <a:ext uri="{FF2B5EF4-FFF2-40B4-BE49-F238E27FC236}">
                <a16:creationId xmlns:a16="http://schemas.microsoft.com/office/drawing/2014/main" id="{C2D68A9E-6513-1056-1341-1F7F07F87238}"/>
              </a:ext>
            </a:extLst>
          </p:cNvPr>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a:extLst>
              <a:ext uri="{FF2B5EF4-FFF2-40B4-BE49-F238E27FC236}">
                <a16:creationId xmlns:a16="http://schemas.microsoft.com/office/drawing/2014/main" id="{A67A86AC-3241-E81F-F1E2-F40A6C553C3C}"/>
              </a:ext>
            </a:extLst>
          </p:cNvPr>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a:extLst>
              <a:ext uri="{FF2B5EF4-FFF2-40B4-BE49-F238E27FC236}">
                <a16:creationId xmlns:a16="http://schemas.microsoft.com/office/drawing/2014/main" id="{1CD5A9B9-2C72-E7A3-A0F5-18435C97B0A1}"/>
              </a:ext>
            </a:extLst>
          </p:cNvPr>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a:extLst>
              <a:ext uri="{FF2B5EF4-FFF2-40B4-BE49-F238E27FC236}">
                <a16:creationId xmlns:a16="http://schemas.microsoft.com/office/drawing/2014/main" id="{90E21822-302C-234D-87F3-37F1E8554022}"/>
              </a:ext>
            </a:extLst>
          </p:cNvPr>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a:extLst>
              <a:ext uri="{FF2B5EF4-FFF2-40B4-BE49-F238E27FC236}">
                <a16:creationId xmlns:a16="http://schemas.microsoft.com/office/drawing/2014/main" id="{8E9A7D9C-2FBD-34BC-3B94-5B4B51B765DB}"/>
              </a:ext>
            </a:extLst>
          </p:cNvPr>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pic>
        <p:nvPicPr>
          <p:cNvPr id="9" name="Dalfan Cynnwys 8">
            <a:extLst>
              <a:ext uri="{FF2B5EF4-FFF2-40B4-BE49-F238E27FC236}">
                <a16:creationId xmlns:a16="http://schemas.microsoft.com/office/drawing/2014/main" id="{996BED91-2B01-5A25-1933-0C857B517EC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7504" y="940473"/>
            <a:ext cx="9145898" cy="5265980"/>
          </a:xfrm>
          <a:prstGeom prst="rect">
            <a:avLst/>
          </a:prstGeom>
        </p:spPr>
      </p:pic>
    </p:spTree>
    <p:extLst>
      <p:ext uri="{BB962C8B-B14F-4D97-AF65-F5344CB8AC3E}">
        <p14:creationId xmlns:p14="http://schemas.microsoft.com/office/powerpoint/2010/main" val="1911942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eaLnBrk="1" hangingPunct="1"/>
            <a:r>
              <a:rPr lang="en-GB" sz="2300" dirty="0">
                <a:latin typeface="Arial" panose="020B0604020202020204" pitchFamily="34" charset="0"/>
                <a:cs typeface="Arial" panose="020B0604020202020204" pitchFamily="34" charset="0"/>
              </a:rPr>
              <a:t> Changes as a result of developments in the endocrine and central nervous systems</a:t>
            </a:r>
            <a:br>
              <a:rPr lang="cy-GB" sz="2300" dirty="0"/>
            </a:br>
            <a:endParaRPr lang="cy-GB" sz="2300" dirty="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74446" y="1020763"/>
            <a:ext cx="8352159" cy="5030787"/>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15</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41325" y="1268760"/>
            <a:ext cx="4054476" cy="1325563"/>
          </a:xfrm>
        </p:spPr>
        <p:txBody>
          <a:bodyPr anchor="ctr">
            <a:normAutofit fontScale="90000"/>
          </a:bodyPr>
          <a:lstStyle/>
          <a:p>
            <a:pPr eaLnBrk="1" hangingPunct="1"/>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r>
              <a:rPr lang="cy-GB" sz="2000" noProof="0" dirty="0">
                <a:latin typeface="Arial" panose="020B0604020202020204" pitchFamily="34" charset="0"/>
                <a:cs typeface="Arial" panose="020B0604020202020204" pitchFamily="34" charset="0"/>
              </a:rPr>
              <a:t>Mae’r glasoed yn broses araf sy’n dechrau ymhell cyn arwyddion gweladwy biolegol. Mae’n gallu digwydd mor gynnar â 7 oed gyda merched a thua 9 oed gyda bechgyn.</a:t>
            </a: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r>
              <a:rPr lang="cy-GB" sz="2000" noProof="0" dirty="0">
                <a:latin typeface="Arial" panose="020B0604020202020204" pitchFamily="34" charset="0"/>
                <a:cs typeface="Arial" panose="020B0604020202020204" pitchFamily="34" charset="0"/>
              </a:rPr>
              <a:t>Mae newid lefelau hormonau rhyw sy’n cylchredeg yn y corff yn ysgogi proses y glasoed. </a:t>
            </a:r>
            <a:br>
              <a:rPr lang="cy-GB" sz="1800" noProof="0" dirty="0">
                <a:latin typeface="Arial" panose="020B0604020202020204" pitchFamily="34" charset="0"/>
                <a:cs typeface="Arial" panose="020B0604020202020204" pitchFamily="34" charset="0"/>
              </a:rPr>
            </a:br>
            <a:br>
              <a:rPr lang="cy-GB" sz="2000" dirty="0">
                <a:latin typeface="Arial" panose="020B0604020202020204" pitchFamily="34" charset="0"/>
                <a:cs typeface="Arial" panose="020B0604020202020204" pitchFamily="34" charset="0"/>
              </a:rPr>
            </a:br>
            <a:r>
              <a:rPr lang="cy-GB" sz="2000" dirty="0">
                <a:latin typeface="Arial" panose="020B0604020202020204" pitchFamily="34" charset="0"/>
                <a:cs typeface="Arial" panose="020B0604020202020204" pitchFamily="34" charset="0"/>
              </a:rPr>
              <a:t>Nid yw’r rhesymau dros y cynnydd hwn yn cael eu deall yn iawn, ond, mae tystiolaeth i awgrymu bod lefelau cynyddol o brotein, o’r enw ‘</a:t>
            </a:r>
            <a:r>
              <a:rPr lang="cy-GB" sz="2000" dirty="0" err="1">
                <a:latin typeface="Arial" panose="020B0604020202020204" pitchFamily="34" charset="0"/>
                <a:cs typeface="Arial" panose="020B0604020202020204" pitchFamily="34" charset="0"/>
              </a:rPr>
              <a:t>leptin</a:t>
            </a:r>
            <a:r>
              <a:rPr lang="cy-GB" sz="2000" dirty="0">
                <a:latin typeface="Arial" panose="020B0604020202020204" pitchFamily="34" charset="0"/>
                <a:cs typeface="Arial" panose="020B0604020202020204" pitchFamily="34" charset="0"/>
              </a:rPr>
              <a:t>’ yng nghelloedd braster y corff yn gysylltiedig â digwyddiadau’r glasoed (</a:t>
            </a:r>
            <a:r>
              <a:rPr lang="cy-GB" sz="2000" dirty="0" err="1">
                <a:latin typeface="Arial" panose="020B0604020202020204" pitchFamily="34" charset="0"/>
                <a:cs typeface="Arial" panose="020B0604020202020204" pitchFamily="34" charset="0"/>
              </a:rPr>
              <a:t>Apter</a:t>
            </a:r>
            <a:r>
              <a:rPr lang="cy-GB" sz="2000" dirty="0">
                <a:latin typeface="Arial" panose="020B0604020202020204" pitchFamily="34" charset="0"/>
                <a:cs typeface="Arial" panose="020B0604020202020204" pitchFamily="34" charset="0"/>
              </a:rPr>
              <a:t> a </a:t>
            </a:r>
            <a:r>
              <a:rPr lang="cy-GB" sz="2000" dirty="0" err="1">
                <a:latin typeface="Arial" panose="020B0604020202020204" pitchFamily="34" charset="0"/>
                <a:cs typeface="Arial" panose="020B0604020202020204" pitchFamily="34" charset="0"/>
              </a:rPr>
              <a:t>Hermanson</a:t>
            </a:r>
            <a:r>
              <a:rPr lang="cy-GB" sz="2000" dirty="0">
                <a:latin typeface="Arial" panose="020B0604020202020204" pitchFamily="34" charset="0"/>
                <a:cs typeface="Arial" panose="020B0604020202020204" pitchFamily="34" charset="0"/>
              </a:rPr>
              <a:t>, 2002). </a:t>
            </a: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br>
              <a:rPr lang="cy-GB" sz="1800" noProof="0" dirty="0">
                <a:latin typeface="Arial" panose="020B0604020202020204" pitchFamily="34" charset="0"/>
                <a:cs typeface="Arial" panose="020B0604020202020204" pitchFamily="34" charset="0"/>
              </a:rPr>
            </a:br>
            <a:r>
              <a:rPr lang="cy-GB" sz="1800" noProof="0" dirty="0">
                <a:solidFill>
                  <a:srgbClr val="FFFFFF"/>
                </a:solidFill>
              </a:rPr>
              <a:t>                              </a:t>
            </a:r>
          </a:p>
        </p:txBody>
      </p:sp>
      <p:sp>
        <p:nvSpPr>
          <p:cNvPr id="2" name="Content Placeholder 1">
            <a:extLst>
              <a:ext uri="{FF2B5EF4-FFF2-40B4-BE49-F238E27FC236}">
                <a16:creationId xmlns:a16="http://schemas.microsoft.com/office/drawing/2014/main" id="{277606DA-B1D2-203C-2B40-18908750F023}"/>
              </a:ext>
            </a:extLst>
          </p:cNvPr>
          <p:cNvSpPr>
            <a:spLocks noGrp="1"/>
          </p:cNvSpPr>
          <p:nvPr>
            <p:ph sz="half" idx="2"/>
          </p:nvPr>
        </p:nvSpPr>
        <p:spPr>
          <a:xfrm>
            <a:off x="4648200" y="1268760"/>
            <a:ext cx="3867150" cy="4366727"/>
          </a:xfrm>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Puberty is a slow process that actually begins long before any visible signs of biological change.  In some girls this can begin as early as 7 years and for boys around 9 years.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level of sex hormones circulating within the body precipitate the pubertal process.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reasons for this rise are not fully understood, but there is evidence to suggest that increasing levels of a protein, called ‘</a:t>
            </a:r>
            <a:r>
              <a:rPr kumimoji="0" lang="en-US" sz="1800" b="0"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leptin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 the body fat cells as associated with pubertal events (</a:t>
            </a:r>
            <a:r>
              <a:rPr kumimoji="0" lang="en-US" sz="1800" b="0"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Apter and Hermanson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2002).</a:t>
            </a:r>
          </a:p>
          <a:p>
            <a:endParaRPr lang="en-GB" dirty="0"/>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185C4C77-806B-4ECA-A293-E7816040C63B}" type="slidenum">
              <a:rPr lang="en-GB">
                <a:solidFill>
                  <a:schemeClr val="tx2"/>
                </a:solidFill>
              </a:rPr>
              <a:pPr>
                <a:spcAft>
                  <a:spcPts val="600"/>
                </a:spcAft>
                <a:defRPr/>
              </a:pPr>
              <a:t>16</a:t>
            </a:fld>
            <a:endParaRPr lang="en-GB">
              <a:solidFill>
                <a:schemeClr val="tx2"/>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17</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cy-GB" sz="3600" dirty="0">
                <a:latin typeface="Arial" panose="020B0604020202020204" pitchFamily="34" charset="0"/>
                <a:cs typeface="Arial" panose="020B0604020202020204" pitchFamily="34" charset="0"/>
              </a:rPr>
              <a:t>Y Glasoed</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Puberty           </a:t>
            </a:r>
            <a:r>
              <a:rPr lang="en-US" sz="3600" dirty="0"/>
              <a:t>                          </a:t>
            </a:r>
            <a:endParaRPr lang="cy-GB" sz="3600" dirty="0"/>
          </a:p>
        </p:txBody>
      </p:sp>
      <p:sp>
        <p:nvSpPr>
          <p:cNvPr id="75780" name="Rectangle 3"/>
          <p:cNvSpPr>
            <a:spLocks noGrp="1" noChangeArrowheads="1"/>
          </p:cNvSpPr>
          <p:nvPr>
            <p:ph sz="half" idx="1"/>
          </p:nvPr>
        </p:nvSpPr>
        <p:spPr/>
        <p:txBody>
          <a:bodyPr>
            <a:normAutofit fontScale="92500" lnSpcReduction="10000"/>
          </a:bodyPr>
          <a:lstStyle/>
          <a:p>
            <a:pPr eaLnBrk="1" hangingPunct="1">
              <a:lnSpc>
                <a:spcPct val="80000"/>
              </a:lnSpc>
            </a:pPr>
            <a:r>
              <a:rPr lang="cy-GB" sz="1700" noProof="0" dirty="0">
                <a:latin typeface="Arial" panose="020B0604020202020204" pitchFamily="34" charset="0"/>
                <a:cs typeface="Arial" panose="020B0604020202020204" pitchFamily="34" charset="0"/>
              </a:rPr>
              <a:t>Mae tystiolaeth i awgrymu bod </a:t>
            </a:r>
            <a:r>
              <a:rPr lang="cy-GB" sz="1700" b="1" noProof="0" dirty="0">
                <a:solidFill>
                  <a:schemeClr val="accent2">
                    <a:lumMod val="75000"/>
                  </a:schemeClr>
                </a:solidFill>
                <a:latin typeface="Arial" panose="020B0604020202020204" pitchFamily="34" charset="0"/>
                <a:cs typeface="Arial" panose="020B0604020202020204" pitchFamily="34" charset="0"/>
              </a:rPr>
              <a:t>‘pwysau critigol’ </a:t>
            </a:r>
            <a:r>
              <a:rPr lang="cy-GB" sz="1700" noProof="0" dirty="0">
                <a:latin typeface="Arial" panose="020B0604020202020204" pitchFamily="34" charset="0"/>
                <a:cs typeface="Arial" panose="020B0604020202020204" pitchFamily="34" charset="0"/>
              </a:rPr>
              <a:t>sy’n sbarduno’r glasoed – er nad oes tystiolaeth glir i awgrymu mai’r cynnydd mewn </a:t>
            </a:r>
            <a:r>
              <a:rPr lang="cy-GB" sz="1700" noProof="0" dirty="0" err="1">
                <a:latin typeface="Arial" panose="020B0604020202020204" pitchFamily="34" charset="0"/>
                <a:cs typeface="Arial" panose="020B0604020202020204" pitchFamily="34" charset="0"/>
              </a:rPr>
              <a:t>leptin</a:t>
            </a:r>
            <a:r>
              <a:rPr lang="cy-GB" sz="1700" noProof="0" dirty="0">
                <a:latin typeface="Arial" panose="020B0604020202020204" pitchFamily="34" charset="0"/>
                <a:cs typeface="Arial" panose="020B0604020202020204" pitchFamily="34" charset="0"/>
              </a:rPr>
              <a:t> yw’r ffactor achosol. (</a:t>
            </a:r>
            <a:r>
              <a:rPr lang="cy-GB" sz="1700" noProof="0" dirty="0" err="1">
                <a:latin typeface="Arial" panose="020B0604020202020204" pitchFamily="34" charset="0"/>
                <a:cs typeface="Arial" panose="020B0604020202020204" pitchFamily="34" charset="0"/>
              </a:rPr>
              <a:t>Archibald</a:t>
            </a:r>
            <a:r>
              <a:rPr lang="cy-GB" sz="1700" noProof="0" dirty="0">
                <a:latin typeface="Arial" panose="020B0604020202020204" pitchFamily="34" charset="0"/>
                <a:cs typeface="Arial" panose="020B0604020202020204" pitchFamily="34" charset="0"/>
              </a:rPr>
              <a:t> </a:t>
            </a:r>
            <a:r>
              <a:rPr lang="cy-GB" sz="1700" noProof="0" dirty="0" err="1">
                <a:latin typeface="Arial" panose="020B0604020202020204" pitchFamily="34" charset="0"/>
                <a:cs typeface="Arial" panose="020B0604020202020204" pitchFamily="34" charset="0"/>
              </a:rPr>
              <a:t>et</a:t>
            </a:r>
            <a:r>
              <a:rPr lang="cy-GB" sz="1700" noProof="0" dirty="0">
                <a:latin typeface="Arial" panose="020B0604020202020204" pitchFamily="34" charset="0"/>
                <a:cs typeface="Arial" panose="020B0604020202020204" pitchFamily="34" charset="0"/>
              </a:rPr>
              <a:t> </a:t>
            </a:r>
            <a:r>
              <a:rPr lang="cy-GB" sz="1700" noProof="0" dirty="0" err="1">
                <a:latin typeface="Arial" panose="020B0604020202020204" pitchFamily="34" charset="0"/>
                <a:cs typeface="Arial" panose="020B0604020202020204" pitchFamily="34" charset="0"/>
              </a:rPr>
              <a:t>al</a:t>
            </a:r>
            <a:r>
              <a:rPr lang="cy-GB" sz="1700" noProof="0" dirty="0">
                <a:latin typeface="Arial" panose="020B0604020202020204" pitchFamily="34" charset="0"/>
                <a:cs typeface="Arial" panose="020B0604020202020204" pitchFamily="34" charset="0"/>
              </a:rPr>
              <a:t> 2003).</a:t>
            </a:r>
          </a:p>
          <a:p>
            <a:pPr eaLnBrk="1" hangingPunct="1">
              <a:lnSpc>
                <a:spcPct val="80000"/>
              </a:lnSpc>
            </a:pPr>
            <a:r>
              <a:rPr lang="cy-GB" sz="1700" dirty="0">
                <a:latin typeface="Arial" panose="020B0604020202020204" pitchFamily="34" charset="0"/>
                <a:cs typeface="Arial" panose="020B0604020202020204" pitchFamily="34" charset="0"/>
              </a:rPr>
              <a:t>Mae ffactorau eraill, megis </a:t>
            </a:r>
            <a:r>
              <a:rPr lang="cy-GB" sz="1700" b="1" dirty="0">
                <a:solidFill>
                  <a:schemeClr val="accent2">
                    <a:lumMod val="75000"/>
                  </a:schemeClr>
                </a:solidFill>
                <a:latin typeface="Arial" panose="020B0604020202020204" pitchFamily="34" charset="0"/>
                <a:cs typeface="Arial" panose="020B0604020202020204" pitchFamily="34" charset="0"/>
              </a:rPr>
              <a:t>straen</a:t>
            </a:r>
            <a:r>
              <a:rPr lang="cy-GB" sz="1700" dirty="0">
                <a:latin typeface="Arial" panose="020B0604020202020204" pitchFamily="34" charset="0"/>
                <a:cs typeface="Arial" panose="020B0604020202020204" pitchFamily="34" charset="0"/>
              </a:rPr>
              <a:t>, maeth, gormod o ymarfer corff a / neu fod yn or-denau i gyd yn dylanwadu ar amseriad y glasoed.</a:t>
            </a:r>
          </a:p>
          <a:p>
            <a:pPr eaLnBrk="1" hangingPunct="1">
              <a:lnSpc>
                <a:spcPct val="80000"/>
              </a:lnSpc>
            </a:pPr>
            <a:r>
              <a:rPr lang="cy-GB" sz="1700" dirty="0">
                <a:latin typeface="Arial" panose="020B0604020202020204" pitchFamily="34" charset="0"/>
                <a:cs typeface="Arial" panose="020B0604020202020204" pitchFamily="34" charset="0"/>
              </a:rPr>
              <a:t>Canlyniad y glasoed yw’r broses o aeddfedu’r organau rhywiol ac ymddangosiad nodweddion rhywiol eilaidd.</a:t>
            </a:r>
          </a:p>
          <a:p>
            <a:pPr eaLnBrk="1" hangingPunct="1">
              <a:lnSpc>
                <a:spcPct val="80000"/>
              </a:lnSpc>
            </a:pPr>
            <a:r>
              <a:rPr lang="cy-GB" sz="1700" dirty="0">
                <a:latin typeface="Arial" panose="020B0604020202020204" pitchFamily="34" charset="0"/>
                <a:cs typeface="Arial" panose="020B0604020202020204" pitchFamily="34" charset="0"/>
              </a:rPr>
              <a:t>Mae datblygiad merched yn dechrau pan fyddant tua 11 neu 12 oed, mae bechgyn yn dechrau pan fyddant tua 13 neu 14 oed. </a:t>
            </a:r>
          </a:p>
          <a:p>
            <a:pPr eaLnBrk="1" hangingPunct="1">
              <a:lnSpc>
                <a:spcPct val="80000"/>
              </a:lnSpc>
            </a:pPr>
            <a:endParaRPr lang="cy-GB" sz="1900" dirty="0">
              <a:latin typeface="Arial" panose="020B0604020202020204" pitchFamily="34" charset="0"/>
              <a:cs typeface="Arial" panose="020B0604020202020204" pitchFamily="34" charset="0"/>
            </a:endParaRPr>
          </a:p>
          <a:p>
            <a:pPr eaLnBrk="1" hangingPunct="1">
              <a:lnSpc>
                <a:spcPct val="80000"/>
              </a:lnSpc>
            </a:pPr>
            <a:endParaRPr lang="cy-GB" sz="1900" noProof="0" dirty="0">
              <a:latin typeface="Arial" panose="020B0604020202020204" pitchFamily="34" charset="0"/>
              <a:cs typeface="Arial" panose="020B0604020202020204" pitchFamily="34" charset="0"/>
            </a:endParaRPr>
          </a:p>
          <a:p>
            <a:pPr eaLnBrk="1" hangingPunct="1">
              <a:lnSpc>
                <a:spcPct val="80000"/>
              </a:lnSpc>
            </a:pPr>
            <a:endParaRPr lang="cy-GB" sz="1900" noProof="0" dirty="0">
              <a:latin typeface="Arial" panose="020B0604020202020204" pitchFamily="34" charset="0"/>
              <a:cs typeface="Arial" panose="020B0604020202020204" pitchFamily="34" charset="0"/>
            </a:endParaRPr>
          </a:p>
          <a:p>
            <a:pPr eaLnBrk="1" hangingPunct="1">
              <a:lnSpc>
                <a:spcPct val="80000"/>
              </a:lnSpc>
            </a:pPr>
            <a:endParaRPr lang="cy-GB" sz="2400" noProof="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B67CF93B-2208-A956-B4D5-DAE871F1D3A7}"/>
              </a:ext>
            </a:extLst>
          </p:cNvPr>
          <p:cNvSpPr>
            <a:spLocks noGrp="1"/>
          </p:cNvSpPr>
          <p:nvPr>
            <p:ph sz="half" idx="2"/>
          </p:nvPr>
        </p:nvSpPr>
        <p:spPr/>
        <p:txBody>
          <a:bodyPr>
            <a:normAutofit fontScale="92500" lnSpcReduction="10000"/>
          </a:bodyPr>
          <a:lstStyle/>
          <a:p>
            <a:pPr marL="228600" marR="0" lvl="0" indent="-228600" algn="l" defTabSz="914400" rtl="0" eaLnBrk="1" fontAlgn="auto" latinLnBrk="0" hangingPunct="1">
              <a:lnSpc>
                <a:spcPct val="8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evidence to suggest that there is a </a:t>
            </a:r>
            <a:r>
              <a:rPr kumimoji="0" lang="en-US" sz="1900" b="1" i="0" u="none" strike="noStrike" kern="1200" cap="none" spc="0" normalizeH="0" baseline="0" noProof="0" dirty="0">
                <a:ln>
                  <a:noFill/>
                </a:ln>
                <a:solidFill>
                  <a:srgbClr val="ED7D31">
                    <a:lumMod val="75000"/>
                  </a:srgbClr>
                </a:solidFill>
                <a:effectLst/>
                <a:uLnTx/>
                <a:uFillTx/>
                <a:latin typeface="Arial" panose="020B0604020202020204" pitchFamily="34" charset="0"/>
                <a:ea typeface="+mn-ea"/>
                <a:cs typeface="Arial" panose="020B0604020202020204" pitchFamily="34" charset="0"/>
              </a:rPr>
              <a:t>‘critical weight’ </a:t>
            </a: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triggers puberty – though no clear evidence to suggest that the increase in </a:t>
            </a:r>
            <a:r>
              <a:rPr kumimoji="0" lang="en-US" sz="1900" b="0"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leptin</a:t>
            </a: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the causal factor (Archibald et al 2003).</a:t>
            </a:r>
          </a:p>
          <a:p>
            <a:pPr marL="228600" marR="0" lvl="0" indent="-228600" algn="l" defTabSz="914400" rtl="0" eaLnBrk="1" fontAlgn="auto" latinLnBrk="0" hangingPunct="1">
              <a:lnSpc>
                <a:spcPct val="8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Other factors, such as </a:t>
            </a:r>
            <a:r>
              <a:rPr kumimoji="0" lang="en-US" sz="1900" b="1" i="0" u="none" strike="noStrike" kern="1200" cap="none" spc="0" normalizeH="0" baseline="0" noProof="0" dirty="0">
                <a:ln>
                  <a:noFill/>
                </a:ln>
                <a:solidFill>
                  <a:srgbClr val="ED7D31">
                    <a:lumMod val="75000"/>
                  </a:srgbClr>
                </a:solidFill>
                <a:effectLst/>
                <a:uLnTx/>
                <a:uFillTx/>
                <a:latin typeface="Arial" panose="020B0604020202020204" pitchFamily="34" charset="0"/>
                <a:ea typeface="+mn-ea"/>
                <a:cs typeface="Arial" panose="020B0604020202020204" pitchFamily="34" charset="0"/>
              </a:rPr>
              <a:t>stress</a:t>
            </a: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nutrition, excessive exercise and/or excessive thinness all influence pubertal timing.</a:t>
            </a:r>
          </a:p>
          <a:p>
            <a:pPr marL="228600" marR="0" lvl="0" indent="-228600" algn="l" defTabSz="914400" rtl="0" eaLnBrk="1" fontAlgn="auto" latinLnBrk="0" hangingPunct="1">
              <a:lnSpc>
                <a:spcPct val="8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outcome of puberty is the maturation of the sexual organs and the emergence of secondary sexual characteristics.</a:t>
            </a:r>
          </a:p>
          <a:p>
            <a:pPr marL="228600" marR="0" lvl="0" indent="-228600" algn="l" defTabSz="914400" rtl="0" eaLnBrk="1" fontAlgn="auto" latinLnBrk="0" hangingPunct="1">
              <a:lnSpc>
                <a:spcPct val="8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girls development starts at about 11 or 12 years, boys begin at 13 or 14 years</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p:txBody>
          <a:bodyPr vert="horz" lIns="91440" tIns="45720" rIns="91440" bIns="45720" rtlCol="0" anchor="ctr">
            <a:normAutofit/>
          </a:bodyPr>
          <a:lstStyle/>
          <a:p>
            <a:r>
              <a:rPr lang="en-US" sz="2900">
                <a:solidFill>
                  <a:srgbClr val="FFFFFF"/>
                </a:solidFill>
              </a:rPr>
              <a:t>Sex Characteristics</a:t>
            </a:r>
            <a:br>
              <a:rPr lang="en-US" sz="2900">
                <a:solidFill>
                  <a:srgbClr val="FFFFFF"/>
                </a:solidFill>
              </a:rPr>
            </a:br>
            <a:endParaRPr lang="en-US" sz="2900">
              <a:solidFill>
                <a:srgbClr val="FFFFFF"/>
              </a:solidFill>
            </a:endParaRPr>
          </a:p>
        </p:txBody>
      </p:sp>
      <p:sp>
        <p:nvSpPr>
          <p:cNvPr id="2" name="Content Placeholder 1">
            <a:extLst>
              <a:ext uri="{FF2B5EF4-FFF2-40B4-BE49-F238E27FC236}">
                <a16:creationId xmlns:a16="http://schemas.microsoft.com/office/drawing/2014/main" id="{F1034C66-FF41-24F8-0240-5E8EC2E0C827}"/>
              </a:ext>
            </a:extLst>
          </p:cNvPr>
          <p:cNvSpPr>
            <a:spLocks noGrp="1"/>
          </p:cNvSpPr>
          <p:nvPr>
            <p:ph sz="half" idx="2"/>
          </p:nvPr>
        </p:nvSpPr>
        <p:spPr/>
        <p:txBody>
          <a:bodyPr>
            <a:normAutofit fontScale="77500" lnSpcReduction="20000"/>
          </a:bodyPr>
          <a:lstStyle/>
          <a:p>
            <a:pPr marL="0" indent="0" algn="just">
              <a:buFont typeface="Calibri" panose="020F0502020204030204" pitchFamily="34" charset="0"/>
              <a:buNone/>
            </a:pPr>
            <a:r>
              <a:rPr lang="en-US" dirty="0"/>
              <a:t>Most obvious changes of puberty are associated with sexual maturity. </a:t>
            </a:r>
          </a:p>
          <a:p>
            <a:pPr algn="just"/>
            <a:endParaRPr lang="en-US" dirty="0"/>
          </a:p>
          <a:p>
            <a:pPr algn="just"/>
            <a:r>
              <a:rPr lang="en-US" b="1" dirty="0"/>
              <a:t>Primary sex characteristics. </a:t>
            </a:r>
          </a:p>
          <a:p>
            <a:pPr lvl="1" algn="just"/>
            <a:r>
              <a:rPr lang="en-US" dirty="0"/>
              <a:t>growth in testes and penis. </a:t>
            </a:r>
          </a:p>
          <a:p>
            <a:pPr lvl="1" algn="just"/>
            <a:r>
              <a:rPr lang="en-US" dirty="0"/>
              <a:t>growth of ovaries, uterus and vagina. </a:t>
            </a:r>
          </a:p>
          <a:p>
            <a:pPr algn="just"/>
            <a:r>
              <a:rPr lang="en-US" b="1" dirty="0"/>
              <a:t>Secondary sex characteristics. </a:t>
            </a:r>
          </a:p>
          <a:p>
            <a:pPr lvl="1" algn="just"/>
            <a:r>
              <a:rPr lang="en-US" dirty="0"/>
              <a:t>voice change, facial hair development. </a:t>
            </a:r>
          </a:p>
          <a:p>
            <a:pPr lvl="1" algn="just"/>
            <a:r>
              <a:rPr lang="en-US" dirty="0"/>
              <a:t>breast development. </a:t>
            </a:r>
          </a:p>
          <a:p>
            <a:pPr lvl="1" algn="just"/>
            <a:r>
              <a:rPr lang="en-US" dirty="0"/>
              <a:t>Increases in body hair. </a:t>
            </a:r>
          </a:p>
          <a:p>
            <a:endParaRPr lang="en-GB" dirty="0"/>
          </a:p>
        </p:txBody>
      </p:sp>
      <p:sp>
        <p:nvSpPr>
          <p:cNvPr id="4" name="Blwch Testun 3">
            <a:extLst>
              <a:ext uri="{FF2B5EF4-FFF2-40B4-BE49-F238E27FC236}">
                <a16:creationId xmlns:a16="http://schemas.microsoft.com/office/drawing/2014/main" id="{F6EAFFC8-1C8F-7FBD-94C5-61C1E56F3A9A}"/>
              </a:ext>
            </a:extLst>
          </p:cNvPr>
          <p:cNvSpPr txBox="1"/>
          <p:nvPr/>
        </p:nvSpPr>
        <p:spPr>
          <a:xfrm>
            <a:off x="323528" y="1916832"/>
            <a:ext cx="3672408" cy="4247317"/>
          </a:xfrm>
          <a:prstGeom prst="rect">
            <a:avLst/>
          </a:prstGeom>
          <a:noFill/>
        </p:spPr>
        <p:txBody>
          <a:bodyPr wrap="square" rtlCol="0">
            <a:spAutoFit/>
          </a:bodyPr>
          <a:lstStyle/>
          <a:p>
            <a:r>
              <a:rPr lang="cy-GB" noProof="0" dirty="0"/>
              <a:t>Mae’r rhan fwyaf o newidiadau amlwg y glasoed yn gysylltiedig ag aeddfedrwydd rhywiol. </a:t>
            </a:r>
          </a:p>
          <a:p>
            <a:endParaRPr lang="cy-GB" dirty="0"/>
          </a:p>
          <a:p>
            <a:r>
              <a:rPr lang="cy-GB" b="1" noProof="0" dirty="0"/>
              <a:t>Nodweddion rhyw sylfaenol</a:t>
            </a:r>
            <a:r>
              <a:rPr lang="cy-GB" noProof="0" dirty="0"/>
              <a:t>.</a:t>
            </a:r>
          </a:p>
          <a:p>
            <a:pPr marL="285750" indent="-285750">
              <a:buFont typeface="Arial" panose="020B0604020202020204" pitchFamily="34" charset="0"/>
              <a:buChar char="•"/>
            </a:pPr>
            <a:r>
              <a:rPr lang="cy-GB" noProof="0" dirty="0"/>
              <a:t>Twf yn y ceiliau a’r pidyn.</a:t>
            </a:r>
          </a:p>
          <a:p>
            <a:pPr marL="285750" indent="-285750">
              <a:buFont typeface="Arial" panose="020B0604020202020204" pitchFamily="34" charset="0"/>
              <a:buChar char="•"/>
            </a:pPr>
            <a:r>
              <a:rPr lang="cy-GB" dirty="0"/>
              <a:t>Twf yr ofarïau, y groth a’r fagina.</a:t>
            </a:r>
          </a:p>
          <a:p>
            <a:endParaRPr lang="cy-GB" noProof="0" dirty="0"/>
          </a:p>
          <a:p>
            <a:r>
              <a:rPr lang="cy-GB" b="1" dirty="0"/>
              <a:t>Nodweddion rhyw eilaidd.</a:t>
            </a:r>
          </a:p>
          <a:p>
            <a:r>
              <a:rPr lang="cy-GB" dirty="0"/>
              <a:t>Newidiadau i’r llais, datblygu blew ar yr wyneb.</a:t>
            </a:r>
          </a:p>
          <a:p>
            <a:r>
              <a:rPr lang="cy-GB" dirty="0"/>
              <a:t>Datblygiad y bronnau.</a:t>
            </a:r>
          </a:p>
          <a:p>
            <a:r>
              <a:rPr lang="cy-GB" dirty="0"/>
              <a:t>Cynnydd ym mlew ar y corff. </a:t>
            </a:r>
          </a:p>
          <a:p>
            <a:endParaRPr lang="cy-GB" dirty="0"/>
          </a:p>
          <a:p>
            <a:endParaRPr lang="cy-GB" noProof="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DC275BF-A263-13D1-E6FD-D5D1A1C100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DC92A4-71CB-78D9-BEAB-9246D64361DF}"/>
              </a:ext>
            </a:extLst>
          </p:cNvPr>
          <p:cNvSpPr>
            <a:spLocks noGrp="1"/>
          </p:cNvSpPr>
          <p:nvPr>
            <p:ph type="title"/>
          </p:nvPr>
        </p:nvSpPr>
        <p:spPr/>
        <p:txBody>
          <a:bodyPr>
            <a:normAutofit fontScale="90000"/>
          </a:bodyPr>
          <a:lstStyle/>
          <a:p>
            <a:pPr eaLnBrk="1" hangingPunct="1"/>
            <a:r>
              <a:rPr lang="cy-GB" sz="3600" dirty="0">
                <a:latin typeface="Arial" panose="020B0604020202020204" pitchFamily="34" charset="0"/>
                <a:cs typeface="Arial" panose="020B0604020202020204" pitchFamily="34" charset="0"/>
              </a:rPr>
              <a:t>Y p</a:t>
            </a:r>
            <a:r>
              <a:rPr lang="cy-GB" sz="3600" noProof="0" dirty="0" err="1">
                <a:latin typeface="Arial" panose="020B0604020202020204" pitchFamily="34" charset="0"/>
                <a:cs typeface="Arial" panose="020B0604020202020204" pitchFamily="34" charset="0"/>
              </a:rPr>
              <a:t>um</a:t>
            </a:r>
            <a:r>
              <a:rPr lang="cy-GB" sz="3600" noProof="0" dirty="0">
                <a:latin typeface="Arial" panose="020B0604020202020204" pitchFamily="34" charset="0"/>
                <a:cs typeface="Arial" panose="020B0604020202020204" pitchFamily="34" charset="0"/>
              </a:rPr>
              <a:t> cam datblygiad</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Five stages of development</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 Tanner (1990)</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A42C11-DB73-467B-EF65-E91D5F41E98D}"/>
              </a:ext>
            </a:extLst>
          </p:cNvPr>
          <p:cNvSpPr>
            <a:spLocks noGrp="1"/>
          </p:cNvSpPr>
          <p:nvPr>
            <p:ph idx="1"/>
          </p:nvPr>
        </p:nvSpPr>
        <p:spPr>
          <a:xfrm>
            <a:off x="628650" y="1825625"/>
            <a:ext cx="7886700" cy="4123655"/>
          </a:xfrm>
        </p:spPr>
        <p:txBody>
          <a:bodyPr>
            <a:noAutofit/>
          </a:bodyPr>
          <a:lstStyle/>
          <a:p>
            <a:pPr marL="457200" indent="-457200">
              <a:buFont typeface="+mj-lt"/>
              <a:buAutoNum type="arabicPeriod"/>
            </a:pPr>
            <a:r>
              <a:rPr lang="cy-GB" sz="1800" noProof="0" dirty="0">
                <a:latin typeface="Arial" panose="020B0604020202020204" pitchFamily="34" charset="0"/>
                <a:cs typeface="Arial" panose="020B0604020202020204" pitchFamily="34" charset="0"/>
              </a:rPr>
              <a:t>Cyfnod Cyn y Glasoed.</a:t>
            </a:r>
            <a:br>
              <a:rPr lang="cy-GB" sz="1800" noProof="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Pre-adolescent stage</a:t>
            </a:r>
            <a:r>
              <a:rPr lang="cy-GB" sz="1800" noProof="0"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marL="457200" indent="-457200">
              <a:buFont typeface="+mj-lt"/>
              <a:buAutoNum type="arabicPeriod"/>
            </a:pPr>
            <a:r>
              <a:rPr lang="cy-GB" sz="1800" noProof="0" dirty="0">
                <a:latin typeface="Arial" panose="020B0604020202020204" pitchFamily="34" charset="0"/>
                <a:cs typeface="Arial" panose="020B0604020202020204" pitchFamily="34" charset="0"/>
              </a:rPr>
              <a:t>Arwyddion cyntaf o newid </a:t>
            </a:r>
            <a:br>
              <a:rPr lang="cy-GB" sz="1800" noProof="0" dirty="0">
                <a:latin typeface="Arial" panose="020B0604020202020204" pitchFamily="34" charset="0"/>
                <a:cs typeface="Arial" panose="020B0604020202020204" pitchFamily="34" charset="0"/>
              </a:rPr>
            </a:br>
            <a:r>
              <a:rPr lang="cy-GB" sz="1800" noProof="0" dirty="0">
                <a:latin typeface="Arial" panose="020B0604020202020204" pitchFamily="34" charset="0"/>
                <a:cs typeface="Arial" panose="020B0604020202020204" pitchFamily="34" charset="0"/>
              </a:rPr>
              <a:t>y Glasoed.</a:t>
            </a:r>
            <a:br>
              <a:rPr lang="cy-GB" sz="1800" noProof="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First signs of Pubertal </a:t>
            </a:r>
          </a:p>
          <a:p>
            <a:pPr marL="0" indent="0">
              <a:buNone/>
            </a:pPr>
            <a:r>
              <a:rPr lang="en-GB" sz="1800" dirty="0">
                <a:latin typeface="Arial" panose="020B0604020202020204" pitchFamily="34" charset="0"/>
                <a:cs typeface="Arial" panose="020B0604020202020204" pitchFamily="34" charset="0"/>
              </a:rPr>
              <a:t>       change </a:t>
            </a:r>
          </a:p>
          <a:p>
            <a:pPr marL="0" indent="0">
              <a:buNone/>
            </a:pPr>
            <a:r>
              <a:rPr lang="en-GB" sz="1800" dirty="0">
                <a:latin typeface="Arial" panose="020B0604020202020204" pitchFamily="34" charset="0"/>
                <a:cs typeface="Arial" panose="020B0604020202020204" pitchFamily="34" charset="0"/>
              </a:rPr>
              <a:t>3. Cam </a:t>
            </a:r>
            <a:r>
              <a:rPr lang="cy-GB" sz="1800" noProof="0" dirty="0">
                <a:latin typeface="Arial" panose="020B0604020202020204" pitchFamily="34" charset="0"/>
                <a:cs typeface="Arial" panose="020B0604020202020204" pitchFamily="34" charset="0"/>
              </a:rPr>
              <a:t>canolradd</a:t>
            </a: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Intermediate Step</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4. </a:t>
            </a:r>
            <a:r>
              <a:rPr lang="cy-GB" sz="1800" noProof="0" dirty="0">
                <a:latin typeface="Arial" panose="020B0604020202020204" pitchFamily="34" charset="0"/>
                <a:cs typeface="Arial" panose="020B0604020202020204" pitchFamily="34" charset="0"/>
              </a:rPr>
              <a:t>Cam fwy datblygedig. </a:t>
            </a:r>
            <a:br>
              <a:rPr lang="cy-GB" sz="1800" noProof="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More advanced Step. </a:t>
            </a:r>
          </a:p>
          <a:p>
            <a:pPr marL="0" indent="0">
              <a:buNone/>
            </a:pPr>
            <a:r>
              <a:rPr lang="cy-GB" sz="1800" dirty="0">
                <a:latin typeface="Arial" panose="020B0604020202020204" pitchFamily="34" charset="0"/>
                <a:cs typeface="Arial" panose="020B0604020202020204" pitchFamily="34" charset="0"/>
              </a:rPr>
              <a:t>5. </a:t>
            </a:r>
            <a:r>
              <a:rPr lang="cy-GB" sz="1800" noProof="0" dirty="0">
                <a:latin typeface="Arial" panose="020B0604020202020204" pitchFamily="34" charset="0"/>
                <a:cs typeface="Arial" panose="020B0604020202020204" pitchFamily="34" charset="0"/>
              </a:rPr>
              <a:t>Datblygiad </a:t>
            </a:r>
            <a:r>
              <a:rPr lang="cy-GB" sz="1800" dirty="0">
                <a:latin typeface="Arial" panose="020B0604020202020204" pitchFamily="34" charset="0"/>
                <a:cs typeface="Arial" panose="020B0604020202020204" pitchFamily="34" charset="0"/>
              </a:rPr>
              <a:t>olaf</a:t>
            </a:r>
            <a:r>
              <a:rPr lang="cy-GB" sz="1800" noProof="0" dirty="0">
                <a:latin typeface="Arial" panose="020B0604020202020204" pitchFamily="34" charset="0"/>
                <a:cs typeface="Arial" panose="020B0604020202020204" pitchFamily="34" charset="0"/>
              </a:rPr>
              <a:t>. </a:t>
            </a:r>
            <a:br>
              <a:rPr lang="cy-GB" sz="1800" noProof="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Final development. </a:t>
            </a:r>
            <a:endParaRPr lang="en-US" sz="1800" dirty="0">
              <a:latin typeface="Arial" panose="020B0604020202020204" pitchFamily="34" charset="0"/>
              <a:cs typeface="Arial" panose="020B0604020202020204" pitchFamily="34" charset="0"/>
            </a:endParaRPr>
          </a:p>
          <a:p>
            <a:pPr marL="0" indent="0" eaLnBrk="1" hangingPunct="1">
              <a:lnSpc>
                <a:spcPct val="90000"/>
              </a:lnSpc>
              <a:buNone/>
            </a:pPr>
            <a:br>
              <a:rPr lang="cy-GB" sz="1800" noProof="0" dirty="0">
                <a:latin typeface="Arial" panose="020B0604020202020204" pitchFamily="34" charset="0"/>
                <a:cs typeface="Arial" panose="020B0604020202020204" pitchFamily="34" charset="0"/>
              </a:rPr>
            </a:br>
            <a:endParaRPr lang="cy-GB" sz="1800" noProof="0" dirty="0">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D06B6ABE-88C6-4BB7-8AA5-300F4CC3F20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80657" y="1391478"/>
            <a:ext cx="5153844" cy="4286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3180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090D1CDB-7B11-B4BB-3178-4163FC36BBB4}"/>
              </a:ext>
            </a:extLst>
          </p:cNvPr>
          <p:cNvSpPr>
            <a:spLocks noGrp="1"/>
          </p:cNvSpPr>
          <p:nvPr>
            <p:ph type="title"/>
          </p:nvPr>
        </p:nvSpPr>
        <p:spPr/>
        <p:txBody>
          <a:bodyPr/>
          <a:lstStyle/>
          <a:p>
            <a:endParaRPr lang="cy-GB"/>
          </a:p>
        </p:txBody>
      </p:sp>
      <p:sp>
        <p:nvSpPr>
          <p:cNvPr id="3" name="Dalfan Cynnwys 2">
            <a:extLst>
              <a:ext uri="{FF2B5EF4-FFF2-40B4-BE49-F238E27FC236}">
                <a16:creationId xmlns:a16="http://schemas.microsoft.com/office/drawing/2014/main" id="{C1853CBE-ECD8-085E-CBD3-4CAEA5369EC8}"/>
              </a:ext>
            </a:extLst>
          </p:cNvPr>
          <p:cNvSpPr>
            <a:spLocks noGrp="1"/>
          </p:cNvSpPr>
          <p:nvPr>
            <p:ph idx="1"/>
          </p:nvPr>
        </p:nvSpPr>
        <p:spPr/>
        <p:txBody>
          <a:bodyPr/>
          <a:lstStyle/>
          <a:p>
            <a:endParaRPr lang="cy-GB"/>
          </a:p>
        </p:txBody>
      </p:sp>
    </p:spTree>
    <p:extLst>
      <p:ext uri="{BB962C8B-B14F-4D97-AF65-F5344CB8AC3E}">
        <p14:creationId xmlns:p14="http://schemas.microsoft.com/office/powerpoint/2010/main" val="18758837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95536" y="1484784"/>
            <a:ext cx="3867150" cy="1325563"/>
          </a:xfrm>
        </p:spPr>
        <p:txBody>
          <a:bodyPr anchor="ctr">
            <a:normAutofit fontScale="90000"/>
          </a:bodyPr>
          <a:lstStyle/>
          <a:p>
            <a:pPr marL="342900" indent="-342900" eaLnBrk="1" hangingPunct="1">
              <a:buFont typeface="Arial" panose="020B0604020202020204" pitchFamily="34" charset="0"/>
              <a:buChar char="•"/>
            </a:pP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000" noProof="0" dirty="0">
                <a:latin typeface="Arial" panose="020B0604020202020204" pitchFamily="34" charset="0"/>
                <a:cs typeface="Arial" panose="020B0604020202020204" pitchFamily="34" charset="0"/>
              </a:rPr>
            </a:br>
            <a:br>
              <a:rPr lang="cy-GB" sz="2700" noProof="0" dirty="0">
                <a:latin typeface="Arial" panose="020B0604020202020204" pitchFamily="34" charset="0"/>
                <a:cs typeface="Arial" panose="020B0604020202020204" pitchFamily="34" charset="0"/>
              </a:rPr>
            </a:br>
            <a:r>
              <a:rPr lang="cy-GB" sz="2700" noProof="0" dirty="0">
                <a:latin typeface="Arial" panose="020B0604020202020204" pitchFamily="34" charset="0"/>
                <a:cs typeface="Arial" panose="020B0604020202020204" pitchFamily="34" charset="0"/>
              </a:rPr>
              <a:t>Daw uchafbwynt hyrddiad o dyfu’n sydyn yn hwyr yn nhrefn y dilyniant datblygiad corfforol.</a:t>
            </a:r>
            <a:br>
              <a:rPr lang="cy-GB" sz="2700" noProof="0" dirty="0">
                <a:latin typeface="Arial" panose="020B0604020202020204" pitchFamily="34" charset="0"/>
                <a:cs typeface="Arial" panose="020B0604020202020204" pitchFamily="34" charset="0"/>
              </a:rPr>
            </a:br>
            <a:br>
              <a:rPr lang="cy-GB" sz="2700" noProof="0" dirty="0">
                <a:latin typeface="Arial" panose="020B0604020202020204" pitchFamily="34" charset="0"/>
                <a:cs typeface="Arial" panose="020B0604020202020204" pitchFamily="34" charset="0"/>
              </a:rPr>
            </a:br>
            <a:r>
              <a:rPr lang="cy-GB" sz="2700" noProof="0" dirty="0" err="1">
                <a:latin typeface="Arial" panose="020B0604020202020204" pitchFamily="34" charset="0"/>
                <a:cs typeface="Arial" panose="020B0604020202020204" pitchFamily="34" charset="0"/>
              </a:rPr>
              <a:t>Biro</a:t>
            </a:r>
            <a:r>
              <a:rPr lang="cy-GB" sz="2700" noProof="0" dirty="0">
                <a:latin typeface="Arial" panose="020B0604020202020204" pitchFamily="34" charset="0"/>
                <a:cs typeface="Arial" panose="020B0604020202020204" pitchFamily="34" charset="0"/>
              </a:rPr>
              <a:t> </a:t>
            </a:r>
            <a:r>
              <a:rPr lang="cy-GB" sz="2700" noProof="0" dirty="0" err="1">
                <a:latin typeface="Arial" panose="020B0604020202020204" pitchFamily="34" charset="0"/>
                <a:cs typeface="Arial" panose="020B0604020202020204" pitchFamily="34" charset="0"/>
              </a:rPr>
              <a:t>et</a:t>
            </a:r>
            <a:r>
              <a:rPr lang="cy-GB" sz="2700" noProof="0" dirty="0">
                <a:latin typeface="Arial" panose="020B0604020202020204" pitchFamily="34" charset="0"/>
                <a:cs typeface="Arial" panose="020B0604020202020204" pitchFamily="34" charset="0"/>
              </a:rPr>
              <a:t> </a:t>
            </a:r>
            <a:r>
              <a:rPr lang="cy-GB" sz="2700" noProof="0" dirty="0" err="1">
                <a:latin typeface="Arial" panose="020B0604020202020204" pitchFamily="34" charset="0"/>
                <a:cs typeface="Arial" panose="020B0604020202020204" pitchFamily="34" charset="0"/>
              </a:rPr>
              <a:t>al</a:t>
            </a:r>
            <a:r>
              <a:rPr lang="cy-GB" sz="2700" noProof="0" dirty="0">
                <a:latin typeface="Arial" panose="020B0604020202020204" pitchFamily="34" charset="0"/>
                <a:cs typeface="Arial" panose="020B0604020202020204" pitchFamily="34" charset="0"/>
              </a:rPr>
              <a:t> (1995) –  Y Gyfradd twf uchaf yw tua 10cm y flwyddyn (fel arfer tua 14 oed).</a:t>
            </a:r>
            <a:br>
              <a:rPr lang="cy-GB" sz="2700" noProof="0" dirty="0">
                <a:latin typeface="Arial" panose="020B0604020202020204" pitchFamily="34" charset="0"/>
                <a:cs typeface="Arial" panose="020B0604020202020204" pitchFamily="34" charset="0"/>
              </a:rPr>
            </a:br>
            <a:br>
              <a:rPr lang="cy-GB" sz="2700" noProof="0" dirty="0">
                <a:latin typeface="Arial" panose="020B0604020202020204" pitchFamily="34" charset="0"/>
                <a:cs typeface="Arial" panose="020B0604020202020204" pitchFamily="34" charset="0"/>
              </a:rPr>
            </a:br>
            <a:r>
              <a:rPr lang="cy-GB" sz="2700" noProof="0" dirty="0">
                <a:latin typeface="Arial" panose="020B0604020202020204" pitchFamily="34" charset="0"/>
                <a:cs typeface="Arial" panose="020B0604020202020204" pitchFamily="34" charset="0"/>
              </a:rPr>
              <a:t>Cam 4,  Cyfnod Organau Cenhedlu (</a:t>
            </a:r>
            <a:r>
              <a:rPr lang="cy-GB" sz="2700" noProof="0" dirty="0" err="1">
                <a:latin typeface="Arial" panose="020B0604020202020204" pitchFamily="34" charset="0"/>
                <a:cs typeface="Arial" panose="020B0604020202020204" pitchFamily="34" charset="0"/>
              </a:rPr>
              <a:t>Malina</a:t>
            </a:r>
            <a:r>
              <a:rPr lang="cy-GB" sz="2700" noProof="0" dirty="0">
                <a:latin typeface="Arial" panose="020B0604020202020204" pitchFamily="34" charset="0"/>
                <a:cs typeface="Arial" panose="020B0604020202020204" pitchFamily="34" charset="0"/>
              </a:rPr>
              <a:t> 1990). </a:t>
            </a:r>
            <a:r>
              <a:rPr lang="en-GB" sz="2900" dirty="0">
                <a:solidFill>
                  <a:srgbClr val="FFFFFF"/>
                </a:solidFill>
                <a:latin typeface="Arial" panose="020B0604020202020204" pitchFamily="34" charset="0"/>
                <a:cs typeface="Arial" panose="020B0604020202020204" pitchFamily="34" charset="0"/>
              </a:rPr>
              <a:t>O</a:t>
            </a:r>
            <a:br>
              <a:rPr lang="en-GB" sz="2900" dirty="0">
                <a:solidFill>
                  <a:srgbClr val="FFFFFF"/>
                </a:solidFill>
                <a:latin typeface="Arial" panose="020B0604020202020204" pitchFamily="34" charset="0"/>
                <a:cs typeface="Arial" panose="020B0604020202020204" pitchFamily="34" charset="0"/>
              </a:rPr>
            </a:br>
            <a:br>
              <a:rPr lang="en-GB" sz="2900" dirty="0">
                <a:solidFill>
                  <a:srgbClr val="FFFFFF"/>
                </a:solidFill>
                <a:latin typeface="Arial" panose="020B0604020202020204" pitchFamily="34" charset="0"/>
                <a:cs typeface="Arial" panose="020B0604020202020204" pitchFamily="34" charset="0"/>
              </a:rPr>
            </a:br>
            <a:br>
              <a:rPr lang="en-GB" sz="2900" dirty="0">
                <a:solidFill>
                  <a:srgbClr val="FFFFFF"/>
                </a:solidFill>
                <a:latin typeface="Arial" panose="020B0604020202020204" pitchFamily="34" charset="0"/>
                <a:cs typeface="Arial" panose="020B0604020202020204" pitchFamily="34" charset="0"/>
              </a:rPr>
            </a:br>
            <a:br>
              <a:rPr lang="en-GB" sz="2900" dirty="0">
                <a:solidFill>
                  <a:srgbClr val="FFFFFF"/>
                </a:solidFill>
                <a:latin typeface="Arial" panose="020B0604020202020204" pitchFamily="34" charset="0"/>
                <a:cs typeface="Arial" panose="020B0604020202020204" pitchFamily="34" charset="0"/>
              </a:rPr>
            </a:br>
            <a:r>
              <a:rPr lang="en-GB" sz="2900" dirty="0">
                <a:solidFill>
                  <a:srgbClr val="FFFFFF"/>
                </a:solidFill>
                <a:latin typeface="Arial" panose="020B0604020202020204" pitchFamily="34" charset="0"/>
                <a:cs typeface="Arial" panose="020B0604020202020204" pitchFamily="34" charset="0"/>
              </a:rPr>
              <a:t>in most Boys</a:t>
            </a:r>
            <a:br>
              <a:rPr lang="en-GB" sz="2900" dirty="0">
                <a:solidFill>
                  <a:srgbClr val="FFFFFF"/>
                </a:solidFill>
              </a:rPr>
            </a:br>
            <a:endParaRPr lang="en-US" sz="2900" dirty="0">
              <a:solidFill>
                <a:srgbClr val="FFFFFF"/>
              </a:solidFill>
            </a:endParaRPr>
          </a:p>
        </p:txBody>
      </p:sp>
      <p:sp>
        <p:nvSpPr>
          <p:cNvPr id="2" name="Content Placeholder 1">
            <a:extLst>
              <a:ext uri="{FF2B5EF4-FFF2-40B4-BE49-F238E27FC236}">
                <a16:creationId xmlns:a16="http://schemas.microsoft.com/office/drawing/2014/main" id="{94AD9A8D-22A7-B49A-DBD0-9470D8F6EF54}"/>
              </a:ext>
            </a:extLst>
          </p:cNvPr>
          <p:cNvSpPr>
            <a:spLocks noGrp="1"/>
          </p:cNvSpPr>
          <p:nvPr>
            <p:ph sz="half" idx="2"/>
          </p:nvPr>
        </p:nvSpPr>
        <p:spPr/>
        <p:txBody>
          <a:bodyPr>
            <a:normAutofit fontScale="77500" lnSpcReduction="20000"/>
          </a:bodyPr>
          <a:lstStyle/>
          <a:p>
            <a:r>
              <a:rPr lang="en-GB" dirty="0">
                <a:latin typeface="Arial" panose="020B0604020202020204" pitchFamily="34" charset="0"/>
                <a:cs typeface="Arial" panose="020B0604020202020204" pitchFamily="34" charset="0"/>
              </a:rPr>
              <a:t>The peak of the growth spurt comes late in the sequence of physical development.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Biro et al (1995) – Peak growth rate approximately 10</a:t>
            </a:r>
            <a:r>
              <a:rPr lang="en-GB" noProof="1">
                <a:latin typeface="Arial" panose="020B0604020202020204" pitchFamily="34" charset="0"/>
                <a:cs typeface="Arial" panose="020B0604020202020204" pitchFamily="34" charset="0"/>
              </a:rPr>
              <a:t> cms </a:t>
            </a:r>
            <a:r>
              <a:rPr lang="en-GB" dirty="0">
                <a:latin typeface="Arial" panose="020B0604020202020204" pitchFamily="34" charset="0"/>
                <a:cs typeface="Arial" panose="020B0604020202020204" pitchFamily="34" charset="0"/>
              </a:rPr>
              <a:t>in a year (usually around 14 years of age).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Stage 4 Genital Stage (</a:t>
            </a:r>
            <a:r>
              <a:rPr lang="en-GB" noProof="1">
                <a:latin typeface="Arial" panose="020B0604020202020204" pitchFamily="34" charset="0"/>
                <a:cs typeface="Arial" panose="020B0604020202020204" pitchFamily="34" charset="0"/>
              </a:rPr>
              <a:t>Malina</a:t>
            </a:r>
            <a:r>
              <a:rPr lang="en-GB" dirty="0">
                <a:latin typeface="Arial" panose="020B0604020202020204" pitchFamily="34" charset="0"/>
                <a:cs typeface="Arial" panose="020B0604020202020204" pitchFamily="34" charset="0"/>
              </a:rPr>
              <a:t>, 1990). </a:t>
            </a:r>
            <a:endParaRPr lang="en-US"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r>
              <a:rPr lang="en-GB" sz="2900">
                <a:solidFill>
                  <a:srgbClr val="FFFFFF"/>
                </a:solidFill>
              </a:rPr>
              <a:t> </a:t>
            </a:r>
            <a:endParaRPr lang="en-US" sz="2900">
              <a:solidFill>
                <a:srgbClr val="FFFFFF"/>
              </a:solidFill>
            </a:endParaRPr>
          </a:p>
        </p:txBody>
      </p:sp>
      <p:sp>
        <p:nvSpPr>
          <p:cNvPr id="20483" name="Content Placeholder 2"/>
          <p:cNvSpPr>
            <a:spLocks noGrp="1"/>
          </p:cNvSpPr>
          <p:nvPr>
            <p:ph sz="half" idx="1"/>
          </p:nvPr>
        </p:nvSpPr>
        <p:spPr/>
        <p:txBody>
          <a:bodyPr anchor="ctr">
            <a:normAutofit/>
          </a:bodyPr>
          <a:lstStyle/>
          <a:p>
            <a:pPr eaLnBrk="1" hangingPunct="1"/>
            <a:endParaRPr lang="en-GB" dirty="0"/>
          </a:p>
          <a:p>
            <a:pPr eaLnBrk="1" hangingPunct="1"/>
            <a:endParaRPr lang="en-US" dirty="0"/>
          </a:p>
        </p:txBody>
      </p:sp>
      <p:sp>
        <p:nvSpPr>
          <p:cNvPr id="2" name="Content Placeholder 1">
            <a:extLst>
              <a:ext uri="{FF2B5EF4-FFF2-40B4-BE49-F238E27FC236}">
                <a16:creationId xmlns:a16="http://schemas.microsoft.com/office/drawing/2014/main" id="{8CF36782-4ED4-1C4D-DBB0-4B31219444C5}"/>
              </a:ext>
            </a:extLst>
          </p:cNvPr>
          <p:cNvSpPr>
            <a:spLocks noGrp="1"/>
          </p:cNvSpPr>
          <p:nvPr>
            <p:ph sz="half" idx="2"/>
          </p:nvPr>
        </p:nvSpPr>
        <p:spPr/>
        <p: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Sexual Development – Beard/Voice development near end of sequence.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Viable Sperm – 12 to 14 (Brooks-Gunn and Reiter, 1990). </a:t>
            </a:r>
          </a:p>
          <a:p>
            <a:endParaRPr lang="en-GB" dirty="0"/>
          </a:p>
        </p:txBody>
      </p:sp>
      <p:sp>
        <p:nvSpPr>
          <p:cNvPr id="3" name="Blwch Testun 2">
            <a:extLst>
              <a:ext uri="{FF2B5EF4-FFF2-40B4-BE49-F238E27FC236}">
                <a16:creationId xmlns:a16="http://schemas.microsoft.com/office/drawing/2014/main" id="{226F5D3A-BA90-C3E4-5CFC-0755B59D4963}"/>
              </a:ext>
            </a:extLst>
          </p:cNvPr>
          <p:cNvSpPr txBox="1"/>
          <p:nvPr/>
        </p:nvSpPr>
        <p:spPr>
          <a:xfrm>
            <a:off x="827584" y="1819058"/>
            <a:ext cx="3168352" cy="3816429"/>
          </a:xfrm>
          <a:prstGeom prst="rect">
            <a:avLst/>
          </a:prstGeom>
          <a:noFill/>
        </p:spPr>
        <p:txBody>
          <a:bodyPr wrap="square" rtlCol="0">
            <a:spAutoFit/>
          </a:bodyPr>
          <a:lstStyle/>
          <a:p>
            <a:r>
              <a:rPr lang="cy-GB" sz="2800" noProof="0" dirty="0"/>
              <a:t>Datblygiad rhywiol – Barf/Llais datblygiad tua diwedd y dilyniant. </a:t>
            </a:r>
          </a:p>
          <a:p>
            <a:endParaRPr lang="cy-GB" sz="2800" noProof="0" dirty="0"/>
          </a:p>
          <a:p>
            <a:r>
              <a:rPr lang="cy-GB" sz="2800" noProof="0" dirty="0"/>
              <a:t>Sberm Hyfyw – 12 – 14 (Brooks-</a:t>
            </a:r>
            <a:r>
              <a:rPr lang="cy-GB" sz="2800" noProof="0" dirty="0" err="1"/>
              <a:t>Gunn</a:t>
            </a:r>
            <a:r>
              <a:rPr lang="cy-GB" sz="2800" noProof="0" dirty="0"/>
              <a:t> a </a:t>
            </a:r>
            <a:r>
              <a:rPr lang="cy-GB" sz="2800" noProof="0" dirty="0" err="1"/>
              <a:t>Reiter</a:t>
            </a:r>
            <a:r>
              <a:rPr lang="cy-GB" sz="2800" noProof="0" dirty="0"/>
              <a:t>, 1990).</a:t>
            </a:r>
          </a:p>
          <a:p>
            <a:endParaRPr lang="cy-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p:txBody>
          <a:bodyPr vert="horz" lIns="91440" tIns="45720" rIns="91440" bIns="45720" rtlCol="0" anchor="ctr">
            <a:normAutofit/>
          </a:bodyPr>
          <a:lstStyle/>
          <a:p>
            <a:r>
              <a:rPr lang="en-US" sz="3100" dirty="0">
                <a:solidFill>
                  <a:srgbClr val="FFFFFF"/>
                </a:solidFill>
              </a:rPr>
              <a:t>Development in most Girls</a:t>
            </a:r>
            <a:br>
              <a:rPr lang="en-US" sz="3100" dirty="0">
                <a:solidFill>
                  <a:srgbClr val="FFFFFF"/>
                </a:solidFill>
              </a:rPr>
            </a:br>
            <a:endParaRPr lang="en-US" sz="3100" dirty="0">
              <a:solidFill>
                <a:srgbClr val="FFFFFF"/>
              </a:solidFill>
            </a:endParaRPr>
          </a:p>
        </p:txBody>
      </p:sp>
      <p:sp>
        <p:nvSpPr>
          <p:cNvPr id="3" name="Content Placeholder 2"/>
          <p:cNvSpPr>
            <a:spLocks noGrp="1"/>
          </p:cNvSpPr>
          <p:nvPr>
            <p:ph sz="half" idx="1"/>
          </p:nvPr>
        </p:nvSpPr>
        <p:spPr/>
        <p:txBody>
          <a:bodyPr vert="horz" lIns="0" tIns="45720" rIns="0" bIns="45720" rtlCol="0" anchor="ctr">
            <a:normAutofit fontScale="62500" lnSpcReduction="20000"/>
          </a:bodyPr>
          <a:lstStyle/>
          <a:p>
            <a:pPr algn="just"/>
            <a:r>
              <a:rPr lang="cy-GB" sz="3100" noProof="0" dirty="0"/>
              <a:t>Yr arwyddion cyntaf o ddatblygiad yw newidiadau yn y bronnau a’r blew cedor.</a:t>
            </a:r>
          </a:p>
          <a:p>
            <a:pPr algn="just"/>
            <a:endParaRPr lang="cy-GB" sz="3100" dirty="0"/>
          </a:p>
          <a:p>
            <a:pPr algn="just"/>
            <a:r>
              <a:rPr lang="cy-GB" sz="3100" noProof="0" dirty="0"/>
              <a:t>Uchafbwynt Hyrddiad o Dyfu’n Sydyn</a:t>
            </a:r>
          </a:p>
          <a:p>
            <a:pPr algn="just"/>
            <a:endParaRPr lang="cy-GB" sz="3100" dirty="0"/>
          </a:p>
          <a:p>
            <a:pPr algn="just"/>
            <a:r>
              <a:rPr lang="cy-GB" sz="3100" noProof="0" dirty="0"/>
              <a:t>Dechreuad y mislif – 2 flynedd ar ôl dechrau newidiadau gweladwy eraill.</a:t>
            </a:r>
          </a:p>
          <a:p>
            <a:pPr algn="just"/>
            <a:endParaRPr lang="cy-GB" sz="3100" dirty="0"/>
          </a:p>
          <a:p>
            <a:pPr algn="just"/>
            <a:r>
              <a:rPr lang="cy-GB" sz="3100" noProof="0" dirty="0"/>
              <a:t>Camau olaf datblygiad y bronnau a’r  organau rhywiol.  </a:t>
            </a:r>
          </a:p>
          <a:p>
            <a:pPr algn="just"/>
            <a:endParaRPr lang="cy-GB" sz="2400" dirty="0"/>
          </a:p>
          <a:p>
            <a:pPr algn="just"/>
            <a:endParaRPr lang="cy-GB" sz="2400" noProof="0" dirty="0"/>
          </a:p>
          <a:p>
            <a:pPr algn="just"/>
            <a:endParaRPr lang="cy-GB" sz="2400" dirty="0"/>
          </a:p>
          <a:p>
            <a:pPr algn="just"/>
            <a:endParaRPr lang="cy-GB" sz="2400" noProof="0" dirty="0"/>
          </a:p>
          <a:p>
            <a:pPr algn="just"/>
            <a:endParaRPr lang="cy-GB" sz="2400" noProof="0" dirty="0"/>
          </a:p>
          <a:p>
            <a:pPr algn="just"/>
            <a:endParaRPr lang="en-US" sz="2400" dirty="0"/>
          </a:p>
        </p:txBody>
      </p:sp>
      <p:sp>
        <p:nvSpPr>
          <p:cNvPr id="2" name="Content Placeholder 1">
            <a:extLst>
              <a:ext uri="{FF2B5EF4-FFF2-40B4-BE49-F238E27FC236}">
                <a16:creationId xmlns:a16="http://schemas.microsoft.com/office/drawing/2014/main" id="{25153E62-EAA1-0C86-1CA7-CF07FE6405E6}"/>
              </a:ext>
            </a:extLst>
          </p:cNvPr>
          <p:cNvSpPr>
            <a:spLocks noGrp="1"/>
          </p:cNvSpPr>
          <p:nvPr>
            <p:ph sz="half" idx="2"/>
          </p:nvPr>
        </p:nvSpPr>
        <p:spPr/>
        <p:txBody>
          <a:bodyPr>
            <a:normAutofit fontScale="62500" lnSpcReduction="20000"/>
          </a:bodyPr>
          <a:lstStyle/>
          <a:p>
            <a:pPr algn="just"/>
            <a:r>
              <a:rPr lang="en-US" dirty="0"/>
              <a:t>First signs of development are changes in breasts and pubic hair. </a:t>
            </a:r>
          </a:p>
          <a:p>
            <a:pPr algn="just"/>
            <a:endParaRPr lang="en-US" dirty="0"/>
          </a:p>
          <a:p>
            <a:pPr algn="just"/>
            <a:r>
              <a:rPr lang="en-US" dirty="0"/>
              <a:t>Peak of Growth Spurt. </a:t>
            </a:r>
          </a:p>
          <a:p>
            <a:pPr algn="just"/>
            <a:endParaRPr lang="en-US" dirty="0"/>
          </a:p>
          <a:p>
            <a:pPr algn="just"/>
            <a:r>
              <a:rPr lang="en-US" dirty="0"/>
              <a:t>Menarche – 2 years after beginning of other visible changes. </a:t>
            </a:r>
          </a:p>
          <a:p>
            <a:pPr algn="just"/>
            <a:endParaRPr lang="en-US" dirty="0"/>
          </a:p>
          <a:p>
            <a:pPr algn="just"/>
            <a:r>
              <a:rPr lang="en-US" dirty="0"/>
              <a:t>Final stages of breast and sex organ development.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628650" y="750818"/>
            <a:ext cx="7886700" cy="1325563"/>
          </a:xfrm>
        </p:spPr>
        <p:txBody>
          <a:bodyPr vert="horz" lIns="91440" tIns="45720" rIns="91440" bIns="45720" rtlCol="0" anchor="ctr">
            <a:normAutofit/>
          </a:bodyPr>
          <a:lstStyle/>
          <a:p>
            <a:r>
              <a:rPr lang="en-US" sz="3100" dirty="0">
                <a:solidFill>
                  <a:srgbClr val="FFFFFF"/>
                </a:solidFill>
              </a:rPr>
              <a:t>M</a:t>
            </a:r>
            <a:br>
              <a:rPr lang="en-US" sz="3100" dirty="0">
                <a:solidFill>
                  <a:srgbClr val="FFFFFF"/>
                </a:solidFill>
              </a:rPr>
            </a:br>
            <a:r>
              <a:rPr lang="en-US" sz="3100" dirty="0" err="1">
                <a:solidFill>
                  <a:srgbClr val="FFFFFF"/>
                </a:solidFill>
              </a:rPr>
              <a:t>enarche</a:t>
            </a:r>
            <a:endParaRPr lang="en-US" sz="3100" dirty="0">
              <a:solidFill>
                <a:srgbClr val="FFFFFF"/>
              </a:solidFill>
            </a:endParaRPr>
          </a:p>
        </p:txBody>
      </p:sp>
      <p:sp>
        <p:nvSpPr>
          <p:cNvPr id="84995" name="Rectangle 3"/>
          <p:cNvSpPr>
            <a:spLocks noGrp="1" noChangeArrowheads="1"/>
          </p:cNvSpPr>
          <p:nvPr>
            <p:ph sz="half" idx="1"/>
          </p:nvPr>
        </p:nvSpPr>
        <p:spPr/>
        <p:txBody>
          <a:bodyPr vert="horz" lIns="0" tIns="45720" rIns="0" bIns="45720" rtlCol="0" anchor="ctr">
            <a:normAutofit fontScale="92500" lnSpcReduction="20000"/>
          </a:bodyPr>
          <a:lstStyle/>
          <a:p>
            <a:pPr algn="just"/>
            <a:r>
              <a:rPr lang="cy-GB" sz="2400" noProof="0" dirty="0"/>
              <a:t>Dechrau’r mislif</a:t>
            </a:r>
          </a:p>
          <a:p>
            <a:pPr algn="just"/>
            <a:r>
              <a:rPr lang="cy-GB" sz="2400" noProof="0" dirty="0"/>
              <a:t>95% o </a:t>
            </a:r>
            <a:r>
              <a:rPr lang="cy-GB" sz="2400" dirty="0"/>
              <a:t>fe</a:t>
            </a:r>
            <a:r>
              <a:rPr lang="cy-GB" sz="2400" noProof="0" dirty="0" err="1"/>
              <a:t>rched</a:t>
            </a:r>
            <a:r>
              <a:rPr lang="cy-GB" sz="2400" noProof="0" dirty="0"/>
              <a:t> yn dechrau’r mislif rhwng 11-15 oed</a:t>
            </a:r>
          </a:p>
          <a:p>
            <a:pPr algn="just"/>
            <a:r>
              <a:rPr lang="cy-GB" sz="2400" noProof="0" dirty="0"/>
              <a:t> </a:t>
            </a:r>
            <a:r>
              <a:rPr lang="cy-GB" sz="1800" noProof="0" dirty="0"/>
              <a:t>12 ½ - 13 ½ yw’r norm (</a:t>
            </a:r>
            <a:r>
              <a:rPr lang="cy-GB" sz="1800" noProof="0" dirty="0" err="1"/>
              <a:t>Malina</a:t>
            </a:r>
            <a:r>
              <a:rPr lang="cy-GB" sz="1800" noProof="0" dirty="0"/>
              <a:t>, 1990).</a:t>
            </a:r>
          </a:p>
          <a:p>
            <a:pPr algn="just"/>
            <a:r>
              <a:rPr lang="cy-GB" sz="2400" noProof="0" dirty="0"/>
              <a:t>Cysylltiedig â maeth</a:t>
            </a:r>
          </a:p>
          <a:p>
            <a:pPr algn="just"/>
            <a:r>
              <a:rPr lang="cy-GB" sz="2400" dirty="0"/>
              <a:t>Hefyd yn gysylltiedig â dosbarth cymdeithasol (merched mwy cyfoethog yn dechrau’n gynt)</a:t>
            </a:r>
          </a:p>
          <a:p>
            <a:pPr algn="just"/>
            <a:r>
              <a:rPr lang="cy-GB" sz="2400" dirty="0"/>
              <a:t>Wedi’i ddylanwadu gan straen amgylcheddol</a:t>
            </a:r>
          </a:p>
          <a:p>
            <a:pPr algn="just"/>
            <a:r>
              <a:rPr lang="cy-GB" sz="1600" dirty="0"/>
              <a:t>Merched mewn teuluoedd sydd wedi profi ysgariad neu deuluoedd â sefyllfaoedd gwrthdaro yn dechrau’n gynt. </a:t>
            </a:r>
          </a:p>
          <a:p>
            <a:pPr algn="just"/>
            <a:endParaRPr lang="cy-GB" sz="2400" noProof="0" dirty="0"/>
          </a:p>
          <a:p>
            <a:pPr algn="just"/>
            <a:endParaRPr lang="cy-GB" sz="2400" noProof="0" dirty="0"/>
          </a:p>
          <a:p>
            <a:pPr algn="just"/>
            <a:endParaRPr lang="en-US" sz="2400" dirty="0"/>
          </a:p>
        </p:txBody>
      </p:sp>
      <p:sp>
        <p:nvSpPr>
          <p:cNvPr id="2" name="Content Placeholder 1">
            <a:extLst>
              <a:ext uri="{FF2B5EF4-FFF2-40B4-BE49-F238E27FC236}">
                <a16:creationId xmlns:a16="http://schemas.microsoft.com/office/drawing/2014/main" id="{1B9C0F13-CFA2-5929-0BFA-474D679B6CF0}"/>
              </a:ext>
            </a:extLst>
          </p:cNvPr>
          <p:cNvSpPr>
            <a:spLocks noGrp="1"/>
          </p:cNvSpPr>
          <p:nvPr>
            <p:ph sz="half" idx="2"/>
          </p:nvPr>
        </p:nvSpPr>
        <p:spPr>
          <a:xfrm>
            <a:off x="4724400" y="1413599"/>
            <a:ext cx="3867150" cy="3809862"/>
          </a:xfrm>
        </p:spPr>
        <p:txBody>
          <a:bodyPr>
            <a:normAutofit fontScale="925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onset of menstruation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95% of girls experience it between 11-15</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12 ½ - 13 ½ is the norm (</a:t>
            </a:r>
            <a:r>
              <a:rPr kumimoji="0" lang="en-US" sz="2000" b="0" i="0" u="none" strike="noStrike" kern="1200" cap="none" spc="0" normalizeH="0" baseline="0" noProof="1">
                <a:ln>
                  <a:noFill/>
                </a:ln>
                <a:solidFill>
                  <a:prstClr val="black"/>
                </a:solidFill>
                <a:effectLst/>
                <a:uLnTx/>
                <a:uFillTx/>
                <a:latin typeface="Calibri" panose="020F0502020204030204"/>
                <a:ea typeface="+mn-ea"/>
                <a:cs typeface="+mn-cs"/>
              </a:rPr>
              <a:t>Malina</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1990).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Linked to nutrition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Also related to social class (more affluent sooner)</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Influenced by environmental stress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Divorce in families or high conflict families start sooner</a:t>
            </a:r>
          </a:p>
          <a:p>
            <a:endParaRPr lang="en-GB" dirty="0"/>
          </a:p>
        </p:txBody>
      </p:sp>
      <p:sp>
        <p:nvSpPr>
          <p:cNvPr id="6" name="Slide Number Placeholder 5"/>
          <p:cNvSpPr>
            <a:spLocks noGrp="1"/>
          </p:cNvSpPr>
          <p:nvPr>
            <p:ph type="sldNum" sz="quarter" idx="4294967295"/>
          </p:nvPr>
        </p:nvSpPr>
        <p:spPr>
          <a:xfrm>
            <a:off x="8328025" y="6459538"/>
            <a:ext cx="815975" cy="365125"/>
          </a:xfrm>
        </p:spPr>
        <p:txBody>
          <a:bodyPr vert="horz" lIns="91440" tIns="45720" rIns="91440" bIns="45720" rtlCol="0" anchor="ctr">
            <a:normAutofit/>
          </a:bodyPr>
          <a:lstStyle/>
          <a:p>
            <a:pPr>
              <a:spcAft>
                <a:spcPts val="600"/>
              </a:spcAft>
              <a:defRPr/>
            </a:pPr>
            <a:fld id="{3152BE44-814F-40E7-AEF1-006C7E45013D}" type="slidenum">
              <a:rPr lang="en-US">
                <a:solidFill>
                  <a:schemeClr val="tx2"/>
                </a:solidFill>
              </a:rPr>
              <a:pPr>
                <a:spcAft>
                  <a:spcPts val="600"/>
                </a:spcAft>
                <a:defRPr/>
              </a:pPr>
              <a:t>24</a:t>
            </a:fld>
            <a:endParaRPr lang="en-US">
              <a:solidFill>
                <a:schemeClr val="tx2"/>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The Secular Trend </a:t>
            </a:r>
            <a:br>
              <a:rPr lang="en-US" sz="3100">
                <a:solidFill>
                  <a:srgbClr val="FFFFFF"/>
                </a:solidFill>
                <a:latin typeface="Arial" panose="020B0604020202020204" pitchFamily="34" charset="0"/>
                <a:cs typeface="Arial" panose="020B0604020202020204" pitchFamily="34" charset="0"/>
              </a:rPr>
            </a:br>
            <a:r>
              <a:rPr lang="en-US" sz="3100">
                <a:solidFill>
                  <a:srgbClr val="FFFFFF"/>
                </a:solidFill>
                <a:latin typeface="Arial" panose="020B0604020202020204" pitchFamily="34" charset="0"/>
                <a:cs typeface="Arial" panose="020B0604020202020204" pitchFamily="34" charset="0"/>
              </a:rPr>
              <a:t>(Roche, 1979).</a:t>
            </a:r>
          </a:p>
        </p:txBody>
      </p:sp>
      <p:sp>
        <p:nvSpPr>
          <p:cNvPr id="24580" name="Rectangle 3"/>
          <p:cNvSpPr>
            <a:spLocks noGrp="1" noChangeArrowheads="1"/>
          </p:cNvSpPr>
          <p:nvPr>
            <p:ph sz="half" idx="1"/>
          </p:nvPr>
        </p:nvSpPr>
        <p:spPr/>
        <p:txBody>
          <a:bodyPr anchor="ctr">
            <a:normAutofit fontScale="92500"/>
          </a:bodyPr>
          <a:lstStyle/>
          <a:p>
            <a:pPr marL="0" indent="0" algn="just" eaLnBrk="1" hangingPunct="1">
              <a:buNone/>
            </a:pPr>
            <a:r>
              <a:rPr lang="cy-GB" sz="1600" noProof="0" dirty="0">
                <a:latin typeface="Arial" panose="020B0604020202020204" pitchFamily="34" charset="0"/>
                <a:cs typeface="Arial" panose="020B0604020202020204" pitchFamily="34" charset="0"/>
              </a:rPr>
              <a:t>Y ffaith bod y glasoed yn dechrau’n gynt</a:t>
            </a:r>
          </a:p>
          <a:p>
            <a:pPr algn="just"/>
            <a:r>
              <a:rPr lang="cy-GB" sz="1300" dirty="0">
                <a:latin typeface="Arial" panose="020B0604020202020204" pitchFamily="34" charset="0"/>
                <a:cs typeface="Arial" panose="020B0604020202020204" pitchFamily="34" charset="0"/>
              </a:rPr>
              <a:t>Yn 1990 oedran dechrau’r mislif oedd 15</a:t>
            </a:r>
          </a:p>
          <a:p>
            <a:pPr algn="just"/>
            <a:r>
              <a:rPr lang="cy-GB" sz="1300" noProof="0" dirty="0">
                <a:latin typeface="Arial" panose="020B0604020202020204" pitchFamily="34" charset="0"/>
                <a:cs typeface="Arial" panose="020B0604020202020204" pitchFamily="34" charset="0"/>
              </a:rPr>
              <a:t>Yn 2000 oedran dechrau’r mislif ar gyfartaledd </a:t>
            </a:r>
            <a:r>
              <a:rPr lang="cy-GB" sz="1300" dirty="0">
                <a:latin typeface="Arial" panose="020B0604020202020204" pitchFamily="34" charset="0"/>
                <a:cs typeface="Arial" panose="020B0604020202020204" pitchFamily="34" charset="0"/>
              </a:rPr>
              <a:t>oedd</a:t>
            </a:r>
            <a:r>
              <a:rPr lang="cy-GB" sz="1300" noProof="0" dirty="0">
                <a:latin typeface="Arial" panose="020B0604020202020204" pitchFamily="34" charset="0"/>
                <a:cs typeface="Arial" panose="020B0604020202020204" pitchFamily="34" charset="0"/>
              </a:rPr>
              <a:t> 12</a:t>
            </a:r>
          </a:p>
          <a:p>
            <a:pPr algn="just"/>
            <a:r>
              <a:rPr lang="cy-GB" sz="1300" dirty="0">
                <a:latin typeface="Arial" panose="020B0604020202020204" pitchFamily="34" charset="0"/>
                <a:cs typeface="Arial" panose="020B0604020202020204" pitchFamily="34" charset="0"/>
              </a:rPr>
              <a:t>Roedd yr un oedran cyfartalog yn 2019 er y gall rhai dechrau mor ifanc ag 8 oed</a:t>
            </a:r>
          </a:p>
          <a:p>
            <a:pPr algn="just"/>
            <a:r>
              <a:rPr lang="cy-GB" sz="1300" dirty="0">
                <a:latin typeface="Arial" panose="020B0604020202020204" pitchFamily="34" charset="0"/>
                <a:cs typeface="Arial" panose="020B0604020202020204" pitchFamily="34" charset="0"/>
              </a:rPr>
              <a:t>Mae’n debygol bod hyn o ganlyniad i safonau byw uwch er y gall yr oedran dechrau amrywio’n sylweddol sy’n awgrymu efallai bod elfen enetig yn ymwneud â hyn.</a:t>
            </a:r>
          </a:p>
          <a:p>
            <a:pPr marL="0" indent="0" algn="just">
              <a:buNone/>
            </a:pPr>
            <a:r>
              <a:rPr lang="cy-GB" sz="1600" dirty="0">
                <a:latin typeface="Arial" panose="020B0604020202020204" pitchFamily="34" charset="0"/>
                <a:cs typeface="Arial" panose="020B0604020202020204" pitchFamily="34" charset="0"/>
              </a:rPr>
              <a:t>Mae ymchwil diweddar yn dangos yr un tueddiadau yn y rhan fwyaf o fechgyn, ond nid yw hyn wedi’i ddogfennu mor dda.</a:t>
            </a:r>
          </a:p>
          <a:p>
            <a:pPr algn="just"/>
            <a:r>
              <a:rPr lang="cy-GB" sz="1200" dirty="0">
                <a:latin typeface="Arial" panose="020B0604020202020204" pitchFamily="34" charset="0"/>
                <a:cs typeface="Arial" panose="020B0604020202020204" pitchFamily="34" charset="0"/>
              </a:rPr>
              <a:t>Anoddach i’w sefydlu o ganlyniad i ddiffyg marcwyr clir fel y mislif cyntaf. </a:t>
            </a:r>
          </a:p>
          <a:p>
            <a:pPr algn="just"/>
            <a:r>
              <a:rPr lang="cy-GB" sz="1200" dirty="0">
                <a:latin typeface="Arial" panose="020B0604020202020204" pitchFamily="34" charset="0"/>
                <a:cs typeface="Arial" panose="020B0604020202020204" pitchFamily="34" charset="0"/>
              </a:rPr>
              <a:t>Mwy o ddyfarniad meddygol neu farn rieni</a:t>
            </a:r>
            <a:r>
              <a:rPr lang="cy-GB" sz="1600" dirty="0">
                <a:latin typeface="Arial" panose="020B0604020202020204" pitchFamily="34" charset="0"/>
                <a:cs typeface="Arial" panose="020B0604020202020204" pitchFamily="34" charset="0"/>
              </a:rPr>
              <a:t>.  </a:t>
            </a:r>
          </a:p>
          <a:p>
            <a:pPr algn="just"/>
            <a:endParaRPr lang="cy-GB" sz="1600" noProof="0" dirty="0">
              <a:latin typeface="Arial" panose="020B0604020202020204" pitchFamily="34" charset="0"/>
              <a:cs typeface="Arial" panose="020B0604020202020204" pitchFamily="34" charset="0"/>
            </a:endParaRPr>
          </a:p>
          <a:p>
            <a:pPr algn="just" eaLnBrk="1" hangingPunct="1"/>
            <a:endParaRPr lang="en-US" sz="240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4D827BF2-02F4-132F-EBF3-D5E5268A6905}"/>
              </a:ext>
            </a:extLst>
          </p:cNvPr>
          <p:cNvSpPr>
            <a:spLocks noGrp="1"/>
          </p:cNvSpPr>
          <p:nvPr>
            <p:ph sz="half" idx="2"/>
          </p:nvPr>
        </p:nvSpPr>
        <p:spPr/>
        <p:txBody>
          <a:bodyPr>
            <a:normAutofit fontScale="925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fact that puberty is starting sooner</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3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1900 average age of menarche was 15</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3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2000 average age of menarche is 12</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3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was still the average age in 2019 although some can start as young as 8.</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3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Likely to be due to higher standards of living, though the age of onset can vary widely suggesting perhaps a genetic element.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Recent research showing same trends in most boys, but not as well documented</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3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Harder to establish due to lack of clear cut marker like first menstruation</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3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of a medical or parental judgment call</a:t>
            </a:r>
          </a:p>
          <a:p>
            <a:endParaRPr lang="en-GB" dirty="0"/>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05A55FFD-1D7E-4539-8011-4D1532255F1A}" type="slidenum">
              <a:rPr lang="en-GB">
                <a:solidFill>
                  <a:schemeClr val="tx2"/>
                </a:solidFill>
              </a:rPr>
              <a:pPr>
                <a:spcAft>
                  <a:spcPts val="600"/>
                </a:spcAft>
                <a:defRPr/>
              </a:pPr>
              <a:t>25</a:t>
            </a:fld>
            <a:endParaRPr lang="en-GB">
              <a:solidFill>
                <a:schemeClr val="tx2"/>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p:txBody>
          <a:bodyPr vert="horz" lIns="91440" tIns="45720" rIns="91440" bIns="45720" rtlCol="0" anchor="ctr">
            <a:normAutofit/>
          </a:bodyPr>
          <a:lstStyle/>
          <a:p>
            <a:r>
              <a:rPr lang="en-US" sz="3100">
                <a:solidFill>
                  <a:srgbClr val="FFFFFF"/>
                </a:solidFill>
              </a:rPr>
              <a:t>Menarche Studies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p:txBody>
          <a:bodyPr vert="horz" lIns="0" tIns="45720" rIns="0" bIns="45720" rtlCol="0" anchor="ctr">
            <a:normAutofit fontScale="32500" lnSpcReduction="20000"/>
          </a:bodyPr>
          <a:lstStyle/>
          <a:p>
            <a:r>
              <a:rPr lang="cy-GB" sz="3800" noProof="0" dirty="0"/>
              <a:t>Cysylltiedig â braster y corff.</a:t>
            </a:r>
          </a:p>
          <a:p>
            <a:r>
              <a:rPr lang="cy-GB" sz="3800" dirty="0"/>
              <a:t>O ganlyniad i’r</a:t>
            </a:r>
            <a:r>
              <a:rPr lang="cy-GB" sz="3800" noProof="0" dirty="0"/>
              <a:t> </a:t>
            </a:r>
            <a:r>
              <a:rPr lang="cy-GB" sz="3800" dirty="0"/>
              <a:t>D</a:t>
            </a:r>
            <a:r>
              <a:rPr lang="cy-GB" sz="3800" noProof="0" dirty="0" err="1"/>
              <a:t>uedd</a:t>
            </a:r>
            <a:r>
              <a:rPr lang="cy-GB" sz="3800" noProof="0" dirty="0"/>
              <a:t> Seciwlar – cynnydd mewn cymeriant braster a phrotein sy’n gysylltiedig â’r duedd </a:t>
            </a:r>
            <a:r>
              <a:rPr lang="cy-GB" sz="3800" dirty="0"/>
              <a:t>g</a:t>
            </a:r>
            <a:r>
              <a:rPr lang="cy-GB" sz="3800" noProof="0" dirty="0" err="1"/>
              <a:t>ynnar</a:t>
            </a:r>
            <a:r>
              <a:rPr lang="cy-GB" sz="3800" noProof="0" dirty="0"/>
              <a:t>.</a:t>
            </a:r>
            <a:br>
              <a:rPr lang="cy-GB" sz="3800" noProof="0" dirty="0"/>
            </a:br>
            <a:endParaRPr lang="cy-GB" sz="3800" noProof="0" dirty="0"/>
          </a:p>
          <a:p>
            <a:r>
              <a:rPr lang="cy-GB" sz="3800" dirty="0"/>
              <a:t>Mewn gwledydd lle mae dietau’n deneuach ac mae plant yn ymgymryd â llafur corfforol – mae dechrau’r mislif yn dal i ddigwydd yn ddiweddarach. </a:t>
            </a:r>
          </a:p>
          <a:p>
            <a:endParaRPr lang="cy-GB" sz="3800" noProof="0" dirty="0"/>
          </a:p>
          <a:p>
            <a:r>
              <a:rPr lang="cy-GB" sz="3800" dirty="0"/>
              <a:t>Athletwyr sy’n blant (e.e. Mabolgampwyr) </a:t>
            </a:r>
            <a:br>
              <a:rPr lang="cy-GB" sz="3800" noProof="0" dirty="0"/>
            </a:br>
            <a:br>
              <a:rPr lang="cy-GB" sz="3800" noProof="0" dirty="0"/>
            </a:br>
            <a:endParaRPr lang="cy-GB" sz="3800" noProof="0" dirty="0"/>
          </a:p>
          <a:p>
            <a:br>
              <a:rPr lang="cy-GB" sz="3800" noProof="0" dirty="0"/>
            </a:br>
            <a:endParaRPr lang="cy-GB" sz="3800" noProof="0" dirty="0"/>
          </a:p>
          <a:p>
            <a:endParaRPr lang="cy-GB" noProof="0" dirty="0"/>
          </a:p>
          <a:p>
            <a:pPr marL="0" indent="0">
              <a:buNone/>
            </a:pPr>
            <a:endParaRPr lang="cy-GB" noProof="0" dirty="0"/>
          </a:p>
          <a:p>
            <a:pPr marL="0" indent="0">
              <a:buNone/>
            </a:pPr>
            <a:endParaRPr lang="cy-GB" noProof="0" dirty="0"/>
          </a:p>
          <a:p>
            <a:pPr marL="0" indent="0" algn="just">
              <a:buNone/>
            </a:pPr>
            <a:endParaRPr lang="en-US" dirty="0"/>
          </a:p>
          <a:p>
            <a:pPr marL="0" indent="0" algn="just">
              <a:buNone/>
            </a:pPr>
            <a:endParaRPr lang="en-US" dirty="0"/>
          </a:p>
          <a:p>
            <a:pPr marL="0" indent="0" algn="just">
              <a:buNone/>
            </a:pPr>
            <a:r>
              <a:rPr lang="en-US" dirty="0"/>
              <a:t> </a:t>
            </a:r>
            <a:endParaRPr lang="en-US" sz="2800" dirty="0"/>
          </a:p>
        </p:txBody>
      </p:sp>
      <p:sp>
        <p:nvSpPr>
          <p:cNvPr id="2" name="Content Placeholder 1">
            <a:extLst>
              <a:ext uri="{FF2B5EF4-FFF2-40B4-BE49-F238E27FC236}">
                <a16:creationId xmlns:a16="http://schemas.microsoft.com/office/drawing/2014/main" id="{F1B31FB8-9C5B-F3B0-48B4-3689D104B959}"/>
              </a:ext>
            </a:extLst>
          </p:cNvPr>
          <p:cNvSpPr>
            <a:spLocks noGrp="1"/>
          </p:cNvSpPr>
          <p:nvPr>
            <p:ph sz="half" idx="2"/>
          </p:nvPr>
        </p:nvSpPr>
        <p:spPr/>
        <p:txBody>
          <a:bodyPr>
            <a:normAutofit fontScale="32500" lnSpcReduction="20000"/>
          </a:bodyPr>
          <a:lstStyle/>
          <a:p>
            <a:pPr algn="just"/>
            <a:r>
              <a:rPr lang="en-US" dirty="0"/>
              <a:t>Linked with body fat. </a:t>
            </a:r>
          </a:p>
          <a:p>
            <a:pPr algn="just"/>
            <a:r>
              <a:rPr lang="en-US" dirty="0"/>
              <a:t>Hence the Secular Trend – increases in fat and protein intake linked with early trend. </a:t>
            </a:r>
          </a:p>
          <a:p>
            <a:pPr algn="just"/>
            <a:endParaRPr lang="en-US" dirty="0"/>
          </a:p>
          <a:p>
            <a:pPr algn="just"/>
            <a:r>
              <a:rPr lang="en-US" dirty="0"/>
              <a:t>Countries where diets are leaner and children engage in physical </a:t>
            </a:r>
            <a:r>
              <a:rPr lang="en-US" dirty="0" err="1"/>
              <a:t>labour</a:t>
            </a:r>
            <a:r>
              <a:rPr lang="en-US" dirty="0"/>
              <a:t> – Menarche still occurs later. </a:t>
            </a:r>
          </a:p>
          <a:p>
            <a:pPr algn="just"/>
            <a:endParaRPr lang="en-US" dirty="0"/>
          </a:p>
          <a:p>
            <a:pPr algn="just"/>
            <a:r>
              <a:rPr lang="en-US" dirty="0"/>
              <a:t>Child Athletes (e.g. Gymnasts).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Menarche </a:t>
            </a:r>
            <a:endParaRPr lang="en-US" sz="3100">
              <a:solidFill>
                <a:srgbClr val="FFFFFF"/>
              </a:solidFill>
              <a:latin typeface="Arial" panose="020B0604020202020204" pitchFamily="34" charset="0"/>
              <a:cs typeface="Arial" panose="020B0604020202020204" pitchFamily="34" charset="0"/>
            </a:endParaRPr>
          </a:p>
        </p:txBody>
      </p:sp>
      <p:sp>
        <p:nvSpPr>
          <p:cNvPr id="26627" name="Content Placeholder 2"/>
          <p:cNvSpPr>
            <a:spLocks noGrp="1"/>
          </p:cNvSpPr>
          <p:nvPr>
            <p:ph sz="half" idx="1"/>
          </p:nvPr>
        </p:nvSpPr>
        <p:spPr/>
        <p:txBody>
          <a:bodyPr anchor="ctr">
            <a:normAutofit fontScale="92500" lnSpcReduction="20000"/>
          </a:bodyPr>
          <a:lstStyle/>
          <a:p>
            <a:pPr algn="just" eaLnBrk="1" hangingPunct="1"/>
            <a:r>
              <a:rPr lang="cy-GB" sz="2800" noProof="0" dirty="0">
                <a:latin typeface="Arial" panose="020B0604020202020204" pitchFamily="34" charset="0"/>
                <a:cs typeface="Arial" panose="020B0604020202020204" pitchFamily="34" charset="0"/>
              </a:rPr>
              <a:t>Mae ffrwythlondeb llawn yn datblygu dros gyfnod o flynyddoedd</a:t>
            </a:r>
          </a:p>
          <a:p>
            <a:pPr algn="just" eaLnBrk="1" hangingPunct="1"/>
            <a:r>
              <a:rPr lang="cy-GB" sz="2800" noProof="0" dirty="0">
                <a:latin typeface="Arial" panose="020B0604020202020204" pitchFamily="34" charset="0"/>
                <a:cs typeface="Arial" panose="020B0604020202020204" pitchFamily="34" charset="0"/>
              </a:rPr>
              <a:t>Cylchredau  afreolaidd yw’r norm am gyfnod ar ôl dechrau’r mislif</a:t>
            </a:r>
            <a:r>
              <a:rPr lang="en-US" sz="2800" dirty="0">
                <a:latin typeface="Arial" panose="020B0604020202020204" pitchFamily="34" charset="0"/>
                <a:cs typeface="Arial" panose="020B0604020202020204" pitchFamily="34" charset="0"/>
              </a:rPr>
              <a:t>. </a:t>
            </a:r>
          </a:p>
          <a:p>
            <a:pPr algn="just" eaLnBrk="1" hangingPunct="1"/>
            <a:r>
              <a:rPr lang="cy-GB" noProof="0" dirty="0">
                <a:latin typeface="Arial" panose="020B0604020202020204" pitchFamily="34" charset="0"/>
                <a:cs typeface="Arial" panose="020B0604020202020204" pitchFamily="34" charset="0"/>
              </a:rPr>
              <a:t>Ond mae’n dal yn bosib beichiogi yn fuan ar ôl dechrau’r mislif. </a:t>
            </a:r>
            <a:endParaRPr lang="cy-GB" sz="2800" noProof="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99DA7BAC-3352-9258-3944-A4AD896589D8}"/>
              </a:ext>
            </a:extLst>
          </p:cNvPr>
          <p:cNvSpPr>
            <a:spLocks noGrp="1"/>
          </p:cNvSpPr>
          <p:nvPr>
            <p:ph sz="half" idx="2"/>
          </p:nvPr>
        </p:nvSpPr>
        <p:spPr/>
        <p:txBody>
          <a:bodyPr>
            <a:normAutofit fontScale="92500" lnSpcReduction="20000"/>
          </a:bodyPr>
          <a:lstStyle/>
          <a:p>
            <a:pPr algn="just"/>
            <a:r>
              <a:rPr lang="en-GB" dirty="0">
                <a:latin typeface="Arial" panose="020B0604020202020204" pitchFamily="34" charset="0"/>
                <a:cs typeface="Arial" panose="020B0604020202020204" pitchFamily="34" charset="0"/>
              </a:rPr>
              <a:t>Full adult fertility develops over a period of years.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Irregular cycles are the norm for sometime after Menarche.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But is it still possible to become pregnant shortly after Menarche. </a:t>
            </a:r>
            <a:endParaRPr lang="en-US"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5652120" y="639097"/>
            <a:ext cx="3312368" cy="3686015"/>
          </a:xfrm>
        </p:spPr>
        <p:txBody>
          <a:bodyPr vert="horz" lIns="91440" tIns="45720" rIns="91440" bIns="45720" rtlCol="0" anchor="b">
            <a:normAutofit fontScale="90000"/>
          </a:bodyPr>
          <a:lstStyle/>
          <a:p>
            <a:r>
              <a:rPr lang="cy-GB" sz="5700" noProof="0" dirty="0">
                <a:solidFill>
                  <a:schemeClr val="tx1">
                    <a:lumMod val="85000"/>
                    <a:lumOff val="15000"/>
                  </a:schemeClr>
                </a:solidFill>
              </a:rPr>
              <a:t>Amseriad</a:t>
            </a:r>
            <a:br>
              <a:rPr lang="cy-GB" sz="5700" noProof="0" dirty="0">
                <a:solidFill>
                  <a:schemeClr val="tx1">
                    <a:lumMod val="85000"/>
                    <a:lumOff val="15000"/>
                  </a:schemeClr>
                </a:solidFill>
              </a:rPr>
            </a:br>
            <a:r>
              <a:rPr lang="cy-GB" sz="5700" dirty="0">
                <a:solidFill>
                  <a:schemeClr val="tx1">
                    <a:lumMod val="85000"/>
                    <a:lumOff val="15000"/>
                  </a:schemeClr>
                </a:solidFill>
              </a:rPr>
              <a:t>y Glasoed</a:t>
            </a:r>
            <a:br>
              <a:rPr lang="cy-GB" sz="5700" dirty="0">
                <a:solidFill>
                  <a:schemeClr val="tx1">
                    <a:lumMod val="85000"/>
                    <a:lumOff val="15000"/>
                  </a:schemeClr>
                </a:solidFill>
              </a:rPr>
            </a:br>
            <a:r>
              <a:rPr lang="en-GB" sz="5700" noProof="0" dirty="0">
                <a:solidFill>
                  <a:schemeClr val="tx1">
                    <a:lumMod val="85000"/>
                    <a:lumOff val="15000"/>
                  </a:schemeClr>
                </a:solidFill>
              </a:rPr>
              <a:t>Timing</a:t>
            </a:r>
            <a:r>
              <a:rPr lang="cy-GB" sz="5700" noProof="0" dirty="0">
                <a:solidFill>
                  <a:schemeClr val="tx1">
                    <a:lumMod val="85000"/>
                    <a:lumOff val="15000"/>
                  </a:schemeClr>
                </a:solidFill>
              </a:rPr>
              <a:t> </a:t>
            </a:r>
            <a:r>
              <a:rPr lang="en-US" sz="5700" dirty="0">
                <a:solidFill>
                  <a:schemeClr val="tx1">
                    <a:lumMod val="85000"/>
                    <a:lumOff val="15000"/>
                  </a:schemeClr>
                </a:solidFill>
              </a:rPr>
              <a:t>of Puberty</a:t>
            </a:r>
            <a:br>
              <a:rPr lang="en-US" sz="5700" dirty="0">
                <a:solidFill>
                  <a:schemeClr val="tx1">
                    <a:lumMod val="85000"/>
                    <a:lumOff val="15000"/>
                  </a:schemeClr>
                </a:solidFill>
              </a:rPr>
            </a:br>
            <a:endParaRPr lang="en-US" sz="5700" dirty="0">
              <a:solidFill>
                <a:schemeClr val="tx1">
                  <a:lumMod val="85000"/>
                  <a:lumOff val="15000"/>
                </a:schemeClr>
              </a:solidFill>
            </a:endParaRPr>
          </a:p>
        </p:txBody>
      </p:sp>
      <p:pic>
        <p:nvPicPr>
          <p:cNvPr id="27652" name="Picture 3" descr="puberty"/>
          <p:cNvPicPr>
            <a:picLocks noGrp="1" noChangeAspect="1" noChangeArrowheads="1"/>
          </p:cNvPicPr>
          <p:nvPr>
            <p:ph idx="1"/>
          </p:nvPr>
        </p:nvPicPr>
        <p:blipFill>
          <a:blip r:embed="rId2" cstate="print"/>
          <a:stretch>
            <a:fillRect/>
          </a:stretch>
        </p:blipFill>
        <p:spPr>
          <a:xfrm>
            <a:off x="179512" y="476672"/>
            <a:ext cx="5600212" cy="3640138"/>
          </a:xfrm>
          <a:prstGeom prst="rect">
            <a:avLst/>
          </a:prstGeom>
          <a:noFill/>
        </p:spPr>
      </p:pic>
      <p:sp>
        <p:nvSpPr>
          <p:cNvPr id="6" name="Slide Number Placeholder 5"/>
          <p:cNvSpPr>
            <a:spLocks noGrp="1"/>
          </p:cNvSpPr>
          <p:nvPr>
            <p:ph type="sldNum" sz="quarter" idx="4294967295"/>
          </p:nvPr>
        </p:nvSpPr>
        <p:spPr>
          <a:xfrm>
            <a:off x="0" y="0"/>
            <a:ext cx="0" cy="0"/>
          </a:xfrm>
        </p:spPr>
        <p:txBody>
          <a:bodyPr vert="horz" lIns="91440" tIns="45720" rIns="91440" bIns="45720" rtlCol="0" anchor="ctr">
            <a:normAutofit fontScale="25000" lnSpcReduction="20000"/>
          </a:bodyPr>
          <a:lstStyle/>
          <a:p>
            <a:pPr defTabSz="914400">
              <a:spcAft>
                <a:spcPts val="600"/>
              </a:spcAft>
              <a:defRPr/>
            </a:pPr>
            <a:fld id="{B16D3CBA-8DC8-4FC4-93B2-8E9A529CE7B3}" type="slidenum">
              <a:rPr lang="en-US"/>
              <a:pPr defTabSz="914400">
                <a:spcAft>
                  <a:spcPts val="600"/>
                </a:spcAft>
                <a:defRPr/>
              </a:pPr>
              <a:t>28</a:t>
            </a:fld>
            <a:endParaRPr lang="en-US"/>
          </a:p>
        </p:txBody>
      </p:sp>
      <p:sp>
        <p:nvSpPr>
          <p:cNvPr id="2" name="Blwch Testun 1">
            <a:extLst>
              <a:ext uri="{FF2B5EF4-FFF2-40B4-BE49-F238E27FC236}">
                <a16:creationId xmlns:a16="http://schemas.microsoft.com/office/drawing/2014/main" id="{94B1ADAF-B64F-FCEE-8EA1-82BC2CE17DFC}"/>
              </a:ext>
            </a:extLst>
          </p:cNvPr>
          <p:cNvSpPr txBox="1"/>
          <p:nvPr/>
        </p:nvSpPr>
        <p:spPr>
          <a:xfrm>
            <a:off x="179512" y="4322665"/>
            <a:ext cx="2664296" cy="1477328"/>
          </a:xfrm>
          <a:prstGeom prst="rect">
            <a:avLst/>
          </a:prstGeom>
          <a:noFill/>
        </p:spPr>
        <p:txBody>
          <a:bodyPr wrap="square" rtlCol="0">
            <a:spAutoFit/>
          </a:bodyPr>
          <a:lstStyle/>
          <a:p>
            <a:r>
              <a:rPr lang="cy-GB" noProof="0" dirty="0"/>
              <a:t>Bydd pob un o’r tair menyw ifanc yn 13 mewn 3 mis – mae eu cyrff yn datblygu ar gyfraddau gwahanol </a:t>
            </a:r>
          </a:p>
        </p:txBody>
      </p:sp>
      <p:sp>
        <p:nvSpPr>
          <p:cNvPr id="3" name="Blwch Testun 2">
            <a:extLst>
              <a:ext uri="{FF2B5EF4-FFF2-40B4-BE49-F238E27FC236}">
                <a16:creationId xmlns:a16="http://schemas.microsoft.com/office/drawing/2014/main" id="{A3A2E8FA-CA44-B40F-B679-E011D143C1DA}"/>
              </a:ext>
            </a:extLst>
          </p:cNvPr>
          <p:cNvSpPr txBox="1"/>
          <p:nvPr/>
        </p:nvSpPr>
        <p:spPr>
          <a:xfrm>
            <a:off x="3115428" y="4461164"/>
            <a:ext cx="2664296" cy="1200329"/>
          </a:xfrm>
          <a:prstGeom prst="rect">
            <a:avLst/>
          </a:prstGeom>
          <a:noFill/>
        </p:spPr>
        <p:txBody>
          <a:bodyPr wrap="square" rtlCol="0">
            <a:spAutoFit/>
          </a:bodyPr>
          <a:lstStyle/>
          <a:p>
            <a:r>
              <a:rPr lang="cy-GB" noProof="0" dirty="0"/>
              <a:t>Bydd pob un o’r tri dyn ifanc yn 13 mewn 3 mis – mae eu cyrff yn datblygu ar gyfraddau gwahanol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28674" name="Title 1"/>
          <p:cNvSpPr>
            <a:spLocks noGrp="1"/>
          </p:cNvSpPr>
          <p:nvPr>
            <p:ph type="title"/>
          </p:nvPr>
        </p:nvSpPr>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Timing of Puberty </a:t>
            </a:r>
            <a:endParaRPr lang="en-US" sz="3100">
              <a:solidFill>
                <a:srgbClr val="FFFFFF"/>
              </a:solidFill>
              <a:latin typeface="Arial" panose="020B0604020202020204" pitchFamily="34" charset="0"/>
              <a:cs typeface="Arial" panose="020B0604020202020204" pitchFamily="34" charset="0"/>
            </a:endParaRPr>
          </a:p>
        </p:txBody>
      </p:sp>
      <p:sp>
        <p:nvSpPr>
          <p:cNvPr id="28675" name="Content Placeholder 2"/>
          <p:cNvSpPr>
            <a:spLocks noGrp="1"/>
          </p:cNvSpPr>
          <p:nvPr>
            <p:ph sz="half" idx="1"/>
          </p:nvPr>
        </p:nvSpPr>
        <p:spPr/>
        <p:txBody>
          <a:bodyPr anchor="ctr">
            <a:normAutofit fontScale="85000" lnSpcReduction="20000"/>
          </a:bodyPr>
          <a:lstStyle/>
          <a:p>
            <a:pPr algn="just" eaLnBrk="1" hangingPunct="1"/>
            <a:r>
              <a:rPr lang="cy-GB" sz="2400" noProof="0" dirty="0">
                <a:latin typeface="Arial" panose="020B0604020202020204" pitchFamily="34" charset="0"/>
                <a:cs typeface="Arial" panose="020B0604020202020204" pitchFamily="34" charset="0"/>
              </a:rPr>
              <a:t>Mae gan pob person ifanc fodel mewnol (delwedd feddyliol) o’r amseriad “normal”  neu “gywir” ar gyfer </a:t>
            </a:r>
            <a:r>
              <a:rPr lang="cy-GB" sz="2400" dirty="0">
                <a:latin typeface="Arial" panose="020B0604020202020204" pitchFamily="34" charset="0"/>
                <a:cs typeface="Arial" panose="020B0604020202020204" pitchFamily="34" charset="0"/>
              </a:rPr>
              <a:t>y glasoed</a:t>
            </a:r>
            <a:r>
              <a:rPr lang="cy-GB" sz="2400" noProof="0" dirty="0">
                <a:latin typeface="Arial" panose="020B0604020202020204" pitchFamily="34" charset="0"/>
                <a:cs typeface="Arial" panose="020B0604020202020204" pitchFamily="34" charset="0"/>
              </a:rPr>
              <a:t>.</a:t>
            </a:r>
          </a:p>
          <a:p>
            <a:pPr algn="just" eaLnBrk="1" hangingPunct="1"/>
            <a:endParaRPr lang="cy-GB" sz="2400" dirty="0">
              <a:latin typeface="Arial" panose="020B0604020202020204" pitchFamily="34" charset="0"/>
              <a:cs typeface="Arial" panose="020B0604020202020204" pitchFamily="34" charset="0"/>
            </a:endParaRPr>
          </a:p>
          <a:p>
            <a:pPr algn="just" eaLnBrk="1" hangingPunct="1"/>
            <a:r>
              <a:rPr lang="cy-GB" sz="2400" noProof="0" dirty="0">
                <a:latin typeface="Arial" panose="020B0604020202020204" pitchFamily="34" charset="0"/>
                <a:cs typeface="Arial" panose="020B0604020202020204" pitchFamily="34" charset="0"/>
              </a:rPr>
              <a:t>Mae anghysondebau rhwng disgwyliadau pobl ifanc a’r hyn sy’n digwydd yn cael effaith fawr ar effaith seicolegol </a:t>
            </a:r>
            <a:r>
              <a:rPr lang="cy-GB" sz="2400" dirty="0">
                <a:latin typeface="Arial" panose="020B0604020202020204" pitchFamily="34" charset="0"/>
                <a:cs typeface="Arial" panose="020B0604020202020204" pitchFamily="34" charset="0"/>
              </a:rPr>
              <a:t>y glasoed</a:t>
            </a:r>
            <a:r>
              <a:rPr lang="cy-GB" sz="2400" noProof="0" dirty="0">
                <a:latin typeface="Arial" panose="020B0604020202020204" pitchFamily="34" charset="0"/>
                <a:cs typeface="Arial" panose="020B0604020202020204" pitchFamily="34" charset="0"/>
              </a:rPr>
              <a:t>. </a:t>
            </a:r>
          </a:p>
        </p:txBody>
      </p:sp>
      <p:sp>
        <p:nvSpPr>
          <p:cNvPr id="2" name="Content Placeholder 1">
            <a:extLst>
              <a:ext uri="{FF2B5EF4-FFF2-40B4-BE49-F238E27FC236}">
                <a16:creationId xmlns:a16="http://schemas.microsoft.com/office/drawing/2014/main" id="{00E7FF2D-D922-EAE3-237A-0A640E7CDA59}"/>
              </a:ext>
            </a:extLst>
          </p:cNvPr>
          <p:cNvSpPr>
            <a:spLocks noGrp="1"/>
          </p:cNvSpPr>
          <p:nvPr>
            <p:ph sz="half" idx="2"/>
          </p:nvPr>
        </p:nvSpPr>
        <p:spPr/>
        <p:txBody>
          <a:bodyPr>
            <a:normAutofit fontScale="85000" lnSpcReduction="20000"/>
          </a:bodyPr>
          <a:lstStyle/>
          <a:p>
            <a:pPr algn="just"/>
            <a:r>
              <a:rPr lang="en-GB" dirty="0">
                <a:latin typeface="Arial" panose="020B0604020202020204" pitchFamily="34" charset="0"/>
                <a:cs typeface="Arial" panose="020B0604020202020204" pitchFamily="34" charset="0"/>
              </a:rPr>
              <a:t>Each teenager has an internal model (mental image) of “normal” or “right” timing for puberty.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Discrepancies between an adolescents’ expectation and what happens has a major bearing on the psychological effect of puberty. </a:t>
            </a:r>
            <a:endParaRPr lang="en-US"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0722" name="Title 1"/>
          <p:cNvSpPr>
            <a:spLocks noGrp="1"/>
          </p:cNvSpPr>
          <p:nvPr>
            <p:ph type="title"/>
          </p:nvPr>
        </p:nvSpPr>
        <p:spPr/>
        <p:txBody>
          <a:bodyPr anchor="ctr">
            <a:normAutofit fontScale="90000"/>
          </a:bodyPr>
          <a:lstStyle/>
          <a:p>
            <a:pPr eaLnBrk="1" hangingPunct="1"/>
            <a:br>
              <a:rPr lang="en-GB" sz="2900">
                <a:solidFill>
                  <a:srgbClr val="FFFFFF"/>
                </a:solidFill>
              </a:rPr>
            </a:br>
            <a:br>
              <a:rPr lang="en-GB" sz="2900">
                <a:solidFill>
                  <a:srgbClr val="FFFFFF"/>
                </a:solidFill>
              </a:rPr>
            </a:br>
            <a:br>
              <a:rPr lang="en-GB" sz="2900">
                <a:solidFill>
                  <a:srgbClr val="FFFFFF"/>
                </a:solidFill>
                <a:latin typeface="Arial" panose="020B0604020202020204" pitchFamily="34" charset="0"/>
                <a:cs typeface="Arial" panose="020B0604020202020204" pitchFamily="34" charset="0"/>
              </a:rPr>
            </a:br>
            <a:r>
              <a:rPr lang="en-GB" sz="2900">
                <a:solidFill>
                  <a:srgbClr val="FFFFFF"/>
                </a:solidFill>
                <a:latin typeface="Arial" panose="020B0604020202020204" pitchFamily="34" charset="0"/>
                <a:cs typeface="Arial" panose="020B0604020202020204" pitchFamily="34" charset="0"/>
              </a:rPr>
              <a:t>Why different expectations</a:t>
            </a:r>
            <a:br>
              <a:rPr lang="en-GB" sz="2900">
                <a:solidFill>
                  <a:srgbClr val="FFFFFF"/>
                </a:solidFill>
                <a:latin typeface="Arial" panose="020B0604020202020204" pitchFamily="34" charset="0"/>
                <a:cs typeface="Arial" panose="020B0604020202020204" pitchFamily="34" charset="0"/>
              </a:rPr>
            </a:br>
            <a:endParaRPr lang="en-US" sz="2900">
              <a:solidFill>
                <a:srgbClr val="FFFFFF"/>
              </a:solidFill>
              <a:latin typeface="Arial" panose="020B0604020202020204" pitchFamily="34" charset="0"/>
              <a:cs typeface="Arial" panose="020B0604020202020204" pitchFamily="34" charset="0"/>
            </a:endParaRPr>
          </a:p>
        </p:txBody>
      </p:sp>
      <p:sp>
        <p:nvSpPr>
          <p:cNvPr id="30723" name="Content Placeholder 2"/>
          <p:cNvSpPr>
            <a:spLocks noGrp="1"/>
          </p:cNvSpPr>
          <p:nvPr>
            <p:ph sz="half" idx="1"/>
          </p:nvPr>
        </p:nvSpPr>
        <p:spPr/>
        <p:txBody>
          <a:bodyPr anchor="ctr">
            <a:normAutofit/>
          </a:bodyPr>
          <a:lstStyle/>
          <a:p>
            <a:pPr eaLnBrk="1" hangingPunct="1"/>
            <a:r>
              <a:rPr lang="cy-GB" noProof="0" dirty="0">
                <a:latin typeface="Arial" panose="020B0604020202020204" pitchFamily="34" charset="0"/>
                <a:cs typeface="Arial" panose="020B0604020202020204" pitchFamily="34" charset="0"/>
              </a:rPr>
              <a:t>A yw pobl ifanc yn ystyried datblygiad hwyrach neu gynharach yn fwy “delfrydol”? </a:t>
            </a:r>
          </a:p>
        </p:txBody>
      </p:sp>
      <p:sp>
        <p:nvSpPr>
          <p:cNvPr id="2" name="Content Placeholder 1">
            <a:extLst>
              <a:ext uri="{FF2B5EF4-FFF2-40B4-BE49-F238E27FC236}">
                <a16:creationId xmlns:a16="http://schemas.microsoft.com/office/drawing/2014/main" id="{F4957511-7852-D472-5626-90AF43060C66}"/>
              </a:ext>
            </a:extLst>
          </p:cNvPr>
          <p:cNvSpPr>
            <a:spLocks noGrp="1"/>
          </p:cNvSpPr>
          <p:nvPr>
            <p:ph sz="half" idx="2"/>
          </p:nvPr>
        </p:nvSpPr>
        <p:spPr/>
        <p: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young people consider later or earlier development to be more of an “ideal”?</a:t>
            </a:r>
            <a:endPar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Psychological Effects of Puberty</a:t>
            </a:r>
            <a:br>
              <a:rPr lang="en-US" sz="2600">
                <a:solidFill>
                  <a:srgbClr val="FFFFFF"/>
                </a:solidFill>
              </a:rPr>
            </a:br>
            <a:endParaRPr lang="en-US" sz="2600">
              <a:solidFill>
                <a:srgbClr val="FFFFFF"/>
              </a:solidFill>
            </a:endParaRPr>
          </a:p>
        </p:txBody>
      </p:sp>
      <p:sp>
        <p:nvSpPr>
          <p:cNvPr id="31748" name="Rectangle 3"/>
          <p:cNvSpPr>
            <a:spLocks noGrp="1" noChangeArrowheads="1"/>
          </p:cNvSpPr>
          <p:nvPr>
            <p:ph sz="half" idx="1"/>
          </p:nvPr>
        </p:nvSpPr>
        <p:spPr/>
        <p:txBody>
          <a:bodyPr anchor="ctr">
            <a:normAutofit fontScale="85000" lnSpcReduction="20000"/>
          </a:bodyPr>
          <a:lstStyle/>
          <a:p>
            <a:pPr algn="just" eaLnBrk="1" hangingPunct="1"/>
            <a:r>
              <a:rPr lang="cy-GB" sz="2100" noProof="0" dirty="0">
                <a:latin typeface="Arial" panose="020B0604020202020204" pitchFamily="34" charset="0"/>
                <a:cs typeface="Arial" panose="020B0604020202020204" pitchFamily="34" charset="0"/>
              </a:rPr>
              <a:t>Yn y gorffennol, roedd </a:t>
            </a:r>
            <a:r>
              <a:rPr lang="cy-GB" sz="2100" dirty="0">
                <a:latin typeface="Arial" panose="020B0604020202020204" pitchFamily="34" charset="0"/>
                <a:cs typeface="Arial" panose="020B0604020202020204" pitchFamily="34" charset="0"/>
              </a:rPr>
              <a:t>y glasoed</a:t>
            </a:r>
            <a:r>
              <a:rPr lang="cy-GB" sz="2100" noProof="0" dirty="0">
                <a:latin typeface="Arial" panose="020B0604020202020204" pitchFamily="34" charset="0"/>
                <a:cs typeface="Arial" panose="020B0604020202020204" pitchFamily="34" charset="0"/>
              </a:rPr>
              <a:t> wedi’i gysylltu â phoen, llanast a </a:t>
            </a:r>
            <a:r>
              <a:rPr lang="cy-GB" sz="2100" noProof="0" dirty="0" err="1">
                <a:latin typeface="Arial" panose="020B0604020202020204" pitchFamily="34" charset="0"/>
                <a:cs typeface="Arial" panose="020B0604020202020204" pitchFamily="34" charset="0"/>
              </a:rPr>
              <a:t>gorbryder</a:t>
            </a:r>
            <a:endParaRPr lang="cy-GB" sz="2100" noProof="0" dirty="0">
              <a:latin typeface="Arial" panose="020B0604020202020204" pitchFamily="34" charset="0"/>
              <a:cs typeface="Arial" panose="020B0604020202020204" pitchFamily="34" charset="0"/>
            </a:endParaRPr>
          </a:p>
          <a:p>
            <a:pPr algn="just" eaLnBrk="1" hangingPunct="1"/>
            <a:r>
              <a:rPr lang="cy-GB" sz="2100" dirty="0">
                <a:latin typeface="Arial" panose="020B0604020202020204" pitchFamily="34" charset="0"/>
                <a:cs typeface="Arial" panose="020B0604020202020204" pitchFamily="34" charset="0"/>
              </a:rPr>
              <a:t>Nawr, mae’n cael ei weld yn broses mwy cadarnhaol</a:t>
            </a:r>
          </a:p>
          <a:p>
            <a:pPr algn="just"/>
            <a:r>
              <a:rPr lang="cy-GB" sz="1800" noProof="0" dirty="0">
                <a:latin typeface="Arial" panose="020B0604020202020204" pitchFamily="34" charset="0"/>
                <a:cs typeface="Arial" panose="020B0604020202020204" pitchFamily="34" charset="0"/>
              </a:rPr>
              <a:t>Mae dechrau’r mislif yn gysylltiedig â chynnydd mewn hunan-barch, statws a hunan-ymwybyddiaeth</a:t>
            </a:r>
          </a:p>
          <a:p>
            <a:pPr algn="just"/>
            <a:r>
              <a:rPr lang="cy-GB" sz="1800" dirty="0">
                <a:latin typeface="Arial" panose="020B0604020202020204" pitchFamily="34" charset="0"/>
                <a:cs typeface="Arial" panose="020B0604020202020204" pitchFamily="34" charset="0"/>
              </a:rPr>
              <a:t>Mae dechrau’r mislif fel arfer yn cael ei rannu’n gyflym â phobl eraill sy’n bwysig ym mywyd y person ifanc.</a:t>
            </a:r>
          </a:p>
          <a:p>
            <a:pPr algn="just"/>
            <a:r>
              <a:rPr lang="cy-GB" sz="2100" dirty="0">
                <a:latin typeface="Arial" panose="020B0604020202020204" pitchFamily="34" charset="0"/>
                <a:cs typeface="Arial" panose="020B0604020202020204" pitchFamily="34" charset="0"/>
              </a:rPr>
              <a:t>Ffrydiad cyntaf yn cyfateb yn fras i ddechrau’r mislif</a:t>
            </a:r>
          </a:p>
          <a:p>
            <a:pPr algn="just"/>
            <a:r>
              <a:rPr lang="cy-GB" sz="1800" dirty="0">
                <a:latin typeface="Arial" panose="020B0604020202020204" pitchFamily="34" charset="0"/>
                <a:cs typeface="Arial" panose="020B0604020202020204" pitchFamily="34" charset="0"/>
              </a:rPr>
              <a:t>Digwyddiad mwy preifat, yn anaml yn cael ei rannu â rhieni neu ffrindiau</a:t>
            </a:r>
          </a:p>
          <a:p>
            <a:pPr algn="just"/>
            <a:r>
              <a:rPr lang="cy-GB" sz="1800" dirty="0">
                <a:latin typeface="Arial" panose="020B0604020202020204" pitchFamily="34" charset="0"/>
                <a:cs typeface="Arial" panose="020B0604020202020204" pitchFamily="34" charset="0"/>
              </a:rPr>
              <a:t>Yn debygol oherwydd ansicrwydd ynglŷn â’u rhywioldeb sy’n dod i’r amlwg. </a:t>
            </a:r>
          </a:p>
          <a:p>
            <a:pPr algn="just"/>
            <a:endParaRPr lang="cy-GB" sz="1800" dirty="0">
              <a:latin typeface="Arial" panose="020B0604020202020204" pitchFamily="34" charset="0"/>
              <a:cs typeface="Arial" panose="020B0604020202020204" pitchFamily="34" charset="0"/>
            </a:endParaRPr>
          </a:p>
          <a:p>
            <a:pPr algn="just"/>
            <a:endParaRPr lang="cy-GB" sz="1800" noProof="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2D5305AA-4E71-FC10-4A12-5278E108DAE3}"/>
              </a:ext>
            </a:extLst>
          </p:cNvPr>
          <p:cNvSpPr>
            <a:spLocks noGrp="1"/>
          </p:cNvSpPr>
          <p:nvPr>
            <p:ph sz="half" idx="2"/>
          </p:nvPr>
        </p:nvSpPr>
        <p:spPr/>
        <p:txBody>
          <a:bodyPr>
            <a:normAutofit fontScale="850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the past, association with pain, mess and anxiety</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Now seen as more positive</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Menarche associated with increase in self-esteem, status and self-awareness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Menarche usually quickly shared with significant others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First ejaculation roughly equivalent to menarche</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more private event, rarely shared with parents or friends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Likely due to uncertainty about their emerging sexuality</a:t>
            </a:r>
          </a:p>
          <a:p>
            <a:endParaRPr lang="en-GB" dirty="0"/>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B5D3544-01FD-4CF3-B62F-21FF32085880}" type="slidenum">
              <a:rPr lang="en-GB">
                <a:solidFill>
                  <a:schemeClr val="tx2"/>
                </a:solidFill>
              </a:rPr>
              <a:pPr>
                <a:spcAft>
                  <a:spcPts val="600"/>
                </a:spcAft>
                <a:defRPr/>
              </a:pPr>
              <a:t>31</a:t>
            </a:fld>
            <a:endParaRPr lang="en-GB">
              <a:solidFill>
                <a:schemeClr val="tx2"/>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p>
        </p:txBody>
      </p:sp>
      <p:sp>
        <p:nvSpPr>
          <p:cNvPr id="32772" name="Rectangle 3"/>
          <p:cNvSpPr>
            <a:spLocks noGrp="1" noChangeArrowheads="1"/>
          </p:cNvSpPr>
          <p:nvPr>
            <p:ph sz="half" idx="1"/>
          </p:nvPr>
        </p:nvSpPr>
        <p:spPr/>
        <p:txBody>
          <a:bodyPr anchor="ctr">
            <a:normAutofit fontScale="92500" lnSpcReduction="20000"/>
          </a:bodyPr>
          <a:lstStyle/>
          <a:p>
            <a:pPr algn="just" eaLnBrk="1" hangingPunct="1"/>
            <a:r>
              <a:rPr lang="cy-GB" sz="2000" noProof="0" dirty="0">
                <a:latin typeface="Arial" panose="020B0604020202020204" pitchFamily="34" charset="0"/>
                <a:cs typeface="Arial" panose="020B0604020202020204" pitchFamily="34" charset="0"/>
              </a:rPr>
              <a:t>Gan fod merched yn aeddfedu yn gynt beth bynnag, gall ddod yn gynnar iawn</a:t>
            </a:r>
          </a:p>
          <a:p>
            <a:pPr algn="just" eaLnBrk="1" hangingPunct="1"/>
            <a:endParaRPr lang="cy-GB" sz="2000" noProof="0" dirty="0">
              <a:latin typeface="Arial" panose="020B0604020202020204" pitchFamily="34" charset="0"/>
              <a:cs typeface="Arial" panose="020B0604020202020204" pitchFamily="34" charset="0"/>
            </a:endParaRPr>
          </a:p>
          <a:p>
            <a:pPr algn="just" eaLnBrk="1" hangingPunct="1"/>
            <a:r>
              <a:rPr lang="cy-GB" sz="2000" noProof="0" dirty="0">
                <a:latin typeface="Arial" panose="020B0604020202020204" pitchFamily="34" charset="0"/>
                <a:cs typeface="Arial" panose="020B0604020202020204" pitchFamily="34" charset="0"/>
              </a:rPr>
              <a:t>Effeithiau mwy negyddol:</a:t>
            </a:r>
          </a:p>
          <a:p>
            <a:pPr algn="just" eaLnBrk="1" hangingPunct="1"/>
            <a:r>
              <a:rPr lang="cy-GB" sz="1400" dirty="0">
                <a:latin typeface="Arial" panose="020B0604020202020204" pitchFamily="34" charset="0"/>
                <a:cs typeface="Arial" panose="020B0604020202020204" pitchFamily="34" charset="0"/>
              </a:rPr>
              <a:t>Testun gwawd cyfoedion</a:t>
            </a:r>
          </a:p>
          <a:p>
            <a:pPr algn="just" eaLnBrk="1" hangingPunct="1"/>
            <a:r>
              <a:rPr lang="cy-GB" sz="1400" noProof="0" dirty="0">
                <a:latin typeface="Arial" panose="020B0604020202020204" pitchFamily="34" charset="0"/>
                <a:cs typeface="Arial" panose="020B0604020202020204" pitchFamily="34" charset="0"/>
              </a:rPr>
              <a:t>Teimlad o fod yn </a:t>
            </a:r>
            <a:r>
              <a:rPr lang="cy-GB" sz="1400" dirty="0">
                <a:latin typeface="Arial" panose="020B0604020202020204" pitchFamily="34" charset="0"/>
                <a:cs typeface="Arial" panose="020B0604020202020204" pitchFamily="34" charset="0"/>
              </a:rPr>
              <a:t>‘wahanol’</a:t>
            </a:r>
          </a:p>
          <a:p>
            <a:pPr algn="just" eaLnBrk="1" hangingPunct="1"/>
            <a:r>
              <a:rPr lang="cy-GB" sz="1400" noProof="0" dirty="0">
                <a:latin typeface="Arial" panose="020B0604020202020204" pitchFamily="34" charset="0"/>
                <a:cs typeface="Arial" panose="020B0604020202020204" pitchFamily="34" charset="0"/>
              </a:rPr>
              <a:t>Mwy o botensial i gael labeli negyddol</a:t>
            </a:r>
          </a:p>
          <a:p>
            <a:pPr algn="just" eaLnBrk="1" hangingPunct="1"/>
            <a:r>
              <a:rPr lang="cy-GB" sz="2000" dirty="0">
                <a:latin typeface="Arial" panose="020B0604020202020204" pitchFamily="34" charset="0"/>
                <a:cs typeface="Arial" panose="020B0604020202020204" pitchFamily="34" charset="0"/>
              </a:rPr>
              <a:t>Rhai agweddau cadarnhaol:</a:t>
            </a:r>
          </a:p>
          <a:p>
            <a:pPr algn="just" eaLnBrk="1" hangingPunct="1"/>
            <a:r>
              <a:rPr lang="cy-GB" sz="1600" dirty="0">
                <a:latin typeface="Arial" panose="020B0604020202020204" pitchFamily="34" charset="0"/>
                <a:cs typeface="Arial" panose="020B0604020202020204" pitchFamily="34" charset="0"/>
              </a:rPr>
              <a:t>Yn debygol o fynd ar </a:t>
            </a:r>
            <a:r>
              <a:rPr lang="cy-GB" sz="1600" dirty="0" err="1">
                <a:latin typeface="Arial" panose="020B0604020202020204" pitchFamily="34" charset="0"/>
                <a:cs typeface="Arial" panose="020B0604020202020204" pitchFamily="34" charset="0"/>
              </a:rPr>
              <a:t>ddêts</a:t>
            </a:r>
            <a:r>
              <a:rPr lang="cy-GB" sz="1600" dirty="0">
                <a:latin typeface="Arial" panose="020B0604020202020204" pitchFamily="34" charset="0"/>
                <a:cs typeface="Arial" panose="020B0604020202020204" pitchFamily="34" charset="0"/>
              </a:rPr>
              <a:t> yn gynt</a:t>
            </a:r>
          </a:p>
          <a:p>
            <a:pPr algn="just" eaLnBrk="1" hangingPunct="1"/>
            <a:r>
              <a:rPr lang="cy-GB" sz="1600" dirty="0">
                <a:latin typeface="Arial" panose="020B0604020202020204" pitchFamily="34" charset="0"/>
                <a:cs typeface="Arial" panose="020B0604020202020204" pitchFamily="34" charset="0"/>
              </a:rPr>
              <a:t>Mwy o boblogrwydd yn gwella hunan-barch</a:t>
            </a:r>
          </a:p>
          <a:p>
            <a:pPr algn="just" eaLnBrk="1" hangingPunct="1"/>
            <a:r>
              <a:rPr lang="cy-GB" sz="1600" dirty="0">
                <a:latin typeface="Arial" panose="020B0604020202020204" pitchFamily="34" charset="0"/>
                <a:cs typeface="Arial" panose="020B0604020202020204" pitchFamily="34" charset="0"/>
              </a:rPr>
              <a:t>Yn gynyddol, mae sgiliau athletaidd yn cael eu gwerthfawrogi </a:t>
            </a:r>
          </a:p>
          <a:p>
            <a:pPr algn="just" eaLnBrk="1" hangingPunct="1"/>
            <a:endParaRPr lang="cy-GB" sz="2000" noProof="0" dirty="0">
              <a:latin typeface="Arial" panose="020B0604020202020204" pitchFamily="34" charset="0"/>
              <a:cs typeface="Arial" panose="020B0604020202020204" pitchFamily="34" charset="0"/>
            </a:endParaRPr>
          </a:p>
          <a:p>
            <a:pPr algn="just" eaLnBrk="1" hangingPunct="1"/>
            <a:endParaRPr lang="cy-GB" sz="2000" noProof="0" dirty="0">
              <a:latin typeface="Arial" panose="020B0604020202020204" pitchFamily="34" charset="0"/>
              <a:cs typeface="Arial" panose="020B0604020202020204" pitchFamily="34" charset="0"/>
            </a:endParaRPr>
          </a:p>
          <a:p>
            <a:pPr algn="just" eaLnBrk="1" hangingPunct="1"/>
            <a:endParaRPr lang="en-US" sz="200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C77F92F8-9C89-C9E5-A914-EE20341BBF83}"/>
              </a:ext>
            </a:extLst>
          </p:cNvPr>
          <p:cNvSpPr>
            <a:spLocks noGrp="1"/>
          </p:cNvSpPr>
          <p:nvPr>
            <p:ph sz="half" idx="2"/>
          </p:nvPr>
        </p:nvSpPr>
        <p:spPr/>
        <p:txBody>
          <a:bodyPr>
            <a:normAutofit fontScale="925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Because girls mature earlier anyway, may come at a very early age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Effects more negative:</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Peer ridicule</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Feeling of being “different”</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Greater potential to gain negative labels</a:t>
            </a:r>
          </a:p>
          <a:p>
            <a:pPr marL="201168" marR="0" lvl="1" indent="0" algn="just"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Some positives: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Likely to date sooner</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Greater popularity enhances self-esteem</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Increasingly, athletic skills are valued</a:t>
            </a:r>
          </a:p>
          <a:p>
            <a:endParaRPr lang="en-GB" dirty="0"/>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3B5C885D-1D9C-4906-B60D-1649B2D96FE4}" type="slidenum">
              <a:rPr lang="en-GB">
                <a:solidFill>
                  <a:schemeClr val="tx2"/>
                </a:solidFill>
              </a:rPr>
              <a:pPr>
                <a:spcAft>
                  <a:spcPts val="600"/>
                </a:spcAft>
                <a:defRPr/>
              </a:pPr>
              <a:t>32</a:t>
            </a:fld>
            <a:endParaRPr lang="en-GB">
              <a:solidFill>
                <a:schemeClr val="tx2"/>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br>
              <a:rPr lang="en-US" sz="3100">
                <a:solidFill>
                  <a:srgbClr val="FFFFFF"/>
                </a:solidFill>
              </a:rPr>
            </a:br>
            <a:endParaRPr lang="en-US" sz="3100">
              <a:solidFill>
                <a:srgbClr val="FFFFFF"/>
              </a:solidFill>
            </a:endParaRPr>
          </a:p>
        </p:txBody>
      </p:sp>
      <p:sp>
        <p:nvSpPr>
          <p:cNvPr id="33795" name="Content Placeholder 2"/>
          <p:cNvSpPr>
            <a:spLocks noGrp="1"/>
          </p:cNvSpPr>
          <p:nvPr>
            <p:ph sz="half" idx="1"/>
          </p:nvPr>
        </p:nvSpPr>
        <p:spPr/>
        <p:txBody>
          <a:bodyPr anchor="ctr">
            <a:normAutofit fontScale="85000" lnSpcReduction="20000"/>
          </a:bodyPr>
          <a:lstStyle/>
          <a:p>
            <a:pPr eaLnBrk="1" hangingPunct="1"/>
            <a:r>
              <a:rPr lang="cy-GB" sz="2800" noProof="0" dirty="0">
                <a:latin typeface="Arial" panose="020B0604020202020204" pitchFamily="34" charset="0"/>
                <a:cs typeface="Arial" panose="020B0604020202020204" pitchFamily="34" charset="0"/>
              </a:rPr>
              <a:t>Meddwl amdanyn nhw eu hunain yn dew</a:t>
            </a:r>
            <a:r>
              <a:rPr lang="cy-GB" noProof="0" dirty="0">
                <a:latin typeface="Arial" panose="020B0604020202020204" pitchFamily="34" charset="0"/>
                <a:cs typeface="Arial" panose="020B0604020202020204" pitchFamily="34" charset="0"/>
              </a:rPr>
              <a:t>.</a:t>
            </a:r>
          </a:p>
          <a:p>
            <a:pPr eaLnBrk="1" hangingPunct="1"/>
            <a:r>
              <a:rPr lang="cy-GB" dirty="0">
                <a:latin typeface="Arial" panose="020B0604020202020204" pitchFamily="34" charset="0"/>
                <a:cs typeface="Arial" panose="020B0604020202020204" pitchFamily="34" charset="0"/>
              </a:rPr>
              <a:t>Mwy tebygol o fod mewn trwbl yn yr ysgol a gartref.</a:t>
            </a:r>
          </a:p>
          <a:p>
            <a:pPr eaLnBrk="1" hangingPunct="1"/>
            <a:r>
              <a:rPr lang="cy-GB" noProof="0" dirty="0">
                <a:latin typeface="Arial" panose="020B0604020202020204" pitchFamily="34" charset="0"/>
                <a:cs typeface="Arial" panose="020B0604020202020204" pitchFamily="34" charset="0"/>
              </a:rPr>
              <a:t>Yn ymwneud â grwpiau o gyfoedion sy’n cam-ymddwyn</a:t>
            </a:r>
            <a:r>
              <a:rPr lang="cy-GB" dirty="0">
                <a:latin typeface="Arial" panose="020B0604020202020204" pitchFamily="34" charset="0"/>
                <a:cs typeface="Arial" panose="020B0604020202020204" pitchFamily="34" charset="0"/>
              </a:rPr>
              <a:t>.</a:t>
            </a:r>
          </a:p>
          <a:p>
            <a:pPr eaLnBrk="1" hangingPunct="1"/>
            <a:r>
              <a:rPr lang="cy-GB" noProof="0" dirty="0">
                <a:latin typeface="Arial" panose="020B0604020202020204" pitchFamily="34" charset="0"/>
                <a:cs typeface="Arial" panose="020B0604020202020204" pitchFamily="34" charset="0"/>
              </a:rPr>
              <a:t>Ymddygiad camweddus.</a:t>
            </a:r>
          </a:p>
          <a:p>
            <a:pPr eaLnBrk="1" hangingPunct="1"/>
            <a:r>
              <a:rPr lang="cy-GB" dirty="0">
                <a:latin typeface="Arial" panose="020B0604020202020204" pitchFamily="34" charset="0"/>
                <a:cs typeface="Arial" panose="020B0604020202020204" pitchFamily="34" charset="0"/>
              </a:rPr>
              <a:t>Ysmygu</a:t>
            </a:r>
          </a:p>
          <a:p>
            <a:pPr eaLnBrk="1" hangingPunct="1"/>
            <a:r>
              <a:rPr lang="cy-GB" noProof="0" dirty="0">
                <a:latin typeface="Arial" panose="020B0604020202020204" pitchFamily="34" charset="0"/>
                <a:cs typeface="Arial" panose="020B0604020202020204" pitchFamily="34" charset="0"/>
              </a:rPr>
              <a:t>Iselder.</a:t>
            </a:r>
          </a:p>
          <a:p>
            <a:pPr eaLnBrk="1" hangingPunct="1"/>
            <a:endParaRPr lang="en-US" sz="280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A2D08BFE-1B5F-9927-5DC5-1C1719BB95E9}"/>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 of themselves as fat.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likely to get into trouble at school and at home.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Involved in misbehaving peer groups.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Delinquent behaviour.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Smoking.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Depression.</a:t>
            </a:r>
            <a:endPar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Effects of Early or Late Maturation</a:t>
            </a:r>
            <a:br>
              <a:rPr lang="en-US" sz="3100">
                <a:solidFill>
                  <a:srgbClr val="FFFFFF"/>
                </a:solidFill>
              </a:rPr>
            </a:br>
            <a:endParaRPr lang="en-US" sz="3100">
              <a:solidFill>
                <a:srgbClr val="FFFFFF"/>
              </a:solidFill>
            </a:endParaRPr>
          </a:p>
        </p:txBody>
      </p:sp>
      <p:sp>
        <p:nvSpPr>
          <p:cNvPr id="34820" name="Rectangle 3"/>
          <p:cNvSpPr>
            <a:spLocks noGrp="1" noChangeArrowheads="1"/>
          </p:cNvSpPr>
          <p:nvPr>
            <p:ph sz="half" idx="1"/>
          </p:nvPr>
        </p:nvSpPr>
        <p:spPr/>
        <p:txBody>
          <a:bodyPr anchor="ctr">
            <a:normAutofit fontScale="85000" lnSpcReduction="20000"/>
          </a:bodyPr>
          <a:lstStyle/>
          <a:p>
            <a:pPr algn="just" eaLnBrk="1" hangingPunct="1"/>
            <a:r>
              <a:rPr lang="cy-GB" sz="2400" noProof="0" dirty="0">
                <a:latin typeface="Arial" panose="020B0604020202020204" pitchFamily="34" charset="0"/>
                <a:cs typeface="Arial" panose="020B0604020202020204" pitchFamily="34" charset="0"/>
              </a:rPr>
              <a:t>Bechgyn: mae aeddfedu’n gynnar yn </a:t>
            </a:r>
            <a:r>
              <a:rPr lang="cy-GB" sz="2400" noProof="0" dirty="0" err="1">
                <a:latin typeface="Arial" panose="020B0604020202020204" pitchFamily="34" charset="0"/>
                <a:cs typeface="Arial" panose="020B0604020202020204" pitchFamily="34" charset="0"/>
              </a:rPr>
              <a:t>fant</a:t>
            </a:r>
            <a:r>
              <a:rPr lang="cy-GB" sz="2400" dirty="0">
                <a:latin typeface="Arial" panose="020B0604020202020204" pitchFamily="34" charset="0"/>
                <a:cs typeface="Arial" panose="020B0604020202020204" pitchFamily="34" charset="0"/>
              </a:rPr>
              <a:t>ais fel arfer</a:t>
            </a:r>
          </a:p>
          <a:p>
            <a:pPr algn="just" eaLnBrk="1" hangingPunct="1"/>
            <a:endParaRPr lang="cy-GB" sz="2400" noProof="0" dirty="0">
              <a:latin typeface="Arial" panose="020B0604020202020204" pitchFamily="34" charset="0"/>
              <a:cs typeface="Arial" panose="020B0604020202020204" pitchFamily="34" charset="0"/>
            </a:endParaRPr>
          </a:p>
          <a:p>
            <a:pPr algn="just" eaLnBrk="1" hangingPunct="1"/>
            <a:r>
              <a:rPr lang="cy-GB" sz="2400" dirty="0">
                <a:latin typeface="Arial" panose="020B0604020202020204" pitchFamily="34" charset="0"/>
                <a:cs typeface="Arial" panose="020B0604020202020204" pitchFamily="34" charset="0"/>
              </a:rPr>
              <a:t>Mae bechgyn sy’n aeddfedu’n gynnar yn</a:t>
            </a:r>
          </a:p>
          <a:p>
            <a:pPr algn="just" eaLnBrk="1" hangingPunct="1"/>
            <a:r>
              <a:rPr lang="cy-GB" sz="1700" dirty="0">
                <a:latin typeface="Arial" panose="020B0604020202020204" pitchFamily="34" charset="0"/>
                <a:cs typeface="Arial" panose="020B0604020202020204" pitchFamily="34" charset="0"/>
              </a:rPr>
              <a:t>Fwy poblogaidd</a:t>
            </a:r>
          </a:p>
          <a:p>
            <a:pPr algn="just" eaLnBrk="1" hangingPunct="1"/>
            <a:r>
              <a:rPr lang="cy-GB" sz="1700" dirty="0">
                <a:latin typeface="Arial" panose="020B0604020202020204" pitchFamily="34" charset="0"/>
                <a:cs typeface="Arial" panose="020B0604020202020204" pitchFamily="34" charset="0"/>
              </a:rPr>
              <a:t>Cael mwy o lwyddiant mewn athletau</a:t>
            </a:r>
          </a:p>
          <a:p>
            <a:pPr algn="just" eaLnBrk="1" hangingPunct="1"/>
            <a:r>
              <a:rPr lang="cy-GB" sz="1700" dirty="0">
                <a:latin typeface="Arial" panose="020B0604020202020204" pitchFamily="34" charset="0"/>
                <a:cs typeface="Arial" panose="020B0604020202020204" pitchFamily="34" charset="0"/>
              </a:rPr>
              <a:t>Dangos hunan-gysyniad mwy cadarnhaol </a:t>
            </a:r>
          </a:p>
          <a:p>
            <a:pPr algn="just" eaLnBrk="1" hangingPunct="1"/>
            <a:r>
              <a:rPr lang="cy-GB" sz="2400" noProof="0" dirty="0">
                <a:latin typeface="Arial" panose="020B0604020202020204" pitchFamily="34" charset="0"/>
                <a:cs typeface="Arial" panose="020B0604020202020204" pitchFamily="34" charset="0"/>
              </a:rPr>
              <a:t> </a:t>
            </a:r>
            <a:r>
              <a:rPr lang="cy-GB" sz="2400" dirty="0">
                <a:latin typeface="Arial" panose="020B0604020202020204" pitchFamily="34" charset="0"/>
                <a:cs typeface="Arial" panose="020B0604020202020204" pitchFamily="34" charset="0"/>
              </a:rPr>
              <a:t>Effeithiau negyddol aeddfedu’n gynnar:</a:t>
            </a:r>
          </a:p>
          <a:p>
            <a:pPr algn="just" eaLnBrk="1" hangingPunct="1"/>
            <a:r>
              <a:rPr lang="cy-GB" sz="1600" noProof="0" dirty="0">
                <a:latin typeface="Arial" panose="020B0604020202020204" pitchFamily="34" charset="0"/>
                <a:cs typeface="Arial" panose="020B0604020202020204" pitchFamily="34" charset="0"/>
              </a:rPr>
              <a:t>Mwy o broblemau yn yr ysgol</a:t>
            </a:r>
          </a:p>
          <a:p>
            <a:pPr algn="just" eaLnBrk="1" hangingPunct="1"/>
            <a:r>
              <a:rPr lang="cy-GB" sz="1600" dirty="0">
                <a:latin typeface="Arial" panose="020B0604020202020204" pitchFamily="34" charset="0"/>
                <a:cs typeface="Arial" panose="020B0604020202020204" pitchFamily="34" charset="0"/>
              </a:rPr>
              <a:t>Risgiau uwch o dramgwyddau a cham-ddefnyddio sylweddau</a:t>
            </a:r>
            <a:endParaRPr lang="cy-GB" sz="1700" noProof="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3F0831B9-353E-2722-B844-A7B49A7BD7C7}"/>
              </a:ext>
            </a:extLst>
          </p:cNvPr>
          <p:cNvSpPr>
            <a:spLocks noGrp="1"/>
          </p:cNvSpPr>
          <p:nvPr>
            <p:ph sz="half" idx="2"/>
          </p:nvPr>
        </p:nvSpPr>
        <p:spPr/>
        <p:txBody>
          <a:bodyPr>
            <a:normAutofit fontScale="850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Boys:  Early maturation is largely a bonus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maturing boys show:</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Higher popularity</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success in athletics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positive self concept</a:t>
            </a:r>
          </a:p>
          <a:p>
            <a:pPr marL="201168" marR="0" lvl="1" indent="0" algn="just"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Negative effects of early maturation:</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school difficulties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Greater risks of delinquency and substance abuse</a:t>
            </a:r>
          </a:p>
          <a:p>
            <a:endParaRPr lang="en-GB" dirty="0"/>
          </a:p>
        </p:txBody>
      </p:sp>
      <p:sp>
        <p:nvSpPr>
          <p:cNvPr id="7"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E91ED236-7C8D-4233-9377-9C48764A9078}" type="slidenum">
              <a:rPr lang="en-GB">
                <a:solidFill>
                  <a:schemeClr val="tx2"/>
                </a:solidFill>
              </a:rPr>
              <a:pPr>
                <a:spcAft>
                  <a:spcPts val="600"/>
                </a:spcAft>
                <a:defRPr/>
              </a:pPr>
              <a:t>34</a:t>
            </a:fld>
            <a:endParaRPr lang="en-GB">
              <a:solidFill>
                <a:schemeClr val="tx2"/>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842" name="Title 1"/>
          <p:cNvSpPr>
            <a:spLocks noGrp="1"/>
          </p:cNvSpPr>
          <p:nvPr>
            <p:ph type="title"/>
          </p:nvPr>
        </p:nvSpPr>
        <p:spPr/>
        <p:txBody>
          <a:bodyPr anchor="ctr">
            <a:normAutofit/>
          </a:bodyPr>
          <a:lstStyle/>
          <a:p>
            <a:pPr eaLnBrk="1" hangingPunct="1"/>
            <a:r>
              <a:rPr lang="en-GB" sz="3100" dirty="0">
                <a:solidFill>
                  <a:srgbClr val="FFFFFF"/>
                </a:solidFill>
                <a:latin typeface="Arial" panose="020B0604020202020204" pitchFamily="34" charset="0"/>
                <a:cs typeface="Arial" panose="020B0604020202020204" pitchFamily="34" charset="0"/>
              </a:rPr>
              <a:t>Early Maturing Boys</a:t>
            </a:r>
            <a:br>
              <a:rPr lang="en-GB" sz="3100" dirty="0">
                <a:solidFill>
                  <a:srgbClr val="FFFFFF"/>
                </a:solidFill>
                <a:latin typeface="Arial" panose="020B0604020202020204" pitchFamily="34" charset="0"/>
                <a:cs typeface="Arial" panose="020B0604020202020204" pitchFamily="34" charset="0"/>
              </a:rPr>
            </a:br>
            <a:r>
              <a:rPr lang="en-GB" sz="3100" dirty="0">
                <a:solidFill>
                  <a:srgbClr val="FFFFFF"/>
                </a:solidFill>
                <a:latin typeface="Arial" panose="020B0604020202020204" pitchFamily="34" charset="0"/>
                <a:cs typeface="Arial" panose="020B0604020202020204" pitchFamily="34" charset="0"/>
              </a:rPr>
              <a:t> </a:t>
            </a:r>
            <a:endParaRPr lang="en-US" sz="3100" dirty="0">
              <a:solidFill>
                <a:srgbClr val="FFFFFF"/>
              </a:solidFill>
              <a:latin typeface="Arial" panose="020B0604020202020204" pitchFamily="34" charset="0"/>
              <a:cs typeface="Arial" panose="020B0604020202020204" pitchFamily="34" charset="0"/>
            </a:endParaRPr>
          </a:p>
        </p:txBody>
      </p:sp>
      <p:sp>
        <p:nvSpPr>
          <p:cNvPr id="35843" name="Content Placeholder 2"/>
          <p:cNvSpPr>
            <a:spLocks noGrp="1"/>
          </p:cNvSpPr>
          <p:nvPr>
            <p:ph sz="half" idx="1"/>
          </p:nvPr>
        </p:nvSpPr>
        <p:spPr/>
        <p:txBody>
          <a:bodyPr anchor="ctr">
            <a:normAutofit lnSpcReduction="10000"/>
          </a:bodyPr>
          <a:lstStyle/>
          <a:p>
            <a:pPr algn="just" eaLnBrk="1" hangingPunct="1"/>
            <a:r>
              <a:rPr lang="cy-GB" sz="2800" noProof="0" dirty="0">
                <a:latin typeface="Arial" panose="020B0604020202020204" pitchFamily="34" charset="0"/>
                <a:cs typeface="Arial" panose="020B0604020202020204" pitchFamily="34" charset="0"/>
              </a:rPr>
              <a:t>Mwy o ganfyddiadau cadarnhaol ar ddelweddau eu cyrff</a:t>
            </a:r>
          </a:p>
          <a:p>
            <a:pPr algn="just" eaLnBrk="1" hangingPunct="1"/>
            <a:r>
              <a:rPr lang="cy-GB" noProof="0" dirty="0">
                <a:latin typeface="Arial" panose="020B0604020202020204" pitchFamily="34" charset="0"/>
                <a:cs typeface="Arial" panose="020B0604020202020204" pitchFamily="34" charset="0"/>
              </a:rPr>
              <a:t>Tueddol i wneud yn well yn yr Ysgol</a:t>
            </a:r>
          </a:p>
          <a:p>
            <a:pPr algn="just" eaLnBrk="1" hangingPunct="1"/>
            <a:r>
              <a:rPr lang="cy-GB" sz="2800" noProof="0" dirty="0">
                <a:latin typeface="Arial" panose="020B0604020202020204" pitchFamily="34" charset="0"/>
                <a:cs typeface="Arial" panose="020B0604020202020204" pitchFamily="34" charset="0"/>
              </a:rPr>
              <a:t>Tueddol i fynd i lai o drafferth</a:t>
            </a:r>
            <a:r>
              <a:rPr lang="cy-GB" noProof="0" dirty="0">
                <a:latin typeface="Arial" panose="020B0604020202020204" pitchFamily="34" charset="0"/>
                <a:cs typeface="Arial" panose="020B0604020202020204" pitchFamily="34" charset="0"/>
              </a:rPr>
              <a:t>.</a:t>
            </a:r>
          </a:p>
          <a:p>
            <a:pPr algn="just" eaLnBrk="1" hangingPunct="1"/>
            <a:r>
              <a:rPr lang="cy-GB" sz="2800" noProof="0" dirty="0">
                <a:latin typeface="Arial" panose="020B0604020202020204" pitchFamily="34" charset="0"/>
                <a:cs typeface="Arial" panose="020B0604020202020204" pitchFamily="34" charset="0"/>
              </a:rPr>
              <a:t>Mwy poblog</a:t>
            </a:r>
            <a:r>
              <a:rPr lang="cy-GB" noProof="0" dirty="0">
                <a:latin typeface="Arial" panose="020B0604020202020204" pitchFamily="34" charset="0"/>
                <a:cs typeface="Arial" panose="020B0604020202020204" pitchFamily="34" charset="0"/>
              </a:rPr>
              <a:t>aidd </a:t>
            </a:r>
            <a:r>
              <a:rPr lang="en-US" dirty="0">
                <a:latin typeface="Arial" panose="020B0604020202020204" pitchFamily="34" charset="0"/>
                <a:cs typeface="Arial" panose="020B0604020202020204" pitchFamily="34" charset="0"/>
              </a:rPr>
              <a:t>(Duke et al, 1982).</a:t>
            </a:r>
            <a:r>
              <a:rPr lang="en-US" sz="2800" dirty="0">
                <a:latin typeface="Arial" panose="020B0604020202020204" pitchFamily="34" charset="0"/>
                <a:cs typeface="Arial" panose="020B0604020202020204" pitchFamily="34" charset="0"/>
              </a:rPr>
              <a:t> </a:t>
            </a:r>
          </a:p>
        </p:txBody>
      </p:sp>
      <p:sp>
        <p:nvSpPr>
          <p:cNvPr id="2" name="Content Placeholder 1">
            <a:extLst>
              <a:ext uri="{FF2B5EF4-FFF2-40B4-BE49-F238E27FC236}">
                <a16:creationId xmlns:a16="http://schemas.microsoft.com/office/drawing/2014/main" id="{5D93E604-9DF3-DF08-6BC5-4494281615DC}"/>
              </a:ext>
            </a:extLst>
          </p:cNvPr>
          <p:cNvSpPr>
            <a:spLocks noGrp="1"/>
          </p:cNvSpPr>
          <p:nvPr>
            <p:ph sz="half" idx="2"/>
          </p:nvPr>
        </p:nvSpPr>
        <p:spPr/>
        <p:txBody>
          <a:bodyPr>
            <a:normAutofit lnSpcReduction="1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positive perceptions on their body image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Tend to do better in School.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Tend to get into less trouble.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popular (Duke et al, 1982). </a:t>
            </a:r>
            <a:endPar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dirty="0">
                <a:solidFill>
                  <a:srgbClr val="FFFFFF"/>
                </a:solidFill>
                <a:latin typeface="Arial" panose="020B0604020202020204" pitchFamily="34" charset="0"/>
                <a:cs typeface="Arial" panose="020B0604020202020204" pitchFamily="34" charset="0"/>
              </a:rPr>
              <a:t>Late Maturing Boys</a:t>
            </a:r>
            <a:br>
              <a:rPr lang="en-US" sz="3100" dirty="0">
                <a:solidFill>
                  <a:srgbClr val="FFFFFF"/>
                </a:solidFill>
              </a:rPr>
            </a:br>
            <a:r>
              <a:rPr lang="en-US" sz="3100" dirty="0">
                <a:solidFill>
                  <a:srgbClr val="FFFFFF"/>
                </a:solidFill>
              </a:rPr>
              <a:t> </a:t>
            </a:r>
          </a:p>
        </p:txBody>
      </p:sp>
      <p:graphicFrame>
        <p:nvGraphicFramePr>
          <p:cNvPr id="36870" name="Rectangle 3">
            <a:extLst>
              <a:ext uri="{FF2B5EF4-FFF2-40B4-BE49-F238E27FC236}">
                <a16:creationId xmlns:a16="http://schemas.microsoft.com/office/drawing/2014/main" id="{36C8CA77-968F-E945-433D-7F060EF9A893}"/>
              </a:ext>
            </a:extLst>
          </p:cNvPr>
          <p:cNvGraphicFramePr>
            <a:graphicFrameLocks noGrp="1"/>
          </p:cNvGraphicFramePr>
          <p:nvPr>
            <p:ph idx="1"/>
            <p:extLst>
              <p:ext uri="{D42A27DB-BD31-4B8C-83A1-F6EECF244321}">
                <p14:modId xmlns:p14="http://schemas.microsoft.com/office/powerpoint/2010/main" val="359909274"/>
              </p:ext>
            </p:extLst>
          </p:nvPr>
        </p:nvGraphicFramePr>
        <p:xfrm>
          <a:off x="971600" y="404665"/>
          <a:ext cx="7683053"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FA44A23-0EC2-4BD2-BD2C-0DC3ADF9A6F8}" type="slidenum">
              <a:rPr lang="en-GB">
                <a:solidFill>
                  <a:schemeClr val="tx2"/>
                </a:solidFill>
              </a:rPr>
              <a:pPr>
                <a:spcAft>
                  <a:spcPts val="600"/>
                </a:spcAft>
                <a:defRPr/>
              </a:pPr>
              <a:t>36</a:t>
            </a:fld>
            <a:endParaRPr lang="en-GB">
              <a:solidFill>
                <a:schemeClr val="tx2"/>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D2D5B-E604-DADD-AFF1-7050EC01CEC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79EB88-903A-EC36-1B60-A961F67844F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68210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Late Maturing Girls</a:t>
            </a:r>
            <a:br>
              <a:rPr lang="en-US" sz="3100">
                <a:solidFill>
                  <a:srgbClr val="FFFFFF"/>
                </a:solidFill>
              </a:rPr>
            </a:br>
            <a:r>
              <a:rPr lang="en-US" sz="3100">
                <a:solidFill>
                  <a:srgbClr val="FFFFFF"/>
                </a:solidFill>
              </a:rPr>
              <a:t> </a:t>
            </a:r>
          </a:p>
        </p:txBody>
      </p:sp>
      <p:graphicFrame>
        <p:nvGraphicFramePr>
          <p:cNvPr id="37894" name="Rectangle 3">
            <a:extLst>
              <a:ext uri="{FF2B5EF4-FFF2-40B4-BE49-F238E27FC236}">
                <a16:creationId xmlns:a16="http://schemas.microsoft.com/office/drawing/2014/main" id="{DCA7922E-5C75-1C11-B470-6A9C8EC949F9}"/>
              </a:ext>
            </a:extLst>
          </p:cNvPr>
          <p:cNvGraphicFramePr>
            <a:graphicFrameLocks noGrp="1"/>
          </p:cNvGraphicFramePr>
          <p:nvPr>
            <p:ph idx="1"/>
            <p:extLst>
              <p:ext uri="{D42A27DB-BD31-4B8C-83A1-F6EECF244321}">
                <p14:modId xmlns:p14="http://schemas.microsoft.com/office/powerpoint/2010/main" val="4143328321"/>
              </p:ext>
            </p:extLst>
          </p:nvPr>
        </p:nvGraphicFramePr>
        <p:xfrm>
          <a:off x="467544" y="260648"/>
          <a:ext cx="8187109"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CABB3F99-4FFB-4603-928D-521C3D539933}" type="slidenum">
              <a:rPr lang="en-GB">
                <a:solidFill>
                  <a:schemeClr val="tx2"/>
                </a:solidFill>
              </a:rPr>
              <a:pPr>
                <a:spcAft>
                  <a:spcPts val="600"/>
                </a:spcAft>
                <a:defRPr/>
              </a:pPr>
              <a:t>38</a:t>
            </a:fld>
            <a:endParaRPr lang="en-GB">
              <a:solidFill>
                <a:schemeClr val="tx2"/>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Relationship with the internal viewpoint</a:t>
            </a:r>
            <a:br>
              <a:rPr lang="en-GB" sz="3100">
                <a:solidFill>
                  <a:srgbClr val="FFFFFF"/>
                </a:solidFill>
              </a:rPr>
            </a:br>
            <a:endParaRPr lang="en-US" sz="3100">
              <a:solidFill>
                <a:srgbClr val="FFFFFF"/>
              </a:solidFill>
            </a:endParaRPr>
          </a:p>
        </p:txBody>
      </p:sp>
      <p:sp>
        <p:nvSpPr>
          <p:cNvPr id="38915" name="Content Placeholder 2"/>
          <p:cNvSpPr>
            <a:spLocks noGrp="1"/>
          </p:cNvSpPr>
          <p:nvPr>
            <p:ph sz="half" idx="1"/>
          </p:nvPr>
        </p:nvSpPr>
        <p:spPr/>
        <p:txBody>
          <a:bodyPr anchor="ctr">
            <a:normAutofit fontScale="77500" lnSpcReduction="20000"/>
          </a:bodyPr>
          <a:lstStyle/>
          <a:p>
            <a:pPr algn="just" eaLnBrk="1" hangingPunct="1"/>
            <a:r>
              <a:rPr lang="cy-GB" sz="2400" noProof="0" dirty="0">
                <a:latin typeface="Arial" panose="020B0604020202020204" pitchFamily="34" charset="0"/>
                <a:cs typeface="Arial" panose="020B0604020202020204" pitchFamily="34" charset="0"/>
              </a:rPr>
              <a:t>Astudiaethau gan Brooks-</a:t>
            </a:r>
            <a:r>
              <a:rPr lang="cy-GB" sz="2400" noProof="0" dirty="0" err="1">
                <a:latin typeface="Arial" panose="020B0604020202020204" pitchFamily="34" charset="0"/>
                <a:cs typeface="Arial" panose="020B0604020202020204" pitchFamily="34" charset="0"/>
              </a:rPr>
              <a:t>Gunn</a:t>
            </a:r>
            <a:r>
              <a:rPr lang="cy-GB" sz="2400" noProof="0" dirty="0">
                <a:latin typeface="Arial" panose="020B0604020202020204" pitchFamily="34" charset="0"/>
                <a:cs typeface="Arial" panose="020B0604020202020204" pitchFamily="34" charset="0"/>
              </a:rPr>
              <a:t> ar ddawnswyr bale.</a:t>
            </a:r>
          </a:p>
          <a:p>
            <a:pPr algn="just" eaLnBrk="1" hangingPunct="1"/>
            <a:r>
              <a:rPr lang="cy-GB" sz="2400" dirty="0">
                <a:latin typeface="Arial" panose="020B0604020202020204" pitchFamily="34" charset="0"/>
                <a:cs typeface="Arial" panose="020B0604020202020204" pitchFamily="34" charset="0"/>
              </a:rPr>
              <a:t>Dawnswyr balet o ddifri (14-18 oed).</a:t>
            </a:r>
          </a:p>
          <a:p>
            <a:pPr algn="just" eaLnBrk="1" hangingPunct="1"/>
            <a:r>
              <a:rPr lang="cy-GB" sz="2400" dirty="0">
                <a:latin typeface="Arial" panose="020B0604020202020204" pitchFamily="34" charset="0"/>
                <a:cs typeface="Arial" panose="020B0604020202020204" pitchFamily="34" charset="0"/>
              </a:rPr>
              <a:t>Corff heb lawer o fraster iawn yn ddymunol.</a:t>
            </a:r>
          </a:p>
          <a:p>
            <a:pPr algn="just" eaLnBrk="1" hangingPunct="1"/>
            <a:r>
              <a:rPr lang="cy-GB" sz="2400" dirty="0">
                <a:latin typeface="Arial" panose="020B0604020202020204" pitchFamily="34" charset="0"/>
                <a:cs typeface="Arial" panose="020B0604020202020204" pitchFamily="34" charset="0"/>
              </a:rPr>
              <a:t> Roedd</a:t>
            </a:r>
            <a:r>
              <a:rPr lang="cy-GB" sz="2400" noProof="0" dirty="0">
                <a:latin typeface="Arial" panose="020B0604020202020204" pitchFamily="34" charset="0"/>
                <a:cs typeface="Arial" panose="020B0604020202020204" pitchFamily="34" charset="0"/>
              </a:rPr>
              <a:t> rhagdybiaeth y byddai’r rhai a oedd yn ddatblygwyr hwyr yn cael gwell delwedd ohonynt eu hunain na’r rhai </a:t>
            </a:r>
            <a:r>
              <a:rPr lang="cy-GB" sz="2400" dirty="0">
                <a:latin typeface="Arial" panose="020B0604020202020204" pitchFamily="34" charset="0"/>
                <a:cs typeface="Arial" panose="020B0604020202020204" pitchFamily="34" charset="0"/>
              </a:rPr>
              <a:t>sy’n datblygu ar</a:t>
            </a:r>
            <a:r>
              <a:rPr lang="cy-GB" sz="2400" noProof="0" dirty="0">
                <a:latin typeface="Arial" panose="020B0604020202020204" pitchFamily="34" charset="0"/>
                <a:cs typeface="Arial" panose="020B0604020202020204" pitchFamily="34" charset="0"/>
              </a:rPr>
              <a:t> amser.</a:t>
            </a:r>
          </a:p>
          <a:p>
            <a:pPr algn="just" eaLnBrk="1" hangingPunct="1"/>
            <a:endParaRPr lang="cy-GB" sz="2400" dirty="0">
              <a:latin typeface="Arial" panose="020B0604020202020204" pitchFamily="34" charset="0"/>
              <a:cs typeface="Arial" panose="020B0604020202020204" pitchFamily="34" charset="0"/>
            </a:endParaRPr>
          </a:p>
          <a:p>
            <a:pPr algn="just" eaLnBrk="1" hangingPunct="1"/>
            <a:r>
              <a:rPr lang="cy-GB" sz="2400" noProof="0" dirty="0">
                <a:latin typeface="Arial" panose="020B0604020202020204" pitchFamily="34" charset="0"/>
                <a:cs typeface="Arial" panose="020B0604020202020204" pitchFamily="34" charset="0"/>
              </a:rPr>
              <a:t>Roedd y darganfyddiadau wedi cefnogi’r rhagdybiaeth.</a:t>
            </a:r>
          </a:p>
          <a:p>
            <a:pPr algn="just" eaLnBrk="1" hangingPunct="1"/>
            <a:endParaRPr lang="cy-GB" sz="2400" i="1" noProof="0" dirty="0">
              <a:latin typeface="Arial" panose="020B0604020202020204" pitchFamily="34" charset="0"/>
              <a:cs typeface="Arial" panose="020B0604020202020204" pitchFamily="34" charset="0"/>
            </a:endParaRPr>
          </a:p>
          <a:p>
            <a:pPr algn="just" eaLnBrk="1" hangingPunct="1"/>
            <a:endParaRPr lang="en-US" sz="2400"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68F32A-2A99-8D1D-5613-DD713A41D95F}"/>
              </a:ext>
            </a:extLst>
          </p:cNvPr>
          <p:cNvSpPr>
            <a:spLocks noGrp="1"/>
          </p:cNvSpPr>
          <p:nvPr>
            <p:ph sz="half" idx="2"/>
          </p:nvPr>
        </p:nvSpPr>
        <p:spPr/>
        <p:txBody>
          <a:bodyPr>
            <a:normAutofit fontScale="775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Studies by Brooks-Gunn on ballet dancers.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Serious ballet dancers (14-18 year old).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Very lean body desirable.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Hypothesised that those who were late developers would have a better image of themselves than those on time.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Findings supported hypothesis. </a:t>
            </a:r>
            <a:endParaRPr kumimoji="0" 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938" name="Title 1"/>
          <p:cNvSpPr>
            <a:spLocks noGrp="1"/>
          </p:cNvSpPr>
          <p:nvPr>
            <p:ph type="title"/>
          </p:nvPr>
        </p:nvSpPr>
        <p:spPr>
          <a:xfrm>
            <a:off x="827584" y="260648"/>
            <a:ext cx="7834723" cy="1080121"/>
          </a:xfrm>
        </p:spPr>
        <p:txBody>
          <a:bodyPr vert="horz" lIns="91440" tIns="45720" rIns="91440" bIns="45720" rtlCol="0" anchor="b">
            <a:normAutofit/>
          </a:bodyPr>
          <a:lstStyle/>
          <a:p>
            <a:r>
              <a:rPr lang="cy-GB" noProof="0" dirty="0"/>
              <a:t>Pwynt Trafod    </a:t>
            </a:r>
            <a:r>
              <a:rPr lang="en-US" dirty="0"/>
              <a:t>Discussion Point        </a:t>
            </a:r>
          </a:p>
        </p:txBody>
      </p:sp>
      <p:sp>
        <p:nvSpPr>
          <p:cNvPr id="3" name="Content Placeholder 2"/>
          <p:cNvSpPr>
            <a:spLocks noGrp="1"/>
          </p:cNvSpPr>
          <p:nvPr>
            <p:ph sz="half" idx="1"/>
          </p:nvPr>
        </p:nvSpPr>
        <p:spPr>
          <a:xfrm>
            <a:off x="3886200" y="2198913"/>
            <a:ext cx="4776107" cy="4068915"/>
          </a:xfrm>
        </p:spPr>
        <p:txBody>
          <a:bodyPr vert="horz" lIns="0" tIns="45720" rIns="0" bIns="45720" rtlCol="0">
            <a:normAutofit fontScale="92500" lnSpcReduction="10000"/>
          </a:bodyPr>
          <a:lstStyle/>
          <a:p>
            <a:pPr algn="just"/>
            <a:r>
              <a:rPr lang="en-US" sz="2600" dirty="0"/>
              <a:t>Do you think that perceptions of being “early” “on time” or “late” in relation to physical development during adolescence have any effect on the overall experience of adolescence? </a:t>
            </a:r>
          </a:p>
          <a:p>
            <a:pPr algn="just"/>
            <a:endParaRPr lang="en-US" sz="2600" dirty="0"/>
          </a:p>
          <a:p>
            <a:pPr algn="just"/>
            <a:r>
              <a:rPr lang="en-US" sz="2600" dirty="0"/>
              <a:t>Think back to your peers at school. Was this a major talking point, was physical development “everything” – how could “late developers” earn respect? </a:t>
            </a:r>
          </a:p>
          <a:p>
            <a:endParaRPr lang="en-US" dirty="0"/>
          </a:p>
          <a:p>
            <a:endParaRPr lang="en-US" dirty="0"/>
          </a:p>
        </p:txBody>
      </p:sp>
      <p:sp>
        <p:nvSpPr>
          <p:cNvPr id="2" name="Blwch Testun 1">
            <a:extLst>
              <a:ext uri="{FF2B5EF4-FFF2-40B4-BE49-F238E27FC236}">
                <a16:creationId xmlns:a16="http://schemas.microsoft.com/office/drawing/2014/main" id="{93A3C363-EF62-4155-1300-FB93BEE5AFF3}"/>
              </a:ext>
            </a:extLst>
          </p:cNvPr>
          <p:cNvSpPr txBox="1"/>
          <p:nvPr/>
        </p:nvSpPr>
        <p:spPr>
          <a:xfrm>
            <a:off x="539552" y="1364473"/>
            <a:ext cx="3240360" cy="4524315"/>
          </a:xfrm>
          <a:prstGeom prst="rect">
            <a:avLst/>
          </a:prstGeom>
          <a:noFill/>
        </p:spPr>
        <p:txBody>
          <a:bodyPr wrap="square" rtlCol="0">
            <a:spAutoFit/>
          </a:bodyPr>
          <a:lstStyle/>
          <a:p>
            <a:pPr marL="285750" indent="-285750">
              <a:buFont typeface="Arial" panose="020B0604020202020204" pitchFamily="34" charset="0"/>
              <a:buChar char="•"/>
            </a:pPr>
            <a:r>
              <a:rPr lang="cy-GB" noProof="0" dirty="0"/>
              <a:t>Ydych chi’n meddwl bod canfyddiadau o fod yn “gynnar” neu’n “hwyr” mewn perthynas â datblygiad corfforol yn ystod llencyndod yn cael unrhyw effaith ar brofiad cyffredinol llencyndod?</a:t>
            </a:r>
          </a:p>
          <a:p>
            <a:pPr marL="285750" indent="-285750">
              <a:buFont typeface="Arial" panose="020B0604020202020204" pitchFamily="34" charset="0"/>
              <a:buChar char="•"/>
            </a:pPr>
            <a:endParaRPr lang="cy-GB" noProof="0" dirty="0"/>
          </a:p>
          <a:p>
            <a:pPr marL="285750" indent="-285750">
              <a:buFont typeface="Arial" panose="020B0604020202020204" pitchFamily="34" charset="0"/>
              <a:buChar char="•"/>
            </a:pPr>
            <a:r>
              <a:rPr lang="cy-GB" noProof="0" dirty="0"/>
              <a:t>Meddyliwch am eich cyfoedion yn yr ysgol. A oedd hyn yn  bwnc trafod, a oedd datblygiad corfforol yn “hollbwysig” – sut y gall “datblygwyr hwyr” ennyn parch?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Adult consequences of timing of maturation</a:t>
            </a:r>
            <a:br>
              <a:rPr lang="en-US" sz="2600">
                <a:solidFill>
                  <a:srgbClr val="FFFFFF"/>
                </a:solidFill>
              </a:rPr>
            </a:br>
            <a:endParaRPr lang="en-US" sz="2600">
              <a:solidFill>
                <a:srgbClr val="FFFFFF"/>
              </a:solidFill>
            </a:endParaRPr>
          </a:p>
        </p:txBody>
      </p:sp>
      <p:sp>
        <p:nvSpPr>
          <p:cNvPr id="40964" name="Rectangle 3"/>
          <p:cNvSpPr>
            <a:spLocks noGrp="1" noChangeArrowheads="1"/>
          </p:cNvSpPr>
          <p:nvPr>
            <p:ph sz="half" idx="1"/>
          </p:nvPr>
        </p:nvSpPr>
        <p:spPr/>
        <p:txBody>
          <a:bodyPr anchor="ctr">
            <a:normAutofit fontScale="70000" lnSpcReduction="20000"/>
          </a:bodyPr>
          <a:lstStyle/>
          <a:p>
            <a:pPr algn="just" eaLnBrk="1" hangingPunct="1"/>
            <a:r>
              <a:rPr lang="cy-GB" sz="2400" noProof="0" dirty="0">
                <a:latin typeface="Arial" panose="020B0604020202020204" pitchFamily="34" charset="0"/>
                <a:cs typeface="Arial" panose="020B0604020202020204" pitchFamily="34" charset="0"/>
              </a:rPr>
              <a:t>Mae bechgyn sy’n aeddfedu’n gynnar yn tueddi i fod yn fwy pwyllog, confensiynol, hiraethus.</a:t>
            </a:r>
          </a:p>
          <a:p>
            <a:pPr algn="just" eaLnBrk="1" hangingPunct="1"/>
            <a:r>
              <a:rPr lang="cy-GB" sz="2400" dirty="0">
                <a:latin typeface="Arial" panose="020B0604020202020204" pitchFamily="34" charset="0"/>
                <a:cs typeface="Arial" panose="020B0604020202020204" pitchFamily="34" charset="0"/>
              </a:rPr>
              <a:t>Mae bechgyn sy’n aeddfedu’n gynnar yn tueddu i gael mwy o wrthdaro a chamweithrediad mewn perthnasoedd ag oedolion.</a:t>
            </a:r>
          </a:p>
          <a:p>
            <a:pPr algn="just"/>
            <a:r>
              <a:rPr lang="cy-GB" sz="2400" dirty="0">
                <a:latin typeface="Arial" panose="020B0604020202020204" pitchFamily="34" charset="0"/>
                <a:cs typeface="Arial" panose="020B0604020202020204" pitchFamily="34" charset="0"/>
              </a:rPr>
              <a:t>Mae merched sy'n aeddfedu'n gynnar yn tueddu i gael mwy o wrthdaro a chamweithrediad mewn perthnasoedd ag oedolion.</a:t>
            </a:r>
          </a:p>
          <a:p>
            <a:pPr algn="just"/>
            <a:r>
              <a:rPr lang="cy-GB" sz="2400" dirty="0">
                <a:latin typeface="Arial" panose="020B0604020202020204" pitchFamily="34" charset="0"/>
                <a:cs typeface="Arial" panose="020B0604020202020204" pitchFamily="34" charset="0"/>
              </a:rPr>
              <a:t>Mae merched sy'n aeddfedu'n hwyr yn tueddu i ddangos mwy o addasrwydd.</a:t>
            </a:r>
            <a:endParaRPr lang="cy-GB" sz="2400" noProof="0" dirty="0">
              <a:latin typeface="Arial" panose="020B0604020202020204" pitchFamily="34" charset="0"/>
              <a:cs typeface="Arial" panose="020B0604020202020204" pitchFamily="34" charset="0"/>
            </a:endParaRPr>
          </a:p>
          <a:p>
            <a:pPr algn="just" eaLnBrk="1" hangingPunct="1"/>
            <a:endParaRPr lang="en-US" sz="240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5AE25DB8-8016-CCAC-3B51-F3F399BCAB73}"/>
              </a:ext>
            </a:extLst>
          </p:cNvPr>
          <p:cNvSpPr>
            <a:spLocks noGrp="1"/>
          </p:cNvSpPr>
          <p:nvPr>
            <p:ph sz="half" idx="2"/>
          </p:nvPr>
        </p:nvSpPr>
        <p:spPr/>
        <p:txBody>
          <a:bodyPr>
            <a:normAutofit fontScale="700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maturing boys tend to be more staid, conventional, nostalgic</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Late maturing boys tend to do better academically, be less orthodox, more playful</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maturing girls tend to have greater conflict, dysfunction in adult relationships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Late maturing girls tend to show greater adaptability</a:t>
            </a:r>
          </a:p>
          <a:p>
            <a:endParaRPr lang="en-GB" dirty="0"/>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28ED56D6-886D-4179-A674-F32F9CE403D6}" type="slidenum">
              <a:rPr lang="en-GB">
                <a:solidFill>
                  <a:schemeClr val="tx2"/>
                </a:solidFill>
              </a:rPr>
              <a:pPr>
                <a:spcAft>
                  <a:spcPts val="600"/>
                </a:spcAft>
                <a:defRPr/>
              </a:pPr>
              <a:t>41</a:t>
            </a:fld>
            <a:endParaRPr lang="en-GB">
              <a:solidFill>
                <a:schemeClr val="tx2"/>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p:cNvSpPr>
          <p:nvPr>
            <p:ph type="title"/>
          </p:nvPr>
        </p:nvSpPr>
        <p:spPr/>
        <p:txBody>
          <a:bodyPr>
            <a:normAutofit/>
          </a:bodyPr>
          <a:lstStyle/>
          <a:p>
            <a:pPr eaLnBrk="1" hangingPunct="1"/>
            <a:r>
              <a:rPr lang="cy-GB" noProof="0" dirty="0">
                <a:latin typeface="Arial" panose="020B0604020202020204" pitchFamily="34" charset="0"/>
                <a:cs typeface="Arial" panose="020B0604020202020204" pitchFamily="34" charset="0"/>
              </a:rPr>
              <a:t>Hunan-barch a’r Glasoed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Self Esteem and Puberty</a:t>
            </a:r>
            <a:endParaRPr lang="cy-GB" dirty="0">
              <a:latin typeface="Arial" panose="020B0604020202020204" pitchFamily="34" charset="0"/>
              <a:cs typeface="Arial" panose="020B0604020202020204" pitchFamily="34" charset="0"/>
            </a:endParaRPr>
          </a:p>
        </p:txBody>
      </p:sp>
      <p:graphicFrame>
        <p:nvGraphicFramePr>
          <p:cNvPr id="43013" name="Rectangle 3">
            <a:extLst>
              <a:ext uri="{FF2B5EF4-FFF2-40B4-BE49-F238E27FC236}">
                <a16:creationId xmlns:a16="http://schemas.microsoft.com/office/drawing/2014/main" id="{B7709132-E50B-6E77-2FF0-49DCB7715AE7}"/>
              </a:ext>
            </a:extLst>
          </p:cNvPr>
          <p:cNvGraphicFramePr>
            <a:graphicFrameLocks noGrp="1"/>
          </p:cNvGraphicFramePr>
          <p:nvPr>
            <p:ph idx="1"/>
            <p:extLst>
              <p:ext uri="{D42A27DB-BD31-4B8C-83A1-F6EECF244321}">
                <p14:modId xmlns:p14="http://schemas.microsoft.com/office/powerpoint/2010/main" val="4170106760"/>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40A71-2EA7-4DFD-8547-08E12C066321}"/>
              </a:ext>
            </a:extLst>
          </p:cNvPr>
          <p:cNvSpPr>
            <a:spLocks noGrp="1"/>
          </p:cNvSpPr>
          <p:nvPr>
            <p:ph type="title"/>
          </p:nvPr>
        </p:nvSpPr>
        <p:spPr/>
        <p:txBody>
          <a:bodyPr vert="horz" lIns="91440" tIns="45720" rIns="91440" bIns="45720" rtlCol="0" anchor="ctr">
            <a:normAutofit/>
          </a:bodyPr>
          <a:lstStyle/>
          <a:p>
            <a:r>
              <a:rPr lang="cy-GB" sz="8000" noProof="0" dirty="0">
                <a:solidFill>
                  <a:schemeClr val="tx1">
                    <a:lumMod val="85000"/>
                    <a:lumOff val="15000"/>
                  </a:schemeClr>
                </a:solidFill>
              </a:rPr>
              <a:t>Tasg</a:t>
            </a:r>
            <a:r>
              <a:rPr lang="en-US" sz="8000" dirty="0">
                <a:solidFill>
                  <a:schemeClr val="tx1">
                    <a:lumMod val="85000"/>
                    <a:lumOff val="15000"/>
                  </a:schemeClr>
                </a:solidFill>
              </a:rPr>
              <a:t>             Task</a:t>
            </a:r>
          </a:p>
        </p:txBody>
      </p:sp>
      <p:sp>
        <p:nvSpPr>
          <p:cNvPr id="3" name="Content Placeholder 2">
            <a:extLst>
              <a:ext uri="{FF2B5EF4-FFF2-40B4-BE49-F238E27FC236}">
                <a16:creationId xmlns:a16="http://schemas.microsoft.com/office/drawing/2014/main" id="{F41DE0BF-7A1B-4146-94D4-04D01997A6AD}"/>
              </a:ext>
            </a:extLst>
          </p:cNvPr>
          <p:cNvSpPr>
            <a:spLocks noGrp="1"/>
          </p:cNvSpPr>
          <p:nvPr>
            <p:ph sz="half" idx="1"/>
          </p:nvPr>
        </p:nvSpPr>
        <p:spPr/>
        <p:txBody>
          <a:bodyPr vert="horz" lIns="91440" tIns="45720" rIns="91440" bIns="45720" rtlCol="0" anchor="ctr">
            <a:normAutofit/>
          </a:bodyPr>
          <a:lstStyle/>
          <a:p>
            <a:pPr marL="0" indent="0">
              <a:buNone/>
            </a:pPr>
            <a:r>
              <a:rPr lang="cy-GB" sz="2400" cap="all" spc="200" noProof="0" dirty="0">
                <a:solidFill>
                  <a:schemeClr val="tx2"/>
                </a:solidFill>
                <a:latin typeface="+mj-lt"/>
              </a:rPr>
              <a:t>Sut allwn ni fel gweithwyr iechyd gefnogi pobl ifanc gyda’u hunan-barch? </a:t>
            </a:r>
          </a:p>
        </p:txBody>
      </p:sp>
      <p:sp>
        <p:nvSpPr>
          <p:cNvPr id="4" name="Content Placeholder 3">
            <a:extLst>
              <a:ext uri="{FF2B5EF4-FFF2-40B4-BE49-F238E27FC236}">
                <a16:creationId xmlns:a16="http://schemas.microsoft.com/office/drawing/2014/main" id="{E73B7508-2670-17AF-88FC-48B415DD33A4}"/>
              </a:ext>
            </a:extLst>
          </p:cNvPr>
          <p:cNvSpPr>
            <a:spLocks noGrp="1"/>
          </p:cNvSpPr>
          <p:nvPr>
            <p:ph sz="half" idx="2"/>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all" spc="200" normalizeH="0" baseline="0" noProof="0" dirty="0">
              <a:ln>
                <a:noFill/>
              </a:ln>
              <a:solidFill>
                <a:srgbClr val="44546A"/>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sz="2400" cap="all" spc="200" dirty="0">
              <a:solidFill>
                <a:srgbClr val="44546A"/>
              </a:solidFill>
              <a:latin typeface="Calibri Light" panose="020F0302020204030204"/>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all" spc="200" normalizeH="0" baseline="0" noProof="0" dirty="0">
                <a:ln>
                  <a:noFill/>
                </a:ln>
                <a:solidFill>
                  <a:srgbClr val="44546A"/>
                </a:solidFill>
                <a:effectLst/>
                <a:uLnTx/>
                <a:uFillTx/>
                <a:latin typeface="Calibri Light" panose="020F0302020204030204"/>
                <a:ea typeface="+mn-ea"/>
                <a:cs typeface="+mn-cs"/>
              </a:rPr>
              <a:t>How can we as youth workers support young people with their self esteem?</a:t>
            </a:r>
          </a:p>
          <a:p>
            <a:endParaRPr lang="en-GB" dirty="0"/>
          </a:p>
        </p:txBody>
      </p:sp>
    </p:spTree>
    <p:extLst>
      <p:ext uri="{BB962C8B-B14F-4D97-AF65-F5344CB8AC3E}">
        <p14:creationId xmlns:p14="http://schemas.microsoft.com/office/powerpoint/2010/main" val="42895271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p:txBody>
          <a:bodyPr vert="horz" lIns="91440" tIns="45720" rIns="91440" bIns="45720" rtlCol="0" anchor="ctr">
            <a:normAutofit/>
          </a:bodyPr>
          <a:lstStyle/>
          <a:p>
            <a:r>
              <a:rPr lang="en-US" sz="3100">
                <a:solidFill>
                  <a:srgbClr val="FFFFFF"/>
                </a:solidFill>
              </a:rPr>
              <a:t>Skeletal System</a:t>
            </a:r>
            <a:r>
              <a:rPr lang="en-US" sz="3100" noProof="1">
                <a:solidFill>
                  <a:srgbClr val="FFFFFF"/>
                </a:solidFill>
              </a:rPr>
              <a:t> </a:t>
            </a:r>
          </a:p>
        </p:txBody>
      </p:sp>
      <p:sp>
        <p:nvSpPr>
          <p:cNvPr id="3" name="Content Placeholder 2"/>
          <p:cNvSpPr>
            <a:spLocks noGrp="1"/>
          </p:cNvSpPr>
          <p:nvPr>
            <p:ph sz="half" idx="1"/>
          </p:nvPr>
        </p:nvSpPr>
        <p:spPr/>
        <p:txBody>
          <a:bodyPr vert="horz" lIns="0" tIns="45720" rIns="0" bIns="45720" rtlCol="0" anchor="ctr">
            <a:normAutofit fontScale="85000" lnSpcReduction="20000"/>
          </a:bodyPr>
          <a:lstStyle/>
          <a:p>
            <a:r>
              <a:rPr lang="cy-GB" noProof="0" dirty="0"/>
              <a:t>Tanner (1990) – mae’r rhan fwyaf o Ferched yn cyrraedd eu taldra erbyn 16 oed, mae’r rhan fwyaf o Fechgyn yn tyfu nes eu bod yn 18-20 oed. </a:t>
            </a:r>
          </a:p>
          <a:p>
            <a:endParaRPr lang="cy-GB" dirty="0"/>
          </a:p>
          <a:p>
            <a:r>
              <a:rPr lang="cy-GB" noProof="0" dirty="0"/>
              <a:t>Dwylo a traed yw darnau cyntaf corff pobl ifanc i dyfu i faint llawn oedolion.</a:t>
            </a:r>
          </a:p>
          <a:p>
            <a:r>
              <a:rPr lang="cy-GB" sz="1900" dirty="0"/>
              <a:t>Y bongorff yw’r arafach.</a:t>
            </a:r>
          </a:p>
          <a:p>
            <a:r>
              <a:rPr lang="cy-GB" sz="1900" noProof="0" dirty="0"/>
              <a:t>Sbardun twf ym maint esgidiau – rhybudd bod llencyndod ar y ffordd</a:t>
            </a:r>
            <a:r>
              <a:rPr lang="cy-GB" sz="2200" noProof="0" dirty="0"/>
              <a:t>!</a:t>
            </a:r>
          </a:p>
          <a:p>
            <a:endParaRPr lang="cy-GB" sz="2200" noProof="0" dirty="0"/>
          </a:p>
        </p:txBody>
      </p:sp>
      <p:sp>
        <p:nvSpPr>
          <p:cNvPr id="2" name="Content Placeholder 1">
            <a:extLst>
              <a:ext uri="{FF2B5EF4-FFF2-40B4-BE49-F238E27FC236}">
                <a16:creationId xmlns:a16="http://schemas.microsoft.com/office/drawing/2014/main" id="{0C6AEA66-F82F-1D66-EE22-6C0FE9CD709E}"/>
              </a:ext>
            </a:extLst>
          </p:cNvPr>
          <p:cNvSpPr>
            <a:spLocks noGrp="1"/>
          </p:cNvSpPr>
          <p:nvPr>
            <p:ph sz="half" idx="2"/>
          </p:nvPr>
        </p:nvSpPr>
        <p:spPr/>
        <p:txBody>
          <a:bodyPr>
            <a:normAutofit fontScale="85000" lnSpcReduction="20000"/>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Tanner (1990) – most Girls attain most of their height by 16, most Boys grow until 18-20.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Teenagers’ hands and feet are the first body parts to grow to full adult size. </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Trunk is the slowest. </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Growth spurt in shoes size – warning to parents that puberty is on the way! </a:t>
            </a:r>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6082" name="Title 1"/>
          <p:cNvSpPr>
            <a:spLocks noGrp="1"/>
          </p:cNvSpPr>
          <p:nvPr>
            <p:ph type="title"/>
          </p:nvPr>
        </p:nvSpPr>
        <p:spPr>
          <a:xfrm>
            <a:off x="369277" y="516835"/>
            <a:ext cx="2313633" cy="5772840"/>
          </a:xfrm>
        </p:spPr>
        <p:txBody>
          <a:bodyPr vert="horz" lIns="91440" tIns="45720" rIns="91440" bIns="45720" rtlCol="0" anchor="ctr">
            <a:normAutofit/>
          </a:bodyPr>
          <a:lstStyle/>
          <a:p>
            <a:r>
              <a:rPr lang="en-US" sz="3100">
                <a:solidFill>
                  <a:srgbClr val="FFFFFF"/>
                </a:solidFill>
              </a:rPr>
              <a:t>Skeletal System</a:t>
            </a:r>
            <a:br>
              <a:rPr lang="en-US" sz="3100">
                <a:solidFill>
                  <a:srgbClr val="FFFFFF"/>
                </a:solidFill>
              </a:rPr>
            </a:br>
            <a:endParaRPr lang="en-US" sz="3100">
              <a:solidFill>
                <a:srgbClr val="FFFFFF"/>
              </a:solidFill>
            </a:endParaRPr>
          </a:p>
        </p:txBody>
      </p:sp>
      <p:graphicFrame>
        <p:nvGraphicFramePr>
          <p:cNvPr id="46084" name="Content Placeholder 2">
            <a:extLst>
              <a:ext uri="{FF2B5EF4-FFF2-40B4-BE49-F238E27FC236}">
                <a16:creationId xmlns:a16="http://schemas.microsoft.com/office/drawing/2014/main" id="{9E701E8E-81C1-8B47-75FD-A075901B42B4}"/>
              </a:ext>
            </a:extLst>
          </p:cNvPr>
          <p:cNvGraphicFramePr>
            <a:graphicFrameLocks noGrp="1"/>
          </p:cNvGraphicFramePr>
          <p:nvPr>
            <p:ph sz="half" idx="1"/>
            <p:extLst>
              <p:ext uri="{D42A27DB-BD31-4B8C-83A1-F6EECF244321}">
                <p14:modId xmlns:p14="http://schemas.microsoft.com/office/powerpoint/2010/main" val="1403277194"/>
              </p:ext>
            </p:extLst>
          </p:nvPr>
        </p:nvGraphicFramePr>
        <p:xfrm>
          <a:off x="539552" y="260649"/>
          <a:ext cx="8115101"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B38E8-0541-F1B1-6A08-568E7D092C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70C0BB-8697-5123-4577-78C5B63C311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DB58DC8-5187-F1E4-3809-F6AB5CEC9AF6}"/>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9669007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7106" name="Title 1"/>
          <p:cNvSpPr>
            <a:spLocks noGrp="1"/>
          </p:cNvSpPr>
          <p:nvPr>
            <p:ph type="title"/>
          </p:nvPr>
        </p:nvSpPr>
        <p:spPr>
          <a:xfrm>
            <a:off x="369277" y="516835"/>
            <a:ext cx="2313633" cy="5772840"/>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The Muscular System</a:t>
            </a:r>
            <a:endParaRPr lang="en-US" sz="3100">
              <a:solidFill>
                <a:srgbClr val="FFFFFF"/>
              </a:solidFill>
              <a:latin typeface="Arial" panose="020B0604020202020204" pitchFamily="34" charset="0"/>
              <a:cs typeface="Arial" panose="020B0604020202020204" pitchFamily="34" charset="0"/>
            </a:endParaRPr>
          </a:p>
        </p:txBody>
      </p:sp>
      <p:graphicFrame>
        <p:nvGraphicFramePr>
          <p:cNvPr id="47109" name="Content Placeholder 2">
            <a:extLst>
              <a:ext uri="{FF2B5EF4-FFF2-40B4-BE49-F238E27FC236}">
                <a16:creationId xmlns:a16="http://schemas.microsoft.com/office/drawing/2014/main" id="{BE09A7D5-6A8E-8641-7052-BA7E9E53A97A}"/>
              </a:ext>
            </a:extLst>
          </p:cNvPr>
          <p:cNvGraphicFramePr>
            <a:graphicFrameLocks noGrp="1"/>
          </p:cNvGraphicFramePr>
          <p:nvPr>
            <p:ph idx="1"/>
            <p:extLst>
              <p:ext uri="{D42A27DB-BD31-4B8C-83A1-F6EECF244321}">
                <p14:modId xmlns:p14="http://schemas.microsoft.com/office/powerpoint/2010/main" val="3879651087"/>
              </p:ext>
            </p:extLst>
          </p:nvPr>
        </p:nvGraphicFramePr>
        <p:xfrm>
          <a:off x="971600" y="260648"/>
          <a:ext cx="7683053"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2E443-4656-27ED-315C-77071C51E5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D8A5C6-E2C5-0172-C852-4BAF508B053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563226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9154" name="Title 1"/>
          <p:cNvSpPr>
            <a:spLocks noGrp="1"/>
          </p:cNvSpPr>
          <p:nvPr>
            <p:ph type="title"/>
          </p:nvPr>
        </p:nvSpPr>
        <p:spPr>
          <a:xfrm>
            <a:off x="3886200" y="634946"/>
            <a:ext cx="4776107" cy="1450757"/>
          </a:xfrm>
        </p:spPr>
        <p:txBody>
          <a:bodyPr vert="horz" lIns="91440" tIns="45720" rIns="91440" bIns="45720" rtlCol="0" anchor="b">
            <a:normAutofit/>
          </a:bodyPr>
          <a:lstStyle/>
          <a:p>
            <a:r>
              <a:rPr lang="cy-GB" noProof="0" dirty="0"/>
              <a:t>Y Galon a’r Ysgyfaint</a:t>
            </a:r>
            <a:br>
              <a:rPr lang="en-US" dirty="0"/>
            </a:br>
            <a:r>
              <a:rPr lang="en-US" dirty="0"/>
              <a:t>Heart and Lungs </a:t>
            </a:r>
          </a:p>
        </p:txBody>
      </p:sp>
      <p:sp>
        <p:nvSpPr>
          <p:cNvPr id="3" name="Content Placeholder 2"/>
          <p:cNvSpPr>
            <a:spLocks noGrp="1"/>
          </p:cNvSpPr>
          <p:nvPr>
            <p:ph sz="half" idx="1"/>
          </p:nvPr>
        </p:nvSpPr>
        <p:spPr>
          <a:xfrm>
            <a:off x="3886200" y="2198914"/>
            <a:ext cx="4776107" cy="3670180"/>
          </a:xfrm>
        </p:spPr>
        <p:txBody>
          <a:bodyPr vert="horz" lIns="0" tIns="45720" rIns="0" bIns="45720" rtlCol="0">
            <a:normAutofit fontScale="62500" lnSpcReduction="20000"/>
          </a:bodyPr>
          <a:lstStyle/>
          <a:p>
            <a:pPr algn="just"/>
            <a:r>
              <a:rPr lang="cy-GB" sz="2800" noProof="0" dirty="0"/>
              <a:t>Mae’r Galon a’r Ysgyfaint yn cynyddu’n sylweddol mewn maint yn ystod</a:t>
            </a:r>
            <a:r>
              <a:rPr lang="cy-GB" noProof="0" dirty="0"/>
              <a:t> </a:t>
            </a:r>
            <a:r>
              <a:rPr lang="cy-GB" sz="2800" noProof="0" dirty="0"/>
              <a:t>llencyndod. </a:t>
            </a:r>
          </a:p>
          <a:p>
            <a:pPr algn="just"/>
            <a:r>
              <a:rPr lang="en-US" sz="2800" dirty="0"/>
              <a:t>Heart and Lungs increase considerably in size during teenage years. </a:t>
            </a:r>
          </a:p>
          <a:p>
            <a:pPr algn="just"/>
            <a:r>
              <a:rPr lang="cy-GB" sz="2800" noProof="0" dirty="0"/>
              <a:t>Curiad y gallon yn gostwng</a:t>
            </a:r>
          </a:p>
          <a:p>
            <a:pPr algn="just"/>
            <a:r>
              <a:rPr lang="en-US" sz="2800" dirty="0"/>
              <a:t>Heart rate drops </a:t>
            </a:r>
          </a:p>
          <a:p>
            <a:pPr algn="just"/>
            <a:r>
              <a:rPr lang="cy-GB" sz="2800" noProof="0" dirty="0"/>
              <a:t>Mwy arwyddocaol i Fechgyn na Merched. </a:t>
            </a:r>
            <a:r>
              <a:rPr lang="en-US" sz="2800" dirty="0"/>
              <a:t>More significant for Boys than girls. </a:t>
            </a:r>
          </a:p>
          <a:p>
            <a:pPr lvl="1" algn="just"/>
            <a:r>
              <a:rPr lang="en-US" sz="2400" dirty="0"/>
              <a:t>Pam? Why?</a:t>
            </a:r>
          </a:p>
          <a:p>
            <a:pPr lvl="1" algn="just"/>
            <a:r>
              <a:rPr lang="cy-GB" sz="2400" noProof="0" dirty="0"/>
              <a:t>Yn gwneud </a:t>
            </a:r>
            <a:r>
              <a:rPr lang="en-US" sz="2400" dirty="0" err="1"/>
              <a:t>i</a:t>
            </a:r>
            <a:r>
              <a:rPr lang="en-US" sz="2400" dirty="0"/>
              <a:t> </a:t>
            </a:r>
            <a:r>
              <a:rPr lang="cy-GB" sz="2400" noProof="0" dirty="0"/>
              <a:t>fechgyn</a:t>
            </a:r>
            <a:r>
              <a:rPr lang="en-US" sz="2400" dirty="0"/>
              <a:t> </a:t>
            </a:r>
            <a:r>
              <a:rPr lang="cy-GB" sz="2400" noProof="0" dirty="0"/>
              <a:t>gael mwy o </a:t>
            </a:r>
            <a:r>
              <a:rPr lang="cy-GB" sz="2400" noProof="0" dirty="0" err="1"/>
              <a:t>gapasiti</a:t>
            </a:r>
            <a:r>
              <a:rPr lang="cy-GB" sz="2400" noProof="0" dirty="0"/>
              <a:t> ar gyfer ymarfer corff, neu a yw </a:t>
            </a:r>
            <a:r>
              <a:rPr lang="cy-GB" sz="2400" noProof="0" dirty="0" err="1"/>
              <a:t>capasiti</a:t>
            </a:r>
            <a:r>
              <a:rPr lang="cy-GB" sz="2400" noProof="0" dirty="0"/>
              <a:t> mwy bechgyn ar gyfer ymarfer corff sy’n gwneud y newidiadau hyn. </a:t>
            </a:r>
          </a:p>
          <a:p>
            <a:pPr lvl="1" algn="just"/>
            <a:r>
              <a:rPr lang="en-US" sz="2400" dirty="0"/>
              <a:t>Makes boys have a greater capacity for exercise, or is it boys greater capacity for exercise that makes these changes. </a:t>
            </a:r>
          </a:p>
        </p:txBody>
      </p:sp>
      <p:pic>
        <p:nvPicPr>
          <p:cNvPr id="49156" name="Picture 49155" descr="Stethoscope">
            <a:extLst>
              <a:ext uri="{FF2B5EF4-FFF2-40B4-BE49-F238E27FC236}">
                <a16:creationId xmlns:a16="http://schemas.microsoft.com/office/drawing/2014/main" id="{9D92FFBA-403A-D4DB-605F-C58B46FD9432}"/>
              </a:ext>
            </a:extLst>
          </p:cNvPr>
          <p:cNvPicPr>
            <a:picLocks noChangeAspect="1"/>
          </p:cNvPicPr>
          <p:nvPr/>
        </p:nvPicPr>
        <p:blipFill rotWithShape="1">
          <a:blip r:embed="rId2"/>
          <a:srcRect l="35805" r="30279" b="1"/>
          <a:stretch/>
        </p:blipFill>
        <p:spPr>
          <a:xfrm>
            <a:off x="20" y="-12128"/>
            <a:ext cx="3490702" cy="6870127"/>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4547-007F-8764-9A54-1992A44686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79382B-0FA2-AB4E-3991-C9BEDC3D2F2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B7E09B7F-3E1B-DB70-8A91-8BFE80514918}"/>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4013874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D3A321-9ECD-44F3-A0FE-68F68C1B4BF7}"/>
              </a:ext>
            </a:extLst>
          </p:cNvPr>
          <p:cNvSpPr txBox="1"/>
          <p:nvPr/>
        </p:nvSpPr>
        <p:spPr>
          <a:xfrm>
            <a:off x="1187624" y="605896"/>
            <a:ext cx="7179135" cy="5646208"/>
          </a:xfrm>
          <a:prstGeom prst="rect">
            <a:avLst/>
          </a:prstGeom>
        </p:spPr>
        <p:txBody>
          <a:bodyPr vert="horz" lIns="0" tIns="45720" rIns="0" bIns="45720" rtlCol="0" anchor="ctr">
            <a:normAutofit/>
          </a:bodyPr>
          <a:lstStyle/>
          <a:p>
            <a:pPr algn="just" defTabSz="914400">
              <a:lnSpc>
                <a:spcPct val="90000"/>
              </a:lnSpc>
              <a:spcAft>
                <a:spcPts val="600"/>
              </a:spcAft>
              <a:buClr>
                <a:schemeClr val="accent1"/>
              </a:buClr>
              <a:buFont typeface="Calibri" panose="020F0502020204030204" pitchFamily="34" charset="0"/>
            </a:pPr>
            <a:endParaRPr lang="en-US" sz="3200" dirty="0">
              <a:solidFill>
                <a:schemeClr val="tx1">
                  <a:lumMod val="75000"/>
                  <a:lumOff val="25000"/>
                </a:schemeClr>
              </a:solidFill>
            </a:endParaRPr>
          </a:p>
        </p:txBody>
      </p:sp>
      <p:sp>
        <p:nvSpPr>
          <p:cNvPr id="7" name="Title 6">
            <a:extLst>
              <a:ext uri="{FF2B5EF4-FFF2-40B4-BE49-F238E27FC236}">
                <a16:creationId xmlns:a16="http://schemas.microsoft.com/office/drawing/2014/main" id="{385BA02C-A804-6DBF-55F1-F91407135693}"/>
              </a:ext>
            </a:extLst>
          </p:cNvPr>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7FB1FC0E-1DDF-6797-BF45-25A78E19A336}"/>
              </a:ext>
            </a:extLst>
          </p:cNvPr>
          <p:cNvSpPr>
            <a:spLocks noGrp="1"/>
          </p:cNvSpPr>
          <p:nvPr>
            <p:ph sz="half" idx="1"/>
          </p:nvPr>
        </p:nvSpPr>
        <p:spPr/>
        <p:txBody>
          <a:bodyPr/>
          <a:lstStyle/>
          <a:p>
            <a:r>
              <a:rPr lang="cy-GB" noProof="0" dirty="0"/>
              <a:t>Ydych chi’n gallu meddwl am rai o’r heriau iechyd y mae pobl ifanc yn eu hwynebu mewn perthynas â thrawsnewidiadau biolegol? </a:t>
            </a:r>
          </a:p>
        </p:txBody>
      </p:sp>
      <p:sp>
        <p:nvSpPr>
          <p:cNvPr id="9" name="Content Placeholder 8">
            <a:extLst>
              <a:ext uri="{FF2B5EF4-FFF2-40B4-BE49-F238E27FC236}">
                <a16:creationId xmlns:a16="http://schemas.microsoft.com/office/drawing/2014/main" id="{9C0BE483-310E-2B80-9C04-56813F6D088F}"/>
              </a:ext>
            </a:extLst>
          </p:cNvPr>
          <p:cNvSpPr>
            <a:spLocks noGrp="1"/>
          </p:cNvSpPr>
          <p:nvPr>
            <p:ph sz="half" idx="2"/>
          </p:nvPr>
        </p:nvSpPr>
        <p:spPr/>
        <p:txBody>
          <a:bodyPr/>
          <a:lstStyle/>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32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Can you think of some of the health challenges young people may face in relation to biological transitions? </a:t>
            </a:r>
          </a:p>
          <a:p>
            <a:endParaRPr lang="en-GB" dirty="0"/>
          </a:p>
        </p:txBody>
      </p:sp>
    </p:spTree>
    <p:extLst>
      <p:ext uri="{BB962C8B-B14F-4D97-AF65-F5344CB8AC3E}">
        <p14:creationId xmlns:p14="http://schemas.microsoft.com/office/powerpoint/2010/main" val="19770183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A8A60F-A655-117D-0A4A-B6211DACD9FC}"/>
              </a:ext>
            </a:extLst>
          </p:cNvPr>
          <p:cNvSpPr>
            <a:spLocks noGrp="1"/>
          </p:cNvSpPr>
          <p:nvPr>
            <p:ph sz="half" idx="1"/>
          </p:nvPr>
        </p:nvSpPr>
        <p:spPr/>
        <p:txBody>
          <a:bodyPr>
            <a:noAutofit/>
          </a:bodyPr>
          <a:lstStyle/>
          <a:p>
            <a:r>
              <a:rPr lang="cy-GB" sz="3600" noProof="0" dirty="0"/>
              <a:t>Rhai enghreifftiau o heriau iechyd mewn perthynas â thrawsnewidiadau biolegol</a:t>
            </a:r>
          </a:p>
        </p:txBody>
      </p:sp>
      <p:sp>
        <p:nvSpPr>
          <p:cNvPr id="4" name="Content Placeholder 3">
            <a:extLst>
              <a:ext uri="{FF2B5EF4-FFF2-40B4-BE49-F238E27FC236}">
                <a16:creationId xmlns:a16="http://schemas.microsoft.com/office/drawing/2014/main" id="{537299FB-8510-4ECF-DFA1-43A56520FCE6}"/>
              </a:ext>
            </a:extLst>
          </p:cNvPr>
          <p:cNvSpPr>
            <a:spLocks noGrp="1"/>
          </p:cNvSpPr>
          <p:nvPr>
            <p:ph sz="half" idx="2"/>
          </p:nvPr>
        </p:nvSpPr>
        <p:spPr/>
        <p:txBody>
          <a:bodyPr/>
          <a:lstStyle/>
          <a:p>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Some examples of health challenges in relation to biological transitions</a:t>
            </a:r>
            <a:endParaRPr lang="en-GB" dirty="0"/>
          </a:p>
        </p:txBody>
      </p:sp>
    </p:spTree>
    <p:extLst>
      <p:ext uri="{BB962C8B-B14F-4D97-AF65-F5344CB8AC3E}">
        <p14:creationId xmlns:p14="http://schemas.microsoft.com/office/powerpoint/2010/main" val="16084834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9552" y="1628800"/>
            <a:ext cx="3151262" cy="1325563"/>
          </a:xfrm>
        </p:spPr>
        <p:txBody>
          <a:bodyPr anchor="ctr">
            <a:noAutofit/>
          </a:bodyPr>
          <a:lstStyle/>
          <a:p>
            <a:r>
              <a:rPr lang="cy-GB" sz="1400" noProof="0" dirty="0">
                <a:latin typeface="Arial" panose="020B0604020202020204" pitchFamily="34" charset="0"/>
                <a:cs typeface="Arial" panose="020B0604020202020204" pitchFamily="34" charset="0"/>
              </a:rPr>
              <a:t>Mae’r cyfryngau cymdeithasol, y teledu, ffilmiau ac hysbysiadau wedi cael effaith enfawr ar ganfyddiadau o ddelwedd y corff. </a:t>
            </a:r>
            <a:r>
              <a:rPr lang="cy-GB" sz="1400" noProof="0" dirty="0">
                <a:solidFill>
                  <a:srgbClr val="FFFFFF"/>
                </a:solidFill>
                <a:latin typeface="Arial" panose="020B0604020202020204" pitchFamily="34" charset="0"/>
                <a:cs typeface="Arial" panose="020B0604020202020204" pitchFamily="34" charset="0"/>
              </a:rPr>
              <a:t>f</a:t>
            </a:r>
            <a:r>
              <a:rPr lang="cy-GB" sz="1400" b="1" noProof="0" dirty="0">
                <a:solidFill>
                  <a:srgbClr val="FFFFFF"/>
                </a:solidFill>
                <a:latin typeface="Arial" panose="020B0604020202020204" pitchFamily="34" charset="0"/>
                <a:cs typeface="Arial" panose="020B0604020202020204" pitchFamily="34" charset="0"/>
              </a:rPr>
              <a:t> </a:t>
            </a:r>
            <a:r>
              <a:rPr lang="cy-GB" sz="1400" b="1" noProof="0" dirty="0" err="1">
                <a:solidFill>
                  <a:srgbClr val="FFFFFF"/>
                </a:solidFill>
                <a:latin typeface="Arial" panose="020B0604020202020204" pitchFamily="34" charset="0"/>
                <a:cs typeface="Arial" panose="020B0604020202020204" pitchFamily="34" charset="0"/>
              </a:rPr>
              <a:t>body</a:t>
            </a:r>
            <a:r>
              <a:rPr lang="cy-GB" sz="1400" b="1" noProof="0" dirty="0">
                <a:solidFill>
                  <a:srgbClr val="FFFFFF"/>
                </a:solidFill>
                <a:latin typeface="Arial" panose="020B0604020202020204" pitchFamily="34" charset="0"/>
                <a:cs typeface="Arial" panose="020B0604020202020204" pitchFamily="34" charset="0"/>
              </a:rPr>
              <a:t> </a:t>
            </a:r>
            <a:r>
              <a:rPr lang="en-GB" sz="1600" b="1" dirty="0">
                <a:solidFill>
                  <a:srgbClr val="FFFFFF"/>
                </a:solidFill>
                <a:latin typeface="Arial" panose="020B0604020202020204" pitchFamily="34" charset="0"/>
                <a:cs typeface="Arial" panose="020B0604020202020204" pitchFamily="34" charset="0"/>
              </a:rPr>
              <a:t>image</a:t>
            </a:r>
            <a:br>
              <a:rPr lang="en-GB" sz="1600" b="1" dirty="0">
                <a:solidFill>
                  <a:srgbClr val="FFFFFF"/>
                </a:solidFill>
              </a:rPr>
            </a:br>
            <a:r>
              <a:rPr lang="en-GB" sz="1600" b="1" dirty="0">
                <a:solidFill>
                  <a:srgbClr val="FFFFFF"/>
                </a:solidFill>
              </a:rPr>
              <a:t>M</a:t>
            </a:r>
          </a:p>
        </p:txBody>
      </p:sp>
      <p:sp>
        <p:nvSpPr>
          <p:cNvPr id="3" name="Content Placeholder 2"/>
          <p:cNvSpPr>
            <a:spLocks noGrp="1"/>
          </p:cNvSpPr>
          <p:nvPr>
            <p:ph sz="half" idx="1"/>
          </p:nvPr>
        </p:nvSpPr>
        <p:spPr>
          <a:xfrm>
            <a:off x="323528" y="1524069"/>
            <a:ext cx="3867150" cy="3809862"/>
          </a:xfrm>
        </p:spPr>
        <p:txBody>
          <a:bodyPr anchor="ctr">
            <a:normAutofit fontScale="55000" lnSpcReduction="20000"/>
          </a:bodyPr>
          <a:lstStyle/>
          <a:p>
            <a:pPr marL="0" indent="0">
              <a:buNone/>
            </a:pPr>
            <a:endParaRPr lang="cy-GB" noProof="0" dirty="0"/>
          </a:p>
          <a:p>
            <a:pPr marL="0" indent="0">
              <a:buNone/>
            </a:pPr>
            <a:endParaRPr lang="cy-GB" noProof="0" dirty="0"/>
          </a:p>
          <a:p>
            <a:pPr marL="0" indent="0">
              <a:buNone/>
            </a:pPr>
            <a:endParaRPr lang="cy-GB" dirty="0"/>
          </a:p>
          <a:p>
            <a:pPr marL="0" indent="0">
              <a:buNone/>
            </a:pPr>
            <a:r>
              <a:rPr lang="cy-GB" noProof="0" dirty="0"/>
              <a:t>Gall negeseuon iechyd a rhaglenni ffitrwydd ysgolion yn ogystal â bwlio gan gyfoedion am unrhyw arwyddion o ordewdra wneud i bobl sy’n cael trafferth gyda’u pwysau deimlo’n ostyngedig, ac yn ddihyder a’u bod yn cael eu gwrthod.</a:t>
            </a:r>
          </a:p>
          <a:p>
            <a:pPr marL="0" indent="0">
              <a:buNone/>
            </a:pPr>
            <a:endParaRPr lang="cy-GB" dirty="0"/>
          </a:p>
          <a:p>
            <a:pPr marL="0" indent="0">
              <a:buNone/>
            </a:pPr>
            <a:r>
              <a:rPr lang="cy-GB" noProof="0" dirty="0"/>
              <a:t>Mae pwysau ar fenywod ifanc i gwrdd â normau diwylliannol ehangach o harddwch yn arbennig o gryf a </a:t>
            </a:r>
            <a:r>
              <a:rPr lang="cy-GB" noProof="0" dirty="0" err="1"/>
              <a:t>gallant</a:t>
            </a:r>
            <a:r>
              <a:rPr lang="cy-GB" noProof="0" dirty="0"/>
              <a:t> gyfrannu at  obsesiwn ar golli pwysau, gyda’r risg o anorecsia </a:t>
            </a:r>
            <a:r>
              <a:rPr lang="cy-GB" noProof="0" dirty="0" err="1"/>
              <a:t>nerfosa</a:t>
            </a:r>
            <a:r>
              <a:rPr lang="cy-GB" noProof="0" dirty="0"/>
              <a:t> a </a:t>
            </a:r>
            <a:r>
              <a:rPr lang="cy-GB" noProof="0" dirty="0" err="1"/>
              <a:t>bwlimia</a:t>
            </a:r>
            <a:r>
              <a:rPr lang="cy-GB" noProof="0" dirty="0"/>
              <a:t>. </a:t>
            </a:r>
          </a:p>
        </p:txBody>
      </p:sp>
      <p:sp>
        <p:nvSpPr>
          <p:cNvPr id="4" name="Content Placeholder 3">
            <a:extLst>
              <a:ext uri="{FF2B5EF4-FFF2-40B4-BE49-F238E27FC236}">
                <a16:creationId xmlns:a16="http://schemas.microsoft.com/office/drawing/2014/main" id="{2DF2ED65-BF2C-9145-611A-76E21EB0B95C}"/>
              </a:ext>
            </a:extLst>
          </p:cNvPr>
          <p:cNvSpPr>
            <a:spLocks noGrp="1"/>
          </p:cNvSpPr>
          <p:nvPr>
            <p:ph sz="half" idx="2"/>
          </p:nvPr>
        </p:nvSpPr>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Social media, TV, films and advertising have had a huge effect on perceptions of body image.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Health messages and school fitness programmes, together with peer bullying against any signs of obesity can make people who struggle with weight feel humiliated and unconfident, and rejected.</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Pressures on young women to meet wider cultural ‘norms’ of beauty particularly  strong and can contribute to fixation on losing weight, with risk of anorexia nervosa and bulimia.</a:t>
            </a:r>
          </a:p>
          <a:p>
            <a:endParaRPr lang="en-GB" dirty="0"/>
          </a:p>
        </p:txBody>
      </p:sp>
    </p:spTree>
    <p:extLst>
      <p:ext uri="{BB962C8B-B14F-4D97-AF65-F5344CB8AC3E}">
        <p14:creationId xmlns:p14="http://schemas.microsoft.com/office/powerpoint/2010/main" val="21197465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2900" b="1" dirty="0">
                <a:solidFill>
                  <a:srgbClr val="FFFFFF"/>
                </a:solidFill>
                <a:latin typeface="Arial" panose="020B0604020202020204" pitchFamily="34" charset="0"/>
                <a:cs typeface="Arial" panose="020B0604020202020204" pitchFamily="34" charset="0"/>
              </a:rPr>
              <a:t>Body dysmorphic disorder</a:t>
            </a:r>
          </a:p>
        </p:txBody>
      </p:sp>
      <p:sp>
        <p:nvSpPr>
          <p:cNvPr id="3" name="Content Placeholder 2"/>
          <p:cNvSpPr>
            <a:spLocks noGrp="1"/>
          </p:cNvSpPr>
          <p:nvPr>
            <p:ph sz="half" idx="1"/>
          </p:nvPr>
        </p:nvSpPr>
        <p:spPr/>
        <p:txBody>
          <a:bodyPr anchor="ctr">
            <a:normAutofit fontScale="40000" lnSpcReduction="20000"/>
          </a:bodyPr>
          <a:lstStyle/>
          <a:p>
            <a:pPr marL="0" indent="0">
              <a:buNone/>
            </a:pPr>
            <a:r>
              <a:rPr lang="cy-GB" noProof="0" dirty="0">
                <a:latin typeface="Arial" panose="020B0604020202020204" pitchFamily="34" charset="0"/>
                <a:cs typeface="Arial" panose="020B0604020202020204" pitchFamily="34" charset="0"/>
              </a:rPr>
              <a:t>Gall anhwylder </a:t>
            </a:r>
            <a:r>
              <a:rPr lang="cy-GB" noProof="0" dirty="0" err="1">
                <a:latin typeface="Arial" panose="020B0604020202020204" pitchFamily="34" charset="0"/>
                <a:cs typeface="Arial" panose="020B0604020202020204" pitchFamily="34" charset="0"/>
              </a:rPr>
              <a:t>dysmorffeg</a:t>
            </a:r>
            <a:r>
              <a:rPr lang="cy-GB" noProof="0" dirty="0">
                <a:latin typeface="Arial" panose="020B0604020202020204" pitchFamily="34" charset="0"/>
                <a:cs typeface="Arial" panose="020B0604020202020204" pitchFamily="34" charset="0"/>
              </a:rPr>
              <a:t> y corff gynnwys iselder, symptomau </a:t>
            </a:r>
            <a:r>
              <a:rPr lang="cy-GB" dirty="0"/>
              <a:t>anhwylder </a:t>
            </a:r>
            <a:r>
              <a:rPr lang="cy-GB" noProof="0" dirty="0"/>
              <a:t>obsesiynol-</a:t>
            </a:r>
            <a:r>
              <a:rPr lang="cy-GB" noProof="0" dirty="0" err="1"/>
              <a:t>gorfodaethol</a:t>
            </a:r>
            <a:r>
              <a:rPr lang="cy-GB" noProof="0" dirty="0"/>
              <a:t> (OCD), ymddygiadau ailadroddus, ffobia cymdeithasol a syniadau ynghylch hunanladdiad.</a:t>
            </a:r>
          </a:p>
          <a:p>
            <a:pPr marL="0" indent="0">
              <a:buNone/>
            </a:pPr>
            <a:endParaRPr lang="cy-GB" dirty="0"/>
          </a:p>
          <a:p>
            <a:pPr marL="0" indent="0">
              <a:buNone/>
            </a:pPr>
            <a:r>
              <a:rPr lang="cy-GB" dirty="0" err="1"/>
              <a:t>Gorbryder</a:t>
            </a:r>
            <a:r>
              <a:rPr lang="cy-GB" dirty="0"/>
              <a:t> ynghylch diffyg dychmygol neu ddibwys sy'n arwain at ofid difrifol. Mae person yn ceisio osgoi eraill oherwydd ofn cywilydd, embaras neu o  gael ei ystyried yn falch.</a:t>
            </a:r>
          </a:p>
          <a:p>
            <a:pPr marL="0" indent="0">
              <a:buNone/>
            </a:pPr>
            <a:endParaRPr lang="cy-GB" dirty="0"/>
          </a:p>
          <a:p>
            <a:pPr marL="0" indent="0">
              <a:buNone/>
            </a:pPr>
            <a:r>
              <a:rPr lang="cy-GB" dirty="0"/>
              <a:t>Yn aml yn cael ei gam-</a:t>
            </a:r>
            <a:r>
              <a:rPr lang="cy-GB" dirty="0" err="1"/>
              <a:t>ddiagnosio</a:t>
            </a:r>
            <a:r>
              <a:rPr lang="cy-GB" dirty="0"/>
              <a:t> neu ei golli. Anhwylder cyfrinachol cudd.</a:t>
            </a:r>
          </a:p>
          <a:p>
            <a:pPr marL="0" indent="0">
              <a:buNone/>
            </a:pPr>
            <a:endParaRPr lang="cy-GB" dirty="0"/>
          </a:p>
          <a:p>
            <a:pPr marL="0" indent="0">
              <a:buNone/>
            </a:pPr>
            <a:r>
              <a:rPr lang="cy-GB" dirty="0"/>
              <a:t>Gall y dioddefwr geisio llawdriniaeth gosmetig, dermatoleg ac ati cyn cyfaddef ei fod wedi’i drechu.</a:t>
            </a:r>
          </a:p>
          <a:p>
            <a:pPr marL="0" indent="0">
              <a:buNone/>
            </a:pPr>
            <a:endParaRPr lang="cy-GB" dirty="0"/>
          </a:p>
          <a:p>
            <a:pPr marL="0" indent="0">
              <a:buNone/>
            </a:pPr>
            <a:r>
              <a:rPr lang="cy-GB" dirty="0"/>
              <a:t>Mewn achosion ysgafnach, mae llawer o bobl ifanc yn datblygu ‘obsesiwn' am nodweddion corfforol e.e. smotyn ar eu hwyneb neu gyflwr eu gwallt y diwrnod hwnnw - byddai anhwylder </a:t>
            </a:r>
            <a:r>
              <a:rPr lang="cy-GB" dirty="0" err="1"/>
              <a:t>dysmorffig</a:t>
            </a:r>
            <a:r>
              <a:rPr lang="cy-GB" dirty="0"/>
              <a:t> y corff yn para'n hir ac fel arfer dim ond dros dro y caiff ei leddfu gan newidiadau corfforol. Yn aml mae symptomau'n cael eu dadleoli, ac mae syniad newydd yn dod i'r amlwg. Mae'r person yn ei chael hi'n anodd gwerthfawrogi ei hun heb i'r newid corfforol hwn gael ei wneud.</a:t>
            </a:r>
          </a:p>
          <a:p>
            <a:pPr marL="0" indent="0">
              <a:buNone/>
            </a:pPr>
            <a:endParaRPr lang="cy-GB" dirty="0"/>
          </a:p>
          <a:p>
            <a:pPr marL="0" indent="0">
              <a:buNone/>
            </a:pPr>
            <a:endParaRPr lang="cy-GB" dirty="0"/>
          </a:p>
          <a:p>
            <a:pPr marL="0" indent="0">
              <a:buNone/>
            </a:pPr>
            <a:endParaRPr lang="cy-GB" dirty="0"/>
          </a:p>
          <a:p>
            <a:pPr marL="0" indent="0">
              <a:buNone/>
            </a:pPr>
            <a:endParaRPr lang="cy-GB" noProof="0" dirty="0"/>
          </a:p>
          <a:p>
            <a:pPr marL="0" indent="0">
              <a:buNone/>
            </a:pPr>
            <a:endParaRPr lang="cy-GB" noProof="0" dirty="0"/>
          </a:p>
          <a:p>
            <a:pPr marL="0" indent="0">
              <a:buNone/>
            </a:pPr>
            <a:endParaRPr lang="cy-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BBF3139-5887-D1EE-B18D-F12C1EF3B4A2}"/>
              </a:ext>
            </a:extLst>
          </p:cNvPr>
          <p:cNvSpPr>
            <a:spLocks noGrp="1"/>
          </p:cNvSpPr>
          <p:nvPr>
            <p:ph sz="half" idx="2"/>
          </p:nvPr>
        </p:nvSpPr>
        <p:spPr/>
        <p:txBody>
          <a:bodyPr>
            <a:normAutofit fontScale="40000" lnSpcReduction="20000"/>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Body dysmorphic disorder can include depression, OCD symptoms, repetitive behaviours, social phobia and suicidal ideation.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Preoccupation with an imagined or trivial defect that leads to severe distress. Person seeks to avoid others because of fear of humiliation, embarrassment or of being thought vain.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Often misdiagnosed or missed.  Secretive, hidden disorder.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Sufferer may seek cosmetic surgery, dermatology etc. before admitting ‘defeat’.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milder forms, many teenagers ‘obsess’ about a physical feature </a:t>
            </a:r>
            <a:r>
              <a:rPr kumimoji="0" lang="en-GB" sz="27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p>
          <a:p>
            <a:endParaRPr lang="en-GB" dirty="0"/>
          </a:p>
        </p:txBody>
      </p:sp>
    </p:spTree>
    <p:extLst>
      <p:ext uri="{BB962C8B-B14F-4D97-AF65-F5344CB8AC3E}">
        <p14:creationId xmlns:p14="http://schemas.microsoft.com/office/powerpoint/2010/main" val="9911767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314939-C124-566E-9A25-22CA4B331163}"/>
              </a:ext>
            </a:extLst>
          </p:cNvPr>
          <p:cNvSpPr>
            <a:spLocks noGrp="1"/>
          </p:cNvSpPr>
          <p:nvPr>
            <p:ph type="title"/>
          </p:nvPr>
        </p:nvSpPr>
        <p:spPr/>
        <p:txBody>
          <a:bodyPr/>
          <a:lstStyle/>
          <a:p>
            <a:endParaRPr lang="en-GB"/>
          </a:p>
        </p:txBody>
      </p:sp>
      <p:sp>
        <p:nvSpPr>
          <p:cNvPr id="3" name="Subtitle 2"/>
          <p:cNvSpPr>
            <a:spLocks noGrp="1"/>
          </p:cNvSpPr>
          <p:nvPr>
            <p:ph sz="half" idx="1"/>
          </p:nvPr>
        </p:nvSpPr>
        <p:spPr/>
        <p:txBody>
          <a:bodyPr anchor="ctr">
            <a:normAutofit fontScale="47500" lnSpcReduction="20000"/>
          </a:bodyPr>
          <a:lstStyle/>
          <a:p>
            <a:pPr marL="0" indent="0">
              <a:buNone/>
            </a:pPr>
            <a:r>
              <a:rPr lang="cy-GB" noProof="0" dirty="0">
                <a:latin typeface="Arial" panose="020B0604020202020204" pitchFamily="34" charset="0"/>
                <a:cs typeface="Arial" panose="020B0604020202020204" pitchFamily="34" charset="0"/>
              </a:rPr>
              <a:t>Mae </a:t>
            </a:r>
            <a:r>
              <a:rPr lang="cy-GB" noProof="0" dirty="0" err="1">
                <a:latin typeface="Arial" panose="020B0604020202020204" pitchFamily="34" charset="0"/>
                <a:cs typeface="Arial" panose="020B0604020202020204" pitchFamily="34" charset="0"/>
              </a:rPr>
              <a:t>Bhate</a:t>
            </a:r>
            <a:r>
              <a:rPr lang="cy-GB" noProof="0" dirty="0">
                <a:latin typeface="Arial" panose="020B0604020202020204" pitchFamily="34" charset="0"/>
                <a:cs typeface="Arial" panose="020B0604020202020204" pitchFamily="34" charset="0"/>
              </a:rPr>
              <a:t> a Williams (2013) yn awgrymu bod gan20% o bobl yn eu harddegau blorynnod cymedrol i ddifrifol, ac mae cydberthynas rhwng hyn a syniadau </a:t>
            </a:r>
            <a:r>
              <a:rPr lang="cy-GB" noProof="0" dirty="0" err="1">
                <a:latin typeface="Arial" panose="020B0604020202020204" pitchFamily="34" charset="0"/>
                <a:cs typeface="Arial" panose="020B0604020202020204" pitchFamily="34" charset="0"/>
              </a:rPr>
              <a:t>hunanladdol</a:t>
            </a:r>
            <a:r>
              <a:rPr lang="cy-GB" noProof="0" dirty="0">
                <a:latin typeface="Arial" panose="020B0604020202020204" pitchFamily="34" charset="0"/>
                <a:cs typeface="Arial" panose="020B0604020202020204" pitchFamily="34" charset="0"/>
              </a:rPr>
              <a:t> mewn achosion difrifol. </a:t>
            </a:r>
            <a:r>
              <a:rPr lang="cy-GB" dirty="0">
                <a:latin typeface="Arial" panose="020B0604020202020204" pitchFamily="34" charset="0"/>
                <a:cs typeface="Arial" panose="020B0604020202020204" pitchFamily="34" charset="0"/>
              </a:rPr>
              <a:t>Mae’n duedd etifeddol yn bennaf a gall gwrthfiotigau helpu yn aml. Nid oes tystiolaeth gadarn i </a:t>
            </a:r>
            <a:r>
              <a:rPr lang="cy-GB" dirty="0" err="1">
                <a:latin typeface="Arial" panose="020B0604020202020204" pitchFamily="34" charset="0"/>
                <a:cs typeface="Arial" panose="020B0604020202020204" pitchFamily="34" charset="0"/>
              </a:rPr>
              <a:t>ddeiet</a:t>
            </a:r>
            <a:r>
              <a:rPr lang="cy-GB" dirty="0">
                <a:latin typeface="Arial" panose="020B0604020202020204" pitchFamily="34" charset="0"/>
                <a:cs typeface="Arial" panose="020B0604020202020204" pitchFamily="34" charset="0"/>
              </a:rPr>
              <a:t> wneud gwahaniaeth, er y gall fod cysylltiad â rhai bwydydd llaeth.</a:t>
            </a:r>
          </a:p>
          <a:p>
            <a:pPr marL="0" indent="0">
              <a:buNone/>
            </a:pPr>
            <a:endParaRPr lang="cy-GB" noProof="0"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Roedd </a:t>
            </a:r>
            <a:r>
              <a:rPr lang="cy-GB" dirty="0" err="1">
                <a:latin typeface="Arial" panose="020B0604020202020204" pitchFamily="34" charset="0"/>
                <a:cs typeface="Arial" panose="020B0604020202020204" pitchFamily="34" charset="0"/>
              </a:rPr>
              <a:t>Purvis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Robinsonm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Merry</a:t>
            </a:r>
            <a:r>
              <a:rPr lang="cy-GB" dirty="0">
                <a:latin typeface="Arial" panose="020B0604020202020204" pitchFamily="34" charset="0"/>
                <a:cs typeface="Arial" panose="020B0604020202020204" pitchFamily="34" charset="0"/>
              </a:rPr>
              <a:t> a Watson (2006) (Astudiaeth yn Seland Newydd) wedi darganfod cysylltiad rhwng plorynnod ac iselder a hunanladdiad ymhlith pobl ifanc hefyd.</a:t>
            </a:r>
          </a:p>
          <a:p>
            <a:pPr marL="0" indent="0">
              <a:buNone/>
            </a:pPr>
            <a:endParaRPr lang="cy-GB" dirty="0">
              <a:latin typeface="Arial" panose="020B0604020202020204" pitchFamily="34" charset="0"/>
              <a:cs typeface="Arial" panose="020B0604020202020204" pitchFamily="34" charset="0"/>
            </a:endParaRPr>
          </a:p>
          <a:p>
            <a:pPr marL="0" indent="0">
              <a:buNone/>
            </a:pPr>
            <a:r>
              <a:rPr lang="cy-GB" noProof="0" dirty="0">
                <a:latin typeface="Arial" panose="020B0604020202020204" pitchFamily="34" charset="0"/>
                <a:cs typeface="Arial" panose="020B0604020202020204" pitchFamily="34" charset="0"/>
              </a:rPr>
              <a:t>Roedd Dun, </a:t>
            </a:r>
            <a:r>
              <a:rPr lang="cy-GB" noProof="0" dirty="0" err="1">
                <a:latin typeface="Arial" panose="020B0604020202020204" pitchFamily="34" charset="0"/>
                <a:cs typeface="Arial" panose="020B0604020202020204" pitchFamily="34" charset="0"/>
              </a:rPr>
              <a:t>O’Neill</a:t>
            </a:r>
            <a:r>
              <a:rPr lang="cy-GB" noProof="0" dirty="0">
                <a:latin typeface="Arial" panose="020B0604020202020204" pitchFamily="34" charset="0"/>
                <a:cs typeface="Arial" panose="020B0604020202020204" pitchFamily="34" charset="0"/>
              </a:rPr>
              <a:t> a </a:t>
            </a:r>
            <a:r>
              <a:rPr lang="cy-GB" noProof="0" dirty="0" err="1">
                <a:latin typeface="Arial" panose="020B0604020202020204" pitchFamily="34" charset="0"/>
                <a:cs typeface="Arial" panose="020B0604020202020204" pitchFamily="34" charset="0"/>
              </a:rPr>
              <a:t>Feldman</a:t>
            </a:r>
            <a:r>
              <a:rPr lang="cy-GB" noProof="0" dirty="0">
                <a:latin typeface="Arial" panose="020B0604020202020204" pitchFamily="34" charset="0"/>
                <a:cs typeface="Arial" panose="020B0604020202020204" pitchFamily="34" charset="0"/>
              </a:rPr>
              <a:t> (2011) wedi darganfod digon o sail i argymell chwilio am symptomau iselder cydredol ymhlith pobl ifanc yn eu harddegau â phlorynnod mewn adolygiad o astudiaethau yn y DU.</a:t>
            </a:r>
          </a:p>
          <a:p>
            <a:pPr marL="0" indent="0">
              <a:buNone/>
            </a:pPr>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 </a:t>
            </a:r>
            <a:endParaRPr lang="cy-GB" b="1" noProof="0" dirty="0">
              <a:solidFill>
                <a:srgbClr val="FFFFFF"/>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BAD8C7D-4864-895D-4F73-596825269DC6}"/>
              </a:ext>
            </a:extLst>
          </p:cNvPr>
          <p:cNvSpPr>
            <a:spLocks noGrp="1"/>
          </p:cNvSpPr>
          <p:nvPr>
            <p:ph sz="half" idx="2"/>
          </p:nvPr>
        </p:nvSpPr>
        <p:spPr/>
        <p:txBody>
          <a:bodyPr>
            <a:normAutofit fontScale="47500" lnSpcReduction="20000"/>
          </a:bodyPr>
          <a:lstStyle/>
          <a:p>
            <a:r>
              <a:rPr lang="en-GB" dirty="0">
                <a:solidFill>
                  <a:schemeClr val="tx2"/>
                </a:solidFill>
                <a:latin typeface="Arial" panose="020B0604020202020204" pitchFamily="34" charset="0"/>
                <a:cs typeface="Arial" panose="020B0604020202020204" pitchFamily="34" charset="0"/>
              </a:rPr>
              <a:t>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dirty="0">
                <a:solidFill>
                  <a:schemeClr val="tx2"/>
                </a:solidFill>
                <a:latin typeface="Arial" panose="020B0604020202020204" pitchFamily="34" charset="0"/>
                <a:cs typeface="Arial" panose="020B0604020202020204" pitchFamily="34" charset="0"/>
              </a:rPr>
            </a:br>
            <a:br>
              <a:rPr lang="en-GB" dirty="0">
                <a:solidFill>
                  <a:schemeClr val="tx2"/>
                </a:solidFill>
                <a:latin typeface="Arial" panose="020B0604020202020204" pitchFamily="34" charset="0"/>
                <a:cs typeface="Arial" panose="020B0604020202020204" pitchFamily="34" charset="0"/>
              </a:rPr>
            </a:br>
            <a:br>
              <a:rPr lang="en-GB" dirty="0">
                <a:solidFill>
                  <a:schemeClr val="tx2"/>
                </a:solidFill>
                <a:latin typeface="Arial" panose="020B0604020202020204" pitchFamily="34" charset="0"/>
                <a:cs typeface="Arial" panose="020B0604020202020204" pitchFamily="34" charset="0"/>
              </a:rPr>
            </a:br>
            <a:r>
              <a:rPr lang="en-GB" dirty="0">
                <a:solidFill>
                  <a:schemeClr val="tx2"/>
                </a:solidFill>
                <a:latin typeface="Arial" panose="020B0604020202020204" pitchFamily="34" charset="0"/>
                <a:cs typeface="Arial" panose="020B0604020202020204" pitchFamily="34" charset="0"/>
              </a:rPr>
              <a:t>Purvis, Robinson, Merry and Watson (2006) (New Zealand study) also found a correlation between acne and depression and suicide amongst teenagers.</a:t>
            </a:r>
            <a:br>
              <a:rPr lang="en-GB" dirty="0">
                <a:solidFill>
                  <a:schemeClr val="tx2"/>
                </a:solidFill>
                <a:latin typeface="Arial" panose="020B0604020202020204" pitchFamily="34" charset="0"/>
                <a:cs typeface="Arial" panose="020B0604020202020204" pitchFamily="34" charset="0"/>
              </a:rPr>
            </a:br>
            <a:br>
              <a:rPr lang="en-GB" dirty="0">
                <a:solidFill>
                  <a:schemeClr val="tx2"/>
                </a:solidFill>
                <a:latin typeface="Arial" panose="020B0604020202020204" pitchFamily="34" charset="0"/>
                <a:cs typeface="Arial" panose="020B0604020202020204" pitchFamily="34" charset="0"/>
              </a:rPr>
            </a:br>
            <a:br>
              <a:rPr lang="en-GB" dirty="0">
                <a:solidFill>
                  <a:schemeClr val="tx2"/>
                </a:solidFill>
                <a:latin typeface="Arial" panose="020B0604020202020204" pitchFamily="34" charset="0"/>
                <a:cs typeface="Arial" panose="020B0604020202020204" pitchFamily="34" charset="0"/>
              </a:rPr>
            </a:br>
            <a:r>
              <a:rPr lang="en-GB" dirty="0">
                <a:solidFill>
                  <a:schemeClr val="tx2"/>
                </a:solidFill>
                <a:latin typeface="Arial" panose="020B0604020202020204" pitchFamily="34" charset="0"/>
                <a:cs typeface="Arial" panose="020B0604020202020204" pitchFamily="34" charset="0"/>
              </a:rPr>
              <a:t>Dunn, O’Neill and Feldman (2011) in a US review of studies found enough basis to recommend looking for co-morbid symptoms of depression among teenagers with acne.</a:t>
            </a:r>
            <a:endParaRPr lang="en-GB" dirty="0"/>
          </a:p>
        </p:txBody>
      </p:sp>
    </p:spTree>
    <p:extLst>
      <p:ext uri="{BB962C8B-B14F-4D97-AF65-F5344CB8AC3E}">
        <p14:creationId xmlns:p14="http://schemas.microsoft.com/office/powerpoint/2010/main" val="20512655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3100">
                <a:solidFill>
                  <a:srgbClr val="FFFFFF"/>
                </a:solidFill>
                <a:latin typeface="Arial" panose="020B0604020202020204" pitchFamily="34" charset="0"/>
                <a:cs typeface="Arial" panose="020B0604020202020204" pitchFamily="34" charset="0"/>
              </a:rPr>
              <a:t>Cigarette smoking and anxiety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sz="half" idx="1"/>
          </p:nvPr>
        </p:nvSpPr>
        <p:spPr/>
        <p:txBody>
          <a:bodyPr anchor="ctr">
            <a:normAutofit fontScale="92500" lnSpcReduction="20000"/>
          </a:bodyPr>
          <a:lstStyle/>
          <a:p>
            <a:r>
              <a:rPr lang="cy-GB" sz="1600" noProof="0" dirty="0">
                <a:latin typeface="Arial" panose="020B0604020202020204" pitchFamily="34" charset="0"/>
                <a:cs typeface="Arial" panose="020B0604020202020204" pitchFamily="34" charset="0"/>
              </a:rPr>
              <a:t>Roedd Johnson </a:t>
            </a:r>
            <a:r>
              <a:rPr lang="cy-GB" sz="1600" noProof="0" dirty="0" err="1">
                <a:latin typeface="Arial" panose="020B0604020202020204" pitchFamily="34" charset="0"/>
                <a:cs typeface="Arial" panose="020B0604020202020204" pitchFamily="34" charset="0"/>
              </a:rPr>
              <a:t>et</a:t>
            </a:r>
            <a:r>
              <a:rPr lang="cy-GB" sz="1600" noProof="0" dirty="0">
                <a:latin typeface="Arial" panose="020B0604020202020204" pitchFamily="34" charset="0"/>
                <a:cs typeface="Arial" panose="020B0604020202020204" pitchFamily="34" charset="0"/>
              </a:rPr>
              <a:t> </a:t>
            </a:r>
            <a:r>
              <a:rPr lang="cy-GB" sz="1600" noProof="0" dirty="0" err="1">
                <a:latin typeface="Arial" panose="020B0604020202020204" pitchFamily="34" charset="0"/>
                <a:cs typeface="Arial" panose="020B0604020202020204" pitchFamily="34" charset="0"/>
              </a:rPr>
              <a:t>al</a:t>
            </a:r>
            <a:r>
              <a:rPr lang="cy-GB" sz="1600" noProof="0" dirty="0">
                <a:latin typeface="Arial" panose="020B0604020202020204" pitchFamily="34" charset="0"/>
                <a:cs typeface="Arial" panose="020B0604020202020204" pitchFamily="34" charset="0"/>
              </a:rPr>
              <a:t> (2000) wedi canfod bod rhywfaint o gydberthynas rhwng </a:t>
            </a:r>
            <a:r>
              <a:rPr lang="cy-GB" sz="1600" noProof="0" dirty="0" err="1">
                <a:latin typeface="Arial" panose="020B0604020202020204" pitchFamily="34" charset="0"/>
                <a:cs typeface="Arial" panose="020B0604020202020204" pitchFamily="34" charset="0"/>
              </a:rPr>
              <a:t>gorbryder</a:t>
            </a:r>
            <a:r>
              <a:rPr lang="cy-GB" sz="1600" noProof="0" dirty="0">
                <a:latin typeface="Arial" panose="020B0604020202020204" pitchFamily="34" charset="0"/>
                <a:cs typeface="Arial" panose="020B0604020202020204" pitchFamily="34" charset="0"/>
              </a:rPr>
              <a:t> ac ysmygu sigarennau mewn pobl ifanc yn eu harddegau. </a:t>
            </a:r>
          </a:p>
          <a:p>
            <a:r>
              <a:rPr lang="cy-GB" sz="1600" noProof="0" dirty="0">
                <a:latin typeface="Arial" panose="020B0604020202020204" pitchFamily="34" charset="0"/>
                <a:cs typeface="Arial" panose="020B0604020202020204" pitchFamily="34" charset="0"/>
              </a:rPr>
              <a:t>Er eu bod yn cydnabod mai pobl ifanc sy'n bryderus ac eisiau effaith dawelu ysmygu neu sy'n fwy agored i bwysau gan gyfoedion yw'r rhai sy'n dewis ysmygu, maent yn cynnig bod nicotin yn cynyddu pryder - yn enwedig pryder cyffredinol, </a:t>
            </a:r>
            <a:r>
              <a:rPr lang="cy-GB" sz="1600" noProof="0" dirty="0" err="1">
                <a:latin typeface="Arial" panose="020B0604020202020204" pitchFamily="34" charset="0"/>
                <a:cs typeface="Arial" panose="020B0604020202020204" pitchFamily="34" charset="0"/>
              </a:rPr>
              <a:t>agoraffobia</a:t>
            </a:r>
            <a:r>
              <a:rPr lang="cy-GB" sz="1600" noProof="0" dirty="0">
                <a:latin typeface="Arial" panose="020B0604020202020204" pitchFamily="34" charset="0"/>
                <a:cs typeface="Arial" panose="020B0604020202020204" pitchFamily="34" charset="0"/>
              </a:rPr>
              <a:t> ac anhwylder panig - yn niwedd eu harddegau ac i mewn i oedolaeth.</a:t>
            </a:r>
          </a:p>
          <a:p>
            <a:r>
              <a:rPr lang="cy-GB" sz="1600" dirty="0">
                <a:latin typeface="Arial" panose="020B0604020202020204" pitchFamily="34" charset="0"/>
                <a:cs typeface="Arial" panose="020B0604020202020204" pitchFamily="34" charset="0"/>
              </a:rPr>
              <a:t>Felly maent yn cynghori y gellid gwneud pobl ifanc yn eu harddegau yn ymwybodol o’r risg o waethygu symptomau </a:t>
            </a:r>
            <a:r>
              <a:rPr lang="cy-GB" sz="1600" dirty="0" err="1">
                <a:latin typeface="Arial" panose="020B0604020202020204" pitchFamily="34" charset="0"/>
                <a:cs typeface="Arial" panose="020B0604020202020204" pitchFamily="34" charset="0"/>
              </a:rPr>
              <a:t>gorbryder</a:t>
            </a:r>
            <a:r>
              <a:rPr lang="cy-GB" sz="1600" dirty="0">
                <a:latin typeface="Arial" panose="020B0604020202020204" pitchFamily="34" charset="0"/>
                <a:cs typeface="Arial" panose="020B0604020202020204" pitchFamily="34" charset="0"/>
              </a:rPr>
              <a:t>. </a:t>
            </a:r>
            <a:endParaRPr lang="cy-GB" sz="1600" noProof="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D096B5C-14F7-8BC1-4FF4-210468BD2DD2}"/>
              </a:ext>
            </a:extLst>
          </p:cNvPr>
          <p:cNvSpPr>
            <a:spLocks noGrp="1"/>
          </p:cNvSpPr>
          <p:nvPr>
            <p:ph sz="half" idx="2"/>
          </p:nvPr>
        </p:nvSpPr>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Johnson et al (2000) found that there is some correlation between anxiety and cigarette smoking in adolescence.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Thus they advise that teenagers could be made aware of the risk of exacerbation of anxiety symptoms.</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9313871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2DED2-8E48-2119-0957-6CE0478D50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BA8BE-5EE1-6980-AC80-23C5E0F9E094}"/>
              </a:ext>
            </a:extLst>
          </p:cNvPr>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In summary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8F48043-90E2-0199-A220-B06D41B29AFE}"/>
              </a:ext>
            </a:extLst>
          </p:cNvPr>
          <p:cNvSpPr>
            <a:spLocks noGrp="1"/>
          </p:cNvSpPr>
          <p:nvPr>
            <p:ph idx="1"/>
          </p:nvPr>
        </p:nvSpPr>
        <p:spPr>
          <a:xfrm>
            <a:off x="467544" y="605896"/>
            <a:ext cx="7899215" cy="5646208"/>
          </a:xfrm>
        </p:spPr>
        <p:txBody>
          <a:bodyPr anchor="ctr">
            <a:normAutofit/>
          </a:bodyPr>
          <a:lstStyle/>
          <a:p>
            <a:r>
              <a:rPr lang="cy-GB" sz="1600" b="1" noProof="0" dirty="0">
                <a:latin typeface="Arial" panose="020B0604020202020204" pitchFamily="34" charset="0"/>
                <a:cs typeface="Arial" panose="020B0604020202020204" pitchFamily="34" charset="0"/>
              </a:rPr>
              <a:t>Mae angen cefnogaeth ar bobl ifanc i fynd trwy newidiadau corfforol llencyndod.  Ledled y byd, mae gwahanol brofiadau o’r glasoed a datblygiad glasoed, ac mae rhai o'r rhain wedi'u marcio gan ddigwyddiadau defodol, rhai ohonynt wedi cael eu hystyried yn annerbyniol gan bobl yn y Gorllewin ond sydd, serch hynny, wedi'u hymgorffori mewn systemau gwerthoedd crefyddol a diwylliannol.</a:t>
            </a:r>
          </a:p>
          <a:p>
            <a:r>
              <a:rPr lang="cy-GB" sz="1600" b="1" noProof="0" dirty="0">
                <a:latin typeface="Arial" panose="020B0604020202020204" pitchFamily="34" charset="0"/>
                <a:cs typeface="Arial" panose="020B0604020202020204" pitchFamily="34" charset="0"/>
              </a:rPr>
              <a:t>Mae ymwybyddiaeth o’r corff a theimladau o gywilydd, euogrwydd, neu hyder yn cael eu hamlygu’n gryf yn niwylliant pobl ifanc y Gorllewin lle mae </a:t>
            </a:r>
            <a:r>
              <a:rPr lang="cy-GB" sz="1600" b="1" noProof="0" dirty="0" err="1">
                <a:latin typeface="Arial" panose="020B0604020202020204" pitchFamily="34" charset="0"/>
                <a:cs typeface="Arial" panose="020B0604020202020204" pitchFamily="34" charset="0"/>
              </a:rPr>
              <a:t>cystadleurwydd</a:t>
            </a:r>
            <a:r>
              <a:rPr lang="cy-GB" sz="1600" b="1" noProof="0" dirty="0">
                <a:latin typeface="Arial" panose="020B0604020202020204" pitchFamily="34" charset="0"/>
                <a:cs typeface="Arial" panose="020B0604020202020204" pitchFamily="34" charset="0"/>
              </a:rPr>
              <a:t> yn aml yn golygu y gall iselder, hunan-barch isel a syniadau </a:t>
            </a:r>
            <a:r>
              <a:rPr lang="cy-GB" sz="1600" b="1" noProof="0" dirty="0" err="1">
                <a:latin typeface="Arial" panose="020B0604020202020204" pitchFamily="34" charset="0"/>
                <a:cs typeface="Arial" panose="020B0604020202020204" pitchFamily="34" charset="0"/>
              </a:rPr>
              <a:t>hunanladdol</a:t>
            </a:r>
            <a:r>
              <a:rPr lang="cy-GB" sz="1600" b="1" noProof="0" dirty="0">
                <a:latin typeface="Arial" panose="020B0604020202020204" pitchFamily="34" charset="0"/>
                <a:cs typeface="Arial" panose="020B0604020202020204" pitchFamily="34" charset="0"/>
              </a:rPr>
              <a:t> ddeillio o fethu â chyfateb ag edrychiadau a gweithgareddau corfforol delfrydol y rhai a </a:t>
            </a:r>
            <a:r>
              <a:rPr lang="cy-GB" sz="1600" b="1" noProof="0" dirty="0" err="1">
                <a:latin typeface="Arial" panose="020B0604020202020204" pitchFamily="34" charset="0"/>
                <a:cs typeface="Arial" panose="020B0604020202020204" pitchFamily="34" charset="0"/>
              </a:rPr>
              <a:t>bortreadir</a:t>
            </a:r>
            <a:r>
              <a:rPr lang="cy-GB" sz="1600" b="1" noProof="0" dirty="0">
                <a:latin typeface="Arial" panose="020B0604020202020204" pitchFamily="34" charset="0"/>
                <a:cs typeface="Arial" panose="020B0604020202020204" pitchFamily="34" charset="0"/>
              </a:rPr>
              <a:t> mewn hysbysebu, pornograffi, ffilmiau, chwaraeon a diwylliant cerddoriaeth.</a:t>
            </a:r>
          </a:p>
          <a:p>
            <a:r>
              <a:rPr lang="cy-GB" sz="1600" b="1" noProof="0" dirty="0">
                <a:latin typeface="Arial" panose="020B0604020202020204" pitchFamily="34" charset="0"/>
                <a:cs typeface="Arial" panose="020B0604020202020204" pitchFamily="34" charset="0"/>
              </a:rPr>
              <a:t>Gall gweithwyr ieuenctid wneud gwahaniaeth enfawr trwy gael gwybod am drawsnewidiadau biolegol, herio pwysau normadol, a darparu model o dderbyn amrywiaeth.</a:t>
            </a:r>
          </a:p>
        </p:txBody>
      </p:sp>
    </p:spTree>
    <p:extLst>
      <p:ext uri="{BB962C8B-B14F-4D97-AF65-F5344CB8AC3E}">
        <p14:creationId xmlns:p14="http://schemas.microsoft.com/office/powerpoint/2010/main" val="8017123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In summary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a:bodyPr>
          <a:lstStyle/>
          <a:p>
            <a:r>
              <a:rPr lang="en-GB" sz="1600" b="1" dirty="0">
                <a:latin typeface="Arial" panose="020B0604020202020204" pitchFamily="34" charset="0"/>
                <a:cs typeface="Arial" panose="020B0604020202020204" pitchFamily="34" charset="0"/>
              </a:rPr>
              <a:t>Young people need support to go through the physical changes of adolescence.  Around the world, there are different experiences of puberty and adolescent development, and some of these are marked by ritual events, some of which have been seen as objectionable by Westerners but which are nevertheless embedded within religious and cultural value systems. </a:t>
            </a:r>
          </a:p>
          <a:p>
            <a:r>
              <a:rPr lang="en-GB" sz="1600" b="1" dirty="0">
                <a:latin typeface="Arial" panose="020B0604020202020204" pitchFamily="34" charset="0"/>
                <a:cs typeface="Arial" panose="020B0604020202020204" pitchFamily="34" charset="0"/>
              </a:rPr>
              <a:t>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buNone/>
            </a:pP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Youth workers can make an enormous difference by being informed about biological transitions, challenging normative pressures, and providing a model of acceptance of diversity.  </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9186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886200" y="634946"/>
            <a:ext cx="4776107" cy="1450757"/>
          </a:xfrm>
        </p:spPr>
        <p:txBody>
          <a:bodyPr vert="horz" lIns="91440" tIns="45720" rIns="91440" bIns="45720" rtlCol="0" anchor="b">
            <a:normAutofit/>
          </a:bodyPr>
          <a:lstStyle/>
          <a:p>
            <a:r>
              <a:rPr lang="cy-GB" sz="4800" noProof="0" dirty="0">
                <a:solidFill>
                  <a:schemeClr val="tx1">
                    <a:lumMod val="75000"/>
                    <a:lumOff val="25000"/>
                  </a:schemeClr>
                </a:solidFill>
              </a:rPr>
              <a:t>Cyfeirnodau</a:t>
            </a:r>
            <a:br>
              <a:rPr lang="en-US" sz="4800" dirty="0">
                <a:solidFill>
                  <a:schemeClr val="tx1">
                    <a:lumMod val="75000"/>
                    <a:lumOff val="25000"/>
                  </a:schemeClr>
                </a:solidFill>
              </a:rPr>
            </a:br>
            <a:r>
              <a:rPr lang="en-US" sz="4800" dirty="0">
                <a:solidFill>
                  <a:schemeClr val="tx1">
                    <a:lumMod val="75000"/>
                    <a:lumOff val="25000"/>
                  </a:schemeClr>
                </a:solidFill>
              </a:rPr>
              <a:t>References</a:t>
            </a:r>
          </a:p>
        </p:txBody>
      </p:sp>
      <p:sp>
        <p:nvSpPr>
          <p:cNvPr id="3" name="Subtitle 2"/>
          <p:cNvSpPr>
            <a:spLocks noGrp="1"/>
          </p:cNvSpPr>
          <p:nvPr>
            <p:ph type="subTitle" idx="1"/>
          </p:nvPr>
        </p:nvSpPr>
        <p:spPr>
          <a:xfrm>
            <a:off x="3886200" y="2198914"/>
            <a:ext cx="4776107" cy="3670180"/>
          </a:xfrm>
        </p:spPr>
        <p:txBody>
          <a:bodyPr vert="horz" lIns="0" tIns="45720" rIns="0" bIns="45720" rtlCol="0">
            <a:normAutofit/>
          </a:bodyPr>
          <a:lstStyle/>
          <a:p>
            <a:r>
              <a:rPr lang="en-US" sz="1100" dirty="0">
                <a:solidFill>
                  <a:schemeClr val="tx1">
                    <a:lumMod val="75000"/>
                    <a:lumOff val="25000"/>
                  </a:schemeClr>
                </a:solidFill>
                <a:latin typeface="+mn-lt"/>
              </a:rPr>
              <a:t>Coleman, J.C. (2011) </a:t>
            </a:r>
            <a:r>
              <a:rPr lang="en-US" sz="1100" i="1" dirty="0">
                <a:solidFill>
                  <a:schemeClr val="tx1">
                    <a:lumMod val="75000"/>
                    <a:lumOff val="25000"/>
                  </a:schemeClr>
                </a:solidFill>
                <a:latin typeface="+mn-lt"/>
              </a:rPr>
              <a:t>The Nature of Adolescence</a:t>
            </a:r>
            <a:r>
              <a:rPr lang="en-US" sz="1100" dirty="0">
                <a:solidFill>
                  <a:schemeClr val="tx1">
                    <a:lumMod val="75000"/>
                    <a:lumOff val="25000"/>
                  </a:schemeClr>
                </a:solidFill>
                <a:latin typeface="+mn-lt"/>
              </a:rPr>
              <a:t> 4</a:t>
            </a:r>
            <a:r>
              <a:rPr lang="en-US" sz="1100" baseline="30000" dirty="0">
                <a:solidFill>
                  <a:schemeClr val="tx1">
                    <a:lumMod val="75000"/>
                    <a:lumOff val="25000"/>
                  </a:schemeClr>
                </a:solidFill>
                <a:latin typeface="+mn-lt"/>
              </a:rPr>
              <a:t>th</a:t>
            </a:r>
            <a:r>
              <a:rPr lang="en-US" sz="1100" dirty="0">
                <a:solidFill>
                  <a:schemeClr val="tx1">
                    <a:lumMod val="75000"/>
                    <a:lumOff val="25000"/>
                  </a:schemeClr>
                </a:solidFill>
                <a:latin typeface="+mn-lt"/>
              </a:rPr>
              <a:t> </a:t>
            </a:r>
            <a:r>
              <a:rPr lang="en-US" sz="1100" dirty="0" err="1">
                <a:solidFill>
                  <a:schemeClr val="tx1">
                    <a:lumMod val="75000"/>
                    <a:lumOff val="25000"/>
                  </a:schemeClr>
                </a:solidFill>
                <a:latin typeface="+mn-lt"/>
              </a:rPr>
              <a:t>edn</a:t>
            </a:r>
            <a:r>
              <a:rPr lang="en-US" sz="1100" dirty="0">
                <a:solidFill>
                  <a:schemeClr val="tx1">
                    <a:lumMod val="75000"/>
                    <a:lumOff val="25000"/>
                  </a:schemeClr>
                </a:solidFill>
                <a:latin typeface="+mn-lt"/>
              </a:rPr>
              <a:t>.  Routledge</a:t>
            </a:r>
          </a:p>
          <a:p>
            <a:r>
              <a:rPr lang="en-US" sz="1100" dirty="0">
                <a:solidFill>
                  <a:schemeClr val="tx1">
                    <a:lumMod val="75000"/>
                    <a:lumOff val="25000"/>
                  </a:schemeClr>
                </a:solidFill>
                <a:latin typeface="+mn-lt"/>
              </a:rPr>
              <a:t>Coleman, J., Hendry L.B. and </a:t>
            </a:r>
            <a:r>
              <a:rPr lang="en-US" sz="1100" dirty="0" err="1">
                <a:solidFill>
                  <a:schemeClr val="tx1">
                    <a:lumMod val="75000"/>
                    <a:lumOff val="25000"/>
                  </a:schemeClr>
                </a:solidFill>
                <a:latin typeface="+mn-lt"/>
              </a:rPr>
              <a:t>Kloep</a:t>
            </a:r>
            <a:r>
              <a:rPr lang="en-US" sz="1100" dirty="0">
                <a:solidFill>
                  <a:schemeClr val="tx1">
                    <a:lumMod val="75000"/>
                    <a:lumOff val="25000"/>
                  </a:schemeClr>
                </a:solidFill>
                <a:latin typeface="+mn-lt"/>
              </a:rPr>
              <a:t> M. (2007)  </a:t>
            </a:r>
            <a:r>
              <a:rPr lang="en-US" sz="1100" i="1" dirty="0">
                <a:solidFill>
                  <a:schemeClr val="tx1">
                    <a:lumMod val="75000"/>
                    <a:lumOff val="25000"/>
                  </a:schemeClr>
                </a:solidFill>
                <a:latin typeface="+mn-lt"/>
              </a:rPr>
              <a:t>Adolescence and health </a:t>
            </a:r>
            <a:r>
              <a:rPr lang="en-US" sz="1100" dirty="0">
                <a:solidFill>
                  <a:schemeClr val="tx1">
                    <a:lumMod val="75000"/>
                    <a:lumOff val="25000"/>
                  </a:schemeClr>
                </a:solidFill>
                <a:latin typeface="+mn-lt"/>
              </a:rPr>
              <a:t>John Wiley and Sons</a:t>
            </a:r>
          </a:p>
          <a:p>
            <a:r>
              <a:rPr lang="en-US" sz="1100" dirty="0">
                <a:solidFill>
                  <a:schemeClr val="tx1">
                    <a:lumMod val="75000"/>
                    <a:lumOff val="25000"/>
                  </a:schemeClr>
                </a:solidFill>
                <a:latin typeface="+mn-lt"/>
              </a:rPr>
              <a:t>DALRYMPLE, J. and BURKE, B. (2001). </a:t>
            </a:r>
            <a:r>
              <a:rPr lang="en-US" sz="1100" i="1" dirty="0">
                <a:solidFill>
                  <a:schemeClr val="tx1">
                    <a:lumMod val="75000"/>
                    <a:lumOff val="25000"/>
                  </a:schemeClr>
                </a:solidFill>
                <a:latin typeface="+mn-lt"/>
              </a:rPr>
              <a:t>ANTI OPPRESSIVE PRACTICE SOCIAL CARE AND THE LAW (9</a:t>
            </a:r>
            <a:r>
              <a:rPr lang="en-US" sz="1100" i="1" baseline="30000" dirty="0">
                <a:solidFill>
                  <a:schemeClr val="tx1">
                    <a:lumMod val="75000"/>
                    <a:lumOff val="25000"/>
                  </a:schemeClr>
                </a:solidFill>
                <a:latin typeface="+mn-lt"/>
              </a:rPr>
              <a:t>th </a:t>
            </a:r>
            <a:r>
              <a:rPr lang="en-US" sz="1100" i="1" dirty="0">
                <a:solidFill>
                  <a:schemeClr val="tx1">
                    <a:lumMod val="75000"/>
                    <a:lumOff val="25000"/>
                  </a:schemeClr>
                </a:solidFill>
                <a:latin typeface="+mn-lt"/>
              </a:rPr>
              <a:t>Ed.). </a:t>
            </a:r>
            <a:r>
              <a:rPr lang="en-US" sz="1100" dirty="0">
                <a:solidFill>
                  <a:schemeClr val="tx1">
                    <a:lumMod val="75000"/>
                    <a:lumOff val="25000"/>
                  </a:schemeClr>
                </a:solidFill>
                <a:latin typeface="+mn-lt"/>
              </a:rPr>
              <a:t>Buckingham: Open University Press. </a:t>
            </a:r>
          </a:p>
          <a:p>
            <a:r>
              <a:rPr lang="en-US" sz="1100" dirty="0">
                <a:solidFill>
                  <a:schemeClr val="tx1">
                    <a:lumMod val="75000"/>
                    <a:lumOff val="25000"/>
                  </a:schemeClr>
                </a:solidFill>
                <a:latin typeface="+mn-lt"/>
              </a:rPr>
              <a:t>Hendry L.B. and </a:t>
            </a:r>
            <a:r>
              <a:rPr lang="en-US" sz="1100" dirty="0" err="1">
                <a:solidFill>
                  <a:schemeClr val="tx1">
                    <a:lumMod val="75000"/>
                    <a:lumOff val="25000"/>
                  </a:schemeClr>
                </a:solidFill>
                <a:latin typeface="+mn-lt"/>
              </a:rPr>
              <a:t>Kloep</a:t>
            </a:r>
            <a:r>
              <a:rPr lang="en-US" sz="1100" dirty="0">
                <a:solidFill>
                  <a:schemeClr val="tx1">
                    <a:lumMod val="75000"/>
                    <a:lumOff val="25000"/>
                  </a:schemeClr>
                </a:solidFill>
                <a:latin typeface="+mn-lt"/>
              </a:rPr>
              <a:t> M. (2012) </a:t>
            </a:r>
            <a:r>
              <a:rPr lang="en-US" sz="1100" i="1" dirty="0">
                <a:solidFill>
                  <a:schemeClr val="tx1">
                    <a:lumMod val="75000"/>
                    <a:lumOff val="25000"/>
                  </a:schemeClr>
                </a:solidFill>
                <a:latin typeface="+mn-lt"/>
              </a:rPr>
              <a:t>Adolescence and Adulthood</a:t>
            </a:r>
            <a:r>
              <a:rPr lang="en-US" sz="1100" dirty="0">
                <a:solidFill>
                  <a:schemeClr val="tx1">
                    <a:lumMod val="75000"/>
                    <a:lumOff val="25000"/>
                  </a:schemeClr>
                </a:solidFill>
                <a:latin typeface="+mn-lt"/>
              </a:rPr>
              <a:t>  Palgrave and Macmillan</a:t>
            </a:r>
          </a:p>
          <a:p>
            <a:r>
              <a:rPr lang="en-US" sz="1100" dirty="0">
                <a:solidFill>
                  <a:schemeClr val="tx1">
                    <a:lumMod val="75000"/>
                    <a:lumOff val="25000"/>
                  </a:schemeClr>
                </a:solidFill>
                <a:latin typeface="+mn-lt"/>
              </a:rPr>
              <a:t>McBride, R.S. (2013) </a:t>
            </a:r>
            <a:r>
              <a:rPr lang="en-US" sz="1100" i="1" dirty="0">
                <a:solidFill>
                  <a:schemeClr val="tx1">
                    <a:lumMod val="75000"/>
                    <a:lumOff val="25000"/>
                  </a:schemeClr>
                </a:solidFill>
                <a:latin typeface="+mn-lt"/>
              </a:rPr>
              <a:t>Grasping the Nettle: The Experiences of Gender Variant Children and Transgender Youth Living in Northern Ireland. Belfast: </a:t>
            </a:r>
            <a:r>
              <a:rPr lang="en-US" sz="1100" dirty="0">
                <a:solidFill>
                  <a:schemeClr val="tx1">
                    <a:lumMod val="75000"/>
                    <a:lumOff val="25000"/>
                  </a:schemeClr>
                </a:solidFill>
                <a:latin typeface="+mn-lt"/>
              </a:rPr>
              <a:t>Institute for Conflict Research.</a:t>
            </a:r>
          </a:p>
          <a:p>
            <a:r>
              <a:rPr lang="en-US" sz="1100" dirty="0">
                <a:solidFill>
                  <a:schemeClr val="tx1">
                    <a:lumMod val="75000"/>
                    <a:lumOff val="25000"/>
                  </a:schemeClr>
                </a:solidFill>
                <a:latin typeface="+mn-lt"/>
              </a:rPr>
              <a:t>Sugarman, L. (2001)  </a:t>
            </a:r>
            <a:r>
              <a:rPr lang="en-US" sz="1100" i="1" dirty="0">
                <a:solidFill>
                  <a:schemeClr val="tx1">
                    <a:lumMod val="75000"/>
                    <a:lumOff val="25000"/>
                  </a:schemeClr>
                </a:solidFill>
                <a:latin typeface="+mn-lt"/>
              </a:rPr>
              <a:t>Life-Span Development  </a:t>
            </a:r>
            <a:r>
              <a:rPr lang="en-US" sz="1100" dirty="0">
                <a:solidFill>
                  <a:schemeClr val="tx1">
                    <a:lumMod val="75000"/>
                    <a:lumOff val="25000"/>
                  </a:schemeClr>
                </a:solidFill>
                <a:latin typeface="+mn-lt"/>
              </a:rPr>
              <a:t>2</a:t>
            </a:r>
            <a:r>
              <a:rPr lang="en-US" sz="1100" baseline="30000" dirty="0">
                <a:solidFill>
                  <a:schemeClr val="tx1">
                    <a:lumMod val="75000"/>
                    <a:lumOff val="25000"/>
                  </a:schemeClr>
                </a:solidFill>
                <a:latin typeface="+mn-lt"/>
              </a:rPr>
              <a:t>nd</a:t>
            </a:r>
            <a:r>
              <a:rPr lang="en-US" sz="1100" dirty="0">
                <a:solidFill>
                  <a:schemeClr val="tx1">
                    <a:lumMod val="75000"/>
                    <a:lumOff val="25000"/>
                  </a:schemeClr>
                </a:solidFill>
                <a:latin typeface="+mn-lt"/>
              </a:rPr>
              <a:t> </a:t>
            </a:r>
            <a:r>
              <a:rPr lang="en-US" sz="1100" dirty="0" err="1">
                <a:solidFill>
                  <a:schemeClr val="tx1">
                    <a:lumMod val="75000"/>
                    <a:lumOff val="25000"/>
                  </a:schemeClr>
                </a:solidFill>
                <a:latin typeface="+mn-lt"/>
              </a:rPr>
              <a:t>edn</a:t>
            </a:r>
            <a:r>
              <a:rPr lang="en-US" sz="1100" i="1" dirty="0">
                <a:solidFill>
                  <a:schemeClr val="tx1">
                    <a:lumMod val="75000"/>
                    <a:lumOff val="25000"/>
                  </a:schemeClr>
                </a:solidFill>
                <a:latin typeface="+mn-lt"/>
              </a:rPr>
              <a:t> </a:t>
            </a:r>
            <a:r>
              <a:rPr lang="en-US" sz="1100" dirty="0">
                <a:solidFill>
                  <a:schemeClr val="tx1">
                    <a:lumMod val="75000"/>
                    <a:lumOff val="25000"/>
                  </a:schemeClr>
                </a:solidFill>
                <a:latin typeface="+mn-lt"/>
              </a:rPr>
              <a:t>Psychology Press</a:t>
            </a:r>
          </a:p>
          <a:p>
            <a:endParaRPr lang="en-US" sz="1100" dirty="0">
              <a:solidFill>
                <a:schemeClr val="tx1">
                  <a:lumMod val="75000"/>
                  <a:lumOff val="25000"/>
                </a:schemeClr>
              </a:solidFill>
              <a:latin typeface="+mn-lt"/>
            </a:endParaRPr>
          </a:p>
        </p:txBody>
      </p:sp>
      <p:pic>
        <p:nvPicPr>
          <p:cNvPr id="5" name="Picture 4" descr="Files in folders">
            <a:extLst>
              <a:ext uri="{FF2B5EF4-FFF2-40B4-BE49-F238E27FC236}">
                <a16:creationId xmlns:a16="http://schemas.microsoft.com/office/drawing/2014/main" id="{DC3D74FF-A85B-CB80-E1EF-E2A940618D7B}"/>
              </a:ext>
            </a:extLst>
          </p:cNvPr>
          <p:cNvPicPr>
            <a:picLocks noChangeAspect="1"/>
          </p:cNvPicPr>
          <p:nvPr/>
        </p:nvPicPr>
        <p:blipFill rotWithShape="1">
          <a:blip r:embed="rId2"/>
          <a:srcRect l="33862" r="32223" b="1"/>
          <a:stretch/>
        </p:blipFill>
        <p:spPr>
          <a:xfrm>
            <a:off x="20" y="-12128"/>
            <a:ext cx="3490702" cy="6870127"/>
          </a:xfrm>
          <a:prstGeom prst="rect">
            <a:avLst/>
          </a:prstGeom>
        </p:spPr>
      </p:pic>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5826</Words>
  <Application>Microsoft Office PowerPoint</Application>
  <PresentationFormat>On-screen Show (4:3)</PresentationFormat>
  <Paragraphs>536</Paragraphs>
  <Slides>59</Slides>
  <Notes>1</Notes>
  <HiddenSlides>10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59</vt:i4>
      </vt:variant>
    </vt:vector>
  </HeadingPairs>
  <TitlesOfParts>
    <vt:vector size="64" baseType="lpstr">
      <vt:lpstr>Arial</vt:lpstr>
      <vt:lpstr>Calibri</vt:lpstr>
      <vt:lpstr>Calibri Light</vt:lpstr>
      <vt:lpstr>Holding PAge</vt:lpstr>
      <vt:lpstr>Accessible 2</vt:lpstr>
      <vt:lpstr>   Trawsnewidiadau Biolegol yn ystod Llencyndod Biological Transitions in Adolescence  </vt:lpstr>
      <vt:lpstr>Fframwaith ar gyfer damcaniaeth ac arfer  A framework for theory and practice</vt:lpstr>
      <vt:lpstr>Nodau’r Ddarlith - Lecture Aims </vt:lpstr>
      <vt:lpstr>Beth yw Trawsnewidiadau Biolegol? What are Biological Transitions?</vt:lpstr>
      <vt:lpstr>Twf Corfforol Physical Growth</vt:lpstr>
      <vt:lpstr>5 prif gam datblygiad y glasoed 5 main stages of pubertal development  (Archibald et al 2003)</vt:lpstr>
      <vt:lpstr> Chwarennau Endocrin   </vt:lpstr>
      <vt:lpstr>  Endocrine Glands   </vt:lpstr>
      <vt:lpstr>PowerPoint Presentation</vt:lpstr>
      <vt:lpstr>Chwarennau Endocrin Endocrine Glands</vt:lpstr>
      <vt:lpstr>Chwarennau Endocrin Endocrine glands </vt:lpstr>
      <vt:lpstr>Chwarennau Endocrin Endocrine glands </vt:lpstr>
      <vt:lpstr>Chwarennau Endocrin Endocrine glands</vt:lpstr>
      <vt:lpstr>Newidiadau o ganlyniad i ddatblygiadau yn y systemau endocrin a’r system nerfol ganolog   </vt:lpstr>
      <vt:lpstr> Changes as a result of developments in the endocrine and central nervous systems </vt:lpstr>
      <vt:lpstr>              Mae’r glasoed yn broses araf sy’n dechrau ymhell cyn arwyddion gweladwy biolegol. Mae’n gallu digwydd mor gynnar â 7 oed gyda merched a thua 9 oed gyda bechgyn.  Mae newid lefelau hormonau rhyw sy’n cylchredeg yn y corff yn ysgogi proses y glasoed.   Nid yw’r rhesymau dros y cynnydd hwn yn cael eu deall yn iawn, ond, mae tystiolaeth i awgrymu bod lefelau cynyddol o brotein, o’r enw ‘leptin’ yng nghelloedd braster y corff yn gysylltiedig â digwyddiadau’r glasoed (Apter a Hermanson, 2002).                                  </vt:lpstr>
      <vt:lpstr>Y Glasoed Puberty                                     </vt:lpstr>
      <vt:lpstr>Sex Characteristics </vt:lpstr>
      <vt:lpstr>Y pum cam datblygiad Five stages of development  - Tanner (1990)</vt:lpstr>
      <vt:lpstr>PowerPoint Presentation</vt:lpstr>
      <vt:lpstr>                Daw uchafbwynt hyrddiad o dyfu’n sydyn yn hwyr yn nhrefn y dilyniant datblygiad corfforol.  Biro et al (1995) –  Y Gyfradd twf uchaf yw tua 10cm y flwyddyn (fel arfer tua 14 oed).  Cam 4,  Cyfnod Organau Cenhedlu (Malina 1990). O    in most Boys </vt:lpstr>
      <vt:lpstr>Development in most Boys  </vt:lpstr>
      <vt:lpstr>Development in most Girls </vt:lpstr>
      <vt:lpstr>M enarche</vt:lpstr>
      <vt:lpstr>The Secular Trend  (Roche, 1979).</vt:lpstr>
      <vt:lpstr>Menarche Studies </vt:lpstr>
      <vt:lpstr>Menarche </vt:lpstr>
      <vt:lpstr>Amseriad y Glasoed Timing of Puberty </vt:lpstr>
      <vt:lpstr>Timing of Puberty </vt:lpstr>
      <vt:lpstr>   Why different expectations </vt:lpstr>
      <vt:lpstr>Psychological Effects of Puberty </vt:lpstr>
      <vt:lpstr>Early Maturing Girls </vt:lpstr>
      <vt:lpstr>Early Maturing Girls  </vt:lpstr>
      <vt:lpstr>Effects of Early or Late Maturation </vt:lpstr>
      <vt:lpstr>Early Maturing Boys  </vt:lpstr>
      <vt:lpstr>Late Maturing Boys  </vt:lpstr>
      <vt:lpstr>PowerPoint Presentation</vt:lpstr>
      <vt:lpstr>Late Maturing Girls  </vt:lpstr>
      <vt:lpstr>Relationship with the internal viewpoint </vt:lpstr>
      <vt:lpstr>Pwynt Trafod    Discussion Point        </vt:lpstr>
      <vt:lpstr>Adult consequences of timing of maturation </vt:lpstr>
      <vt:lpstr>Hunan-barch a’r Glasoed Self Esteem and Puberty</vt:lpstr>
      <vt:lpstr>Tasg             Task</vt:lpstr>
      <vt:lpstr>Skeletal System </vt:lpstr>
      <vt:lpstr>Skeletal System </vt:lpstr>
      <vt:lpstr>PowerPoint Presentation</vt:lpstr>
      <vt:lpstr>The Muscular System</vt:lpstr>
      <vt:lpstr>PowerPoint Presentation</vt:lpstr>
      <vt:lpstr>Y Galon a’r Ysgyfaint Heart and Lungs </vt:lpstr>
      <vt:lpstr>PowerPoint Presentation</vt:lpstr>
      <vt:lpstr>PowerPoint Presentation</vt:lpstr>
      <vt:lpstr>PowerPoint Presentation</vt:lpstr>
      <vt:lpstr>Mae’r cyfryngau cymdeithasol, y teledu, ffilmiau ac hysbysiadau wedi cael effaith enfawr ar ganfyddiadau o ddelwedd y corff. f body image M</vt:lpstr>
      <vt:lpstr>Body dysmorphic disorder</vt:lpstr>
      <vt:lpstr>PowerPoint Presentation</vt:lpstr>
      <vt:lpstr>Cigarette smoking and anxiety</vt:lpstr>
      <vt:lpstr>In summary</vt:lpstr>
      <vt:lpstr>In summary</vt:lpstr>
      <vt:lpstr>Cyfeirnodau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Alana Enoch</cp:lastModifiedBy>
  <cp:revision>131</cp:revision>
  <cp:lastPrinted>2022-02-17T08:20:53Z</cp:lastPrinted>
  <dcterms:created xsi:type="dcterms:W3CDTF">2010-10-20T18:49:14Z</dcterms:created>
  <dcterms:modified xsi:type="dcterms:W3CDTF">2026-04-16T10:30:23Z</dcterms:modified>
</cp:coreProperties>
</file>