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F0A85D-4FCA-4B0C-3E68-1250419192FF}" v="45" dt="2026-07-15T16:37:59.302"/>
  </p1510:revLst>
</p1510:revInfo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>
        <p:scale>
          <a:sx n="75" d="100"/>
          <a:sy n="75" d="100"/>
        </p:scale>
        <p:origin x="744" y="3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A7354B-6C91-4D43-8802-C0829B512C72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8317316-D798-4058-9514-81E78C6286A8}">
      <dgm:prSet/>
      <dgm:spPr/>
      <dgm:t>
        <a:bodyPr/>
        <a:lstStyle/>
        <a:p>
          <a:r>
            <a:rPr lang="en-US" b="0"/>
            <a:t>•  Modern organisations run on information systems, which collect, store, process and share data for faster and better informed decisions across every function.</a:t>
          </a:r>
          <a:endParaRPr lang="en-US"/>
        </a:p>
      </dgm:t>
    </dgm:pt>
    <dgm:pt modelId="{24F6495A-B268-4CDB-A918-012F43272E35}" type="parTrans" cxnId="{86EA1F36-53CA-4EF2-B0AB-8469100302EC}">
      <dgm:prSet/>
      <dgm:spPr/>
      <dgm:t>
        <a:bodyPr/>
        <a:lstStyle/>
        <a:p>
          <a:endParaRPr lang="en-US"/>
        </a:p>
      </dgm:t>
    </dgm:pt>
    <dgm:pt modelId="{C7646441-E144-459B-B94D-680E00AE66CC}" type="sibTrans" cxnId="{86EA1F36-53CA-4EF2-B0AB-8469100302EC}">
      <dgm:prSet/>
      <dgm:spPr/>
      <dgm:t>
        <a:bodyPr/>
        <a:lstStyle/>
        <a:p>
          <a:endParaRPr lang="en-US"/>
        </a:p>
      </dgm:t>
    </dgm:pt>
    <dgm:pt modelId="{1F53F959-0CF2-453A-A3B4-96E6BF411A8D}">
      <dgm:prSet/>
      <dgm:spPr/>
      <dgm:t>
        <a:bodyPr/>
        <a:lstStyle/>
        <a:p>
          <a:r>
            <a:rPr lang="en-US" b="0"/>
            <a:t>•  A strong data culture links to higher firm performance (Karaboga et al., 2023).</a:t>
          </a:r>
          <a:endParaRPr lang="en-US"/>
        </a:p>
      </dgm:t>
    </dgm:pt>
    <dgm:pt modelId="{A541494D-5D99-4B8C-A622-953537870E7A}" type="parTrans" cxnId="{43FCB7FD-D487-4C7E-AB85-CB3E09D0A456}">
      <dgm:prSet/>
      <dgm:spPr/>
      <dgm:t>
        <a:bodyPr/>
        <a:lstStyle/>
        <a:p>
          <a:endParaRPr lang="en-US"/>
        </a:p>
      </dgm:t>
    </dgm:pt>
    <dgm:pt modelId="{9A361E35-C2D2-4AE5-8756-768684E06B1A}" type="sibTrans" cxnId="{43FCB7FD-D487-4C7E-AB85-CB3E09D0A456}">
      <dgm:prSet/>
      <dgm:spPr/>
      <dgm:t>
        <a:bodyPr/>
        <a:lstStyle/>
        <a:p>
          <a:endParaRPr lang="en-US"/>
        </a:p>
      </dgm:t>
    </dgm:pt>
    <dgm:pt modelId="{5269C760-940D-4C96-962A-BD5ED175EADE}">
      <dgm:prSet/>
      <dgm:spPr/>
      <dgm:t>
        <a:bodyPr/>
        <a:lstStyle/>
        <a:p>
          <a:r>
            <a:rPr lang="en-US" b="0" dirty="0"/>
            <a:t>•  The pyramid shows system types by management level, from transaction processing at the base to executive support at the top.</a:t>
          </a:r>
          <a:endParaRPr lang="en-US" dirty="0"/>
        </a:p>
      </dgm:t>
    </dgm:pt>
    <dgm:pt modelId="{2BC39C8E-0A8E-4E2A-BCFE-E15809429851}" type="parTrans" cxnId="{011ED093-4756-4AAE-BD9A-9D4C4EF456FA}">
      <dgm:prSet/>
      <dgm:spPr/>
      <dgm:t>
        <a:bodyPr/>
        <a:lstStyle/>
        <a:p>
          <a:endParaRPr lang="en-US"/>
        </a:p>
      </dgm:t>
    </dgm:pt>
    <dgm:pt modelId="{F6D6C527-3506-49FC-8F28-633935D84B0A}" type="sibTrans" cxnId="{011ED093-4756-4AAE-BD9A-9D4C4EF456FA}">
      <dgm:prSet/>
      <dgm:spPr/>
      <dgm:t>
        <a:bodyPr/>
        <a:lstStyle/>
        <a:p>
          <a:endParaRPr lang="en-US"/>
        </a:p>
      </dgm:t>
    </dgm:pt>
    <dgm:pt modelId="{5A65D885-C7EA-42CE-9CE3-F346985B9463}">
      <dgm:prSet/>
      <dgm:spPr/>
      <dgm:t>
        <a:bodyPr/>
        <a:lstStyle/>
        <a:p>
          <a:r>
            <a:rPr lang="en-US" b="0"/>
            <a:t>•  Data driven firms answer market change and customer needs more quickly than rivals (Olaniyi et al., 2023).</a:t>
          </a:r>
          <a:endParaRPr lang="en-US"/>
        </a:p>
      </dgm:t>
    </dgm:pt>
    <dgm:pt modelId="{873A0BBE-4574-4AB2-A739-0596D4DC5CC1}" type="parTrans" cxnId="{DFCCFE69-671F-40F3-B6C2-C3E123CBC503}">
      <dgm:prSet/>
      <dgm:spPr/>
      <dgm:t>
        <a:bodyPr/>
        <a:lstStyle/>
        <a:p>
          <a:endParaRPr lang="en-US"/>
        </a:p>
      </dgm:t>
    </dgm:pt>
    <dgm:pt modelId="{40D6395B-ECE1-4E9B-95A3-730FA0C7E8A2}" type="sibTrans" cxnId="{DFCCFE69-671F-40F3-B6C2-C3E123CBC503}">
      <dgm:prSet/>
      <dgm:spPr/>
      <dgm:t>
        <a:bodyPr/>
        <a:lstStyle/>
        <a:p>
          <a:endParaRPr lang="en-US"/>
        </a:p>
      </dgm:t>
    </dgm:pt>
    <dgm:pt modelId="{ED6E04B2-FD6E-4FE3-840F-AC48A04389A2}">
      <dgm:prSet/>
      <dgm:spPr/>
      <dgm:t>
        <a:bodyPr/>
        <a:lstStyle/>
        <a:p>
          <a:r>
            <a:rPr lang="en-US" b="0"/>
            <a:t>•  This presentation introduces the main system types, compares three of them and offers researched recommendations for the business in the brief.</a:t>
          </a:r>
          <a:endParaRPr lang="en-US"/>
        </a:p>
      </dgm:t>
    </dgm:pt>
    <dgm:pt modelId="{4E4077F7-A813-4C02-84C3-8AF76BCB24BE}" type="parTrans" cxnId="{0C93EDF8-4A1D-47FF-BBC5-32726974CB05}">
      <dgm:prSet/>
      <dgm:spPr/>
      <dgm:t>
        <a:bodyPr/>
        <a:lstStyle/>
        <a:p>
          <a:endParaRPr lang="en-US"/>
        </a:p>
      </dgm:t>
    </dgm:pt>
    <dgm:pt modelId="{B57937EC-73D4-49F6-9C33-42EB9CBDDA22}" type="sibTrans" cxnId="{0C93EDF8-4A1D-47FF-BBC5-32726974CB05}">
      <dgm:prSet/>
      <dgm:spPr/>
      <dgm:t>
        <a:bodyPr/>
        <a:lstStyle/>
        <a:p>
          <a:endParaRPr lang="en-US"/>
        </a:p>
      </dgm:t>
    </dgm:pt>
    <dgm:pt modelId="{39A8F5B3-EBF2-4784-B2F4-1888C242FC8D}" type="pres">
      <dgm:prSet presAssocID="{E2A7354B-6C91-4D43-8802-C0829B512C72}" presName="linear" presStyleCnt="0">
        <dgm:presLayoutVars>
          <dgm:animLvl val="lvl"/>
          <dgm:resizeHandles val="exact"/>
        </dgm:presLayoutVars>
      </dgm:prSet>
      <dgm:spPr/>
    </dgm:pt>
    <dgm:pt modelId="{81E92888-FE93-4727-B04F-FB9027078BE5}" type="pres">
      <dgm:prSet presAssocID="{F8317316-D798-4058-9514-81E78C6286A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9706C98-07E1-4DDE-83CD-E84A6C9CF8C9}" type="pres">
      <dgm:prSet presAssocID="{C7646441-E144-459B-B94D-680E00AE66CC}" presName="spacer" presStyleCnt="0"/>
      <dgm:spPr/>
    </dgm:pt>
    <dgm:pt modelId="{B5293130-7D24-4847-BC11-8FD1242A6B03}" type="pres">
      <dgm:prSet presAssocID="{1F53F959-0CF2-453A-A3B4-96E6BF411A8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CCE0259-3C83-49DA-A868-AAC15DC97288}" type="pres">
      <dgm:prSet presAssocID="{9A361E35-C2D2-4AE5-8756-768684E06B1A}" presName="spacer" presStyleCnt="0"/>
      <dgm:spPr/>
    </dgm:pt>
    <dgm:pt modelId="{3ADD9429-3C42-406A-8FD5-B260D87FE4FC}" type="pres">
      <dgm:prSet presAssocID="{5269C760-940D-4C96-962A-BD5ED175EAD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6C7FB9D-E77F-4C23-A16A-EA6C2415E2F5}" type="pres">
      <dgm:prSet presAssocID="{F6D6C527-3506-49FC-8F28-633935D84B0A}" presName="spacer" presStyleCnt="0"/>
      <dgm:spPr/>
    </dgm:pt>
    <dgm:pt modelId="{070BB6E2-FB4C-4F6D-9A4F-4D9C003AA0EE}" type="pres">
      <dgm:prSet presAssocID="{5A65D885-C7EA-42CE-9CE3-F346985B946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6A8154B-C268-45DC-B204-49874A1DD49C}" type="pres">
      <dgm:prSet presAssocID="{40D6395B-ECE1-4E9B-95A3-730FA0C7E8A2}" presName="spacer" presStyleCnt="0"/>
      <dgm:spPr/>
    </dgm:pt>
    <dgm:pt modelId="{903772C3-BCBF-4B5E-B96B-F92DBBBAECCF}" type="pres">
      <dgm:prSet presAssocID="{ED6E04B2-FD6E-4FE3-840F-AC48A04389A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2554B06-9528-4682-B4DA-EB5C80B6CE53}" type="presOf" srcId="{1F53F959-0CF2-453A-A3B4-96E6BF411A8D}" destId="{B5293130-7D24-4847-BC11-8FD1242A6B03}" srcOrd="0" destOrd="0" presId="urn:microsoft.com/office/officeart/2005/8/layout/vList2"/>
    <dgm:cxn modelId="{2A38581D-C6FD-408D-86EE-61CEB2792701}" type="presOf" srcId="{E2A7354B-6C91-4D43-8802-C0829B512C72}" destId="{39A8F5B3-EBF2-4784-B2F4-1888C242FC8D}" srcOrd="0" destOrd="0" presId="urn:microsoft.com/office/officeart/2005/8/layout/vList2"/>
    <dgm:cxn modelId="{8DFEC827-1100-4651-BD74-358F85CBB371}" type="presOf" srcId="{5A65D885-C7EA-42CE-9CE3-F346985B9463}" destId="{070BB6E2-FB4C-4F6D-9A4F-4D9C003AA0EE}" srcOrd="0" destOrd="0" presId="urn:microsoft.com/office/officeart/2005/8/layout/vList2"/>
    <dgm:cxn modelId="{86EA1F36-53CA-4EF2-B0AB-8469100302EC}" srcId="{E2A7354B-6C91-4D43-8802-C0829B512C72}" destId="{F8317316-D798-4058-9514-81E78C6286A8}" srcOrd="0" destOrd="0" parTransId="{24F6495A-B268-4CDB-A918-012F43272E35}" sibTransId="{C7646441-E144-459B-B94D-680E00AE66CC}"/>
    <dgm:cxn modelId="{1D1B7E41-FBD5-4387-90A1-96C2227BA68B}" type="presOf" srcId="{5269C760-940D-4C96-962A-BD5ED175EADE}" destId="{3ADD9429-3C42-406A-8FD5-B260D87FE4FC}" srcOrd="0" destOrd="0" presId="urn:microsoft.com/office/officeart/2005/8/layout/vList2"/>
    <dgm:cxn modelId="{DFCCFE69-671F-40F3-B6C2-C3E123CBC503}" srcId="{E2A7354B-6C91-4D43-8802-C0829B512C72}" destId="{5A65D885-C7EA-42CE-9CE3-F346985B9463}" srcOrd="3" destOrd="0" parTransId="{873A0BBE-4574-4AB2-A739-0596D4DC5CC1}" sibTransId="{40D6395B-ECE1-4E9B-95A3-730FA0C7E8A2}"/>
    <dgm:cxn modelId="{ED264E70-9772-4F7C-AF81-E8FB464AAF34}" type="presOf" srcId="{ED6E04B2-FD6E-4FE3-840F-AC48A04389A2}" destId="{903772C3-BCBF-4B5E-B96B-F92DBBBAECCF}" srcOrd="0" destOrd="0" presId="urn:microsoft.com/office/officeart/2005/8/layout/vList2"/>
    <dgm:cxn modelId="{011ED093-4756-4AAE-BD9A-9D4C4EF456FA}" srcId="{E2A7354B-6C91-4D43-8802-C0829B512C72}" destId="{5269C760-940D-4C96-962A-BD5ED175EADE}" srcOrd="2" destOrd="0" parTransId="{2BC39C8E-0A8E-4E2A-BCFE-E15809429851}" sibTransId="{F6D6C527-3506-49FC-8F28-633935D84B0A}"/>
    <dgm:cxn modelId="{35FA16B0-557F-43D1-A527-C09A251AD38C}" type="presOf" srcId="{F8317316-D798-4058-9514-81E78C6286A8}" destId="{81E92888-FE93-4727-B04F-FB9027078BE5}" srcOrd="0" destOrd="0" presId="urn:microsoft.com/office/officeart/2005/8/layout/vList2"/>
    <dgm:cxn modelId="{0C93EDF8-4A1D-47FF-BBC5-32726974CB05}" srcId="{E2A7354B-6C91-4D43-8802-C0829B512C72}" destId="{ED6E04B2-FD6E-4FE3-840F-AC48A04389A2}" srcOrd="4" destOrd="0" parTransId="{4E4077F7-A813-4C02-84C3-8AF76BCB24BE}" sibTransId="{B57937EC-73D4-49F6-9C33-42EB9CBDDA22}"/>
    <dgm:cxn modelId="{43FCB7FD-D487-4C7E-AB85-CB3E09D0A456}" srcId="{E2A7354B-6C91-4D43-8802-C0829B512C72}" destId="{1F53F959-0CF2-453A-A3B4-96E6BF411A8D}" srcOrd="1" destOrd="0" parTransId="{A541494D-5D99-4B8C-A622-953537870E7A}" sibTransId="{9A361E35-C2D2-4AE5-8756-768684E06B1A}"/>
    <dgm:cxn modelId="{BCC1640C-35D0-48AD-9049-1A27F131FBA7}" type="presParOf" srcId="{39A8F5B3-EBF2-4784-B2F4-1888C242FC8D}" destId="{81E92888-FE93-4727-B04F-FB9027078BE5}" srcOrd="0" destOrd="0" presId="urn:microsoft.com/office/officeart/2005/8/layout/vList2"/>
    <dgm:cxn modelId="{3072CAFE-72E8-46E0-B2A1-CBEE91A3EE19}" type="presParOf" srcId="{39A8F5B3-EBF2-4784-B2F4-1888C242FC8D}" destId="{79706C98-07E1-4DDE-83CD-E84A6C9CF8C9}" srcOrd="1" destOrd="0" presId="urn:microsoft.com/office/officeart/2005/8/layout/vList2"/>
    <dgm:cxn modelId="{366DBD80-0A95-43F6-9B0F-F01C21219E5F}" type="presParOf" srcId="{39A8F5B3-EBF2-4784-B2F4-1888C242FC8D}" destId="{B5293130-7D24-4847-BC11-8FD1242A6B03}" srcOrd="2" destOrd="0" presId="urn:microsoft.com/office/officeart/2005/8/layout/vList2"/>
    <dgm:cxn modelId="{A670D638-3EC7-473B-904B-9B4C98CCC331}" type="presParOf" srcId="{39A8F5B3-EBF2-4784-B2F4-1888C242FC8D}" destId="{CCCE0259-3C83-49DA-A868-AAC15DC97288}" srcOrd="3" destOrd="0" presId="urn:microsoft.com/office/officeart/2005/8/layout/vList2"/>
    <dgm:cxn modelId="{F2924632-E9AC-411B-8CC0-D4A51D96295A}" type="presParOf" srcId="{39A8F5B3-EBF2-4784-B2F4-1888C242FC8D}" destId="{3ADD9429-3C42-406A-8FD5-B260D87FE4FC}" srcOrd="4" destOrd="0" presId="urn:microsoft.com/office/officeart/2005/8/layout/vList2"/>
    <dgm:cxn modelId="{242DF1F2-61B3-48F4-997F-8DCEF29FE908}" type="presParOf" srcId="{39A8F5B3-EBF2-4784-B2F4-1888C242FC8D}" destId="{66C7FB9D-E77F-4C23-A16A-EA6C2415E2F5}" srcOrd="5" destOrd="0" presId="urn:microsoft.com/office/officeart/2005/8/layout/vList2"/>
    <dgm:cxn modelId="{0A6F44DA-75BB-4503-AE41-255848F39CDF}" type="presParOf" srcId="{39A8F5B3-EBF2-4784-B2F4-1888C242FC8D}" destId="{070BB6E2-FB4C-4F6D-9A4F-4D9C003AA0EE}" srcOrd="6" destOrd="0" presId="urn:microsoft.com/office/officeart/2005/8/layout/vList2"/>
    <dgm:cxn modelId="{FD17D134-ED79-41E7-BA3B-A2148E2229B9}" type="presParOf" srcId="{39A8F5B3-EBF2-4784-B2F4-1888C242FC8D}" destId="{C6A8154B-C268-45DC-B204-49874A1DD49C}" srcOrd="7" destOrd="0" presId="urn:microsoft.com/office/officeart/2005/8/layout/vList2"/>
    <dgm:cxn modelId="{895FDE0A-69ED-4D34-880C-C50B76D90008}" type="presParOf" srcId="{39A8F5B3-EBF2-4784-B2F4-1888C242FC8D}" destId="{903772C3-BCBF-4B5E-B96B-F92DBBBAECC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41D329-12EE-4759-A030-9782525B310C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C013E52C-ACC7-471B-9FB4-183C9C2B2A83}">
      <dgm:prSet/>
      <dgm:spPr/>
      <dgm:t>
        <a:bodyPr/>
        <a:lstStyle/>
        <a:p>
          <a:r>
            <a:rPr lang="en-US" b="0"/>
            <a:t>•  Automated decision systems learn from historical data, so biased training data produces unfair outcomes for particular groups.</a:t>
          </a:r>
          <a:endParaRPr lang="en-US"/>
        </a:p>
      </dgm:t>
    </dgm:pt>
    <dgm:pt modelId="{F1ED8C7E-F746-4516-9FB5-85D506C86749}" type="parTrans" cxnId="{E5105892-BDE3-4682-B5F2-997913BB94DC}">
      <dgm:prSet/>
      <dgm:spPr/>
      <dgm:t>
        <a:bodyPr/>
        <a:lstStyle/>
        <a:p>
          <a:endParaRPr lang="en-US"/>
        </a:p>
      </dgm:t>
    </dgm:pt>
    <dgm:pt modelId="{FFAC4DBD-5D76-4AAF-B255-15A8B62A14E3}" type="sibTrans" cxnId="{E5105892-BDE3-4682-B5F2-997913BB94DC}">
      <dgm:prSet/>
      <dgm:spPr/>
      <dgm:t>
        <a:bodyPr/>
        <a:lstStyle/>
        <a:p>
          <a:endParaRPr lang="en-US"/>
        </a:p>
      </dgm:t>
    </dgm:pt>
    <dgm:pt modelId="{8EA81EEB-99FA-4447-943B-AEC79E89376D}">
      <dgm:prSet/>
      <dgm:spPr/>
      <dgm:t>
        <a:bodyPr/>
        <a:lstStyle/>
        <a:p>
          <a:r>
            <a:rPr lang="en-US" b="0"/>
            <a:t>•  Camera and productivity monitoring intensifies stress and lowers job satisfaction (Glavin et al., 2024).</a:t>
          </a:r>
          <a:endParaRPr lang="en-US"/>
        </a:p>
      </dgm:t>
    </dgm:pt>
    <dgm:pt modelId="{A5BB79C6-3AE9-4FFE-A143-7445FE501B26}" type="parTrans" cxnId="{585BE24C-87DC-4814-9D00-4CBD955B4A90}">
      <dgm:prSet/>
      <dgm:spPr/>
      <dgm:t>
        <a:bodyPr/>
        <a:lstStyle/>
        <a:p>
          <a:endParaRPr lang="en-US"/>
        </a:p>
      </dgm:t>
    </dgm:pt>
    <dgm:pt modelId="{3A927361-96CB-4F46-A6DE-45A245157008}" type="sibTrans" cxnId="{585BE24C-87DC-4814-9D00-4CBD955B4A90}">
      <dgm:prSet/>
      <dgm:spPr/>
      <dgm:t>
        <a:bodyPr/>
        <a:lstStyle/>
        <a:p>
          <a:endParaRPr lang="en-US"/>
        </a:p>
      </dgm:t>
    </dgm:pt>
    <dgm:pt modelId="{C44A1489-26A8-4456-A77B-5F8059E004D5}">
      <dgm:prSet/>
      <dgm:spPr/>
      <dgm:t>
        <a:bodyPr/>
        <a:lstStyle/>
        <a:p>
          <a:r>
            <a:rPr lang="en-US" b="0"/>
            <a:t>•  Opaque models leave staff unable to see why a system flagged their performance, which weakens fairness and trust.</a:t>
          </a:r>
          <a:endParaRPr lang="en-US"/>
        </a:p>
      </dgm:t>
    </dgm:pt>
    <dgm:pt modelId="{4CE0679A-8684-45FD-8CEA-07BC816F95FA}" type="parTrans" cxnId="{4313DC87-A5F2-4AFB-8624-DF8A6C20600B}">
      <dgm:prSet/>
      <dgm:spPr/>
      <dgm:t>
        <a:bodyPr/>
        <a:lstStyle/>
        <a:p>
          <a:endParaRPr lang="en-US"/>
        </a:p>
      </dgm:t>
    </dgm:pt>
    <dgm:pt modelId="{55FA33F1-DCEA-488D-B6D2-C92FFC7B4BF7}" type="sibTrans" cxnId="{4313DC87-A5F2-4AFB-8624-DF8A6C20600B}">
      <dgm:prSet/>
      <dgm:spPr/>
      <dgm:t>
        <a:bodyPr/>
        <a:lstStyle/>
        <a:p>
          <a:endParaRPr lang="en-US"/>
        </a:p>
      </dgm:t>
    </dgm:pt>
    <dgm:pt modelId="{6FE571F7-CE6D-4A0E-808F-2BD9138F5946}">
      <dgm:prSet/>
      <dgm:spPr/>
      <dgm:t>
        <a:bodyPr/>
        <a:lstStyle/>
        <a:p>
          <a:r>
            <a:rPr lang="en-US" b="0"/>
            <a:t>•  The French regulator fined Amazon France Logistique a sum of 32 million euros in 2023 for intrusive monitoring (Sebastian et al., 2025).</a:t>
          </a:r>
          <a:endParaRPr lang="en-US"/>
        </a:p>
      </dgm:t>
    </dgm:pt>
    <dgm:pt modelId="{D552EAEB-B687-4FC6-BAE2-5EC51F4139FD}" type="parTrans" cxnId="{F1C61BF2-357C-48A2-877B-F5FE37FDB2B6}">
      <dgm:prSet/>
      <dgm:spPr/>
      <dgm:t>
        <a:bodyPr/>
        <a:lstStyle/>
        <a:p>
          <a:endParaRPr lang="en-US"/>
        </a:p>
      </dgm:t>
    </dgm:pt>
    <dgm:pt modelId="{97B15539-B242-4C9C-A8BE-3354B332A2B7}" type="sibTrans" cxnId="{F1C61BF2-357C-48A2-877B-F5FE37FDB2B6}">
      <dgm:prSet/>
      <dgm:spPr/>
      <dgm:t>
        <a:bodyPr/>
        <a:lstStyle/>
        <a:p>
          <a:endParaRPr lang="en-US"/>
        </a:p>
      </dgm:t>
    </dgm:pt>
    <dgm:pt modelId="{322B54DD-900B-4FDE-86D7-7636EAEF71B0}">
      <dgm:prSet/>
      <dgm:spPr/>
      <dgm:t>
        <a:bodyPr/>
        <a:lstStyle/>
        <a:p>
          <a:r>
            <a:rPr lang="en-US" b="0"/>
            <a:t>•  Responsible use asks for transparency, informed consent, human oversight and proportionate monitoring.</a:t>
          </a:r>
          <a:endParaRPr lang="en-US"/>
        </a:p>
      </dgm:t>
    </dgm:pt>
    <dgm:pt modelId="{AA1E49CC-6B98-46D9-8074-0F033EE30FA1}" type="parTrans" cxnId="{B52AA183-FA14-4248-9667-1F7FF80AAE25}">
      <dgm:prSet/>
      <dgm:spPr/>
      <dgm:t>
        <a:bodyPr/>
        <a:lstStyle/>
        <a:p>
          <a:endParaRPr lang="en-US"/>
        </a:p>
      </dgm:t>
    </dgm:pt>
    <dgm:pt modelId="{DB130FAF-AA98-4F6B-AD20-0A51970A02D5}" type="sibTrans" cxnId="{B52AA183-FA14-4248-9667-1F7FF80AAE25}">
      <dgm:prSet/>
      <dgm:spPr/>
      <dgm:t>
        <a:bodyPr/>
        <a:lstStyle/>
        <a:p>
          <a:endParaRPr lang="en-US"/>
        </a:p>
      </dgm:t>
    </dgm:pt>
    <dgm:pt modelId="{545F7467-FDA7-4EC8-8733-7FA0A5AC0255}" type="pres">
      <dgm:prSet presAssocID="{8C41D329-12EE-4759-A030-9782525B310C}" presName="vert0" presStyleCnt="0">
        <dgm:presLayoutVars>
          <dgm:dir/>
          <dgm:animOne val="branch"/>
          <dgm:animLvl val="lvl"/>
        </dgm:presLayoutVars>
      </dgm:prSet>
      <dgm:spPr/>
    </dgm:pt>
    <dgm:pt modelId="{450D5D0E-BAD4-403E-84FA-A24B7B524F81}" type="pres">
      <dgm:prSet presAssocID="{C013E52C-ACC7-471B-9FB4-183C9C2B2A83}" presName="thickLine" presStyleLbl="alignNode1" presStyleIdx="0" presStyleCnt="5"/>
      <dgm:spPr/>
    </dgm:pt>
    <dgm:pt modelId="{FA02B026-D13F-43EF-8260-77581FE3CE3F}" type="pres">
      <dgm:prSet presAssocID="{C013E52C-ACC7-471B-9FB4-183C9C2B2A83}" presName="horz1" presStyleCnt="0"/>
      <dgm:spPr/>
    </dgm:pt>
    <dgm:pt modelId="{6FD9B1D5-4C45-4A1D-B13E-9CD938E85F99}" type="pres">
      <dgm:prSet presAssocID="{C013E52C-ACC7-471B-9FB4-183C9C2B2A83}" presName="tx1" presStyleLbl="revTx" presStyleIdx="0" presStyleCnt="5"/>
      <dgm:spPr/>
    </dgm:pt>
    <dgm:pt modelId="{A69EC310-0DDB-4756-9860-1456B277227F}" type="pres">
      <dgm:prSet presAssocID="{C013E52C-ACC7-471B-9FB4-183C9C2B2A83}" presName="vert1" presStyleCnt="0"/>
      <dgm:spPr/>
    </dgm:pt>
    <dgm:pt modelId="{FBEBA4C1-C3BE-4D7B-81B6-E37F4932F63D}" type="pres">
      <dgm:prSet presAssocID="{8EA81EEB-99FA-4447-943B-AEC79E89376D}" presName="thickLine" presStyleLbl="alignNode1" presStyleIdx="1" presStyleCnt="5"/>
      <dgm:spPr/>
    </dgm:pt>
    <dgm:pt modelId="{849D6162-1104-49A2-9483-12E2FA4C0531}" type="pres">
      <dgm:prSet presAssocID="{8EA81EEB-99FA-4447-943B-AEC79E89376D}" presName="horz1" presStyleCnt="0"/>
      <dgm:spPr/>
    </dgm:pt>
    <dgm:pt modelId="{66D6E8AC-57F7-4A6C-9021-18F2C6B524BC}" type="pres">
      <dgm:prSet presAssocID="{8EA81EEB-99FA-4447-943B-AEC79E89376D}" presName="tx1" presStyleLbl="revTx" presStyleIdx="1" presStyleCnt="5"/>
      <dgm:spPr/>
    </dgm:pt>
    <dgm:pt modelId="{66F71295-1614-4AFB-8427-5A2026F4F18C}" type="pres">
      <dgm:prSet presAssocID="{8EA81EEB-99FA-4447-943B-AEC79E89376D}" presName="vert1" presStyleCnt="0"/>
      <dgm:spPr/>
    </dgm:pt>
    <dgm:pt modelId="{DEC4E919-1458-4215-83B6-8D714521869E}" type="pres">
      <dgm:prSet presAssocID="{C44A1489-26A8-4456-A77B-5F8059E004D5}" presName="thickLine" presStyleLbl="alignNode1" presStyleIdx="2" presStyleCnt="5"/>
      <dgm:spPr/>
    </dgm:pt>
    <dgm:pt modelId="{3834CFFB-BA0B-49F2-B584-F8EE080B222A}" type="pres">
      <dgm:prSet presAssocID="{C44A1489-26A8-4456-A77B-5F8059E004D5}" presName="horz1" presStyleCnt="0"/>
      <dgm:spPr/>
    </dgm:pt>
    <dgm:pt modelId="{FC965A64-BFA7-4C92-BDCD-CC34081E99CC}" type="pres">
      <dgm:prSet presAssocID="{C44A1489-26A8-4456-A77B-5F8059E004D5}" presName="tx1" presStyleLbl="revTx" presStyleIdx="2" presStyleCnt="5"/>
      <dgm:spPr/>
    </dgm:pt>
    <dgm:pt modelId="{499345AC-274D-4C78-A083-66284F9E7A45}" type="pres">
      <dgm:prSet presAssocID="{C44A1489-26A8-4456-A77B-5F8059E004D5}" presName="vert1" presStyleCnt="0"/>
      <dgm:spPr/>
    </dgm:pt>
    <dgm:pt modelId="{146FA465-4ADA-4707-A024-071006F8DFCB}" type="pres">
      <dgm:prSet presAssocID="{6FE571F7-CE6D-4A0E-808F-2BD9138F5946}" presName="thickLine" presStyleLbl="alignNode1" presStyleIdx="3" presStyleCnt="5"/>
      <dgm:spPr/>
    </dgm:pt>
    <dgm:pt modelId="{30C6E45D-BF2B-40BE-835B-6EF9C5108B9D}" type="pres">
      <dgm:prSet presAssocID="{6FE571F7-CE6D-4A0E-808F-2BD9138F5946}" presName="horz1" presStyleCnt="0"/>
      <dgm:spPr/>
    </dgm:pt>
    <dgm:pt modelId="{C2411139-6524-4FA0-A14A-E9512BDF1FFC}" type="pres">
      <dgm:prSet presAssocID="{6FE571F7-CE6D-4A0E-808F-2BD9138F5946}" presName="tx1" presStyleLbl="revTx" presStyleIdx="3" presStyleCnt="5"/>
      <dgm:spPr/>
    </dgm:pt>
    <dgm:pt modelId="{843D1B80-2CD1-4B8E-8455-22AD9938DC3D}" type="pres">
      <dgm:prSet presAssocID="{6FE571F7-CE6D-4A0E-808F-2BD9138F5946}" presName="vert1" presStyleCnt="0"/>
      <dgm:spPr/>
    </dgm:pt>
    <dgm:pt modelId="{A41F1076-E34C-4FC1-9C2B-3DC88C98084B}" type="pres">
      <dgm:prSet presAssocID="{322B54DD-900B-4FDE-86D7-7636EAEF71B0}" presName="thickLine" presStyleLbl="alignNode1" presStyleIdx="4" presStyleCnt="5"/>
      <dgm:spPr/>
    </dgm:pt>
    <dgm:pt modelId="{ED0E35CC-7CE5-4AF3-97B9-8F266F673F82}" type="pres">
      <dgm:prSet presAssocID="{322B54DD-900B-4FDE-86D7-7636EAEF71B0}" presName="horz1" presStyleCnt="0"/>
      <dgm:spPr/>
    </dgm:pt>
    <dgm:pt modelId="{C6565562-ECF6-4CF3-832F-51D398EF4E2E}" type="pres">
      <dgm:prSet presAssocID="{322B54DD-900B-4FDE-86D7-7636EAEF71B0}" presName="tx1" presStyleLbl="revTx" presStyleIdx="4" presStyleCnt="5"/>
      <dgm:spPr/>
    </dgm:pt>
    <dgm:pt modelId="{A3C90806-039C-4AF7-8999-2CB75D737CF6}" type="pres">
      <dgm:prSet presAssocID="{322B54DD-900B-4FDE-86D7-7636EAEF71B0}" presName="vert1" presStyleCnt="0"/>
      <dgm:spPr/>
    </dgm:pt>
  </dgm:ptLst>
  <dgm:cxnLst>
    <dgm:cxn modelId="{94D29C37-623F-4D10-A195-6B136F945672}" type="presOf" srcId="{6FE571F7-CE6D-4A0E-808F-2BD9138F5946}" destId="{C2411139-6524-4FA0-A14A-E9512BDF1FFC}" srcOrd="0" destOrd="0" presId="urn:microsoft.com/office/officeart/2008/layout/LinedList"/>
    <dgm:cxn modelId="{585BE24C-87DC-4814-9D00-4CBD955B4A90}" srcId="{8C41D329-12EE-4759-A030-9782525B310C}" destId="{8EA81EEB-99FA-4447-943B-AEC79E89376D}" srcOrd="1" destOrd="0" parTransId="{A5BB79C6-3AE9-4FFE-A143-7445FE501B26}" sibTransId="{3A927361-96CB-4F46-A6DE-45A245157008}"/>
    <dgm:cxn modelId="{0091AD72-5FD3-46FF-8DA7-13129716C463}" type="presOf" srcId="{8C41D329-12EE-4759-A030-9782525B310C}" destId="{545F7467-FDA7-4EC8-8733-7FA0A5AC0255}" srcOrd="0" destOrd="0" presId="urn:microsoft.com/office/officeart/2008/layout/LinedList"/>
    <dgm:cxn modelId="{B52AA183-FA14-4248-9667-1F7FF80AAE25}" srcId="{8C41D329-12EE-4759-A030-9782525B310C}" destId="{322B54DD-900B-4FDE-86D7-7636EAEF71B0}" srcOrd="4" destOrd="0" parTransId="{AA1E49CC-6B98-46D9-8074-0F033EE30FA1}" sibTransId="{DB130FAF-AA98-4F6B-AD20-0A51970A02D5}"/>
    <dgm:cxn modelId="{4313DC87-A5F2-4AFB-8624-DF8A6C20600B}" srcId="{8C41D329-12EE-4759-A030-9782525B310C}" destId="{C44A1489-26A8-4456-A77B-5F8059E004D5}" srcOrd="2" destOrd="0" parTransId="{4CE0679A-8684-45FD-8CEA-07BC816F95FA}" sibTransId="{55FA33F1-DCEA-488D-B6D2-C92FFC7B4BF7}"/>
    <dgm:cxn modelId="{46BF3B88-98B0-42F6-9CDD-7D3E7BC47910}" type="presOf" srcId="{C013E52C-ACC7-471B-9FB4-183C9C2B2A83}" destId="{6FD9B1D5-4C45-4A1D-B13E-9CD938E85F99}" srcOrd="0" destOrd="0" presId="urn:microsoft.com/office/officeart/2008/layout/LinedList"/>
    <dgm:cxn modelId="{E5105892-BDE3-4682-B5F2-997913BB94DC}" srcId="{8C41D329-12EE-4759-A030-9782525B310C}" destId="{C013E52C-ACC7-471B-9FB4-183C9C2B2A83}" srcOrd="0" destOrd="0" parTransId="{F1ED8C7E-F746-4516-9FB5-85D506C86749}" sibTransId="{FFAC4DBD-5D76-4AAF-B255-15A8B62A14E3}"/>
    <dgm:cxn modelId="{93E77AB6-33BD-48B8-B7E8-8C6CEF52A0DF}" type="presOf" srcId="{C44A1489-26A8-4456-A77B-5F8059E004D5}" destId="{FC965A64-BFA7-4C92-BDCD-CC34081E99CC}" srcOrd="0" destOrd="0" presId="urn:microsoft.com/office/officeart/2008/layout/LinedList"/>
    <dgm:cxn modelId="{F1C61BF2-357C-48A2-877B-F5FE37FDB2B6}" srcId="{8C41D329-12EE-4759-A030-9782525B310C}" destId="{6FE571F7-CE6D-4A0E-808F-2BD9138F5946}" srcOrd="3" destOrd="0" parTransId="{D552EAEB-B687-4FC6-BAE2-5EC51F4139FD}" sibTransId="{97B15539-B242-4C9C-A8BE-3354B332A2B7}"/>
    <dgm:cxn modelId="{97F627F8-513B-4B2A-9376-5279260D19F0}" type="presOf" srcId="{322B54DD-900B-4FDE-86D7-7636EAEF71B0}" destId="{C6565562-ECF6-4CF3-832F-51D398EF4E2E}" srcOrd="0" destOrd="0" presId="urn:microsoft.com/office/officeart/2008/layout/LinedList"/>
    <dgm:cxn modelId="{32405DFF-7468-4178-8DD0-4B28387F3593}" type="presOf" srcId="{8EA81EEB-99FA-4447-943B-AEC79E89376D}" destId="{66D6E8AC-57F7-4A6C-9021-18F2C6B524BC}" srcOrd="0" destOrd="0" presId="urn:microsoft.com/office/officeart/2008/layout/LinedList"/>
    <dgm:cxn modelId="{6233435F-3271-48FC-A282-CC607ED56F6E}" type="presParOf" srcId="{545F7467-FDA7-4EC8-8733-7FA0A5AC0255}" destId="{450D5D0E-BAD4-403E-84FA-A24B7B524F81}" srcOrd="0" destOrd="0" presId="urn:microsoft.com/office/officeart/2008/layout/LinedList"/>
    <dgm:cxn modelId="{254F2CD8-1573-4C5E-97D2-BA16F829EFEB}" type="presParOf" srcId="{545F7467-FDA7-4EC8-8733-7FA0A5AC0255}" destId="{FA02B026-D13F-43EF-8260-77581FE3CE3F}" srcOrd="1" destOrd="0" presId="urn:microsoft.com/office/officeart/2008/layout/LinedList"/>
    <dgm:cxn modelId="{12FB0564-5DDC-422B-A7BC-44C11FFFB20B}" type="presParOf" srcId="{FA02B026-D13F-43EF-8260-77581FE3CE3F}" destId="{6FD9B1D5-4C45-4A1D-B13E-9CD938E85F99}" srcOrd="0" destOrd="0" presId="urn:microsoft.com/office/officeart/2008/layout/LinedList"/>
    <dgm:cxn modelId="{7E2E33D5-9AC8-4D14-A9AB-144DCE8369DC}" type="presParOf" srcId="{FA02B026-D13F-43EF-8260-77581FE3CE3F}" destId="{A69EC310-0DDB-4756-9860-1456B277227F}" srcOrd="1" destOrd="0" presId="urn:microsoft.com/office/officeart/2008/layout/LinedList"/>
    <dgm:cxn modelId="{3A642084-0365-4B3A-839A-DBC7E53C2307}" type="presParOf" srcId="{545F7467-FDA7-4EC8-8733-7FA0A5AC0255}" destId="{FBEBA4C1-C3BE-4D7B-81B6-E37F4932F63D}" srcOrd="2" destOrd="0" presId="urn:microsoft.com/office/officeart/2008/layout/LinedList"/>
    <dgm:cxn modelId="{DEF7EEFA-C4D0-4C94-8761-C657D64922F3}" type="presParOf" srcId="{545F7467-FDA7-4EC8-8733-7FA0A5AC0255}" destId="{849D6162-1104-49A2-9483-12E2FA4C0531}" srcOrd="3" destOrd="0" presId="urn:microsoft.com/office/officeart/2008/layout/LinedList"/>
    <dgm:cxn modelId="{BC0BE895-F40E-497E-A5E3-0CEBAE5FED80}" type="presParOf" srcId="{849D6162-1104-49A2-9483-12E2FA4C0531}" destId="{66D6E8AC-57F7-4A6C-9021-18F2C6B524BC}" srcOrd="0" destOrd="0" presId="urn:microsoft.com/office/officeart/2008/layout/LinedList"/>
    <dgm:cxn modelId="{C0AA9C80-FDD9-456B-82D8-4F196F11DB85}" type="presParOf" srcId="{849D6162-1104-49A2-9483-12E2FA4C0531}" destId="{66F71295-1614-4AFB-8427-5A2026F4F18C}" srcOrd="1" destOrd="0" presId="urn:microsoft.com/office/officeart/2008/layout/LinedList"/>
    <dgm:cxn modelId="{AF7772D8-CBE2-49AA-B3A4-8FD8D585B7F9}" type="presParOf" srcId="{545F7467-FDA7-4EC8-8733-7FA0A5AC0255}" destId="{DEC4E919-1458-4215-83B6-8D714521869E}" srcOrd="4" destOrd="0" presId="urn:microsoft.com/office/officeart/2008/layout/LinedList"/>
    <dgm:cxn modelId="{891BE77C-F366-43A8-87A4-A8E3EFE1F40D}" type="presParOf" srcId="{545F7467-FDA7-4EC8-8733-7FA0A5AC0255}" destId="{3834CFFB-BA0B-49F2-B584-F8EE080B222A}" srcOrd="5" destOrd="0" presId="urn:microsoft.com/office/officeart/2008/layout/LinedList"/>
    <dgm:cxn modelId="{6F122E98-A1C5-449D-AED7-7380529B39D4}" type="presParOf" srcId="{3834CFFB-BA0B-49F2-B584-F8EE080B222A}" destId="{FC965A64-BFA7-4C92-BDCD-CC34081E99CC}" srcOrd="0" destOrd="0" presId="urn:microsoft.com/office/officeart/2008/layout/LinedList"/>
    <dgm:cxn modelId="{326F353B-E2D9-4116-B858-D4F6A0D32BF0}" type="presParOf" srcId="{3834CFFB-BA0B-49F2-B584-F8EE080B222A}" destId="{499345AC-274D-4C78-A083-66284F9E7A45}" srcOrd="1" destOrd="0" presId="urn:microsoft.com/office/officeart/2008/layout/LinedList"/>
    <dgm:cxn modelId="{19104CED-8768-4473-A06E-8C11B4F4E01F}" type="presParOf" srcId="{545F7467-FDA7-4EC8-8733-7FA0A5AC0255}" destId="{146FA465-4ADA-4707-A024-071006F8DFCB}" srcOrd="6" destOrd="0" presId="urn:microsoft.com/office/officeart/2008/layout/LinedList"/>
    <dgm:cxn modelId="{241A663B-3935-440D-827B-AD0A96611DDD}" type="presParOf" srcId="{545F7467-FDA7-4EC8-8733-7FA0A5AC0255}" destId="{30C6E45D-BF2B-40BE-835B-6EF9C5108B9D}" srcOrd="7" destOrd="0" presId="urn:microsoft.com/office/officeart/2008/layout/LinedList"/>
    <dgm:cxn modelId="{8019CFFA-B96D-4726-9C5E-C119E5C1CE09}" type="presParOf" srcId="{30C6E45D-BF2B-40BE-835B-6EF9C5108B9D}" destId="{C2411139-6524-4FA0-A14A-E9512BDF1FFC}" srcOrd="0" destOrd="0" presId="urn:microsoft.com/office/officeart/2008/layout/LinedList"/>
    <dgm:cxn modelId="{CBAED19F-2749-42BA-BD03-7E39D8E433E4}" type="presParOf" srcId="{30C6E45D-BF2B-40BE-835B-6EF9C5108B9D}" destId="{843D1B80-2CD1-4B8E-8455-22AD9938DC3D}" srcOrd="1" destOrd="0" presId="urn:microsoft.com/office/officeart/2008/layout/LinedList"/>
    <dgm:cxn modelId="{2EA9B69E-2CC3-414F-A6C7-2D5AD983E778}" type="presParOf" srcId="{545F7467-FDA7-4EC8-8733-7FA0A5AC0255}" destId="{A41F1076-E34C-4FC1-9C2B-3DC88C98084B}" srcOrd="8" destOrd="0" presId="urn:microsoft.com/office/officeart/2008/layout/LinedList"/>
    <dgm:cxn modelId="{E891B474-D379-4699-9F21-5C32A144F1F5}" type="presParOf" srcId="{545F7467-FDA7-4EC8-8733-7FA0A5AC0255}" destId="{ED0E35CC-7CE5-4AF3-97B9-8F266F673F82}" srcOrd="9" destOrd="0" presId="urn:microsoft.com/office/officeart/2008/layout/LinedList"/>
    <dgm:cxn modelId="{1A618E1E-E3C2-4429-8FBB-2BA07A1C1F72}" type="presParOf" srcId="{ED0E35CC-7CE5-4AF3-97B9-8F266F673F82}" destId="{C6565562-ECF6-4CF3-832F-51D398EF4E2E}" srcOrd="0" destOrd="0" presId="urn:microsoft.com/office/officeart/2008/layout/LinedList"/>
    <dgm:cxn modelId="{BD231113-AF13-4972-89B9-5CD6474322E0}" type="presParOf" srcId="{ED0E35CC-7CE5-4AF3-97B9-8F266F673F82}" destId="{A3C90806-039C-4AF7-8999-2CB75D737CF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7CC8AB-EBD6-4A36-B7DA-45CBF5BE9E0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1B8308F-42FB-46C6-88CD-651D07B04826}">
      <dgm:prSet/>
      <dgm:spPr/>
      <dgm:t>
        <a:bodyPr/>
        <a:lstStyle/>
        <a:p>
          <a:r>
            <a:rPr lang="en-US" b="0"/>
            <a:t>•  Amazon runs integrated enterprise systems across logistics, inventory and delivery to coordinate a vast operation in real time.</a:t>
          </a:r>
          <a:endParaRPr lang="en-US"/>
        </a:p>
      </dgm:t>
    </dgm:pt>
    <dgm:pt modelId="{20594ABF-F856-4711-83AE-9A5B761D8ADD}" type="parTrans" cxnId="{C98C7480-D1EC-47BC-8E10-9C2BCCA72C6B}">
      <dgm:prSet/>
      <dgm:spPr/>
      <dgm:t>
        <a:bodyPr/>
        <a:lstStyle/>
        <a:p>
          <a:endParaRPr lang="en-US"/>
        </a:p>
      </dgm:t>
    </dgm:pt>
    <dgm:pt modelId="{D9DA36CD-7388-460D-932E-F364DDCFDF54}" type="sibTrans" cxnId="{C98C7480-D1EC-47BC-8E10-9C2BCCA72C6B}">
      <dgm:prSet/>
      <dgm:spPr/>
      <dgm:t>
        <a:bodyPr/>
        <a:lstStyle/>
        <a:p>
          <a:endParaRPr lang="en-US"/>
        </a:p>
      </dgm:t>
    </dgm:pt>
    <dgm:pt modelId="{6BC8DC6E-762D-40C7-A6B9-B8F2BC9EB4B3}">
      <dgm:prSet/>
      <dgm:spPr/>
      <dgm:t>
        <a:bodyPr/>
        <a:lstStyle/>
        <a:p>
          <a:r>
            <a:rPr lang="en-US" b="0" dirty="0"/>
            <a:t>•  System integration supports operational performance at scale (Jo and Park, 2023).</a:t>
          </a:r>
          <a:endParaRPr lang="en-US" dirty="0"/>
        </a:p>
      </dgm:t>
    </dgm:pt>
    <dgm:pt modelId="{64458019-669D-4A5B-8E38-943194D04D14}" type="parTrans" cxnId="{D39EDED2-5656-4FE5-BC40-90412D422CCB}">
      <dgm:prSet/>
      <dgm:spPr/>
      <dgm:t>
        <a:bodyPr/>
        <a:lstStyle/>
        <a:p>
          <a:endParaRPr lang="en-US"/>
        </a:p>
      </dgm:t>
    </dgm:pt>
    <dgm:pt modelId="{22F1F169-7A64-4E51-99E7-D44FFD14C6D4}" type="sibTrans" cxnId="{D39EDED2-5656-4FE5-BC40-90412D422CCB}">
      <dgm:prSet/>
      <dgm:spPr/>
      <dgm:t>
        <a:bodyPr/>
        <a:lstStyle/>
        <a:p>
          <a:endParaRPr lang="en-US"/>
        </a:p>
      </dgm:t>
    </dgm:pt>
    <dgm:pt modelId="{60722496-10B2-4DEA-B3EF-7882AB5966AE}">
      <dgm:prSet/>
      <dgm:spPr/>
      <dgm:t>
        <a:bodyPr/>
        <a:lstStyle/>
        <a:p>
          <a:r>
            <a:rPr lang="en-US" b="0"/>
            <a:t>•  The firm applies analytics and monitoring tools to track driver behaviour and warehouse productivity.</a:t>
          </a:r>
          <a:endParaRPr lang="en-US"/>
        </a:p>
      </dgm:t>
    </dgm:pt>
    <dgm:pt modelId="{FD92EBE2-8A43-4579-8487-8C4DBF440E44}" type="parTrans" cxnId="{D2DA4453-490C-4F94-8359-7BD8D4E54DA3}">
      <dgm:prSet/>
      <dgm:spPr/>
      <dgm:t>
        <a:bodyPr/>
        <a:lstStyle/>
        <a:p>
          <a:endParaRPr lang="en-US"/>
        </a:p>
      </dgm:t>
    </dgm:pt>
    <dgm:pt modelId="{8EC663BE-DA29-4BDB-8433-FE1AF74EB69E}" type="sibTrans" cxnId="{D2DA4453-490C-4F94-8359-7BD8D4E54DA3}">
      <dgm:prSet/>
      <dgm:spPr/>
      <dgm:t>
        <a:bodyPr/>
        <a:lstStyle/>
        <a:p>
          <a:endParaRPr lang="en-US"/>
        </a:p>
      </dgm:t>
    </dgm:pt>
    <dgm:pt modelId="{D5FA947B-F8C2-415F-864A-10C6C7EAFBFD}">
      <dgm:prSet/>
      <dgm:spPr/>
      <dgm:t>
        <a:bodyPr/>
        <a:lstStyle/>
        <a:p>
          <a:r>
            <a:rPr lang="en-US" b="0"/>
            <a:t>•  A regulator fined Amazon France Logistique a sum of 32 million euros in 2023 for excessive surveillance (Sebastian et al., 2025).</a:t>
          </a:r>
          <a:endParaRPr lang="en-US"/>
        </a:p>
      </dgm:t>
    </dgm:pt>
    <dgm:pt modelId="{E807229B-D86F-4479-9092-67F380F42619}" type="parTrans" cxnId="{72BCFCF0-60C4-4F4F-9B7F-767F84DFE279}">
      <dgm:prSet/>
      <dgm:spPr/>
      <dgm:t>
        <a:bodyPr/>
        <a:lstStyle/>
        <a:p>
          <a:endParaRPr lang="en-US"/>
        </a:p>
      </dgm:t>
    </dgm:pt>
    <dgm:pt modelId="{6CC80362-7650-4F84-A455-C636B8C43B67}" type="sibTrans" cxnId="{72BCFCF0-60C4-4F4F-9B7F-767F84DFE279}">
      <dgm:prSet/>
      <dgm:spPr/>
      <dgm:t>
        <a:bodyPr/>
        <a:lstStyle/>
        <a:p>
          <a:endParaRPr lang="en-US"/>
        </a:p>
      </dgm:t>
    </dgm:pt>
    <dgm:pt modelId="{27C05BB0-05DF-43F5-88AF-C36ADCBC5211}">
      <dgm:prSet/>
      <dgm:spPr/>
      <dgm:t>
        <a:bodyPr/>
        <a:lstStyle/>
        <a:p>
          <a:r>
            <a:rPr lang="en-US" b="0"/>
            <a:t>•  The lesson is clear, since operational gains must sit alongside privacy, consent and respect for staff.</a:t>
          </a:r>
          <a:endParaRPr lang="en-US"/>
        </a:p>
      </dgm:t>
    </dgm:pt>
    <dgm:pt modelId="{B1AA0C30-2CBC-47F2-BA31-04632814724C}" type="parTrans" cxnId="{57D4A5F3-586A-40AC-A0B9-A9F4D71454A4}">
      <dgm:prSet/>
      <dgm:spPr/>
      <dgm:t>
        <a:bodyPr/>
        <a:lstStyle/>
        <a:p>
          <a:endParaRPr lang="en-US"/>
        </a:p>
      </dgm:t>
    </dgm:pt>
    <dgm:pt modelId="{AB2822D8-46AD-4E8F-9089-1A829CA5E3AF}" type="sibTrans" cxnId="{57D4A5F3-586A-40AC-A0B9-A9F4D71454A4}">
      <dgm:prSet/>
      <dgm:spPr/>
      <dgm:t>
        <a:bodyPr/>
        <a:lstStyle/>
        <a:p>
          <a:endParaRPr lang="en-US"/>
        </a:p>
      </dgm:t>
    </dgm:pt>
    <dgm:pt modelId="{27CA22AA-86E8-43B8-BA54-FD15EA4B10D1}" type="pres">
      <dgm:prSet presAssocID="{5F7CC8AB-EBD6-4A36-B7DA-45CBF5BE9E00}" presName="root" presStyleCnt="0">
        <dgm:presLayoutVars>
          <dgm:dir/>
          <dgm:resizeHandles val="exact"/>
        </dgm:presLayoutVars>
      </dgm:prSet>
      <dgm:spPr/>
    </dgm:pt>
    <dgm:pt modelId="{7BD1865E-BD74-4D01-8006-9CC100678595}" type="pres">
      <dgm:prSet presAssocID="{21B8308F-42FB-46C6-88CD-651D07B04826}" presName="compNode" presStyleCnt="0"/>
      <dgm:spPr/>
    </dgm:pt>
    <dgm:pt modelId="{FE5731ED-BD33-47BE-BEA7-8360CDF33829}" type="pres">
      <dgm:prSet presAssocID="{21B8308F-42FB-46C6-88CD-651D07B04826}" presName="bgRect" presStyleLbl="bgShp" presStyleIdx="0" presStyleCnt="5"/>
      <dgm:spPr/>
    </dgm:pt>
    <dgm:pt modelId="{5853390B-C1B4-4F95-A1A6-D6F8B2068E3F}" type="pres">
      <dgm:prSet presAssocID="{21B8308F-42FB-46C6-88CD-651D07B04826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x trolley"/>
        </a:ext>
      </dgm:extLst>
    </dgm:pt>
    <dgm:pt modelId="{2E70F5E4-CF4E-4C8E-A77A-E0DE7561D7D6}" type="pres">
      <dgm:prSet presAssocID="{21B8308F-42FB-46C6-88CD-651D07B04826}" presName="spaceRect" presStyleCnt="0"/>
      <dgm:spPr/>
    </dgm:pt>
    <dgm:pt modelId="{C0498835-6325-48C8-8138-93D980554D8D}" type="pres">
      <dgm:prSet presAssocID="{21B8308F-42FB-46C6-88CD-651D07B04826}" presName="parTx" presStyleLbl="revTx" presStyleIdx="0" presStyleCnt="5">
        <dgm:presLayoutVars>
          <dgm:chMax val="0"/>
          <dgm:chPref val="0"/>
        </dgm:presLayoutVars>
      </dgm:prSet>
      <dgm:spPr/>
    </dgm:pt>
    <dgm:pt modelId="{7FEB3C13-C167-443C-B580-E56253FBD2F5}" type="pres">
      <dgm:prSet presAssocID="{D9DA36CD-7388-460D-932E-F364DDCFDF54}" presName="sibTrans" presStyleCnt="0"/>
      <dgm:spPr/>
    </dgm:pt>
    <dgm:pt modelId="{19CC31AD-69E2-4FFB-997C-E63884638B29}" type="pres">
      <dgm:prSet presAssocID="{6BC8DC6E-762D-40C7-A6B9-B8F2BC9EB4B3}" presName="compNode" presStyleCnt="0"/>
      <dgm:spPr/>
    </dgm:pt>
    <dgm:pt modelId="{856D706B-9D81-45A0-AD9B-5B0A8EAE8CE8}" type="pres">
      <dgm:prSet presAssocID="{6BC8DC6E-762D-40C7-A6B9-B8F2BC9EB4B3}" presName="bgRect" presStyleLbl="bgShp" presStyleIdx="1" presStyleCnt="5"/>
      <dgm:spPr/>
    </dgm:pt>
    <dgm:pt modelId="{0007626E-3D56-40BF-95E0-46E3E67C17EC}" type="pres">
      <dgm:prSet presAssocID="{6BC8DC6E-762D-40C7-A6B9-B8F2BC9EB4B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E3C74724-ABD5-45F9-8FD7-CFE4D11989F9}" type="pres">
      <dgm:prSet presAssocID="{6BC8DC6E-762D-40C7-A6B9-B8F2BC9EB4B3}" presName="spaceRect" presStyleCnt="0"/>
      <dgm:spPr/>
    </dgm:pt>
    <dgm:pt modelId="{8545229C-9DC4-4CD6-8F28-332B0D135EEA}" type="pres">
      <dgm:prSet presAssocID="{6BC8DC6E-762D-40C7-A6B9-B8F2BC9EB4B3}" presName="parTx" presStyleLbl="revTx" presStyleIdx="1" presStyleCnt="5">
        <dgm:presLayoutVars>
          <dgm:chMax val="0"/>
          <dgm:chPref val="0"/>
        </dgm:presLayoutVars>
      </dgm:prSet>
      <dgm:spPr/>
    </dgm:pt>
    <dgm:pt modelId="{24497286-EDBD-4D15-831A-6BA591E60DC0}" type="pres">
      <dgm:prSet presAssocID="{22F1F169-7A64-4E51-99E7-D44FFD14C6D4}" presName="sibTrans" presStyleCnt="0"/>
      <dgm:spPr/>
    </dgm:pt>
    <dgm:pt modelId="{A0AB845F-47DE-4728-969F-F15B96FDB39D}" type="pres">
      <dgm:prSet presAssocID="{60722496-10B2-4DEA-B3EF-7882AB5966AE}" presName="compNode" presStyleCnt="0"/>
      <dgm:spPr/>
    </dgm:pt>
    <dgm:pt modelId="{F63F9B83-38EB-4CFD-B499-00F3769A5D7E}" type="pres">
      <dgm:prSet presAssocID="{60722496-10B2-4DEA-B3EF-7882AB5966AE}" presName="bgRect" presStyleLbl="bgShp" presStyleIdx="2" presStyleCnt="5"/>
      <dgm:spPr/>
    </dgm:pt>
    <dgm:pt modelId="{0698C941-7EBB-4FF7-8126-706787C64C78}" type="pres">
      <dgm:prSet presAssocID="{60722496-10B2-4DEA-B3EF-7882AB5966AE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FC840341-4524-4460-91E1-4DC22168A6D5}" type="pres">
      <dgm:prSet presAssocID="{60722496-10B2-4DEA-B3EF-7882AB5966AE}" presName="spaceRect" presStyleCnt="0"/>
      <dgm:spPr/>
    </dgm:pt>
    <dgm:pt modelId="{04716947-4BD8-4268-BAED-20711D761D6A}" type="pres">
      <dgm:prSet presAssocID="{60722496-10B2-4DEA-B3EF-7882AB5966AE}" presName="parTx" presStyleLbl="revTx" presStyleIdx="2" presStyleCnt="5">
        <dgm:presLayoutVars>
          <dgm:chMax val="0"/>
          <dgm:chPref val="0"/>
        </dgm:presLayoutVars>
      </dgm:prSet>
      <dgm:spPr/>
    </dgm:pt>
    <dgm:pt modelId="{741B1820-FF42-413A-BA34-A373FBE48676}" type="pres">
      <dgm:prSet presAssocID="{8EC663BE-DA29-4BDB-8433-FE1AF74EB69E}" presName="sibTrans" presStyleCnt="0"/>
      <dgm:spPr/>
    </dgm:pt>
    <dgm:pt modelId="{0CF0F7EF-55EB-47AD-AC6B-9E0EAD46A0DB}" type="pres">
      <dgm:prSet presAssocID="{D5FA947B-F8C2-415F-864A-10C6C7EAFBFD}" presName="compNode" presStyleCnt="0"/>
      <dgm:spPr/>
    </dgm:pt>
    <dgm:pt modelId="{5F384B9E-8A97-4807-9656-C2DF91E070F7}" type="pres">
      <dgm:prSet presAssocID="{D5FA947B-F8C2-415F-864A-10C6C7EAFBFD}" presName="bgRect" presStyleLbl="bgShp" presStyleIdx="3" presStyleCnt="5"/>
      <dgm:spPr/>
    </dgm:pt>
    <dgm:pt modelId="{7415BE4A-4EF7-44FA-8CAF-EC2AD33A1591}" type="pres">
      <dgm:prSet presAssocID="{D5FA947B-F8C2-415F-864A-10C6C7EAFBFD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curity Camera Sign"/>
        </a:ext>
      </dgm:extLst>
    </dgm:pt>
    <dgm:pt modelId="{A835959B-90BD-457F-B352-B16C6AE31B79}" type="pres">
      <dgm:prSet presAssocID="{D5FA947B-F8C2-415F-864A-10C6C7EAFBFD}" presName="spaceRect" presStyleCnt="0"/>
      <dgm:spPr/>
    </dgm:pt>
    <dgm:pt modelId="{15605513-B432-4B05-BD31-ED0D6FA496B4}" type="pres">
      <dgm:prSet presAssocID="{D5FA947B-F8C2-415F-864A-10C6C7EAFBFD}" presName="parTx" presStyleLbl="revTx" presStyleIdx="3" presStyleCnt="5">
        <dgm:presLayoutVars>
          <dgm:chMax val="0"/>
          <dgm:chPref val="0"/>
        </dgm:presLayoutVars>
      </dgm:prSet>
      <dgm:spPr/>
    </dgm:pt>
    <dgm:pt modelId="{C639D6F6-3751-4B3E-A662-A0A709563896}" type="pres">
      <dgm:prSet presAssocID="{6CC80362-7650-4F84-A455-C636B8C43B67}" presName="sibTrans" presStyleCnt="0"/>
      <dgm:spPr/>
    </dgm:pt>
    <dgm:pt modelId="{4E772AE8-4D04-494D-BAE3-54EE3DDEA377}" type="pres">
      <dgm:prSet presAssocID="{27C05BB0-05DF-43F5-88AF-C36ADCBC5211}" presName="compNode" presStyleCnt="0"/>
      <dgm:spPr/>
    </dgm:pt>
    <dgm:pt modelId="{C387D16E-60FA-4A6B-89A6-424CACE4292D}" type="pres">
      <dgm:prSet presAssocID="{27C05BB0-05DF-43F5-88AF-C36ADCBC5211}" presName="bgRect" presStyleLbl="bgShp" presStyleIdx="4" presStyleCnt="5"/>
      <dgm:spPr/>
    </dgm:pt>
    <dgm:pt modelId="{0E06403C-E6DC-4BED-ADCA-87EEC5C6CD3B}" type="pres">
      <dgm:prSet presAssocID="{27C05BB0-05DF-43F5-88AF-C36ADCBC5211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8F5C1FF-C286-47C0-89F0-03302C5A4F29}" type="pres">
      <dgm:prSet presAssocID="{27C05BB0-05DF-43F5-88AF-C36ADCBC5211}" presName="spaceRect" presStyleCnt="0"/>
      <dgm:spPr/>
    </dgm:pt>
    <dgm:pt modelId="{587D1E0B-4810-4F50-91B1-8449AE243776}" type="pres">
      <dgm:prSet presAssocID="{27C05BB0-05DF-43F5-88AF-C36ADCBC521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8503814-5831-4AB2-A927-B779F85439E8}" type="presOf" srcId="{D5FA947B-F8C2-415F-864A-10C6C7EAFBFD}" destId="{15605513-B432-4B05-BD31-ED0D6FA496B4}" srcOrd="0" destOrd="0" presId="urn:microsoft.com/office/officeart/2018/2/layout/IconVerticalSolidList"/>
    <dgm:cxn modelId="{5038131F-CDB5-4539-80A4-3397DFE84962}" type="presOf" srcId="{5F7CC8AB-EBD6-4A36-B7DA-45CBF5BE9E00}" destId="{27CA22AA-86E8-43B8-BA54-FD15EA4B10D1}" srcOrd="0" destOrd="0" presId="urn:microsoft.com/office/officeart/2018/2/layout/IconVerticalSolidList"/>
    <dgm:cxn modelId="{D2DA4453-490C-4F94-8359-7BD8D4E54DA3}" srcId="{5F7CC8AB-EBD6-4A36-B7DA-45CBF5BE9E00}" destId="{60722496-10B2-4DEA-B3EF-7882AB5966AE}" srcOrd="2" destOrd="0" parTransId="{FD92EBE2-8A43-4579-8487-8C4DBF440E44}" sibTransId="{8EC663BE-DA29-4BDB-8433-FE1AF74EB69E}"/>
    <dgm:cxn modelId="{C98C7480-D1EC-47BC-8E10-9C2BCCA72C6B}" srcId="{5F7CC8AB-EBD6-4A36-B7DA-45CBF5BE9E00}" destId="{21B8308F-42FB-46C6-88CD-651D07B04826}" srcOrd="0" destOrd="0" parTransId="{20594ABF-F856-4711-83AE-9A5B761D8ADD}" sibTransId="{D9DA36CD-7388-460D-932E-F364DDCFDF54}"/>
    <dgm:cxn modelId="{6965F08A-0986-40D6-BC21-C41BB5B1C0A0}" type="presOf" srcId="{60722496-10B2-4DEA-B3EF-7882AB5966AE}" destId="{04716947-4BD8-4268-BAED-20711D761D6A}" srcOrd="0" destOrd="0" presId="urn:microsoft.com/office/officeart/2018/2/layout/IconVerticalSolidList"/>
    <dgm:cxn modelId="{92C9B39C-3613-4449-A380-5FC3478F4D96}" type="presOf" srcId="{6BC8DC6E-762D-40C7-A6B9-B8F2BC9EB4B3}" destId="{8545229C-9DC4-4CD6-8F28-332B0D135EEA}" srcOrd="0" destOrd="0" presId="urn:microsoft.com/office/officeart/2018/2/layout/IconVerticalSolidList"/>
    <dgm:cxn modelId="{0D2715B5-CD2C-4729-8366-226CF6BE313A}" type="presOf" srcId="{27C05BB0-05DF-43F5-88AF-C36ADCBC5211}" destId="{587D1E0B-4810-4F50-91B1-8449AE243776}" srcOrd="0" destOrd="0" presId="urn:microsoft.com/office/officeart/2018/2/layout/IconVerticalSolidList"/>
    <dgm:cxn modelId="{D39EDED2-5656-4FE5-BC40-90412D422CCB}" srcId="{5F7CC8AB-EBD6-4A36-B7DA-45CBF5BE9E00}" destId="{6BC8DC6E-762D-40C7-A6B9-B8F2BC9EB4B3}" srcOrd="1" destOrd="0" parTransId="{64458019-669D-4A5B-8E38-943194D04D14}" sibTransId="{22F1F169-7A64-4E51-99E7-D44FFD14C6D4}"/>
    <dgm:cxn modelId="{72BCFCF0-60C4-4F4F-9B7F-767F84DFE279}" srcId="{5F7CC8AB-EBD6-4A36-B7DA-45CBF5BE9E00}" destId="{D5FA947B-F8C2-415F-864A-10C6C7EAFBFD}" srcOrd="3" destOrd="0" parTransId="{E807229B-D86F-4479-9092-67F380F42619}" sibTransId="{6CC80362-7650-4F84-A455-C636B8C43B67}"/>
    <dgm:cxn modelId="{57D4A5F3-586A-40AC-A0B9-A9F4D71454A4}" srcId="{5F7CC8AB-EBD6-4A36-B7DA-45CBF5BE9E00}" destId="{27C05BB0-05DF-43F5-88AF-C36ADCBC5211}" srcOrd="4" destOrd="0" parTransId="{B1AA0C30-2CBC-47F2-BA31-04632814724C}" sibTransId="{AB2822D8-46AD-4E8F-9089-1A829CA5E3AF}"/>
    <dgm:cxn modelId="{FBD406F9-3897-4C8B-9078-629FD1075BBA}" type="presOf" srcId="{21B8308F-42FB-46C6-88CD-651D07B04826}" destId="{C0498835-6325-48C8-8138-93D980554D8D}" srcOrd="0" destOrd="0" presId="urn:microsoft.com/office/officeart/2018/2/layout/IconVerticalSolidList"/>
    <dgm:cxn modelId="{0D890214-BC70-4700-9258-730CC6DA0F38}" type="presParOf" srcId="{27CA22AA-86E8-43B8-BA54-FD15EA4B10D1}" destId="{7BD1865E-BD74-4D01-8006-9CC100678595}" srcOrd="0" destOrd="0" presId="urn:microsoft.com/office/officeart/2018/2/layout/IconVerticalSolidList"/>
    <dgm:cxn modelId="{24999274-0EF5-4BAC-8C56-33737189FA1D}" type="presParOf" srcId="{7BD1865E-BD74-4D01-8006-9CC100678595}" destId="{FE5731ED-BD33-47BE-BEA7-8360CDF33829}" srcOrd="0" destOrd="0" presId="urn:microsoft.com/office/officeart/2018/2/layout/IconVerticalSolidList"/>
    <dgm:cxn modelId="{C78B7FCB-C004-42C4-9190-ADB63B190EA2}" type="presParOf" srcId="{7BD1865E-BD74-4D01-8006-9CC100678595}" destId="{5853390B-C1B4-4F95-A1A6-D6F8B2068E3F}" srcOrd="1" destOrd="0" presId="urn:microsoft.com/office/officeart/2018/2/layout/IconVerticalSolidList"/>
    <dgm:cxn modelId="{F86C9EC3-28BA-4E20-8DCB-22F4860F9B1D}" type="presParOf" srcId="{7BD1865E-BD74-4D01-8006-9CC100678595}" destId="{2E70F5E4-CF4E-4C8E-A77A-E0DE7561D7D6}" srcOrd="2" destOrd="0" presId="urn:microsoft.com/office/officeart/2018/2/layout/IconVerticalSolidList"/>
    <dgm:cxn modelId="{19C8F5F6-9073-48FC-8F0A-9302F0746EC5}" type="presParOf" srcId="{7BD1865E-BD74-4D01-8006-9CC100678595}" destId="{C0498835-6325-48C8-8138-93D980554D8D}" srcOrd="3" destOrd="0" presId="urn:microsoft.com/office/officeart/2018/2/layout/IconVerticalSolidList"/>
    <dgm:cxn modelId="{83654D37-E5E7-4E5E-9737-29F786E8D589}" type="presParOf" srcId="{27CA22AA-86E8-43B8-BA54-FD15EA4B10D1}" destId="{7FEB3C13-C167-443C-B580-E56253FBD2F5}" srcOrd="1" destOrd="0" presId="urn:microsoft.com/office/officeart/2018/2/layout/IconVerticalSolidList"/>
    <dgm:cxn modelId="{B21AAE2C-8349-43DB-A533-E0104D6AD555}" type="presParOf" srcId="{27CA22AA-86E8-43B8-BA54-FD15EA4B10D1}" destId="{19CC31AD-69E2-4FFB-997C-E63884638B29}" srcOrd="2" destOrd="0" presId="urn:microsoft.com/office/officeart/2018/2/layout/IconVerticalSolidList"/>
    <dgm:cxn modelId="{6A186713-8264-4F5A-A091-D2BD64704FD3}" type="presParOf" srcId="{19CC31AD-69E2-4FFB-997C-E63884638B29}" destId="{856D706B-9D81-45A0-AD9B-5B0A8EAE8CE8}" srcOrd="0" destOrd="0" presId="urn:microsoft.com/office/officeart/2018/2/layout/IconVerticalSolidList"/>
    <dgm:cxn modelId="{F7269F9C-A498-416F-B211-8D673CA5AA01}" type="presParOf" srcId="{19CC31AD-69E2-4FFB-997C-E63884638B29}" destId="{0007626E-3D56-40BF-95E0-46E3E67C17EC}" srcOrd="1" destOrd="0" presId="urn:microsoft.com/office/officeart/2018/2/layout/IconVerticalSolidList"/>
    <dgm:cxn modelId="{0EEA0749-6DAD-45D5-A172-F037A0135583}" type="presParOf" srcId="{19CC31AD-69E2-4FFB-997C-E63884638B29}" destId="{E3C74724-ABD5-45F9-8FD7-CFE4D11989F9}" srcOrd="2" destOrd="0" presId="urn:microsoft.com/office/officeart/2018/2/layout/IconVerticalSolidList"/>
    <dgm:cxn modelId="{BFE17B9E-D45E-436C-81FA-DC4A2B7807BD}" type="presParOf" srcId="{19CC31AD-69E2-4FFB-997C-E63884638B29}" destId="{8545229C-9DC4-4CD6-8F28-332B0D135EEA}" srcOrd="3" destOrd="0" presId="urn:microsoft.com/office/officeart/2018/2/layout/IconVerticalSolidList"/>
    <dgm:cxn modelId="{2FD781E0-AC60-431C-AF9A-6C862263F18A}" type="presParOf" srcId="{27CA22AA-86E8-43B8-BA54-FD15EA4B10D1}" destId="{24497286-EDBD-4D15-831A-6BA591E60DC0}" srcOrd="3" destOrd="0" presId="urn:microsoft.com/office/officeart/2018/2/layout/IconVerticalSolidList"/>
    <dgm:cxn modelId="{37E87D93-5D46-4B38-8CC7-0751C5FAA988}" type="presParOf" srcId="{27CA22AA-86E8-43B8-BA54-FD15EA4B10D1}" destId="{A0AB845F-47DE-4728-969F-F15B96FDB39D}" srcOrd="4" destOrd="0" presId="urn:microsoft.com/office/officeart/2018/2/layout/IconVerticalSolidList"/>
    <dgm:cxn modelId="{786E81AF-007C-486E-82FF-4281AB4FD3F3}" type="presParOf" srcId="{A0AB845F-47DE-4728-969F-F15B96FDB39D}" destId="{F63F9B83-38EB-4CFD-B499-00F3769A5D7E}" srcOrd="0" destOrd="0" presId="urn:microsoft.com/office/officeart/2018/2/layout/IconVerticalSolidList"/>
    <dgm:cxn modelId="{F9FC5D82-4EE2-4C3E-8537-AB1B42E511DD}" type="presParOf" srcId="{A0AB845F-47DE-4728-969F-F15B96FDB39D}" destId="{0698C941-7EBB-4FF7-8126-706787C64C78}" srcOrd="1" destOrd="0" presId="urn:microsoft.com/office/officeart/2018/2/layout/IconVerticalSolidList"/>
    <dgm:cxn modelId="{07630750-3C71-4165-A163-9CFF5ED090CD}" type="presParOf" srcId="{A0AB845F-47DE-4728-969F-F15B96FDB39D}" destId="{FC840341-4524-4460-91E1-4DC22168A6D5}" srcOrd="2" destOrd="0" presId="urn:microsoft.com/office/officeart/2018/2/layout/IconVerticalSolidList"/>
    <dgm:cxn modelId="{72C55926-DEB8-40A1-991F-FCDF780C617C}" type="presParOf" srcId="{A0AB845F-47DE-4728-969F-F15B96FDB39D}" destId="{04716947-4BD8-4268-BAED-20711D761D6A}" srcOrd="3" destOrd="0" presId="urn:microsoft.com/office/officeart/2018/2/layout/IconVerticalSolidList"/>
    <dgm:cxn modelId="{BDF94232-F73A-46DE-89FB-01C1AC88195A}" type="presParOf" srcId="{27CA22AA-86E8-43B8-BA54-FD15EA4B10D1}" destId="{741B1820-FF42-413A-BA34-A373FBE48676}" srcOrd="5" destOrd="0" presId="urn:microsoft.com/office/officeart/2018/2/layout/IconVerticalSolidList"/>
    <dgm:cxn modelId="{8C858CAD-0EA7-4B8B-9C49-FDDCC865669E}" type="presParOf" srcId="{27CA22AA-86E8-43B8-BA54-FD15EA4B10D1}" destId="{0CF0F7EF-55EB-47AD-AC6B-9E0EAD46A0DB}" srcOrd="6" destOrd="0" presId="urn:microsoft.com/office/officeart/2018/2/layout/IconVerticalSolidList"/>
    <dgm:cxn modelId="{5D745F12-487C-4508-AD46-9A75594EFC0E}" type="presParOf" srcId="{0CF0F7EF-55EB-47AD-AC6B-9E0EAD46A0DB}" destId="{5F384B9E-8A97-4807-9656-C2DF91E070F7}" srcOrd="0" destOrd="0" presId="urn:microsoft.com/office/officeart/2018/2/layout/IconVerticalSolidList"/>
    <dgm:cxn modelId="{7BB5EA15-CD7E-49F5-82A1-52FE2F77FAED}" type="presParOf" srcId="{0CF0F7EF-55EB-47AD-AC6B-9E0EAD46A0DB}" destId="{7415BE4A-4EF7-44FA-8CAF-EC2AD33A1591}" srcOrd="1" destOrd="0" presId="urn:microsoft.com/office/officeart/2018/2/layout/IconVerticalSolidList"/>
    <dgm:cxn modelId="{7D178A52-12AD-4DB8-8B84-C74F04491F80}" type="presParOf" srcId="{0CF0F7EF-55EB-47AD-AC6B-9E0EAD46A0DB}" destId="{A835959B-90BD-457F-B352-B16C6AE31B79}" srcOrd="2" destOrd="0" presId="urn:microsoft.com/office/officeart/2018/2/layout/IconVerticalSolidList"/>
    <dgm:cxn modelId="{574F50C2-F925-453F-81DE-A459CC5BA5CF}" type="presParOf" srcId="{0CF0F7EF-55EB-47AD-AC6B-9E0EAD46A0DB}" destId="{15605513-B432-4B05-BD31-ED0D6FA496B4}" srcOrd="3" destOrd="0" presId="urn:microsoft.com/office/officeart/2018/2/layout/IconVerticalSolidList"/>
    <dgm:cxn modelId="{85F1CAC6-3F31-49C6-AF69-97C82BEE25A0}" type="presParOf" srcId="{27CA22AA-86E8-43B8-BA54-FD15EA4B10D1}" destId="{C639D6F6-3751-4B3E-A662-A0A709563896}" srcOrd="7" destOrd="0" presId="urn:microsoft.com/office/officeart/2018/2/layout/IconVerticalSolidList"/>
    <dgm:cxn modelId="{E851A3F7-AB58-4A72-A433-A54695A729B4}" type="presParOf" srcId="{27CA22AA-86E8-43B8-BA54-FD15EA4B10D1}" destId="{4E772AE8-4D04-494D-BAE3-54EE3DDEA377}" srcOrd="8" destOrd="0" presId="urn:microsoft.com/office/officeart/2018/2/layout/IconVerticalSolidList"/>
    <dgm:cxn modelId="{0CF873E7-7AD9-41A6-B90E-E946B6DD964F}" type="presParOf" srcId="{4E772AE8-4D04-494D-BAE3-54EE3DDEA377}" destId="{C387D16E-60FA-4A6B-89A6-424CACE4292D}" srcOrd="0" destOrd="0" presId="urn:microsoft.com/office/officeart/2018/2/layout/IconVerticalSolidList"/>
    <dgm:cxn modelId="{B6671C42-8700-4C06-AA8A-495B7E4FBE67}" type="presParOf" srcId="{4E772AE8-4D04-494D-BAE3-54EE3DDEA377}" destId="{0E06403C-E6DC-4BED-ADCA-87EEC5C6CD3B}" srcOrd="1" destOrd="0" presId="urn:microsoft.com/office/officeart/2018/2/layout/IconVerticalSolidList"/>
    <dgm:cxn modelId="{DCD9B523-751D-4031-B34E-07F72DED7C9B}" type="presParOf" srcId="{4E772AE8-4D04-494D-BAE3-54EE3DDEA377}" destId="{18F5C1FF-C286-47C0-89F0-03302C5A4F29}" srcOrd="2" destOrd="0" presId="urn:microsoft.com/office/officeart/2018/2/layout/IconVerticalSolidList"/>
    <dgm:cxn modelId="{1B2E9A05-643F-4329-B8FF-393824ED326D}" type="presParOf" srcId="{4E772AE8-4D04-494D-BAE3-54EE3DDEA377}" destId="{587D1E0B-4810-4F50-91B1-8449AE24377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1240ED-0F55-4451-8853-28AB04DBEA7E}" type="doc">
      <dgm:prSet loTypeId="urn:microsoft.com/office/officeart/2005/8/layout/vProcess5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5093E42-82ED-4B82-8AF1-0FFF747A4AE4}">
      <dgm:prSet/>
      <dgm:spPr/>
      <dgm:t>
        <a:bodyPr/>
        <a:lstStyle/>
        <a:p>
          <a:r>
            <a:rPr lang="en-US" b="0"/>
            <a:t>•  Information systems drive efficiency, decision making and competitive advantage across the modern firm.</a:t>
          </a:r>
          <a:endParaRPr lang="en-US"/>
        </a:p>
      </dgm:t>
    </dgm:pt>
    <dgm:pt modelId="{F9B6DED9-5253-40AB-9D87-F115C18DF58C}" type="parTrans" cxnId="{80BA6BAC-C3E6-485F-BC07-30D9066A7081}">
      <dgm:prSet/>
      <dgm:spPr/>
      <dgm:t>
        <a:bodyPr/>
        <a:lstStyle/>
        <a:p>
          <a:endParaRPr lang="en-US"/>
        </a:p>
      </dgm:t>
    </dgm:pt>
    <dgm:pt modelId="{CD56BEC6-EDB0-466E-8AE1-D37D60B399B4}" type="sibTrans" cxnId="{80BA6BAC-C3E6-485F-BC07-30D9066A7081}">
      <dgm:prSet/>
      <dgm:spPr/>
      <dgm:t>
        <a:bodyPr/>
        <a:lstStyle/>
        <a:p>
          <a:endParaRPr lang="en-US"/>
        </a:p>
      </dgm:t>
    </dgm:pt>
    <dgm:pt modelId="{07DBB230-4143-4927-83CB-C55951041E14}">
      <dgm:prSet/>
      <dgm:spPr/>
      <dgm:t>
        <a:bodyPr/>
        <a:lstStyle/>
        <a:p>
          <a:r>
            <a:rPr lang="en-US" b="0"/>
            <a:t>•  Firms with a strong data culture record higher performance (Karaboga et al., 2023).</a:t>
          </a:r>
          <a:endParaRPr lang="en-US"/>
        </a:p>
      </dgm:t>
    </dgm:pt>
    <dgm:pt modelId="{104B9C47-A6BE-4F76-81B3-728399D80797}" type="parTrans" cxnId="{AD6D25B3-28A3-4DED-927D-9FB60BD6519E}">
      <dgm:prSet/>
      <dgm:spPr/>
      <dgm:t>
        <a:bodyPr/>
        <a:lstStyle/>
        <a:p>
          <a:endParaRPr lang="en-US"/>
        </a:p>
      </dgm:t>
    </dgm:pt>
    <dgm:pt modelId="{E836B33F-7C8B-45E8-AE7D-7903F86D32F7}" type="sibTrans" cxnId="{AD6D25B3-28A3-4DED-927D-9FB60BD6519E}">
      <dgm:prSet/>
      <dgm:spPr/>
      <dgm:t>
        <a:bodyPr/>
        <a:lstStyle/>
        <a:p>
          <a:endParaRPr lang="en-US"/>
        </a:p>
      </dgm:t>
    </dgm:pt>
    <dgm:pt modelId="{50F2171A-A0C6-463E-9170-CF6AA9422E6B}">
      <dgm:prSet/>
      <dgm:spPr/>
      <dgm:t>
        <a:bodyPr/>
        <a:lstStyle/>
        <a:p>
          <a:r>
            <a:rPr lang="en-US" b="0"/>
            <a:t>•  Enterprise resource planning, customer relationship management and business intelligence each solve a distinct business need.</a:t>
          </a:r>
          <a:endParaRPr lang="en-US"/>
        </a:p>
      </dgm:t>
    </dgm:pt>
    <dgm:pt modelId="{04E73A7B-AFF5-4683-87D2-9F07D1F93F46}" type="parTrans" cxnId="{0A820C3D-E002-4C08-9A1D-D8DDB927EC8F}">
      <dgm:prSet/>
      <dgm:spPr/>
      <dgm:t>
        <a:bodyPr/>
        <a:lstStyle/>
        <a:p>
          <a:endParaRPr lang="en-US"/>
        </a:p>
      </dgm:t>
    </dgm:pt>
    <dgm:pt modelId="{875F696C-0E87-4F24-B1ED-D327CD5A99D4}" type="sibTrans" cxnId="{0A820C3D-E002-4C08-9A1D-D8DDB927EC8F}">
      <dgm:prSet/>
      <dgm:spPr/>
      <dgm:t>
        <a:bodyPr/>
        <a:lstStyle/>
        <a:p>
          <a:endParaRPr lang="en-US"/>
        </a:p>
      </dgm:t>
    </dgm:pt>
    <dgm:pt modelId="{4FB91E4F-B7F3-4F07-85CC-531EF16255D4}">
      <dgm:prSet/>
      <dgm:spPr/>
      <dgm:t>
        <a:bodyPr/>
        <a:lstStyle/>
        <a:p>
          <a:r>
            <a:rPr lang="en-US" b="0"/>
            <a:t>•  Sound data governance turns compliance into a source of customer trust (Islam, 2023).</a:t>
          </a:r>
          <a:endParaRPr lang="en-US"/>
        </a:p>
      </dgm:t>
    </dgm:pt>
    <dgm:pt modelId="{FC8FB28C-F314-4CA7-95D7-25B040D05F97}" type="parTrans" cxnId="{09877B67-9AE3-45B7-9B3D-E8C6EB732BC2}">
      <dgm:prSet/>
      <dgm:spPr/>
      <dgm:t>
        <a:bodyPr/>
        <a:lstStyle/>
        <a:p>
          <a:endParaRPr lang="en-US"/>
        </a:p>
      </dgm:t>
    </dgm:pt>
    <dgm:pt modelId="{A440EC52-4E8B-41BC-BCF0-CDB501FDAACF}" type="sibTrans" cxnId="{09877B67-9AE3-45B7-9B3D-E8C6EB732BC2}">
      <dgm:prSet/>
      <dgm:spPr/>
      <dgm:t>
        <a:bodyPr/>
        <a:lstStyle/>
        <a:p>
          <a:endParaRPr lang="en-US"/>
        </a:p>
      </dgm:t>
    </dgm:pt>
    <dgm:pt modelId="{B9804DDA-DE9D-4F4A-81B7-628673B2D463}">
      <dgm:prSet/>
      <dgm:spPr/>
      <dgm:t>
        <a:bodyPr/>
        <a:lstStyle/>
        <a:p>
          <a:r>
            <a:rPr lang="en-US" b="0"/>
            <a:t>•  Our recommendation pairs an integrated system core with strong governance for efficient and responsible growth.</a:t>
          </a:r>
          <a:endParaRPr lang="en-US"/>
        </a:p>
      </dgm:t>
    </dgm:pt>
    <dgm:pt modelId="{50C58390-6324-4AFF-839D-C7BD83804A5E}" type="parTrans" cxnId="{3CCAB2EB-6BBC-4C2A-8B5F-FCD3D268256C}">
      <dgm:prSet/>
      <dgm:spPr/>
      <dgm:t>
        <a:bodyPr/>
        <a:lstStyle/>
        <a:p>
          <a:endParaRPr lang="en-US"/>
        </a:p>
      </dgm:t>
    </dgm:pt>
    <dgm:pt modelId="{0C2215FA-EAC0-4053-8279-871DADD94E1D}" type="sibTrans" cxnId="{3CCAB2EB-6BBC-4C2A-8B5F-FCD3D268256C}">
      <dgm:prSet/>
      <dgm:spPr/>
      <dgm:t>
        <a:bodyPr/>
        <a:lstStyle/>
        <a:p>
          <a:endParaRPr lang="en-US"/>
        </a:p>
      </dgm:t>
    </dgm:pt>
    <dgm:pt modelId="{05B04AEA-B958-4238-87ED-3B0B44749EF0}" type="pres">
      <dgm:prSet presAssocID="{8D1240ED-0F55-4451-8853-28AB04DBEA7E}" presName="outerComposite" presStyleCnt="0">
        <dgm:presLayoutVars>
          <dgm:chMax val="5"/>
          <dgm:dir/>
          <dgm:resizeHandles val="exact"/>
        </dgm:presLayoutVars>
      </dgm:prSet>
      <dgm:spPr/>
    </dgm:pt>
    <dgm:pt modelId="{1EADE6D0-B53A-4CA9-ADA1-CDA27E25B7D4}" type="pres">
      <dgm:prSet presAssocID="{8D1240ED-0F55-4451-8853-28AB04DBEA7E}" presName="dummyMaxCanvas" presStyleCnt="0">
        <dgm:presLayoutVars/>
      </dgm:prSet>
      <dgm:spPr/>
    </dgm:pt>
    <dgm:pt modelId="{25BA1201-DB48-4E9C-893A-4FCE02E2E88B}" type="pres">
      <dgm:prSet presAssocID="{8D1240ED-0F55-4451-8853-28AB04DBEA7E}" presName="FiveNodes_1" presStyleLbl="node1" presStyleIdx="0" presStyleCnt="5">
        <dgm:presLayoutVars>
          <dgm:bulletEnabled val="1"/>
        </dgm:presLayoutVars>
      </dgm:prSet>
      <dgm:spPr/>
    </dgm:pt>
    <dgm:pt modelId="{66CA1642-F94C-42F2-9287-2FF7E257429E}" type="pres">
      <dgm:prSet presAssocID="{8D1240ED-0F55-4451-8853-28AB04DBEA7E}" presName="FiveNodes_2" presStyleLbl="node1" presStyleIdx="1" presStyleCnt="5">
        <dgm:presLayoutVars>
          <dgm:bulletEnabled val="1"/>
        </dgm:presLayoutVars>
      </dgm:prSet>
      <dgm:spPr/>
    </dgm:pt>
    <dgm:pt modelId="{CC1AF9DC-685C-40A1-9B80-7F484A8C933D}" type="pres">
      <dgm:prSet presAssocID="{8D1240ED-0F55-4451-8853-28AB04DBEA7E}" presName="FiveNodes_3" presStyleLbl="node1" presStyleIdx="2" presStyleCnt="5">
        <dgm:presLayoutVars>
          <dgm:bulletEnabled val="1"/>
        </dgm:presLayoutVars>
      </dgm:prSet>
      <dgm:spPr/>
    </dgm:pt>
    <dgm:pt modelId="{5217F430-7AE4-40EE-AF4D-EE7B02ED1AC3}" type="pres">
      <dgm:prSet presAssocID="{8D1240ED-0F55-4451-8853-28AB04DBEA7E}" presName="FiveNodes_4" presStyleLbl="node1" presStyleIdx="3" presStyleCnt="5">
        <dgm:presLayoutVars>
          <dgm:bulletEnabled val="1"/>
        </dgm:presLayoutVars>
      </dgm:prSet>
      <dgm:spPr/>
    </dgm:pt>
    <dgm:pt modelId="{68A706E6-95C3-4BE5-8E50-0E6C169685EB}" type="pres">
      <dgm:prSet presAssocID="{8D1240ED-0F55-4451-8853-28AB04DBEA7E}" presName="FiveNodes_5" presStyleLbl="node1" presStyleIdx="4" presStyleCnt="5">
        <dgm:presLayoutVars>
          <dgm:bulletEnabled val="1"/>
        </dgm:presLayoutVars>
      </dgm:prSet>
      <dgm:spPr/>
    </dgm:pt>
    <dgm:pt modelId="{B93A39D2-2CF2-4046-A8DA-A4DCD070171F}" type="pres">
      <dgm:prSet presAssocID="{8D1240ED-0F55-4451-8853-28AB04DBEA7E}" presName="FiveConn_1-2" presStyleLbl="fgAccFollowNode1" presStyleIdx="0" presStyleCnt="4">
        <dgm:presLayoutVars>
          <dgm:bulletEnabled val="1"/>
        </dgm:presLayoutVars>
      </dgm:prSet>
      <dgm:spPr/>
    </dgm:pt>
    <dgm:pt modelId="{AB07948E-E03C-46A7-861E-8C116070618E}" type="pres">
      <dgm:prSet presAssocID="{8D1240ED-0F55-4451-8853-28AB04DBEA7E}" presName="FiveConn_2-3" presStyleLbl="fgAccFollowNode1" presStyleIdx="1" presStyleCnt="4">
        <dgm:presLayoutVars>
          <dgm:bulletEnabled val="1"/>
        </dgm:presLayoutVars>
      </dgm:prSet>
      <dgm:spPr/>
    </dgm:pt>
    <dgm:pt modelId="{AC91E6EB-57F8-45B3-9BA1-F03BF56B941E}" type="pres">
      <dgm:prSet presAssocID="{8D1240ED-0F55-4451-8853-28AB04DBEA7E}" presName="FiveConn_3-4" presStyleLbl="fgAccFollowNode1" presStyleIdx="2" presStyleCnt="4">
        <dgm:presLayoutVars>
          <dgm:bulletEnabled val="1"/>
        </dgm:presLayoutVars>
      </dgm:prSet>
      <dgm:spPr/>
    </dgm:pt>
    <dgm:pt modelId="{9703A7B3-C2CC-4117-AC94-1E8657ECC8C5}" type="pres">
      <dgm:prSet presAssocID="{8D1240ED-0F55-4451-8853-28AB04DBEA7E}" presName="FiveConn_4-5" presStyleLbl="fgAccFollowNode1" presStyleIdx="3" presStyleCnt="4">
        <dgm:presLayoutVars>
          <dgm:bulletEnabled val="1"/>
        </dgm:presLayoutVars>
      </dgm:prSet>
      <dgm:spPr/>
    </dgm:pt>
    <dgm:pt modelId="{FB9CE746-C825-44BD-B60D-09C0E0FD1B4E}" type="pres">
      <dgm:prSet presAssocID="{8D1240ED-0F55-4451-8853-28AB04DBEA7E}" presName="FiveNodes_1_text" presStyleLbl="node1" presStyleIdx="4" presStyleCnt="5">
        <dgm:presLayoutVars>
          <dgm:bulletEnabled val="1"/>
        </dgm:presLayoutVars>
      </dgm:prSet>
      <dgm:spPr/>
    </dgm:pt>
    <dgm:pt modelId="{9CA2FFE4-5CD2-4DFC-9A37-471539E29BAA}" type="pres">
      <dgm:prSet presAssocID="{8D1240ED-0F55-4451-8853-28AB04DBEA7E}" presName="FiveNodes_2_text" presStyleLbl="node1" presStyleIdx="4" presStyleCnt="5">
        <dgm:presLayoutVars>
          <dgm:bulletEnabled val="1"/>
        </dgm:presLayoutVars>
      </dgm:prSet>
      <dgm:spPr/>
    </dgm:pt>
    <dgm:pt modelId="{867F0651-AAD4-41BC-B7C9-1C48E982B7C7}" type="pres">
      <dgm:prSet presAssocID="{8D1240ED-0F55-4451-8853-28AB04DBEA7E}" presName="FiveNodes_3_text" presStyleLbl="node1" presStyleIdx="4" presStyleCnt="5">
        <dgm:presLayoutVars>
          <dgm:bulletEnabled val="1"/>
        </dgm:presLayoutVars>
      </dgm:prSet>
      <dgm:spPr/>
    </dgm:pt>
    <dgm:pt modelId="{F3D0FB39-26D1-47E7-8550-AF96053C4D92}" type="pres">
      <dgm:prSet presAssocID="{8D1240ED-0F55-4451-8853-28AB04DBEA7E}" presName="FiveNodes_4_text" presStyleLbl="node1" presStyleIdx="4" presStyleCnt="5">
        <dgm:presLayoutVars>
          <dgm:bulletEnabled val="1"/>
        </dgm:presLayoutVars>
      </dgm:prSet>
      <dgm:spPr/>
    </dgm:pt>
    <dgm:pt modelId="{9B9FCAB4-1CF5-4300-B196-3B8735B7335B}" type="pres">
      <dgm:prSet presAssocID="{8D1240ED-0F55-4451-8853-28AB04DBEA7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AED7FF0A-A4F2-4665-8400-3270834BFF8F}" type="presOf" srcId="{07DBB230-4143-4927-83CB-C55951041E14}" destId="{9CA2FFE4-5CD2-4DFC-9A37-471539E29BAA}" srcOrd="1" destOrd="0" presId="urn:microsoft.com/office/officeart/2005/8/layout/vProcess5"/>
    <dgm:cxn modelId="{8C88F50D-C319-4A84-8D94-190DC33CE4CF}" type="presOf" srcId="{B9804DDA-DE9D-4F4A-81B7-628673B2D463}" destId="{68A706E6-95C3-4BE5-8E50-0E6C169685EB}" srcOrd="0" destOrd="0" presId="urn:microsoft.com/office/officeart/2005/8/layout/vProcess5"/>
    <dgm:cxn modelId="{C3B6BD1B-127D-4FD5-A10A-90CA0D4311C7}" type="presOf" srcId="{50F2171A-A0C6-463E-9170-CF6AA9422E6B}" destId="{867F0651-AAD4-41BC-B7C9-1C48E982B7C7}" srcOrd="1" destOrd="0" presId="urn:microsoft.com/office/officeart/2005/8/layout/vProcess5"/>
    <dgm:cxn modelId="{87A2C825-1269-4340-B53F-C73D1054FF24}" type="presOf" srcId="{50F2171A-A0C6-463E-9170-CF6AA9422E6B}" destId="{CC1AF9DC-685C-40A1-9B80-7F484A8C933D}" srcOrd="0" destOrd="0" presId="urn:microsoft.com/office/officeart/2005/8/layout/vProcess5"/>
    <dgm:cxn modelId="{79794C27-7F7C-46BC-A17F-1283F801A3F2}" type="presOf" srcId="{A440EC52-4E8B-41BC-BCF0-CDB501FDAACF}" destId="{9703A7B3-C2CC-4117-AC94-1E8657ECC8C5}" srcOrd="0" destOrd="0" presId="urn:microsoft.com/office/officeart/2005/8/layout/vProcess5"/>
    <dgm:cxn modelId="{0A820C3D-E002-4C08-9A1D-D8DDB927EC8F}" srcId="{8D1240ED-0F55-4451-8853-28AB04DBEA7E}" destId="{50F2171A-A0C6-463E-9170-CF6AA9422E6B}" srcOrd="2" destOrd="0" parTransId="{04E73A7B-AFF5-4683-87D2-9F07D1F93F46}" sibTransId="{875F696C-0E87-4F24-B1ED-D327CD5A99D4}"/>
    <dgm:cxn modelId="{97752840-7C84-46A4-BAB7-63D8C2D3E1B4}" type="presOf" srcId="{B9804DDA-DE9D-4F4A-81B7-628673B2D463}" destId="{9B9FCAB4-1CF5-4300-B196-3B8735B7335B}" srcOrd="1" destOrd="0" presId="urn:microsoft.com/office/officeart/2005/8/layout/vProcess5"/>
    <dgm:cxn modelId="{09877B67-9AE3-45B7-9B3D-E8C6EB732BC2}" srcId="{8D1240ED-0F55-4451-8853-28AB04DBEA7E}" destId="{4FB91E4F-B7F3-4F07-85CC-531EF16255D4}" srcOrd="3" destOrd="0" parTransId="{FC8FB28C-F314-4CA7-95D7-25B040D05F97}" sibTransId="{A440EC52-4E8B-41BC-BCF0-CDB501FDAACF}"/>
    <dgm:cxn modelId="{1A468F69-B887-40AE-8DBA-FFEA5849CC17}" type="presOf" srcId="{45093E42-82ED-4B82-8AF1-0FFF747A4AE4}" destId="{25BA1201-DB48-4E9C-893A-4FCE02E2E88B}" srcOrd="0" destOrd="0" presId="urn:microsoft.com/office/officeart/2005/8/layout/vProcess5"/>
    <dgm:cxn modelId="{78A61B4C-E920-47A7-B1D7-C8ED2C99B9CD}" type="presOf" srcId="{8D1240ED-0F55-4451-8853-28AB04DBEA7E}" destId="{05B04AEA-B958-4238-87ED-3B0B44749EF0}" srcOrd="0" destOrd="0" presId="urn:microsoft.com/office/officeart/2005/8/layout/vProcess5"/>
    <dgm:cxn modelId="{CC200B72-2259-48F4-9603-59C028C3AD35}" type="presOf" srcId="{4FB91E4F-B7F3-4F07-85CC-531EF16255D4}" destId="{F3D0FB39-26D1-47E7-8550-AF96053C4D92}" srcOrd="1" destOrd="0" presId="urn:microsoft.com/office/officeart/2005/8/layout/vProcess5"/>
    <dgm:cxn modelId="{EBE43C7D-B29F-4E47-B23B-01854F2ACCCB}" type="presOf" srcId="{E836B33F-7C8B-45E8-AE7D-7903F86D32F7}" destId="{AB07948E-E03C-46A7-861E-8C116070618E}" srcOrd="0" destOrd="0" presId="urn:microsoft.com/office/officeart/2005/8/layout/vProcess5"/>
    <dgm:cxn modelId="{80BA6BAC-C3E6-485F-BC07-30D9066A7081}" srcId="{8D1240ED-0F55-4451-8853-28AB04DBEA7E}" destId="{45093E42-82ED-4B82-8AF1-0FFF747A4AE4}" srcOrd="0" destOrd="0" parTransId="{F9B6DED9-5253-40AB-9D87-F115C18DF58C}" sibTransId="{CD56BEC6-EDB0-466E-8AE1-D37D60B399B4}"/>
    <dgm:cxn modelId="{AD6D25B3-28A3-4DED-927D-9FB60BD6519E}" srcId="{8D1240ED-0F55-4451-8853-28AB04DBEA7E}" destId="{07DBB230-4143-4927-83CB-C55951041E14}" srcOrd="1" destOrd="0" parTransId="{104B9C47-A6BE-4F76-81B3-728399D80797}" sibTransId="{E836B33F-7C8B-45E8-AE7D-7903F86D32F7}"/>
    <dgm:cxn modelId="{5916E8B9-DDFD-4AD5-B83E-B41769BC6981}" type="presOf" srcId="{CD56BEC6-EDB0-466E-8AE1-D37D60B399B4}" destId="{B93A39D2-2CF2-4046-A8DA-A4DCD070171F}" srcOrd="0" destOrd="0" presId="urn:microsoft.com/office/officeart/2005/8/layout/vProcess5"/>
    <dgm:cxn modelId="{D9EADECB-7967-41E2-A660-896EC26D2089}" type="presOf" srcId="{07DBB230-4143-4927-83CB-C55951041E14}" destId="{66CA1642-F94C-42F2-9287-2FF7E257429E}" srcOrd="0" destOrd="0" presId="urn:microsoft.com/office/officeart/2005/8/layout/vProcess5"/>
    <dgm:cxn modelId="{DB42D2D3-480D-41EA-8F0A-F18BB59B13F2}" type="presOf" srcId="{4FB91E4F-B7F3-4F07-85CC-531EF16255D4}" destId="{5217F430-7AE4-40EE-AF4D-EE7B02ED1AC3}" srcOrd="0" destOrd="0" presId="urn:microsoft.com/office/officeart/2005/8/layout/vProcess5"/>
    <dgm:cxn modelId="{3CCAB2EB-6BBC-4C2A-8B5F-FCD3D268256C}" srcId="{8D1240ED-0F55-4451-8853-28AB04DBEA7E}" destId="{B9804DDA-DE9D-4F4A-81B7-628673B2D463}" srcOrd="4" destOrd="0" parTransId="{50C58390-6324-4AFF-839D-C7BD83804A5E}" sibTransId="{0C2215FA-EAC0-4053-8279-871DADD94E1D}"/>
    <dgm:cxn modelId="{B24471FC-218B-46E0-8A9E-93BA39048ECA}" type="presOf" srcId="{875F696C-0E87-4F24-B1ED-D327CD5A99D4}" destId="{AC91E6EB-57F8-45B3-9BA1-F03BF56B941E}" srcOrd="0" destOrd="0" presId="urn:microsoft.com/office/officeart/2005/8/layout/vProcess5"/>
    <dgm:cxn modelId="{925763FD-395A-41FC-9BB6-0DAB4918A481}" type="presOf" srcId="{45093E42-82ED-4B82-8AF1-0FFF747A4AE4}" destId="{FB9CE746-C825-44BD-B60D-09C0E0FD1B4E}" srcOrd="1" destOrd="0" presId="urn:microsoft.com/office/officeart/2005/8/layout/vProcess5"/>
    <dgm:cxn modelId="{FFFA47CD-C920-4D20-90A9-FD87B34BC0DB}" type="presParOf" srcId="{05B04AEA-B958-4238-87ED-3B0B44749EF0}" destId="{1EADE6D0-B53A-4CA9-ADA1-CDA27E25B7D4}" srcOrd="0" destOrd="0" presId="urn:microsoft.com/office/officeart/2005/8/layout/vProcess5"/>
    <dgm:cxn modelId="{0C48D09E-5BE2-46C8-A152-4689C025CD4E}" type="presParOf" srcId="{05B04AEA-B958-4238-87ED-3B0B44749EF0}" destId="{25BA1201-DB48-4E9C-893A-4FCE02E2E88B}" srcOrd="1" destOrd="0" presId="urn:microsoft.com/office/officeart/2005/8/layout/vProcess5"/>
    <dgm:cxn modelId="{33F4991A-85A7-44B8-8798-197C91905983}" type="presParOf" srcId="{05B04AEA-B958-4238-87ED-3B0B44749EF0}" destId="{66CA1642-F94C-42F2-9287-2FF7E257429E}" srcOrd="2" destOrd="0" presId="urn:microsoft.com/office/officeart/2005/8/layout/vProcess5"/>
    <dgm:cxn modelId="{C24EEC73-365B-4AE0-89A1-6DE77E64819C}" type="presParOf" srcId="{05B04AEA-B958-4238-87ED-3B0B44749EF0}" destId="{CC1AF9DC-685C-40A1-9B80-7F484A8C933D}" srcOrd="3" destOrd="0" presId="urn:microsoft.com/office/officeart/2005/8/layout/vProcess5"/>
    <dgm:cxn modelId="{7D96B539-B936-4CF5-9487-DDDD8070C681}" type="presParOf" srcId="{05B04AEA-B958-4238-87ED-3B0B44749EF0}" destId="{5217F430-7AE4-40EE-AF4D-EE7B02ED1AC3}" srcOrd="4" destOrd="0" presId="urn:microsoft.com/office/officeart/2005/8/layout/vProcess5"/>
    <dgm:cxn modelId="{E6FA6D91-1442-4187-B547-BA7E091C5955}" type="presParOf" srcId="{05B04AEA-B958-4238-87ED-3B0B44749EF0}" destId="{68A706E6-95C3-4BE5-8E50-0E6C169685EB}" srcOrd="5" destOrd="0" presId="urn:microsoft.com/office/officeart/2005/8/layout/vProcess5"/>
    <dgm:cxn modelId="{8C237028-38DA-4ED4-A197-D2BC06E53448}" type="presParOf" srcId="{05B04AEA-B958-4238-87ED-3B0B44749EF0}" destId="{B93A39D2-2CF2-4046-A8DA-A4DCD070171F}" srcOrd="6" destOrd="0" presId="urn:microsoft.com/office/officeart/2005/8/layout/vProcess5"/>
    <dgm:cxn modelId="{F28C406C-677E-40EF-AF7D-1AEED6C1A76B}" type="presParOf" srcId="{05B04AEA-B958-4238-87ED-3B0B44749EF0}" destId="{AB07948E-E03C-46A7-861E-8C116070618E}" srcOrd="7" destOrd="0" presId="urn:microsoft.com/office/officeart/2005/8/layout/vProcess5"/>
    <dgm:cxn modelId="{7D715034-78F4-4246-B7EE-A272B8FC6BC8}" type="presParOf" srcId="{05B04AEA-B958-4238-87ED-3B0B44749EF0}" destId="{AC91E6EB-57F8-45B3-9BA1-F03BF56B941E}" srcOrd="8" destOrd="0" presId="urn:microsoft.com/office/officeart/2005/8/layout/vProcess5"/>
    <dgm:cxn modelId="{A0B6D5DE-F783-4EC3-B174-3DE86D6CB4E2}" type="presParOf" srcId="{05B04AEA-B958-4238-87ED-3B0B44749EF0}" destId="{9703A7B3-C2CC-4117-AC94-1E8657ECC8C5}" srcOrd="9" destOrd="0" presId="urn:microsoft.com/office/officeart/2005/8/layout/vProcess5"/>
    <dgm:cxn modelId="{8CB7E295-ED34-40C6-8D77-FC074DBC22DD}" type="presParOf" srcId="{05B04AEA-B958-4238-87ED-3B0B44749EF0}" destId="{FB9CE746-C825-44BD-B60D-09C0E0FD1B4E}" srcOrd="10" destOrd="0" presId="urn:microsoft.com/office/officeart/2005/8/layout/vProcess5"/>
    <dgm:cxn modelId="{FBB00B04-684B-4A36-907D-A21DBF3D05A6}" type="presParOf" srcId="{05B04AEA-B958-4238-87ED-3B0B44749EF0}" destId="{9CA2FFE4-5CD2-4DFC-9A37-471539E29BAA}" srcOrd="11" destOrd="0" presId="urn:microsoft.com/office/officeart/2005/8/layout/vProcess5"/>
    <dgm:cxn modelId="{F7E2B6B7-CBE8-47C4-9F5B-A0A9BC54D3D7}" type="presParOf" srcId="{05B04AEA-B958-4238-87ED-3B0B44749EF0}" destId="{867F0651-AAD4-41BC-B7C9-1C48E982B7C7}" srcOrd="12" destOrd="0" presId="urn:microsoft.com/office/officeart/2005/8/layout/vProcess5"/>
    <dgm:cxn modelId="{EB2FA5DA-C328-4064-B1E4-1E5D0D1457FA}" type="presParOf" srcId="{05B04AEA-B958-4238-87ED-3B0B44749EF0}" destId="{F3D0FB39-26D1-47E7-8550-AF96053C4D92}" srcOrd="13" destOrd="0" presId="urn:microsoft.com/office/officeart/2005/8/layout/vProcess5"/>
    <dgm:cxn modelId="{5AE72A8B-AC4A-4919-9212-974B353FE57B}" type="presParOf" srcId="{05B04AEA-B958-4238-87ED-3B0B44749EF0}" destId="{9B9FCAB4-1CF5-4300-B196-3B8735B7335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E92888-FE93-4727-B04F-FB9027078BE5}">
      <dsp:nvSpPr>
        <dsp:cNvPr id="0" name=""/>
        <dsp:cNvSpPr/>
      </dsp:nvSpPr>
      <dsp:spPr>
        <a:xfrm>
          <a:off x="0" y="419990"/>
          <a:ext cx="70904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Modern organisations run on information systems, which collect, store, process and share data for faster and better informed decisions across every function.</a:t>
          </a:r>
          <a:endParaRPr lang="en-US" sz="1400" kern="1200"/>
        </a:p>
      </dsp:txBody>
      <dsp:txXfrm>
        <a:off x="27187" y="447177"/>
        <a:ext cx="7036097" cy="502546"/>
      </dsp:txXfrm>
    </dsp:sp>
    <dsp:sp modelId="{B5293130-7D24-4847-BC11-8FD1242A6B03}">
      <dsp:nvSpPr>
        <dsp:cNvPr id="0" name=""/>
        <dsp:cNvSpPr/>
      </dsp:nvSpPr>
      <dsp:spPr>
        <a:xfrm>
          <a:off x="0" y="1017230"/>
          <a:ext cx="70904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A strong data culture links to higher firm performance (Karaboga et al., 2023).</a:t>
          </a:r>
          <a:endParaRPr lang="en-US" sz="1400" kern="1200"/>
        </a:p>
      </dsp:txBody>
      <dsp:txXfrm>
        <a:off x="27187" y="1044417"/>
        <a:ext cx="7036097" cy="502546"/>
      </dsp:txXfrm>
    </dsp:sp>
    <dsp:sp modelId="{3ADD9429-3C42-406A-8FD5-B260D87FE4FC}">
      <dsp:nvSpPr>
        <dsp:cNvPr id="0" name=""/>
        <dsp:cNvSpPr/>
      </dsp:nvSpPr>
      <dsp:spPr>
        <a:xfrm>
          <a:off x="0" y="1614470"/>
          <a:ext cx="70904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 dirty="0"/>
            <a:t>•  The pyramid shows system types by management level, from transaction processing at the base to executive support at the top.</a:t>
          </a:r>
          <a:endParaRPr lang="en-US" sz="1400" kern="1200" dirty="0"/>
        </a:p>
      </dsp:txBody>
      <dsp:txXfrm>
        <a:off x="27187" y="1641657"/>
        <a:ext cx="7036097" cy="502546"/>
      </dsp:txXfrm>
    </dsp:sp>
    <dsp:sp modelId="{070BB6E2-FB4C-4F6D-9A4F-4D9C003AA0EE}">
      <dsp:nvSpPr>
        <dsp:cNvPr id="0" name=""/>
        <dsp:cNvSpPr/>
      </dsp:nvSpPr>
      <dsp:spPr>
        <a:xfrm>
          <a:off x="0" y="2211710"/>
          <a:ext cx="70904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Data driven firms answer market change and customer needs more quickly than rivals (Olaniyi et al., 2023).</a:t>
          </a:r>
          <a:endParaRPr lang="en-US" sz="1400" kern="1200"/>
        </a:p>
      </dsp:txBody>
      <dsp:txXfrm>
        <a:off x="27187" y="2238897"/>
        <a:ext cx="7036097" cy="502546"/>
      </dsp:txXfrm>
    </dsp:sp>
    <dsp:sp modelId="{903772C3-BCBF-4B5E-B96B-F92DBBBAECCF}">
      <dsp:nvSpPr>
        <dsp:cNvPr id="0" name=""/>
        <dsp:cNvSpPr/>
      </dsp:nvSpPr>
      <dsp:spPr>
        <a:xfrm>
          <a:off x="0" y="2808950"/>
          <a:ext cx="7090471" cy="5569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This presentation introduces the main system types, compares three of them and offers researched recommendations for the business in the brief.</a:t>
          </a:r>
          <a:endParaRPr lang="en-US" sz="1400" kern="1200"/>
        </a:p>
      </dsp:txBody>
      <dsp:txXfrm>
        <a:off x="27187" y="2836137"/>
        <a:ext cx="7036097" cy="5025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D5D0E-BAD4-403E-84FA-A24B7B524F81}">
      <dsp:nvSpPr>
        <dsp:cNvPr id="0" name=""/>
        <dsp:cNvSpPr/>
      </dsp:nvSpPr>
      <dsp:spPr>
        <a:xfrm>
          <a:off x="0" y="642"/>
          <a:ext cx="6832212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D9B1D5-4C45-4A1D-B13E-9CD938E85F99}">
      <dsp:nvSpPr>
        <dsp:cNvPr id="0" name=""/>
        <dsp:cNvSpPr/>
      </dsp:nvSpPr>
      <dsp:spPr>
        <a:xfrm>
          <a:off x="0" y="642"/>
          <a:ext cx="6832212" cy="1052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•  Automated decision systems learn from historical data, so biased training data produces unfair outcomes for particular groups.</a:t>
          </a:r>
          <a:endParaRPr lang="en-US" sz="2100" kern="1200"/>
        </a:p>
      </dsp:txBody>
      <dsp:txXfrm>
        <a:off x="0" y="642"/>
        <a:ext cx="6832212" cy="1052698"/>
      </dsp:txXfrm>
    </dsp:sp>
    <dsp:sp modelId="{FBEBA4C1-C3BE-4D7B-81B6-E37F4932F63D}">
      <dsp:nvSpPr>
        <dsp:cNvPr id="0" name=""/>
        <dsp:cNvSpPr/>
      </dsp:nvSpPr>
      <dsp:spPr>
        <a:xfrm>
          <a:off x="0" y="1053341"/>
          <a:ext cx="6832212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D6E8AC-57F7-4A6C-9021-18F2C6B524BC}">
      <dsp:nvSpPr>
        <dsp:cNvPr id="0" name=""/>
        <dsp:cNvSpPr/>
      </dsp:nvSpPr>
      <dsp:spPr>
        <a:xfrm>
          <a:off x="0" y="1053341"/>
          <a:ext cx="6832212" cy="1052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•  Camera and productivity monitoring intensifies stress and lowers job satisfaction (Glavin et al., 2024).</a:t>
          </a:r>
          <a:endParaRPr lang="en-US" sz="2100" kern="1200"/>
        </a:p>
      </dsp:txBody>
      <dsp:txXfrm>
        <a:off x="0" y="1053341"/>
        <a:ext cx="6832212" cy="1052698"/>
      </dsp:txXfrm>
    </dsp:sp>
    <dsp:sp modelId="{DEC4E919-1458-4215-83B6-8D714521869E}">
      <dsp:nvSpPr>
        <dsp:cNvPr id="0" name=""/>
        <dsp:cNvSpPr/>
      </dsp:nvSpPr>
      <dsp:spPr>
        <a:xfrm>
          <a:off x="0" y="2106040"/>
          <a:ext cx="6832212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965A64-BFA7-4C92-BDCD-CC34081E99CC}">
      <dsp:nvSpPr>
        <dsp:cNvPr id="0" name=""/>
        <dsp:cNvSpPr/>
      </dsp:nvSpPr>
      <dsp:spPr>
        <a:xfrm>
          <a:off x="0" y="2106040"/>
          <a:ext cx="6832212" cy="1052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•  Opaque models leave staff unable to see why a system flagged their performance, which weakens fairness and trust.</a:t>
          </a:r>
          <a:endParaRPr lang="en-US" sz="2100" kern="1200"/>
        </a:p>
      </dsp:txBody>
      <dsp:txXfrm>
        <a:off x="0" y="2106040"/>
        <a:ext cx="6832212" cy="1052698"/>
      </dsp:txXfrm>
    </dsp:sp>
    <dsp:sp modelId="{146FA465-4ADA-4707-A024-071006F8DFCB}">
      <dsp:nvSpPr>
        <dsp:cNvPr id="0" name=""/>
        <dsp:cNvSpPr/>
      </dsp:nvSpPr>
      <dsp:spPr>
        <a:xfrm>
          <a:off x="0" y="3158738"/>
          <a:ext cx="6832212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411139-6524-4FA0-A14A-E9512BDF1FFC}">
      <dsp:nvSpPr>
        <dsp:cNvPr id="0" name=""/>
        <dsp:cNvSpPr/>
      </dsp:nvSpPr>
      <dsp:spPr>
        <a:xfrm>
          <a:off x="0" y="3158738"/>
          <a:ext cx="6832212" cy="1052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•  The French regulator fined Amazon France Logistique a sum of 32 million euros in 2023 for intrusive monitoring (Sebastian et al., 2025).</a:t>
          </a:r>
          <a:endParaRPr lang="en-US" sz="2100" kern="1200"/>
        </a:p>
      </dsp:txBody>
      <dsp:txXfrm>
        <a:off x="0" y="3158738"/>
        <a:ext cx="6832212" cy="1052698"/>
      </dsp:txXfrm>
    </dsp:sp>
    <dsp:sp modelId="{A41F1076-E34C-4FC1-9C2B-3DC88C98084B}">
      <dsp:nvSpPr>
        <dsp:cNvPr id="0" name=""/>
        <dsp:cNvSpPr/>
      </dsp:nvSpPr>
      <dsp:spPr>
        <a:xfrm>
          <a:off x="0" y="4211437"/>
          <a:ext cx="6832212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 w="9525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565562-ECF6-4CF3-832F-51D398EF4E2E}">
      <dsp:nvSpPr>
        <dsp:cNvPr id="0" name=""/>
        <dsp:cNvSpPr/>
      </dsp:nvSpPr>
      <dsp:spPr>
        <a:xfrm>
          <a:off x="0" y="4211437"/>
          <a:ext cx="6832212" cy="10526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kern="1200"/>
            <a:t>•  Responsible use asks for transparency, informed consent, human oversight and proportionate monitoring.</a:t>
          </a:r>
          <a:endParaRPr lang="en-US" sz="2100" kern="1200"/>
        </a:p>
      </dsp:txBody>
      <dsp:txXfrm>
        <a:off x="0" y="4211437"/>
        <a:ext cx="6832212" cy="10526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5731ED-BD33-47BE-BEA7-8360CDF33829}">
      <dsp:nvSpPr>
        <dsp:cNvPr id="0" name=""/>
        <dsp:cNvSpPr/>
      </dsp:nvSpPr>
      <dsp:spPr>
        <a:xfrm>
          <a:off x="0" y="4113"/>
          <a:ext cx="6832212" cy="8760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53390B-C1B4-4F95-A1A6-D6F8B2068E3F}">
      <dsp:nvSpPr>
        <dsp:cNvPr id="0" name=""/>
        <dsp:cNvSpPr/>
      </dsp:nvSpPr>
      <dsp:spPr>
        <a:xfrm>
          <a:off x="265017" y="201233"/>
          <a:ext cx="481850" cy="4818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498835-6325-48C8-8138-93D980554D8D}">
      <dsp:nvSpPr>
        <dsp:cNvPr id="0" name=""/>
        <dsp:cNvSpPr/>
      </dsp:nvSpPr>
      <dsp:spPr>
        <a:xfrm>
          <a:off x="1011886" y="4113"/>
          <a:ext cx="5820325" cy="876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720" tIns="92720" rIns="92720" bIns="927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•  Amazon runs integrated enterprise systems across logistics, inventory and delivery to coordinate a vast operation in real time.</a:t>
          </a:r>
          <a:endParaRPr lang="en-US" sz="1600" kern="1200"/>
        </a:p>
      </dsp:txBody>
      <dsp:txXfrm>
        <a:off x="1011886" y="4113"/>
        <a:ext cx="5820325" cy="876092"/>
      </dsp:txXfrm>
    </dsp:sp>
    <dsp:sp modelId="{856D706B-9D81-45A0-AD9B-5B0A8EAE8CE8}">
      <dsp:nvSpPr>
        <dsp:cNvPr id="0" name=""/>
        <dsp:cNvSpPr/>
      </dsp:nvSpPr>
      <dsp:spPr>
        <a:xfrm>
          <a:off x="0" y="1099228"/>
          <a:ext cx="6832212" cy="8760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07626E-3D56-40BF-95E0-46E3E67C17EC}">
      <dsp:nvSpPr>
        <dsp:cNvPr id="0" name=""/>
        <dsp:cNvSpPr/>
      </dsp:nvSpPr>
      <dsp:spPr>
        <a:xfrm>
          <a:off x="265017" y="1296349"/>
          <a:ext cx="481850" cy="4818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45229C-9DC4-4CD6-8F28-332B0D135EEA}">
      <dsp:nvSpPr>
        <dsp:cNvPr id="0" name=""/>
        <dsp:cNvSpPr/>
      </dsp:nvSpPr>
      <dsp:spPr>
        <a:xfrm>
          <a:off x="1011886" y="1099228"/>
          <a:ext cx="5820325" cy="876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720" tIns="92720" rIns="92720" bIns="927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•  System integration supports operational performance at scale (Jo and Park, 2023).</a:t>
          </a:r>
          <a:endParaRPr lang="en-US" sz="1600" kern="1200" dirty="0"/>
        </a:p>
      </dsp:txBody>
      <dsp:txXfrm>
        <a:off x="1011886" y="1099228"/>
        <a:ext cx="5820325" cy="876092"/>
      </dsp:txXfrm>
    </dsp:sp>
    <dsp:sp modelId="{F63F9B83-38EB-4CFD-B499-00F3769A5D7E}">
      <dsp:nvSpPr>
        <dsp:cNvPr id="0" name=""/>
        <dsp:cNvSpPr/>
      </dsp:nvSpPr>
      <dsp:spPr>
        <a:xfrm>
          <a:off x="0" y="2194343"/>
          <a:ext cx="6832212" cy="8760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98C941-7EBB-4FF7-8126-706787C64C78}">
      <dsp:nvSpPr>
        <dsp:cNvPr id="0" name=""/>
        <dsp:cNvSpPr/>
      </dsp:nvSpPr>
      <dsp:spPr>
        <a:xfrm>
          <a:off x="265017" y="2391464"/>
          <a:ext cx="481850" cy="4818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16947-4BD8-4268-BAED-20711D761D6A}">
      <dsp:nvSpPr>
        <dsp:cNvPr id="0" name=""/>
        <dsp:cNvSpPr/>
      </dsp:nvSpPr>
      <dsp:spPr>
        <a:xfrm>
          <a:off x="1011886" y="2194343"/>
          <a:ext cx="5820325" cy="876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720" tIns="92720" rIns="92720" bIns="927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•  The firm applies analytics and monitoring tools to track driver behaviour and warehouse productivity.</a:t>
          </a:r>
          <a:endParaRPr lang="en-US" sz="1600" kern="1200"/>
        </a:p>
      </dsp:txBody>
      <dsp:txXfrm>
        <a:off x="1011886" y="2194343"/>
        <a:ext cx="5820325" cy="876092"/>
      </dsp:txXfrm>
    </dsp:sp>
    <dsp:sp modelId="{5F384B9E-8A97-4807-9656-C2DF91E070F7}">
      <dsp:nvSpPr>
        <dsp:cNvPr id="0" name=""/>
        <dsp:cNvSpPr/>
      </dsp:nvSpPr>
      <dsp:spPr>
        <a:xfrm>
          <a:off x="0" y="3289458"/>
          <a:ext cx="6832212" cy="8760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15BE4A-4EF7-44FA-8CAF-EC2AD33A1591}">
      <dsp:nvSpPr>
        <dsp:cNvPr id="0" name=""/>
        <dsp:cNvSpPr/>
      </dsp:nvSpPr>
      <dsp:spPr>
        <a:xfrm>
          <a:off x="265017" y="3486579"/>
          <a:ext cx="481850" cy="4818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605513-B432-4B05-BD31-ED0D6FA496B4}">
      <dsp:nvSpPr>
        <dsp:cNvPr id="0" name=""/>
        <dsp:cNvSpPr/>
      </dsp:nvSpPr>
      <dsp:spPr>
        <a:xfrm>
          <a:off x="1011886" y="3289458"/>
          <a:ext cx="5820325" cy="876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720" tIns="92720" rIns="92720" bIns="927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•  A regulator fined Amazon France Logistique a sum of 32 million euros in 2023 for excessive surveillance (Sebastian et al., 2025).</a:t>
          </a:r>
          <a:endParaRPr lang="en-US" sz="1600" kern="1200"/>
        </a:p>
      </dsp:txBody>
      <dsp:txXfrm>
        <a:off x="1011886" y="3289458"/>
        <a:ext cx="5820325" cy="876092"/>
      </dsp:txXfrm>
    </dsp:sp>
    <dsp:sp modelId="{C387D16E-60FA-4A6B-89A6-424CACE4292D}">
      <dsp:nvSpPr>
        <dsp:cNvPr id="0" name=""/>
        <dsp:cNvSpPr/>
      </dsp:nvSpPr>
      <dsp:spPr>
        <a:xfrm>
          <a:off x="0" y="4384573"/>
          <a:ext cx="6832212" cy="8760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06403C-E6DC-4BED-ADCA-87EEC5C6CD3B}">
      <dsp:nvSpPr>
        <dsp:cNvPr id="0" name=""/>
        <dsp:cNvSpPr/>
      </dsp:nvSpPr>
      <dsp:spPr>
        <a:xfrm>
          <a:off x="265017" y="4581694"/>
          <a:ext cx="481850" cy="4818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7D1E0B-4810-4F50-91B1-8449AE243776}">
      <dsp:nvSpPr>
        <dsp:cNvPr id="0" name=""/>
        <dsp:cNvSpPr/>
      </dsp:nvSpPr>
      <dsp:spPr>
        <a:xfrm>
          <a:off x="1011886" y="4384573"/>
          <a:ext cx="5820325" cy="8760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720" tIns="92720" rIns="92720" bIns="927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/>
            <a:t>•  The lesson is clear, since operational gains must sit alongside privacy, consent and respect for staff.</a:t>
          </a:r>
          <a:endParaRPr lang="en-US" sz="1600" kern="1200"/>
        </a:p>
      </dsp:txBody>
      <dsp:txXfrm>
        <a:off x="1011886" y="4384573"/>
        <a:ext cx="5820325" cy="8760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BA1201-DB48-4E9C-893A-4FCE02E2E88B}">
      <dsp:nvSpPr>
        <dsp:cNvPr id="0" name=""/>
        <dsp:cNvSpPr/>
      </dsp:nvSpPr>
      <dsp:spPr>
        <a:xfrm>
          <a:off x="0" y="0"/>
          <a:ext cx="6920301" cy="6577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Information systems drive efficiency, decision making and competitive advantage across the modern firm.</a:t>
          </a:r>
          <a:endParaRPr lang="en-US" sz="1400" kern="1200"/>
        </a:p>
      </dsp:txBody>
      <dsp:txXfrm>
        <a:off x="19264" y="19264"/>
        <a:ext cx="6133628" cy="619181"/>
      </dsp:txXfrm>
    </dsp:sp>
    <dsp:sp modelId="{66CA1642-F94C-42F2-9287-2FF7E257429E}">
      <dsp:nvSpPr>
        <dsp:cNvPr id="0" name=""/>
        <dsp:cNvSpPr/>
      </dsp:nvSpPr>
      <dsp:spPr>
        <a:xfrm>
          <a:off x="516775" y="749057"/>
          <a:ext cx="6920301" cy="6577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13291"/>
                <a:satOff val="-11998"/>
                <a:lumOff val="-294"/>
                <a:alphaOff val="0"/>
                <a:tint val="96000"/>
                <a:lumMod val="104000"/>
              </a:schemeClr>
            </a:gs>
            <a:gs pos="100000">
              <a:schemeClr val="accent2">
                <a:hueOff val="113291"/>
                <a:satOff val="-11998"/>
                <a:lumOff val="-294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Firms with a strong data culture record higher performance (Karaboga et al., 2023).</a:t>
          </a:r>
          <a:endParaRPr lang="en-US" sz="1400" kern="1200"/>
        </a:p>
      </dsp:txBody>
      <dsp:txXfrm>
        <a:off x="536039" y="768321"/>
        <a:ext cx="5937486" cy="619181"/>
      </dsp:txXfrm>
    </dsp:sp>
    <dsp:sp modelId="{CC1AF9DC-685C-40A1-9B80-7F484A8C933D}">
      <dsp:nvSpPr>
        <dsp:cNvPr id="0" name=""/>
        <dsp:cNvSpPr/>
      </dsp:nvSpPr>
      <dsp:spPr>
        <a:xfrm>
          <a:off x="1033551" y="1498115"/>
          <a:ext cx="6920301" cy="6577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26582"/>
                <a:satOff val="-23996"/>
                <a:lumOff val="-588"/>
                <a:alphaOff val="0"/>
                <a:tint val="96000"/>
                <a:lumMod val="104000"/>
              </a:schemeClr>
            </a:gs>
            <a:gs pos="100000">
              <a:schemeClr val="accent2">
                <a:hueOff val="226582"/>
                <a:satOff val="-23996"/>
                <a:lumOff val="-588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Enterprise resource planning, customer relationship management and business intelligence each solve a distinct business need.</a:t>
          </a:r>
          <a:endParaRPr lang="en-US" sz="1400" kern="1200"/>
        </a:p>
      </dsp:txBody>
      <dsp:txXfrm>
        <a:off x="1052815" y="1517379"/>
        <a:ext cx="5937486" cy="619181"/>
      </dsp:txXfrm>
    </dsp:sp>
    <dsp:sp modelId="{5217F430-7AE4-40EE-AF4D-EE7B02ED1AC3}">
      <dsp:nvSpPr>
        <dsp:cNvPr id="0" name=""/>
        <dsp:cNvSpPr/>
      </dsp:nvSpPr>
      <dsp:spPr>
        <a:xfrm>
          <a:off x="1550327" y="2247173"/>
          <a:ext cx="6920301" cy="6577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39874"/>
                <a:satOff val="-35995"/>
                <a:lumOff val="-882"/>
                <a:alphaOff val="0"/>
                <a:tint val="96000"/>
                <a:lumMod val="104000"/>
              </a:schemeClr>
            </a:gs>
            <a:gs pos="100000">
              <a:schemeClr val="accent2">
                <a:hueOff val="339874"/>
                <a:satOff val="-35995"/>
                <a:lumOff val="-882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Sound data governance turns compliance into a source of customer trust (Islam, 2023).</a:t>
          </a:r>
          <a:endParaRPr lang="en-US" sz="1400" kern="1200"/>
        </a:p>
      </dsp:txBody>
      <dsp:txXfrm>
        <a:off x="1569591" y="2266437"/>
        <a:ext cx="5937486" cy="619181"/>
      </dsp:txXfrm>
    </dsp:sp>
    <dsp:sp modelId="{68A706E6-95C3-4BE5-8E50-0E6C169685EB}">
      <dsp:nvSpPr>
        <dsp:cNvPr id="0" name=""/>
        <dsp:cNvSpPr/>
      </dsp:nvSpPr>
      <dsp:spPr>
        <a:xfrm>
          <a:off x="2067102" y="2996231"/>
          <a:ext cx="6920301" cy="6577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53165"/>
                <a:satOff val="-47993"/>
                <a:lumOff val="-1176"/>
                <a:alphaOff val="0"/>
                <a:tint val="96000"/>
                <a:lumMod val="104000"/>
              </a:schemeClr>
            </a:gs>
            <a:gs pos="100000">
              <a:schemeClr val="accent2">
                <a:hueOff val="453165"/>
                <a:satOff val="-47993"/>
                <a:lumOff val="-1176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kern="1200"/>
            <a:t>•  Our recommendation pairs an integrated system core with strong governance for efficient and responsible growth.</a:t>
          </a:r>
          <a:endParaRPr lang="en-US" sz="1400" kern="1200"/>
        </a:p>
      </dsp:txBody>
      <dsp:txXfrm>
        <a:off x="2086366" y="3015495"/>
        <a:ext cx="5937486" cy="619181"/>
      </dsp:txXfrm>
    </dsp:sp>
    <dsp:sp modelId="{B93A39D2-2CF2-4046-A8DA-A4DCD070171F}">
      <dsp:nvSpPr>
        <dsp:cNvPr id="0" name=""/>
        <dsp:cNvSpPr/>
      </dsp:nvSpPr>
      <dsp:spPr>
        <a:xfrm>
          <a:off x="6492789" y="480493"/>
          <a:ext cx="427511" cy="427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6588979" y="480493"/>
        <a:ext cx="235131" cy="321702"/>
      </dsp:txXfrm>
    </dsp:sp>
    <dsp:sp modelId="{AB07948E-E03C-46A7-861E-8C116070618E}">
      <dsp:nvSpPr>
        <dsp:cNvPr id="0" name=""/>
        <dsp:cNvSpPr/>
      </dsp:nvSpPr>
      <dsp:spPr>
        <a:xfrm>
          <a:off x="7009565" y="1229551"/>
          <a:ext cx="427511" cy="427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309552"/>
            <a:satOff val="-13952"/>
            <a:lumOff val="-985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309552"/>
              <a:satOff val="-13952"/>
              <a:lumOff val="-98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105755" y="1229551"/>
        <a:ext cx="235131" cy="321702"/>
      </dsp:txXfrm>
    </dsp:sp>
    <dsp:sp modelId="{AC91E6EB-57F8-45B3-9BA1-F03BF56B941E}">
      <dsp:nvSpPr>
        <dsp:cNvPr id="0" name=""/>
        <dsp:cNvSpPr/>
      </dsp:nvSpPr>
      <dsp:spPr>
        <a:xfrm>
          <a:off x="7526341" y="1967647"/>
          <a:ext cx="427511" cy="427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19104"/>
            <a:satOff val="-27904"/>
            <a:lumOff val="-1969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619104"/>
              <a:satOff val="-27904"/>
              <a:lumOff val="-19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622531" y="1967647"/>
        <a:ext cx="235131" cy="321702"/>
      </dsp:txXfrm>
    </dsp:sp>
    <dsp:sp modelId="{9703A7B3-C2CC-4117-AC94-1E8657ECC8C5}">
      <dsp:nvSpPr>
        <dsp:cNvPr id="0" name=""/>
        <dsp:cNvSpPr/>
      </dsp:nvSpPr>
      <dsp:spPr>
        <a:xfrm>
          <a:off x="8043117" y="2724013"/>
          <a:ext cx="427511" cy="42751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928656"/>
            <a:satOff val="-41856"/>
            <a:lumOff val="-2954"/>
            <a:alphaOff val="0"/>
          </a:schemeClr>
        </a:solidFill>
        <a:ln w="9525" cap="rnd" cmpd="sng" algn="ctr">
          <a:solidFill>
            <a:schemeClr val="accent2">
              <a:tint val="40000"/>
              <a:alpha val="90000"/>
              <a:hueOff val="928656"/>
              <a:satOff val="-41856"/>
              <a:lumOff val="-295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8139307" y="2724013"/>
        <a:ext cx="235131" cy="321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05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989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10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123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91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537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53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71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296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562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18452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15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68874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694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540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062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1AAAC-0619-44A1-9032-CDFDA533C1C0}" type="datetimeFigureOut">
              <a:rPr lang="en-GB" smtClean="0"/>
              <a:t>15/07/2026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6C8EE49-5FD2-4A32-AA65-C265C07ED4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924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F9CEF5-A50D-4B8B-9852-D76F70378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gital financial graph">
            <a:extLst>
              <a:ext uri="{FF2B5EF4-FFF2-40B4-BE49-F238E27FC236}">
                <a16:creationId xmlns:a16="http://schemas.microsoft.com/office/drawing/2014/main" id="{76959BC7-CB2B-1E77-1A36-74BEC5AAA2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FD344A-C94C-7CF4-28EB-5EA5AA17BB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3800" dirty="0">
                <a:solidFill>
                  <a:schemeClr val="tx1"/>
                </a:solidFill>
                <a:latin typeface="Calibri"/>
              </a:rPr>
              <a:t>Managing Business Information (LCLM 5004)</a:t>
            </a:r>
            <a:br>
              <a:rPr lang="en-US" sz="3800" dirty="0">
                <a:solidFill>
                  <a:schemeClr val="tx1"/>
                </a:solidFill>
                <a:latin typeface="Calibri"/>
              </a:rPr>
            </a:br>
            <a:r>
              <a:rPr lang="en-US" sz="3800" err="1">
                <a:solidFill>
                  <a:schemeClr val="tx1"/>
                </a:solidFill>
                <a:latin typeface="Cambria"/>
              </a:rPr>
              <a:t>Analysing</a:t>
            </a:r>
            <a:r>
              <a:rPr lang="en-US" sz="3800" dirty="0">
                <a:solidFill>
                  <a:schemeClr val="tx1"/>
                </a:solidFill>
                <a:latin typeface="Cambria"/>
              </a:rPr>
              <a:t> and Comparing Different </a:t>
            </a:r>
            <a:r>
              <a:rPr lang="en-US" sz="3800">
                <a:solidFill>
                  <a:schemeClr val="tx1"/>
                </a:solidFill>
                <a:latin typeface="Cambria"/>
              </a:rPr>
              <a:t>Information Systems</a:t>
            </a:r>
            <a:br>
              <a:rPr lang="en-US" sz="3800" dirty="0">
                <a:solidFill>
                  <a:schemeClr val="tx1"/>
                </a:solidFill>
                <a:latin typeface="Cambria"/>
              </a:rPr>
            </a:br>
            <a:r>
              <a:rPr lang="en-US" sz="3800">
                <a:solidFill>
                  <a:schemeClr val="tx1"/>
                </a:solidFill>
                <a:latin typeface="Cambria"/>
                <a:ea typeface="Cambria"/>
              </a:rPr>
              <a:t>Group Presentation </a:t>
            </a:r>
            <a:endParaRPr lang="en-GB" sz="38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1E6289-4F69-525A-08C0-1B93CE9C7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Lecturer: Amitave Banik</a:t>
            </a:r>
          </a:p>
          <a:p>
            <a:pPr>
              <a:lnSpc>
                <a:spcPct val="90000"/>
              </a:lnSpc>
            </a:pPr>
            <a:r>
              <a:rPr lang="en-GB"/>
              <a:t>Student Name: Ana-Loredana Bran</a:t>
            </a:r>
          </a:p>
          <a:p>
            <a:pPr>
              <a:lnSpc>
                <a:spcPct val="90000"/>
              </a:lnSpc>
            </a:pPr>
            <a:r>
              <a:rPr lang="en-GB"/>
              <a:t>Student Number: 2413290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684D86-C9D1-40C3-A9B6-EC935C7312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Freeform 33">
            <a:extLst>
              <a:ext uri="{FF2B5EF4-FFF2-40B4-BE49-F238E27FC236}">
                <a16:creationId xmlns:a16="http://schemas.microsoft.com/office/drawing/2014/main" id="{1EDF7896-F56A-49DA-90F3-F5CE8B98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5308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67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0" name="Rectangle 79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2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51532" y="648753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Introduction</a:t>
            </a:r>
          </a:p>
        </p:txBody>
      </p:sp>
      <p:pic>
        <p:nvPicPr>
          <p:cNvPr id="4" name="Picture 3" descr="pyrami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3871" y="2199736"/>
            <a:ext cx="4308129" cy="2649498"/>
          </a:xfrm>
          <a:prstGeom prst="rect">
            <a:avLst/>
          </a:prstGeom>
        </p:spPr>
      </p:pic>
      <p:graphicFrame>
        <p:nvGraphicFramePr>
          <p:cNvPr id="6" name="TextBox 2">
            <a:extLst>
              <a:ext uri="{FF2B5EF4-FFF2-40B4-BE49-F238E27FC236}">
                <a16:creationId xmlns:a16="http://schemas.microsoft.com/office/drawing/2014/main" id="{AECB8843-FE24-0885-DB91-1076D2F56F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115606"/>
              </p:ext>
            </p:extLst>
          </p:nvPr>
        </p:nvGraphicFramePr>
        <p:xfrm>
          <a:off x="584779" y="1891118"/>
          <a:ext cx="7090471" cy="3785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E491B121-12B5-4977-A064-636AB0B9B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49224" y="645106"/>
            <a:ext cx="6574536" cy="1259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Role of Information Systems in Business Operations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ED05F70-AB3E-4472-B26B-EFE6A5A59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9224" y="2133600"/>
            <a:ext cx="6574535" cy="37592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Every information system converts raw inputs into useful outputs through processing, with a feedback loop for control and correction.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Dashboards and reports support decision making at operational, tactical and strategic levels (Gonçalves et al., 2023).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Systems cut manual effort and reduce errors, freeing staff for value adding work.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Enterprise systems improve operational performance once embedded in daily routines (Jo and Park, 2023).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Shared data strengthens coordination between sales, finance, operations and human resources.</a:t>
            </a:r>
          </a:p>
        </p:txBody>
      </p:sp>
      <p:pic>
        <p:nvPicPr>
          <p:cNvPr id="4" name="Picture 3" descr="ip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2088" y="2283569"/>
            <a:ext cx="3981455" cy="1970820"/>
          </a:xfrm>
          <a:prstGeom prst="rect">
            <a:avLst/>
          </a:prstGeom>
        </p:spPr>
      </p:pic>
      <p:sp>
        <p:nvSpPr>
          <p:cNvPr id="45" name="Freeform 11">
            <a:extLst>
              <a:ext uri="{FF2B5EF4-FFF2-40B4-BE49-F238E27FC236}">
                <a16:creationId xmlns:a16="http://schemas.microsoft.com/office/drawing/2014/main" id="{21F6BE39-9E37-45F0-B10C-92305CFB7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69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8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6" name="Rectangle 95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7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98" name="Rectangle 97">
            <a:extLst>
              <a:ext uri="{FF2B5EF4-FFF2-40B4-BE49-F238E27FC236}">
                <a16:creationId xmlns:a16="http://schemas.microsoft.com/office/drawing/2014/main" id="{CADF4631-3C8F-45EE-8D19-4D3E8426B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9" name="Group 98">
            <a:extLst>
              <a:ext uri="{FF2B5EF4-FFF2-40B4-BE49-F238E27FC236}">
                <a16:creationId xmlns:a16="http://schemas.microsoft.com/office/drawing/2014/main" id="{F291099C-17EE-4E0E-B096-C79975050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3" name="Freeform 11">
              <a:extLst>
                <a:ext uri="{FF2B5EF4-FFF2-40B4-BE49-F238E27FC236}">
                  <a16:creationId xmlns:a16="http://schemas.microsoft.com/office/drawing/2014/main" id="{E21C6221-3E1B-4ABD-8172-FAE995E65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Freeform 12">
              <a:extLst>
                <a:ext uri="{FF2B5EF4-FFF2-40B4-BE49-F238E27FC236}">
                  <a16:creationId xmlns:a16="http://schemas.microsoft.com/office/drawing/2014/main" id="{D3EF5991-93EA-451F-BB82-1ABC4AC0D2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136F96F7-16E6-48A1-A211-0B4A4D0C83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4">
              <a:extLst>
                <a:ext uri="{FF2B5EF4-FFF2-40B4-BE49-F238E27FC236}">
                  <a16:creationId xmlns:a16="http://schemas.microsoft.com/office/drawing/2014/main" id="{5C00D000-7FA5-40C4-AB6A-DE3A61AB8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5">
              <a:extLst>
                <a:ext uri="{FF2B5EF4-FFF2-40B4-BE49-F238E27FC236}">
                  <a16:creationId xmlns:a16="http://schemas.microsoft.com/office/drawing/2014/main" id="{5AAEB880-A03D-4743-9060-D7A846FA6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6">
              <a:extLst>
                <a:ext uri="{FF2B5EF4-FFF2-40B4-BE49-F238E27FC236}">
                  <a16:creationId xmlns:a16="http://schemas.microsoft.com/office/drawing/2014/main" id="{CC64DD68-0B96-4DE9-8FD5-3175E4A3F1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7">
              <a:extLst>
                <a:ext uri="{FF2B5EF4-FFF2-40B4-BE49-F238E27FC236}">
                  <a16:creationId xmlns:a16="http://schemas.microsoft.com/office/drawing/2014/main" id="{69118400-C17B-4068-86D3-93CAE7702C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8">
              <a:extLst>
                <a:ext uri="{FF2B5EF4-FFF2-40B4-BE49-F238E27FC236}">
                  <a16:creationId xmlns:a16="http://schemas.microsoft.com/office/drawing/2014/main" id="{117FA22F-CBA8-4CF5-B8CC-2D169B67E4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9">
              <a:extLst>
                <a:ext uri="{FF2B5EF4-FFF2-40B4-BE49-F238E27FC236}">
                  <a16:creationId xmlns:a16="http://schemas.microsoft.com/office/drawing/2014/main" id="{8FB2D443-8598-4CEE-AED2-BEF49AA95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20">
              <a:extLst>
                <a:ext uri="{FF2B5EF4-FFF2-40B4-BE49-F238E27FC236}">
                  <a16:creationId xmlns:a16="http://schemas.microsoft.com/office/drawing/2014/main" id="{92593E33-68AF-485D-99D0-080CEA1971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21">
              <a:extLst>
                <a:ext uri="{FF2B5EF4-FFF2-40B4-BE49-F238E27FC236}">
                  <a16:creationId xmlns:a16="http://schemas.microsoft.com/office/drawing/2014/main" id="{96A28427-575C-4904-AC4B-3DD62801DC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id="{782FA736-DE89-4D13-B0A7-3906B32CE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589213" y="4529540"/>
            <a:ext cx="8915399" cy="11624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Overview of Information System Types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6A54B62D-FC5C-4E1A-8D8B-279576FE5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7" name="Freeform 27">
              <a:extLst>
                <a:ext uri="{FF2B5EF4-FFF2-40B4-BE49-F238E27FC236}">
                  <a16:creationId xmlns:a16="http://schemas.microsoft.com/office/drawing/2014/main" id="{4706D2CB-CE4C-4F40-B189-FD7BB4466B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28">
              <a:extLst>
                <a:ext uri="{FF2B5EF4-FFF2-40B4-BE49-F238E27FC236}">
                  <a16:creationId xmlns:a16="http://schemas.microsoft.com/office/drawing/2014/main" id="{2714CF7E-2DF6-4F91-8BB2-D62E8B549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29">
              <a:extLst>
                <a:ext uri="{FF2B5EF4-FFF2-40B4-BE49-F238E27FC236}">
                  <a16:creationId xmlns:a16="http://schemas.microsoft.com/office/drawing/2014/main" id="{F30DCFE1-624D-4D3C-AC61-757C2FF356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30">
              <a:extLst>
                <a:ext uri="{FF2B5EF4-FFF2-40B4-BE49-F238E27FC236}">
                  <a16:creationId xmlns:a16="http://schemas.microsoft.com/office/drawing/2014/main" id="{BF08ABFE-DD31-4F1F-9520-93CC613CD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31">
              <a:extLst>
                <a:ext uri="{FF2B5EF4-FFF2-40B4-BE49-F238E27FC236}">
                  <a16:creationId xmlns:a16="http://schemas.microsoft.com/office/drawing/2014/main" id="{ADFB2DBD-F00A-4820-876F-4E75F216B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32">
              <a:extLst>
                <a:ext uri="{FF2B5EF4-FFF2-40B4-BE49-F238E27FC236}">
                  <a16:creationId xmlns:a16="http://schemas.microsoft.com/office/drawing/2014/main" id="{3F85387B-5668-4570-BC5C-AA89417C71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33">
              <a:extLst>
                <a:ext uri="{FF2B5EF4-FFF2-40B4-BE49-F238E27FC236}">
                  <a16:creationId xmlns:a16="http://schemas.microsoft.com/office/drawing/2014/main" id="{FEA70EF6-623D-453D-8360-1B0C142A2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34">
              <a:extLst>
                <a:ext uri="{FF2B5EF4-FFF2-40B4-BE49-F238E27FC236}">
                  <a16:creationId xmlns:a16="http://schemas.microsoft.com/office/drawing/2014/main" id="{FE3B449C-A5FE-44B9-A01C-A115C37D3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35">
              <a:extLst>
                <a:ext uri="{FF2B5EF4-FFF2-40B4-BE49-F238E27FC236}">
                  <a16:creationId xmlns:a16="http://schemas.microsoft.com/office/drawing/2014/main" id="{BD672E89-DAB4-41AE-891D-6B6A52B0EA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36">
              <a:extLst>
                <a:ext uri="{FF2B5EF4-FFF2-40B4-BE49-F238E27FC236}">
                  <a16:creationId xmlns:a16="http://schemas.microsoft.com/office/drawing/2014/main" id="{C69123C3-F0F9-4AA7-BA7B-9E5E0AF27E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37">
              <a:extLst>
                <a:ext uri="{FF2B5EF4-FFF2-40B4-BE49-F238E27FC236}">
                  <a16:creationId xmlns:a16="http://schemas.microsoft.com/office/drawing/2014/main" id="{E10779C5-3DD9-489D-9A2D-EF45B7BE30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8">
              <a:extLst>
                <a:ext uri="{FF2B5EF4-FFF2-40B4-BE49-F238E27FC236}">
                  <a16:creationId xmlns:a16="http://schemas.microsoft.com/office/drawing/2014/main" id="{1D3B4B35-2090-4DA8-ADBE-DD888B4E17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46FA917F-43A3-4FA3-A085-59D0DC397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2" name="Freeform 33">
            <a:extLst>
              <a:ext uri="{FF2B5EF4-FFF2-40B4-BE49-F238E27FC236}">
                <a16:creationId xmlns:a16="http://schemas.microsoft.com/office/drawing/2014/main" id="{9CBF007B-8C8C-4F79-B037-9F4C61F9F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753578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788839"/>
              </p:ext>
            </p:extLst>
          </p:nvPr>
        </p:nvGraphicFramePr>
        <p:xfrm>
          <a:off x="2589212" y="687949"/>
          <a:ext cx="8962709" cy="35070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295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0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71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3175">
                <a:tc>
                  <a:txBody>
                    <a:bodyPr/>
                    <a:lstStyle/>
                    <a:p>
                      <a:pPr algn="ctr"/>
                      <a:r>
                        <a:rPr sz="1500" b="1" cap="none" spc="0" dirty="0">
                          <a:solidFill>
                            <a:schemeClr val="tx1"/>
                          </a:solidFill>
                        </a:rPr>
                        <a:t>System type</a:t>
                      </a:r>
                      <a:endParaRPr sz="1500" b="1" cap="none" spc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sz="1500" b="1" cap="none" spc="0" dirty="0">
                          <a:solidFill>
                            <a:schemeClr val="tx1"/>
                          </a:solidFill>
                        </a:rPr>
                        <a:t>Main purpose</a:t>
                      </a:r>
                      <a:endParaRPr sz="1500" b="1" cap="none" spc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sz="1500" b="1" cap="none" spc="0" dirty="0">
                          <a:solidFill>
                            <a:schemeClr val="tx1"/>
                          </a:solidFill>
                        </a:rPr>
                        <a:t>Typical users</a:t>
                      </a:r>
                      <a:endParaRPr sz="1500" b="1" cap="none" spc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765"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Transaction Processing System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Records daily business transactions such as sales and payments (Gonçalves et al., 2023)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Operational staff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765"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Management Information System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Summarises transaction data into reports for monitoring performance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Middle managers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2765"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Enterprise Resource Planning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Integrates core processes into one shared database (Jo and Park, 2023)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The whole organisation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2765"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Customer Relationship Management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Manages customer data across sales, service and marketing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Sales and service teams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2765"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Business Intelligence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>
                          <a:solidFill>
                            <a:schemeClr val="tx1"/>
                          </a:solidFill>
                        </a:rPr>
                        <a:t>Turns stored data into dashboards and insight for decisions</a:t>
                      </a:r>
                      <a:endParaRPr sz="1500" b="0" cap="none" spc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cap="none" spc="0" dirty="0">
                          <a:solidFill>
                            <a:schemeClr val="tx1"/>
                          </a:solidFill>
                        </a:rPr>
                        <a:t>Managers and analysts</a:t>
                      </a:r>
                      <a:endParaRPr sz="1500" b="0" cap="none" spc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86097" marR="86097" marT="43048" marB="86097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687669" y="624110"/>
            <a:ext cx="4137059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2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Enterprise Resource Planning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3956" y="2133600"/>
            <a:ext cx="4140772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400" b="0" dirty="0">
                <a:solidFill>
                  <a:srgbClr val="000000"/>
                </a:solidFill>
              </a:rPr>
              <a:t>•  Enterprise resource planning links finance, procurement, manufacturing, inventory and human resources into one integrated system on a single shared database.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400" b="0" dirty="0">
                <a:solidFill>
                  <a:srgbClr val="000000"/>
                </a:solidFill>
              </a:rPr>
              <a:t>•  Enterprise resource planning shows a positive effect on operational performance (Jo and Park, 2023).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400" b="0" dirty="0">
                <a:solidFill>
                  <a:srgbClr val="000000"/>
                </a:solidFill>
              </a:rPr>
              <a:t>•  A single shared database removes duplicate entry and gives managers one consistent view of the business.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400" b="0" dirty="0">
                <a:solidFill>
                  <a:srgbClr val="000000"/>
                </a:solidFill>
              </a:rPr>
              <a:t>•  Critical success factors include leadership support, training and data quality (Al-Amin et al., 2023).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400" b="0" dirty="0">
                <a:solidFill>
                  <a:srgbClr val="000000"/>
                </a:solidFill>
              </a:rPr>
              <a:t>•  Limitations include high cost, long roll out times and user resistance to change.</a:t>
            </a:r>
          </a:p>
        </p:txBody>
      </p:sp>
      <p:pic>
        <p:nvPicPr>
          <p:cNvPr id="4" name="Picture 3" descr="erp_hu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3856" y="645106"/>
            <a:ext cx="5247747" cy="524774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1EDD21E1-BAF0-4314-AB31-82ECB8AC9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49224" y="645106"/>
            <a:ext cx="5122652" cy="1259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3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Customer Relationship Management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DC8619C-F25D-468E-95FA-2A2151D7DD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9225" y="2133600"/>
            <a:ext cx="5122652" cy="37592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Customer relationship management stores every interaction across sales, marketing and service to build one complete customer profile.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System quality across information, service and system dimensions drives customer satisfaction (</a:t>
            </a:r>
            <a:r>
              <a:rPr lang="en-US" sz="15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Nilashi</a:t>
            </a: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al., 2023).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The lifecycle moves from acquiring customers through engaging and retaining them towards growing lifetime value.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Customer relationship management raises satisfaction, retention and loyalty across service sectors (Saeed et al., 2023).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Weak results appear when staff enter incomplete data or treat the software as technology rather than strategy.</a:t>
            </a:r>
          </a:p>
        </p:txBody>
      </p:sp>
      <p:pic>
        <p:nvPicPr>
          <p:cNvPr id="4" name="Picture 3" descr="crm_lifecyc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3856" y="645106"/>
            <a:ext cx="5247747" cy="5247747"/>
          </a:xfrm>
          <a:prstGeom prst="rect">
            <a:avLst/>
          </a:prstGeom>
        </p:spPr>
      </p:pic>
      <p:sp>
        <p:nvSpPr>
          <p:cNvPr id="45" name="Freeform 12">
            <a:extLst>
              <a:ext uri="{FF2B5EF4-FFF2-40B4-BE49-F238E27FC236}">
                <a16:creationId xmlns:a16="http://schemas.microsoft.com/office/drawing/2014/main" id="{7D9439D6-DEAD-4CEB-A61B-BE3D64D1B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E491B121-12B5-4977-A064-636AB0B9B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49224" y="645106"/>
            <a:ext cx="6574536" cy="1259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Business Intelligence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ED05F70-AB3E-4472-B26B-EFE6A5A59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9224" y="2133600"/>
            <a:ext cx="6574535" cy="37592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Business intelligence gathers data from many sources through extract, transform and load into a data warehouse, then presents the data in dashboards.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Power BI dashboards support faster decisions for managers (Gonçalves et al., 2023).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Real time views of performance and key indicators sit in one clear place.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Big data analytics improves decision making effectiveness and managerial work (Olaniyi et al., 2023).</a:t>
            </a:r>
          </a:p>
          <a:p>
            <a:pPr algn="just">
              <a:spcBef>
                <a:spcPts val="1000"/>
              </a:spcBef>
              <a:buClr>
                <a:schemeClr val="accent1"/>
              </a:buClr>
            </a:pPr>
            <a:r>
              <a:rPr 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Limitations include low adoption among smaller firms, training gaps and data quality concerns.</a:t>
            </a:r>
          </a:p>
        </p:txBody>
      </p:sp>
      <p:pic>
        <p:nvPicPr>
          <p:cNvPr id="4" name="Picture 3" descr="bi_fl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2088" y="2383106"/>
            <a:ext cx="3981455" cy="1771747"/>
          </a:xfrm>
          <a:prstGeom prst="rect">
            <a:avLst/>
          </a:prstGeom>
        </p:spPr>
      </p:pic>
      <p:sp>
        <p:nvSpPr>
          <p:cNvPr id="45" name="Freeform 11">
            <a:extLst>
              <a:ext uri="{FF2B5EF4-FFF2-40B4-BE49-F238E27FC236}">
                <a16:creationId xmlns:a16="http://schemas.microsoft.com/office/drawing/2014/main" id="{21F6BE39-9E37-45F0-B10C-92305CFB7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A692209D-B607-46C3-8560-07AF72291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4874638-CF15-4908-BC4B-4908744D0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4639734" cy="6858000"/>
          </a:xfrm>
          <a:prstGeom prst="rect">
            <a:avLst/>
          </a:prstGeom>
          <a:solidFill>
            <a:schemeClr val="tx2">
              <a:lumMod val="50000"/>
              <a:alpha val="9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40279" y="967417"/>
            <a:ext cx="3778870" cy="3943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000" b="0">
                <a:solidFill>
                  <a:srgbClr val="FEFFFF"/>
                </a:solidFill>
                <a:latin typeface="+mj-lt"/>
                <a:ea typeface="+mj-ea"/>
                <a:cs typeface="+mj-cs"/>
              </a:rPr>
              <a:t>Comparison of Three Information Systems</a:t>
            </a:r>
          </a:p>
        </p:txBody>
      </p:sp>
      <p:sp>
        <p:nvSpPr>
          <p:cNvPr id="44" name="Freeform 5">
            <a:extLst>
              <a:ext uri="{FF2B5EF4-FFF2-40B4-BE49-F238E27FC236}">
                <a16:creationId xmlns:a16="http://schemas.microsoft.com/office/drawing/2014/main" id="{5F1B8348-CD6E-4561-A704-C232D9A2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5033007"/>
            <a:ext cx="5404022" cy="857047"/>
          </a:xfrm>
          <a:custGeom>
            <a:avLst/>
            <a:gdLst>
              <a:gd name="T0" fmla="*/ 1114 w 1117"/>
              <a:gd name="T1" fmla="*/ 77 h 163"/>
              <a:gd name="T2" fmla="*/ 1040 w 1117"/>
              <a:gd name="T3" fmla="*/ 3 h 163"/>
              <a:gd name="T4" fmla="*/ 1039 w 1117"/>
              <a:gd name="T5" fmla="*/ 2 h 163"/>
              <a:gd name="T6" fmla="*/ 1034 w 1117"/>
              <a:gd name="T7" fmla="*/ 0 h 163"/>
              <a:gd name="T8" fmla="*/ 578 w 1117"/>
              <a:gd name="T9" fmla="*/ 0 h 163"/>
              <a:gd name="T10" fmla="*/ 562 w 1117"/>
              <a:gd name="T11" fmla="*/ 0 h 163"/>
              <a:gd name="T12" fmla="*/ 440 w 1117"/>
              <a:gd name="T13" fmla="*/ 0 h 163"/>
              <a:gd name="T14" fmla="*/ 106 w 1117"/>
              <a:gd name="T15" fmla="*/ 0 h 163"/>
              <a:gd name="T16" fmla="*/ 0 w 1117"/>
              <a:gd name="T17" fmla="*/ 0 h 163"/>
              <a:gd name="T18" fmla="*/ 0 w 1117"/>
              <a:gd name="T19" fmla="*/ 163 h 163"/>
              <a:gd name="T20" fmla="*/ 106 w 1117"/>
              <a:gd name="T21" fmla="*/ 163 h 163"/>
              <a:gd name="T22" fmla="*/ 440 w 1117"/>
              <a:gd name="T23" fmla="*/ 163 h 163"/>
              <a:gd name="T24" fmla="*/ 562 w 1117"/>
              <a:gd name="T25" fmla="*/ 163 h 163"/>
              <a:gd name="T26" fmla="*/ 578 w 1117"/>
              <a:gd name="T27" fmla="*/ 163 h 163"/>
              <a:gd name="T28" fmla="*/ 1034 w 1117"/>
              <a:gd name="T29" fmla="*/ 163 h 163"/>
              <a:gd name="T30" fmla="*/ 1039 w 1117"/>
              <a:gd name="T31" fmla="*/ 161 h 163"/>
              <a:gd name="T32" fmla="*/ 1040 w 1117"/>
              <a:gd name="T33" fmla="*/ 160 h 163"/>
              <a:gd name="T34" fmla="*/ 1114 w 1117"/>
              <a:gd name="T35" fmla="*/ 86 h 163"/>
              <a:gd name="T36" fmla="*/ 1114 w 1117"/>
              <a:gd name="T37" fmla="*/ 77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7" h="163">
                <a:moveTo>
                  <a:pt x="1114" y="77"/>
                </a:moveTo>
                <a:cubicBezTo>
                  <a:pt x="1040" y="3"/>
                  <a:pt x="1040" y="3"/>
                  <a:pt x="1040" y="3"/>
                </a:cubicBezTo>
                <a:cubicBezTo>
                  <a:pt x="1040" y="2"/>
                  <a:pt x="1039" y="2"/>
                  <a:pt x="1039" y="2"/>
                </a:cubicBezTo>
                <a:cubicBezTo>
                  <a:pt x="1038" y="1"/>
                  <a:pt x="1036" y="0"/>
                  <a:pt x="1034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62" y="0"/>
                  <a:pt x="562" y="0"/>
                  <a:pt x="562" y="0"/>
                </a:cubicBezTo>
                <a:cubicBezTo>
                  <a:pt x="440" y="0"/>
                  <a:pt x="440" y="0"/>
                  <a:pt x="440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3"/>
                  <a:pt x="0" y="163"/>
                  <a:pt x="0" y="163"/>
                </a:cubicBezTo>
                <a:cubicBezTo>
                  <a:pt x="106" y="163"/>
                  <a:pt x="106" y="163"/>
                  <a:pt x="106" y="163"/>
                </a:cubicBezTo>
                <a:cubicBezTo>
                  <a:pt x="440" y="163"/>
                  <a:pt x="440" y="163"/>
                  <a:pt x="440" y="163"/>
                </a:cubicBezTo>
                <a:cubicBezTo>
                  <a:pt x="562" y="163"/>
                  <a:pt x="562" y="163"/>
                  <a:pt x="562" y="163"/>
                </a:cubicBezTo>
                <a:cubicBezTo>
                  <a:pt x="578" y="163"/>
                  <a:pt x="578" y="163"/>
                  <a:pt x="578" y="163"/>
                </a:cubicBezTo>
                <a:cubicBezTo>
                  <a:pt x="1034" y="163"/>
                  <a:pt x="1034" y="163"/>
                  <a:pt x="1034" y="163"/>
                </a:cubicBezTo>
                <a:cubicBezTo>
                  <a:pt x="1036" y="163"/>
                  <a:pt x="1038" y="162"/>
                  <a:pt x="1039" y="161"/>
                </a:cubicBezTo>
                <a:cubicBezTo>
                  <a:pt x="1039" y="160"/>
                  <a:pt x="1040" y="160"/>
                  <a:pt x="1040" y="160"/>
                </a:cubicBezTo>
                <a:cubicBezTo>
                  <a:pt x="1114" y="86"/>
                  <a:pt x="1114" y="86"/>
                  <a:pt x="1114" y="86"/>
                </a:cubicBezTo>
                <a:cubicBezTo>
                  <a:pt x="1117" y="83"/>
                  <a:pt x="1117" y="79"/>
                  <a:pt x="1114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915392"/>
              </p:ext>
            </p:extLst>
          </p:nvPr>
        </p:nvGraphicFramePr>
        <p:xfrm>
          <a:off x="5587994" y="1204855"/>
          <a:ext cx="5640504" cy="4154606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845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8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4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16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80657">
                <a:tc>
                  <a:txBody>
                    <a:bodyPr/>
                    <a:lstStyle/>
                    <a:p>
                      <a:pPr algn="l"/>
                      <a:r>
                        <a:rPr sz="13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System</a:t>
                      </a:r>
                      <a:endParaRPr sz="13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Core function</a:t>
                      </a:r>
                      <a:endParaRPr sz="13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Key benefit</a:t>
                      </a:r>
                      <a:endParaRPr sz="13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Main limitation</a:t>
                      </a:r>
                      <a:endParaRPr sz="13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7103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ERP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Integrates core operations in one database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Consistent data across the firm (Jo and Park, 2023)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High cost and complex roll out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106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CRM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Centralises customer information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Higher satisfaction and retention (Saeed et al., 2023)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Weak without complete data entry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4740"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BI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Converts stored data into insight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Faster informed decisions</a:t>
                      </a:r>
                      <a:endParaRPr sz="13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sz="13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</a:rPr>
                        <a:t>Low adoption in smaller firms</a:t>
                      </a:r>
                      <a:endParaRPr sz="13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Calibri"/>
                      </a:endParaRPr>
                    </a:p>
                  </a:txBody>
                  <a:tcPr marL="179483" marR="107690" marT="107690" marB="10769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49224" y="645106"/>
            <a:ext cx="3650279" cy="1259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3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Reported Business Impact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9225" y="2133600"/>
            <a:ext cx="5912442" cy="37592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Firms adopting enterprise resource planning report gains in operational performance once systems mature.</a:t>
            </a:r>
          </a:p>
          <a:p>
            <a:pPr algn="just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Customer relationship management shows a strong positive effect on satisfaction and retention (Saeed et al., 2023).</a:t>
            </a:r>
          </a:p>
          <a:p>
            <a:pPr algn="just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The chart shows indicative benefit levels drawn from the studies for comparison across the three systems.</a:t>
            </a:r>
          </a:p>
          <a:p>
            <a:pPr algn="just">
              <a:lnSpc>
                <a:spcPct val="15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Business intelligence and big data analytics lift decision making effectiveness (Olaniyi et al., 2023).</a:t>
            </a:r>
          </a:p>
        </p:txBody>
      </p:sp>
      <p:pic>
        <p:nvPicPr>
          <p:cNvPr id="4" name="Picture 3" descr="benefits_b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906" y="974506"/>
            <a:ext cx="4867869" cy="3224961"/>
          </a:xfrm>
          <a:prstGeom prst="rect">
            <a:avLst/>
          </a:prstGeom>
        </p:spPr>
      </p:pic>
      <p:sp>
        <p:nvSpPr>
          <p:cNvPr id="45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3F4C104D-5F30-4811-9376-566B26E471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649224" y="645106"/>
            <a:ext cx="3650279" cy="1259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5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Ethical Considerations in Data Privacy and Security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815E34B-5D02-4E01-A936-E8E1C0AB6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9225" y="2133600"/>
            <a:ext cx="3650278" cy="37592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3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Information systems hold large volumes of personal and commercial data, which raises duties around privacy and lawful use.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3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Cloud services add risks of </a:t>
            </a:r>
            <a:r>
              <a:rPr lang="en-US" sz="13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unauthorised</a:t>
            </a:r>
            <a:r>
              <a:rPr lang="en-US" sz="13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access and legal uncertainty during data transfers (Islam, 2023).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3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Privacy by design, encryption and access controls form the layered protection shown here.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3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Recent regulatory fines expose firms to financial penalty and loss of customer trust (Sebastian et al., 2025).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3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The General Data Protection Regulation sets binding limits on collection, storage and breach notification.</a:t>
            </a:r>
          </a:p>
        </p:txBody>
      </p:sp>
      <p:pic>
        <p:nvPicPr>
          <p:cNvPr id="4" name="Picture 3" descr="privacy_lay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647" y="640080"/>
            <a:ext cx="5663369" cy="5252773"/>
          </a:xfrm>
          <a:prstGeom prst="rect">
            <a:avLst/>
          </a:prstGeom>
        </p:spPr>
      </p:pic>
      <p:sp>
        <p:nvSpPr>
          <p:cNvPr id="45" name="Freeform 11">
            <a:extLst>
              <a:ext uri="{FF2B5EF4-FFF2-40B4-BE49-F238E27FC236}">
                <a16:creationId xmlns:a16="http://schemas.microsoft.com/office/drawing/2014/main" id="{7DE3414B-B032-4710-A468-D3285E38C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6061223"/>
            <a:ext cx="1038036" cy="506277"/>
          </a:xfrm>
          <a:custGeom>
            <a:avLst/>
            <a:gdLst>
              <a:gd name="connsiteX0" fmla="*/ 0 w 1038036"/>
              <a:gd name="connsiteY0" fmla="*/ 0 h 506277"/>
              <a:gd name="connsiteX1" fmla="*/ 182880 w 1038036"/>
              <a:gd name="connsiteY1" fmla="*/ 0 h 506277"/>
              <a:gd name="connsiteX2" fmla="*/ 291705 w 1038036"/>
              <a:gd name="connsiteY2" fmla="*/ 0 h 506277"/>
              <a:gd name="connsiteX3" fmla="*/ 291705 w 1038036"/>
              <a:gd name="connsiteY3" fmla="*/ 151 h 506277"/>
              <a:gd name="connsiteX4" fmla="*/ 692049 w 1038036"/>
              <a:gd name="connsiteY4" fmla="*/ 705 h 506277"/>
              <a:gd name="connsiteX5" fmla="*/ 782744 w 1038036"/>
              <a:gd name="connsiteY5" fmla="*/ 705 h 506277"/>
              <a:gd name="connsiteX6" fmla="*/ 797001 w 1038036"/>
              <a:gd name="connsiteY6" fmla="*/ 5473 h 506277"/>
              <a:gd name="connsiteX7" fmla="*/ 801982 w 1038036"/>
              <a:gd name="connsiteY7" fmla="*/ 10242 h 506277"/>
              <a:gd name="connsiteX8" fmla="*/ 1030951 w 1038036"/>
              <a:gd name="connsiteY8" fmla="*/ 239185 h 506277"/>
              <a:gd name="connsiteX9" fmla="*/ 1030951 w 1038036"/>
              <a:gd name="connsiteY9" fmla="*/ 267797 h 506277"/>
              <a:gd name="connsiteX10" fmla="*/ 801982 w 1038036"/>
              <a:gd name="connsiteY10" fmla="*/ 496740 h 506277"/>
              <a:gd name="connsiteX11" fmla="*/ 797001 w 1038036"/>
              <a:gd name="connsiteY11" fmla="*/ 501508 h 506277"/>
              <a:gd name="connsiteX12" fmla="*/ 782744 w 1038036"/>
              <a:gd name="connsiteY12" fmla="*/ 506277 h 506277"/>
              <a:gd name="connsiteX13" fmla="*/ 692049 w 1038036"/>
              <a:gd name="connsiteY13" fmla="*/ 506277 h 506277"/>
              <a:gd name="connsiteX14" fmla="*/ 291705 w 1038036"/>
              <a:gd name="connsiteY14" fmla="*/ 505140 h 506277"/>
              <a:gd name="connsiteX15" fmla="*/ 291705 w 1038036"/>
              <a:gd name="connsiteY15" fmla="*/ 506277 h 506277"/>
              <a:gd name="connsiteX16" fmla="*/ 0 w 1038036"/>
              <a:gd name="connsiteY16" fmla="*/ 506277 h 506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038036" h="506277">
                <a:moveTo>
                  <a:pt x="0" y="0"/>
                </a:moveTo>
                <a:lnTo>
                  <a:pt x="182880" y="0"/>
                </a:lnTo>
                <a:lnTo>
                  <a:pt x="291705" y="0"/>
                </a:lnTo>
                <a:lnTo>
                  <a:pt x="291705" y="151"/>
                </a:lnTo>
                <a:lnTo>
                  <a:pt x="692049" y="705"/>
                </a:lnTo>
                <a:lnTo>
                  <a:pt x="782744" y="705"/>
                </a:lnTo>
                <a:cubicBezTo>
                  <a:pt x="787553" y="705"/>
                  <a:pt x="792363" y="5473"/>
                  <a:pt x="797001" y="5473"/>
                </a:cubicBezTo>
                <a:cubicBezTo>
                  <a:pt x="797001" y="10242"/>
                  <a:pt x="801982" y="10242"/>
                  <a:pt x="801982" y="10242"/>
                </a:cubicBezTo>
                <a:lnTo>
                  <a:pt x="1030951" y="239185"/>
                </a:lnTo>
                <a:cubicBezTo>
                  <a:pt x="1040398" y="248722"/>
                  <a:pt x="1040398" y="258259"/>
                  <a:pt x="1030951" y="267797"/>
                </a:cubicBezTo>
                <a:lnTo>
                  <a:pt x="801982" y="496740"/>
                </a:lnTo>
                <a:cubicBezTo>
                  <a:pt x="800436" y="498363"/>
                  <a:pt x="798547" y="499885"/>
                  <a:pt x="797001" y="501508"/>
                </a:cubicBezTo>
                <a:cubicBezTo>
                  <a:pt x="792363" y="506277"/>
                  <a:pt x="787553" y="506277"/>
                  <a:pt x="782744" y="506277"/>
                </a:cubicBezTo>
                <a:lnTo>
                  <a:pt x="692049" y="506277"/>
                </a:lnTo>
                <a:lnTo>
                  <a:pt x="291705" y="505140"/>
                </a:lnTo>
                <a:lnTo>
                  <a:pt x="291705" y="506277"/>
                </a:lnTo>
                <a:lnTo>
                  <a:pt x="0" y="50627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83CFBA6-CE65-403A-9402-96B75FC89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8" name="Freeform 11">
              <a:extLst>
                <a:ext uri="{FF2B5EF4-FFF2-40B4-BE49-F238E27FC236}">
                  <a16:creationId xmlns:a16="http://schemas.microsoft.com/office/drawing/2014/main" id="{59AF335C-09EE-4959-A2C9-B32F3C6C1D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2">
              <a:extLst>
                <a:ext uri="{FF2B5EF4-FFF2-40B4-BE49-F238E27FC236}">
                  <a16:creationId xmlns:a16="http://schemas.microsoft.com/office/drawing/2014/main" id="{94CCE8C7-E8BB-47EB-BBC7-5E8948F89F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3">
              <a:extLst>
                <a:ext uri="{FF2B5EF4-FFF2-40B4-BE49-F238E27FC236}">
                  <a16:creationId xmlns:a16="http://schemas.microsoft.com/office/drawing/2014/main" id="{2665878D-6479-49F4-BD1C-D1BE63CAB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4">
              <a:extLst>
                <a:ext uri="{FF2B5EF4-FFF2-40B4-BE49-F238E27FC236}">
                  <a16:creationId xmlns:a16="http://schemas.microsoft.com/office/drawing/2014/main" id="{C6400AEB-4991-4E07-8599-C36A9E354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id="{0C2AEB7A-70D9-4DE7-B97A-0325DBC9F2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id="{FC03DDD2-9CC7-40B7-A632-50BF3E3F6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17">
              <a:extLst>
                <a:ext uri="{FF2B5EF4-FFF2-40B4-BE49-F238E27FC236}">
                  <a16:creationId xmlns:a16="http://schemas.microsoft.com/office/drawing/2014/main" id="{7F0B3262-F0EC-44D3-AA37-9552D248C7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18">
              <a:extLst>
                <a:ext uri="{FF2B5EF4-FFF2-40B4-BE49-F238E27FC236}">
                  <a16:creationId xmlns:a16="http://schemas.microsoft.com/office/drawing/2014/main" id="{1839BD80-9BF2-49B4-BB03-B5AAB359BF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19">
              <a:extLst>
                <a:ext uri="{FF2B5EF4-FFF2-40B4-BE49-F238E27FC236}">
                  <a16:creationId xmlns:a16="http://schemas.microsoft.com/office/drawing/2014/main" id="{BDC00C45-9216-4702-A31A-391B1D89C4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20">
              <a:extLst>
                <a:ext uri="{FF2B5EF4-FFF2-40B4-BE49-F238E27FC236}">
                  <a16:creationId xmlns:a16="http://schemas.microsoft.com/office/drawing/2014/main" id="{5FB0F70F-34B9-4938-B487-312A0BF0E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21">
              <a:extLst>
                <a:ext uri="{FF2B5EF4-FFF2-40B4-BE49-F238E27FC236}">
                  <a16:creationId xmlns:a16="http://schemas.microsoft.com/office/drawing/2014/main" id="{791D1EE1-5A08-47A7-8D44-0940DEF5B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22">
              <a:extLst>
                <a:ext uri="{FF2B5EF4-FFF2-40B4-BE49-F238E27FC236}">
                  <a16:creationId xmlns:a16="http://schemas.microsoft.com/office/drawing/2014/main" id="{E04F3404-E41A-43F9-AC45-52EB0874B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1BC7BDB-967A-4559-AA14-041BCB872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60" name="Freeform 27">
              <a:extLst>
                <a:ext uri="{FF2B5EF4-FFF2-40B4-BE49-F238E27FC236}">
                  <a16:creationId xmlns:a16="http://schemas.microsoft.com/office/drawing/2014/main" id="{A39F46EA-3E4A-46CA-BCB8-CA695ED3F4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28">
              <a:extLst>
                <a:ext uri="{FF2B5EF4-FFF2-40B4-BE49-F238E27FC236}">
                  <a16:creationId xmlns:a16="http://schemas.microsoft.com/office/drawing/2014/main" id="{491A4A32-7F8C-4CA7-9281-9761F0357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29">
              <a:extLst>
                <a:ext uri="{FF2B5EF4-FFF2-40B4-BE49-F238E27FC236}">
                  <a16:creationId xmlns:a16="http://schemas.microsoft.com/office/drawing/2014/main" id="{46B02D76-3CD9-4DF5-A3AD-793E7204E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30">
              <a:extLst>
                <a:ext uri="{FF2B5EF4-FFF2-40B4-BE49-F238E27FC236}">
                  <a16:creationId xmlns:a16="http://schemas.microsoft.com/office/drawing/2014/main" id="{E579A2FB-E98B-4144-9D52-3A72BD8D1B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31">
              <a:extLst>
                <a:ext uri="{FF2B5EF4-FFF2-40B4-BE49-F238E27FC236}">
                  <a16:creationId xmlns:a16="http://schemas.microsoft.com/office/drawing/2014/main" id="{65E500DD-EB71-44B5-A2FA-88E996435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32">
              <a:extLst>
                <a:ext uri="{FF2B5EF4-FFF2-40B4-BE49-F238E27FC236}">
                  <a16:creationId xmlns:a16="http://schemas.microsoft.com/office/drawing/2014/main" id="{04D6AAD6-45AE-454A-9206-8B90E8A26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33">
              <a:extLst>
                <a:ext uri="{FF2B5EF4-FFF2-40B4-BE49-F238E27FC236}">
                  <a16:creationId xmlns:a16="http://schemas.microsoft.com/office/drawing/2014/main" id="{F7399B13-8510-45F6-98C4-0F14C0B37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34">
              <a:extLst>
                <a:ext uri="{FF2B5EF4-FFF2-40B4-BE49-F238E27FC236}">
                  <a16:creationId xmlns:a16="http://schemas.microsoft.com/office/drawing/2014/main" id="{CA595445-6A38-4465-9A5D-9705388D93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5">
              <a:extLst>
                <a:ext uri="{FF2B5EF4-FFF2-40B4-BE49-F238E27FC236}">
                  <a16:creationId xmlns:a16="http://schemas.microsoft.com/office/drawing/2014/main" id="{21D40BAF-4AE0-46F4-BD65-057F0DC66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36">
              <a:extLst>
                <a:ext uri="{FF2B5EF4-FFF2-40B4-BE49-F238E27FC236}">
                  <a16:creationId xmlns:a16="http://schemas.microsoft.com/office/drawing/2014/main" id="{B17F2D73-16DF-4138-B72D-E5B204717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37">
              <a:extLst>
                <a:ext uri="{FF2B5EF4-FFF2-40B4-BE49-F238E27FC236}">
                  <a16:creationId xmlns:a16="http://schemas.microsoft.com/office/drawing/2014/main" id="{DB8ABBC2-6C0C-4F6E-97EB-55B3B7B2F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38">
              <a:extLst>
                <a:ext uri="{FF2B5EF4-FFF2-40B4-BE49-F238E27FC236}">
                  <a16:creationId xmlns:a16="http://schemas.microsoft.com/office/drawing/2014/main" id="{7A49885E-6B05-41B6-B47F-9D24456FE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BDADA868-08FE-425A-AEF9-B622F93730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4AE17B7F-6C2F-42A9-946F-8FF49617D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63302" y="1003446"/>
            <a:ext cx="3558844" cy="30293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200" b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Ethical Considerations in AI, Monitoring and Bias</a:t>
            </a:r>
          </a:p>
        </p:txBody>
      </p:sp>
      <p:sp>
        <p:nvSpPr>
          <p:cNvPr id="43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C551920A-7482-F336-249F-09A5E559BB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741138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7326F4E6-9131-42DA-97B2-0BA8D1E25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687669" y="624110"/>
            <a:ext cx="4137059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7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Mitigating Risk and Ensuring Responsible Use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3956" y="2133600"/>
            <a:ext cx="4140772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rgbClr val="000000"/>
                </a:solidFill>
              </a:rPr>
              <a:t>•  Firms reduce privacy risk by limiting data collection to genuine purpose and </a:t>
            </a:r>
            <a:r>
              <a:rPr lang="en-US" sz="1500" b="0" dirty="0" err="1">
                <a:solidFill>
                  <a:srgbClr val="000000"/>
                </a:solidFill>
              </a:rPr>
              <a:t>anonymising</a:t>
            </a:r>
            <a:r>
              <a:rPr lang="en-US" sz="1500" b="0" dirty="0">
                <a:solidFill>
                  <a:srgbClr val="000000"/>
                </a:solidFill>
              </a:rPr>
              <a:t> records wherever possible.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rgbClr val="000000"/>
                </a:solidFill>
              </a:rPr>
              <a:t>•  Compliance with the General Data Protection Regulation builds customer trust (Islam, 2023).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rgbClr val="000000"/>
                </a:solidFill>
              </a:rPr>
              <a:t>•  Clear governance assigns fairness, security and compliance to named roles across the </a:t>
            </a:r>
            <a:r>
              <a:rPr lang="en-US" sz="1500" b="0" dirty="0" err="1">
                <a:solidFill>
                  <a:srgbClr val="000000"/>
                </a:solidFill>
              </a:rPr>
              <a:t>organisation</a:t>
            </a:r>
            <a:r>
              <a:rPr lang="en-US" sz="1500" b="0" dirty="0">
                <a:solidFill>
                  <a:srgbClr val="000000"/>
                </a:solidFill>
              </a:rPr>
              <a:t>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rgbClr val="000000"/>
                </a:solidFill>
              </a:rPr>
              <a:t>•  Informed consent and employee involvement lift acceptance under monitoring (Glavin et al., 2024).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500" b="0" dirty="0">
                <a:solidFill>
                  <a:srgbClr val="000000"/>
                </a:solidFill>
              </a:rPr>
              <a:t>•  Regular auditing of algorithms keeps systems accurate and free from hidden bias over time.</a:t>
            </a:r>
          </a:p>
        </p:txBody>
      </p:sp>
      <p:pic>
        <p:nvPicPr>
          <p:cNvPr id="4" name="Picture 3" descr="mitigation_flo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916" y="2171840"/>
            <a:ext cx="5451627" cy="219427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83CFBA6-CE65-403A-9402-96B75FC89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59AF335C-09EE-4959-A2C9-B32F3C6C1D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4CCE8C7-E8BB-47EB-BBC7-5E8948F89F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2665878D-6479-49F4-BD1C-D1BE63CAB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6400AEB-4991-4E07-8599-C36A9E354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0C2AEB7A-70D9-4DE7-B97A-0325DBC9F2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FC03DDD2-9CC7-40B7-A632-50BF3E3F6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7F0B3262-F0EC-44D3-AA37-9552D248C7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1839BD80-9BF2-49B4-BB03-B5AAB359BF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BDC00C45-9216-4702-A31A-391B1D89C4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B0F70F-34B9-4938-B487-312A0BF0E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791D1EE1-5A08-47A7-8D44-0940DEF5B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E04F3404-E41A-43F9-AC45-52EB0874B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1BC7BDB-967A-4559-AA14-041BCB872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44" name="Freeform 27">
              <a:extLst>
                <a:ext uri="{FF2B5EF4-FFF2-40B4-BE49-F238E27FC236}">
                  <a16:creationId xmlns:a16="http://schemas.microsoft.com/office/drawing/2014/main" id="{A39F46EA-3E4A-46CA-BCB8-CA695ED3F4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491A4A32-7F8C-4CA7-9281-9761F0357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46B02D76-3CD9-4DF5-A3AD-793E7204E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E579A2FB-E98B-4144-9D52-3A72BD8D1B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65E500DD-EB71-44B5-A2FA-88E996435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04D6AAD6-45AE-454A-9206-8B90E8A26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F7399B13-8510-45F6-98C4-0F14C0B37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CA595445-6A38-4465-9A5D-9705388D93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21D40BAF-4AE0-46F4-BD65-057F0DC66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B17F2D73-16DF-4138-B72D-E5B204717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DB8ABBC2-6C0C-4F6E-97EB-55B3B7B2F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7A49885E-6B05-41B6-B47F-9D24456FE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BDADA868-08FE-425A-AEF9-B622F93730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4AE17B7F-6C2F-42A9-946F-8FF49617D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D9AEEE-1CCD-43C0-BA3E-16D60A6E2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059079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111651" y="1410942"/>
            <a:ext cx="2709679" cy="30293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200" b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Case Study One Amazon and Integrated Systems</a:t>
            </a:r>
          </a:p>
        </p:txBody>
      </p:sp>
      <p:sp>
        <p:nvSpPr>
          <p:cNvPr id="43" name="Freeform 11">
            <a:extLst>
              <a:ext uri="{FF2B5EF4-FFF2-40B4-BE49-F238E27FC236}">
                <a16:creationId xmlns:a16="http://schemas.microsoft.com/office/drawing/2014/main" id="{60F880A6-33D3-4EEC-A780-B73559B9F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159" y="3179901"/>
            <a:ext cx="1098194" cy="514066"/>
          </a:xfrm>
          <a:custGeom>
            <a:avLst/>
            <a:gdLst>
              <a:gd name="connsiteX0" fmla="*/ 10000 w 10044"/>
              <a:gd name="connsiteY0" fmla="*/ 4701 h 9966"/>
              <a:gd name="connsiteX1" fmla="*/ 8559 w 10044"/>
              <a:gd name="connsiteY1" fmla="*/ 188 h 9966"/>
              <a:gd name="connsiteX2" fmla="*/ 8527 w 10044"/>
              <a:gd name="connsiteY2" fmla="*/ 94 h 9966"/>
              <a:gd name="connsiteX3" fmla="*/ 8438 w 10044"/>
              <a:gd name="connsiteY3" fmla="*/ 0 h 9966"/>
              <a:gd name="connsiteX4" fmla="*/ 7867 w 10044"/>
              <a:gd name="connsiteY4" fmla="*/ 0 h 9966"/>
              <a:gd name="connsiteX5" fmla="*/ 0 w 10044"/>
              <a:gd name="connsiteY5" fmla="*/ 70 h 9966"/>
              <a:gd name="connsiteX6" fmla="*/ 3132 w 10044"/>
              <a:gd name="connsiteY6" fmla="*/ 9763 h 9966"/>
              <a:gd name="connsiteX7" fmla="*/ 7867 w 10044"/>
              <a:gd name="connsiteY7" fmla="*/ 9966 h 9966"/>
              <a:gd name="connsiteX8" fmla="*/ 8438 w 10044"/>
              <a:gd name="connsiteY8" fmla="*/ 9966 h 9966"/>
              <a:gd name="connsiteX9" fmla="*/ 8527 w 10044"/>
              <a:gd name="connsiteY9" fmla="*/ 9872 h 9966"/>
              <a:gd name="connsiteX10" fmla="*/ 8559 w 10044"/>
              <a:gd name="connsiteY10" fmla="*/ 9778 h 9966"/>
              <a:gd name="connsiteX11" fmla="*/ 10000 w 10044"/>
              <a:gd name="connsiteY11" fmla="*/ 5265 h 9966"/>
              <a:gd name="connsiteX12" fmla="*/ 10000 w 10044"/>
              <a:gd name="connsiteY12" fmla="*/ 4701 h 9966"/>
              <a:gd name="connsiteX0" fmla="*/ 6839 w 6883"/>
              <a:gd name="connsiteY0" fmla="*/ 4885 h 10168"/>
              <a:gd name="connsiteX1" fmla="*/ 5405 w 6883"/>
              <a:gd name="connsiteY1" fmla="*/ 357 h 10168"/>
              <a:gd name="connsiteX2" fmla="*/ 5373 w 6883"/>
              <a:gd name="connsiteY2" fmla="*/ 262 h 10168"/>
              <a:gd name="connsiteX3" fmla="*/ 5284 w 6883"/>
              <a:gd name="connsiteY3" fmla="*/ 168 h 10168"/>
              <a:gd name="connsiteX4" fmla="*/ 4716 w 6883"/>
              <a:gd name="connsiteY4" fmla="*/ 168 h 10168"/>
              <a:gd name="connsiteX5" fmla="*/ 50 w 6883"/>
              <a:gd name="connsiteY5" fmla="*/ 0 h 10168"/>
              <a:gd name="connsiteX6" fmla="*/ 1 w 6883"/>
              <a:gd name="connsiteY6" fmla="*/ 9964 h 10168"/>
              <a:gd name="connsiteX7" fmla="*/ 4716 w 6883"/>
              <a:gd name="connsiteY7" fmla="*/ 10168 h 10168"/>
              <a:gd name="connsiteX8" fmla="*/ 5284 w 6883"/>
              <a:gd name="connsiteY8" fmla="*/ 10168 h 10168"/>
              <a:gd name="connsiteX9" fmla="*/ 5373 w 6883"/>
              <a:gd name="connsiteY9" fmla="*/ 10074 h 10168"/>
              <a:gd name="connsiteX10" fmla="*/ 5405 w 6883"/>
              <a:gd name="connsiteY10" fmla="*/ 9979 h 10168"/>
              <a:gd name="connsiteX11" fmla="*/ 6839 w 6883"/>
              <a:gd name="connsiteY11" fmla="*/ 5451 h 10168"/>
              <a:gd name="connsiteX12" fmla="*/ 6839 w 6883"/>
              <a:gd name="connsiteY12" fmla="*/ 4885 h 1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83" h="10168">
                <a:moveTo>
                  <a:pt x="6839" y="4885"/>
                </a:moveTo>
                <a:lnTo>
                  <a:pt x="5405" y="357"/>
                </a:lnTo>
                <a:cubicBezTo>
                  <a:pt x="5395" y="325"/>
                  <a:pt x="5383" y="294"/>
                  <a:pt x="5373" y="262"/>
                </a:cubicBezTo>
                <a:cubicBezTo>
                  <a:pt x="5344" y="168"/>
                  <a:pt x="5314" y="168"/>
                  <a:pt x="5284" y="168"/>
                </a:cubicBezTo>
                <a:lnTo>
                  <a:pt x="4716" y="168"/>
                </a:lnTo>
                <a:lnTo>
                  <a:pt x="50" y="0"/>
                </a:lnTo>
                <a:cubicBezTo>
                  <a:pt x="59" y="3322"/>
                  <a:pt x="-8" y="6643"/>
                  <a:pt x="1" y="9964"/>
                </a:cubicBezTo>
                <a:lnTo>
                  <a:pt x="4716" y="10168"/>
                </a:lnTo>
                <a:lnTo>
                  <a:pt x="5284" y="10168"/>
                </a:lnTo>
                <a:cubicBezTo>
                  <a:pt x="5314" y="10168"/>
                  <a:pt x="5344" y="10074"/>
                  <a:pt x="5373" y="10074"/>
                </a:cubicBezTo>
                <a:cubicBezTo>
                  <a:pt x="5373" y="9979"/>
                  <a:pt x="5405" y="9979"/>
                  <a:pt x="5405" y="9979"/>
                </a:cubicBezTo>
                <a:lnTo>
                  <a:pt x="6839" y="5451"/>
                </a:lnTo>
                <a:cubicBezTo>
                  <a:pt x="6898" y="5262"/>
                  <a:pt x="6898" y="5074"/>
                  <a:pt x="6839" y="48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2C6246ED-0535-4496-A8F6-1E80CC4E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5736" y="0"/>
            <a:ext cx="739626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45088B8A-05F9-F051-77C9-81234E15E4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1176685"/>
              </p:ext>
            </p:extLst>
          </p:nvPr>
        </p:nvGraphicFramePr>
        <p:xfrm>
          <a:off x="4713144" y="641551"/>
          <a:ext cx="6832212" cy="5264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oup 55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7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85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7" name="Rectangle 96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8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F7E42047-F7E7-4687-BBE0-D4BDC8E77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8D6F839A-C8D9-4FBC-8EFD-9E56D12F4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906785" y="228600"/>
            <a:ext cx="2851523" cy="6638625"/>
            <a:chOff x="2487613" y="285750"/>
            <a:chExt cx="2428875" cy="5654676"/>
          </a:xfrm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D1F0D09B-BA85-41B1-A8DE-73728B72E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12">
              <a:extLst>
                <a:ext uri="{FF2B5EF4-FFF2-40B4-BE49-F238E27FC236}">
                  <a16:creationId xmlns:a16="http://schemas.microsoft.com/office/drawing/2014/main" id="{FB2D0F0C-3A27-4FC3-A6A3-D2095D9B2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FA1C69EF-E6E6-4BDD-B62F-637FC9F3C3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75B4F36E-07F6-4E6F-A9D9-A7F6D9585A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7D9136C7-12F1-4F21-A438-ED7668DDF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C718EF12-B769-45D9-9B6E-7AEAA3108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534EAD53-3968-459E-B27C-09126A0FE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67658BFE-59E2-4A2D-9E8A-18F81C350B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3FEC8A9E-385D-4407-9671-E30238022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EFC82234-632C-4B76-A8FF-2C9C0DCA6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662A4DB3-C195-4230-953D-307E4100F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94D310CF-9541-4CD7-855B-E2E1EF343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0EDA856-A216-4EEC-9AB6-A59FFC703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7733" y="-786"/>
            <a:ext cx="2356675" cy="6854040"/>
            <a:chOff x="6627813" y="194833"/>
            <a:chExt cx="1952625" cy="5678918"/>
          </a:xfrm>
        </p:grpSpPr>
        <p:sp>
          <p:nvSpPr>
            <p:cNvPr id="58" name="Freeform 27">
              <a:extLst>
                <a:ext uri="{FF2B5EF4-FFF2-40B4-BE49-F238E27FC236}">
                  <a16:creationId xmlns:a16="http://schemas.microsoft.com/office/drawing/2014/main" id="{36F815B8-AFA8-45E9-A3D1-977F2D1921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28">
              <a:extLst>
                <a:ext uri="{FF2B5EF4-FFF2-40B4-BE49-F238E27FC236}">
                  <a16:creationId xmlns:a16="http://schemas.microsoft.com/office/drawing/2014/main" id="{5D8FF653-8B3F-4B96-904D-1A4482EAEE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29">
              <a:extLst>
                <a:ext uri="{FF2B5EF4-FFF2-40B4-BE49-F238E27FC236}">
                  <a16:creationId xmlns:a16="http://schemas.microsoft.com/office/drawing/2014/main" id="{4DD2E775-AB45-4AF1-B5B7-54948CFB98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30">
              <a:extLst>
                <a:ext uri="{FF2B5EF4-FFF2-40B4-BE49-F238E27FC236}">
                  <a16:creationId xmlns:a16="http://schemas.microsoft.com/office/drawing/2014/main" id="{7BDE7E7B-E3AA-4A24-8F9D-CE77C96CA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D129CAA9-35E5-48CE-88AE-9806695CB8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32">
              <a:extLst>
                <a:ext uri="{FF2B5EF4-FFF2-40B4-BE49-F238E27FC236}">
                  <a16:creationId xmlns:a16="http://schemas.microsoft.com/office/drawing/2014/main" id="{A73989FF-4EFF-4181-81A4-72EF2E67DB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33">
              <a:extLst>
                <a:ext uri="{FF2B5EF4-FFF2-40B4-BE49-F238E27FC236}">
                  <a16:creationId xmlns:a16="http://schemas.microsoft.com/office/drawing/2014/main" id="{8C2C17BD-8FA0-4F42-B2CD-5E5A9F542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34">
              <a:extLst>
                <a:ext uri="{FF2B5EF4-FFF2-40B4-BE49-F238E27FC236}">
                  <a16:creationId xmlns:a16="http://schemas.microsoft.com/office/drawing/2014/main" id="{EEE99CF3-AD71-46FB-8E7D-67825F7816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35">
              <a:extLst>
                <a:ext uri="{FF2B5EF4-FFF2-40B4-BE49-F238E27FC236}">
                  <a16:creationId xmlns:a16="http://schemas.microsoft.com/office/drawing/2014/main" id="{D0F9D5ED-7591-4E88-9FDA-4C1DC47E9D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36">
              <a:extLst>
                <a:ext uri="{FF2B5EF4-FFF2-40B4-BE49-F238E27FC236}">
                  <a16:creationId xmlns:a16="http://schemas.microsoft.com/office/drawing/2014/main" id="{88FA7C13-D80D-4514-B9DB-87AE076AC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7">
              <a:extLst>
                <a:ext uri="{FF2B5EF4-FFF2-40B4-BE49-F238E27FC236}">
                  <a16:creationId xmlns:a16="http://schemas.microsoft.com/office/drawing/2014/main" id="{202C78DF-D842-450B-A87D-E035719E4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38">
              <a:extLst>
                <a:ext uri="{FF2B5EF4-FFF2-40B4-BE49-F238E27FC236}">
                  <a16:creationId xmlns:a16="http://schemas.microsoft.com/office/drawing/2014/main" id="{A4789F83-2423-47F8-8958-48E477BAE0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659520" y="624110"/>
            <a:ext cx="6845092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Case Study Two Retail CRM and Business Intelligence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C509E7A-337A-4664-BEC2-03F9BCA0A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1632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id="{D9AB99AB-E300-4B19-97C3-9A12EA3C7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2716320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102" name="Picture 101" descr="Financial graphs on a dark display">
            <a:extLst>
              <a:ext uri="{FF2B5EF4-FFF2-40B4-BE49-F238E27FC236}">
                <a16:creationId xmlns:a16="http://schemas.microsoft.com/office/drawing/2014/main" id="{568C29EA-1D92-0831-391A-CC16AA730E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699" r="40508"/>
          <a:stretch>
            <a:fillRect/>
          </a:stretch>
        </p:blipFill>
        <p:spPr>
          <a:xfrm>
            <a:off x="20" y="1730"/>
            <a:ext cx="272052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56667" y="2133600"/>
            <a:ext cx="6847944" cy="3777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7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Retail and service firms use customer relationship management to unify customer data and lift repeat business (Saeed et al., 2023).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7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Business intelligence dashboards read sales patterns and guide pricing and stock decisions (Gonçalves et al., 2023).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7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For the growing business we recommend an enterprise resource planning core to connect operations under one database.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7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We recommend adding customer relationship management for loyalty and business intelligence for sharper decisions.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</a:pPr>
            <a:r>
              <a:rPr lang="en-US" sz="17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•  Every recommendation ships with strong data governance for lawful and ethical growth.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83CFBA6-CE65-403A-9402-96B75FC899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59AF335C-09EE-4959-A2C9-B32F3C6C1D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4CCE8C7-E8BB-47EB-BBC7-5E8948F89F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2665878D-6479-49F4-BD1C-D1BE63CAB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6400AEB-4991-4E07-8599-C36A9E354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0C2AEB7A-70D9-4DE7-B97A-0325DBC9F2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FC03DDD2-9CC7-40B7-A632-50BF3E3F6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7F0B3262-F0EC-44D3-AA37-9552D248C7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1839BD80-9BF2-49B4-BB03-B5AAB359BF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BDC00C45-9216-4702-A31A-391B1D89C4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FB0F70F-34B9-4938-B487-312A0BF0E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791D1EE1-5A08-47A7-8D44-0940DEF5B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E04F3404-E41A-43F9-AC45-52EB0874B4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1BC7BDB-967A-4559-AA14-041BCB872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A39F46EA-3E4A-46CA-BCB8-CA695ED3F4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491A4A32-7F8C-4CA7-9281-9761F03571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46B02D76-3CD9-4DF5-A3AD-793E7204E0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E579A2FB-E98B-4144-9D52-3A72BD8D1B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65E500DD-EB71-44B5-A2FA-88E996435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04D6AAD6-45AE-454A-9206-8B90E8A26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F7399B13-8510-45F6-98C4-0F14C0B37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CA595445-6A38-4465-9A5D-9705388D93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21D40BAF-4AE0-46F4-BD65-057F0DC66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B17F2D73-16DF-4138-B72D-E5B204717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DB8ABBC2-6C0C-4F6E-97EB-55B3B7B2F3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7A49885E-6B05-41B6-B47F-9D24456FE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BDADA868-08FE-425A-AEF9-B622F93730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4AE17B7F-6C2F-42A9-946F-8FF49617D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966DD2F-FBF5-41CE-A3F4-565352D95D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794897" y="624110"/>
            <a:ext cx="9712998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46FCE2B-F2D2-466E-B0AA-8E341DB49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5" name="Freeform 11">
            <a:extLst>
              <a:ext uri="{FF2B5EF4-FFF2-40B4-BE49-F238E27FC236}">
                <a16:creationId xmlns:a16="http://schemas.microsoft.com/office/drawing/2014/main" id="{2BD31C98-199A-4722-A1A5-4393A43E7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A6DB393D-33B8-4C3A-16AA-2A5DE5B552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553982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id="{A57352BE-A213-4040-BE8E-D4A925AD9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F7E42047-F7E7-4687-BBE0-D4BDC8E77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D6F839A-C8D9-4FBC-8EFD-9E56D12F4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906785" y="228600"/>
            <a:ext cx="2851523" cy="6638625"/>
            <a:chOff x="2487613" y="285750"/>
            <a:chExt cx="2428875" cy="5654676"/>
          </a:xfrm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D1F0D09B-BA85-41B1-A8DE-73728B72E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FB2D0F0C-3A27-4FC3-A6A3-D2095D9B2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FA1C69EF-E6E6-4BDD-B62F-637FC9F3C3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75B4F36E-07F6-4E6F-A9D9-A7F6D9585A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7D9136C7-12F1-4F21-A438-ED7668DDF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C718EF12-B769-45D9-9B6E-7AEAA3108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534EAD53-3968-459E-B27C-09126A0FE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67658BFE-59E2-4A2D-9E8A-18F81C350B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3FEC8A9E-385D-4407-9671-E30238022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EFC82234-632C-4B76-A8FF-2C9C0DCA6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662A4DB3-C195-4230-953D-307E4100F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94D310CF-9541-4CD7-855B-E2E1EF3437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0EDA856-A216-4EEC-9AB6-A59FFC703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7733" y="-786"/>
            <a:ext cx="2356675" cy="6854040"/>
            <a:chOff x="6627813" y="194833"/>
            <a:chExt cx="1952625" cy="5678918"/>
          </a:xfrm>
        </p:grpSpPr>
        <p:sp>
          <p:nvSpPr>
            <p:cNvPr id="58" name="Freeform 27">
              <a:extLst>
                <a:ext uri="{FF2B5EF4-FFF2-40B4-BE49-F238E27FC236}">
                  <a16:creationId xmlns:a16="http://schemas.microsoft.com/office/drawing/2014/main" id="{36F815B8-AFA8-45E9-A3D1-977F2D1921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28">
              <a:extLst>
                <a:ext uri="{FF2B5EF4-FFF2-40B4-BE49-F238E27FC236}">
                  <a16:creationId xmlns:a16="http://schemas.microsoft.com/office/drawing/2014/main" id="{5D8FF653-8B3F-4B96-904D-1A4482EAEE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29">
              <a:extLst>
                <a:ext uri="{FF2B5EF4-FFF2-40B4-BE49-F238E27FC236}">
                  <a16:creationId xmlns:a16="http://schemas.microsoft.com/office/drawing/2014/main" id="{4DD2E775-AB45-4AF1-B5B7-54948CFB98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30">
              <a:extLst>
                <a:ext uri="{FF2B5EF4-FFF2-40B4-BE49-F238E27FC236}">
                  <a16:creationId xmlns:a16="http://schemas.microsoft.com/office/drawing/2014/main" id="{7BDE7E7B-E3AA-4A24-8F9D-CE77C96CA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D129CAA9-35E5-48CE-88AE-9806695CB8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32">
              <a:extLst>
                <a:ext uri="{FF2B5EF4-FFF2-40B4-BE49-F238E27FC236}">
                  <a16:creationId xmlns:a16="http://schemas.microsoft.com/office/drawing/2014/main" id="{A73989FF-4EFF-4181-81A4-72EF2E67DB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33">
              <a:extLst>
                <a:ext uri="{FF2B5EF4-FFF2-40B4-BE49-F238E27FC236}">
                  <a16:creationId xmlns:a16="http://schemas.microsoft.com/office/drawing/2014/main" id="{8C2C17BD-8FA0-4F42-B2CD-5E5A9F542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34">
              <a:extLst>
                <a:ext uri="{FF2B5EF4-FFF2-40B4-BE49-F238E27FC236}">
                  <a16:creationId xmlns:a16="http://schemas.microsoft.com/office/drawing/2014/main" id="{EEE99CF3-AD71-46FB-8E7D-67825F7816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35">
              <a:extLst>
                <a:ext uri="{FF2B5EF4-FFF2-40B4-BE49-F238E27FC236}">
                  <a16:creationId xmlns:a16="http://schemas.microsoft.com/office/drawing/2014/main" id="{D0F9D5ED-7591-4E88-9FDA-4C1DC47E9D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36">
              <a:extLst>
                <a:ext uri="{FF2B5EF4-FFF2-40B4-BE49-F238E27FC236}">
                  <a16:creationId xmlns:a16="http://schemas.microsoft.com/office/drawing/2014/main" id="{88FA7C13-D80D-4514-B9DB-87AE076AC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37">
              <a:extLst>
                <a:ext uri="{FF2B5EF4-FFF2-40B4-BE49-F238E27FC236}">
                  <a16:creationId xmlns:a16="http://schemas.microsoft.com/office/drawing/2014/main" id="{202C78DF-D842-450B-A87D-E035719E4E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38">
              <a:extLst>
                <a:ext uri="{FF2B5EF4-FFF2-40B4-BE49-F238E27FC236}">
                  <a16:creationId xmlns:a16="http://schemas.microsoft.com/office/drawing/2014/main" id="{A4789F83-2423-47F8-8958-48E477BAE0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659520" y="624110"/>
            <a:ext cx="6845092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2C509E7A-337A-4664-BEC2-03F9BCA0A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1632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id="{D9AB99AB-E300-4B19-97C3-9A12EA3C7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2716320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 descr="Periodic table illustration">
            <a:extLst>
              <a:ext uri="{FF2B5EF4-FFF2-40B4-BE49-F238E27FC236}">
                <a16:creationId xmlns:a16="http://schemas.microsoft.com/office/drawing/2014/main" id="{766BD3E6-EED0-E902-659C-B1E95CE63F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167" r="45163"/>
          <a:stretch>
            <a:fillRect/>
          </a:stretch>
        </p:blipFill>
        <p:spPr>
          <a:xfrm>
            <a:off x="20" y="1730"/>
            <a:ext cx="272052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71561" y="1229260"/>
            <a:ext cx="8319788" cy="37776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Al-Amin, M., Hossain, M.T., Islam, M.J. and Biwas, S.K. (2023) History, features, challenges, and critical success factors of enterprise resource planning in the era of Industry 4.0. European Scientific Journal, 19(6). Available at https://eujournal.org/index.php/esj/article/view/16475 (Accessed 1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Glavin, P., Bierman, A. and Schieman, S. (2024) Private eyes, they see your every move, workplace surveillance and worker well being. Socius, 10. Available at https://journals.sagepub.com/doi/10.1177/23294965241228874 (Accessed 5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Gonçalves, C.T., Gonçalves, M.J.A. and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Campante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M.I. (2023) Developing integrated performance dashboards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visualisations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using Power BI as a platform. Information, 14(11), 614. Available at https://www.mdpi.com/2078-2489/14/11/614 (Accessed 2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Islam, M.S. (2023) Exploring the General Data Protection Regulation compliance in cloud services, insights from Swedish public organizations on privacy compliance. Future Business Journal, 9, 107. Available at https://fbj.springeropen.com/articles/10.1186/s43093-023-00285-2 (Accessed 4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Jo, H. and Park, D.-H. (2023) Mechanisms for successful management of enterprise resource planning from user information processing and system quality perspective. Scientific Reports, 13, 12678. Available at https://www.nature.com/articles/s41598-023-39787-y (Accessed 1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Karaboga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Zehir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C.,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Tatoglu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E.,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Karaboga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H.A. and Bouguerra, A. (2023) Big data analytics management capability and firm performance, the mediating role of data driven culture. Review of Managerial Science, 17(8). Available at https://link.springer.com/article/10.1007/s11846-022-00596-8 (Accessed 5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Nilashi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Abumalloh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R.A., Ahmadi, H., Samad, S.,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Alrizq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M. and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Abosaq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H. (2023) The nexus between quality of customer relationship management systems and customers satisfaction, evidence from online customers reviews.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Heliyon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9(11), e21828. Available at https://www.sciencedirect.com/science/article/pii/S2405844023090369 (Accessed 3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Olaniyi, O.O.,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Abalaka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A.I. and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Olabanji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S.O. (2023) Utilizing big data analytics and business intelligence for improved decision making at leading Fortune company. Journal of Scientific Research and Reports, 29(9). Available at https://journaljsrr.com/index.php/JSRR/article/view/1785 (Accessed 2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Saeed, M., Asif, L.,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Akhrif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B. and </a:t>
            </a:r>
            <a:r>
              <a:rPr lang="en-US" sz="1000" b="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Moroojo</a:t>
            </a: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A.W. (2023) Effect of customer relationship management on customer satisfaction. Asian Journal of Business Environment, 13(3). Available at https://accesson.kr/ajbe/assets/pdf/36769/journal-13-3-17.pdf (Accessed 3 July 2026).</a:t>
            </a:r>
          </a:p>
          <a:p>
            <a:pPr algn="just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en-US" sz="10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Sebastian, R.A., Ehinger, K. and Miller, T. (2025) Do we need watchful eyes on our workers? Ethics of using computer vision for workplace surveillance. AI and Ethics, 5(4). Available at https://link.springer.com/article/10.1007/s43681-025-00726-4 (Accessed 4 July 2026).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2010</Words>
  <Application>Microsoft Office PowerPoint</Application>
  <PresentationFormat>Widescreen</PresentationFormat>
  <Paragraphs>122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Wisp</vt:lpstr>
      <vt:lpstr>Managing Business Information (LCLM 5004) Analysing and Comparing Different Information Systems Group Presentation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student</dc:creator>
  <cp:lastModifiedBy>student</cp:lastModifiedBy>
  <cp:revision>19</cp:revision>
  <dcterms:created xsi:type="dcterms:W3CDTF">2026-07-06T01:00:55Z</dcterms:created>
  <dcterms:modified xsi:type="dcterms:W3CDTF">2026-07-15T16:38:01Z</dcterms:modified>
</cp:coreProperties>
</file>