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58" r:id="rId4"/>
    <p:sldId id="262" r:id="rId5"/>
    <p:sldId id="259" r:id="rId6"/>
    <p:sldId id="260" r:id="rId7"/>
    <p:sldId id="267" r:id="rId8"/>
    <p:sldId id="266" r:id="rId9"/>
    <p:sldId id="268"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D33811-6F7B-5A4A-BB20-E75789006E74}" type="datetimeFigureOut">
              <a:rPr lang="en-US" smtClean="0"/>
              <a:t>10/2/2018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623F27-E6EF-9A49-88A5-C3C2FB7C012C}" type="slidenum">
              <a:rPr lang="en-US" smtClean="0"/>
              <a:t>‹#›</a:t>
            </a:fld>
            <a:endParaRPr lang="en-US"/>
          </a:p>
        </p:txBody>
      </p:sp>
    </p:spTree>
    <p:extLst>
      <p:ext uri="{BB962C8B-B14F-4D97-AF65-F5344CB8AC3E}">
        <p14:creationId xmlns:p14="http://schemas.microsoft.com/office/powerpoint/2010/main" val="27889564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Leadership is an Art not a science</a:t>
            </a:r>
            <a:endParaRPr lang="en-US" dirty="0"/>
          </a:p>
        </p:txBody>
      </p:sp>
      <p:sp>
        <p:nvSpPr>
          <p:cNvPr id="4" name="Slide Number Placeholder 3"/>
          <p:cNvSpPr>
            <a:spLocks noGrp="1"/>
          </p:cNvSpPr>
          <p:nvPr>
            <p:ph type="sldNum" sz="quarter" idx="10"/>
          </p:nvPr>
        </p:nvSpPr>
        <p:spPr/>
        <p:txBody>
          <a:bodyPr/>
          <a:lstStyle/>
          <a:p>
            <a:fld id="{F0623F27-E6EF-9A49-88A5-C3C2FB7C012C}" type="slidenum">
              <a:rPr lang="en-US" smtClean="0"/>
              <a:t>3</a:t>
            </a:fld>
            <a:endParaRPr lang="en-US"/>
          </a:p>
        </p:txBody>
      </p:sp>
    </p:spTree>
    <p:extLst>
      <p:ext uri="{BB962C8B-B14F-4D97-AF65-F5344CB8AC3E}">
        <p14:creationId xmlns:p14="http://schemas.microsoft.com/office/powerpoint/2010/main" val="379694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smtClean="0"/>
              <a:t>Individual</a:t>
            </a:r>
            <a:r>
              <a:rPr lang="en-US" baseline="0" dirty="0" smtClean="0"/>
              <a:t> Focused 2) Task Focused	3) Group focused</a:t>
            </a:r>
          </a:p>
        </p:txBody>
      </p:sp>
      <p:sp>
        <p:nvSpPr>
          <p:cNvPr id="4" name="Slide Number Placeholder 3"/>
          <p:cNvSpPr>
            <a:spLocks noGrp="1"/>
          </p:cNvSpPr>
          <p:nvPr>
            <p:ph type="sldNum" sz="quarter" idx="10"/>
          </p:nvPr>
        </p:nvSpPr>
        <p:spPr/>
        <p:txBody>
          <a:bodyPr/>
          <a:lstStyle/>
          <a:p>
            <a:fld id="{F0623F27-E6EF-9A49-88A5-C3C2FB7C012C}" type="slidenum">
              <a:rPr lang="en-US" smtClean="0"/>
              <a:t>5</a:t>
            </a:fld>
            <a:endParaRPr lang="en-US"/>
          </a:p>
        </p:txBody>
      </p:sp>
    </p:spTree>
    <p:extLst>
      <p:ext uri="{BB962C8B-B14F-4D97-AF65-F5344CB8AC3E}">
        <p14:creationId xmlns:p14="http://schemas.microsoft.com/office/powerpoint/2010/main" val="977142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307661-48EC-3441-BD46-CAEAF3F4FD33}"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307661-48EC-3441-BD46-CAEAF3F4FD33}"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Drag picture to placeholder or click icon to add</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B4307661-48EC-3441-BD46-CAEAF3F4FD33}" type="slidenum">
              <a:rPr lang="en-US" smtClean="0"/>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0AD297B5-381C-BC4E-BCD9-1C763DBFA967}" type="datetimeFigureOut">
              <a:rPr lang="en-US" smtClean="0"/>
              <a:t>10/2/2018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307661-48EC-3441-BD46-CAEAF3F4FD33}" type="slidenum">
              <a:rPr lang="en-US" smtClean="0"/>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B4307661-48EC-3441-BD46-CAEAF3F4FD3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0AD297B5-381C-BC4E-BCD9-1C763DBFA967}" type="datetimeFigureOut">
              <a:rPr lang="en-US" smtClean="0"/>
              <a:t>10/2/2018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307661-48EC-3441-BD46-CAEAF3F4FD33}"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0AD297B5-381C-BC4E-BCD9-1C763DBFA967}" type="datetimeFigureOut">
              <a:rPr lang="en-US" smtClean="0"/>
              <a:t>10/2/2018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307661-48EC-3441-BD46-CAEAF3F4FD33}"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AD297B5-381C-BC4E-BCD9-1C763DBFA967}" type="datetimeFigureOut">
              <a:rPr lang="en-US" smtClean="0"/>
              <a:t>10/2/2018</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4307661-48EC-3441-BD46-CAEAF3F4FD33}" type="slidenum">
              <a:rPr lang="en-US" smtClean="0"/>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Drag picture to placeholder or click icon to add</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307661-48EC-3441-BD46-CAEAF3F4FD33}"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0AD297B5-381C-BC4E-BCD9-1C763DBFA967}" type="datetimeFigureOut">
              <a:rPr lang="en-US" smtClean="0"/>
              <a:t>10/2/2018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307661-48EC-3441-BD46-CAEAF3F4FD33}" type="slidenum">
              <a:rPr lang="en-US" smtClean="0"/>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0AD297B5-381C-BC4E-BCD9-1C763DBFA967}" type="datetimeFigureOut">
              <a:rPr lang="en-US" smtClean="0"/>
              <a:t>10/2/2018</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B4307661-48EC-3441-BD46-CAEAF3F4FD3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Expedition Leadership</a:t>
            </a:r>
            <a:endParaRPr lang="en-US" dirty="0"/>
          </a:p>
        </p:txBody>
      </p:sp>
      <p:sp>
        <p:nvSpPr>
          <p:cNvPr id="3" name="Subtitle 2"/>
          <p:cNvSpPr>
            <a:spLocks noGrp="1"/>
          </p:cNvSpPr>
          <p:nvPr>
            <p:ph type="subTitle" idx="1"/>
          </p:nvPr>
        </p:nvSpPr>
        <p:spPr>
          <a:xfrm>
            <a:off x="344909" y="6088050"/>
            <a:ext cx="4038600" cy="748553"/>
          </a:xfrm>
        </p:spPr>
        <p:txBody>
          <a:bodyPr/>
          <a:lstStyle/>
          <a:p>
            <a:r>
              <a:rPr lang="en-US" b="1" dirty="0" smtClean="0">
                <a:solidFill>
                  <a:schemeClr val="tx1"/>
                </a:solidFill>
              </a:rPr>
              <a:t>Denise Leonard</a:t>
            </a:r>
            <a:endParaRPr lang="en-US" b="1" dirty="0">
              <a:solidFill>
                <a:schemeClr val="tx1"/>
              </a:solidFill>
            </a:endParaRPr>
          </a:p>
        </p:txBody>
      </p:sp>
    </p:spTree>
    <p:extLst>
      <p:ext uri="{BB962C8B-B14F-4D97-AF65-F5344CB8AC3E}">
        <p14:creationId xmlns:p14="http://schemas.microsoft.com/office/powerpoint/2010/main" val="17846657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1294" y="903298"/>
            <a:ext cx="8229600" cy="4525963"/>
          </a:xfrm>
        </p:spPr>
        <p:txBody>
          <a:bodyPr>
            <a:normAutofit/>
          </a:bodyPr>
          <a:lstStyle/>
          <a:p>
            <a:pPr marL="0" indent="0">
              <a:buNone/>
            </a:pPr>
            <a:r>
              <a:rPr lang="en-GB" dirty="0" smtClean="0"/>
              <a:t>“I </a:t>
            </a:r>
            <a:r>
              <a:rPr lang="en-GB" dirty="0"/>
              <a:t>have put in a lot of time and effort planning all aspects of this expedition, so that I am confident that my expedition will run successfully. </a:t>
            </a:r>
            <a:r>
              <a:rPr lang="en-GB" dirty="0" err="1"/>
              <a:t>Keay</a:t>
            </a:r>
            <a:r>
              <a:rPr lang="en-GB" dirty="0"/>
              <a:t> (2000, p.15) states that ‘Good leaders are distinguished by the quality of their planning and the thoroughness of their preparation. Nothing will do more to increase the confidence of the leader, and of those being led, than effective planning and preparation’. By being thorough with my preparation for my expedition I hope that it will run smoothly and I will be able to handle any situation that arises because I have done all the necessary planning which should help me with every potential situation that may arise</a:t>
            </a:r>
            <a:r>
              <a:rPr lang="en-GB" dirty="0" smtClean="0"/>
              <a:t>.” </a:t>
            </a:r>
            <a:r>
              <a:rPr lang="en-GB" i="1" dirty="0" smtClean="0"/>
              <a:t>(Samantha Newberry 2016)</a:t>
            </a:r>
          </a:p>
          <a:p>
            <a:endParaRPr lang="en-GB" dirty="0"/>
          </a:p>
          <a:p>
            <a:endParaRPr lang="en-US" dirty="0"/>
          </a:p>
        </p:txBody>
      </p:sp>
      <p:sp>
        <p:nvSpPr>
          <p:cNvPr id="4" name="Rectangle 3"/>
          <p:cNvSpPr/>
          <p:nvPr/>
        </p:nvSpPr>
        <p:spPr>
          <a:xfrm>
            <a:off x="686878" y="5059929"/>
            <a:ext cx="7841774" cy="369332"/>
          </a:xfrm>
          <a:prstGeom prst="rect">
            <a:avLst/>
          </a:prstGeom>
        </p:spPr>
        <p:txBody>
          <a:bodyPr wrap="square">
            <a:spAutoFit/>
          </a:bodyPr>
          <a:lstStyle/>
          <a:p>
            <a:r>
              <a:rPr lang="en-GB" dirty="0" err="1"/>
              <a:t>Keay</a:t>
            </a:r>
            <a:r>
              <a:rPr lang="en-GB" dirty="0"/>
              <a:t>, W. (2000) </a:t>
            </a:r>
            <a:r>
              <a:rPr lang="en-GB" i="1" dirty="0"/>
              <a:t>Expedition Guide.</a:t>
            </a:r>
            <a:r>
              <a:rPr lang="en-GB" dirty="0"/>
              <a:t> 4</a:t>
            </a:r>
            <a:r>
              <a:rPr lang="en-GB" baseline="30000" dirty="0"/>
              <a:t>th</a:t>
            </a:r>
            <a:r>
              <a:rPr lang="en-GB" dirty="0"/>
              <a:t> </a:t>
            </a:r>
            <a:r>
              <a:rPr lang="en-GB" dirty="0" err="1"/>
              <a:t>edn</a:t>
            </a:r>
            <a:r>
              <a:rPr lang="en-GB" dirty="0"/>
              <a:t>. London: Duke of Edinburgh’s Award.</a:t>
            </a:r>
          </a:p>
        </p:txBody>
      </p:sp>
    </p:spTree>
    <p:extLst>
      <p:ext uri="{BB962C8B-B14F-4D97-AF65-F5344CB8AC3E}">
        <p14:creationId xmlns:p14="http://schemas.microsoft.com/office/powerpoint/2010/main" val="14170014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474" y="484094"/>
            <a:ext cx="7556313" cy="754619"/>
          </a:xfrm>
        </p:spPr>
        <p:txBody>
          <a:bodyPr/>
          <a:lstStyle/>
          <a:p>
            <a:r>
              <a:rPr lang="en-US" dirty="0" smtClean="0"/>
              <a:t>What is </a:t>
            </a:r>
            <a:r>
              <a:rPr lang="en-US" dirty="0" smtClean="0"/>
              <a:t>Outdoor Leadership</a:t>
            </a:r>
            <a:r>
              <a:rPr lang="en-US" dirty="0" smtClean="0"/>
              <a:t>?</a:t>
            </a:r>
            <a:endParaRPr lang="en-US" dirty="0"/>
          </a:p>
        </p:txBody>
      </p:sp>
      <p:sp>
        <p:nvSpPr>
          <p:cNvPr id="3" name="Content Placeholder 2"/>
          <p:cNvSpPr>
            <a:spLocks noGrp="1"/>
          </p:cNvSpPr>
          <p:nvPr>
            <p:ph idx="1"/>
          </p:nvPr>
        </p:nvSpPr>
        <p:spPr>
          <a:xfrm>
            <a:off x="498474" y="2404558"/>
            <a:ext cx="7556313" cy="4144963"/>
          </a:xfrm>
        </p:spPr>
        <p:txBody>
          <a:bodyPr>
            <a:normAutofit/>
          </a:bodyPr>
          <a:lstStyle/>
          <a:p>
            <a:pPr marL="0" indent="0">
              <a:buNone/>
            </a:pPr>
            <a:r>
              <a:rPr lang="en-US" b="1" dirty="0" smtClean="0"/>
              <a:t>We already know about </a:t>
            </a:r>
            <a:r>
              <a:rPr lang="en-US" b="1" dirty="0" smtClean="0"/>
              <a:t>practical leadership</a:t>
            </a:r>
            <a:r>
              <a:rPr lang="en-US" b="1" dirty="0" smtClean="0"/>
              <a:t>:</a:t>
            </a:r>
          </a:p>
          <a:p>
            <a:r>
              <a:rPr lang="en-US" dirty="0" smtClean="0"/>
              <a:t>CLAP</a:t>
            </a:r>
          </a:p>
          <a:p>
            <a:r>
              <a:rPr lang="en-US" dirty="0" smtClean="0"/>
              <a:t>Self, Others, Team, Equipment</a:t>
            </a:r>
          </a:p>
          <a:p>
            <a:r>
              <a:rPr lang="en-US" dirty="0" smtClean="0"/>
              <a:t>Dynamic Risk Assessment – Self, Others Environment</a:t>
            </a:r>
          </a:p>
          <a:p>
            <a:r>
              <a:rPr lang="en-US" dirty="0" smtClean="0"/>
              <a:t>NGBA </a:t>
            </a:r>
            <a:r>
              <a:rPr lang="en-US" dirty="0" smtClean="0"/>
              <a:t>Qualifications or Training</a:t>
            </a:r>
          </a:p>
          <a:p>
            <a:r>
              <a:rPr lang="en-US" dirty="0" smtClean="0"/>
              <a:t>Specific k</a:t>
            </a:r>
            <a:r>
              <a:rPr lang="en-US" dirty="0" smtClean="0"/>
              <a:t>nowledge </a:t>
            </a:r>
            <a:r>
              <a:rPr lang="en-US" dirty="0" smtClean="0"/>
              <a:t>of the </a:t>
            </a:r>
            <a:r>
              <a:rPr lang="en-US" dirty="0" smtClean="0"/>
              <a:t>environment </a:t>
            </a:r>
            <a:r>
              <a:rPr lang="en-US" dirty="0" smtClean="0"/>
              <a:t>and the </a:t>
            </a:r>
            <a:r>
              <a:rPr lang="en-US" dirty="0" smtClean="0"/>
              <a:t>equipment</a:t>
            </a:r>
            <a:endParaRPr lang="en-US" dirty="0" smtClean="0"/>
          </a:p>
          <a:p>
            <a:endParaRPr lang="en-US" dirty="0" smtClean="0"/>
          </a:p>
          <a:p>
            <a:endParaRPr lang="en-US" dirty="0" smtClean="0"/>
          </a:p>
          <a:p>
            <a:endParaRPr lang="en-US" dirty="0"/>
          </a:p>
        </p:txBody>
      </p:sp>
      <p:sp>
        <p:nvSpPr>
          <p:cNvPr id="4" name="TextBox 3"/>
          <p:cNvSpPr txBox="1"/>
          <p:nvPr/>
        </p:nvSpPr>
        <p:spPr>
          <a:xfrm>
            <a:off x="498474" y="1238713"/>
            <a:ext cx="6741397" cy="923330"/>
          </a:xfrm>
          <a:prstGeom prst="rect">
            <a:avLst/>
          </a:prstGeom>
          <a:noFill/>
        </p:spPr>
        <p:txBody>
          <a:bodyPr wrap="square" rtlCol="0">
            <a:spAutoFit/>
          </a:bodyPr>
          <a:lstStyle/>
          <a:p>
            <a:r>
              <a:rPr lang="en-US" dirty="0" smtClean="0"/>
              <a:t>“the practice of leading individuals and groups </a:t>
            </a:r>
            <a:r>
              <a:rPr lang="en-US" b="1" dirty="0" smtClean="0"/>
              <a:t>into</a:t>
            </a:r>
            <a:r>
              <a:rPr lang="en-US" dirty="0" smtClean="0"/>
              <a:t> natural settings via a variety of modes of transportation” </a:t>
            </a:r>
            <a:r>
              <a:rPr lang="en-US" dirty="0"/>
              <a:t>(Martin et al, 2006, </a:t>
            </a:r>
            <a:r>
              <a:rPr lang="en-US" dirty="0" err="1"/>
              <a:t>Pg</a:t>
            </a:r>
            <a:r>
              <a:rPr lang="en-US" dirty="0"/>
              <a:t> </a:t>
            </a:r>
            <a:r>
              <a:rPr lang="en-US" dirty="0"/>
              <a:t>6</a:t>
            </a:r>
            <a:r>
              <a:rPr lang="en-US" dirty="0" smtClean="0"/>
              <a:t>)</a:t>
            </a:r>
            <a:endParaRPr lang="en-US" dirty="0"/>
          </a:p>
        </p:txBody>
      </p:sp>
    </p:spTree>
    <p:extLst>
      <p:ext uri="{BB962C8B-B14F-4D97-AF65-F5344CB8AC3E}">
        <p14:creationId xmlns:p14="http://schemas.microsoft.com/office/powerpoint/2010/main" val="289082631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Qualities of a Leader</a:t>
            </a:r>
            <a:endParaRPr lang="en-US" dirty="0"/>
          </a:p>
        </p:txBody>
      </p:sp>
      <p:sp>
        <p:nvSpPr>
          <p:cNvPr id="3" name="Content Placeholder 2"/>
          <p:cNvSpPr>
            <a:spLocks noGrp="1"/>
          </p:cNvSpPr>
          <p:nvPr>
            <p:ph idx="1"/>
          </p:nvPr>
        </p:nvSpPr>
        <p:spPr/>
        <p:txBody>
          <a:bodyPr>
            <a:normAutofit/>
          </a:bodyPr>
          <a:lstStyle/>
          <a:p>
            <a:r>
              <a:rPr lang="en-US" dirty="0" smtClean="0"/>
              <a:t>Meta Analysis by Priest (</a:t>
            </a:r>
            <a:r>
              <a:rPr lang="en-US" dirty="0" smtClean="0"/>
              <a:t>1997</a:t>
            </a:r>
            <a:r>
              <a:rPr lang="en-US" dirty="0" smtClean="0"/>
              <a:t>)</a:t>
            </a:r>
          </a:p>
          <a:p>
            <a:r>
              <a:rPr lang="en-US" dirty="0" smtClean="0"/>
              <a:t>Technical Skills		Flexible Leadership Style</a:t>
            </a:r>
          </a:p>
          <a:p>
            <a:r>
              <a:rPr lang="en-US" dirty="0" smtClean="0"/>
              <a:t>Safety Skills			Experience Based Judgment</a:t>
            </a:r>
          </a:p>
          <a:p>
            <a:r>
              <a:rPr lang="en-US" dirty="0" smtClean="0"/>
              <a:t>Environmental Skills		Problem Solving Skills</a:t>
            </a:r>
          </a:p>
          <a:p>
            <a:r>
              <a:rPr lang="en-US" dirty="0" err="1" smtClean="0"/>
              <a:t>Organisational</a:t>
            </a:r>
            <a:r>
              <a:rPr lang="en-US" dirty="0" smtClean="0"/>
              <a:t> Skills		Decision Making Skills</a:t>
            </a:r>
          </a:p>
          <a:p>
            <a:r>
              <a:rPr lang="en-US" dirty="0" smtClean="0"/>
              <a:t>Instructional Skills		Effective Communication</a:t>
            </a:r>
          </a:p>
          <a:p>
            <a:r>
              <a:rPr lang="en-US" dirty="0" smtClean="0"/>
              <a:t>Facilitation Skills		Professional Ethics</a:t>
            </a:r>
          </a:p>
          <a:p>
            <a:pPr marL="0" indent="0">
              <a:buNone/>
            </a:pPr>
            <a:endParaRPr lang="en-US" dirty="0"/>
          </a:p>
        </p:txBody>
      </p:sp>
    </p:spTree>
    <p:extLst>
      <p:ext uri="{BB962C8B-B14F-4D97-AF65-F5344CB8AC3E}">
        <p14:creationId xmlns:p14="http://schemas.microsoft.com/office/powerpoint/2010/main" val="2163598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Considerations for Leadership</a:t>
            </a:r>
            <a:endParaRPr lang="en-US" dirty="0"/>
          </a:p>
        </p:txBody>
      </p:sp>
      <p:sp>
        <p:nvSpPr>
          <p:cNvPr id="3" name="Content Placeholder 2"/>
          <p:cNvSpPr>
            <a:spLocks noGrp="1"/>
          </p:cNvSpPr>
          <p:nvPr>
            <p:ph idx="1"/>
          </p:nvPr>
        </p:nvSpPr>
        <p:spPr>
          <a:xfrm>
            <a:off x="498474" y="1463763"/>
            <a:ext cx="7556313" cy="4144963"/>
          </a:xfrm>
        </p:spPr>
        <p:txBody>
          <a:bodyPr>
            <a:normAutofit lnSpcReduction="10000"/>
          </a:bodyPr>
          <a:lstStyle/>
          <a:p>
            <a:pPr marL="0" indent="0">
              <a:buNone/>
            </a:pPr>
            <a:r>
              <a:rPr lang="en-US" dirty="0" smtClean="0"/>
              <a:t>You are leading a group on a multi day journey in the hills with the purpose of team building and skill development. The weather is changing and it’s a race to get to camp before the rain sets in. You are still 5km from your agreed campsite, the group are navigating but often getting lost. Everyone has suitable waterproofs </a:t>
            </a:r>
            <a:r>
              <a:rPr lang="en-US" dirty="0" err="1" smtClean="0"/>
              <a:t>etc</a:t>
            </a:r>
            <a:r>
              <a:rPr lang="en-US" dirty="0" smtClean="0"/>
              <a:t> but most have them inside their bags. Describe the key factors for consideration as a leader and how you would go about managing the </a:t>
            </a:r>
            <a:r>
              <a:rPr lang="en-US" dirty="0" smtClean="0"/>
              <a:t>situation.</a:t>
            </a:r>
            <a:endParaRPr lang="en-US" dirty="0" smtClean="0"/>
          </a:p>
          <a:p>
            <a:pPr marL="457200" indent="-457200">
              <a:buAutoNum type="arabicParenR"/>
            </a:pPr>
            <a:r>
              <a:rPr lang="en-US" dirty="0" smtClean="0"/>
              <a:t>Secondary school group as a </a:t>
            </a:r>
            <a:r>
              <a:rPr lang="en-US" dirty="0" smtClean="0"/>
              <a:t>center </a:t>
            </a:r>
            <a:r>
              <a:rPr lang="en-US" dirty="0" smtClean="0"/>
              <a:t>employee</a:t>
            </a:r>
          </a:p>
          <a:p>
            <a:pPr marL="457200" indent="-457200">
              <a:buAutoNum type="arabicParenR"/>
            </a:pPr>
            <a:r>
              <a:rPr lang="en-US" dirty="0" smtClean="0"/>
              <a:t>University Hill walking club of which you are a member</a:t>
            </a:r>
          </a:p>
          <a:p>
            <a:pPr marL="457200" indent="-457200">
              <a:buAutoNum type="arabicParenR"/>
            </a:pPr>
            <a:r>
              <a:rPr lang="en-US" dirty="0" smtClean="0"/>
              <a:t>Corporate management group of adults as a facilitator</a:t>
            </a:r>
            <a:endParaRPr lang="en-US" dirty="0"/>
          </a:p>
        </p:txBody>
      </p:sp>
    </p:spTree>
    <p:extLst>
      <p:ext uri="{BB962C8B-B14F-4D97-AF65-F5344CB8AC3E}">
        <p14:creationId xmlns:p14="http://schemas.microsoft.com/office/powerpoint/2010/main" val="17431338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 Styles</a:t>
            </a:r>
            <a:br>
              <a:rPr lang="en-US" dirty="0" smtClean="0"/>
            </a:br>
            <a:endParaRPr lang="en-US" sz="1400" dirty="0">
              <a:solidFill>
                <a:srgbClr val="000000"/>
              </a:solidFill>
            </a:endParaRPr>
          </a:p>
        </p:txBody>
      </p:sp>
      <p:sp>
        <p:nvSpPr>
          <p:cNvPr id="3" name="Content Placeholder 2"/>
          <p:cNvSpPr>
            <a:spLocks noGrp="1"/>
          </p:cNvSpPr>
          <p:nvPr>
            <p:ph idx="1"/>
          </p:nvPr>
        </p:nvSpPr>
        <p:spPr/>
        <p:txBody>
          <a:bodyPr>
            <a:normAutofit fontScale="70000" lnSpcReduction="20000"/>
          </a:bodyPr>
          <a:lstStyle/>
          <a:p>
            <a:r>
              <a:rPr lang="en-US" dirty="0" smtClean="0"/>
              <a:t>Authoritarian – Adaptive – Participative – </a:t>
            </a:r>
            <a:r>
              <a:rPr lang="en-US" dirty="0" err="1" smtClean="0"/>
              <a:t>Delegatory</a:t>
            </a:r>
            <a:r>
              <a:rPr lang="en-US" dirty="0" smtClean="0"/>
              <a:t> (Hersey and Blanchard)</a:t>
            </a:r>
          </a:p>
          <a:p>
            <a:endParaRPr lang="en-US" dirty="0" smtClean="0"/>
          </a:p>
          <a:p>
            <a:r>
              <a:rPr lang="en-US" dirty="0" smtClean="0"/>
              <a:t>Autocratic – Democratic – </a:t>
            </a:r>
            <a:r>
              <a:rPr lang="en-US" dirty="0" err="1" smtClean="0"/>
              <a:t>Abdicratic</a:t>
            </a:r>
            <a:r>
              <a:rPr lang="en-US" dirty="0" smtClean="0"/>
              <a:t> (Priest and </a:t>
            </a:r>
            <a:r>
              <a:rPr lang="en-US" dirty="0" err="1" smtClean="0"/>
              <a:t>Gass</a:t>
            </a:r>
            <a:r>
              <a:rPr lang="en-US" dirty="0" smtClean="0"/>
              <a:t>)</a:t>
            </a:r>
            <a:endParaRPr lang="en-US" dirty="0" smtClean="0"/>
          </a:p>
          <a:p>
            <a:endParaRPr lang="en-US" dirty="0" smtClean="0"/>
          </a:p>
          <a:p>
            <a:r>
              <a:rPr lang="en-US" dirty="0" err="1" smtClean="0"/>
              <a:t>Heirachical</a:t>
            </a:r>
            <a:r>
              <a:rPr lang="en-US" dirty="0" smtClean="0"/>
              <a:t> – Co-operative – Autonomous (Heron)</a:t>
            </a:r>
          </a:p>
          <a:p>
            <a:endParaRPr lang="en-US" dirty="0" smtClean="0"/>
          </a:p>
          <a:p>
            <a:r>
              <a:rPr lang="en-US" dirty="0" smtClean="0"/>
              <a:t>Telling – Selling – Testing – Consulting – Joining- Delegating (</a:t>
            </a:r>
            <a:r>
              <a:rPr lang="en-US" dirty="0" err="1" smtClean="0"/>
              <a:t>Tannebaum</a:t>
            </a:r>
            <a:r>
              <a:rPr lang="en-US" dirty="0" smtClean="0"/>
              <a:t> and Schmidt)</a:t>
            </a:r>
          </a:p>
          <a:p>
            <a:endParaRPr lang="en-US" dirty="0"/>
          </a:p>
          <a:p>
            <a:pPr marL="0" indent="0">
              <a:buNone/>
            </a:pPr>
            <a:r>
              <a:rPr lang="en-US" dirty="0" smtClean="0"/>
              <a:t>All essentially tell us the same thing – leadership is a complex and dynamic task that requires flexibility in style and approach</a:t>
            </a:r>
            <a:r>
              <a:rPr lang="en-US" dirty="0" smtClean="0"/>
              <a:t>.</a:t>
            </a:r>
            <a:endParaRPr lang="en-US" dirty="0"/>
          </a:p>
        </p:txBody>
      </p:sp>
    </p:spTree>
    <p:extLst>
      <p:ext uri="{BB962C8B-B14F-4D97-AF65-F5344CB8AC3E}">
        <p14:creationId xmlns:p14="http://schemas.microsoft.com/office/powerpoint/2010/main" val="338020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Leadership</a:t>
            </a:r>
            <a:endParaRPr lang="en-GB" dirty="0"/>
          </a:p>
        </p:txBody>
      </p:sp>
      <p:sp>
        <p:nvSpPr>
          <p:cNvPr id="3" name="Content Placeholder 2"/>
          <p:cNvSpPr>
            <a:spLocks noGrp="1"/>
          </p:cNvSpPr>
          <p:nvPr>
            <p:ph idx="1"/>
          </p:nvPr>
        </p:nvSpPr>
        <p:spPr/>
        <p:txBody>
          <a:bodyPr/>
          <a:lstStyle/>
          <a:p>
            <a:r>
              <a:rPr lang="en-GB" dirty="0" smtClean="0"/>
              <a:t>Hersey and Blanchard – 1980’s</a:t>
            </a:r>
          </a:p>
          <a:p>
            <a:r>
              <a:rPr lang="en-GB" dirty="0" smtClean="0"/>
              <a:t>Priorities of Task and Relationship</a:t>
            </a:r>
          </a:p>
          <a:p>
            <a:r>
              <a:rPr lang="en-GB" dirty="0" smtClean="0"/>
              <a:t>Approach takes into account the groups orientation to task and relationship as well as readiness (R1-4)</a:t>
            </a:r>
          </a:p>
          <a:p>
            <a:r>
              <a:rPr lang="en-GB" dirty="0" smtClean="0"/>
              <a:t>Leadership styles adapts to the situation taking into account all of the above.</a:t>
            </a:r>
          </a:p>
          <a:p>
            <a:r>
              <a:rPr lang="en-GB" dirty="0" smtClean="0"/>
              <a:t>Does not account for any external factors</a:t>
            </a:r>
          </a:p>
          <a:p>
            <a:endParaRPr lang="en-GB" dirty="0"/>
          </a:p>
        </p:txBody>
      </p:sp>
    </p:spTree>
    <p:extLst>
      <p:ext uri="{BB962C8B-B14F-4D97-AF65-F5344CB8AC3E}">
        <p14:creationId xmlns:p14="http://schemas.microsoft.com/office/powerpoint/2010/main" val="376773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Conditional Outdoor Leadership Theory (COLT)</a:t>
            </a:r>
            <a:endParaRPr lang="en-GB" dirty="0"/>
          </a:p>
        </p:txBody>
      </p:sp>
      <p:sp>
        <p:nvSpPr>
          <p:cNvPr id="3" name="Content Placeholder 2"/>
          <p:cNvSpPr>
            <a:spLocks noGrp="1"/>
          </p:cNvSpPr>
          <p:nvPr>
            <p:ph idx="1"/>
          </p:nvPr>
        </p:nvSpPr>
        <p:spPr>
          <a:xfrm>
            <a:off x="313510" y="1981200"/>
            <a:ext cx="7741278" cy="4489269"/>
          </a:xfrm>
        </p:spPr>
        <p:txBody>
          <a:bodyPr>
            <a:normAutofit/>
          </a:bodyPr>
          <a:lstStyle/>
          <a:p>
            <a:r>
              <a:rPr lang="en-GB" dirty="0" smtClean="0"/>
              <a:t>Priest and </a:t>
            </a:r>
            <a:r>
              <a:rPr lang="en-GB" dirty="0" err="1" smtClean="0"/>
              <a:t>Gass</a:t>
            </a:r>
            <a:r>
              <a:rPr lang="en-GB" dirty="0" smtClean="0"/>
              <a:t> adaption of situational leadership to suit the outdoor setting</a:t>
            </a:r>
          </a:p>
          <a:p>
            <a:r>
              <a:rPr lang="en-GB" dirty="0" smtClean="0"/>
              <a:t>Adds in another consideration which is level of conditional favourability</a:t>
            </a:r>
          </a:p>
          <a:p>
            <a:r>
              <a:rPr lang="en-GB" dirty="0" smtClean="0"/>
              <a:t>Environmental conditions</a:t>
            </a:r>
          </a:p>
          <a:p>
            <a:r>
              <a:rPr lang="en-GB" dirty="0" smtClean="0"/>
              <a:t>Individual competence</a:t>
            </a:r>
          </a:p>
          <a:p>
            <a:r>
              <a:rPr lang="en-GB" dirty="0" smtClean="0"/>
              <a:t>Group Unity</a:t>
            </a:r>
          </a:p>
          <a:p>
            <a:r>
              <a:rPr lang="en-GB" dirty="0" smtClean="0"/>
              <a:t>Leader Proficiency</a:t>
            </a:r>
          </a:p>
          <a:p>
            <a:r>
              <a:rPr lang="en-GB" dirty="0" smtClean="0"/>
              <a:t>Consequences of decisions</a:t>
            </a:r>
            <a:endParaRPr lang="en-GB" dirty="0"/>
          </a:p>
        </p:txBody>
      </p:sp>
    </p:spTree>
    <p:extLst>
      <p:ext uri="{BB962C8B-B14F-4D97-AF65-F5344CB8AC3E}">
        <p14:creationId xmlns:p14="http://schemas.microsoft.com/office/powerpoint/2010/main" val="36623442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Heron’s modes of facilitation</a:t>
            </a:r>
            <a:endParaRPr lang="en-GB" dirty="0"/>
          </a:p>
        </p:txBody>
      </p:sp>
      <p:sp>
        <p:nvSpPr>
          <p:cNvPr id="3" name="Content Placeholder 2"/>
          <p:cNvSpPr>
            <a:spLocks noGrp="1"/>
          </p:cNvSpPr>
          <p:nvPr>
            <p:ph idx="1"/>
          </p:nvPr>
        </p:nvSpPr>
        <p:spPr/>
        <p:txBody>
          <a:bodyPr/>
          <a:lstStyle/>
          <a:p>
            <a:r>
              <a:rPr lang="en-GB" b="1" dirty="0"/>
              <a:t>The six dimensions of </a:t>
            </a:r>
            <a:r>
              <a:rPr lang="en-GB" b="1" dirty="0" smtClean="0"/>
              <a:t>facilitation (Planning, feeling, confronting, structuring, meaning, valuing)</a:t>
            </a:r>
          </a:p>
          <a:p>
            <a:r>
              <a:rPr lang="en-GB" b="1" dirty="0" smtClean="0"/>
              <a:t>3 modes used across all six dimensions (Autonomous, Co-operative, </a:t>
            </a:r>
            <a:r>
              <a:rPr lang="en-GB" b="1" dirty="0" err="1" smtClean="0"/>
              <a:t>Heirarchical</a:t>
            </a:r>
            <a:r>
              <a:rPr lang="en-GB" b="1" dirty="0" smtClean="0"/>
              <a:t>)</a:t>
            </a:r>
          </a:p>
          <a:p>
            <a:r>
              <a:rPr lang="en-GB" b="1" dirty="0" smtClean="0"/>
              <a:t>Situational and flexible</a:t>
            </a:r>
            <a:endParaRPr lang="en-GB" dirty="0"/>
          </a:p>
        </p:txBody>
      </p:sp>
    </p:spTree>
    <p:extLst>
      <p:ext uri="{BB962C8B-B14F-4D97-AF65-F5344CB8AC3E}">
        <p14:creationId xmlns:p14="http://schemas.microsoft.com/office/powerpoint/2010/main" val="14428880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TextBox 2"/>
          <p:cNvSpPr txBox="1"/>
          <p:nvPr/>
        </p:nvSpPr>
        <p:spPr>
          <a:xfrm>
            <a:off x="498474" y="1600200"/>
            <a:ext cx="7304406" cy="3693319"/>
          </a:xfrm>
          <a:prstGeom prst="rect">
            <a:avLst/>
          </a:prstGeom>
          <a:noFill/>
        </p:spPr>
        <p:txBody>
          <a:bodyPr wrap="square" rtlCol="0">
            <a:spAutoFit/>
          </a:bodyPr>
          <a:lstStyle/>
          <a:p>
            <a:r>
              <a:rPr lang="en-GB" dirty="0"/>
              <a:t>Heron, J. (1999</a:t>
            </a:r>
            <a:r>
              <a:rPr lang="en-GB" dirty="0" smtClean="0"/>
              <a:t>) </a:t>
            </a:r>
            <a:r>
              <a:rPr lang="en-GB" i="1" dirty="0"/>
              <a:t>The complete facilitator's handbook</a:t>
            </a:r>
            <a:r>
              <a:rPr lang="en-GB" dirty="0"/>
              <a:t>. London: </a:t>
            </a:r>
            <a:r>
              <a:rPr lang="en-GB" dirty="0" err="1"/>
              <a:t>Kogan</a:t>
            </a:r>
            <a:r>
              <a:rPr lang="en-GB" dirty="0"/>
              <a:t> Page</a:t>
            </a:r>
            <a:r>
              <a:rPr lang="en-GB" dirty="0" smtClean="0"/>
              <a:t>.</a:t>
            </a:r>
          </a:p>
          <a:p>
            <a:endParaRPr lang="en-GB" dirty="0"/>
          </a:p>
          <a:p>
            <a:r>
              <a:rPr lang="en-GB" dirty="0" err="1" smtClean="0"/>
              <a:t>Keay</a:t>
            </a:r>
            <a:r>
              <a:rPr lang="en-GB" dirty="0"/>
              <a:t>, W., &amp; Duke of Edinburgh Award </a:t>
            </a:r>
            <a:r>
              <a:rPr lang="en-GB" dirty="0" smtClean="0"/>
              <a:t>Scheme, </a:t>
            </a:r>
            <a:r>
              <a:rPr lang="en-GB" dirty="0"/>
              <a:t>(2000</a:t>
            </a:r>
            <a:r>
              <a:rPr lang="en-GB" dirty="0" smtClean="0"/>
              <a:t>) </a:t>
            </a:r>
            <a:r>
              <a:rPr lang="en-GB" i="1" dirty="0"/>
              <a:t>Expedition guide.</a:t>
            </a:r>
            <a:r>
              <a:rPr lang="en-GB" dirty="0"/>
              <a:t> Windsor: Duke of Edinburgh Publications</a:t>
            </a:r>
            <a:r>
              <a:rPr lang="en-GB" dirty="0" smtClean="0"/>
              <a:t>.</a:t>
            </a:r>
          </a:p>
          <a:p>
            <a:endParaRPr lang="en-GB" dirty="0"/>
          </a:p>
          <a:p>
            <a:r>
              <a:rPr lang="en-GB" dirty="0"/>
              <a:t>Martin, </a:t>
            </a:r>
            <a:r>
              <a:rPr lang="en-GB" dirty="0" smtClean="0"/>
              <a:t>B, Cashel, C, </a:t>
            </a:r>
            <a:r>
              <a:rPr lang="en-GB" dirty="0" err="1" smtClean="0"/>
              <a:t>Wagstaff</a:t>
            </a:r>
            <a:r>
              <a:rPr lang="en-GB" dirty="0" smtClean="0"/>
              <a:t>, M, </a:t>
            </a:r>
            <a:r>
              <a:rPr lang="en-GB" dirty="0" err="1" smtClean="0"/>
              <a:t>Breunig</a:t>
            </a:r>
            <a:r>
              <a:rPr lang="en-GB" dirty="0" smtClean="0"/>
              <a:t>, M. </a:t>
            </a:r>
            <a:r>
              <a:rPr lang="en-GB" dirty="0"/>
              <a:t>(2006</a:t>
            </a:r>
            <a:r>
              <a:rPr lang="en-GB" dirty="0" smtClean="0"/>
              <a:t>) </a:t>
            </a:r>
            <a:r>
              <a:rPr lang="en-GB" i="1" dirty="0"/>
              <a:t>Outdoor leadership : Theory and practice</a:t>
            </a:r>
            <a:r>
              <a:rPr lang="en-GB" dirty="0"/>
              <a:t>. Champaign, Ilu. Leeds: Human </a:t>
            </a:r>
            <a:r>
              <a:rPr lang="en-GB" dirty="0" smtClean="0"/>
              <a:t>Kinetics.</a:t>
            </a:r>
          </a:p>
          <a:p>
            <a:endParaRPr lang="en-GB" dirty="0"/>
          </a:p>
          <a:p>
            <a:r>
              <a:rPr lang="en-GB" dirty="0"/>
              <a:t>Priest, S., </a:t>
            </a:r>
            <a:r>
              <a:rPr lang="en-GB" dirty="0" err="1"/>
              <a:t>Gass</a:t>
            </a:r>
            <a:r>
              <a:rPr lang="en-GB" dirty="0"/>
              <a:t>, S., &amp; </a:t>
            </a:r>
            <a:r>
              <a:rPr lang="en-GB" dirty="0" err="1"/>
              <a:t>Gass</a:t>
            </a:r>
            <a:r>
              <a:rPr lang="en-GB" dirty="0"/>
              <a:t>, Michael A. (1997</a:t>
            </a:r>
            <a:r>
              <a:rPr lang="en-GB" dirty="0" smtClean="0"/>
              <a:t>) </a:t>
            </a:r>
            <a:r>
              <a:rPr lang="en-GB" i="1" dirty="0"/>
              <a:t>Effective leadership in adventure programming</a:t>
            </a:r>
            <a:r>
              <a:rPr lang="en-GB" dirty="0"/>
              <a:t>. Champaign, Ill. ; Leeds: Human Kinetics.</a:t>
            </a:r>
            <a:endParaRPr lang="en-GB" dirty="0" smtClean="0"/>
          </a:p>
          <a:p>
            <a:endParaRPr lang="en-GB" dirty="0"/>
          </a:p>
        </p:txBody>
      </p:sp>
    </p:spTree>
    <p:extLst>
      <p:ext uri="{BB962C8B-B14F-4D97-AF65-F5344CB8AC3E}">
        <p14:creationId xmlns:p14="http://schemas.microsoft.com/office/powerpoint/2010/main" val="948891478"/>
      </p:ext>
    </p:extLst>
  </p:cSld>
  <p:clrMapOvr>
    <a:masterClrMapping/>
  </p:clrMapOvr>
  <p:timing>
    <p:tnLst>
      <p:par>
        <p:cTn id="1" dur="indefinite" restart="never" nodeType="tmRoot"/>
      </p:par>
    </p:tnLst>
  </p:timing>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449</TotalTime>
  <Words>682</Words>
  <Application>Microsoft Office PowerPoint</Application>
  <PresentationFormat>On-screen Show (4:3)</PresentationFormat>
  <Paragraphs>66</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Rockwell</vt:lpstr>
      <vt:lpstr>Wingdings</vt:lpstr>
      <vt:lpstr>Advantage</vt:lpstr>
      <vt:lpstr>Expedition Leadership</vt:lpstr>
      <vt:lpstr>PowerPoint Presentation</vt:lpstr>
      <vt:lpstr>What is Outdoor Leadership?</vt:lpstr>
      <vt:lpstr>Qualities of a Leader</vt:lpstr>
      <vt:lpstr>Considerations for Leadership</vt:lpstr>
      <vt:lpstr>Leadership Styles </vt:lpstr>
      <vt:lpstr>Situational Leadership</vt:lpstr>
      <vt:lpstr>Conditional Outdoor Leadership Theory (COLT)</vt:lpstr>
      <vt:lpstr>Heron’s modes of facilitation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shoe</dc:creator>
  <cp:lastModifiedBy>Denise Leonard</cp:lastModifiedBy>
  <cp:revision>16</cp:revision>
  <dcterms:created xsi:type="dcterms:W3CDTF">2017-11-01T12:05:55Z</dcterms:created>
  <dcterms:modified xsi:type="dcterms:W3CDTF">2018-10-02T16:23:12Z</dcterms:modified>
</cp:coreProperties>
</file>