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1pPr>
    <a:lvl2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2pPr>
    <a:lvl3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3pPr>
    <a:lvl4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4pPr>
    <a:lvl5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5pPr>
    <a:lvl6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6pPr>
    <a:lvl7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7pPr>
    <a:lvl8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8pPr>
    <a:lvl9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Avenir Next Medium"/>
          <a:ea typeface="Avenir Next Medium"/>
          <a:cs typeface="Avenir Next Medium"/>
        </a:font>
        <a:schemeClr val="accent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chemeClr val="accent1">
              <a:hueOff val="178262"/>
              <a:satOff val="-8651"/>
              <a:lumOff val="-7254"/>
              <a:alpha val="29000"/>
            </a:scheme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63500" cap="flat">
              <a:solidFill>
                <a:srgbClr val="5F6568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635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chemeClr val="accent6">
              <a:alpha val="25000"/>
            </a:scheme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A01D73"/>
          </a:solidFill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1873"/>
          </a:solidFill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187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DCDEE0">
              <a:alpha val="18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/>
          </a:solidFill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-239254"/>
              <a:lumOff val="-1399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D4EB9B">
              <a:alpha val="26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88900" cap="flat">
              <a:solidFill>
                <a:srgbClr val="5F6568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D4EB9B">
                  <a:alpha val="26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635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D4EB9B">
                  <a:alpha val="26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147882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222222"/>
              </a:solidFill>
              <a:prstDash val="solid"/>
              <a:miter lim="400000"/>
            </a:ln>
          </a:top>
          <a:bottom>
            <a:ln w="25400" cap="flat">
              <a:solidFill>
                <a:srgbClr val="222222"/>
              </a:solidFill>
              <a:prstDash val="solid"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>
              <a:alpha val="75000"/>
            </a:srgbClr>
          </a:solidFill>
        </a:fill>
      </a:tcStyle>
    </a:wholeTbl>
    <a:band2H>
      <a:tcTxStyle b="def" i="def"/>
      <a:tcStyle>
        <a:tcBdr/>
        <a:fill>
          <a:solidFill>
            <a:srgbClr val="686A6A">
              <a:alpha val="85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222222"/>
      </a:tcTxStyle>
      <a:tcStyle>
        <a:tcBdr>
          <a:left>
            <a:ln w="12700" cap="flat">
              <a:noFill/>
              <a:miter lim="400000"/>
            </a:ln>
          </a:left>
          <a:right>
            <a:ln w="63500" cap="flat">
              <a:solidFill>
                <a:srgbClr val="222222"/>
              </a:solidFill>
              <a:prstDash val="solid"/>
              <a:miter lim="400000"/>
            </a:ln>
          </a:right>
          <a:top>
            <a:ln w="25400" cap="flat">
              <a:solidFill>
                <a:srgbClr val="222222"/>
              </a:solidFill>
              <a:prstDash val="solid"/>
              <a:miter lim="400000"/>
            </a:ln>
          </a:top>
          <a:bottom>
            <a:ln w="25400" cap="flat">
              <a:solidFill>
                <a:srgbClr val="222222"/>
              </a:solidFill>
              <a:prstDash val="solid"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86A6A">
              <a:alpha val="85000"/>
            </a:srgbClr>
          </a:solidFill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3D3D3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63500" cap="flat">
              <a:solidFill>
                <a:srgbClr val="22222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/>
          </a:solidFill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3D3D3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63500" cap="flat">
              <a:solidFill>
                <a:srgbClr val="222222"/>
              </a:solidFill>
              <a:prstDash val="solid"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25400" cap="flat">
              <a:solidFill>
                <a:srgbClr val="5F6568"/>
              </a:solidFill>
              <a:prstDash val="solid"/>
              <a:miter lim="400000"/>
            </a:ln>
          </a:left>
          <a:right>
            <a:ln w="25400" cap="flat">
              <a:solidFill>
                <a:srgbClr val="5F6568"/>
              </a:solidFill>
              <a:prstDash val="solid"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25400" cap="flat">
              <a:solidFill>
                <a:srgbClr val="5F6568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DCDEE0">
              <a:alpha val="18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63500" cap="flat">
              <a:solidFill>
                <a:srgbClr val="5F6568"/>
              </a:solidFill>
              <a:prstDash val="solid"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25400" cap="flat">
              <a:solidFill>
                <a:srgbClr val="5F6568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63500" cap="flat">
              <a:solidFill>
                <a:srgbClr val="5F6568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25400" cap="flat">
              <a:solidFill>
                <a:srgbClr val="5F6568"/>
              </a:solidFill>
              <a:prstDash val="solid"/>
              <a:miter lim="400000"/>
            </a:ln>
          </a:left>
          <a:right>
            <a:ln w="25400" cap="flat">
              <a:solidFill>
                <a:srgbClr val="5F6568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635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25400" cap="flat">
              <a:solidFill>
                <a:srgbClr val="5F6568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64" name="Shape 164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0" showMasterPhAnim="1">
  <p:cSld name="Title &amp; Subtitle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Line"/>
          <p:cNvSpPr/>
          <p:nvPr/>
        </p:nvSpPr>
        <p:spPr>
          <a:xfrm flipV="1">
            <a:off x="762000" y="8635632"/>
            <a:ext cx="22859999" cy="369"/>
          </a:xfrm>
          <a:prstGeom prst="line">
            <a:avLst/>
          </a:prstGeom>
          <a:ln w="50800">
            <a:solidFill>
              <a:srgbClr val="A6AAA9"/>
            </a:solidFill>
            <a:miter lim="400000"/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3" name="Title Text"/>
          <p:cNvSpPr txBox="1"/>
          <p:nvPr>
            <p:ph type="title"/>
          </p:nvPr>
        </p:nvSpPr>
        <p:spPr>
          <a:xfrm>
            <a:off x="762000" y="9042400"/>
            <a:ext cx="22860000" cy="3810000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30300"/>
            </a:lvl1pPr>
          </a:lstStyle>
          <a:p>
            <a:pPr/>
            <a:r>
              <a:t>Title Text</a:t>
            </a:r>
          </a:p>
        </p:txBody>
      </p:sp>
      <p:sp>
        <p:nvSpPr>
          <p:cNvPr id="14" name="Body Level One…"/>
          <p:cNvSpPr txBox="1"/>
          <p:nvPr>
            <p:ph type="body" sz="quarter" idx="1"/>
          </p:nvPr>
        </p:nvSpPr>
        <p:spPr>
          <a:xfrm>
            <a:off x="762000" y="5994400"/>
            <a:ext cx="22860000" cy="2540000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  <a:lvl2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2pPr>
            <a:lvl3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3pPr>
            <a:lvl4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4pPr>
            <a:lvl5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" name="Slide Number"/>
          <p:cNvSpPr txBox="1"/>
          <p:nvPr>
            <p:ph type="sldNum" sz="quarter" idx="2"/>
          </p:nvPr>
        </p:nvSpPr>
        <p:spPr>
          <a:xfrm>
            <a:off x="23063200" y="609600"/>
            <a:ext cx="553195" cy="635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Horizontal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Image"/>
          <p:cNvSpPr/>
          <p:nvPr>
            <p:ph type="pic" idx="13"/>
          </p:nvPr>
        </p:nvSpPr>
        <p:spPr>
          <a:xfrm>
            <a:off x="-38100" y="-1219200"/>
            <a:ext cx="24460200" cy="16145934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3" name="Line"/>
          <p:cNvSpPr/>
          <p:nvPr/>
        </p:nvSpPr>
        <p:spPr>
          <a:xfrm flipV="1">
            <a:off x="762000" y="8635632"/>
            <a:ext cx="22859999" cy="369"/>
          </a:xfrm>
          <a:prstGeom prst="line">
            <a:avLst/>
          </a:prstGeom>
          <a:ln w="50800">
            <a:solidFill>
              <a:srgbClr val="A6AAA9"/>
            </a:solidFill>
            <a:miter lim="400000"/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4" name="Title Text"/>
          <p:cNvSpPr txBox="1"/>
          <p:nvPr>
            <p:ph type="title"/>
          </p:nvPr>
        </p:nvSpPr>
        <p:spPr>
          <a:xfrm>
            <a:off x="762000" y="9042400"/>
            <a:ext cx="22860000" cy="3810000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30300"/>
            </a:lvl1pPr>
          </a:lstStyle>
          <a:p>
            <a:pPr/>
            <a:r>
              <a:t>Title Text</a:t>
            </a:r>
          </a:p>
        </p:txBody>
      </p:sp>
      <p:sp>
        <p:nvSpPr>
          <p:cNvPr id="25" name="Body Level One…"/>
          <p:cNvSpPr txBox="1"/>
          <p:nvPr>
            <p:ph type="body" sz="quarter" idx="1"/>
          </p:nvPr>
        </p:nvSpPr>
        <p:spPr>
          <a:xfrm>
            <a:off x="762000" y="5994400"/>
            <a:ext cx="22860000" cy="2540000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  <a:lvl2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2pPr>
            <a:lvl3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3pPr>
            <a:lvl4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4pPr>
            <a:lvl5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6" name="Slide Number"/>
          <p:cNvSpPr txBox="1"/>
          <p:nvPr>
            <p:ph type="sldNum" sz="quarter" idx="2"/>
          </p:nvPr>
        </p:nvSpPr>
        <p:spPr>
          <a:xfrm>
            <a:off x="23063200" y="609600"/>
            <a:ext cx="553195" cy="635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&amp; Subtitle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Line"/>
          <p:cNvSpPr/>
          <p:nvPr/>
        </p:nvSpPr>
        <p:spPr>
          <a:xfrm flipV="1">
            <a:off x="762000" y="8635632"/>
            <a:ext cx="22859999" cy="369"/>
          </a:xfrm>
          <a:prstGeom prst="line">
            <a:avLst/>
          </a:prstGeom>
          <a:ln w="50800">
            <a:solidFill>
              <a:srgbClr val="A6AAA9"/>
            </a:solidFill>
            <a:miter lim="400000"/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34" name="Title Text"/>
          <p:cNvSpPr txBox="1"/>
          <p:nvPr>
            <p:ph type="title"/>
          </p:nvPr>
        </p:nvSpPr>
        <p:spPr>
          <a:xfrm>
            <a:off x="762000" y="9042400"/>
            <a:ext cx="22860000" cy="3810000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30300"/>
            </a:lvl1pPr>
          </a:lstStyle>
          <a:p>
            <a:pPr/>
            <a:r>
              <a:t>Title Text</a:t>
            </a:r>
          </a:p>
        </p:txBody>
      </p:sp>
      <p:sp>
        <p:nvSpPr>
          <p:cNvPr id="35" name="Body Level One…"/>
          <p:cNvSpPr txBox="1"/>
          <p:nvPr>
            <p:ph type="body" sz="quarter" idx="1"/>
          </p:nvPr>
        </p:nvSpPr>
        <p:spPr>
          <a:xfrm>
            <a:off x="762000" y="5994400"/>
            <a:ext cx="22860000" cy="2540000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  <a:lvl2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2pPr>
            <a:lvl3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3pPr>
            <a:lvl4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4pPr>
            <a:lvl5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6" name="Slide Number"/>
          <p:cNvSpPr txBox="1"/>
          <p:nvPr>
            <p:ph type="sldNum" sz="quarter" idx="2"/>
          </p:nvPr>
        </p:nvSpPr>
        <p:spPr>
          <a:xfrm>
            <a:off x="23013221" y="584200"/>
            <a:ext cx="553195" cy="635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- Centre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Text"/>
          <p:cNvSpPr txBox="1"/>
          <p:nvPr>
            <p:ph type="title"/>
          </p:nvPr>
        </p:nvSpPr>
        <p:spPr>
          <a:xfrm>
            <a:off x="762000" y="5676900"/>
            <a:ext cx="22860000" cy="6350000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30300"/>
            </a:lvl1pPr>
          </a:lstStyle>
          <a:p>
            <a:pPr/>
            <a:r>
              <a:t>Title Text</a:t>
            </a:r>
          </a:p>
        </p:txBody>
      </p:sp>
      <p:sp>
        <p:nvSpPr>
          <p:cNvPr id="44" name="Slide Number"/>
          <p:cNvSpPr txBox="1"/>
          <p:nvPr>
            <p:ph type="sldNum" sz="quarter" idx="2"/>
          </p:nvPr>
        </p:nvSpPr>
        <p:spPr>
          <a:xfrm>
            <a:off x="23063200" y="609600"/>
            <a:ext cx="553195" cy="635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Vertical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Line"/>
          <p:cNvSpPr/>
          <p:nvPr/>
        </p:nvSpPr>
        <p:spPr>
          <a:xfrm flipV="1">
            <a:off x="11049000" y="8635798"/>
            <a:ext cx="12572997" cy="203"/>
          </a:xfrm>
          <a:prstGeom prst="line">
            <a:avLst/>
          </a:prstGeom>
          <a:ln w="50800">
            <a:solidFill>
              <a:srgbClr val="A6AAA9"/>
            </a:solidFill>
            <a:miter lim="400000"/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52" name="Image"/>
          <p:cNvSpPr/>
          <p:nvPr>
            <p:ph type="pic" idx="13"/>
          </p:nvPr>
        </p:nvSpPr>
        <p:spPr>
          <a:xfrm>
            <a:off x="-190500" y="0"/>
            <a:ext cx="12428272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53" name="Title Text"/>
          <p:cNvSpPr txBox="1"/>
          <p:nvPr>
            <p:ph type="title"/>
          </p:nvPr>
        </p:nvSpPr>
        <p:spPr>
          <a:xfrm>
            <a:off x="11049000" y="9042400"/>
            <a:ext cx="12573000" cy="3810000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30300"/>
            </a:lvl1pPr>
          </a:lstStyle>
          <a:p>
            <a:pPr/>
            <a:r>
              <a:t>Title Text</a:t>
            </a:r>
          </a:p>
        </p:txBody>
      </p:sp>
      <p:sp>
        <p:nvSpPr>
          <p:cNvPr id="54" name="Body Level One…"/>
          <p:cNvSpPr txBox="1"/>
          <p:nvPr>
            <p:ph type="body" sz="quarter" idx="1"/>
          </p:nvPr>
        </p:nvSpPr>
        <p:spPr>
          <a:xfrm>
            <a:off x="11049000" y="5994400"/>
            <a:ext cx="12573000" cy="2540000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  <a:lvl2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2pPr>
            <a:lvl3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3pPr>
            <a:lvl4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4pPr>
            <a:lvl5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/>
          <p:nvPr>
            <p:ph type="sldNum" sz="quarter" idx="2"/>
          </p:nvPr>
        </p:nvSpPr>
        <p:spPr>
          <a:xfrm>
            <a:off x="23063200" y="609600"/>
            <a:ext cx="553195" cy="635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"/>
          <p:cNvSpPr txBox="1"/>
          <p:nvPr>
            <p:ph type="body" sz="quarter" idx="13"/>
          </p:nvPr>
        </p:nvSpPr>
        <p:spPr>
          <a:xfrm>
            <a:off x="762000" y="635000"/>
            <a:ext cx="209550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770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pc="180"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r>
              <a:t>Text</a:t>
            </a:r>
          </a:p>
        </p:txBody>
      </p:sp>
      <p:sp>
        <p:nvSpPr>
          <p:cNvPr id="63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ext"/>
          <p:cNvSpPr txBox="1"/>
          <p:nvPr>
            <p:ph type="body" sz="quarter" idx="13"/>
          </p:nvPr>
        </p:nvSpPr>
        <p:spPr>
          <a:xfrm>
            <a:off x="762000" y="635000"/>
            <a:ext cx="209550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770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pc="180"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r>
              <a:t>Text</a:t>
            </a:r>
          </a:p>
        </p:txBody>
      </p:sp>
      <p:sp>
        <p:nvSpPr>
          <p:cNvPr id="7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3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Clr>
                <a:schemeClr val="accent1"/>
              </a:buClr>
              <a:buChar char="▸"/>
            </a:lvl1pPr>
            <a:lvl2pPr>
              <a:buClr>
                <a:schemeClr val="accent1"/>
              </a:buClr>
              <a:buChar char="▸"/>
            </a:lvl2pPr>
            <a:lvl3pPr>
              <a:buClr>
                <a:schemeClr val="accent1"/>
              </a:buClr>
              <a:buChar char="▸"/>
            </a:lvl3pPr>
            <a:lvl4pPr>
              <a:buClr>
                <a:schemeClr val="accent1"/>
              </a:buClr>
              <a:buChar char="▸"/>
            </a:lvl4pPr>
            <a:lvl5pPr>
              <a:buClr>
                <a:schemeClr val="accent1"/>
              </a:buClr>
              <a:buChar char="▸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Text"/>
          <p:cNvSpPr txBox="1"/>
          <p:nvPr>
            <p:ph type="body" sz="quarter" idx="13"/>
          </p:nvPr>
        </p:nvSpPr>
        <p:spPr>
          <a:xfrm>
            <a:off x="762000" y="635000"/>
            <a:ext cx="209550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770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pc="180"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r>
              <a:t>Text</a:t>
            </a:r>
          </a:p>
        </p:txBody>
      </p:sp>
      <p:sp>
        <p:nvSpPr>
          <p:cNvPr id="8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83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Clr>
                <a:schemeClr val="accent1"/>
              </a:buClr>
              <a:buChar char="▸"/>
            </a:lvl1pPr>
            <a:lvl2pPr>
              <a:buClr>
                <a:schemeClr val="accent1"/>
              </a:buClr>
              <a:buChar char="▸"/>
            </a:lvl2pPr>
            <a:lvl3pPr>
              <a:buClr>
                <a:schemeClr val="accent1"/>
              </a:buClr>
              <a:buChar char="▸"/>
            </a:lvl3pPr>
            <a:lvl4pPr>
              <a:buClr>
                <a:schemeClr val="accent1"/>
              </a:buClr>
              <a:buChar char="▸"/>
            </a:lvl4pPr>
            <a:lvl5pPr>
              <a:buClr>
                <a:schemeClr val="accent1"/>
              </a:buClr>
              <a:buChar char="▸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Text"/>
          <p:cNvSpPr txBox="1"/>
          <p:nvPr>
            <p:ph type="body" sz="quarter" idx="13"/>
          </p:nvPr>
        </p:nvSpPr>
        <p:spPr>
          <a:xfrm>
            <a:off x="762000" y="635000"/>
            <a:ext cx="209550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770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pc="180"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r>
              <a:t>Text</a:t>
            </a:r>
          </a:p>
        </p:txBody>
      </p:sp>
      <p:sp>
        <p:nvSpPr>
          <p:cNvPr id="92" name="Image"/>
          <p:cNvSpPr/>
          <p:nvPr>
            <p:ph type="pic" idx="14"/>
          </p:nvPr>
        </p:nvSpPr>
        <p:spPr>
          <a:xfrm>
            <a:off x="13258800" y="0"/>
            <a:ext cx="12428272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3" name="Title Text"/>
          <p:cNvSpPr txBox="1"/>
          <p:nvPr>
            <p:ph type="title"/>
          </p:nvPr>
        </p:nvSpPr>
        <p:spPr>
          <a:xfrm>
            <a:off x="762000" y="2159000"/>
            <a:ext cx="11811000" cy="1016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94" name="Body Level One…"/>
          <p:cNvSpPr txBox="1"/>
          <p:nvPr>
            <p:ph type="body" sz="half" idx="1"/>
          </p:nvPr>
        </p:nvSpPr>
        <p:spPr>
          <a:xfrm>
            <a:off x="762000" y="3860800"/>
            <a:ext cx="11811000" cy="8585200"/>
          </a:xfrm>
          <a:prstGeom prst="rect">
            <a:avLst/>
          </a:prstGeom>
        </p:spPr>
        <p:txBody>
          <a:bodyPr/>
          <a:lstStyle>
            <a:lvl1pPr>
              <a:buClr>
                <a:schemeClr val="accent1"/>
              </a:buClr>
              <a:buChar char="▸"/>
              <a:defRPr sz="4000"/>
            </a:lvl1pPr>
            <a:lvl2pPr>
              <a:buClr>
                <a:schemeClr val="accent1"/>
              </a:buClr>
              <a:buChar char="▸"/>
              <a:defRPr sz="4000"/>
            </a:lvl2pPr>
            <a:lvl3pPr>
              <a:buClr>
                <a:schemeClr val="accent1"/>
              </a:buClr>
              <a:buChar char="▸"/>
              <a:defRPr sz="4000"/>
            </a:lvl3pPr>
            <a:lvl4pPr>
              <a:buClr>
                <a:schemeClr val="accent1"/>
              </a:buClr>
              <a:buChar char="▸"/>
              <a:defRPr sz="4000"/>
            </a:lvl4pPr>
            <a:lvl5pPr>
              <a:buClr>
                <a:schemeClr val="accent1"/>
              </a:buClr>
              <a:buChar char="▸"/>
              <a:defRPr sz="40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Text"/>
          <p:cNvSpPr txBox="1"/>
          <p:nvPr>
            <p:ph type="body" sz="quarter" idx="13"/>
          </p:nvPr>
        </p:nvSpPr>
        <p:spPr>
          <a:xfrm>
            <a:off x="762000" y="635000"/>
            <a:ext cx="209550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770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pc="180"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r>
              <a:t>Text</a:t>
            </a:r>
          </a:p>
        </p:txBody>
      </p:sp>
      <p:sp>
        <p:nvSpPr>
          <p:cNvPr id="103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Clr>
                <a:schemeClr val="accent1"/>
              </a:buClr>
              <a:buSzPct val="125000"/>
              <a:buChar char="▸"/>
            </a:lvl1pPr>
            <a:lvl2pPr>
              <a:buClr>
                <a:schemeClr val="accent1"/>
              </a:buClr>
              <a:buSzPct val="125000"/>
              <a:buChar char="▸"/>
            </a:lvl2pPr>
            <a:lvl3pPr>
              <a:buClr>
                <a:schemeClr val="accent1"/>
              </a:buClr>
              <a:buSzPct val="125000"/>
              <a:buChar char="▸"/>
            </a:lvl3pPr>
            <a:lvl4pPr>
              <a:buClr>
                <a:schemeClr val="accent1"/>
              </a:buClr>
              <a:buSzPct val="125000"/>
              <a:buChar char="▸"/>
            </a:lvl4pPr>
            <a:lvl5pPr>
              <a:buClr>
                <a:schemeClr val="accent1"/>
              </a:buClr>
              <a:buSzPct val="125000"/>
              <a:buChar char="▸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3 Up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Image"/>
          <p:cNvSpPr/>
          <p:nvPr>
            <p:ph type="pic" sz="half" idx="13"/>
          </p:nvPr>
        </p:nvSpPr>
        <p:spPr>
          <a:xfrm>
            <a:off x="12192000" y="-177800"/>
            <a:ext cx="12192000" cy="7162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2" name="Image"/>
          <p:cNvSpPr/>
          <p:nvPr>
            <p:ph type="pic" sz="half" idx="14"/>
          </p:nvPr>
        </p:nvSpPr>
        <p:spPr>
          <a:xfrm>
            <a:off x="12192000" y="6451600"/>
            <a:ext cx="12192000" cy="8297334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3" name="Image"/>
          <p:cNvSpPr/>
          <p:nvPr>
            <p:ph type="pic" idx="15"/>
          </p:nvPr>
        </p:nvSpPr>
        <p:spPr>
          <a:xfrm>
            <a:off x="-190500" y="0"/>
            <a:ext cx="12428272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Callout"/>
          <p:cNvSpPr/>
          <p:nvPr/>
        </p:nvSpPr>
        <p:spPr>
          <a:xfrm>
            <a:off x="876300" y="3314700"/>
            <a:ext cx="22631400" cy="731718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19" y="0"/>
                </a:moveTo>
                <a:cubicBezTo>
                  <a:pt x="54" y="0"/>
                  <a:pt x="0" y="165"/>
                  <a:pt x="0" y="369"/>
                </a:cubicBezTo>
                <a:lnTo>
                  <a:pt x="0" y="19013"/>
                </a:lnTo>
                <a:cubicBezTo>
                  <a:pt x="0" y="19217"/>
                  <a:pt x="54" y="19382"/>
                  <a:pt x="119" y="19382"/>
                </a:cubicBezTo>
                <a:lnTo>
                  <a:pt x="18186" y="19382"/>
                </a:lnTo>
                <a:lnTo>
                  <a:pt x="18717" y="21600"/>
                </a:lnTo>
                <a:lnTo>
                  <a:pt x="19247" y="19382"/>
                </a:lnTo>
                <a:lnTo>
                  <a:pt x="21481" y="19382"/>
                </a:lnTo>
                <a:cubicBezTo>
                  <a:pt x="21546" y="19382"/>
                  <a:pt x="21600" y="19217"/>
                  <a:pt x="21600" y="19013"/>
                </a:cubicBezTo>
                <a:lnTo>
                  <a:pt x="21600" y="369"/>
                </a:lnTo>
                <a:cubicBezTo>
                  <a:pt x="21600" y="165"/>
                  <a:pt x="21546" y="0"/>
                  <a:pt x="21481" y="0"/>
                </a:cubicBezTo>
                <a:lnTo>
                  <a:pt x="119" y="0"/>
                </a:ln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>
              <a:lnSpc>
                <a:spcPct val="80000"/>
              </a:lnSpc>
              <a:spcBef>
                <a:spcPts val="0"/>
              </a:spcBef>
              <a:defRPr cap="all" sz="4000">
                <a:solidFill>
                  <a:srgbClr val="FFFFFF"/>
                </a:solidFill>
                <a:latin typeface="+mn-lt"/>
                <a:ea typeface="+mn-ea"/>
                <a:cs typeface="+mn-cs"/>
                <a:sym typeface="DIN Condensed Bold"/>
              </a:defRPr>
            </a:pPr>
          </a:p>
        </p:txBody>
      </p:sp>
      <p:sp>
        <p:nvSpPr>
          <p:cNvPr id="122" name="Type a quote here."/>
          <p:cNvSpPr txBox="1"/>
          <p:nvPr>
            <p:ph type="body" sz="quarter" idx="13"/>
          </p:nvPr>
        </p:nvSpPr>
        <p:spPr>
          <a:xfrm>
            <a:off x="1676400" y="4089400"/>
            <a:ext cx="21056600" cy="18059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z="13400">
                <a:solidFill>
                  <a:srgbClr val="FFFFFF"/>
                </a:solidFill>
                <a:latin typeface="+mn-lt"/>
                <a:ea typeface="+mn-ea"/>
                <a:cs typeface="+mn-cs"/>
                <a:sym typeface="DIN Condensed Bold"/>
              </a:defRPr>
            </a:lvl1pPr>
          </a:lstStyle>
          <a:p>
            <a:pPr/>
            <a:r>
              <a:t>Type a quote here.</a:t>
            </a:r>
          </a:p>
        </p:txBody>
      </p:sp>
      <p:sp>
        <p:nvSpPr>
          <p:cNvPr id="123" name="Johnny Appleseed"/>
          <p:cNvSpPr txBox="1"/>
          <p:nvPr>
            <p:ph type="body" sz="quarter" idx="14"/>
          </p:nvPr>
        </p:nvSpPr>
        <p:spPr>
          <a:xfrm>
            <a:off x="762000" y="10953750"/>
            <a:ext cx="22860000" cy="1206500"/>
          </a:xfrm>
          <a:prstGeom prst="rect">
            <a:avLst/>
          </a:prstGeom>
        </p:spPr>
        <p:txBody>
          <a:bodyPr anchor="ctr">
            <a:spAutoFit/>
          </a:bodyPr>
          <a:lstStyle>
            <a:lvl1pPr marL="0" indent="0" algn="r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sz="8700">
                <a:latin typeface="+mn-lt"/>
                <a:ea typeface="+mn-ea"/>
                <a:cs typeface="+mn-cs"/>
                <a:sym typeface="DIN Condensed Bold"/>
              </a:defRPr>
            </a:lvl1pPr>
          </a:lstStyle>
          <a:p>
            <a:pPr/>
            <a:r>
              <a:t>Johnny Appleseed</a:t>
            </a:r>
          </a:p>
        </p:txBody>
      </p:sp>
      <p:sp>
        <p:nvSpPr>
          <p:cNvPr id="124" name="Text"/>
          <p:cNvSpPr txBox="1"/>
          <p:nvPr>
            <p:ph type="body" sz="quarter" idx="15"/>
          </p:nvPr>
        </p:nvSpPr>
        <p:spPr>
          <a:xfrm>
            <a:off x="762000" y="635000"/>
            <a:ext cx="209550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770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pc="180"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r>
              <a:t>Text</a:t>
            </a:r>
          </a:p>
        </p:txBody>
      </p:sp>
      <p:sp>
        <p:nvSpPr>
          <p:cNvPr id="12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Quote Alt">
    <p:bg>
      <p:bgPr>
        <a:solidFill>
          <a:schemeClr val="accen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Type a quote here."/>
          <p:cNvSpPr txBox="1"/>
          <p:nvPr>
            <p:ph type="body" sz="quarter" idx="13"/>
          </p:nvPr>
        </p:nvSpPr>
        <p:spPr>
          <a:xfrm>
            <a:off x="11049000" y="3721100"/>
            <a:ext cx="12573000" cy="18059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z="13400">
                <a:solidFill>
                  <a:srgbClr val="FFFFFF"/>
                </a:solidFill>
                <a:latin typeface="+mn-lt"/>
                <a:ea typeface="+mn-ea"/>
                <a:cs typeface="+mn-cs"/>
                <a:sym typeface="DIN Condensed Bold"/>
              </a:defRPr>
            </a:lvl1pPr>
          </a:lstStyle>
          <a:p>
            <a:pPr/>
            <a:r>
              <a:t>Type a quote here.</a:t>
            </a:r>
          </a:p>
        </p:txBody>
      </p:sp>
      <p:sp>
        <p:nvSpPr>
          <p:cNvPr id="133" name="Image"/>
          <p:cNvSpPr/>
          <p:nvPr>
            <p:ph type="pic" idx="14"/>
          </p:nvPr>
        </p:nvSpPr>
        <p:spPr>
          <a:xfrm>
            <a:off x="-190500" y="0"/>
            <a:ext cx="12428272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4" name="Johnny Appleseed"/>
          <p:cNvSpPr txBox="1"/>
          <p:nvPr>
            <p:ph type="body" sz="quarter" idx="15"/>
          </p:nvPr>
        </p:nvSpPr>
        <p:spPr>
          <a:xfrm>
            <a:off x="11049000" y="10953750"/>
            <a:ext cx="12573000" cy="1206500"/>
          </a:xfrm>
          <a:prstGeom prst="rect">
            <a:avLst/>
          </a:prstGeom>
        </p:spPr>
        <p:txBody>
          <a:bodyPr anchor="ctr">
            <a:spAutoFit/>
          </a:bodyPr>
          <a:lstStyle>
            <a:lvl1pPr marL="0" indent="0" defTabSz="647700">
              <a:spcBef>
                <a:spcPts val="0"/>
              </a:spcBef>
              <a:buClrTx/>
              <a:buSzTx/>
              <a:buFontTx/>
              <a:buNone/>
              <a:defRPr sz="8700">
                <a:solidFill>
                  <a:srgbClr val="232323"/>
                </a:solidFill>
                <a:latin typeface="+mn-lt"/>
                <a:ea typeface="+mn-ea"/>
                <a:cs typeface="+mn-cs"/>
                <a:sym typeface="DIN Condensed Bold"/>
              </a:defRPr>
            </a:lvl1pPr>
          </a:lstStyle>
          <a:p>
            <a:pPr/>
            <a:r>
              <a:t>Johnny Appleseed</a:t>
            </a:r>
          </a:p>
        </p:txBody>
      </p:sp>
      <p:sp>
        <p:nvSpPr>
          <p:cNvPr id="13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Image"/>
          <p:cNvSpPr/>
          <p:nvPr>
            <p:ph type="pic" idx="13"/>
          </p:nvPr>
        </p:nvSpPr>
        <p:spPr>
          <a:xfrm>
            <a:off x="-38100" y="-1219200"/>
            <a:ext cx="24460200" cy="16145934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Blank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Blank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"/>
          <p:cNvSpPr/>
          <p:nvPr/>
        </p:nvSpPr>
        <p:spPr>
          <a:xfrm flipV="1">
            <a:off x="762000" y="1396632"/>
            <a:ext cx="22859999" cy="369"/>
          </a:xfrm>
          <a:prstGeom prst="line">
            <a:avLst/>
          </a:prstGeom>
          <a:ln w="25400">
            <a:solidFill>
              <a:srgbClr val="A6AAA9"/>
            </a:solidFill>
            <a:miter lim="400000"/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3" name="Title Text"/>
          <p:cNvSpPr txBox="1"/>
          <p:nvPr>
            <p:ph type="title"/>
          </p:nvPr>
        </p:nvSpPr>
        <p:spPr>
          <a:xfrm>
            <a:off x="762000" y="2159000"/>
            <a:ext cx="22860000" cy="101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4" name="Body Level One…"/>
          <p:cNvSpPr txBox="1"/>
          <p:nvPr>
            <p:ph type="body" idx="1"/>
          </p:nvPr>
        </p:nvSpPr>
        <p:spPr>
          <a:xfrm>
            <a:off x="762000" y="3860800"/>
            <a:ext cx="22860000" cy="8585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" name="Slide Number"/>
          <p:cNvSpPr txBox="1"/>
          <p:nvPr>
            <p:ph type="sldNum" sz="quarter" idx="2"/>
          </p:nvPr>
        </p:nvSpPr>
        <p:spPr>
          <a:xfrm>
            <a:off x="23059652" y="609600"/>
            <a:ext cx="553196" cy="6350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 algn="r">
              <a:lnSpc>
                <a:spcPct val="80000"/>
              </a:lnSpc>
              <a:spcBef>
                <a:spcPts val="0"/>
              </a:spcBef>
              <a:defRPr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</p:sldLayoutIdLst>
  <p:transition xmlns:p14="http://schemas.microsoft.com/office/powerpoint/2010/main" spd="med" advClick="1"/>
  <p:txStyles>
    <p:titleStyle>
      <a:lvl1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1pPr>
      <a:lvl2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2pPr>
      <a:lvl3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3pPr>
      <a:lvl4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4pPr>
      <a:lvl5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5pPr>
      <a:lvl6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6pPr>
      <a:lvl7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7pPr>
      <a:lvl8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8pPr>
      <a:lvl9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9pPr>
    </p:titleStyle>
    <p:bodyStyle>
      <a:lvl1pPr marL="635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1pPr>
      <a:lvl2pPr marL="1270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2pPr>
      <a:lvl3pPr marL="1905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3pPr>
      <a:lvl4pPr marL="2540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4pPr>
      <a:lvl5pPr marL="3175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5pPr>
      <a:lvl6pPr marL="3810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6pPr>
      <a:lvl7pPr marL="4445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7pPr>
      <a:lvl8pPr marL="5080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8pPr>
      <a:lvl9pPr marL="5715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9pPr>
    </p:bodyStyle>
    <p:otherStyle>
      <a:lvl1pPr marL="0" marR="0" indent="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1pPr>
      <a:lvl2pPr marL="0" marR="0" indent="2286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2pPr>
      <a:lvl3pPr marL="0" marR="0" indent="4572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3pPr>
      <a:lvl4pPr marL="0" marR="0" indent="6858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4pPr>
      <a:lvl5pPr marL="0" marR="0" indent="9144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5pPr>
      <a:lvl6pPr marL="0" marR="0" indent="11430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6pPr>
      <a:lvl7pPr marL="0" marR="0" indent="13716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7pPr>
      <a:lvl8pPr marL="0" marR="0" indent="16002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8pPr>
      <a:lvl9pPr marL="0" marR="0" indent="18288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e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Anthropology of the senses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 defTabSz="495300">
              <a:defRPr sz="18180"/>
            </a:lvl1pPr>
          </a:lstStyle>
          <a:p>
            <a:pPr/>
            <a:r>
              <a:t>Anthropology of the senses </a:t>
            </a:r>
          </a:p>
        </p:txBody>
      </p:sp>
      <p:sp>
        <p:nvSpPr>
          <p:cNvPr id="167" name="Dr Eloise Govier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Dr Eloise Govier</a:t>
            </a:r>
          </a:p>
        </p:txBody>
      </p:sp>
      <p:pic>
        <p:nvPicPr>
          <p:cNvPr id="168" name="180119-basu-senses-tease_gyron7.jpeg" descr="180119-basu-senses-tease_gyron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358901" y="380991"/>
            <a:ext cx="14236256" cy="800903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Anthropology of the sens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Anthropology of the senses</a:t>
            </a:r>
          </a:p>
        </p:txBody>
      </p:sp>
      <p:sp>
        <p:nvSpPr>
          <p:cNvPr id="171" name="Queries the stability of the ‘Western’ five sense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Queries the stability of the ‘Western’ five senses </a:t>
            </a:r>
          </a:p>
          <a:p>
            <a:pPr/>
            <a:r>
              <a:t>Examples of inter/multi-sensory experiences </a:t>
            </a:r>
          </a:p>
          <a:p>
            <a:pPr/>
            <a:r>
              <a:t>Nyberg (2010) problematizes research that stays within the traditional ‘Western’ five senses</a:t>
            </a:r>
          </a:p>
          <a:p>
            <a:pPr/>
            <a:r>
              <a:t>Anthropology can broaden contemporary understandings of the potentiality of the senses; see Howes and Classen (1991).</a:t>
            </a:r>
          </a:p>
          <a:p>
            <a:pPr/>
            <a:r>
              <a:t>The senses are complex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Howes (2006)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Howes (2006)</a:t>
            </a:r>
          </a:p>
        </p:txBody>
      </p:sp>
      <p:sp>
        <p:nvSpPr>
          <p:cNvPr id="174" name="Shipibo-Conibo, Peru…"/>
          <p:cNvSpPr txBox="1"/>
          <p:nvPr>
            <p:ph type="body" idx="1"/>
          </p:nvPr>
        </p:nvSpPr>
        <p:spPr>
          <a:xfrm>
            <a:off x="762000" y="3924299"/>
            <a:ext cx="22860000" cy="8585201"/>
          </a:xfrm>
          <a:prstGeom prst="rect">
            <a:avLst/>
          </a:prstGeom>
        </p:spPr>
        <p:txBody>
          <a:bodyPr/>
          <a:lstStyle/>
          <a:p>
            <a:pPr marL="584200" indent="-584200" defTabSz="759459">
              <a:spcBef>
                <a:spcPts val="3500"/>
              </a:spcBef>
              <a:defRPr sz="4416"/>
            </a:pPr>
            <a:r>
              <a:t>Shipibo-Conibo, Peru</a:t>
            </a:r>
          </a:p>
          <a:p>
            <a:pPr marL="584200" indent="-584200" defTabSz="759459">
              <a:spcBef>
                <a:spcPts val="3500"/>
              </a:spcBef>
              <a:defRPr sz="4416"/>
            </a:pPr>
            <a:r>
              <a:t>‘</a:t>
            </a:r>
            <a:r>
              <a:rPr i="1">
                <a:latin typeface="Avenir Next Regular"/>
                <a:ea typeface="Avenir Next Regular"/>
                <a:cs typeface="Avenir Next Regular"/>
                <a:sym typeface="Avenir Next Regular"/>
              </a:rPr>
              <a:t>quiquin</a:t>
            </a:r>
            <a:r>
              <a:t>’ means ‘aesthetic and appropriate’</a:t>
            </a:r>
          </a:p>
          <a:p>
            <a:pPr marL="584200" indent="-584200" defTabSz="759459">
              <a:spcBef>
                <a:spcPts val="3500"/>
              </a:spcBef>
              <a:defRPr sz="4416"/>
            </a:pPr>
            <a:r>
              <a:t>Used to refer to pleasant auditory, olfactory and visual sensations</a:t>
            </a:r>
          </a:p>
          <a:p>
            <a:pPr marL="584200" indent="-584200" defTabSz="759459">
              <a:spcBef>
                <a:spcPts val="3500"/>
              </a:spcBef>
              <a:defRPr sz="4416"/>
            </a:pPr>
            <a:r>
              <a:t>Entwined with medicinal healing practices, Shaman places the patient in </a:t>
            </a:r>
            <a:r>
              <a:rPr i="1">
                <a:latin typeface="Avenir Next Regular"/>
                <a:ea typeface="Avenir Next Regular"/>
                <a:cs typeface="Avenir Next Regular"/>
                <a:sym typeface="Avenir Next Regular"/>
              </a:rPr>
              <a:t>quiquin</a:t>
            </a:r>
            <a:r>
              <a:t> environment</a:t>
            </a:r>
          </a:p>
          <a:p>
            <a:pPr marL="584200" indent="-584200" defTabSz="759459">
              <a:spcBef>
                <a:spcPts val="3500"/>
              </a:spcBef>
              <a:defRPr sz="4416"/>
            </a:pPr>
            <a:r>
              <a:t>Shaman detects illness via ‘stench of evil spirits’ and patterns observed whilst influenced by Ayahuasca (hallucinogenic brew of plant vines and roots)</a:t>
            </a:r>
          </a:p>
          <a:p>
            <a:pPr marL="584200" indent="-584200" defTabSz="759459">
              <a:spcBef>
                <a:spcPts val="3500"/>
              </a:spcBef>
              <a:defRPr sz="4416"/>
            </a:pPr>
            <a:r>
              <a:t>Multi-sensory experience entwined with indigenous medicinal practices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Sensory engagemen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Sensory engagement</a:t>
            </a:r>
          </a:p>
        </p:txBody>
      </p:sp>
      <p:sp>
        <p:nvSpPr>
          <p:cNvPr id="177" name="Highlights the variety of sensuous experiences of the world…"/>
          <p:cNvSpPr txBox="1"/>
          <p:nvPr>
            <p:ph type="body" sz="half" idx="1"/>
          </p:nvPr>
        </p:nvSpPr>
        <p:spPr>
          <a:xfrm>
            <a:off x="11159707" y="3860800"/>
            <a:ext cx="12462293" cy="8585200"/>
          </a:xfrm>
          <a:prstGeom prst="rect">
            <a:avLst/>
          </a:prstGeom>
        </p:spPr>
        <p:txBody>
          <a:bodyPr/>
          <a:lstStyle/>
          <a:p>
            <a:pPr/>
            <a:r>
              <a:t>Highlights the variety of sensuous experiences of the world</a:t>
            </a:r>
          </a:p>
          <a:p>
            <a:pPr/>
            <a:r>
              <a:t>Destabilises the Cartesian framework of the senses</a:t>
            </a:r>
          </a:p>
          <a:p>
            <a:pPr/>
            <a:r>
              <a:t>Ethnographic research reveals culturally contingent sensuous engagement</a:t>
            </a:r>
          </a:p>
          <a:p>
            <a:pPr/>
            <a:r>
              <a:t>Different sensory modalities </a:t>
            </a:r>
          </a:p>
        </p:txBody>
      </p:sp>
      <p:pic>
        <p:nvPicPr>
          <p:cNvPr id="178" name="making-the-most-of-your-five-senses.jpg" descr="making-the-most-of-your-five-senses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285574" y="4417668"/>
            <a:ext cx="6553201" cy="66421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Colour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Colour</a:t>
            </a:r>
          </a:p>
        </p:txBody>
      </p:sp>
      <p:sp>
        <p:nvSpPr>
          <p:cNvPr id="181" name="Dransart (2016) Isluga, Chile…"/>
          <p:cNvSpPr txBox="1"/>
          <p:nvPr>
            <p:ph type="body" idx="1"/>
          </p:nvPr>
        </p:nvSpPr>
        <p:spPr>
          <a:xfrm>
            <a:off x="762000" y="3556400"/>
            <a:ext cx="22860001" cy="8585201"/>
          </a:xfrm>
          <a:prstGeom prst="rect">
            <a:avLst/>
          </a:prstGeom>
        </p:spPr>
        <p:txBody>
          <a:bodyPr/>
          <a:lstStyle/>
          <a:p>
            <a:pPr marL="558800" indent="-558800" defTabSz="726440">
              <a:spcBef>
                <a:spcPts val="3400"/>
              </a:spcBef>
              <a:defRPr sz="4224"/>
            </a:pPr>
            <a:r>
              <a:t>Dransart (2016) Isluga, Chile </a:t>
            </a:r>
          </a:p>
          <a:p>
            <a:pPr marL="558800" indent="-558800" defTabSz="726440">
              <a:spcBef>
                <a:spcPts val="3400"/>
              </a:spcBef>
              <a:defRPr sz="4224"/>
            </a:pPr>
            <a:r>
              <a:t>The special intersensory experience of colour and sound in textile arts</a:t>
            </a:r>
          </a:p>
          <a:p>
            <a:pPr marL="558800" indent="-558800" defTabSz="726440">
              <a:spcBef>
                <a:spcPts val="3400"/>
              </a:spcBef>
              <a:defRPr sz="4224"/>
            </a:pPr>
            <a:r>
              <a:t>Colour palettes to ‘produce rich sounding contrast’</a:t>
            </a:r>
          </a:p>
          <a:p>
            <a:pPr marL="558800" indent="-558800" defTabSz="726440">
              <a:spcBef>
                <a:spcPts val="3400"/>
              </a:spcBef>
              <a:defRPr sz="4224"/>
            </a:pPr>
            <a:r>
              <a:t>Social mores informed the appropriate use of colour</a:t>
            </a:r>
          </a:p>
          <a:p>
            <a:pPr marL="558800" indent="-558800" defTabSz="726440">
              <a:spcBef>
                <a:spcPts val="3400"/>
              </a:spcBef>
              <a:defRPr sz="4224"/>
            </a:pPr>
            <a:r>
              <a:t>Importance of colour lies in how it interacts with light, not simply its shade</a:t>
            </a:r>
          </a:p>
          <a:p>
            <a:pPr marL="558800" indent="-558800" defTabSz="726440">
              <a:spcBef>
                <a:spcPts val="3400"/>
              </a:spcBef>
              <a:defRPr sz="4224"/>
            </a:pPr>
            <a:r>
              <a:t>Shiny objects of saturated hues could bring sickness if interacted with the strong Chilean daylight - the colour yellow dangerous</a:t>
            </a:r>
          </a:p>
          <a:p>
            <a:pPr marL="558800" indent="-558800" defTabSz="726440">
              <a:spcBef>
                <a:spcPts val="3400"/>
              </a:spcBef>
              <a:defRPr sz="4224"/>
            </a:pPr>
            <a:r>
              <a:t>Colour has the capacity to become threatening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The senses are culturally contingen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The senses are culturally contingent </a:t>
            </a:r>
          </a:p>
        </p:txBody>
      </p:sp>
      <p:sp>
        <p:nvSpPr>
          <p:cNvPr id="184" name="Tom Rice (2013) notes the senses are culturally configured…"/>
          <p:cNvSpPr txBox="1"/>
          <p:nvPr>
            <p:ph type="body" sz="half" idx="1"/>
          </p:nvPr>
        </p:nvSpPr>
        <p:spPr>
          <a:xfrm>
            <a:off x="11473181" y="3860800"/>
            <a:ext cx="12148819" cy="8585200"/>
          </a:xfrm>
          <a:prstGeom prst="rect">
            <a:avLst/>
          </a:prstGeom>
        </p:spPr>
        <p:txBody>
          <a:bodyPr/>
          <a:lstStyle/>
          <a:p>
            <a:pPr marL="533400" indent="-533400" defTabSz="693419">
              <a:spcBef>
                <a:spcPts val="3200"/>
              </a:spcBef>
              <a:defRPr sz="4032"/>
            </a:pPr>
            <a:r>
              <a:t>Tom Rice (2013) notes the senses are culturally configured</a:t>
            </a:r>
          </a:p>
          <a:p>
            <a:pPr lvl="1" marL="1066800" indent="-533400" defTabSz="693419">
              <a:spcBef>
                <a:spcPts val="3200"/>
              </a:spcBef>
              <a:defRPr sz="4032"/>
            </a:pPr>
            <a:r>
              <a:t>Senses are not just receptors but mediators of social value</a:t>
            </a:r>
          </a:p>
          <a:p>
            <a:pPr marL="533400" indent="-533400" defTabSz="693419">
              <a:spcBef>
                <a:spcPts val="3200"/>
              </a:spcBef>
              <a:defRPr sz="4032"/>
            </a:pPr>
            <a:r>
              <a:t>Berger (1972) ’Ways of Seeing’ </a:t>
            </a:r>
          </a:p>
          <a:p>
            <a:pPr lvl="1" marL="1066800" indent="-533400" defTabSz="693419">
              <a:spcBef>
                <a:spcPts val="3200"/>
              </a:spcBef>
              <a:defRPr sz="4032"/>
            </a:pPr>
            <a:r>
              <a:t>The way we see is culturally influenced by what we know and what we believe</a:t>
            </a:r>
          </a:p>
          <a:p>
            <a:pPr lvl="1" marL="1066800" indent="-533400" defTabSz="693419">
              <a:spcBef>
                <a:spcPts val="3200"/>
              </a:spcBef>
              <a:defRPr sz="4032"/>
            </a:pPr>
            <a:r>
              <a:t>Seeing has changed through the ages</a:t>
            </a:r>
          </a:p>
          <a:p>
            <a:pPr lvl="1" marL="1066800" indent="-533400" defTabSz="693419">
              <a:spcBef>
                <a:spcPts val="3200"/>
              </a:spcBef>
              <a:defRPr sz="4032"/>
            </a:pPr>
            <a:r>
              <a:t>Senses vary historically and cross-culturally</a:t>
            </a:r>
          </a:p>
        </p:txBody>
      </p:sp>
      <p:pic>
        <p:nvPicPr>
          <p:cNvPr id="185" name="Exploit-Your-Customers-Senses-Colin-Shaw-Featured-Image-1200x645.jpg" descr="Exploit-Your-Customers-Senses-Colin-Shaw-Featured-Image-1200x645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77958" y="5585893"/>
            <a:ext cx="8047739" cy="43256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Diana Young (2011)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Diana Young (2011)</a:t>
            </a:r>
          </a:p>
        </p:txBody>
      </p:sp>
      <p:sp>
        <p:nvSpPr>
          <p:cNvPr id="188" name="Explores how the Aṉangu sensuously engage with the changing chromatics of the landscape…"/>
          <p:cNvSpPr txBox="1"/>
          <p:nvPr>
            <p:ph type="body" sz="half" idx="1"/>
          </p:nvPr>
        </p:nvSpPr>
        <p:spPr>
          <a:xfrm>
            <a:off x="10632202" y="3860800"/>
            <a:ext cx="12989798" cy="8585200"/>
          </a:xfrm>
          <a:prstGeom prst="rect">
            <a:avLst/>
          </a:prstGeom>
        </p:spPr>
        <p:txBody>
          <a:bodyPr/>
          <a:lstStyle/>
          <a:p>
            <a:pPr marL="596900" indent="-596900" defTabSz="775969">
              <a:spcBef>
                <a:spcPts val="3600"/>
              </a:spcBef>
              <a:defRPr sz="4512"/>
            </a:pPr>
            <a:r>
              <a:t>Explores how the Aṉangu sensuously engage with the changing chromatics of the landscape</a:t>
            </a:r>
          </a:p>
          <a:p>
            <a:pPr marL="596900" indent="-596900" defTabSz="775969">
              <a:spcBef>
                <a:spcPts val="3600"/>
              </a:spcBef>
              <a:defRPr sz="4512"/>
            </a:pPr>
            <a:r>
              <a:t>Uluru /Ayres Rock - transformative colour and light in the landscape - mark the transitory</a:t>
            </a:r>
          </a:p>
          <a:p>
            <a:pPr marL="596900" indent="-596900" defTabSz="775969">
              <a:spcBef>
                <a:spcPts val="3600"/>
              </a:spcBef>
              <a:defRPr sz="4512"/>
            </a:pPr>
            <a:r>
              <a:t>Young writes how the Aṉangu women observed how the sky had the capacity to exhibit changing colours and how this was understood as a manifestation of ancestral presence and energy</a:t>
            </a:r>
          </a:p>
        </p:txBody>
      </p:sp>
      <p:pic>
        <p:nvPicPr>
          <p:cNvPr id="189" name="8c7fe01b6c032c91d2e34185d34026af.jpeg" descr="8c7fe01b6c032c91d2e34185d34026af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00918" y="4604896"/>
            <a:ext cx="9607563" cy="540979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Complexities of the sens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Complexities of the senses </a:t>
            </a:r>
          </a:p>
        </p:txBody>
      </p:sp>
      <p:sp>
        <p:nvSpPr>
          <p:cNvPr id="192" name="Sensuous experience is synaesthetic - multiple sensory modalities working in unison…"/>
          <p:cNvSpPr txBox="1"/>
          <p:nvPr>
            <p:ph type="body" idx="1"/>
          </p:nvPr>
        </p:nvSpPr>
        <p:spPr>
          <a:xfrm>
            <a:off x="762000" y="3886200"/>
            <a:ext cx="22860000" cy="8585200"/>
          </a:xfrm>
          <a:prstGeom prst="rect">
            <a:avLst/>
          </a:prstGeom>
        </p:spPr>
        <p:txBody>
          <a:bodyPr/>
          <a:lstStyle/>
          <a:p>
            <a:pPr/>
            <a:r>
              <a:t>Sensuous experience is synaesthetic - multiple sensory modalities working in unison</a:t>
            </a:r>
          </a:p>
          <a:p>
            <a:pPr/>
            <a:r>
              <a:t>Bid to move a way from 5 unique senses - a Cartesian view of t he world</a:t>
            </a:r>
          </a:p>
          <a:p>
            <a:pPr/>
            <a:r>
              <a:t>Ocularcentrism - prioritise the visual</a:t>
            </a:r>
          </a:p>
          <a:p>
            <a:pPr/>
            <a:r>
              <a:t>Hamilakis (2013) anthropology of the senses and archaeology</a:t>
            </a:r>
          </a:p>
          <a:p>
            <a:pPr/>
            <a:r>
              <a:t>Sensory experience is embedded in matter - plenty of material traces to understand sensuous experience in the past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Sensory experienc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Sensory experiences</a:t>
            </a:r>
          </a:p>
        </p:txBody>
      </p:sp>
      <p:sp>
        <p:nvSpPr>
          <p:cNvPr id="195" name="Hamilakis (2013) archaeologists are sensorially activated when we enter the spac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Hamilakis (2013) archaeologists are sensorially activated when we enter the space </a:t>
            </a:r>
          </a:p>
          <a:p>
            <a:pPr lvl="1"/>
            <a:r>
              <a:t>What about anthropologists when we enter the field?</a:t>
            </a:r>
          </a:p>
          <a:p>
            <a:pPr lvl="1"/>
            <a:r>
              <a:t>Agios Konstantinos, Methana peninsula - analyses the archaeological remains as a sensory event</a:t>
            </a:r>
          </a:p>
          <a:p>
            <a:pPr lvl="1"/>
            <a:r>
              <a:t>Salty tastes, smokey - eye watering - environment, imagine the sounds?</a:t>
            </a:r>
          </a:p>
          <a:p>
            <a:pPr lvl="1"/>
            <a:r>
              <a:t>Entwined nature of the senses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New_Template7">
  <a:themeElements>
    <a:clrScheme name="New_Template7">
      <a:dk1>
        <a:srgbClr val="222222"/>
      </a:dk1>
      <a:lt1>
        <a:srgbClr val="838787"/>
      </a:lt1>
      <a:dk2>
        <a:srgbClr val="222222"/>
      </a:dk2>
      <a:lt2>
        <a:srgbClr val="A6AAA9"/>
      </a:lt2>
      <a:accent1>
        <a:srgbClr val="34A5DA"/>
      </a:accent1>
      <a:accent2>
        <a:srgbClr val="3F969A"/>
      </a:accent2>
      <a:accent3>
        <a:srgbClr val="8ABE5E"/>
      </a:accent3>
      <a:accent4>
        <a:srgbClr val="FDCB56"/>
      </a:accent4>
      <a:accent5>
        <a:srgbClr val="E42832"/>
      </a:accent5>
      <a:accent6>
        <a:srgbClr val="C52060"/>
      </a:accent6>
      <a:hlink>
        <a:srgbClr val="0000FF"/>
      </a:hlink>
      <a:folHlink>
        <a:srgbClr val="FF00FF"/>
      </a:folHlink>
    </a:clrScheme>
    <a:fontScheme name="New_Template7">
      <a:majorFont>
        <a:latin typeface="DIN Condensed Bold"/>
        <a:ea typeface="DIN Condensed Bold"/>
        <a:cs typeface="DIN Condensed Bold"/>
      </a:majorFont>
      <a:minorFont>
        <a:latin typeface="DIN Condensed Bold"/>
        <a:ea typeface="DIN Condensed Bold"/>
        <a:cs typeface="DIN Condensed Bold"/>
      </a:minorFont>
    </a:fontScheme>
    <a:fmtScheme name="New_Templat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8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all" i="0" spc="0" strike="noStrike" sz="40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DIN Condensed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825500" rtl="0" fontAlgn="auto" latinLnBrk="0" hangingPunct="0">
          <a:lnSpc>
            <a:spcPct val="100000"/>
          </a:lnSpc>
          <a:spcBef>
            <a:spcPts val="34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000" u="none" kumimoji="0" normalizeH="0">
            <a:ln>
              <a:noFill/>
            </a:ln>
            <a:solidFill>
              <a:srgbClr val="838787"/>
            </a:solidFill>
            <a:effectLst/>
            <a:uFillTx/>
            <a:latin typeface="Avenir Next Medium"/>
            <a:ea typeface="Avenir Next Medium"/>
            <a:cs typeface="Avenir Next Medium"/>
            <a:sym typeface="Avenir Next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New_Template7">
  <a:themeElements>
    <a:clrScheme name="New_Template7">
      <a:dk1>
        <a:srgbClr val="000000"/>
      </a:dk1>
      <a:lt1>
        <a:srgbClr val="FFFFFF"/>
      </a:lt1>
      <a:dk2>
        <a:srgbClr val="222222"/>
      </a:dk2>
      <a:lt2>
        <a:srgbClr val="A6AAA9"/>
      </a:lt2>
      <a:accent1>
        <a:srgbClr val="34A5DA"/>
      </a:accent1>
      <a:accent2>
        <a:srgbClr val="3F969A"/>
      </a:accent2>
      <a:accent3>
        <a:srgbClr val="8ABE5E"/>
      </a:accent3>
      <a:accent4>
        <a:srgbClr val="FDCB56"/>
      </a:accent4>
      <a:accent5>
        <a:srgbClr val="E42832"/>
      </a:accent5>
      <a:accent6>
        <a:srgbClr val="C52060"/>
      </a:accent6>
      <a:hlink>
        <a:srgbClr val="0000FF"/>
      </a:hlink>
      <a:folHlink>
        <a:srgbClr val="FF00FF"/>
      </a:folHlink>
    </a:clrScheme>
    <a:fontScheme name="New_Template7">
      <a:majorFont>
        <a:latin typeface="DIN Condensed Bold"/>
        <a:ea typeface="DIN Condensed Bold"/>
        <a:cs typeface="DIN Condensed Bold"/>
      </a:majorFont>
      <a:minorFont>
        <a:latin typeface="DIN Condensed Bold"/>
        <a:ea typeface="DIN Condensed Bold"/>
        <a:cs typeface="DIN Condensed Bold"/>
      </a:minorFont>
    </a:fontScheme>
    <a:fmtScheme name="New_Templat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8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all" i="0" spc="0" strike="noStrike" sz="40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DIN Condensed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825500" rtl="0" fontAlgn="auto" latinLnBrk="0" hangingPunct="0">
          <a:lnSpc>
            <a:spcPct val="100000"/>
          </a:lnSpc>
          <a:spcBef>
            <a:spcPts val="34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000" u="none" kumimoji="0" normalizeH="0">
            <a:ln>
              <a:noFill/>
            </a:ln>
            <a:solidFill>
              <a:srgbClr val="838787"/>
            </a:solidFill>
            <a:effectLst/>
            <a:uFillTx/>
            <a:latin typeface="Avenir Next Medium"/>
            <a:ea typeface="Avenir Next Medium"/>
            <a:cs typeface="Avenir Next Medium"/>
            <a:sym typeface="Avenir Next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