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64"/>
  </p:notesMasterIdLst>
  <p:handoutMasterIdLst>
    <p:handoutMasterId r:id="rId65"/>
  </p:handoutMasterIdLst>
  <p:sldIdLst>
    <p:sldId id="500" r:id="rId3"/>
    <p:sldId id="1100" r:id="rId4"/>
    <p:sldId id="541" r:id="rId5"/>
    <p:sldId id="710" r:id="rId6"/>
    <p:sldId id="1048" r:id="rId7"/>
    <p:sldId id="871" r:id="rId8"/>
    <p:sldId id="1099" r:id="rId9"/>
    <p:sldId id="892" r:id="rId10"/>
    <p:sldId id="885" r:id="rId11"/>
    <p:sldId id="895" r:id="rId12"/>
    <p:sldId id="897" r:id="rId13"/>
    <p:sldId id="898" r:id="rId14"/>
    <p:sldId id="899" r:id="rId15"/>
    <p:sldId id="900" r:id="rId16"/>
    <p:sldId id="924" r:id="rId17"/>
    <p:sldId id="912" r:id="rId18"/>
    <p:sldId id="913" r:id="rId19"/>
    <p:sldId id="926" r:id="rId20"/>
    <p:sldId id="1045" r:id="rId21"/>
    <p:sldId id="935" r:id="rId22"/>
    <p:sldId id="1046" r:id="rId23"/>
    <p:sldId id="1052" r:id="rId24"/>
    <p:sldId id="949" r:id="rId25"/>
    <p:sldId id="951" r:id="rId26"/>
    <p:sldId id="954" r:id="rId27"/>
    <p:sldId id="958" r:id="rId28"/>
    <p:sldId id="959" r:id="rId29"/>
    <p:sldId id="1055" r:id="rId30"/>
    <p:sldId id="1056" r:id="rId31"/>
    <p:sldId id="1057" r:id="rId32"/>
    <p:sldId id="1058" r:id="rId33"/>
    <p:sldId id="971" r:id="rId34"/>
    <p:sldId id="975" r:id="rId35"/>
    <p:sldId id="1062" r:id="rId36"/>
    <p:sldId id="1063" r:id="rId37"/>
    <p:sldId id="985" r:id="rId38"/>
    <p:sldId id="1064" r:id="rId39"/>
    <p:sldId id="1065" r:id="rId40"/>
    <p:sldId id="992" r:id="rId41"/>
    <p:sldId id="1066" r:id="rId42"/>
    <p:sldId id="994" r:id="rId43"/>
    <p:sldId id="997" r:id="rId44"/>
    <p:sldId id="999" r:id="rId45"/>
    <p:sldId id="1067" r:id="rId46"/>
    <p:sldId id="1001" r:id="rId47"/>
    <p:sldId id="1075" r:id="rId48"/>
    <p:sldId id="1011" r:id="rId49"/>
    <p:sldId id="1012" r:id="rId50"/>
    <p:sldId id="1016" r:id="rId51"/>
    <p:sldId id="1081" r:id="rId52"/>
    <p:sldId id="1083" r:id="rId53"/>
    <p:sldId id="1085" r:id="rId54"/>
    <p:sldId id="1025" r:id="rId55"/>
    <p:sldId id="1093" r:id="rId56"/>
    <p:sldId id="1094" r:id="rId57"/>
    <p:sldId id="1095" r:id="rId58"/>
    <p:sldId id="1096" r:id="rId59"/>
    <p:sldId id="1097" r:id="rId60"/>
    <p:sldId id="1039" r:id="rId61"/>
    <p:sldId id="1098" r:id="rId62"/>
    <p:sldId id="681" r:id="rId6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224" clrIdx="0"/>
  <p:cmAuthor id="1" name="carykell" initials="c" lastIdx="17" clrIdx="1"/>
  <p:cmAuthor id="2" name="Rick Graziani" initials="d" lastIdx="16"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8CA1"/>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085" autoAdjust="0"/>
    <p:restoredTop sz="75492" autoAdjust="0"/>
  </p:normalViewPr>
  <p:slideViewPr>
    <p:cSldViewPr snapToGrid="0">
      <p:cViewPr varScale="1">
        <p:scale>
          <a:sx n="60" d="100"/>
          <a:sy n="60" d="100"/>
        </p:scale>
        <p:origin x="1296" y="66"/>
      </p:cViewPr>
      <p:guideLst>
        <p:guide orient="horz" pos="2160"/>
        <p:guide pos="2880"/>
      </p:guideLst>
    </p:cSldViewPr>
  </p:slideViewPr>
  <p:outlineViewPr>
    <p:cViewPr>
      <p:scale>
        <a:sx n="33" d="100"/>
        <a:sy n="33" d="100"/>
      </p:scale>
      <p:origin x="0" y="5022"/>
    </p:cViewPr>
    <p:sldLst>
      <p:sld r:id="rId1" collapse="1"/>
      <p:sld r:id="rId2" collapse="1"/>
    </p:sldLst>
  </p:outlineViewPr>
  <p:notesTextViewPr>
    <p:cViewPr>
      <p:scale>
        <a:sx n="100" d="100"/>
        <a:sy n="100" d="100"/>
      </p:scale>
      <p:origin x="0" y="0"/>
    </p:cViewPr>
  </p:notesTextViewPr>
  <p:sorterViewPr>
    <p:cViewPr>
      <p:scale>
        <a:sx n="100" d="100"/>
        <a:sy n="100" d="100"/>
      </p:scale>
      <p:origin x="0" y="11376"/>
    </p:cViewPr>
  </p:sorterViewPr>
  <p:notesViewPr>
    <p:cSldViewPr snapToGrid="0">
      <p:cViewPr varScale="1">
        <p:scale>
          <a:sx n="62" d="100"/>
          <a:sy n="62" d="100"/>
        </p:scale>
        <p:origin x="-2534" y="-77"/>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commentAuthors" Target="commentAuthor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notesMaster" Target="notesMasters/notesMaster1.xml"/><Relationship Id="rId69"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_rels/viewProps.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slide" Target="slides/slide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9.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7026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2</a:t>
            </a:fld>
            <a:endParaRPr lang="en-US" sz="80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2701988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3</a:t>
            </a:fld>
            <a:endParaRPr lang="en-US" sz="800" dirty="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2701988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7205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7205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err="1" smtClean="0">
                <a:latin typeface="Arial" charset="0"/>
              </a:rPr>
              <a:t>Scytale</a:t>
            </a:r>
            <a:r>
              <a:rPr lang="en-US" b="1" dirty="0" smtClean="0">
                <a:latin typeface="Arial" charset="0"/>
              </a:rPr>
              <a:t> </a:t>
            </a:r>
          </a:p>
          <a:p>
            <a:r>
              <a:rPr lang="en-US" dirty="0" smtClean="0">
                <a:latin typeface="Arial" charset="0"/>
              </a:rPr>
              <a:t>Earliest cryptography method was used by the Spartans in ancient Greece.</a:t>
            </a:r>
          </a:p>
          <a:p>
            <a:r>
              <a:rPr lang="en-US" dirty="0" smtClean="0">
                <a:latin typeface="Arial" charset="0"/>
              </a:rPr>
              <a:t>It is a rod used as an aid for a transposition cipher. The sender and receiver had identical rods (</a:t>
            </a:r>
            <a:r>
              <a:rPr lang="en-US" dirty="0" err="1" smtClean="0">
                <a:latin typeface="Arial" charset="0"/>
              </a:rPr>
              <a:t>scytale</a:t>
            </a:r>
            <a:r>
              <a:rPr lang="en-US" dirty="0" smtClean="0">
                <a:latin typeface="Arial" charset="0"/>
              </a:rPr>
              <a:t>) on which to wrap a transposed messaged. </a:t>
            </a:r>
          </a:p>
          <a:p>
            <a:pPr marL="0" indent="0">
              <a:buNone/>
            </a:pPr>
            <a:r>
              <a:rPr lang="en-US" sz="1200" b="1" dirty="0" err="1" smtClean="0"/>
              <a:t>Vigenère</a:t>
            </a:r>
            <a:r>
              <a:rPr lang="en-US" sz="1200" b="1" dirty="0" smtClean="0"/>
              <a:t> Cipher</a:t>
            </a:r>
          </a:p>
          <a:p>
            <a:r>
              <a:rPr lang="en-US" sz="1200" dirty="0" smtClean="0"/>
              <a:t>In </a:t>
            </a:r>
            <a:r>
              <a:rPr lang="en-US" sz="1200" dirty="0" smtClean="0">
                <a:solidFill>
                  <a:schemeClr val="tx1"/>
                </a:solidFill>
              </a:rPr>
              <a:t>1586, Frenchman Blaise de </a:t>
            </a:r>
            <a:r>
              <a:rPr lang="en-US" sz="1200" dirty="0" err="1" smtClean="0">
                <a:solidFill>
                  <a:schemeClr val="tx1"/>
                </a:solidFill>
              </a:rPr>
              <a:t>Vigenère</a:t>
            </a:r>
            <a:r>
              <a:rPr lang="en-US" sz="1200" dirty="0" smtClean="0">
                <a:solidFill>
                  <a:schemeClr val="tx1"/>
                </a:solidFill>
              </a:rPr>
              <a:t> described a polyalphabetic system of encryption. It became known as the </a:t>
            </a:r>
            <a:r>
              <a:rPr lang="en-US" sz="1200" dirty="0" err="1" smtClean="0">
                <a:solidFill>
                  <a:schemeClr val="tx1"/>
                </a:solidFill>
              </a:rPr>
              <a:t>Vigenère</a:t>
            </a:r>
            <a:r>
              <a:rPr lang="en-US" sz="1200" dirty="0" smtClean="0">
                <a:solidFill>
                  <a:schemeClr val="tx1"/>
                </a:solidFill>
              </a:rPr>
              <a:t> Cipher.</a:t>
            </a:r>
          </a:p>
          <a:p>
            <a:r>
              <a:rPr lang="en-US" sz="1200" dirty="0" smtClean="0">
                <a:solidFill>
                  <a:schemeClr val="tx1"/>
                </a:solidFill>
              </a:rPr>
              <a:t>Based on the Caesar cipher, it encrypted plaintext using a multi-letter key. It is also referred to as an </a:t>
            </a:r>
            <a:r>
              <a:rPr lang="en-US" sz="1200" dirty="0" err="1" smtClean="0">
                <a:solidFill>
                  <a:schemeClr val="tx1"/>
                </a:solidFill>
              </a:rPr>
              <a:t>autokey</a:t>
            </a:r>
            <a:r>
              <a:rPr lang="en-US" sz="1200" dirty="0" smtClean="0">
                <a:solidFill>
                  <a:schemeClr val="tx1"/>
                </a:solidFill>
              </a:rPr>
              <a:t> cipher.</a:t>
            </a:r>
          </a:p>
          <a:p>
            <a:pPr marL="0" indent="0">
              <a:buNone/>
            </a:pPr>
            <a:r>
              <a:rPr lang="en-US" sz="1200" b="1" dirty="0" smtClean="0">
                <a:solidFill>
                  <a:schemeClr val="tx1"/>
                </a:solidFill>
              </a:rPr>
              <a:t>Jefferson’s Encryption Device</a:t>
            </a:r>
          </a:p>
          <a:p>
            <a:r>
              <a:rPr lang="en-US" sz="1200" dirty="0" smtClean="0">
                <a:solidFill>
                  <a:schemeClr val="tx1"/>
                </a:solidFill>
              </a:rPr>
              <a:t>Thomas Jefferson, the third president of the United States, invented an encryption system that was believed to have been used when he served </a:t>
            </a:r>
            <a:r>
              <a:rPr lang="en-US" sz="1200" dirty="0" smtClean="0"/>
              <a:t>as secretary of state from 1790 to 1793.</a:t>
            </a:r>
          </a:p>
          <a:p>
            <a:endParaRPr lang="en-US"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8</a:t>
            </a:fld>
            <a:endParaRPr lang="en-US"/>
          </a:p>
        </p:txBody>
      </p:sp>
    </p:spTree>
    <p:extLst>
      <p:ext uri="{BB962C8B-B14F-4D97-AF65-F5344CB8AC3E}">
        <p14:creationId xmlns:p14="http://schemas.microsoft.com/office/powerpoint/2010/main" val="1013270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Brute-force:</a:t>
            </a:r>
          </a:p>
          <a:p>
            <a:pPr lvl="1" algn="just"/>
            <a:r>
              <a:rPr lang="en-US" dirty="0" smtClean="0"/>
              <a:t>An attacker tries every possible key with the decryption algorithm knowing that eventually one of them will work. All encryption algorithms are vulnerable to this attack. </a:t>
            </a:r>
          </a:p>
          <a:p>
            <a:pPr lvl="1" algn="just"/>
            <a:r>
              <a:rPr lang="en-US" dirty="0" smtClean="0"/>
              <a:t>The objective of modern cryptographers is to have a </a:t>
            </a:r>
            <a:r>
              <a:rPr lang="en-US" dirty="0" err="1" smtClean="0"/>
              <a:t>keyspace</a:t>
            </a:r>
            <a:r>
              <a:rPr lang="en-US" dirty="0" smtClean="0"/>
              <a:t> large enough that it takes too much time (money) to accomplish a brute-force attack. </a:t>
            </a:r>
          </a:p>
          <a:p>
            <a:pPr lvl="1" algn="just"/>
            <a:r>
              <a:rPr lang="en-US" dirty="0" smtClean="0"/>
              <a:t>For example: The best way to crack </a:t>
            </a:r>
            <a:r>
              <a:rPr lang="en-US" dirty="0" smtClean="0">
                <a:solidFill>
                  <a:schemeClr val="tx1"/>
                </a:solidFill>
              </a:rPr>
              <a:t>Caesar cipher-encrypted </a:t>
            </a:r>
            <a:r>
              <a:rPr lang="en-US" dirty="0" smtClean="0"/>
              <a:t>code is to use brute force. </a:t>
            </a:r>
          </a:p>
          <a:p>
            <a:pPr marL="1284288" lvl="2" indent="-342900" algn="just">
              <a:buFont typeface="Arial"/>
              <a:buChar char="•"/>
            </a:pPr>
            <a:r>
              <a:rPr lang="en-US" dirty="0" smtClean="0"/>
              <a:t>There are only 25 possible rotations.</a:t>
            </a:r>
          </a:p>
          <a:p>
            <a:pPr marL="1284288" lvl="2" indent="-342900" algn="just">
              <a:buFont typeface="Arial"/>
              <a:buChar char="•"/>
            </a:pPr>
            <a:r>
              <a:rPr lang="en-US" dirty="0" smtClean="0"/>
              <a:t>Therefore, it is not a big effort to try all possible rotations and see which one returns something that makes sense.</a:t>
            </a:r>
          </a:p>
          <a:p>
            <a:r>
              <a:rPr lang="en-GB" dirty="0" err="1" smtClean="0"/>
              <a:t>Ciphertext</a:t>
            </a:r>
            <a:r>
              <a:rPr lang="en-GB" dirty="0" smtClean="0"/>
              <a:t>-Only Method:</a:t>
            </a:r>
          </a:p>
          <a:p>
            <a:pPr lvl="1"/>
            <a:r>
              <a:rPr lang="en-US" dirty="0" smtClean="0">
                <a:latin typeface="Arial" charset="0"/>
              </a:rPr>
              <a:t>An attacker has:</a:t>
            </a:r>
          </a:p>
          <a:p>
            <a:pPr marL="1284288" lvl="2" indent="-342900">
              <a:buFont typeface="Arial"/>
              <a:buChar char="•"/>
            </a:pPr>
            <a:r>
              <a:rPr lang="en-US" dirty="0" smtClean="0">
                <a:latin typeface="Arial" charset="0"/>
              </a:rPr>
              <a:t>The </a:t>
            </a:r>
            <a:r>
              <a:rPr lang="en-US" dirty="0" err="1" smtClean="0">
                <a:latin typeface="Arial" charset="0"/>
              </a:rPr>
              <a:t>ciphertext</a:t>
            </a:r>
            <a:r>
              <a:rPr lang="en-US" dirty="0" smtClean="0">
                <a:latin typeface="Arial" charset="0"/>
              </a:rPr>
              <a:t> of several messages, all of which have been encrypted using the same encryption algorithm, but the attacker has no knowledge of the underlying plaintext. </a:t>
            </a:r>
          </a:p>
          <a:p>
            <a:pPr marL="1284288" lvl="2" indent="-342900">
              <a:buFont typeface="Arial"/>
              <a:buChar char="•"/>
            </a:pPr>
            <a:r>
              <a:rPr lang="en-US" dirty="0" smtClean="0">
                <a:latin typeface="Arial" charset="0"/>
              </a:rPr>
              <a:t>The attacker could use statistical analysis to deduce the key. </a:t>
            </a:r>
          </a:p>
          <a:p>
            <a:pPr lvl="1"/>
            <a:r>
              <a:rPr lang="en-US" dirty="0" smtClean="0">
                <a:latin typeface="Arial" charset="0"/>
              </a:rPr>
              <a:t>These kinds of attacks are no longer practical, because modern algorithms produce pseudorandom output that is resistant to statistical analysis.</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smtClean="0">
                <a:latin typeface="Arial" charset="0"/>
              </a:rPr>
              <a:t>Known-Plaintext Method</a:t>
            </a:r>
          </a:p>
          <a:p>
            <a:pPr lvl="1"/>
            <a:r>
              <a:rPr lang="en-US" dirty="0" smtClean="0">
                <a:latin typeface="Arial" charset="0"/>
              </a:rPr>
              <a:t>An attacker has:</a:t>
            </a:r>
          </a:p>
          <a:p>
            <a:pPr marL="1284288" lvl="2" indent="-342900">
              <a:buFont typeface="Arial"/>
              <a:buChar char="•"/>
            </a:pPr>
            <a:r>
              <a:rPr lang="en-US" dirty="0" smtClean="0">
                <a:latin typeface="Arial" charset="0"/>
              </a:rPr>
              <a:t>Access to the </a:t>
            </a:r>
            <a:r>
              <a:rPr lang="en-US" dirty="0" err="1" smtClean="0">
                <a:latin typeface="Arial" charset="0"/>
              </a:rPr>
              <a:t>ciphertext</a:t>
            </a:r>
            <a:r>
              <a:rPr lang="en-US" dirty="0" smtClean="0">
                <a:latin typeface="Arial" charset="0"/>
              </a:rPr>
              <a:t> of several messages.</a:t>
            </a:r>
          </a:p>
          <a:p>
            <a:pPr marL="1284288" lvl="2" indent="-342900">
              <a:buFont typeface="Arial"/>
              <a:buChar char="•"/>
            </a:pPr>
            <a:r>
              <a:rPr lang="en-US" dirty="0" smtClean="0">
                <a:latin typeface="Arial" charset="0"/>
              </a:rPr>
              <a:t>Knowledge (underlying protocol, file type, or some characteristic strings) about the plaintext underlying that </a:t>
            </a:r>
            <a:r>
              <a:rPr lang="en-US" dirty="0" err="1" smtClean="0">
                <a:latin typeface="Arial" charset="0"/>
              </a:rPr>
              <a:t>ciphertext</a:t>
            </a:r>
            <a:r>
              <a:rPr lang="en-US" dirty="0" smtClean="0">
                <a:latin typeface="Arial" charset="0"/>
              </a:rPr>
              <a:t>. </a:t>
            </a:r>
          </a:p>
          <a:p>
            <a:pPr lvl="1"/>
            <a:r>
              <a:rPr lang="en-US" dirty="0" smtClean="0">
                <a:latin typeface="Arial" charset="0"/>
              </a:rPr>
              <a:t>The attacker uses a brute-force attack to try keys until decryption with the correct key produces a meaningful result. </a:t>
            </a:r>
          </a:p>
          <a:p>
            <a:pPr lvl="1"/>
            <a:r>
              <a:rPr lang="en-US" dirty="0" smtClean="0">
                <a:latin typeface="Arial" charset="0"/>
              </a:rPr>
              <a:t>Modern algorithms with enormous </a:t>
            </a:r>
            <a:r>
              <a:rPr lang="en-US" dirty="0" err="1" smtClean="0">
                <a:latin typeface="Arial" charset="0"/>
              </a:rPr>
              <a:t>keyspaces</a:t>
            </a:r>
            <a:r>
              <a:rPr lang="en-US" dirty="0" smtClean="0">
                <a:latin typeface="Arial" charset="0"/>
              </a:rPr>
              <a:t> make it unlikely for this </a:t>
            </a:r>
            <a:r>
              <a:rPr lang="en-US" dirty="0" smtClean="0">
                <a:solidFill>
                  <a:schemeClr val="tx1"/>
                </a:solidFill>
                <a:latin typeface="Arial" charset="0"/>
              </a:rPr>
              <a:t>attack to succeed, because</a:t>
            </a:r>
            <a:r>
              <a:rPr lang="en-US" dirty="0" smtClean="0">
                <a:latin typeface="Arial" charset="0"/>
              </a:rPr>
              <a:t>, on average, an attacker must search through at least half of the </a:t>
            </a:r>
            <a:r>
              <a:rPr lang="en-US" dirty="0" err="1" smtClean="0">
                <a:latin typeface="Arial" charset="0"/>
              </a:rPr>
              <a:t>keyspace</a:t>
            </a:r>
            <a:r>
              <a:rPr lang="en-US" dirty="0" smtClean="0">
                <a:latin typeface="Arial" charset="0"/>
              </a:rPr>
              <a:t> to be successful.</a:t>
            </a:r>
          </a:p>
          <a:p>
            <a:r>
              <a:rPr lang="en-US" dirty="0" smtClean="0">
                <a:latin typeface="Arial" charset="0"/>
              </a:rPr>
              <a:t>Chosen-Plaintext Method</a:t>
            </a:r>
          </a:p>
          <a:p>
            <a:pPr lvl="1"/>
            <a:r>
              <a:rPr lang="en-US" dirty="0" smtClean="0">
                <a:latin typeface="Arial" charset="0"/>
              </a:rPr>
              <a:t>An attacker chooses which data the </a:t>
            </a:r>
            <a:r>
              <a:rPr lang="en-US" dirty="0" smtClean="0">
                <a:solidFill>
                  <a:schemeClr val="tx1"/>
                </a:solidFill>
                <a:latin typeface="Arial" charset="0"/>
              </a:rPr>
              <a:t>encryption device encrypts and observes the </a:t>
            </a:r>
            <a:r>
              <a:rPr lang="en-US" dirty="0" err="1" smtClean="0">
                <a:solidFill>
                  <a:schemeClr val="tx1"/>
                </a:solidFill>
                <a:latin typeface="Arial" charset="0"/>
              </a:rPr>
              <a:t>ciphertext</a:t>
            </a:r>
            <a:r>
              <a:rPr lang="en-US" dirty="0" smtClean="0">
                <a:solidFill>
                  <a:schemeClr val="tx1"/>
                </a:solidFill>
                <a:latin typeface="Arial" charset="0"/>
              </a:rPr>
              <a:t> output. A chosen-plaintext attack is more powerful than a known-plaintext attack, because the chosen plaintext might yield more information about the key. </a:t>
            </a:r>
          </a:p>
          <a:p>
            <a:pPr lvl="1"/>
            <a:r>
              <a:rPr lang="en-US" dirty="0" smtClean="0">
                <a:solidFill>
                  <a:schemeClr val="tx1"/>
                </a:solidFill>
                <a:latin typeface="Arial" charset="0"/>
              </a:rPr>
              <a:t>This attack is not very practical, because it is often difficult or impossible to capture both the </a:t>
            </a:r>
            <a:r>
              <a:rPr lang="en-US" dirty="0" err="1" smtClean="0">
                <a:solidFill>
                  <a:schemeClr val="tx1"/>
                </a:solidFill>
                <a:latin typeface="Arial" charset="0"/>
              </a:rPr>
              <a:t>ciphertext</a:t>
            </a:r>
            <a:r>
              <a:rPr lang="en-US" dirty="0" smtClean="0">
                <a:solidFill>
                  <a:schemeClr val="tx1"/>
                </a:solidFill>
                <a:latin typeface="Arial" charset="0"/>
              </a:rPr>
              <a:t> </a:t>
            </a:r>
            <a:r>
              <a:rPr lang="en-US" dirty="0" smtClean="0">
                <a:latin typeface="Arial" charset="0"/>
              </a:rPr>
              <a:t>and plaintext.</a:t>
            </a:r>
          </a:p>
          <a:p>
            <a:pPr lvl="1"/>
            <a:endParaRPr lang="en-US" dirty="0" smtClean="0">
              <a:latin typeface="Arial" charset="0"/>
            </a:endParaRPr>
          </a:p>
          <a:p>
            <a:r>
              <a:rPr lang="en-US" dirty="0" smtClean="0">
                <a:latin typeface="Arial" charset="0"/>
              </a:rPr>
              <a:t>Chosen-</a:t>
            </a:r>
            <a:r>
              <a:rPr lang="en-US" dirty="0" err="1" smtClean="0">
                <a:latin typeface="Arial" charset="0"/>
              </a:rPr>
              <a:t>Ciphertext</a:t>
            </a:r>
            <a:r>
              <a:rPr lang="en-US" dirty="0" smtClean="0">
                <a:latin typeface="Arial" charset="0"/>
              </a:rPr>
              <a:t> Method</a:t>
            </a:r>
          </a:p>
          <a:p>
            <a:pPr lvl="1"/>
            <a:r>
              <a:rPr lang="en-US" dirty="0" smtClean="0">
                <a:latin typeface="Arial" charset="0"/>
              </a:rPr>
              <a:t>An attacker chooses different </a:t>
            </a:r>
            <a:r>
              <a:rPr lang="en-US" dirty="0" err="1" smtClean="0">
                <a:latin typeface="Arial" charset="0"/>
              </a:rPr>
              <a:t>ciphertext</a:t>
            </a:r>
            <a:r>
              <a:rPr lang="en-US" dirty="0" smtClean="0">
                <a:latin typeface="Arial" charset="0"/>
              </a:rPr>
              <a:t> to be decrypted and has access to the decrypted plaintext. With the pair, the attacker can search through the </a:t>
            </a:r>
            <a:r>
              <a:rPr lang="en-US" dirty="0" err="1" smtClean="0">
                <a:latin typeface="Arial" charset="0"/>
              </a:rPr>
              <a:t>keyspace</a:t>
            </a:r>
            <a:r>
              <a:rPr lang="en-US" dirty="0" smtClean="0">
                <a:latin typeface="Arial" charset="0"/>
              </a:rPr>
              <a:t> and determine which key decrypts the chosen </a:t>
            </a:r>
            <a:r>
              <a:rPr lang="en-US" dirty="0" err="1" smtClean="0">
                <a:latin typeface="Arial" charset="0"/>
              </a:rPr>
              <a:t>ciphertext</a:t>
            </a:r>
            <a:r>
              <a:rPr lang="en-US" dirty="0" smtClean="0">
                <a:latin typeface="Arial" charset="0"/>
              </a:rPr>
              <a:t> in the captured plaintext. </a:t>
            </a:r>
          </a:p>
          <a:p>
            <a:pPr lvl="1"/>
            <a:r>
              <a:rPr lang="en-US" dirty="0" smtClean="0">
                <a:latin typeface="Arial" charset="0"/>
              </a:rPr>
              <a:t>This attack is analogous to the chosen-plaintext attack. </a:t>
            </a:r>
          </a:p>
          <a:p>
            <a:pPr marL="1284288" lvl="2" indent="-342900">
              <a:buFont typeface="Arial"/>
              <a:buChar char="•"/>
            </a:pPr>
            <a:r>
              <a:rPr lang="en-US" dirty="0" smtClean="0">
                <a:latin typeface="Arial" charset="0"/>
              </a:rPr>
              <a:t>Like the chosen-plaintext attack, this attack is not very practical. </a:t>
            </a:r>
          </a:p>
          <a:p>
            <a:pPr marL="1284288" lvl="2" indent="-342900">
              <a:buFont typeface="Arial"/>
              <a:buChar char="•"/>
            </a:pPr>
            <a:r>
              <a:rPr lang="en-US" dirty="0" smtClean="0">
                <a:latin typeface="Arial" charset="0"/>
              </a:rPr>
              <a:t>Again, it is difficult or impossible for the attacker to capture both the </a:t>
            </a:r>
            <a:r>
              <a:rPr lang="en-US" dirty="0" err="1" smtClean="0">
                <a:latin typeface="Arial" charset="0"/>
              </a:rPr>
              <a:t>ciphertext</a:t>
            </a:r>
            <a:r>
              <a:rPr lang="en-US" dirty="0" smtClean="0">
                <a:latin typeface="Arial" charset="0"/>
              </a:rPr>
              <a:t> and plaintext.</a:t>
            </a:r>
          </a:p>
          <a:p>
            <a:endParaRPr lang="en-US" dirty="0" smtClean="0">
              <a:latin typeface="Arial" charset="0"/>
            </a:endParaRPr>
          </a:p>
          <a:p>
            <a:r>
              <a:rPr lang="en-US" dirty="0" smtClean="0">
                <a:latin typeface="Arial" charset="0"/>
              </a:rPr>
              <a:t>Meet-in-the-Middle Method</a:t>
            </a:r>
          </a:p>
          <a:p>
            <a:pPr lvl="1"/>
            <a:r>
              <a:rPr lang="en-US" dirty="0" smtClean="0">
                <a:latin typeface="Arial" charset="0"/>
              </a:rPr>
              <a:t>An attacker chooses different </a:t>
            </a:r>
            <a:r>
              <a:rPr lang="en-US" dirty="0" err="1" smtClean="0">
                <a:latin typeface="Arial" charset="0"/>
              </a:rPr>
              <a:t>ciphertext</a:t>
            </a:r>
            <a:r>
              <a:rPr lang="en-US" dirty="0" smtClean="0">
                <a:latin typeface="Arial" charset="0"/>
              </a:rPr>
              <a:t> to be decrypted and has access to the decrypted plaintext. With the pair, the attacker can search through the </a:t>
            </a:r>
            <a:r>
              <a:rPr lang="en-US" dirty="0" err="1" smtClean="0">
                <a:latin typeface="Arial" charset="0"/>
              </a:rPr>
              <a:t>keyspace</a:t>
            </a:r>
            <a:r>
              <a:rPr lang="en-US" dirty="0" smtClean="0">
                <a:latin typeface="Arial" charset="0"/>
              </a:rPr>
              <a:t> and determine which key decrypts the chosen </a:t>
            </a:r>
            <a:r>
              <a:rPr lang="en-US" dirty="0" err="1" smtClean="0">
                <a:latin typeface="Arial" charset="0"/>
              </a:rPr>
              <a:t>ciphertext</a:t>
            </a:r>
            <a:r>
              <a:rPr lang="en-US" dirty="0" smtClean="0">
                <a:latin typeface="Arial" charset="0"/>
              </a:rPr>
              <a:t> in the captured plaintext. </a:t>
            </a:r>
          </a:p>
          <a:p>
            <a:pPr lvl="1"/>
            <a:r>
              <a:rPr lang="en-US" dirty="0" smtClean="0">
                <a:latin typeface="Arial" charset="0"/>
              </a:rPr>
              <a:t>This attack is analogous to the chosen-plaintext attack. </a:t>
            </a:r>
          </a:p>
          <a:p>
            <a:pPr marL="1284288" lvl="2" indent="-342900">
              <a:buFont typeface="Arial"/>
              <a:buChar char="•"/>
            </a:pPr>
            <a:r>
              <a:rPr lang="en-US" dirty="0" smtClean="0">
                <a:latin typeface="Arial" charset="0"/>
              </a:rPr>
              <a:t>Like the chosen-plaintext attack, this attack is not very practical. </a:t>
            </a:r>
          </a:p>
          <a:p>
            <a:pPr marL="1284288" lvl="2" indent="-342900">
              <a:buFont typeface="Arial"/>
              <a:buChar char="•"/>
            </a:pPr>
            <a:r>
              <a:rPr lang="en-US" dirty="0" smtClean="0">
                <a:latin typeface="Arial" charset="0"/>
              </a:rPr>
              <a:t>Again, it is difficult or impossible for the attacker to capture both the </a:t>
            </a:r>
            <a:r>
              <a:rPr lang="en-US" dirty="0" err="1" smtClean="0">
                <a:latin typeface="Arial" charset="0"/>
              </a:rPr>
              <a:t>ciphertext</a:t>
            </a:r>
            <a:r>
              <a:rPr lang="en-US" dirty="0" smtClean="0">
                <a:latin typeface="Arial" charset="0"/>
              </a:rPr>
              <a:t> and plaintext.</a:t>
            </a:r>
          </a:p>
          <a:p>
            <a:pPr marL="846138" lvl="2" indent="0">
              <a:buNone/>
            </a:pPr>
            <a:endParaRPr lang="en-US" dirty="0" smtClean="0">
              <a:latin typeface="Arial" charset="0"/>
            </a:endParaRPr>
          </a:p>
          <a:p>
            <a:pPr marL="361950" lvl="1" indent="0">
              <a:buNone/>
            </a:pPr>
            <a:endParaRPr lang="en-US" dirty="0" smtClean="0">
              <a:latin typeface="Arial" charset="0"/>
            </a:endParaRPr>
          </a:p>
          <a:p>
            <a:pPr lvl="1"/>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17</a:t>
            </a:fld>
            <a:endParaRPr lang="en-US"/>
          </a:p>
        </p:txBody>
      </p:sp>
    </p:spTree>
    <p:extLst>
      <p:ext uri="{BB962C8B-B14F-4D97-AF65-F5344CB8AC3E}">
        <p14:creationId xmlns:p14="http://schemas.microsoft.com/office/powerpoint/2010/main" val="1499680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Security of encryption lies in the secrecy of the keys, not the algorithm. </a:t>
            </a:r>
          </a:p>
          <a:p>
            <a:r>
              <a:rPr lang="en-US" dirty="0" smtClean="0">
                <a:latin typeface="Arial" charset="0"/>
              </a:rPr>
              <a:t>Old encryption algorithms </a:t>
            </a:r>
            <a:r>
              <a:rPr lang="en-US" dirty="0" smtClean="0">
                <a:solidFill>
                  <a:schemeClr val="tx1"/>
                </a:solidFill>
                <a:latin typeface="Arial" charset="0"/>
              </a:rPr>
              <a:t>were based on the secrecy of the algorithm to achieve confidentiality. </a:t>
            </a:r>
          </a:p>
          <a:p>
            <a:r>
              <a:rPr lang="en-US" dirty="0" smtClean="0">
                <a:solidFill>
                  <a:schemeClr val="tx1"/>
                </a:solidFill>
                <a:latin typeface="Arial" charset="0"/>
              </a:rPr>
              <a:t>With modern technology, algorithm secrecy no longer matters since reverse engineering is often simple; therefore, public-domain algorithms are often used. Now, successful decryption requires knowledge of the keys.</a:t>
            </a:r>
          </a:p>
          <a:p>
            <a:r>
              <a:rPr lang="en-US" dirty="0" smtClean="0">
                <a:solidFill>
                  <a:schemeClr val="tx1"/>
                </a:solidFill>
                <a:latin typeface="Arial" charset="0"/>
              </a:rPr>
              <a:t>How can the keys be kept secret?</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18</a:t>
            </a:fld>
            <a:endParaRPr lang="en-US"/>
          </a:p>
        </p:txBody>
      </p:sp>
    </p:spTree>
    <p:extLst>
      <p:ext uri="{BB962C8B-B14F-4D97-AF65-F5344CB8AC3E}">
        <p14:creationId xmlns:p14="http://schemas.microsoft.com/office/powerpoint/2010/main" val="1234964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19</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Cryptographic hash function is </a:t>
            </a:r>
            <a:r>
              <a:rPr lang="en-US" dirty="0" smtClean="0">
                <a:solidFill>
                  <a:schemeClr val="tx1"/>
                </a:solidFill>
              </a:rPr>
              <a:t>applied in many different situations:</a:t>
            </a:r>
            <a:endParaRPr lang="en-US" dirty="0" smtClean="0">
              <a:solidFill>
                <a:schemeClr val="tx1"/>
              </a:solidFill>
              <a:latin typeface="Arial" charset="0"/>
            </a:endParaRPr>
          </a:p>
          <a:p>
            <a:r>
              <a:rPr lang="en-US" dirty="0" smtClean="0">
                <a:solidFill>
                  <a:schemeClr val="tx1"/>
                </a:solidFill>
                <a:latin typeface="Arial" charset="0"/>
              </a:rPr>
              <a:t>To provide proof of authenticity when it is used with a symmetric secret authentication key, such as IP Security (IPsec) or routing protocol authentication.</a:t>
            </a:r>
          </a:p>
          <a:p>
            <a:r>
              <a:rPr lang="en-US" dirty="0" smtClean="0">
                <a:solidFill>
                  <a:schemeClr val="tx1"/>
                </a:solidFill>
                <a:latin typeface="Arial" charset="0"/>
              </a:rPr>
              <a:t>To provide authentication by generating one-time and one-way responses to challenges in authentication protocols, such as the PPP CHAP.</a:t>
            </a:r>
          </a:p>
          <a:p>
            <a:r>
              <a:rPr lang="en-US" dirty="0" smtClean="0">
                <a:solidFill>
                  <a:schemeClr val="tx1"/>
                </a:solidFill>
                <a:latin typeface="Arial" charset="0"/>
              </a:rPr>
              <a:t>To provide a message integrity check proof, such as those accepted when accessing a secure site using a browser.</a:t>
            </a:r>
          </a:p>
          <a:p>
            <a:r>
              <a:rPr lang="en-US" dirty="0" smtClean="0">
                <a:solidFill>
                  <a:schemeClr val="tx1"/>
                </a:solidFill>
                <a:latin typeface="Arial" charset="0"/>
              </a:rPr>
              <a:t>To confirm that a downloaded file (e.g., Cisco </a:t>
            </a:r>
            <a:r>
              <a:rPr lang="en-US" dirty="0" smtClean="0">
                <a:latin typeface="Arial" charset="0"/>
              </a:rPr>
              <a:t>IOS images) has not been altered.</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20</a:t>
            </a:fld>
            <a:endParaRPr lang="en-US"/>
          </a:p>
        </p:txBody>
      </p:sp>
    </p:spTree>
    <p:extLst>
      <p:ext uri="{BB962C8B-B14F-4D97-AF65-F5344CB8AC3E}">
        <p14:creationId xmlns:p14="http://schemas.microsoft.com/office/powerpoint/2010/main" val="3592208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tx1"/>
                </a:solidFill>
              </a:rPr>
              <a:t>MD5 algorithm is a hashing algorithm that was developed by Ron </a:t>
            </a:r>
            <a:r>
              <a:rPr lang="en-US" dirty="0" err="1" smtClean="0">
                <a:solidFill>
                  <a:schemeClr val="tx1"/>
                </a:solidFill>
              </a:rPr>
              <a:t>Rivest</a:t>
            </a:r>
            <a:r>
              <a:rPr lang="en-US" dirty="0" smtClean="0">
                <a:solidFill>
                  <a:schemeClr val="tx1"/>
                </a:solidFill>
              </a:rPr>
              <a:t>. </a:t>
            </a:r>
          </a:p>
          <a:p>
            <a:r>
              <a:rPr lang="en-US" dirty="0" smtClean="0">
                <a:solidFill>
                  <a:schemeClr val="tx1"/>
                </a:solidFill>
              </a:rPr>
              <a:t>Used in a variety of Internet applications today.</a:t>
            </a:r>
          </a:p>
          <a:p>
            <a:r>
              <a:rPr lang="en-US" dirty="0" smtClean="0">
                <a:solidFill>
                  <a:schemeClr val="tx1"/>
                </a:solidFill>
              </a:rPr>
              <a:t>A one-way function that makes it easy to compute a hash from the given input data, but makes it unfeasible to compute input data given only a hash value. </a:t>
            </a:r>
            <a:r>
              <a:rPr lang="en-US" dirty="0" smtClean="0">
                <a:solidFill>
                  <a:schemeClr val="tx1"/>
                </a:solidFill>
                <a:latin typeface="Arial" charset="0"/>
              </a:rPr>
              <a:t> </a:t>
            </a:r>
          </a:p>
          <a:p>
            <a:r>
              <a:rPr lang="en-US" dirty="0" smtClean="0"/>
              <a:t>U.S. National Institute of Standards and Technology (NIST) developed SHA, the algorithm specified in the Secure Hash Standard (SHS). </a:t>
            </a:r>
          </a:p>
          <a:p>
            <a:r>
              <a:rPr lang="en-US" dirty="0" smtClean="0"/>
              <a:t>SHA-1, published in 1994, corrected an unpublished flaw in SHA.</a:t>
            </a:r>
          </a:p>
          <a:p>
            <a:r>
              <a:rPr lang="en-US" dirty="0" smtClean="0"/>
              <a:t>SHA design is very similar to the MD4 and MD5 hash functions that Ron </a:t>
            </a:r>
            <a:r>
              <a:rPr lang="en-US" dirty="0" err="1" smtClean="0"/>
              <a:t>Rivest</a:t>
            </a:r>
            <a:r>
              <a:rPr lang="en-US" dirty="0" smtClean="0"/>
              <a:t> developed.</a:t>
            </a:r>
            <a:endParaRPr lang="en-US" dirty="0" smtClean="0">
              <a:latin typeface="Arial" charset="0"/>
            </a:endParaRPr>
          </a:p>
          <a:p>
            <a:r>
              <a:rPr lang="en-US" dirty="0" smtClean="0"/>
              <a:t>SHA-1 algorithm takes a message of less than 2^64 bits in length and produces a 160-bit message digest. </a:t>
            </a:r>
          </a:p>
          <a:p>
            <a:r>
              <a:rPr lang="en-US" dirty="0" smtClean="0"/>
              <a:t>Slightly slower than MD5, but the larger message digest makes it more secure against brute-force collision and inversion attacks.</a:t>
            </a:r>
          </a:p>
          <a:p>
            <a:r>
              <a:rPr lang="en-US" dirty="0" smtClean="0"/>
              <a:t>NIST published four additional hash functions in the SHA family, each with longer digests:</a:t>
            </a:r>
          </a:p>
          <a:p>
            <a:pPr marL="800100" lvl="1" indent="-342900">
              <a:buFont typeface="Arial" panose="020B0604020202020204" pitchFamily="34" charset="0"/>
              <a:buChar char="•"/>
            </a:pPr>
            <a:r>
              <a:rPr lang="en-US" dirty="0" smtClean="0"/>
              <a:t>SHA-224 (224 bit)</a:t>
            </a:r>
          </a:p>
          <a:p>
            <a:pPr marL="800100" lvl="1" indent="-342900">
              <a:buFont typeface="Arial" panose="020B0604020202020204" pitchFamily="34" charset="0"/>
              <a:buChar char="•"/>
            </a:pPr>
            <a:r>
              <a:rPr lang="en-US" dirty="0" smtClean="0"/>
              <a:t>SHA-256 (256 bit)</a:t>
            </a:r>
          </a:p>
          <a:p>
            <a:pPr marL="800100" lvl="1" indent="-342900">
              <a:buFont typeface="Arial" panose="020B0604020202020204" pitchFamily="34" charset="0"/>
              <a:buChar char="•"/>
            </a:pPr>
            <a:r>
              <a:rPr lang="en-US" dirty="0" smtClean="0"/>
              <a:t>SHA-384 (384 bit)</a:t>
            </a:r>
          </a:p>
          <a:p>
            <a:pPr marL="800100" lvl="1" indent="-342900">
              <a:buFont typeface="Arial" panose="020B0604020202020204" pitchFamily="34" charset="0"/>
              <a:buChar char="•"/>
            </a:pPr>
            <a:r>
              <a:rPr lang="en-US" dirty="0" smtClean="0"/>
              <a:t>SHA-512 (512 bit)</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21</a:t>
            </a:fld>
            <a:endParaRPr lang="en-US"/>
          </a:p>
        </p:txBody>
      </p:sp>
    </p:spTree>
    <p:extLst>
      <p:ext uri="{BB962C8B-B14F-4D97-AF65-F5344CB8AC3E}">
        <p14:creationId xmlns:p14="http://schemas.microsoft.com/office/powerpoint/2010/main" val="524400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MD – Message Digest</a:t>
            </a:r>
          </a:p>
          <a:p>
            <a:r>
              <a:rPr lang="en-GB" dirty="0" smtClean="0"/>
              <a:t>SHA – Secure Hash Algorithm</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22</a:t>
            </a:fld>
            <a:endParaRPr lang="en-US"/>
          </a:p>
        </p:txBody>
      </p:sp>
    </p:spTree>
    <p:extLst>
      <p:ext uri="{BB962C8B-B14F-4D97-AF65-F5344CB8AC3E}">
        <p14:creationId xmlns:p14="http://schemas.microsoft.com/office/powerpoint/2010/main" val="708617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cryptographic strength of the HMAC depends on the:</a:t>
            </a:r>
          </a:p>
          <a:p>
            <a:pPr marL="800100" lvl="1" indent="-342900">
              <a:buFont typeface="Arial"/>
              <a:buChar char="•"/>
            </a:pPr>
            <a:r>
              <a:rPr lang="en-US" dirty="0" smtClean="0"/>
              <a:t>Cryptographic strength of the underlying hash function.</a:t>
            </a:r>
          </a:p>
          <a:p>
            <a:pPr marL="800100" lvl="1" indent="-342900">
              <a:buFont typeface="Arial"/>
              <a:buChar char="•"/>
            </a:pPr>
            <a:r>
              <a:rPr lang="en-US" dirty="0" smtClean="0"/>
              <a:t>Size and quality of the key.</a:t>
            </a:r>
          </a:p>
          <a:p>
            <a:pPr marL="800100" lvl="1" indent="-342900">
              <a:buFont typeface="Arial"/>
              <a:buChar char="•"/>
            </a:pPr>
            <a:r>
              <a:rPr lang="en-US" dirty="0" smtClean="0"/>
              <a:t>Size of the hash output length in bits.</a:t>
            </a:r>
          </a:p>
          <a:p>
            <a:r>
              <a:rPr lang="en-US" dirty="0" smtClean="0"/>
              <a:t>Cisco technologies use two well-known HMAC functions:</a:t>
            </a:r>
          </a:p>
          <a:p>
            <a:pPr marL="800100" lvl="1" indent="-342900">
              <a:buFont typeface="Arial"/>
              <a:buChar char="•"/>
            </a:pPr>
            <a:r>
              <a:rPr lang="en-US" dirty="0" smtClean="0"/>
              <a:t>Keyed MD5 or HMAC-MD5 is based on the MD5 hashing algorithm.</a:t>
            </a:r>
          </a:p>
          <a:p>
            <a:pPr marL="800100" lvl="1" indent="-342900">
              <a:buFont typeface="Arial"/>
              <a:buChar char="•"/>
            </a:pPr>
            <a:r>
              <a:rPr lang="en-US" dirty="0" smtClean="0"/>
              <a:t>Keyed SHA-1 or HMAC-SHA-1 is based on the SHA-1 hashing algorithm.</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23</a:t>
            </a:fld>
            <a:endParaRPr lang="en-US"/>
          </a:p>
        </p:txBody>
      </p:sp>
    </p:spTree>
    <p:extLst>
      <p:ext uri="{BB962C8B-B14F-4D97-AF65-F5344CB8AC3E}">
        <p14:creationId xmlns:p14="http://schemas.microsoft.com/office/powerpoint/2010/main" val="1961941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Cisco products use hashing for entity authentication, data integrity, and data authenticity purposes.</a:t>
            </a:r>
          </a:p>
          <a:p>
            <a:r>
              <a:rPr lang="en-US" dirty="0" smtClean="0">
                <a:latin typeface="Arial" charset="0"/>
              </a:rPr>
              <a:t>For example:</a:t>
            </a:r>
          </a:p>
          <a:p>
            <a:pPr marL="800100" lvl="1" indent="-342900">
              <a:buFont typeface="Arial"/>
              <a:buChar char="•"/>
            </a:pPr>
            <a:r>
              <a:rPr lang="en-US" dirty="0" smtClean="0">
                <a:latin typeface="Arial" charset="0"/>
              </a:rPr>
              <a:t>Authenticating routing protocol updates.</a:t>
            </a:r>
          </a:p>
          <a:p>
            <a:pPr marL="800100" lvl="1" indent="-342900">
              <a:buFont typeface="Arial"/>
              <a:buChar char="•"/>
            </a:pPr>
            <a:r>
              <a:rPr lang="en-US" dirty="0" smtClean="0">
                <a:latin typeface="Arial" charset="0"/>
              </a:rPr>
              <a:t>IPsec VPNs use MD5 and SHA-1 in HMAC mode, to provide packet integrity and authenticity.</a:t>
            </a:r>
          </a:p>
          <a:p>
            <a:pPr marL="800100" lvl="1" indent="-342900">
              <a:buFont typeface="Arial"/>
              <a:buChar char="•"/>
            </a:pPr>
            <a:r>
              <a:rPr lang="en-US" dirty="0" smtClean="0">
                <a:latin typeface="Arial" charset="0"/>
              </a:rPr>
              <a:t>IOS images downloaded from Cisco.com have an MD5-based checksum to check the integrity of downloaded images.</a:t>
            </a:r>
          </a:p>
          <a:p>
            <a:pPr marL="800100" lvl="1" indent="-342900">
              <a:buFont typeface="Arial"/>
              <a:buChar char="•"/>
            </a:pPr>
            <a:r>
              <a:rPr lang="en-US" dirty="0" smtClean="0">
                <a:latin typeface="Arial" charset="0"/>
              </a:rPr>
              <a:t>TACACS+ uses an MD5 hash as the key to encrypt the session.</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24</a:t>
            </a:fld>
            <a:endParaRPr lang="en-US"/>
          </a:p>
        </p:txBody>
      </p:sp>
    </p:spTree>
    <p:extLst>
      <p:ext uri="{BB962C8B-B14F-4D97-AF65-F5344CB8AC3E}">
        <p14:creationId xmlns:p14="http://schemas.microsoft.com/office/powerpoint/2010/main" val="3287570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Key </a:t>
            </a:r>
            <a:r>
              <a:rPr lang="en-US" b="1" dirty="0" smtClean="0">
                <a:solidFill>
                  <a:schemeClr val="tx1"/>
                </a:solidFill>
              </a:rPr>
              <a:t>Generation</a:t>
            </a:r>
          </a:p>
          <a:p>
            <a:pPr marL="800100" lvl="1" indent="-342900">
              <a:buFont typeface="Arial"/>
              <a:buChar char="•"/>
            </a:pPr>
            <a:r>
              <a:rPr lang="en-US" dirty="0" smtClean="0">
                <a:solidFill>
                  <a:schemeClr val="tx1"/>
                </a:solidFill>
              </a:rPr>
              <a:t>Caesar chose the key of his cipher and the Sender/Receiver chose a shared secret key for the </a:t>
            </a:r>
            <a:r>
              <a:rPr lang="en-US" dirty="0" err="1" smtClean="0">
                <a:solidFill>
                  <a:schemeClr val="tx1"/>
                </a:solidFill>
              </a:rPr>
              <a:t>Vigenère</a:t>
            </a:r>
            <a:r>
              <a:rPr lang="en-US" dirty="0" smtClean="0">
                <a:solidFill>
                  <a:schemeClr val="tx1"/>
                </a:solidFill>
              </a:rPr>
              <a:t> cipher. </a:t>
            </a:r>
          </a:p>
          <a:p>
            <a:pPr marL="800100" lvl="1" indent="-342900">
              <a:buFont typeface="Arial"/>
              <a:buChar char="•"/>
            </a:pPr>
            <a:r>
              <a:rPr lang="en-US" dirty="0" smtClean="0">
                <a:solidFill>
                  <a:schemeClr val="tx1"/>
                </a:solidFill>
              </a:rPr>
              <a:t>Modern cryptographic system key generation is usually automated. </a:t>
            </a:r>
          </a:p>
          <a:p>
            <a:r>
              <a:rPr lang="en-US" b="1" dirty="0" smtClean="0">
                <a:solidFill>
                  <a:schemeClr val="tx1"/>
                </a:solidFill>
              </a:rPr>
              <a:t>Key Verification</a:t>
            </a:r>
          </a:p>
          <a:p>
            <a:pPr marL="800100" lvl="1" indent="-342900">
              <a:buFont typeface="Arial"/>
              <a:buChar char="•"/>
            </a:pPr>
            <a:r>
              <a:rPr lang="en-US" dirty="0" smtClean="0">
                <a:solidFill>
                  <a:schemeClr val="tx1"/>
                </a:solidFill>
              </a:rPr>
              <a:t>Almost all cryptographic algorithms have some weak keys that should not be used (e.g., Caesar cipher ROT 0 or ROT 25). </a:t>
            </a:r>
          </a:p>
          <a:p>
            <a:pPr marL="800100" lvl="1" indent="-342900">
              <a:buFont typeface="Arial"/>
              <a:buChar char="•"/>
            </a:pPr>
            <a:r>
              <a:rPr lang="en-US" dirty="0" smtClean="0">
                <a:solidFill>
                  <a:schemeClr val="tx1"/>
                </a:solidFill>
              </a:rPr>
              <a:t>With the help of key verification procedures, these keys can be regenerated if they occur. </a:t>
            </a:r>
          </a:p>
          <a:p>
            <a:r>
              <a:rPr lang="en-US" b="1" dirty="0" smtClean="0">
                <a:solidFill>
                  <a:schemeClr val="tx1"/>
                </a:solidFill>
              </a:rPr>
              <a:t>Key Storage - </a:t>
            </a:r>
            <a:r>
              <a:rPr lang="en-US" dirty="0" smtClean="0">
                <a:solidFill>
                  <a:schemeClr val="tx1"/>
                </a:solidFill>
              </a:rPr>
              <a:t>Modern cryptographic </a:t>
            </a:r>
            <a:r>
              <a:rPr lang="en-US" dirty="0" smtClean="0"/>
              <a:t>system store keys in memory. </a:t>
            </a:r>
          </a:p>
          <a:p>
            <a:r>
              <a:rPr lang="en-US" b="1" dirty="0" smtClean="0"/>
              <a:t>Key Exchange</a:t>
            </a:r>
          </a:p>
          <a:p>
            <a:pPr marL="800100" lvl="1" indent="-342900">
              <a:buFont typeface="Arial"/>
              <a:buChar char="•"/>
            </a:pPr>
            <a:r>
              <a:rPr lang="en-US" dirty="0" smtClean="0"/>
              <a:t>Key management procedures should provide a secure key exchange mechanism over an untrusted medium.  </a:t>
            </a:r>
          </a:p>
          <a:p>
            <a:r>
              <a:rPr lang="en-US" b="1" dirty="0" smtClean="0"/>
              <a:t>Key Revocation and Destruction</a:t>
            </a:r>
            <a:endParaRPr lang="en-US" dirty="0" smtClean="0"/>
          </a:p>
          <a:p>
            <a:pPr marL="800100" lvl="1" indent="-342900">
              <a:buFont typeface="Arial"/>
              <a:buChar char="•"/>
            </a:pPr>
            <a:r>
              <a:rPr lang="en-US" dirty="0" smtClean="0"/>
              <a:t>Revocation notifies all interested parties that a certain key has been compromised and should no longer be used. </a:t>
            </a:r>
          </a:p>
          <a:p>
            <a:pPr marL="800100" lvl="1" indent="-342900">
              <a:buFont typeface="Arial"/>
              <a:buChar char="•"/>
            </a:pPr>
            <a:r>
              <a:rPr lang="en-US" dirty="0" smtClean="0"/>
              <a:t>Destruction erases old keys in a manner that prevents malicious attackers from recovering them.</a:t>
            </a:r>
          </a:p>
          <a:p>
            <a:r>
              <a:rPr lang="en-US" dirty="0" smtClean="0"/>
              <a:t>Two terms that are used to describe keys are:</a:t>
            </a:r>
          </a:p>
          <a:p>
            <a:pPr marL="800100" lvl="1" indent="-342900">
              <a:buFont typeface="Arial" panose="020B0604020202020204" pitchFamily="34" charset="0"/>
              <a:buChar char="•"/>
            </a:pPr>
            <a:r>
              <a:rPr lang="en-US" b="1" dirty="0" smtClean="0"/>
              <a:t>Key </a:t>
            </a:r>
            <a:r>
              <a:rPr lang="en-US" b="1" dirty="0" smtClean="0">
                <a:solidFill>
                  <a:schemeClr val="tx1"/>
                </a:solidFill>
              </a:rPr>
              <a:t>size</a:t>
            </a:r>
            <a:r>
              <a:rPr lang="en-US" dirty="0" smtClean="0">
                <a:solidFill>
                  <a:schemeClr val="tx1"/>
                </a:solidFill>
              </a:rPr>
              <a:t> - The measure in bits; also called the key length.</a:t>
            </a:r>
          </a:p>
          <a:p>
            <a:pPr marL="800100" lvl="1" indent="-342900">
              <a:buFont typeface="Arial" panose="020B0604020202020204" pitchFamily="34" charset="0"/>
              <a:buChar char="•"/>
            </a:pPr>
            <a:r>
              <a:rPr lang="en-US" b="1" dirty="0" err="1" smtClean="0">
                <a:solidFill>
                  <a:schemeClr val="tx1"/>
                </a:solidFill>
              </a:rPr>
              <a:t>Keyspace</a:t>
            </a:r>
            <a:r>
              <a:rPr lang="en-US" b="1" dirty="0" smtClean="0">
                <a:solidFill>
                  <a:schemeClr val="tx1"/>
                </a:solidFill>
              </a:rPr>
              <a:t> - </a:t>
            </a:r>
            <a:r>
              <a:rPr lang="en-US" dirty="0" smtClean="0">
                <a:solidFill>
                  <a:schemeClr val="tx1"/>
                </a:solidFill>
              </a:rPr>
              <a:t>This is the number of possibilities that can be generated by a specific key </a:t>
            </a:r>
            <a:r>
              <a:rPr lang="en-US" dirty="0" smtClean="0"/>
              <a:t>length. </a:t>
            </a:r>
          </a:p>
          <a:p>
            <a:pPr marL="800100" lvl="1" indent="-342900">
              <a:buFont typeface="Arial"/>
              <a:buChar char="•"/>
            </a:pPr>
            <a:endParaRPr lang="en-US" dirty="0" smtClean="0"/>
          </a:p>
          <a:p>
            <a:r>
              <a:rPr lang="en-US" dirty="0" smtClean="0"/>
              <a:t>The key length is the measure in bits and the </a:t>
            </a:r>
            <a:r>
              <a:rPr lang="en-US" dirty="0" err="1" smtClean="0"/>
              <a:t>keyspace</a:t>
            </a:r>
            <a:r>
              <a:rPr lang="en-US" dirty="0" smtClean="0"/>
              <a:t> is the number of possibilities that can be generated by a specific key length. </a:t>
            </a:r>
          </a:p>
          <a:p>
            <a:r>
              <a:rPr lang="en-US" dirty="0" smtClean="0"/>
              <a:t>As key lengths increase, </a:t>
            </a:r>
            <a:r>
              <a:rPr lang="en-US" dirty="0" err="1" smtClean="0"/>
              <a:t>keyspace</a:t>
            </a:r>
            <a:r>
              <a:rPr lang="en-US" dirty="0" smtClean="0"/>
              <a:t> increases exponentially:</a:t>
            </a:r>
          </a:p>
          <a:p>
            <a:pPr marL="800100" lvl="1" indent="-342900">
              <a:buFont typeface="Arial" panose="020B0604020202020204" pitchFamily="34" charset="0"/>
              <a:buChar char="•"/>
            </a:pPr>
            <a:r>
              <a:rPr lang="en-US" dirty="0" smtClean="0"/>
              <a:t>2</a:t>
            </a:r>
            <a:r>
              <a:rPr lang="en-US" baseline="30000" dirty="0" smtClean="0"/>
              <a:t>2</a:t>
            </a:r>
            <a:r>
              <a:rPr lang="en-US" dirty="0" smtClean="0"/>
              <a:t> key = a </a:t>
            </a:r>
            <a:r>
              <a:rPr lang="en-US" dirty="0" err="1" smtClean="0"/>
              <a:t>keyspace</a:t>
            </a:r>
            <a:r>
              <a:rPr lang="en-US" dirty="0" smtClean="0"/>
              <a:t> of </a:t>
            </a:r>
            <a:r>
              <a:rPr lang="en-US" b="1" dirty="0" smtClean="0"/>
              <a:t>4</a:t>
            </a:r>
          </a:p>
          <a:p>
            <a:pPr marL="800100" lvl="1" indent="-342900">
              <a:buFont typeface="Arial" panose="020B0604020202020204" pitchFamily="34" charset="0"/>
              <a:buChar char="•"/>
            </a:pPr>
            <a:r>
              <a:rPr lang="en-US" dirty="0" smtClean="0"/>
              <a:t>2</a:t>
            </a:r>
            <a:r>
              <a:rPr lang="en-US" baseline="30000" dirty="0" smtClean="0"/>
              <a:t>3</a:t>
            </a:r>
            <a:r>
              <a:rPr lang="en-US" dirty="0" smtClean="0"/>
              <a:t> key = a </a:t>
            </a:r>
            <a:r>
              <a:rPr lang="en-US" dirty="0" err="1" smtClean="0"/>
              <a:t>keyspace</a:t>
            </a:r>
            <a:r>
              <a:rPr lang="en-US" dirty="0" smtClean="0"/>
              <a:t> of </a:t>
            </a:r>
            <a:r>
              <a:rPr lang="en-US" b="1" dirty="0" smtClean="0"/>
              <a:t>8 </a:t>
            </a:r>
          </a:p>
          <a:p>
            <a:pPr marL="800100" lvl="1" indent="-342900">
              <a:buFont typeface="Arial" panose="020B0604020202020204" pitchFamily="34" charset="0"/>
              <a:buChar char="•"/>
            </a:pPr>
            <a:r>
              <a:rPr lang="en-US" dirty="0" smtClean="0"/>
              <a:t>2</a:t>
            </a:r>
            <a:r>
              <a:rPr lang="en-US" baseline="30000" dirty="0" smtClean="0"/>
              <a:t>4</a:t>
            </a:r>
            <a:r>
              <a:rPr lang="en-US" dirty="0" smtClean="0"/>
              <a:t> key = a </a:t>
            </a:r>
            <a:r>
              <a:rPr lang="en-US" dirty="0" err="1" smtClean="0"/>
              <a:t>keyspace</a:t>
            </a:r>
            <a:r>
              <a:rPr lang="en-US" dirty="0" smtClean="0"/>
              <a:t> of </a:t>
            </a:r>
            <a:r>
              <a:rPr lang="en-US" b="1" dirty="0" smtClean="0"/>
              <a:t>16 </a:t>
            </a:r>
          </a:p>
          <a:p>
            <a:pPr marL="800100" lvl="1" indent="-342900">
              <a:buFont typeface="Arial" panose="020B0604020202020204" pitchFamily="34" charset="0"/>
              <a:buChar char="•"/>
            </a:pPr>
            <a:r>
              <a:rPr lang="en-US" dirty="0" smtClean="0"/>
              <a:t>2</a:t>
            </a:r>
            <a:r>
              <a:rPr lang="en-US" baseline="30000" dirty="0" smtClean="0"/>
              <a:t>40</a:t>
            </a:r>
            <a:r>
              <a:rPr lang="en-US" dirty="0" smtClean="0"/>
              <a:t> key = a </a:t>
            </a:r>
            <a:r>
              <a:rPr lang="en-US" dirty="0" err="1" smtClean="0"/>
              <a:t>keyspace</a:t>
            </a:r>
            <a:r>
              <a:rPr lang="en-US" dirty="0" smtClean="0"/>
              <a:t> of </a:t>
            </a:r>
            <a:r>
              <a:rPr lang="en-US" b="1" dirty="0" smtClean="0"/>
              <a:t>1,099,511,627,776</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25</a:t>
            </a:fld>
            <a:endParaRPr lang="en-US"/>
          </a:p>
        </p:txBody>
      </p:sp>
    </p:spTree>
    <p:extLst>
      <p:ext uri="{BB962C8B-B14F-4D97-AF65-F5344CB8AC3E}">
        <p14:creationId xmlns:p14="http://schemas.microsoft.com/office/powerpoint/2010/main" val="4072738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28</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Symmetric encryption algorithms, also called shared secret-key algorithms, use the same pre-shared secret key to encrypt and decrypt data. The pre-shared key is known by the sender and receiver before any encrypted communications begins. </a:t>
            </a:r>
          </a:p>
          <a:p>
            <a:r>
              <a:rPr lang="en-US" dirty="0" smtClean="0">
                <a:latin typeface="Arial" charset="0"/>
              </a:rPr>
              <a:t>Because both parties are guarding a shared secret, the encryption algorithms used can have shorter key lengths. Shorter key lengths mean faster execution. </a:t>
            </a:r>
          </a:p>
          <a:p>
            <a:r>
              <a:rPr lang="en-US" dirty="0" smtClean="0">
                <a:latin typeface="Arial" charset="0"/>
              </a:rPr>
              <a:t>For this reason symmetric algorithms are generally much less computationally intensive than asymmetric algorithms.</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30</a:t>
            </a:fld>
            <a:endParaRPr lang="en-US"/>
          </a:p>
        </p:txBody>
      </p:sp>
    </p:spTree>
    <p:extLst>
      <p:ext uri="{BB962C8B-B14F-4D97-AF65-F5344CB8AC3E}">
        <p14:creationId xmlns:p14="http://schemas.microsoft.com/office/powerpoint/2010/main" val="42231787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Block ciphers transform a fixed-length block of plaintext into a common block of </a:t>
            </a:r>
            <a:r>
              <a:rPr lang="en-US" dirty="0" err="1" smtClean="0">
                <a:latin typeface="Arial" charset="0"/>
              </a:rPr>
              <a:t>ciphertext</a:t>
            </a:r>
            <a:r>
              <a:rPr lang="en-US" dirty="0" smtClean="0">
                <a:latin typeface="Arial" charset="0"/>
              </a:rPr>
              <a:t> of 64 or 128 bits. </a:t>
            </a:r>
          </a:p>
          <a:p>
            <a:pPr marL="800100" lvl="1" indent="-342900">
              <a:buFont typeface="Arial"/>
              <a:buChar char="•"/>
            </a:pPr>
            <a:r>
              <a:rPr lang="en-US" dirty="0" smtClean="0">
                <a:latin typeface="Arial" charset="0"/>
              </a:rPr>
              <a:t>Block size refers to how much data is encrypted at any one time. </a:t>
            </a:r>
          </a:p>
          <a:p>
            <a:pPr marL="800100" lvl="1" indent="-342900">
              <a:buFont typeface="Arial"/>
              <a:buChar char="•"/>
            </a:pPr>
            <a:r>
              <a:rPr lang="en-US" dirty="0" smtClean="0">
                <a:latin typeface="Arial" charset="0"/>
              </a:rPr>
              <a:t>The key length refers to the size of the encryption key that is used. </a:t>
            </a:r>
          </a:p>
          <a:p>
            <a:pPr marL="800100" lvl="1" indent="-342900">
              <a:buFont typeface="Arial"/>
              <a:buChar char="•"/>
            </a:pPr>
            <a:r>
              <a:rPr lang="en-US" dirty="0" smtClean="0">
                <a:latin typeface="Arial" charset="0"/>
              </a:rPr>
              <a:t>This </a:t>
            </a:r>
            <a:r>
              <a:rPr lang="en-US" dirty="0" err="1" smtClean="0">
                <a:latin typeface="Arial" charset="0"/>
              </a:rPr>
              <a:t>ciphertext</a:t>
            </a:r>
            <a:r>
              <a:rPr lang="en-US" dirty="0" smtClean="0">
                <a:latin typeface="Arial" charset="0"/>
              </a:rPr>
              <a:t> is decrypted by applying the reverse transformation to the </a:t>
            </a:r>
            <a:r>
              <a:rPr lang="en-US" dirty="0" err="1" smtClean="0">
                <a:latin typeface="Arial" charset="0"/>
              </a:rPr>
              <a:t>ciphertext</a:t>
            </a:r>
            <a:r>
              <a:rPr lang="en-US" dirty="0" smtClean="0">
                <a:latin typeface="Arial" charset="0"/>
              </a:rPr>
              <a:t> block, using the same secret key.</a:t>
            </a:r>
          </a:p>
          <a:p>
            <a:r>
              <a:rPr lang="en-US" dirty="0" smtClean="0">
                <a:latin typeface="Arial" charset="0"/>
              </a:rPr>
              <a:t>Common block ciphers include:</a:t>
            </a:r>
          </a:p>
          <a:p>
            <a:pPr marL="800100" lvl="1" indent="-342900">
              <a:buFont typeface="Arial"/>
              <a:buChar char="•"/>
            </a:pPr>
            <a:r>
              <a:rPr lang="en-US" dirty="0" smtClean="0">
                <a:latin typeface="Arial" charset="0"/>
              </a:rPr>
              <a:t>DES with a 64-bit block size</a:t>
            </a:r>
          </a:p>
          <a:p>
            <a:pPr marL="800100" lvl="1" indent="-342900">
              <a:buFont typeface="Arial"/>
              <a:buChar char="•"/>
            </a:pPr>
            <a:r>
              <a:rPr lang="en-US" dirty="0" smtClean="0">
                <a:latin typeface="Arial" charset="0"/>
              </a:rPr>
              <a:t>AES with a 128-bit block size</a:t>
            </a:r>
          </a:p>
          <a:p>
            <a:pPr marL="800100" lvl="1" indent="-342900">
              <a:buFont typeface="Arial"/>
              <a:buChar char="•"/>
            </a:pPr>
            <a:r>
              <a:rPr lang="en-US" dirty="0" smtClean="0">
                <a:latin typeface="Arial" charset="0"/>
              </a:rPr>
              <a:t>RSA with a variable block size</a:t>
            </a:r>
          </a:p>
          <a:p>
            <a:r>
              <a:rPr lang="en-US" dirty="0" smtClean="0">
                <a:latin typeface="Arial" charset="0"/>
              </a:rPr>
              <a:t>Stream ciphers encrypt plaintext one byte or one bit at a time. </a:t>
            </a:r>
          </a:p>
          <a:p>
            <a:pPr marL="800100" lvl="1" indent="-342900">
              <a:buFont typeface="Arial"/>
              <a:buChar char="•"/>
            </a:pPr>
            <a:r>
              <a:rPr lang="en-US" dirty="0" smtClean="0">
                <a:latin typeface="Arial" charset="0"/>
              </a:rPr>
              <a:t>Think of it like a block cipher with a block size of one bit. </a:t>
            </a:r>
          </a:p>
          <a:p>
            <a:pPr marL="800100" lvl="1" indent="-342900">
              <a:buFont typeface="Arial"/>
              <a:buChar char="•"/>
            </a:pPr>
            <a:r>
              <a:rPr lang="en-US" dirty="0" smtClean="0">
                <a:latin typeface="Arial" charset="0"/>
              </a:rPr>
              <a:t>The </a:t>
            </a:r>
            <a:r>
              <a:rPr lang="en-US" dirty="0" err="1" smtClean="0"/>
              <a:t>Vigenère</a:t>
            </a:r>
            <a:r>
              <a:rPr lang="en-US" dirty="0" smtClean="0"/>
              <a:t> </a:t>
            </a:r>
            <a:r>
              <a:rPr lang="en-US" dirty="0" smtClean="0">
                <a:latin typeface="Arial" charset="0"/>
              </a:rPr>
              <a:t>cipher is an example of a stream cipher. </a:t>
            </a:r>
          </a:p>
          <a:p>
            <a:pPr marL="800100" lvl="1" indent="-342900">
              <a:buFont typeface="Arial"/>
              <a:buChar char="•"/>
            </a:pPr>
            <a:r>
              <a:rPr lang="en-US" dirty="0" smtClean="0">
                <a:latin typeface="Arial" charset="0"/>
              </a:rPr>
              <a:t>Can be much faster than block ciphers, and generally do not increase the message size.</a:t>
            </a:r>
          </a:p>
          <a:p>
            <a:r>
              <a:rPr lang="en-US" dirty="0" smtClean="0">
                <a:latin typeface="Arial" charset="0"/>
              </a:rPr>
              <a:t>Common stream ciphers include:</a:t>
            </a:r>
          </a:p>
          <a:p>
            <a:pPr marL="800100" lvl="1" indent="-342900">
              <a:buFont typeface="Arial"/>
              <a:buChar char="•"/>
            </a:pPr>
            <a:r>
              <a:rPr lang="en-US" dirty="0" smtClean="0">
                <a:latin typeface="Arial" charset="0"/>
              </a:rPr>
              <a:t>A5 used to encrypt GSM cell phone communications.</a:t>
            </a:r>
          </a:p>
          <a:p>
            <a:pPr marL="800100" lvl="1" indent="-342900">
              <a:buFont typeface="Arial"/>
              <a:buChar char="•"/>
            </a:pPr>
            <a:r>
              <a:rPr lang="en-US" dirty="0" smtClean="0">
                <a:latin typeface="Arial" charset="0"/>
              </a:rPr>
              <a:t>RC4 cipher. </a:t>
            </a:r>
          </a:p>
          <a:p>
            <a:pPr marL="800100" lvl="1" indent="-342900">
              <a:buFont typeface="Arial"/>
              <a:buChar char="•"/>
            </a:pPr>
            <a:r>
              <a:rPr lang="en-US" dirty="0" smtClean="0">
                <a:latin typeface="Arial" charset="0"/>
              </a:rPr>
              <a:t>DES can also be used in stream cipher mode.</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32</a:t>
            </a:fld>
            <a:endParaRPr lang="en-US"/>
          </a:p>
        </p:txBody>
      </p:sp>
    </p:spTree>
    <p:extLst>
      <p:ext uri="{BB962C8B-B14F-4D97-AF65-F5344CB8AC3E}">
        <p14:creationId xmlns:p14="http://schemas.microsoft.com/office/powerpoint/2010/main" val="3605800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encrypt or decrypt more than 64 bits of data, DES uses two common stream cipher modes:</a:t>
            </a:r>
          </a:p>
          <a:p>
            <a:pPr marL="800100" lvl="1" indent="-342900">
              <a:buFont typeface="Arial"/>
              <a:buChar char="•"/>
            </a:pPr>
            <a:r>
              <a:rPr lang="en-US" dirty="0" smtClean="0"/>
              <a:t>Cipher feedback (CFB), which is similar to CBC and can encrypt any number of bits, including single bits or single characters.</a:t>
            </a:r>
          </a:p>
          <a:p>
            <a:pPr marL="800100" lvl="1" indent="-342900">
              <a:buFont typeface="Arial"/>
              <a:buChar char="•"/>
            </a:pPr>
            <a:r>
              <a:rPr lang="en-US" dirty="0" smtClean="0"/>
              <a:t>Output feedback (OFB) generates </a:t>
            </a:r>
            <a:r>
              <a:rPr lang="en-US" dirty="0" err="1" smtClean="0"/>
              <a:t>keystream</a:t>
            </a:r>
            <a:r>
              <a:rPr lang="en-US" dirty="0" smtClean="0"/>
              <a:t> blocks, which are then </a:t>
            </a:r>
            <a:r>
              <a:rPr lang="en-US" dirty="0" err="1" smtClean="0"/>
              <a:t>XORed</a:t>
            </a:r>
            <a:r>
              <a:rPr lang="en-US" dirty="0" smtClean="0"/>
              <a:t> with the plaintext blocks to get the </a:t>
            </a:r>
            <a:r>
              <a:rPr lang="en-US" dirty="0" err="1" smtClean="0"/>
              <a:t>ciphertext</a:t>
            </a:r>
            <a:r>
              <a:rPr lang="en-US" dirty="0" smtClean="0"/>
              <a:t>.</a:t>
            </a:r>
          </a:p>
          <a:p>
            <a:pPr marL="461963" indent="-342900">
              <a:buFont typeface="Wingdings" panose="05000000000000000000" pitchFamily="2" charset="2"/>
              <a:buChar char="§"/>
            </a:pPr>
            <a:r>
              <a:rPr lang="en-US" dirty="0" smtClean="0"/>
              <a:t>The cipher uses previous </a:t>
            </a:r>
            <a:r>
              <a:rPr lang="en-US" dirty="0" err="1" smtClean="0"/>
              <a:t>ciphertext</a:t>
            </a:r>
            <a:r>
              <a:rPr lang="en-US" dirty="0" smtClean="0"/>
              <a:t> and the secret key to generate a pseudo-random stream of bits, which only the secret key can generate. </a:t>
            </a:r>
          </a:p>
          <a:p>
            <a:r>
              <a:rPr lang="en-US" dirty="0" smtClean="0">
                <a:latin typeface="Arial" charset="0"/>
              </a:rPr>
              <a:t>Because of its short </a:t>
            </a:r>
            <a:r>
              <a:rPr lang="en-US" dirty="0" smtClean="0">
                <a:solidFill>
                  <a:schemeClr val="tx1"/>
                </a:solidFill>
                <a:latin typeface="Arial" charset="0"/>
              </a:rPr>
              <a:t>key length, DES is considered a good protocol to protect data for a very short time. </a:t>
            </a:r>
          </a:p>
          <a:p>
            <a:pPr marL="800100" lvl="1" indent="-342900">
              <a:buFont typeface="Arial"/>
              <a:buChar char="•"/>
            </a:pPr>
            <a:r>
              <a:rPr lang="en-US" dirty="0" smtClean="0">
                <a:solidFill>
                  <a:schemeClr val="tx1"/>
                </a:solidFill>
                <a:latin typeface="Arial" charset="0"/>
              </a:rPr>
              <a:t>3DES is a better choice to protect data, because it has an algorithm that is very trusted and has higher security strength.</a:t>
            </a:r>
          </a:p>
          <a:p>
            <a:r>
              <a:rPr lang="en-US" dirty="0" smtClean="0">
                <a:solidFill>
                  <a:schemeClr val="tx1"/>
                </a:solidFill>
                <a:latin typeface="Arial" charset="0"/>
              </a:rPr>
              <a:t>Recommendations:</a:t>
            </a:r>
          </a:p>
          <a:p>
            <a:pPr marL="800100" lvl="1" indent="-342900">
              <a:buFont typeface="Arial"/>
              <a:buChar char="•"/>
            </a:pPr>
            <a:r>
              <a:rPr lang="en-US" dirty="0" smtClean="0">
                <a:solidFill>
                  <a:schemeClr val="tx1"/>
                </a:solidFill>
                <a:latin typeface="Arial" charset="0"/>
              </a:rPr>
              <a:t>Change keys frequently to help prevent brute-force attacks.</a:t>
            </a:r>
          </a:p>
          <a:p>
            <a:pPr marL="800100" lvl="1" indent="-342900">
              <a:buFont typeface="Arial"/>
              <a:buChar char="•"/>
            </a:pPr>
            <a:r>
              <a:rPr lang="en-US" dirty="0" smtClean="0">
                <a:solidFill>
                  <a:schemeClr val="tx1"/>
                </a:solidFill>
                <a:latin typeface="Arial" charset="0"/>
              </a:rPr>
              <a:t>Use a secure channel to communicate the DES key from the sender to the receiver.</a:t>
            </a:r>
          </a:p>
          <a:p>
            <a:pPr marL="800100" lvl="1" indent="-342900">
              <a:buFont typeface="Arial"/>
              <a:buChar char="•"/>
            </a:pPr>
            <a:r>
              <a:rPr lang="en-US" dirty="0" smtClean="0">
                <a:solidFill>
                  <a:schemeClr val="tx1"/>
                </a:solidFill>
              </a:rPr>
              <a:t>Consider using DES in CBC mode. </a:t>
            </a:r>
          </a:p>
          <a:p>
            <a:pPr marL="800100" lvl="1" indent="-342900">
              <a:buFont typeface="Arial"/>
              <a:buChar char="•"/>
            </a:pPr>
            <a:r>
              <a:rPr lang="en-US" dirty="0" smtClean="0">
                <a:solidFill>
                  <a:schemeClr val="tx1"/>
                </a:solidFill>
              </a:rPr>
              <a:t>Test a key to see if it is a weak key before </a:t>
            </a:r>
            <a:r>
              <a:rPr lang="en-US" dirty="0" smtClean="0"/>
              <a:t>using it.</a:t>
            </a:r>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33</a:t>
            </a:fld>
            <a:endParaRPr lang="en-US"/>
          </a:p>
        </p:txBody>
      </p:sp>
    </p:spTree>
    <p:extLst>
      <p:ext uri="{BB962C8B-B14F-4D97-AF65-F5344CB8AC3E}">
        <p14:creationId xmlns:p14="http://schemas.microsoft.com/office/powerpoint/2010/main" val="12687923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solidFill>
                  <a:schemeClr val="tx1"/>
                </a:solidFill>
              </a:rPr>
              <a:t>1997, the AES initiative was announced, and the public was invited to propose encryption schemes to replace DES. </a:t>
            </a:r>
          </a:p>
          <a:p>
            <a:pPr algn="just"/>
            <a:r>
              <a:rPr lang="en-US" dirty="0" smtClean="0">
                <a:solidFill>
                  <a:schemeClr val="tx1"/>
                </a:solidFill>
              </a:rPr>
              <a:t>After a five-year standardization process in which 15 competing designs were presented and evaluated, the U.S. National Institute of Standards and Technology (NIST) selected the </a:t>
            </a:r>
            <a:r>
              <a:rPr lang="en-US" dirty="0" err="1" smtClean="0">
                <a:solidFill>
                  <a:schemeClr val="tx1"/>
                </a:solidFill>
              </a:rPr>
              <a:t>Rijndael</a:t>
            </a:r>
            <a:r>
              <a:rPr lang="en-US" dirty="0" smtClean="0">
                <a:solidFill>
                  <a:schemeClr val="tx1"/>
                </a:solidFill>
              </a:rPr>
              <a:t> block cipher as the AES algorithm.</a:t>
            </a:r>
            <a:r>
              <a:rPr lang="en-US" strike="sngStrike" dirty="0" smtClean="0">
                <a:solidFill>
                  <a:schemeClr val="tx1"/>
                </a:solidFill>
                <a:latin typeface="Arial" charset="0"/>
              </a:rPr>
              <a:t>.</a:t>
            </a:r>
            <a:r>
              <a:rPr lang="en-US" dirty="0" smtClean="0">
                <a:solidFill>
                  <a:schemeClr val="tx1"/>
                </a:solidFill>
                <a:latin typeface="Arial" charset="0"/>
              </a:rPr>
              <a:t> </a:t>
            </a:r>
          </a:p>
          <a:p>
            <a:pPr marL="800100" lvl="1" indent="-342900" algn="just">
              <a:buFont typeface="Arial"/>
              <a:buChar char="•"/>
            </a:pPr>
            <a:r>
              <a:rPr lang="en-US" dirty="0" smtClean="0">
                <a:solidFill>
                  <a:schemeClr val="tx1"/>
                </a:solidFill>
                <a:latin typeface="Arial" charset="0"/>
              </a:rPr>
              <a:t>Based on the </a:t>
            </a:r>
            <a:r>
              <a:rPr lang="en-US" dirty="0" err="1" smtClean="0">
                <a:solidFill>
                  <a:schemeClr val="tx1"/>
                </a:solidFill>
                <a:latin typeface="Arial" charset="0"/>
              </a:rPr>
              <a:t>Rijndael</a:t>
            </a:r>
            <a:r>
              <a:rPr lang="en-US" dirty="0" smtClean="0">
                <a:solidFill>
                  <a:schemeClr val="tx1"/>
                </a:solidFill>
                <a:latin typeface="Arial" charset="0"/>
              </a:rPr>
              <a:t> (</a:t>
            </a:r>
            <a:r>
              <a:rPr lang="ja-JP" altLang="en-US" dirty="0" smtClean="0">
                <a:solidFill>
                  <a:schemeClr val="tx1"/>
                </a:solidFill>
                <a:latin typeface="Arial" charset="0"/>
              </a:rPr>
              <a:t>“</a:t>
            </a:r>
            <a:r>
              <a:rPr lang="en-US" dirty="0" smtClean="0">
                <a:solidFill>
                  <a:schemeClr val="tx1"/>
                </a:solidFill>
                <a:latin typeface="Arial" charset="0"/>
              </a:rPr>
              <a:t>Rhine </a:t>
            </a:r>
            <a:r>
              <a:rPr lang="en-US" dirty="0" err="1" smtClean="0">
                <a:solidFill>
                  <a:schemeClr val="tx1"/>
                </a:solidFill>
                <a:latin typeface="Arial" charset="0"/>
              </a:rPr>
              <a:t>dahl</a:t>
            </a:r>
            <a:r>
              <a:rPr lang="ja-JP" altLang="en-US" dirty="0" smtClean="0">
                <a:solidFill>
                  <a:schemeClr val="tx1"/>
                </a:solidFill>
                <a:latin typeface="Arial" charset="0"/>
              </a:rPr>
              <a:t>”</a:t>
            </a:r>
            <a:r>
              <a:rPr lang="en-US" dirty="0" smtClean="0">
                <a:solidFill>
                  <a:schemeClr val="tx1"/>
                </a:solidFill>
                <a:latin typeface="Arial" charset="0"/>
              </a:rPr>
              <a:t>) algorithm.</a:t>
            </a:r>
          </a:p>
          <a:p>
            <a:pPr marL="800100" lvl="1" indent="-342900" algn="just">
              <a:buFont typeface="Arial"/>
              <a:buChar char="•"/>
            </a:pPr>
            <a:r>
              <a:rPr lang="en-US" dirty="0" smtClean="0">
                <a:solidFill>
                  <a:schemeClr val="tx1"/>
                </a:solidFill>
                <a:latin typeface="Arial" charset="0"/>
              </a:rPr>
              <a:t>It uses keys with a length of 128, 192, or 256 bits to encrypt blocks with a length of 128, 192, or 256 bits.</a:t>
            </a:r>
          </a:p>
          <a:p>
            <a:pPr marL="800100" lvl="1" indent="-342900" algn="just">
              <a:buFont typeface="Arial"/>
              <a:buChar char="•"/>
            </a:pPr>
            <a:r>
              <a:rPr lang="en-US" dirty="0" smtClean="0">
                <a:solidFill>
                  <a:schemeClr val="tx1"/>
                </a:solidFill>
                <a:latin typeface="Arial" charset="0"/>
              </a:rPr>
              <a:t>All 9 combinations of key length and block length are possible. </a:t>
            </a:r>
          </a:p>
          <a:p>
            <a:pPr algn="just"/>
            <a:r>
              <a:rPr lang="en-US" dirty="0" smtClean="0">
                <a:solidFill>
                  <a:schemeClr val="tx1"/>
                </a:solidFill>
                <a:latin typeface="Arial" charset="0"/>
              </a:rPr>
              <a:t>AES is now available in the latest Cisco router images that have IPsec DES/3DES functionality.</a:t>
            </a:r>
          </a:p>
          <a:p>
            <a:r>
              <a:rPr lang="en-US" dirty="0" smtClean="0">
                <a:latin typeface="Arial" charset="0"/>
              </a:rPr>
              <a:t>AES was </a:t>
            </a:r>
            <a:r>
              <a:rPr lang="en-US" dirty="0" smtClean="0">
                <a:solidFill>
                  <a:schemeClr val="tx1"/>
                </a:solidFill>
                <a:latin typeface="Arial" charset="0"/>
              </a:rPr>
              <a:t>selected to replace DES for a number of reasons:</a:t>
            </a:r>
          </a:p>
          <a:p>
            <a:pPr marL="800100" lvl="1" indent="-342900">
              <a:buFont typeface="Arial"/>
              <a:buChar char="•"/>
            </a:pPr>
            <a:r>
              <a:rPr lang="en-US" dirty="0" smtClean="0">
                <a:solidFill>
                  <a:schemeClr val="tx1"/>
                </a:solidFill>
                <a:latin typeface="Arial" charset="0"/>
              </a:rPr>
              <a:t>The key length of AES makes the key much stronger than DES. </a:t>
            </a:r>
          </a:p>
          <a:p>
            <a:pPr marL="800100" lvl="1" indent="-342900">
              <a:buFont typeface="Arial"/>
              <a:buChar char="•"/>
            </a:pPr>
            <a:r>
              <a:rPr lang="en-US" dirty="0" smtClean="0">
                <a:solidFill>
                  <a:schemeClr val="tx1"/>
                </a:solidFill>
                <a:latin typeface="Arial" charset="0"/>
              </a:rPr>
              <a:t>AES runs faster than 3DES on comparable hardware. </a:t>
            </a:r>
          </a:p>
          <a:p>
            <a:pPr marL="800100" lvl="1" indent="-342900">
              <a:buFont typeface="Arial"/>
              <a:buChar char="•"/>
            </a:pPr>
            <a:r>
              <a:rPr lang="en-US" dirty="0" smtClean="0">
                <a:solidFill>
                  <a:schemeClr val="tx1"/>
                </a:solidFill>
                <a:latin typeface="Arial" charset="0"/>
              </a:rPr>
              <a:t>AES is more efficient than DES and 3DES on comparable hardware, usually by a factor of five when it is compared with DES. </a:t>
            </a:r>
          </a:p>
          <a:p>
            <a:pPr marL="800100" lvl="1" indent="-342900">
              <a:buFont typeface="Arial"/>
              <a:buChar char="•"/>
            </a:pPr>
            <a:r>
              <a:rPr lang="en-US" dirty="0" smtClean="0">
                <a:solidFill>
                  <a:schemeClr val="tx1"/>
                </a:solidFill>
                <a:latin typeface="Arial" charset="0"/>
              </a:rPr>
              <a:t>AES is more suitable for high-throughput, low-latency environments, especially if pure software encryption is used. </a:t>
            </a:r>
          </a:p>
          <a:p>
            <a:r>
              <a:rPr lang="en-US" dirty="0" smtClean="0">
                <a:solidFill>
                  <a:schemeClr val="tx1"/>
                </a:solidFill>
                <a:latin typeface="Arial" charset="0"/>
              </a:rPr>
              <a:t>However, AES is a relatively young algorithm and the golden rule of cryptography states that a mature algorithm is always more trusted. </a:t>
            </a:r>
          </a:p>
          <a:p>
            <a:r>
              <a:rPr lang="en-US" dirty="0" smtClean="0">
                <a:solidFill>
                  <a:schemeClr val="tx1"/>
                </a:solidFill>
                <a:latin typeface="Arial" charset="0"/>
              </a:rPr>
              <a:t>3DES is, therefore, a more trusted choice in terms of strength, because it has been tested and analyzed </a:t>
            </a:r>
            <a:r>
              <a:rPr lang="en-US" dirty="0" smtClean="0">
                <a:latin typeface="Arial" charset="0"/>
              </a:rPr>
              <a:t>for 35 years.</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36</a:t>
            </a:fld>
            <a:endParaRPr lang="en-US"/>
          </a:p>
        </p:txBody>
      </p:sp>
    </p:spTree>
    <p:extLst>
      <p:ext uri="{BB962C8B-B14F-4D97-AF65-F5344CB8AC3E}">
        <p14:creationId xmlns:p14="http://schemas.microsoft.com/office/powerpoint/2010/main" val="511654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latin typeface="Arial" charset="0"/>
              </a:rPr>
              <a:t>The </a:t>
            </a:r>
            <a:r>
              <a:rPr lang="en-US" dirty="0" smtClean="0">
                <a:solidFill>
                  <a:schemeClr val="bg2"/>
                </a:solidFill>
                <a:latin typeface="Arial" charset="0"/>
              </a:rPr>
              <a:t>Software-Optimized Encryption Algorithm (SEAL) is an alternative algorithm to software-based DES, 3DES, and AES. </a:t>
            </a:r>
          </a:p>
          <a:p>
            <a:pPr marL="800100" lvl="1" indent="-342900" algn="just">
              <a:buFont typeface="Arial"/>
              <a:buChar char="•"/>
            </a:pPr>
            <a:r>
              <a:rPr lang="en-US" dirty="0" smtClean="0">
                <a:solidFill>
                  <a:schemeClr val="bg2"/>
                </a:solidFill>
                <a:latin typeface="Arial" charset="0"/>
              </a:rPr>
              <a:t>Designed in 1993, it is a stream cipher that uses a 160-bit encryption key. </a:t>
            </a:r>
          </a:p>
          <a:p>
            <a:pPr marL="800100" lvl="1" indent="-342900" algn="just">
              <a:buFont typeface="Arial"/>
              <a:buChar char="•"/>
            </a:pPr>
            <a:r>
              <a:rPr lang="en-US" dirty="0" smtClean="0">
                <a:solidFill>
                  <a:schemeClr val="bg2"/>
                </a:solidFill>
                <a:latin typeface="Arial" charset="0"/>
              </a:rPr>
              <a:t>Because it is a stream cipher, data is continuously encrypted and, therefore, much faster than block ciphers. </a:t>
            </a:r>
          </a:p>
          <a:p>
            <a:pPr marL="800100" lvl="1" indent="-342900" algn="just">
              <a:buFont typeface="Arial"/>
              <a:buChar char="•"/>
            </a:pPr>
            <a:r>
              <a:rPr lang="en-US" dirty="0" smtClean="0">
                <a:solidFill>
                  <a:schemeClr val="bg2"/>
                </a:solidFill>
                <a:latin typeface="Arial" charset="0"/>
              </a:rPr>
              <a:t>However, it has a longer initialization phase during which a large set of tables is created using SHA (Secure Hash Algorithm). </a:t>
            </a:r>
          </a:p>
          <a:p>
            <a:pPr algn="just"/>
            <a:r>
              <a:rPr lang="en-US" dirty="0" smtClean="0">
                <a:solidFill>
                  <a:schemeClr val="bg2"/>
                </a:solidFill>
                <a:latin typeface="Arial" charset="0"/>
              </a:rPr>
              <a:t>SEAL has a lower impact on the CPU compared to other software-based algorithms. SEAL support was added </a:t>
            </a:r>
            <a:r>
              <a:rPr lang="en-US" dirty="0" smtClean="0">
                <a:latin typeface="Arial" charset="0"/>
              </a:rPr>
              <a:t>to Cisco IOS Software Release 12.3(7)T.</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37</a:t>
            </a:fld>
            <a:endParaRPr lang="en-US"/>
          </a:p>
        </p:txBody>
      </p:sp>
    </p:spTree>
    <p:extLst>
      <p:ext uri="{BB962C8B-B14F-4D97-AF65-F5344CB8AC3E}">
        <p14:creationId xmlns:p14="http://schemas.microsoft.com/office/powerpoint/2010/main" val="2002655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pPr>
            <a:r>
              <a:rPr lang="en-US" dirty="0" smtClean="0">
                <a:latin typeface="Arial" charset="0"/>
              </a:rPr>
              <a:t>The RC algorithms were designed all or in part by Ronald </a:t>
            </a:r>
            <a:r>
              <a:rPr lang="en-US" dirty="0" err="1" smtClean="0">
                <a:latin typeface="Arial" charset="0"/>
              </a:rPr>
              <a:t>Rivest</a:t>
            </a:r>
            <a:r>
              <a:rPr lang="en-US" dirty="0" smtClean="0">
                <a:latin typeface="Arial" charset="0"/>
              </a:rPr>
              <a:t>, who also </a:t>
            </a:r>
            <a:r>
              <a:rPr lang="en-US" dirty="0" smtClean="0">
                <a:solidFill>
                  <a:schemeClr val="tx1"/>
                </a:solidFill>
                <a:latin typeface="Arial" charset="0"/>
              </a:rPr>
              <a:t>invented MD5. </a:t>
            </a:r>
          </a:p>
          <a:p>
            <a:pPr algn="just">
              <a:lnSpc>
                <a:spcPct val="90000"/>
              </a:lnSpc>
            </a:pPr>
            <a:r>
              <a:rPr lang="en-US" dirty="0" smtClean="0">
                <a:solidFill>
                  <a:schemeClr val="tx1"/>
                </a:solidFill>
                <a:latin typeface="Arial" charset="0"/>
              </a:rPr>
              <a:t>The RC algorithms are widely deployed in many networking applications because of their favorable speed and variable key-length capabilities. </a:t>
            </a:r>
          </a:p>
          <a:p>
            <a:pPr algn="just">
              <a:lnSpc>
                <a:spcPct val="90000"/>
              </a:lnSpc>
            </a:pPr>
            <a:r>
              <a:rPr lang="en-US" dirty="0" smtClean="0">
                <a:solidFill>
                  <a:schemeClr val="tx1"/>
                </a:solidFill>
                <a:latin typeface="Arial" charset="0"/>
              </a:rPr>
              <a:t>There are several variations of RC algorithms including:</a:t>
            </a:r>
          </a:p>
          <a:p>
            <a:pPr marL="800100" lvl="1" indent="-342900" algn="just">
              <a:lnSpc>
                <a:spcPct val="90000"/>
              </a:lnSpc>
              <a:buFont typeface="Arial"/>
              <a:buChar char="•"/>
            </a:pPr>
            <a:r>
              <a:rPr lang="en-US" dirty="0" smtClean="0">
                <a:solidFill>
                  <a:schemeClr val="tx1"/>
                </a:solidFill>
                <a:latin typeface="Arial" charset="0"/>
              </a:rPr>
              <a:t>RC2</a:t>
            </a:r>
          </a:p>
          <a:p>
            <a:pPr marL="800100" lvl="1" indent="-342900" algn="just">
              <a:lnSpc>
                <a:spcPct val="90000"/>
              </a:lnSpc>
              <a:buFont typeface="Arial"/>
              <a:buChar char="•"/>
            </a:pPr>
            <a:r>
              <a:rPr lang="en-US" dirty="0" smtClean="0">
                <a:solidFill>
                  <a:schemeClr val="tx1"/>
                </a:solidFill>
                <a:latin typeface="Arial" charset="0"/>
              </a:rPr>
              <a:t>RC4</a:t>
            </a:r>
          </a:p>
          <a:p>
            <a:pPr marL="800100" lvl="1" indent="-342900" algn="just">
              <a:lnSpc>
                <a:spcPct val="90000"/>
              </a:lnSpc>
              <a:buFont typeface="Arial"/>
              <a:buChar char="•"/>
            </a:pPr>
            <a:r>
              <a:rPr lang="en-US" dirty="0" smtClean="0">
                <a:solidFill>
                  <a:schemeClr val="tx1"/>
                </a:solidFill>
                <a:latin typeface="Arial" charset="0"/>
              </a:rPr>
              <a:t>RC5</a:t>
            </a:r>
          </a:p>
          <a:p>
            <a:pPr marL="800100" lvl="1" indent="-342900" algn="just">
              <a:lnSpc>
                <a:spcPct val="90000"/>
              </a:lnSpc>
              <a:buFont typeface="Arial"/>
              <a:buChar char="•"/>
            </a:pPr>
            <a:r>
              <a:rPr lang="en-US" dirty="0" smtClean="0">
                <a:latin typeface="Arial" charset="0"/>
              </a:rPr>
              <a:t>RC6</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38</a:t>
            </a:fld>
            <a:endParaRPr lang="en-US"/>
          </a:p>
        </p:txBody>
      </p:sp>
    </p:spTree>
    <p:extLst>
      <p:ext uri="{BB962C8B-B14F-4D97-AF65-F5344CB8AC3E}">
        <p14:creationId xmlns:p14="http://schemas.microsoft.com/office/powerpoint/2010/main" val="39995585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Whitfield </a:t>
            </a:r>
            <a:r>
              <a:rPr lang="en-US" dirty="0" err="1" smtClean="0"/>
              <a:t>Diffie</a:t>
            </a:r>
            <a:r>
              <a:rPr lang="en-US" dirty="0" smtClean="0"/>
              <a:t> and Martin Hellman invented the </a:t>
            </a:r>
            <a:r>
              <a:rPr lang="en-US" dirty="0" err="1" smtClean="0"/>
              <a:t>Diffie</a:t>
            </a:r>
            <a:r>
              <a:rPr lang="en-US" dirty="0" smtClean="0"/>
              <a:t>-Hellman (DH) algorithm in 1976. </a:t>
            </a:r>
          </a:p>
          <a:p>
            <a:pPr algn="just"/>
            <a:r>
              <a:rPr lang="en-US" dirty="0" smtClean="0"/>
              <a:t>The DH algorithm is the basis of most modern automatic key exchange methods and is one of the most common protocols used in networking today. </a:t>
            </a:r>
          </a:p>
          <a:p>
            <a:pPr algn="just"/>
            <a:r>
              <a:rPr lang="en-US" dirty="0" smtClean="0"/>
              <a:t>DH is not an encryption mechanism </a:t>
            </a:r>
          </a:p>
          <a:p>
            <a:pPr algn="just"/>
            <a:r>
              <a:rPr lang="en-US" dirty="0" smtClean="0"/>
              <a:t>DH is not typically used to encrypt data. </a:t>
            </a:r>
          </a:p>
          <a:p>
            <a:pPr marL="800100" lvl="1" indent="-342900" algn="just">
              <a:buFont typeface="Arial"/>
              <a:buChar char="•"/>
            </a:pPr>
            <a:r>
              <a:rPr lang="en-US" dirty="0" smtClean="0"/>
              <a:t>It is a method to securely exchange the keys that encrypt data. </a:t>
            </a:r>
          </a:p>
          <a:p>
            <a:pPr marL="800100" lvl="1" indent="-342900" algn="just">
              <a:buFont typeface="Arial"/>
              <a:buChar char="•"/>
            </a:pPr>
            <a:r>
              <a:rPr lang="en-US" dirty="0" smtClean="0">
                <a:latin typeface="Arial" charset="0"/>
              </a:rPr>
              <a:t>This key can then be used to encrypt subsequent communications using a symmetric key cipher.</a:t>
            </a:r>
            <a:endParaRPr lang="en-US" strike="sngStrike" dirty="0" smtClean="0">
              <a:solidFill>
                <a:srgbClr val="FF0000"/>
              </a:solidFill>
              <a:latin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39</a:t>
            </a:fld>
            <a:endParaRPr lang="en-US"/>
          </a:p>
        </p:txBody>
      </p:sp>
    </p:spTree>
    <p:extLst>
      <p:ext uri="{BB962C8B-B14F-4D97-AF65-F5344CB8AC3E}">
        <p14:creationId xmlns:p14="http://schemas.microsoft.com/office/powerpoint/2010/main" val="11318935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40</a:t>
            </a:fld>
            <a:endParaRPr lang="en-US"/>
          </a:p>
        </p:txBody>
      </p:sp>
    </p:spTree>
    <p:extLst>
      <p:ext uri="{BB962C8B-B14F-4D97-AF65-F5344CB8AC3E}">
        <p14:creationId xmlns:p14="http://schemas.microsoft.com/office/powerpoint/2010/main" val="37853748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42</a:t>
            </a:fld>
            <a:endParaRPr lang="en-US"/>
          </a:p>
        </p:txBody>
      </p:sp>
    </p:spTree>
    <p:extLst>
      <p:ext uri="{BB962C8B-B14F-4D97-AF65-F5344CB8AC3E}">
        <p14:creationId xmlns:p14="http://schemas.microsoft.com/office/powerpoint/2010/main" val="41136629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Either key can be used </a:t>
            </a:r>
            <a:r>
              <a:rPr lang="en-US" dirty="0" smtClean="0">
                <a:solidFill>
                  <a:schemeClr val="tx1"/>
                </a:solidFill>
                <a:latin typeface="Arial" charset="0"/>
              </a:rPr>
              <a:t>for encryption, but the complementary matched key is required for decryption.</a:t>
            </a:r>
          </a:p>
          <a:p>
            <a:pPr marL="800100" lvl="1" indent="-342900">
              <a:buFont typeface="Arial"/>
              <a:buChar char="•"/>
            </a:pPr>
            <a:r>
              <a:rPr lang="en-US" dirty="0" smtClean="0">
                <a:solidFill>
                  <a:schemeClr val="tx1"/>
                </a:solidFill>
                <a:latin typeface="Arial" charset="0"/>
              </a:rPr>
              <a:t>If a public key encrypts data, the matching private key decrypts data. </a:t>
            </a:r>
          </a:p>
          <a:p>
            <a:pPr marL="800100" lvl="1" indent="-342900">
              <a:buFont typeface="Arial"/>
              <a:buChar char="•"/>
            </a:pPr>
            <a:r>
              <a:rPr lang="en-US" dirty="0" smtClean="0">
                <a:solidFill>
                  <a:schemeClr val="tx1"/>
                </a:solidFill>
                <a:latin typeface="Arial" charset="0"/>
              </a:rPr>
              <a:t>If a private key encrypts data</a:t>
            </a:r>
            <a:r>
              <a:rPr lang="en-US" dirty="0" smtClean="0">
                <a:latin typeface="Arial" charset="0"/>
              </a:rPr>
              <a:t>, the matching public key decrypts data.</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45</a:t>
            </a:fld>
            <a:endParaRPr lang="en-US"/>
          </a:p>
        </p:txBody>
      </p:sp>
    </p:spTree>
    <p:extLst>
      <p:ext uri="{BB962C8B-B14F-4D97-AF65-F5344CB8AC3E}">
        <p14:creationId xmlns:p14="http://schemas.microsoft.com/office/powerpoint/2010/main" val="31501661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smtClean="0"/>
              <a:t>There are six steps to the digital signature process, as shown in the figure (next slide):</a:t>
            </a:r>
          </a:p>
          <a:p>
            <a:pPr marL="457200" indent="-457200">
              <a:buFont typeface="+mj-lt"/>
              <a:buAutoNum type="arabicPeriod"/>
            </a:pPr>
            <a:r>
              <a:rPr lang="en-US" sz="1200" dirty="0" smtClean="0"/>
              <a:t>The sending device, the signer, creates a hash of the document.</a:t>
            </a:r>
          </a:p>
          <a:p>
            <a:pPr marL="457200" indent="-457200">
              <a:buFont typeface="+mj-lt"/>
              <a:buAutoNum type="arabicPeriod"/>
            </a:pPr>
            <a:r>
              <a:rPr lang="en-US" sz="1200" dirty="0" smtClean="0"/>
              <a:t>The sending device encrypts the hash with the private key of the signer.</a:t>
            </a:r>
          </a:p>
          <a:p>
            <a:pPr marL="457200" indent="-457200">
              <a:buFont typeface="+mj-lt"/>
              <a:buAutoNum type="arabicPeriod"/>
            </a:pPr>
            <a:r>
              <a:rPr lang="en-US" sz="1200" dirty="0" smtClean="0"/>
              <a:t>The encrypted hash, known as the signature, is appended to the document.</a:t>
            </a:r>
          </a:p>
          <a:p>
            <a:pPr marL="457200" indent="-457200">
              <a:buFont typeface="+mj-lt"/>
              <a:buAutoNum type="arabicPeriod"/>
            </a:pPr>
            <a:r>
              <a:rPr lang="en-US" sz="1200" dirty="0" smtClean="0"/>
              <a:t>The receiving device, the verifier, accepts the document with the digital signature and obtains the public key of the sending device.</a:t>
            </a:r>
          </a:p>
          <a:p>
            <a:pPr marL="457200" indent="-457200">
              <a:buFont typeface="+mj-lt"/>
              <a:buAutoNum type="arabicPeriod"/>
            </a:pPr>
            <a:r>
              <a:rPr lang="en-US" sz="1200" dirty="0" smtClean="0"/>
              <a:t>The receiving device decrypts the signature using the public key of the sending device. This step unveils the assumed hash value of the sending device.</a:t>
            </a:r>
          </a:p>
          <a:p>
            <a:pPr marL="457200" indent="-457200">
              <a:buFont typeface="+mj-lt"/>
              <a:buAutoNum type="arabicPeriod"/>
            </a:pPr>
            <a:r>
              <a:rPr lang="en-US" sz="1200" dirty="0" smtClean="0"/>
              <a:t>The receiving device makes a hash of the received document, without its signature, and compares this hash to the decrypted signature hash. If the hashes match, the document is authentic; it was signed by the assumed signer and has not changed since it was signed.</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50</a:t>
            </a:fld>
            <a:endParaRPr lang="en-US"/>
          </a:p>
        </p:txBody>
      </p:sp>
    </p:spTree>
    <p:extLst>
      <p:ext uri="{BB962C8B-B14F-4D97-AF65-F5344CB8AC3E}">
        <p14:creationId xmlns:p14="http://schemas.microsoft.com/office/powerpoint/2010/main" val="29365616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RSA is about </a:t>
            </a:r>
            <a:r>
              <a:rPr lang="en-US" dirty="0" smtClean="0">
                <a:solidFill>
                  <a:schemeClr val="tx1"/>
                </a:solidFill>
              </a:rPr>
              <a:t>100 times slower than DES in hardware.</a:t>
            </a:r>
          </a:p>
          <a:p>
            <a:r>
              <a:rPr lang="en-US" dirty="0" smtClean="0">
                <a:solidFill>
                  <a:schemeClr val="tx1"/>
                </a:solidFill>
              </a:rPr>
              <a:t>RSA about 1,000 times slower than DES in software. This performance problem is the main reason that RSA is typically used only to protect small amounts of data. </a:t>
            </a:r>
          </a:p>
          <a:p>
            <a:r>
              <a:rPr lang="en-US" dirty="0" smtClean="0">
                <a:solidFill>
                  <a:schemeClr val="tx1"/>
                </a:solidFill>
              </a:rPr>
              <a:t>RSA is mainly used to ensure confidentiality of data by performing encryption, and to perform authentication </a:t>
            </a:r>
            <a:r>
              <a:rPr lang="en-US" dirty="0" smtClean="0"/>
              <a:t>of data or nonrepudiation of data, or both, by generating digital signatures.</a:t>
            </a:r>
            <a:endParaRPr lang="en-US" dirty="0" smtClean="0">
              <a:effectLst/>
            </a:endParaRP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51</a:t>
            </a:fld>
            <a:endParaRPr lang="en-US"/>
          </a:p>
        </p:txBody>
      </p:sp>
    </p:spTree>
    <p:extLst>
      <p:ext uri="{BB962C8B-B14F-4D97-AF65-F5344CB8AC3E}">
        <p14:creationId xmlns:p14="http://schemas.microsoft.com/office/powerpoint/2010/main" val="35422010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charset="0"/>
              </a:rPr>
              <a:t>PKI is the service framework needed to support large-scale public </a:t>
            </a:r>
            <a:r>
              <a:rPr lang="en-US" dirty="0" smtClean="0">
                <a:solidFill>
                  <a:schemeClr val="tx1"/>
                </a:solidFill>
                <a:latin typeface="Arial" charset="0"/>
              </a:rPr>
              <a:t>key-based technologies. Scalable solutions that are an extremely important authentication solution for VPNs. </a:t>
            </a:r>
          </a:p>
          <a:p>
            <a:r>
              <a:rPr lang="en-US" dirty="0" smtClean="0">
                <a:solidFill>
                  <a:schemeClr val="tx1"/>
                </a:solidFill>
                <a:latin typeface="Arial" charset="0"/>
              </a:rPr>
              <a:t>PKI is a set of technical, organizational, and legal components that are needed to establish a system that enables large-scale use of public key cryptography to provide authenticity, confidentiality, integrity, and nonrepudiation services. </a:t>
            </a:r>
          </a:p>
          <a:p>
            <a:r>
              <a:rPr lang="en-US" dirty="0" smtClean="0">
                <a:solidFill>
                  <a:schemeClr val="tx1"/>
                </a:solidFill>
                <a:latin typeface="Arial" charset="0"/>
              </a:rPr>
              <a:t>The PKI framework consists </a:t>
            </a:r>
            <a:r>
              <a:rPr lang="en-US" dirty="0" smtClean="0">
                <a:latin typeface="Arial" charset="0"/>
              </a:rPr>
              <a:t>of the hardware, software, people, policies, and procedures needed to create, manage, store, distribute, and revoke digital certificates. </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52</a:t>
            </a:fld>
            <a:endParaRPr lang="en-US"/>
          </a:p>
        </p:txBody>
      </p:sp>
    </p:spTree>
    <p:extLst>
      <p:ext uri="{BB962C8B-B14F-4D97-AF65-F5344CB8AC3E}">
        <p14:creationId xmlns:p14="http://schemas.microsoft.com/office/powerpoint/2010/main" val="22085672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Building a large PKI involves a huge amount of organizational and legal work. </a:t>
            </a:r>
          </a:p>
          <a:p>
            <a:r>
              <a:rPr lang="en-US" dirty="0" smtClean="0"/>
              <a:t>There are five main components of a PKI:</a:t>
            </a:r>
          </a:p>
          <a:p>
            <a:pPr marL="800100" lvl="1" indent="-342900">
              <a:buFont typeface="Arial"/>
              <a:buChar char="•"/>
            </a:pPr>
            <a:r>
              <a:rPr lang="en-US" dirty="0" smtClean="0"/>
              <a:t>PKI users, such as people, devices, and servers</a:t>
            </a:r>
          </a:p>
          <a:p>
            <a:pPr marL="800100" lvl="1" indent="-342900">
              <a:buFont typeface="Arial"/>
              <a:buChar char="•"/>
            </a:pPr>
            <a:r>
              <a:rPr lang="en-US" dirty="0" smtClean="0"/>
              <a:t>CAs for key management</a:t>
            </a:r>
          </a:p>
          <a:p>
            <a:pPr marL="800100" lvl="1" indent="-342900">
              <a:buFont typeface="Arial"/>
              <a:buChar char="•"/>
            </a:pPr>
            <a:r>
              <a:rPr lang="en-US" dirty="0" smtClean="0"/>
              <a:t>Storage and protocols</a:t>
            </a:r>
          </a:p>
          <a:p>
            <a:pPr marL="800100" lvl="1" indent="-342900">
              <a:buFont typeface="Arial"/>
              <a:buChar char="•"/>
            </a:pPr>
            <a:r>
              <a:rPr lang="en-US" dirty="0" smtClean="0"/>
              <a:t>Supporting organizational framework, known as practices and user authentication using Local Registration Authorities (LRAs)</a:t>
            </a:r>
          </a:p>
          <a:p>
            <a:pPr marL="800100" lvl="1" indent="-342900">
              <a:buFont typeface="Arial"/>
              <a:buChar char="•"/>
            </a:pPr>
            <a:r>
              <a:rPr lang="en-US" dirty="0" smtClean="0"/>
              <a:t>Supporting legal framework</a:t>
            </a:r>
          </a:p>
          <a:p>
            <a:endParaRPr lang="en-GB" dirty="0" smtClean="0"/>
          </a:p>
          <a:p>
            <a:r>
              <a:rPr lang="en-US" dirty="0" smtClean="0"/>
              <a:t>The trust in the certificate is usually determined by how rigorous the </a:t>
            </a:r>
            <a:r>
              <a:rPr lang="en-US" dirty="0" smtClean="0">
                <a:solidFill>
                  <a:schemeClr val="tx1"/>
                </a:solidFill>
              </a:rPr>
              <a:t>procedure was that verified the identity of the holder when the certificate was issued:</a:t>
            </a:r>
          </a:p>
          <a:p>
            <a:pPr marL="800100" lvl="1" indent="-342900">
              <a:buFont typeface="Arial"/>
              <a:buChar char="•"/>
            </a:pPr>
            <a:r>
              <a:rPr lang="en-US" dirty="0" smtClean="0">
                <a:solidFill>
                  <a:schemeClr val="tx1"/>
                </a:solidFill>
              </a:rPr>
              <a:t>Class 0 – Used for testing purposes in which no checks have been performed.</a:t>
            </a:r>
          </a:p>
          <a:p>
            <a:pPr marL="800100" lvl="1" indent="-342900">
              <a:buFont typeface="Arial"/>
              <a:buChar char="•"/>
            </a:pPr>
            <a:r>
              <a:rPr lang="en-US" dirty="0" smtClean="0">
                <a:solidFill>
                  <a:schemeClr val="tx1"/>
                </a:solidFill>
              </a:rPr>
              <a:t>Class 1 - Used for individuals with a focus on email.</a:t>
            </a:r>
          </a:p>
          <a:p>
            <a:pPr marL="800100" lvl="1" indent="-342900">
              <a:buFont typeface="Arial"/>
              <a:buChar char="•"/>
            </a:pPr>
            <a:r>
              <a:rPr lang="en-US" dirty="0" smtClean="0">
                <a:solidFill>
                  <a:schemeClr val="tx1"/>
                </a:solidFill>
              </a:rPr>
              <a:t>Class 2 - Used for organizations for which proof of identity is required.</a:t>
            </a:r>
          </a:p>
          <a:p>
            <a:pPr marL="800100" lvl="1" indent="-342900">
              <a:buFont typeface="Arial"/>
              <a:buChar char="•"/>
            </a:pPr>
            <a:r>
              <a:rPr lang="en-US" dirty="0" smtClean="0">
                <a:solidFill>
                  <a:schemeClr val="tx1"/>
                </a:solidFill>
              </a:rPr>
              <a:t>Class 3 - Used for servers and software signing for which independent verification and checking of identity and authority is done by the issuing certificate authority.</a:t>
            </a:r>
          </a:p>
          <a:p>
            <a:pPr marL="800100" lvl="1" indent="-342900">
              <a:buFont typeface="Arial"/>
              <a:buChar char="•"/>
            </a:pPr>
            <a:r>
              <a:rPr lang="en-US" dirty="0" smtClean="0">
                <a:solidFill>
                  <a:schemeClr val="tx1"/>
                </a:solidFill>
              </a:rPr>
              <a:t>Class 4 - Used for online business transactions between companies.</a:t>
            </a:r>
          </a:p>
          <a:p>
            <a:pPr marL="800100" lvl="1" indent="-342900">
              <a:buFont typeface="Arial"/>
              <a:buChar char="•"/>
            </a:pPr>
            <a:r>
              <a:rPr lang="en-US" dirty="0" smtClean="0">
                <a:solidFill>
                  <a:schemeClr val="tx1"/>
                </a:solidFill>
              </a:rPr>
              <a:t>Class 5 - Used for </a:t>
            </a:r>
            <a:r>
              <a:rPr lang="en-US" dirty="0" smtClean="0"/>
              <a:t>private organizations or governmental security.</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53</a:t>
            </a:fld>
            <a:endParaRPr lang="en-US"/>
          </a:p>
        </p:txBody>
      </p:sp>
    </p:spTree>
    <p:extLst>
      <p:ext uri="{BB962C8B-B14F-4D97-AF65-F5344CB8AC3E}">
        <p14:creationId xmlns:p14="http://schemas.microsoft.com/office/powerpoint/2010/main" val="3101637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7640303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Bullet_Left">
    <p:spTree>
      <p:nvGrpSpPr>
        <p:cNvPr id="1" name=""/>
        <p:cNvGrpSpPr/>
        <p:nvPr/>
      </p:nvGrpSpPr>
      <p:grpSpPr>
        <a:xfrm>
          <a:off x="0" y="0"/>
          <a:ext cx="0" cy="0"/>
          <a:chOff x="0" y="0"/>
          <a:chExt cx="0" cy="0"/>
        </a:xfrm>
      </p:grpSpPr>
      <p:sp>
        <p:nvSpPr>
          <p:cNvPr id="4" name="Text Placeholder 3"/>
          <p:cNvSpPr>
            <a:spLocks noGrp="1" noChangeAspect="1"/>
          </p:cNvSpPr>
          <p:nvPr>
            <p:ph type="body" sz="quarter" idx="10"/>
          </p:nvPr>
        </p:nvSpPr>
        <p:spPr>
          <a:xfrm>
            <a:off x="239713" y="914400"/>
            <a:ext cx="4122425" cy="5391045"/>
          </a:xfrm>
        </p:spPr>
        <p:txBody>
          <a:bodyPr>
            <a:normAutofit/>
          </a:bodyPr>
          <a:lstStyle>
            <a:lvl1pPr>
              <a:lnSpc>
                <a:spcPct val="95000"/>
              </a:lnSpc>
              <a:spcBef>
                <a:spcPts val="1480"/>
              </a:spcBef>
              <a:defRPr sz="1800">
                <a:solidFill>
                  <a:srgbClr val="000000"/>
                </a:solidFill>
                <a:latin typeface="+mj-lt"/>
              </a:defRPr>
            </a:lvl1pPr>
            <a:lvl2pPr>
              <a:lnSpc>
                <a:spcPct val="95000"/>
              </a:lnSpc>
              <a:spcBef>
                <a:spcPts val="600"/>
              </a:spcBef>
              <a:defRPr sz="1400">
                <a:solidFill>
                  <a:srgbClr val="000000"/>
                </a:solidFill>
                <a:latin typeface="+mj-lt"/>
              </a:defRPr>
            </a:lvl2pPr>
            <a:lvl3pPr>
              <a:defRPr sz="1200">
                <a:solidFill>
                  <a:srgbClr val="000000"/>
                </a:solidFill>
                <a:latin typeface="+mj-lt"/>
              </a:defRPr>
            </a:lvl3pPr>
            <a:lvl4pPr>
              <a:defRPr sz="1100">
                <a:solidFill>
                  <a:srgbClr val="000000"/>
                </a:solidFill>
                <a:latin typeface="+mj-lt"/>
              </a:defRPr>
            </a:lvl4pPr>
            <a:lvl5pPr>
              <a:defRPr sz="1100">
                <a:solidFill>
                  <a:srgbClr val="000000"/>
                </a:solidFill>
                <a:latin typeface="+mj-lt"/>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8363919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379492"/>
            <a:ext cx="8733677"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5.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4.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8.xml"/><Relationship Id="rId5" Type="http://schemas.openxmlformats.org/officeDocument/2006/relationships/image" Target="../media/image22.pn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4.xml"/><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4.xml"/><Relationship Id="rId4" Type="http://schemas.openxmlformats.org/officeDocument/2006/relationships/image" Target="../media/image37.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8.xml"/><Relationship Id="rId1" Type="http://schemas.openxmlformats.org/officeDocument/2006/relationships/vmlDrawing" Target="../drawings/vmlDrawing1.vml"/><Relationship Id="rId4" Type="http://schemas.openxmlformats.org/officeDocument/2006/relationships/image" Target="../media/image39.png"/></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258484" y="3158067"/>
            <a:ext cx="3854450" cy="942446"/>
          </a:xfrm>
        </p:spPr>
        <p:txBody>
          <a:bodyPr/>
          <a:lstStyle/>
          <a:p>
            <a:pPr eaLnBrk="1" hangingPunct="1"/>
            <a:r>
              <a:rPr lang="en-US" sz="2800" dirty="0">
                <a:latin typeface="Arial" charset="0"/>
              </a:rPr>
              <a:t/>
            </a:r>
            <a:br>
              <a:rPr lang="en-US" sz="2800" dirty="0">
                <a:latin typeface="Arial" charset="0"/>
              </a:rPr>
            </a:br>
            <a:r>
              <a:rPr lang="en-US" sz="2800" dirty="0" smtClean="0">
                <a:latin typeface="Arial" charset="0"/>
              </a:rPr>
              <a:t>Cryptographic Systems</a:t>
            </a:r>
            <a:endParaRPr lang="en-US" sz="2800" dirty="0">
              <a:solidFill>
                <a:schemeClr val="folHlink"/>
              </a:solidFill>
              <a:latin typeface="Arial" charset="0"/>
            </a:endParaRPr>
          </a:p>
        </p:txBody>
      </p:sp>
      <p:sp>
        <p:nvSpPr>
          <p:cNvPr id="7170" name="Rectangle 3"/>
          <p:cNvSpPr>
            <a:spLocks noGrp="1" noChangeArrowheads="1"/>
          </p:cNvSpPr>
          <p:nvPr>
            <p:ph type="subTitle" idx="1"/>
          </p:nvPr>
        </p:nvSpPr>
        <p:spPr>
          <a:xfrm>
            <a:off x="2692406" y="1200680"/>
            <a:ext cx="2929468" cy="658812"/>
          </a:xfrm>
        </p:spPr>
        <p:txBody>
          <a:bodyPr/>
          <a:lstStyle/>
          <a:p>
            <a:pPr eaLnBrk="1" hangingPunct="1">
              <a:buFont typeface="Wingdings" charset="0"/>
              <a:buNone/>
            </a:pPr>
            <a:r>
              <a:rPr lang="en-US" sz="2400" dirty="0" smtClean="0">
                <a:latin typeface="Arial" charset="0"/>
              </a:rPr>
              <a:t>Internet Security</a:t>
            </a:r>
            <a:endParaRPr lang="en-US" sz="2400" dirty="0">
              <a:latin typeface="Arial" charset="0"/>
            </a:endParaRP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1286933" y="25402"/>
            <a:ext cx="7857067" cy="431800"/>
          </a:xfrm>
        </p:spPr>
        <p:txBody>
          <a:bodyPr/>
          <a:lstStyle/>
          <a:p>
            <a:pPr eaLnBrk="1" hangingPunct="1"/>
            <a:r>
              <a:rPr lang="en-US" dirty="0" smtClean="0">
                <a:latin typeface="Arial" charset="0"/>
              </a:rPr>
              <a:t>Objectives </a:t>
            </a:r>
            <a:endParaRPr lang="en-US" dirty="0">
              <a:latin typeface="Arial" charset="0"/>
            </a:endParaRPr>
          </a:p>
        </p:txBody>
      </p:sp>
      <p:sp>
        <p:nvSpPr>
          <p:cNvPr id="5" name="Rectangle 3"/>
          <p:cNvSpPr txBox="1">
            <a:spLocks noChangeArrowheads="1"/>
          </p:cNvSpPr>
          <p:nvPr/>
        </p:nvSpPr>
        <p:spPr bwMode="auto">
          <a:xfrm>
            <a:off x="1481666" y="428416"/>
            <a:ext cx="7247475" cy="5543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eaLnBrk="1" hangingPunct="1">
              <a:buFont typeface="Wingdings" charset="0"/>
              <a:buNone/>
            </a:pPr>
            <a:r>
              <a:rPr lang="en-US" sz="1100" b="1" kern="0" dirty="0" smtClean="0">
                <a:latin typeface="Arial" charset="0"/>
              </a:rPr>
              <a:t>In this lecture you will:</a:t>
            </a:r>
          </a:p>
          <a:p>
            <a:r>
              <a:rPr lang="en-US" sz="1100" kern="0" dirty="0" smtClean="0">
                <a:latin typeface="Arial" charset="0"/>
              </a:rPr>
              <a:t>Describe the requirements of secure communications including integrity, authentication, and confidentiality.</a:t>
            </a:r>
          </a:p>
          <a:p>
            <a:r>
              <a:rPr lang="en-US" sz="1100" kern="0" dirty="0" smtClean="0">
                <a:latin typeface="Arial" charset="0"/>
              </a:rPr>
              <a:t>Describe cryptography and provide an example.</a:t>
            </a:r>
          </a:p>
          <a:p>
            <a:r>
              <a:rPr lang="en-US" sz="1100" kern="0" dirty="0" smtClean="0">
                <a:latin typeface="Arial" charset="0"/>
              </a:rPr>
              <a:t>Describe cryptanalysis and provide an example.</a:t>
            </a:r>
          </a:p>
          <a:p>
            <a:r>
              <a:rPr lang="en-US" sz="1100" kern="0" dirty="0" smtClean="0">
                <a:latin typeface="Arial" charset="0"/>
              </a:rPr>
              <a:t>Describe cryptology and provide an example.</a:t>
            </a:r>
          </a:p>
          <a:p>
            <a:r>
              <a:rPr lang="en-US" sz="1100" kern="0" dirty="0" smtClean="0">
                <a:latin typeface="Arial" charset="0"/>
              </a:rPr>
              <a:t>Describe the importance and functions of cryptographic hashes.</a:t>
            </a:r>
          </a:p>
          <a:p>
            <a:r>
              <a:rPr lang="en-US" sz="1100" kern="0" dirty="0" smtClean="0">
                <a:latin typeface="Arial" charset="0"/>
              </a:rPr>
              <a:t>Describe the features and functions of the MD5 algorithm and of the SHA-1 algorithm.</a:t>
            </a:r>
          </a:p>
          <a:p>
            <a:r>
              <a:rPr lang="en-US" sz="1100" kern="0" dirty="0" smtClean="0">
                <a:latin typeface="Arial" charset="0"/>
              </a:rPr>
              <a:t>Describe how to enable authenticity with HMAC.</a:t>
            </a:r>
          </a:p>
          <a:p>
            <a:r>
              <a:rPr lang="en-US" sz="1100" kern="0" dirty="0" smtClean="0">
                <a:latin typeface="Arial" charset="0"/>
              </a:rPr>
              <a:t>Describe the components of key management.</a:t>
            </a:r>
          </a:p>
          <a:p>
            <a:r>
              <a:rPr lang="en-US" sz="1100" kern="0" dirty="0" smtClean="0">
                <a:latin typeface="Arial" charset="0"/>
              </a:rPr>
              <a:t>Describe the mechanisms used to ensure data confidentiality.</a:t>
            </a:r>
          </a:p>
          <a:p>
            <a:r>
              <a:rPr lang="en-US" sz="1100" kern="0" dirty="0" smtClean="0">
                <a:latin typeface="Arial" charset="0"/>
              </a:rPr>
              <a:t>Describe the function of the DES algorithms.</a:t>
            </a:r>
          </a:p>
          <a:p>
            <a:r>
              <a:rPr lang="en-US" sz="1100" kern="0" dirty="0" smtClean="0">
                <a:latin typeface="Arial" charset="0"/>
              </a:rPr>
              <a:t>Describe the function of the 3DES algorithm.</a:t>
            </a:r>
          </a:p>
          <a:p>
            <a:r>
              <a:rPr lang="en-US" sz="1100" kern="0" dirty="0" smtClean="0">
                <a:latin typeface="Arial" charset="0"/>
              </a:rPr>
              <a:t>Describe the function of the AES algorithm.</a:t>
            </a:r>
          </a:p>
          <a:p>
            <a:r>
              <a:rPr lang="en-US" sz="1100" kern="0" dirty="0" smtClean="0">
                <a:latin typeface="Arial" charset="0"/>
              </a:rPr>
              <a:t>Describe the function of the Software Encrypted Algorithm (SEAL) and the </a:t>
            </a:r>
            <a:r>
              <a:rPr lang="en-US" sz="1100" kern="0" dirty="0" err="1" smtClean="0">
                <a:latin typeface="Arial" charset="0"/>
              </a:rPr>
              <a:t>Rivest</a:t>
            </a:r>
            <a:r>
              <a:rPr lang="en-US" sz="1100" kern="0" dirty="0" smtClean="0">
                <a:latin typeface="Arial" charset="0"/>
              </a:rPr>
              <a:t> ciphers (RC) algorithms.</a:t>
            </a:r>
          </a:p>
          <a:p>
            <a:r>
              <a:rPr lang="en-US" sz="1100" kern="0" dirty="0" smtClean="0">
                <a:latin typeface="Arial" charset="0"/>
              </a:rPr>
              <a:t>Describe the function of the DH algorithm and its supporting role to DES, 3DES, and AES.</a:t>
            </a:r>
          </a:p>
          <a:p>
            <a:r>
              <a:rPr lang="en-US" sz="1100" kern="0" dirty="0" smtClean="0">
                <a:latin typeface="Arial" charset="0"/>
              </a:rPr>
              <a:t>Explain the differences between symmetric and asymmetric encryptions and their intended applications.</a:t>
            </a:r>
          </a:p>
          <a:p>
            <a:r>
              <a:rPr lang="en-US" sz="1100" kern="0" dirty="0" smtClean="0">
                <a:latin typeface="Arial" charset="0"/>
              </a:rPr>
              <a:t>Explain the functionality of digital signatures.</a:t>
            </a:r>
          </a:p>
          <a:p>
            <a:r>
              <a:rPr lang="en-US" sz="1100" kern="0" dirty="0" smtClean="0">
                <a:latin typeface="Arial" charset="0"/>
              </a:rPr>
              <a:t>Describe the function of the RSA algorithm.</a:t>
            </a:r>
          </a:p>
          <a:p>
            <a:r>
              <a:rPr lang="en-US" sz="1100" kern="0" dirty="0" smtClean="0">
                <a:latin typeface="Arial" charset="0"/>
              </a:rPr>
              <a:t>Describe the principles behind a public key infrastructure (PKI).</a:t>
            </a:r>
          </a:p>
          <a:p>
            <a:r>
              <a:rPr lang="en-US" sz="1100" kern="0" dirty="0" smtClean="0">
                <a:latin typeface="Arial" charset="0"/>
              </a:rPr>
              <a:t>Describe the various PKI standards.</a:t>
            </a:r>
          </a:p>
          <a:p>
            <a:r>
              <a:rPr lang="en-US" sz="1100" kern="0" dirty="0" smtClean="0">
                <a:latin typeface="Arial" charset="0"/>
              </a:rPr>
              <a:t>Describe the role of CAs and the digital certificates that they issue in a PKI.</a:t>
            </a:r>
          </a:p>
          <a:p>
            <a:r>
              <a:rPr lang="en-US" sz="1100" kern="0" dirty="0" smtClean="0">
                <a:latin typeface="Arial" charset="0"/>
              </a:rPr>
              <a:t>Describe the characteristics of digital certificates and CAs.</a:t>
            </a:r>
            <a:endParaRPr lang="en-US" sz="1100" kern="0" dirty="0">
              <a:latin typeface="Arial" charset="0"/>
            </a:endParaRPr>
          </a:p>
        </p:txBody>
      </p:sp>
    </p:spTree>
    <p:extLst>
      <p:ext uri="{BB962C8B-B14F-4D97-AF65-F5344CB8AC3E}">
        <p14:creationId xmlns:p14="http://schemas.microsoft.com/office/powerpoint/2010/main" val="4599667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999067" y="353449"/>
            <a:ext cx="8144933" cy="838200"/>
          </a:xfrm>
        </p:spPr>
        <p:txBody>
          <a:bodyPr/>
          <a:lstStyle/>
          <a:p>
            <a:pPr eaLnBrk="1" hangingPunct="1"/>
            <a:r>
              <a:rPr lang="en-US" dirty="0" smtClean="0">
                <a:latin typeface="Arial" charset="0"/>
              </a:rPr>
              <a:t>Content</a:t>
            </a:r>
            <a:endParaRPr lang="en-US" dirty="0">
              <a:latin typeface="Arial" charset="0"/>
            </a:endParaRPr>
          </a:p>
        </p:txBody>
      </p:sp>
      <p:sp>
        <p:nvSpPr>
          <p:cNvPr id="9218" name="Rectangle 3"/>
          <p:cNvSpPr>
            <a:spLocks noGrp="1" noChangeArrowheads="1"/>
          </p:cNvSpPr>
          <p:nvPr>
            <p:ph idx="1"/>
          </p:nvPr>
        </p:nvSpPr>
        <p:spPr>
          <a:xfrm>
            <a:off x="948267" y="1415684"/>
            <a:ext cx="7294981" cy="4927394"/>
          </a:xfrm>
        </p:spPr>
        <p:txBody>
          <a:bodyPr/>
          <a:lstStyle/>
          <a:p>
            <a:pPr marL="0" indent="0" eaLnBrk="1" hangingPunct="1">
              <a:buNone/>
            </a:pPr>
            <a:r>
              <a:rPr lang="en-US" sz="1800" dirty="0" smtClean="0">
                <a:latin typeface="Arial" charset="0"/>
              </a:rPr>
              <a:t>Introduction</a:t>
            </a:r>
          </a:p>
          <a:p>
            <a:pPr marL="0" indent="0" eaLnBrk="1" hangingPunct="1">
              <a:buNone/>
            </a:pPr>
            <a:r>
              <a:rPr lang="en-US" sz="1800" dirty="0" smtClean="0">
                <a:latin typeface="Arial" charset="0"/>
              </a:rPr>
              <a:t>Cryptographic Services</a:t>
            </a:r>
            <a:endParaRPr lang="en-US" sz="1800" dirty="0">
              <a:latin typeface="Arial" charset="0"/>
            </a:endParaRPr>
          </a:p>
          <a:p>
            <a:pPr marL="0" indent="0" eaLnBrk="1" hangingPunct="1">
              <a:buNone/>
            </a:pPr>
            <a:r>
              <a:rPr lang="en-US" sz="1800" dirty="0" smtClean="0">
                <a:latin typeface="Arial" charset="0"/>
              </a:rPr>
              <a:t>Basic Integrity and Authenticity</a:t>
            </a:r>
            <a:endParaRPr lang="en-US" sz="1800" dirty="0">
              <a:latin typeface="Arial" charset="0"/>
            </a:endParaRPr>
          </a:p>
          <a:p>
            <a:pPr marL="0" indent="0" eaLnBrk="1" hangingPunct="1">
              <a:buNone/>
            </a:pPr>
            <a:r>
              <a:rPr lang="en-US" sz="1800" dirty="0" smtClean="0">
                <a:latin typeface="Arial" charset="0"/>
              </a:rPr>
              <a:t>Confidentiality</a:t>
            </a:r>
            <a:endParaRPr lang="en-US" sz="1800" dirty="0">
              <a:latin typeface="Arial" charset="0"/>
            </a:endParaRPr>
          </a:p>
          <a:p>
            <a:pPr marL="0" indent="0" eaLnBrk="1" hangingPunct="1">
              <a:buNone/>
            </a:pPr>
            <a:r>
              <a:rPr lang="en-US" sz="1800" dirty="0" smtClean="0">
                <a:latin typeface="Arial" charset="0"/>
              </a:rPr>
              <a:t>Public Key Cryptography</a:t>
            </a:r>
          </a:p>
          <a:p>
            <a:pPr marL="0" indent="0" eaLnBrk="1" hangingPunct="1">
              <a:buNone/>
            </a:pPr>
            <a:r>
              <a:rPr lang="en-US" sz="1800" dirty="0" smtClean="0">
                <a:latin typeface="Arial" charset="0"/>
              </a:rPr>
              <a:t>Summary</a:t>
            </a:r>
            <a:endParaRPr lang="en-US" sz="1800" dirty="0">
              <a:latin typeface="Arial"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425884" y="98047"/>
            <a:ext cx="8772157" cy="621608"/>
          </a:xfrm>
        </p:spPr>
        <p:txBody>
          <a:bodyPr/>
          <a:lstStyle/>
          <a:p>
            <a:pPr eaLnBrk="1" hangingPunct="1"/>
            <a:r>
              <a:rPr lang="en-US" dirty="0" smtClean="0">
                <a:latin typeface="Arial" charset="0"/>
              </a:rPr>
              <a:t>Authentication, Integrity, and Confidentiality</a:t>
            </a:r>
            <a:endParaRPr lang="en-US" dirty="0">
              <a:latin typeface="Arial" charset="0"/>
            </a:endParaRPr>
          </a:p>
        </p:txBody>
      </p:sp>
      <p:sp>
        <p:nvSpPr>
          <p:cNvPr id="3" name="Content Placeholder 2"/>
          <p:cNvSpPr>
            <a:spLocks noGrp="1"/>
          </p:cNvSpPr>
          <p:nvPr>
            <p:ph idx="1"/>
          </p:nvPr>
        </p:nvSpPr>
        <p:spPr>
          <a:xfrm>
            <a:off x="417828" y="617462"/>
            <a:ext cx="4847508" cy="5256258"/>
          </a:xfrm>
        </p:spPr>
        <p:txBody>
          <a:bodyPr/>
          <a:lstStyle/>
          <a:p>
            <a:pPr marL="231775" lvl="1" indent="-231775" algn="just">
              <a:buFont typeface="Wingdings" panose="05000000000000000000" pitchFamily="2" charset="2"/>
              <a:buChar char="§"/>
              <a:tabLst>
                <a:tab pos="231775" algn="l"/>
              </a:tabLst>
            </a:pPr>
            <a:r>
              <a:rPr lang="en-US" dirty="0"/>
              <a:t>To ensure secure </a:t>
            </a:r>
            <a:r>
              <a:rPr lang="en-US" dirty="0" smtClean="0"/>
              <a:t>communications, the </a:t>
            </a:r>
            <a:r>
              <a:rPr lang="en-US" dirty="0"/>
              <a:t>network </a:t>
            </a:r>
            <a:r>
              <a:rPr lang="en-US" dirty="0" smtClean="0"/>
              <a:t>administrator’s primary goal </a:t>
            </a:r>
            <a:r>
              <a:rPr lang="en-US" dirty="0"/>
              <a:t>is to secure the </a:t>
            </a:r>
            <a:r>
              <a:rPr lang="en-US" dirty="0" smtClean="0"/>
              <a:t>network’s infrastructure</a:t>
            </a:r>
            <a:r>
              <a:rPr lang="en-US" dirty="0"/>
              <a:t>, including routers, switches, servers, and hosts. </a:t>
            </a:r>
            <a:endParaRPr lang="en-US" dirty="0" smtClean="0"/>
          </a:p>
          <a:p>
            <a:pPr algn="just"/>
            <a:r>
              <a:rPr lang="en-US" sz="2000" dirty="0">
                <a:latin typeface="Arial" charset="0"/>
              </a:rPr>
              <a:t>A network LAN can be secured through:</a:t>
            </a:r>
          </a:p>
          <a:p>
            <a:pPr marL="800100" lvl="1" indent="-342900" algn="just">
              <a:buFont typeface="Arial"/>
              <a:buChar char="•"/>
            </a:pPr>
            <a:r>
              <a:rPr lang="en-US" dirty="0">
                <a:latin typeface="Arial" charset="0"/>
              </a:rPr>
              <a:t>Device hardening</a:t>
            </a:r>
          </a:p>
          <a:p>
            <a:pPr marL="800100" lvl="1" indent="-342900" algn="just">
              <a:buFont typeface="Arial"/>
              <a:buChar char="•"/>
            </a:pPr>
            <a:r>
              <a:rPr lang="en-US" dirty="0">
                <a:latin typeface="Arial" charset="0"/>
              </a:rPr>
              <a:t>AAA access control</a:t>
            </a:r>
          </a:p>
          <a:p>
            <a:pPr marL="800100" lvl="1" indent="-342900" algn="just">
              <a:buFont typeface="Arial"/>
              <a:buChar char="•"/>
            </a:pPr>
            <a:r>
              <a:rPr lang="en-US" dirty="0">
                <a:latin typeface="Arial" charset="0"/>
              </a:rPr>
              <a:t>Firewall features</a:t>
            </a:r>
          </a:p>
          <a:p>
            <a:pPr marL="800100" lvl="1" indent="-342900" algn="just">
              <a:buFont typeface="Arial"/>
              <a:buChar char="•"/>
            </a:pPr>
            <a:r>
              <a:rPr lang="en-US" dirty="0">
                <a:latin typeface="Arial" charset="0"/>
              </a:rPr>
              <a:t>IPS implementations</a:t>
            </a:r>
          </a:p>
          <a:p>
            <a:pPr algn="just"/>
            <a:r>
              <a:rPr lang="en-US" sz="2000" dirty="0">
                <a:latin typeface="Arial" charset="0"/>
              </a:rPr>
              <a:t>How is network traffic protected when traversing the public Internet? </a:t>
            </a:r>
            <a:r>
              <a:rPr lang="en-US" sz="2000" dirty="0" smtClean="0">
                <a:latin typeface="Arial" charset="0"/>
              </a:rPr>
              <a:t>By </a:t>
            </a:r>
            <a:r>
              <a:rPr lang="en-US" sz="2000" dirty="0">
                <a:latin typeface="Arial" charset="0"/>
              </a:rPr>
              <a:t>u</a:t>
            </a:r>
            <a:r>
              <a:rPr lang="en-US" sz="2000" dirty="0" smtClean="0">
                <a:latin typeface="Arial" charset="0"/>
              </a:rPr>
              <a:t>sing </a:t>
            </a:r>
            <a:r>
              <a:rPr lang="en-US" sz="2000" dirty="0">
                <a:latin typeface="Arial" charset="0"/>
              </a:rPr>
              <a:t>cryptographic </a:t>
            </a:r>
            <a:r>
              <a:rPr lang="en-US" sz="2000" dirty="0" smtClean="0">
                <a:latin typeface="Arial" charset="0"/>
              </a:rPr>
              <a:t>methods.</a:t>
            </a:r>
            <a:endParaRPr lang="en-US" sz="2000" dirty="0">
              <a:latin typeface="Arial" charset="0"/>
            </a:endParaRPr>
          </a:p>
        </p:txBody>
      </p:sp>
      <p:pic>
        <p:nvPicPr>
          <p:cNvPr id="4" name="Picture 3"/>
          <p:cNvPicPr>
            <a:picLocks noChangeAspect="1"/>
          </p:cNvPicPr>
          <p:nvPr/>
        </p:nvPicPr>
        <p:blipFill>
          <a:blip r:embed="rId3"/>
          <a:stretch>
            <a:fillRect/>
          </a:stretch>
        </p:blipFill>
        <p:spPr>
          <a:xfrm>
            <a:off x="5223942" y="2513448"/>
            <a:ext cx="3870325" cy="2990705"/>
          </a:xfrm>
          <a:prstGeom prst="rect">
            <a:avLst/>
          </a:prstGeom>
        </p:spPr>
      </p:pic>
    </p:spTree>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007412" y="4142032"/>
            <a:ext cx="2300756" cy="1611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1" name="Rectangle 2"/>
          <p:cNvSpPr>
            <a:spLocks noGrp="1" noChangeArrowheads="1"/>
          </p:cNvSpPr>
          <p:nvPr>
            <p:ph type="title"/>
          </p:nvPr>
        </p:nvSpPr>
        <p:spPr>
          <a:xfrm>
            <a:off x="338667" y="89580"/>
            <a:ext cx="8729134" cy="409953"/>
          </a:xfrm>
        </p:spPr>
        <p:txBody>
          <a:bodyPr/>
          <a:lstStyle/>
          <a:p>
            <a:pPr eaLnBrk="1" hangingPunct="1"/>
            <a:r>
              <a:rPr lang="en-US" sz="2800" dirty="0" smtClean="0">
                <a:latin typeface="Arial" charset="0"/>
              </a:rPr>
              <a:t/>
            </a:r>
            <a:br>
              <a:rPr lang="en-US" sz="2800" dirty="0" smtClean="0">
                <a:latin typeface="Arial" charset="0"/>
              </a:rPr>
            </a:br>
            <a:r>
              <a:rPr lang="en-US" sz="2800" dirty="0" smtClean="0">
                <a:latin typeface="Arial" charset="0"/>
              </a:rPr>
              <a:t>Authentication, Integrity, and Confidentiality</a:t>
            </a:r>
            <a:endParaRPr lang="en-US" sz="2800" dirty="0">
              <a:latin typeface="Arial" charset="0"/>
            </a:endParaRPr>
          </a:p>
        </p:txBody>
      </p:sp>
      <p:sp>
        <p:nvSpPr>
          <p:cNvPr id="3" name="Content Placeholder 2"/>
          <p:cNvSpPr>
            <a:spLocks noGrp="1"/>
          </p:cNvSpPr>
          <p:nvPr>
            <p:ph idx="1"/>
          </p:nvPr>
        </p:nvSpPr>
        <p:spPr>
          <a:xfrm>
            <a:off x="417830" y="702132"/>
            <a:ext cx="4630420" cy="5256258"/>
          </a:xfrm>
        </p:spPr>
        <p:txBody>
          <a:bodyPr/>
          <a:lstStyle/>
          <a:p>
            <a:pPr marL="0" indent="0" algn="just">
              <a:buNone/>
            </a:pPr>
            <a:r>
              <a:rPr lang="en-US" dirty="0"/>
              <a:t>Secure communications necessitates three primary objectives:</a:t>
            </a:r>
          </a:p>
          <a:p>
            <a:pPr marL="466725" lvl="1" indent="-342900" algn="just">
              <a:buFont typeface="Arial" panose="020B0604020202020204" pitchFamily="34" charset="0"/>
              <a:buChar char="•"/>
            </a:pPr>
            <a:r>
              <a:rPr lang="en-US" b="1" dirty="0"/>
              <a:t>Authentication </a:t>
            </a:r>
            <a:r>
              <a:rPr lang="en-US" b="1" dirty="0" smtClean="0"/>
              <a:t>- </a:t>
            </a:r>
            <a:r>
              <a:rPr lang="en-US" dirty="0" smtClean="0"/>
              <a:t>Guarantees </a:t>
            </a:r>
            <a:r>
              <a:rPr lang="en-US" dirty="0"/>
              <a:t>that the message is not a forgery and does actually come from whom it states. </a:t>
            </a:r>
          </a:p>
          <a:p>
            <a:pPr marL="466725" lvl="1" indent="-342900" algn="just">
              <a:buFont typeface="Arial" panose="020B0604020202020204" pitchFamily="34" charset="0"/>
              <a:buChar char="•"/>
            </a:pPr>
            <a:r>
              <a:rPr lang="en-US" b="1" dirty="0"/>
              <a:t>Integrity </a:t>
            </a:r>
            <a:r>
              <a:rPr lang="en-US" b="1" dirty="0" smtClean="0"/>
              <a:t>- </a:t>
            </a:r>
            <a:r>
              <a:rPr lang="en-US" dirty="0" smtClean="0"/>
              <a:t>Guarantees </a:t>
            </a:r>
            <a:r>
              <a:rPr lang="en-US" dirty="0"/>
              <a:t>that no one intercepted the message and altered it; similar to a checksum function in a frame.</a:t>
            </a:r>
          </a:p>
          <a:p>
            <a:pPr marL="466725" lvl="1" indent="-342900" algn="just">
              <a:buFont typeface="Arial" panose="020B0604020202020204" pitchFamily="34" charset="0"/>
              <a:buChar char="•"/>
            </a:pPr>
            <a:r>
              <a:rPr lang="en-US" b="1" dirty="0"/>
              <a:t>Confidentiality </a:t>
            </a:r>
            <a:r>
              <a:rPr lang="en-US" b="1" dirty="0" smtClean="0"/>
              <a:t>- </a:t>
            </a:r>
            <a:r>
              <a:rPr lang="en-US" dirty="0" smtClean="0"/>
              <a:t>Guarantees </a:t>
            </a:r>
            <a:r>
              <a:rPr lang="en-US" dirty="0"/>
              <a:t>that if the message is captured, it cannot be deciphered.</a:t>
            </a:r>
          </a:p>
        </p:txBody>
      </p:sp>
      <p:sp>
        <p:nvSpPr>
          <p:cNvPr id="5" name="Rectangle 3"/>
          <p:cNvSpPr txBox="1">
            <a:spLocks noChangeArrowheads="1"/>
          </p:cNvSpPr>
          <p:nvPr/>
        </p:nvSpPr>
        <p:spPr bwMode="auto">
          <a:xfrm>
            <a:off x="5973207" y="1991273"/>
            <a:ext cx="2514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a:lnSpc>
                <a:spcPct val="100000"/>
              </a:lnSpc>
              <a:spcBef>
                <a:spcPts val="300"/>
              </a:spcBef>
              <a:spcAft>
                <a:spcPts val="300"/>
              </a:spcAft>
              <a:buSzPct val="100000"/>
              <a:buFont typeface="Wingdings" charset="0"/>
              <a:buNone/>
            </a:pPr>
            <a:r>
              <a:rPr lang="en-US" sz="1800" dirty="0" smtClean="0">
                <a:latin typeface="Arial" charset="0"/>
              </a:rPr>
              <a:t>Authentication</a:t>
            </a:r>
            <a:endParaRPr lang="en-US" sz="1800" dirty="0">
              <a:latin typeface="Arial" charset="0"/>
            </a:endParaRPr>
          </a:p>
        </p:txBody>
      </p:sp>
      <p:pic>
        <p:nvPicPr>
          <p:cNvPr id="6"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057550" y="548303"/>
            <a:ext cx="2179126" cy="1466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018433" y="2466165"/>
            <a:ext cx="2276725" cy="1531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6"/>
          <p:cNvSpPr>
            <a:spLocks noChangeArrowheads="1"/>
          </p:cNvSpPr>
          <p:nvPr/>
        </p:nvSpPr>
        <p:spPr bwMode="auto">
          <a:xfrm>
            <a:off x="5618489" y="4003025"/>
            <a:ext cx="32766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algn="ctr" defTabSz="814388">
              <a:lnSpc>
                <a:spcPct val="80000"/>
              </a:lnSpc>
              <a:spcBef>
                <a:spcPts val="300"/>
              </a:spcBef>
              <a:spcAft>
                <a:spcPts val="300"/>
              </a:spcAft>
              <a:buClr>
                <a:schemeClr val="tx2"/>
              </a:buClr>
              <a:buSzPct val="100000"/>
              <a:buFont typeface="Wingdings" charset="0"/>
              <a:buNone/>
            </a:pPr>
            <a:r>
              <a:rPr lang="en-US" sz="1800" dirty="0"/>
              <a:t>Integrity</a:t>
            </a:r>
          </a:p>
        </p:txBody>
      </p:sp>
      <p:sp>
        <p:nvSpPr>
          <p:cNvPr id="10" name="Rectangle 7"/>
          <p:cNvSpPr>
            <a:spLocks noChangeArrowheads="1"/>
          </p:cNvSpPr>
          <p:nvPr/>
        </p:nvSpPr>
        <p:spPr bwMode="auto">
          <a:xfrm>
            <a:off x="6102476" y="5496291"/>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algn="ctr" defTabSz="814388">
              <a:lnSpc>
                <a:spcPct val="100000"/>
              </a:lnSpc>
              <a:spcBef>
                <a:spcPts val="300"/>
              </a:spcBef>
              <a:spcAft>
                <a:spcPts val="300"/>
              </a:spcAft>
              <a:buClr>
                <a:schemeClr val="tx2"/>
              </a:buClr>
              <a:buSzPct val="100000"/>
              <a:buFont typeface="Wingdings" charset="0"/>
              <a:buNone/>
            </a:pPr>
            <a:r>
              <a:rPr lang="en-US" sz="1800" dirty="0"/>
              <a:t>Confidentiality</a:t>
            </a:r>
          </a:p>
        </p:txBody>
      </p:sp>
    </p:spTree>
    <p:extLst>
      <p:ext uri="{BB962C8B-B14F-4D97-AF65-F5344CB8AC3E}">
        <p14:creationId xmlns:p14="http://schemas.microsoft.com/office/powerpoint/2010/main" val="2134257633"/>
      </p:ext>
    </p:extLst>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type="body" sz="quarter" idx="10"/>
          </p:nvPr>
        </p:nvSpPr>
        <p:spPr>
          <a:xfrm>
            <a:off x="812800" y="676245"/>
            <a:ext cx="8200504" cy="4896485"/>
          </a:xfrm>
        </p:spPr>
        <p:txBody>
          <a:bodyPr/>
          <a:lstStyle/>
          <a:p>
            <a:pPr algn="just"/>
            <a:r>
              <a:rPr lang="en-US" dirty="0">
                <a:latin typeface="Arial" charset="0"/>
              </a:rPr>
              <a:t>Authentication, integrity, and confidentiality are components of cryptography. </a:t>
            </a:r>
          </a:p>
          <a:p>
            <a:pPr algn="just"/>
            <a:r>
              <a:rPr lang="en-US" dirty="0">
                <a:latin typeface="Arial" charset="0"/>
              </a:rPr>
              <a:t>Cryptography is both the practice and the study of hiding information</a:t>
            </a:r>
            <a:r>
              <a:rPr lang="en-US" dirty="0" smtClean="0">
                <a:latin typeface="Arial" charset="0"/>
              </a:rPr>
              <a:t>.</a:t>
            </a:r>
            <a:endParaRPr lang="en-US" dirty="0">
              <a:latin typeface="Arial" charset="0"/>
            </a:endParaRPr>
          </a:p>
          <a:p>
            <a:pPr algn="just"/>
            <a:r>
              <a:rPr lang="en-US" dirty="0">
                <a:latin typeface="Arial" charset="0"/>
              </a:rPr>
              <a:t>It has been used for centuries to protect secret </a:t>
            </a:r>
            <a:r>
              <a:rPr lang="en-US" dirty="0" smtClean="0">
                <a:latin typeface="Arial" charset="0"/>
              </a:rPr>
              <a:t>documents. Today</a:t>
            </a:r>
            <a:r>
              <a:rPr lang="en-US" dirty="0">
                <a:latin typeface="Arial" charset="0"/>
              </a:rPr>
              <a:t>, modern day cryptographic methods are used in multiple ways to ensure secure communications. </a:t>
            </a:r>
          </a:p>
        </p:txBody>
      </p:sp>
      <p:sp>
        <p:nvSpPr>
          <p:cNvPr id="12290" name="Rectangle 2"/>
          <p:cNvSpPr>
            <a:spLocks noGrp="1" noChangeArrowheads="1"/>
          </p:cNvSpPr>
          <p:nvPr>
            <p:ph type="title"/>
          </p:nvPr>
        </p:nvSpPr>
        <p:spPr>
          <a:xfrm>
            <a:off x="1286933" y="131915"/>
            <a:ext cx="7679092" cy="435341"/>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Creating </a:t>
            </a:r>
            <a:r>
              <a:rPr lang="en-US" dirty="0" err="1" smtClean="0">
                <a:latin typeface="Arial" charset="0"/>
              </a:rPr>
              <a:t>Ciphertext</a:t>
            </a:r>
            <a:endParaRPr lang="en-US" dirty="0">
              <a:latin typeface="Arial" charset="0"/>
            </a:endParaRPr>
          </a:p>
        </p:txBody>
      </p:sp>
      <p:grpSp>
        <p:nvGrpSpPr>
          <p:cNvPr id="2" name="Group 1"/>
          <p:cNvGrpSpPr/>
          <p:nvPr/>
        </p:nvGrpSpPr>
        <p:grpSpPr>
          <a:xfrm>
            <a:off x="494333" y="3408734"/>
            <a:ext cx="8310280" cy="2146177"/>
            <a:chOff x="131483" y="3408734"/>
            <a:chExt cx="8310280" cy="2146177"/>
          </a:xfrm>
        </p:grpSpPr>
        <p:pic>
          <p:nvPicPr>
            <p:cNvPr id="4" name="Picture 8"/>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842000" y="3408734"/>
              <a:ext cx="2599763" cy="1821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txBox="1">
              <a:spLocks noChangeArrowheads="1"/>
            </p:cNvSpPr>
            <p:nvPr/>
          </p:nvSpPr>
          <p:spPr bwMode="auto">
            <a:xfrm>
              <a:off x="146424" y="5045417"/>
              <a:ext cx="2514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a:lnSpc>
                  <a:spcPct val="100000"/>
                </a:lnSpc>
                <a:spcBef>
                  <a:spcPts val="300"/>
                </a:spcBef>
                <a:spcAft>
                  <a:spcPts val="300"/>
                </a:spcAft>
                <a:buSzPct val="100000"/>
                <a:buFont typeface="Wingdings" charset="0"/>
                <a:buNone/>
              </a:pPr>
              <a:r>
                <a:rPr lang="en-US" dirty="0" smtClean="0">
                  <a:latin typeface="Arial" charset="0"/>
                </a:rPr>
                <a:t>Authentication</a:t>
              </a:r>
              <a:endParaRPr lang="en-US" dirty="0">
                <a:latin typeface="Arial" charset="0"/>
              </a:endParaRPr>
            </a:p>
          </p:txBody>
        </p:sp>
        <p:pic>
          <p:nvPicPr>
            <p:cNvPr id="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1483" y="3573715"/>
              <a:ext cx="2292107" cy="1542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212352" y="3607120"/>
              <a:ext cx="2294965" cy="1544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6"/>
            <p:cNvSpPr>
              <a:spLocks noChangeArrowheads="1"/>
            </p:cNvSpPr>
            <p:nvPr/>
          </p:nvSpPr>
          <p:spPr bwMode="auto">
            <a:xfrm>
              <a:off x="3382683" y="5123110"/>
              <a:ext cx="1682376"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algn="ctr" defTabSz="814388">
                <a:lnSpc>
                  <a:spcPct val="80000"/>
                </a:lnSpc>
                <a:spcBef>
                  <a:spcPts val="300"/>
                </a:spcBef>
                <a:spcAft>
                  <a:spcPts val="300"/>
                </a:spcAft>
                <a:buClr>
                  <a:schemeClr val="tx2"/>
                </a:buClr>
                <a:buSzPct val="100000"/>
                <a:buFont typeface="Wingdings" charset="0"/>
                <a:buNone/>
              </a:pPr>
              <a:r>
                <a:rPr lang="en-US" dirty="0"/>
                <a:t>Integrity</a:t>
              </a:r>
            </a:p>
          </p:txBody>
        </p:sp>
        <p:sp>
          <p:nvSpPr>
            <p:cNvPr id="9" name="Rectangle 7"/>
            <p:cNvSpPr>
              <a:spLocks noChangeArrowheads="1"/>
            </p:cNvSpPr>
            <p:nvPr/>
          </p:nvSpPr>
          <p:spPr bwMode="auto">
            <a:xfrm>
              <a:off x="5949577" y="5097711"/>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algn="ctr" defTabSz="814388">
                <a:lnSpc>
                  <a:spcPct val="100000"/>
                </a:lnSpc>
                <a:spcBef>
                  <a:spcPts val="300"/>
                </a:spcBef>
                <a:spcAft>
                  <a:spcPts val="300"/>
                </a:spcAft>
                <a:buClr>
                  <a:schemeClr val="tx2"/>
                </a:buClr>
                <a:buSzPct val="100000"/>
                <a:buFont typeface="Wingdings" charset="0"/>
                <a:buNone/>
              </a:pPr>
              <a:r>
                <a:rPr lang="en-US" dirty="0"/>
                <a:t>Confidentiality</a:t>
              </a:r>
            </a:p>
          </p:txBody>
        </p:sp>
      </p:grpSp>
    </p:spTree>
    <p:extLst>
      <p:ext uri="{BB962C8B-B14F-4D97-AF65-F5344CB8AC3E}">
        <p14:creationId xmlns:p14="http://schemas.microsoft.com/office/powerpoint/2010/main" val="17869410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7" name="Rectangle 3"/>
          <p:cNvSpPr>
            <a:spLocks noGrp="1" noChangeArrowheads="1"/>
          </p:cNvSpPr>
          <p:nvPr>
            <p:ph type="body" sz="quarter" idx="10"/>
          </p:nvPr>
        </p:nvSpPr>
        <p:spPr>
          <a:xfrm>
            <a:off x="944889" y="815948"/>
            <a:ext cx="7801201" cy="4663169"/>
          </a:xfrm>
        </p:spPr>
        <p:txBody>
          <a:bodyPr/>
          <a:lstStyle/>
          <a:p>
            <a:pPr algn="just"/>
            <a:r>
              <a:rPr lang="en-US" dirty="0"/>
              <a:t>E</a:t>
            </a:r>
            <a:r>
              <a:rPr lang="en-US" dirty="0" smtClean="0"/>
              <a:t>ncryption </a:t>
            </a:r>
            <a:r>
              <a:rPr lang="en-US" dirty="0"/>
              <a:t>methods uses a specific algorithm, called a cipher, to encrypt and decrypt messages. </a:t>
            </a:r>
            <a:endParaRPr lang="en-US" dirty="0" smtClean="0"/>
          </a:p>
          <a:p>
            <a:pPr algn="just"/>
            <a:r>
              <a:rPr lang="en-US" dirty="0" smtClean="0"/>
              <a:t>A </a:t>
            </a:r>
            <a:r>
              <a:rPr lang="en-US" dirty="0"/>
              <a:t>cipher is a series of well-defined steps that can be followed as a procedure when encrypting and decrypting messages. </a:t>
            </a:r>
            <a:endParaRPr lang="en-US" dirty="0" smtClean="0"/>
          </a:p>
          <a:p>
            <a:pPr algn="just"/>
            <a:r>
              <a:rPr lang="en-US" dirty="0" smtClean="0"/>
              <a:t>There </a:t>
            </a:r>
            <a:r>
              <a:rPr lang="en-US" dirty="0"/>
              <a:t>are several methods of creating cipher text:</a:t>
            </a:r>
          </a:p>
          <a:p>
            <a:pPr marL="800100" lvl="1" indent="-342900" algn="just">
              <a:buFont typeface="Arial"/>
              <a:buChar char="•"/>
            </a:pPr>
            <a:r>
              <a:rPr lang="en-US" dirty="0"/>
              <a:t>Transposition </a:t>
            </a:r>
          </a:p>
          <a:p>
            <a:pPr marL="800100" lvl="1" indent="-342900" algn="just">
              <a:buFont typeface="Arial"/>
              <a:buChar char="•"/>
            </a:pPr>
            <a:r>
              <a:rPr lang="en-US" dirty="0"/>
              <a:t>Substitution </a:t>
            </a:r>
          </a:p>
          <a:p>
            <a:pPr marL="800100" lvl="1" indent="-342900" algn="just">
              <a:buFont typeface="Arial"/>
              <a:buChar char="•"/>
            </a:pPr>
            <a:r>
              <a:rPr lang="en-US" dirty="0"/>
              <a:t>One-time </a:t>
            </a:r>
            <a:r>
              <a:rPr lang="en-US" dirty="0" smtClean="0"/>
              <a:t>pad</a:t>
            </a:r>
            <a:r>
              <a:rPr lang="en-US" dirty="0" smtClean="0">
                <a:latin typeface="Arial" charset="0"/>
              </a:rPr>
              <a:t> </a:t>
            </a:r>
            <a:endParaRPr lang="en-US" dirty="0">
              <a:latin typeface="Arial" charset="0"/>
            </a:endParaRPr>
          </a:p>
        </p:txBody>
      </p:sp>
      <p:sp>
        <p:nvSpPr>
          <p:cNvPr id="11266" name="Rectangle 2"/>
          <p:cNvSpPr>
            <a:spLocks noGrp="1" noChangeArrowheads="1"/>
          </p:cNvSpPr>
          <p:nvPr>
            <p:ph type="title"/>
          </p:nvPr>
        </p:nvSpPr>
        <p:spPr>
          <a:xfrm>
            <a:off x="1227667" y="140382"/>
            <a:ext cx="7738358" cy="520008"/>
          </a:xfrm>
        </p:spPr>
        <p:txBody>
          <a:bodyPr/>
          <a:lstStyle/>
          <a:p>
            <a:r>
              <a:rPr lang="en-US" sz="1800" dirty="0" smtClean="0">
                <a:latin typeface="Arial" charset="0"/>
              </a:rPr>
              <a:t/>
            </a:r>
            <a:br>
              <a:rPr lang="en-US" sz="1800" dirty="0" smtClean="0">
                <a:latin typeface="Arial" charset="0"/>
              </a:rPr>
            </a:br>
            <a:r>
              <a:rPr lang="en-US" dirty="0" smtClean="0">
                <a:latin typeface="Arial" charset="0"/>
              </a:rPr>
              <a:t>Creating </a:t>
            </a:r>
            <a:r>
              <a:rPr lang="en-US" dirty="0" err="1" smtClean="0">
                <a:latin typeface="Arial" charset="0"/>
              </a:rPr>
              <a:t>Ciphertext</a:t>
            </a:r>
            <a:r>
              <a:rPr lang="en-US" dirty="0" smtClean="0">
                <a:latin typeface="Arial" charset="0"/>
              </a:rPr>
              <a:t> Cont.</a:t>
            </a:r>
            <a:endParaRPr lang="en-US" strike="sngStrike" dirty="0">
              <a:latin typeface="Arial" charset="0"/>
            </a:endParaRPr>
          </a:p>
        </p:txBody>
      </p:sp>
    </p:spTree>
    <p:extLst>
      <p:ext uri="{BB962C8B-B14F-4D97-AF65-F5344CB8AC3E}">
        <p14:creationId xmlns:p14="http://schemas.microsoft.com/office/powerpoint/2010/main" val="21445637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7" name="Rectangle 3"/>
          <p:cNvSpPr>
            <a:spLocks noGrp="1" noChangeArrowheads="1"/>
          </p:cNvSpPr>
          <p:nvPr>
            <p:ph type="body" sz="quarter" idx="10"/>
          </p:nvPr>
        </p:nvSpPr>
        <p:spPr>
          <a:xfrm>
            <a:off x="711200" y="536536"/>
            <a:ext cx="8284884" cy="5142567"/>
          </a:xfrm>
        </p:spPr>
        <p:txBody>
          <a:bodyPr/>
          <a:lstStyle/>
          <a:p>
            <a:pPr algn="just"/>
            <a:r>
              <a:rPr lang="en-US" dirty="0" smtClean="0"/>
              <a:t>Cryptography </a:t>
            </a:r>
            <a:r>
              <a:rPr lang="en-US" dirty="0"/>
              <a:t>is both the practice and the study of hiding information.</a:t>
            </a:r>
          </a:p>
          <a:p>
            <a:pPr algn="just"/>
            <a:r>
              <a:rPr lang="en-US" dirty="0"/>
              <a:t>Cryptography is used to ensure the protection of data when that data might be exposed to untrusted parties. </a:t>
            </a:r>
          </a:p>
          <a:p>
            <a:pPr algn="just"/>
            <a:r>
              <a:rPr lang="en-US" dirty="0" smtClean="0"/>
              <a:t>Cryptographic </a:t>
            </a:r>
            <a:r>
              <a:rPr lang="en-US" dirty="0"/>
              <a:t>services are the foundation for many security </a:t>
            </a:r>
            <a:r>
              <a:rPr lang="en-US" dirty="0">
                <a:solidFill>
                  <a:schemeClr val="tx1"/>
                </a:solidFill>
              </a:rPr>
              <a:t>implementations </a:t>
            </a:r>
            <a:endParaRPr lang="en-US" dirty="0" smtClean="0">
              <a:solidFill>
                <a:schemeClr val="tx1"/>
              </a:solidFill>
            </a:endParaRPr>
          </a:p>
          <a:p>
            <a:pPr algn="just"/>
            <a:r>
              <a:rPr lang="en-US" dirty="0" smtClean="0">
                <a:solidFill>
                  <a:schemeClr val="tx1"/>
                </a:solidFill>
              </a:rPr>
              <a:t>Over </a:t>
            </a:r>
            <a:r>
              <a:rPr lang="en-US" dirty="0">
                <a:solidFill>
                  <a:schemeClr val="tx1"/>
                </a:solidFill>
              </a:rPr>
              <a:t>the centuries, various cipher methods, physical devices, and aids have been used to encrypt and decrypt text</a:t>
            </a:r>
            <a:r>
              <a:rPr lang="en-US" dirty="0" smtClean="0">
                <a:solidFill>
                  <a:schemeClr val="tx1"/>
                </a:solidFill>
              </a:rPr>
              <a:t>:</a:t>
            </a:r>
          </a:p>
          <a:p>
            <a:pPr marL="800100" lvl="1" indent="-342900" algn="just">
              <a:buFont typeface="Arial"/>
              <a:buChar char="•"/>
            </a:pPr>
            <a:r>
              <a:rPr lang="en-US" dirty="0" smtClean="0">
                <a:solidFill>
                  <a:schemeClr val="tx1"/>
                </a:solidFill>
              </a:rPr>
              <a:t>Scytale</a:t>
            </a:r>
          </a:p>
          <a:p>
            <a:pPr marL="800100" lvl="1" indent="-342900" algn="just">
              <a:buFont typeface="Arial"/>
              <a:buChar char="•"/>
            </a:pPr>
            <a:r>
              <a:rPr lang="en-US" dirty="0">
                <a:solidFill>
                  <a:schemeClr val="tx1"/>
                </a:solidFill>
              </a:rPr>
              <a:t>Caesar cipher </a:t>
            </a:r>
          </a:p>
          <a:p>
            <a:pPr marL="800100" lvl="1" indent="-342900" algn="just">
              <a:buFont typeface="Arial"/>
              <a:buChar char="•"/>
            </a:pPr>
            <a:r>
              <a:rPr lang="en-US" dirty="0">
                <a:solidFill>
                  <a:schemeClr val="tx1"/>
                </a:solidFill>
              </a:rPr>
              <a:t>Vigenère </a:t>
            </a:r>
            <a:r>
              <a:rPr lang="en-US" dirty="0" smtClean="0">
                <a:solidFill>
                  <a:schemeClr val="tx1"/>
                </a:solidFill>
              </a:rPr>
              <a:t>Cipher</a:t>
            </a:r>
          </a:p>
          <a:p>
            <a:pPr marL="800100" lvl="1" indent="-342900" algn="just">
              <a:buFont typeface="Arial"/>
              <a:buChar char="•"/>
            </a:pPr>
            <a:r>
              <a:rPr lang="en-US" dirty="0" smtClean="0">
                <a:solidFill>
                  <a:schemeClr val="tx1"/>
                </a:solidFill>
              </a:rPr>
              <a:t>Jefferson’s encryption device</a:t>
            </a:r>
          </a:p>
          <a:p>
            <a:pPr marL="800100" lvl="1" indent="-342900" algn="just">
              <a:buFont typeface="Arial"/>
              <a:buChar char="•"/>
            </a:pPr>
            <a:r>
              <a:rPr lang="en-US" dirty="0" smtClean="0">
                <a:solidFill>
                  <a:schemeClr val="tx1"/>
                </a:solidFill>
              </a:rPr>
              <a:t>German Enigma machine</a:t>
            </a:r>
          </a:p>
          <a:p>
            <a:pPr lvl="1"/>
            <a:r>
              <a:rPr lang="en-US" dirty="0" smtClean="0"/>
              <a:t> </a:t>
            </a:r>
            <a:endParaRPr lang="en-US" dirty="0"/>
          </a:p>
        </p:txBody>
      </p:sp>
      <p:sp>
        <p:nvSpPr>
          <p:cNvPr id="11266" name="Rectangle 2"/>
          <p:cNvSpPr>
            <a:spLocks noGrp="1" noChangeArrowheads="1"/>
          </p:cNvSpPr>
          <p:nvPr>
            <p:ph type="title"/>
          </p:nvPr>
        </p:nvSpPr>
        <p:spPr>
          <a:xfrm>
            <a:off x="1295400" y="81113"/>
            <a:ext cx="7670625" cy="494608"/>
          </a:xfrm>
        </p:spPr>
        <p:txBody>
          <a:bodyPr/>
          <a:lstStyle/>
          <a:p>
            <a:r>
              <a:rPr lang="en-US" dirty="0" smtClean="0">
                <a:latin typeface="Arial" charset="0"/>
              </a:rPr>
              <a:t/>
            </a:r>
            <a:br>
              <a:rPr lang="en-US" dirty="0" smtClean="0">
                <a:latin typeface="Arial" charset="0"/>
              </a:rPr>
            </a:br>
            <a:r>
              <a:rPr lang="en-US" dirty="0">
                <a:latin typeface="Arial" charset="0"/>
              </a:rPr>
              <a:t>Creating </a:t>
            </a:r>
            <a:r>
              <a:rPr lang="en-US" dirty="0" err="1" smtClean="0">
                <a:latin typeface="Arial" charset="0"/>
              </a:rPr>
              <a:t>Ciphertext</a:t>
            </a:r>
            <a:r>
              <a:rPr lang="en-US" dirty="0" smtClean="0">
                <a:latin typeface="Arial" charset="0"/>
              </a:rPr>
              <a:t> Cont.</a:t>
            </a:r>
            <a:endParaRPr lang="en-US" strike="sngStrike" dirty="0">
              <a:solidFill>
                <a:srgbClr val="FF0000"/>
              </a:solidFill>
              <a:latin typeface="Arial" charset="0"/>
            </a:endParaRPr>
          </a:p>
        </p:txBody>
      </p:sp>
    </p:spTree>
    <p:extLst>
      <p:ext uri="{BB962C8B-B14F-4D97-AF65-F5344CB8AC3E}">
        <p14:creationId xmlns:p14="http://schemas.microsoft.com/office/powerpoint/2010/main" val="17431660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Rectangle 3"/>
          <p:cNvSpPr>
            <a:spLocks noGrp="1" noChangeArrowheads="1"/>
          </p:cNvSpPr>
          <p:nvPr>
            <p:ph type="body" sz="quarter" idx="10"/>
          </p:nvPr>
        </p:nvSpPr>
        <p:spPr>
          <a:xfrm>
            <a:off x="239713" y="947748"/>
            <a:ext cx="4315354" cy="4841210"/>
          </a:xfrm>
        </p:spPr>
        <p:txBody>
          <a:bodyPr>
            <a:normAutofit/>
          </a:bodyPr>
          <a:lstStyle/>
          <a:p>
            <a:pPr marL="0" indent="0">
              <a:buNone/>
            </a:pPr>
            <a:r>
              <a:rPr lang="en-US" sz="2000" b="1" dirty="0"/>
              <a:t>Caesar Cipher </a:t>
            </a:r>
            <a:endParaRPr lang="en-US" sz="2000" b="1" dirty="0" smtClean="0"/>
          </a:p>
          <a:p>
            <a:pPr algn="just"/>
            <a:r>
              <a:rPr lang="en-US" sz="2000" dirty="0" smtClean="0"/>
              <a:t>When </a:t>
            </a:r>
            <a:r>
              <a:rPr lang="en-US" sz="2000" dirty="0" smtClean="0">
                <a:solidFill>
                  <a:schemeClr val="tx1"/>
                </a:solidFill>
              </a:rPr>
              <a:t>Julius Caesar sent messages to his generals, he did not trust his messengers. </a:t>
            </a:r>
          </a:p>
          <a:p>
            <a:pPr algn="just"/>
            <a:r>
              <a:rPr lang="en-US" sz="2000" dirty="0" smtClean="0">
                <a:solidFill>
                  <a:schemeClr val="tx1"/>
                </a:solidFill>
              </a:rPr>
              <a:t>Caesar encrypted his messages by replacing every letter:</a:t>
            </a:r>
          </a:p>
          <a:p>
            <a:pPr marL="682625" lvl="1" indent="-334963" algn="just" defTabSz="623888">
              <a:buFont typeface="Arial" panose="020B0604020202020204" pitchFamily="34" charset="0"/>
              <a:buChar char="•"/>
            </a:pPr>
            <a:r>
              <a:rPr lang="en-US" sz="2000" dirty="0" smtClean="0">
                <a:solidFill>
                  <a:schemeClr val="tx1"/>
                </a:solidFill>
              </a:rPr>
              <a:t>A with a D</a:t>
            </a:r>
          </a:p>
          <a:p>
            <a:pPr marL="682625" lvl="1" indent="-334963" algn="just" defTabSz="623888">
              <a:buFont typeface="Arial" panose="020B0604020202020204" pitchFamily="34" charset="0"/>
              <a:buChar char="•"/>
            </a:pPr>
            <a:r>
              <a:rPr lang="en-US" sz="2000" dirty="0" smtClean="0">
                <a:solidFill>
                  <a:schemeClr val="tx1"/>
                </a:solidFill>
              </a:rPr>
              <a:t>B with an E</a:t>
            </a:r>
          </a:p>
          <a:p>
            <a:pPr marL="682625" lvl="1" indent="-334963" algn="just" defTabSz="623888">
              <a:buFont typeface="Arial" panose="020B0604020202020204" pitchFamily="34" charset="0"/>
              <a:buChar char="•"/>
            </a:pPr>
            <a:r>
              <a:rPr lang="en-US" sz="2000" dirty="0" smtClean="0">
                <a:solidFill>
                  <a:schemeClr val="tx1"/>
                </a:solidFill>
              </a:rPr>
              <a:t>and so on</a:t>
            </a:r>
          </a:p>
          <a:p>
            <a:pPr algn="just"/>
            <a:r>
              <a:rPr lang="en-US" sz="2000" dirty="0" smtClean="0">
                <a:solidFill>
                  <a:schemeClr val="tx1"/>
                </a:solidFill>
              </a:rPr>
              <a:t>His generals knew the “shift by 3” rule and could decipher his messages. </a:t>
            </a:r>
          </a:p>
        </p:txBody>
      </p:sp>
      <p:sp>
        <p:nvSpPr>
          <p:cNvPr id="16386" name="Rectangle 2"/>
          <p:cNvSpPr>
            <a:spLocks noGrp="1" noChangeArrowheads="1"/>
          </p:cNvSpPr>
          <p:nvPr>
            <p:ph type="title"/>
          </p:nvPr>
        </p:nvSpPr>
        <p:spPr>
          <a:xfrm>
            <a:off x="1210733" y="394392"/>
            <a:ext cx="7755292" cy="494608"/>
          </a:xfrm>
        </p:spPr>
        <p:txBody>
          <a:bodyPr/>
          <a:lstStyle/>
          <a:p>
            <a:r>
              <a:rPr lang="en-US" dirty="0" smtClean="0"/>
              <a:t/>
            </a:r>
            <a:br>
              <a:rPr lang="en-US" dirty="0" smtClean="0"/>
            </a:br>
            <a:r>
              <a:rPr lang="en-US" dirty="0" smtClean="0">
                <a:latin typeface="Arial" charset="0"/>
              </a:rPr>
              <a:t/>
            </a:r>
            <a:br>
              <a:rPr lang="en-US" dirty="0" smtClean="0">
                <a:latin typeface="Arial" charset="0"/>
              </a:rPr>
            </a:br>
            <a:r>
              <a:rPr lang="en-US" dirty="0">
                <a:latin typeface="Arial" charset="0"/>
              </a:rPr>
              <a:t>Creating </a:t>
            </a:r>
            <a:r>
              <a:rPr lang="en-US" dirty="0" err="1">
                <a:latin typeface="Arial" charset="0"/>
              </a:rPr>
              <a:t>Ciphertext</a:t>
            </a:r>
            <a:r>
              <a:rPr lang="en-US" dirty="0">
                <a:latin typeface="Arial" charset="0"/>
              </a:rPr>
              <a:t> Cont.</a:t>
            </a:r>
            <a:endParaRPr lang="en-US" dirty="0"/>
          </a:p>
        </p:txBody>
      </p:sp>
      <p:pic>
        <p:nvPicPr>
          <p:cNvPr id="16388" name="Picture 7" descr="cipher_dis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1984550"/>
            <a:ext cx="4079847" cy="4038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53992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9" name="Rectangle 3"/>
          <p:cNvSpPr>
            <a:spLocks noGrp="1" noChangeArrowheads="1"/>
          </p:cNvSpPr>
          <p:nvPr>
            <p:ph type="body" sz="quarter" idx="10"/>
          </p:nvPr>
        </p:nvSpPr>
        <p:spPr>
          <a:xfrm>
            <a:off x="863599" y="1199270"/>
            <a:ext cx="7954963" cy="4889948"/>
          </a:xfrm>
        </p:spPr>
        <p:txBody>
          <a:bodyPr/>
          <a:lstStyle/>
          <a:p>
            <a:r>
              <a:rPr lang="en-US" dirty="0">
                <a:latin typeface="Arial" charset="0"/>
              </a:rPr>
              <a:t>In </a:t>
            </a:r>
            <a:r>
              <a:rPr lang="en-US" dirty="0">
                <a:solidFill>
                  <a:schemeClr val="tx1"/>
                </a:solidFill>
                <a:latin typeface="Arial" charset="0"/>
              </a:rPr>
              <a:t>transposition ciphers, no letters are replaced; they are simply rearranged. </a:t>
            </a:r>
          </a:p>
          <a:p>
            <a:r>
              <a:rPr lang="en-US" dirty="0">
                <a:solidFill>
                  <a:schemeClr val="tx1"/>
                </a:solidFill>
                <a:latin typeface="Arial" charset="0"/>
              </a:rPr>
              <a:t>For </a:t>
            </a:r>
            <a:r>
              <a:rPr lang="en-US" dirty="0" smtClean="0">
                <a:solidFill>
                  <a:schemeClr val="tx1"/>
                </a:solidFill>
                <a:latin typeface="Arial" charset="0"/>
              </a:rPr>
              <a:t>example: Spell </a:t>
            </a:r>
            <a:r>
              <a:rPr lang="en-US" dirty="0">
                <a:solidFill>
                  <a:schemeClr val="tx1"/>
                </a:solidFill>
                <a:latin typeface="Arial" charset="0"/>
              </a:rPr>
              <a:t>it backwards</a:t>
            </a:r>
            <a:r>
              <a:rPr lang="en-US" dirty="0" smtClean="0">
                <a:solidFill>
                  <a:schemeClr val="tx1"/>
                </a:solidFill>
                <a:latin typeface="Arial" charset="0"/>
              </a:rPr>
              <a:t>.</a:t>
            </a:r>
            <a:endParaRPr lang="en-US" dirty="0">
              <a:solidFill>
                <a:schemeClr val="tx1"/>
              </a:solidFill>
              <a:latin typeface="Arial" charset="0"/>
            </a:endParaRPr>
          </a:p>
          <a:p>
            <a:r>
              <a:rPr lang="en-US" dirty="0">
                <a:solidFill>
                  <a:schemeClr val="tx1"/>
                </a:solidFill>
                <a:latin typeface="Arial" charset="0"/>
              </a:rPr>
              <a:t>Modern encryption algorithms, such as </a:t>
            </a:r>
            <a:r>
              <a:rPr lang="en-US" dirty="0" smtClean="0">
                <a:solidFill>
                  <a:schemeClr val="tx1"/>
                </a:solidFill>
                <a:latin typeface="Arial" charset="0"/>
              </a:rPr>
              <a:t>the Data Encryption Standard (DES) and </a:t>
            </a:r>
            <a:r>
              <a:rPr lang="en-US" dirty="0">
                <a:solidFill>
                  <a:schemeClr val="tx1"/>
                </a:solidFill>
                <a:latin typeface="Arial" charset="0"/>
              </a:rPr>
              <a:t>3DES, still use transposition as part of the algorithm.</a:t>
            </a:r>
          </a:p>
        </p:txBody>
      </p:sp>
      <p:sp>
        <p:nvSpPr>
          <p:cNvPr id="26626" name="Rectangle 2"/>
          <p:cNvSpPr>
            <a:spLocks noGrp="1" noChangeArrowheads="1"/>
          </p:cNvSpPr>
          <p:nvPr>
            <p:ph type="title"/>
          </p:nvPr>
        </p:nvSpPr>
        <p:spPr>
          <a:xfrm>
            <a:off x="1227667" y="394392"/>
            <a:ext cx="7738358" cy="596208"/>
          </a:xfrm>
        </p:spPr>
        <p:txBody>
          <a:bodyPr/>
          <a:lstStyle/>
          <a:p>
            <a:r>
              <a:rPr lang="en-US" dirty="0" smtClean="0">
                <a:latin typeface="Arial" charset="0"/>
              </a:rPr>
              <a:t>Transposition </a:t>
            </a:r>
            <a:r>
              <a:rPr lang="en-US" dirty="0">
                <a:latin typeface="Arial" charset="0"/>
              </a:rPr>
              <a:t>Ciphers</a:t>
            </a:r>
          </a:p>
        </p:txBody>
      </p:sp>
    </p:spTree>
    <p:extLst>
      <p:ext uri="{BB962C8B-B14F-4D97-AF65-F5344CB8AC3E}">
        <p14:creationId xmlns:p14="http://schemas.microsoft.com/office/powerpoint/2010/main" val="124406911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sz="quarter" idx="10"/>
          </p:nvPr>
        </p:nvSpPr>
        <p:spPr>
          <a:xfrm>
            <a:off x="558799" y="1415416"/>
            <a:ext cx="8259763" cy="4606066"/>
          </a:xfrm>
        </p:spPr>
        <p:txBody>
          <a:bodyPr/>
          <a:lstStyle/>
          <a:p>
            <a:pPr algn="just"/>
            <a:r>
              <a:rPr lang="en-US" dirty="0">
                <a:latin typeface="Arial" charset="0"/>
              </a:rPr>
              <a:t>Substitution ciphers substitute one letter for another. </a:t>
            </a:r>
            <a:r>
              <a:rPr lang="en-US" dirty="0" smtClean="0">
                <a:latin typeface="Arial" charset="0"/>
              </a:rPr>
              <a:t>In </a:t>
            </a:r>
            <a:r>
              <a:rPr lang="en-US" dirty="0">
                <a:latin typeface="Arial" charset="0"/>
              </a:rPr>
              <a:t>their simplest form, substitution ciphers retain the letter frequency of the original message. </a:t>
            </a:r>
          </a:p>
          <a:p>
            <a:pPr algn="just"/>
            <a:r>
              <a:rPr lang="en-US" dirty="0">
                <a:latin typeface="Arial" charset="0"/>
              </a:rPr>
              <a:t>Examples include:</a:t>
            </a:r>
          </a:p>
          <a:p>
            <a:pPr marL="800100" lvl="1" indent="-342900" algn="just">
              <a:buFont typeface="Arial"/>
              <a:buChar char="•"/>
            </a:pPr>
            <a:r>
              <a:rPr lang="en-US" dirty="0">
                <a:latin typeface="Arial" charset="0"/>
              </a:rPr>
              <a:t>Caesar Cipher</a:t>
            </a:r>
          </a:p>
          <a:p>
            <a:pPr marL="800100" lvl="1" indent="-342900" algn="just">
              <a:buFont typeface="Arial"/>
              <a:buChar char="•"/>
            </a:pPr>
            <a:r>
              <a:rPr lang="en-US" dirty="0"/>
              <a:t>Vigenère </a:t>
            </a:r>
            <a:r>
              <a:rPr lang="en-US" dirty="0" smtClean="0">
                <a:latin typeface="Arial" charset="0"/>
              </a:rPr>
              <a:t>Cipher</a:t>
            </a:r>
            <a:endParaRPr lang="en-US" dirty="0">
              <a:latin typeface="Arial" charset="0"/>
            </a:endParaRPr>
          </a:p>
        </p:txBody>
      </p:sp>
      <p:sp>
        <p:nvSpPr>
          <p:cNvPr id="28674" name="Rectangle 2"/>
          <p:cNvSpPr>
            <a:spLocks noGrp="1" noChangeArrowheads="1"/>
          </p:cNvSpPr>
          <p:nvPr>
            <p:ph type="title"/>
          </p:nvPr>
        </p:nvSpPr>
        <p:spPr>
          <a:xfrm>
            <a:off x="1312333" y="394392"/>
            <a:ext cx="7653692" cy="655475"/>
          </a:xfrm>
        </p:spPr>
        <p:txBody>
          <a:bodyPr/>
          <a:lstStyle/>
          <a:p>
            <a:r>
              <a:rPr lang="en-US" dirty="0" smtClean="0">
                <a:latin typeface="Arial" charset="0"/>
              </a:rPr>
              <a:t>Substitution Ciphers</a:t>
            </a:r>
            <a:endParaRPr lang="en-US" dirty="0">
              <a:latin typeface="Arial" charset="0"/>
            </a:endParaRPr>
          </a:p>
        </p:txBody>
      </p:sp>
    </p:spTree>
    <p:extLst>
      <p:ext uri="{BB962C8B-B14F-4D97-AF65-F5344CB8AC3E}">
        <p14:creationId xmlns:p14="http://schemas.microsoft.com/office/powerpoint/2010/main" val="116540656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Oval 2"/>
          <p:cNvSpPr>
            <a:spLocks noChangeArrowheads="1"/>
          </p:cNvSpPr>
          <p:nvPr/>
        </p:nvSpPr>
        <p:spPr bwMode="auto">
          <a:xfrm>
            <a:off x="615950" y="5372100"/>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3</a:t>
            </a:r>
          </a:p>
        </p:txBody>
      </p:sp>
      <p:grpSp>
        <p:nvGrpSpPr>
          <p:cNvPr id="2" name="Group 3"/>
          <p:cNvGrpSpPr>
            <a:grpSpLocks/>
          </p:cNvGrpSpPr>
          <p:nvPr/>
        </p:nvGrpSpPr>
        <p:grpSpPr bwMode="auto">
          <a:xfrm>
            <a:off x="5180013" y="1425576"/>
            <a:ext cx="2711450" cy="1300163"/>
            <a:chOff x="3263" y="898"/>
            <a:chExt cx="1708" cy="819"/>
          </a:xfrm>
        </p:grpSpPr>
        <p:sp>
          <p:nvSpPr>
            <p:cNvPr id="29721" name="Text Box 4"/>
            <p:cNvSpPr txBox="1">
              <a:spLocks noChangeArrowheads="1"/>
            </p:cNvSpPr>
            <p:nvPr/>
          </p:nvSpPr>
          <p:spPr bwMode="auto">
            <a:xfrm>
              <a:off x="3339" y="1544"/>
              <a:ext cx="158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200" dirty="0" err="1" smtClean="0"/>
                <a:t>Cleartext</a:t>
              </a:r>
              <a:endParaRPr lang="en-US" sz="1200" strike="sngStrike" dirty="0"/>
            </a:p>
          </p:txBody>
        </p:sp>
        <p:pic>
          <p:nvPicPr>
            <p:cNvPr id="29722" name="Picture 5" descr="parchment_blnk"/>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263" y="898"/>
              <a:ext cx="1680" cy="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23" name="Rectangle 6"/>
            <p:cNvSpPr>
              <a:spLocks noChangeArrowheads="1"/>
            </p:cNvSpPr>
            <p:nvPr/>
          </p:nvSpPr>
          <p:spPr bwMode="auto">
            <a:xfrm>
              <a:off x="3298" y="1079"/>
              <a:ext cx="1673" cy="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dirty="0">
                  <a:latin typeface="Courier New" charset="0"/>
                </a:rPr>
                <a:t>FLANK EAST</a:t>
              </a:r>
            </a:p>
            <a:p>
              <a:pPr algn="ctr" eaLnBrk="1" hangingPunct="1">
                <a:lnSpc>
                  <a:spcPct val="100000"/>
                </a:lnSpc>
              </a:pPr>
              <a:r>
                <a:rPr lang="en-US" sz="1400" dirty="0">
                  <a:latin typeface="Courier New" charset="0"/>
                </a:rPr>
                <a:t>ATTACK AT DAWN</a:t>
              </a:r>
            </a:p>
          </p:txBody>
        </p:sp>
      </p:grpSp>
      <p:sp>
        <p:nvSpPr>
          <p:cNvPr id="496647" name="Text Box 7"/>
          <p:cNvSpPr txBox="1">
            <a:spLocks noChangeArrowheads="1"/>
          </p:cNvSpPr>
          <p:nvPr/>
        </p:nvSpPr>
        <p:spPr bwMode="auto">
          <a:xfrm>
            <a:off x="1062038" y="4589430"/>
            <a:ext cx="4095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800" b="0" dirty="0"/>
              <a:t>The encrypted message becomes …</a:t>
            </a:r>
          </a:p>
        </p:txBody>
      </p:sp>
      <p:sp>
        <p:nvSpPr>
          <p:cNvPr id="29701" name="Oval 8"/>
          <p:cNvSpPr>
            <a:spLocks noChangeArrowheads="1"/>
          </p:cNvSpPr>
          <p:nvPr/>
        </p:nvSpPr>
        <p:spPr bwMode="auto">
          <a:xfrm>
            <a:off x="615950" y="1792288"/>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1</a:t>
            </a:r>
          </a:p>
        </p:txBody>
      </p:sp>
      <p:sp>
        <p:nvSpPr>
          <p:cNvPr id="496649" name="Text Box 9"/>
          <p:cNvSpPr txBox="1">
            <a:spLocks noChangeArrowheads="1"/>
          </p:cNvSpPr>
          <p:nvPr/>
        </p:nvSpPr>
        <p:spPr bwMode="auto">
          <a:xfrm>
            <a:off x="1016000" y="2934221"/>
            <a:ext cx="68738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800" b="0" dirty="0"/>
              <a:t>Encode using a key of 3. Therefore, A becomes a D, B an E, …</a:t>
            </a:r>
          </a:p>
        </p:txBody>
      </p:sp>
      <p:sp>
        <p:nvSpPr>
          <p:cNvPr id="29703" name="Oval 10"/>
          <p:cNvSpPr>
            <a:spLocks noChangeArrowheads="1"/>
          </p:cNvSpPr>
          <p:nvPr/>
        </p:nvSpPr>
        <p:spPr bwMode="auto">
          <a:xfrm>
            <a:off x="615950" y="3111500"/>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2</a:t>
            </a:r>
          </a:p>
        </p:txBody>
      </p:sp>
      <p:sp>
        <p:nvSpPr>
          <p:cNvPr id="496651" name="Text Box 11"/>
          <p:cNvSpPr txBox="1">
            <a:spLocks noChangeArrowheads="1"/>
          </p:cNvSpPr>
          <p:nvPr/>
        </p:nvSpPr>
        <p:spPr bwMode="auto">
          <a:xfrm>
            <a:off x="1071563" y="1839913"/>
            <a:ext cx="3886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The </a:t>
            </a:r>
            <a:r>
              <a:rPr lang="en-US" sz="1800" b="0" dirty="0" err="1" smtClean="0"/>
              <a:t>cleartext</a:t>
            </a:r>
            <a:r>
              <a:rPr lang="en-US" sz="1800" b="0" dirty="0" smtClean="0"/>
              <a:t> </a:t>
            </a:r>
            <a:r>
              <a:rPr lang="en-US" sz="1800" b="0" dirty="0"/>
              <a:t>message.</a:t>
            </a:r>
          </a:p>
        </p:txBody>
      </p:sp>
      <p:grpSp>
        <p:nvGrpSpPr>
          <p:cNvPr id="3" name="Group 12"/>
          <p:cNvGrpSpPr>
            <a:grpSpLocks/>
          </p:cNvGrpSpPr>
          <p:nvPr/>
        </p:nvGrpSpPr>
        <p:grpSpPr bwMode="auto">
          <a:xfrm>
            <a:off x="5102225" y="4097305"/>
            <a:ext cx="2732088" cy="1312862"/>
            <a:chOff x="3072" y="3226"/>
            <a:chExt cx="1721" cy="827"/>
          </a:xfrm>
        </p:grpSpPr>
        <p:pic>
          <p:nvPicPr>
            <p:cNvPr id="29718" name="Picture 13" descr="parchment_blnk"/>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072" y="3226"/>
              <a:ext cx="1680" cy="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19" name="Rectangle 14"/>
            <p:cNvSpPr>
              <a:spLocks noChangeArrowheads="1"/>
            </p:cNvSpPr>
            <p:nvPr/>
          </p:nvSpPr>
          <p:spPr bwMode="auto">
            <a:xfrm>
              <a:off x="3120" y="3459"/>
              <a:ext cx="1673" cy="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dirty="0" err="1">
                  <a:latin typeface="Courier New" charset="0"/>
                </a:rPr>
                <a:t>IODQN</a:t>
              </a:r>
              <a:r>
                <a:rPr lang="en-US" sz="1400" dirty="0">
                  <a:latin typeface="Courier New" charset="0"/>
                </a:rPr>
                <a:t> </a:t>
              </a:r>
              <a:r>
                <a:rPr lang="en-US" sz="1400" dirty="0" err="1">
                  <a:latin typeface="Courier New" charset="0"/>
                </a:rPr>
                <a:t>HDVW</a:t>
              </a:r>
              <a:r>
                <a:rPr lang="en-US" sz="1400" dirty="0">
                  <a:latin typeface="Courier New" charset="0"/>
                </a:rPr>
                <a:t> </a:t>
              </a:r>
            </a:p>
            <a:p>
              <a:pPr algn="ctr" eaLnBrk="1" hangingPunct="1">
                <a:lnSpc>
                  <a:spcPct val="100000"/>
                </a:lnSpc>
              </a:pPr>
              <a:r>
                <a:rPr lang="en-US" sz="1400" dirty="0" err="1">
                  <a:latin typeface="Courier New" charset="0"/>
                </a:rPr>
                <a:t>DWWDFN</a:t>
              </a:r>
              <a:r>
                <a:rPr lang="en-US" sz="1400" dirty="0">
                  <a:latin typeface="Courier New" charset="0"/>
                </a:rPr>
                <a:t> </a:t>
              </a:r>
              <a:r>
                <a:rPr lang="en-US" sz="1400" dirty="0" err="1">
                  <a:latin typeface="Courier New" charset="0"/>
                </a:rPr>
                <a:t>DW</a:t>
              </a:r>
              <a:r>
                <a:rPr lang="en-US" sz="1400" dirty="0">
                  <a:latin typeface="Courier New" charset="0"/>
                </a:rPr>
                <a:t> </a:t>
              </a:r>
              <a:r>
                <a:rPr lang="en-US" sz="1400" dirty="0" err="1">
                  <a:latin typeface="Courier New" charset="0"/>
                </a:rPr>
                <a:t>GDZQ</a:t>
              </a:r>
              <a:endParaRPr lang="en-US" sz="1400" dirty="0">
                <a:latin typeface="Courier New" charset="0"/>
              </a:endParaRPr>
            </a:p>
          </p:txBody>
        </p:sp>
        <p:sp>
          <p:nvSpPr>
            <p:cNvPr id="29720" name="Text Box 15"/>
            <p:cNvSpPr txBox="1">
              <a:spLocks noChangeArrowheads="1"/>
            </p:cNvSpPr>
            <p:nvPr/>
          </p:nvSpPr>
          <p:spPr bwMode="auto">
            <a:xfrm>
              <a:off x="3149" y="3880"/>
              <a:ext cx="158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eaLnBrk="1" hangingPunct="1">
                <a:lnSpc>
                  <a:spcPct val="100000"/>
                </a:lnSpc>
                <a:spcBef>
                  <a:spcPct val="50000"/>
                </a:spcBef>
              </a:pPr>
              <a:r>
                <a:rPr lang="en-US" sz="1200" dirty="0">
                  <a:solidFill>
                    <a:srgbClr val="000000"/>
                  </a:solidFill>
                </a:rPr>
                <a:t>Ciphered text</a:t>
              </a:r>
            </a:p>
          </p:txBody>
        </p:sp>
      </p:grpSp>
      <p:pic>
        <p:nvPicPr>
          <p:cNvPr id="29706" name="Picture 16"/>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066800" y="3755485"/>
            <a:ext cx="5816600"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7" name="Text Box 17"/>
          <p:cNvSpPr txBox="1">
            <a:spLocks noChangeArrowheads="1"/>
          </p:cNvSpPr>
          <p:nvPr/>
        </p:nvSpPr>
        <p:spPr bwMode="auto">
          <a:xfrm>
            <a:off x="1256511" y="3784589"/>
            <a:ext cx="5568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A B C D E F G H I J K L M N O P Q R S T U V W X Y Z A B C</a:t>
            </a:r>
            <a:r>
              <a:rPr lang="en-US" sz="1800" dirty="0">
                <a:latin typeface="Courier New" charset="0"/>
              </a:rPr>
              <a:t> </a:t>
            </a:r>
          </a:p>
        </p:txBody>
      </p:sp>
      <p:grpSp>
        <p:nvGrpSpPr>
          <p:cNvPr id="4" name="Group 18"/>
          <p:cNvGrpSpPr>
            <a:grpSpLocks/>
          </p:cNvGrpSpPr>
          <p:nvPr/>
        </p:nvGrpSpPr>
        <p:grpSpPr bwMode="auto">
          <a:xfrm>
            <a:off x="1100138" y="3244310"/>
            <a:ext cx="5192712" cy="600075"/>
            <a:chOff x="2208" y="2240"/>
            <a:chExt cx="3271" cy="378"/>
          </a:xfrm>
        </p:grpSpPr>
        <p:pic>
          <p:nvPicPr>
            <p:cNvPr id="29712" name="Picture 19"/>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208" y="2240"/>
              <a:ext cx="3271"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13" name="Text Box 20"/>
            <p:cNvSpPr txBox="1">
              <a:spLocks noChangeArrowheads="1"/>
            </p:cNvSpPr>
            <p:nvPr/>
          </p:nvSpPr>
          <p:spPr bwMode="auto">
            <a:xfrm>
              <a:off x="2359" y="2307"/>
              <a:ext cx="307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A B C D E F G H I J K L M N O P Q R S T U V W X Y Z</a:t>
              </a:r>
              <a:endParaRPr lang="en-US" sz="1800" dirty="0">
                <a:latin typeface="Courier New" charset="0"/>
              </a:endParaRPr>
            </a:p>
          </p:txBody>
        </p:sp>
        <p:sp>
          <p:nvSpPr>
            <p:cNvPr id="29714" name="Line 21"/>
            <p:cNvSpPr>
              <a:spLocks noChangeShapeType="1"/>
            </p:cNvSpPr>
            <p:nvPr/>
          </p:nvSpPr>
          <p:spPr bwMode="auto">
            <a:xfrm>
              <a:off x="2442"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9715" name="Line 22"/>
            <p:cNvSpPr>
              <a:spLocks noChangeShapeType="1"/>
            </p:cNvSpPr>
            <p:nvPr/>
          </p:nvSpPr>
          <p:spPr bwMode="auto">
            <a:xfrm>
              <a:off x="2550"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9716" name="Line 23"/>
            <p:cNvSpPr>
              <a:spLocks noChangeShapeType="1"/>
            </p:cNvSpPr>
            <p:nvPr/>
          </p:nvSpPr>
          <p:spPr bwMode="auto">
            <a:xfrm>
              <a:off x="2664"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9717" name="Line 24"/>
            <p:cNvSpPr>
              <a:spLocks noChangeShapeType="1"/>
            </p:cNvSpPr>
            <p:nvPr/>
          </p:nvSpPr>
          <p:spPr bwMode="auto">
            <a:xfrm>
              <a:off x="2784"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29709" name="Rectangle 25"/>
          <p:cNvSpPr>
            <a:spLocks noGrp="1" noChangeArrowheads="1"/>
          </p:cNvSpPr>
          <p:nvPr>
            <p:ph type="title"/>
          </p:nvPr>
        </p:nvSpPr>
        <p:spPr>
          <a:xfrm>
            <a:off x="745067" y="72646"/>
            <a:ext cx="8356430" cy="1176892"/>
          </a:xfrm>
          <a:noFill/>
        </p:spPr>
        <p:txBody>
          <a:bodyPr/>
          <a:lstStyle/>
          <a:p>
            <a:r>
              <a:rPr lang="en-US" dirty="0" smtClean="0">
                <a:latin typeface="Arial" charset="0"/>
              </a:rPr>
              <a:t/>
            </a:r>
            <a:br>
              <a:rPr lang="en-US" dirty="0" smtClean="0">
                <a:latin typeface="Arial" charset="0"/>
              </a:rPr>
            </a:br>
            <a:r>
              <a:rPr lang="en-US" sz="1800" dirty="0" smtClean="0">
                <a:latin typeface="Arial" charset="0"/>
              </a:rPr>
              <a:t/>
            </a:r>
            <a:br>
              <a:rPr lang="en-US" sz="1800" dirty="0" smtClean="0">
                <a:latin typeface="Arial" charset="0"/>
              </a:rPr>
            </a:br>
            <a:r>
              <a:rPr lang="en-US" dirty="0" smtClean="0">
                <a:latin typeface="Arial" charset="0"/>
              </a:rPr>
              <a:t>Substitution Ciphers</a:t>
            </a:r>
            <a:r>
              <a:rPr lang="en-US" dirty="0">
                <a:latin typeface="Arial" charset="0"/>
              </a:rPr>
              <a:t> </a:t>
            </a:r>
            <a:r>
              <a:rPr lang="en-US" dirty="0" smtClean="0">
                <a:latin typeface="Arial" charset="0"/>
              </a:rPr>
              <a:t>- Encoding </a:t>
            </a:r>
            <a:r>
              <a:rPr lang="en-US" dirty="0">
                <a:latin typeface="Arial" charset="0"/>
              </a:rPr>
              <a:t>using the Caesar </a:t>
            </a:r>
            <a:r>
              <a:rPr lang="en-US" dirty="0" smtClean="0">
                <a:latin typeface="Arial" charset="0"/>
              </a:rPr>
              <a:t>Cipher</a:t>
            </a:r>
            <a:endParaRPr lang="en-US" dirty="0">
              <a:latin typeface="Arial" charset="0"/>
            </a:endParaRPr>
          </a:p>
        </p:txBody>
      </p:sp>
    </p:spTree>
    <p:extLst>
      <p:ext uri="{BB962C8B-B14F-4D97-AF65-F5344CB8AC3E}">
        <p14:creationId xmlns:p14="http://schemas.microsoft.com/office/powerpoint/2010/main" val="355397800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96651"/>
                                        </p:tgtEl>
                                        <p:attrNameLst>
                                          <p:attrName>style.visibility</p:attrName>
                                        </p:attrNameLst>
                                      </p:cBhvr>
                                      <p:to>
                                        <p:strVal val="visible"/>
                                      </p:to>
                                    </p:set>
                                    <p:animEffect transition="in" filter="fade">
                                      <p:cBhvr>
                                        <p:cTn id="7" dur="500"/>
                                        <p:tgtEl>
                                          <p:spTgt spid="49665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96649"/>
                                        </p:tgtEl>
                                        <p:attrNameLst>
                                          <p:attrName>style.visibility</p:attrName>
                                        </p:attrNameLst>
                                      </p:cBhvr>
                                      <p:to>
                                        <p:strVal val="visible"/>
                                      </p:to>
                                    </p:set>
                                    <p:animEffect transition="in" filter="fade">
                                      <p:cBhvr>
                                        <p:cTn id="17" dur="500"/>
                                        <p:tgtEl>
                                          <p:spTgt spid="49664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63" presetClass="path" presetSubtype="0" accel="50000" decel="50000" fill="hold" nodeType="clickEffect">
                                  <p:stCondLst>
                                    <p:cond delay="0"/>
                                  </p:stCondLst>
                                  <p:childTnLst>
                                    <p:animMotion origin="layout" path="M 3.33333E-6 6.29047E-7 L 0.06093 6.29047E-7 " pathEditMode="relative" rAng="0" ptsTypes="AA">
                                      <p:cBhvr>
                                        <p:cTn id="21" dur="2000" fill="hold"/>
                                        <p:tgtEl>
                                          <p:spTgt spid="4"/>
                                        </p:tgtEl>
                                        <p:attrNameLst>
                                          <p:attrName>ppt_x</p:attrName>
                                          <p:attrName>ppt_y</p:attrName>
                                        </p:attrNameLst>
                                      </p:cBhvr>
                                      <p:rCtr x="3038" y="0"/>
                                    </p:animMotion>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96647"/>
                                        </p:tgtEl>
                                        <p:attrNameLst>
                                          <p:attrName>style.visibility</p:attrName>
                                        </p:attrNameLst>
                                      </p:cBhvr>
                                      <p:to>
                                        <p:strVal val="visible"/>
                                      </p:to>
                                    </p:set>
                                    <p:animEffect transition="in" filter="fade">
                                      <p:cBhvr>
                                        <p:cTn id="26" dur="500"/>
                                        <p:tgtEl>
                                          <p:spTgt spid="496647"/>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6647" grpId="0"/>
      <p:bldP spid="496649" grpId="0"/>
      <p:bldP spid="49665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7691" name="Rectangle 27"/>
          <p:cNvSpPr>
            <a:spLocks noChangeArrowheads="1"/>
          </p:cNvSpPr>
          <p:nvPr/>
        </p:nvSpPr>
        <p:spPr bwMode="auto">
          <a:xfrm>
            <a:off x="936340" y="3317290"/>
            <a:ext cx="7927975" cy="12033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spAutoFit/>
          </a:bodyPr>
          <a:lstStyle/>
          <a:p>
            <a:endParaRPr lang="en-US"/>
          </a:p>
        </p:txBody>
      </p:sp>
      <p:sp>
        <p:nvSpPr>
          <p:cNvPr id="30722" name="Oval 2"/>
          <p:cNvSpPr>
            <a:spLocks noChangeArrowheads="1"/>
          </p:cNvSpPr>
          <p:nvPr/>
        </p:nvSpPr>
        <p:spPr bwMode="auto">
          <a:xfrm>
            <a:off x="615950" y="5372100"/>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a:solidFill>
                  <a:srgbClr val="000000"/>
                </a:solidFill>
              </a:rPr>
              <a:t>3</a:t>
            </a:r>
          </a:p>
        </p:txBody>
      </p:sp>
      <p:grpSp>
        <p:nvGrpSpPr>
          <p:cNvPr id="2" name="Group 3"/>
          <p:cNvGrpSpPr>
            <a:grpSpLocks/>
          </p:cNvGrpSpPr>
          <p:nvPr/>
        </p:nvGrpSpPr>
        <p:grpSpPr bwMode="auto">
          <a:xfrm>
            <a:off x="5148263" y="1392238"/>
            <a:ext cx="2743200" cy="1333500"/>
            <a:chOff x="851" y="1081"/>
            <a:chExt cx="1728" cy="840"/>
          </a:xfrm>
        </p:grpSpPr>
        <p:sp>
          <p:nvSpPr>
            <p:cNvPr id="30746" name="Text Box 4"/>
            <p:cNvSpPr txBox="1">
              <a:spLocks noChangeArrowheads="1"/>
            </p:cNvSpPr>
            <p:nvPr/>
          </p:nvSpPr>
          <p:spPr bwMode="auto">
            <a:xfrm>
              <a:off x="947" y="1748"/>
              <a:ext cx="158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eaLnBrk="1" hangingPunct="1">
                <a:lnSpc>
                  <a:spcPct val="100000"/>
                </a:lnSpc>
                <a:spcBef>
                  <a:spcPct val="50000"/>
                </a:spcBef>
              </a:pPr>
              <a:r>
                <a:rPr lang="en-US" sz="1200" dirty="0" smtClean="0">
                  <a:solidFill>
                    <a:srgbClr val="000000"/>
                  </a:solidFill>
                </a:rPr>
                <a:t>Ciphered </a:t>
              </a:r>
              <a:r>
                <a:rPr lang="en-US" sz="1200" dirty="0">
                  <a:solidFill>
                    <a:srgbClr val="000000"/>
                  </a:solidFill>
                </a:rPr>
                <a:t>text</a:t>
              </a:r>
            </a:p>
          </p:txBody>
        </p:sp>
        <p:pic>
          <p:nvPicPr>
            <p:cNvPr id="30747" name="Picture 5" descr="parchment_blnk"/>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851" y="1081"/>
              <a:ext cx="1680" cy="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8" name="Rectangle 6"/>
            <p:cNvSpPr>
              <a:spLocks noChangeArrowheads="1"/>
            </p:cNvSpPr>
            <p:nvPr/>
          </p:nvSpPr>
          <p:spPr bwMode="auto">
            <a:xfrm>
              <a:off x="906" y="1350"/>
              <a:ext cx="167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a:latin typeface="Courier New" charset="0"/>
                </a:rPr>
                <a:t>OZ OY IUUR</a:t>
              </a:r>
            </a:p>
          </p:txBody>
        </p:sp>
      </p:grpSp>
      <p:sp>
        <p:nvSpPr>
          <p:cNvPr id="497671" name="Text Box 7"/>
          <p:cNvSpPr txBox="1">
            <a:spLocks noChangeArrowheads="1"/>
          </p:cNvSpPr>
          <p:nvPr/>
        </p:nvSpPr>
        <p:spPr bwMode="auto">
          <a:xfrm>
            <a:off x="1062038" y="4868841"/>
            <a:ext cx="4095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The clear text message.</a:t>
            </a:r>
          </a:p>
        </p:txBody>
      </p:sp>
      <p:sp>
        <p:nvSpPr>
          <p:cNvPr id="30725" name="Oval 8"/>
          <p:cNvSpPr>
            <a:spLocks noChangeArrowheads="1"/>
          </p:cNvSpPr>
          <p:nvPr/>
        </p:nvSpPr>
        <p:spPr bwMode="auto">
          <a:xfrm>
            <a:off x="615950" y="1792288"/>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a:solidFill>
                  <a:srgbClr val="000000"/>
                </a:solidFill>
              </a:rPr>
              <a:t>1</a:t>
            </a:r>
          </a:p>
        </p:txBody>
      </p:sp>
      <p:sp>
        <p:nvSpPr>
          <p:cNvPr id="497673" name="Text Box 9"/>
          <p:cNvSpPr txBox="1">
            <a:spLocks noChangeArrowheads="1"/>
          </p:cNvSpPr>
          <p:nvPr/>
        </p:nvSpPr>
        <p:spPr bwMode="auto">
          <a:xfrm>
            <a:off x="1016000" y="2925754"/>
            <a:ext cx="3505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Use a shift of 6 (ROT6).</a:t>
            </a:r>
          </a:p>
        </p:txBody>
      </p:sp>
      <p:sp>
        <p:nvSpPr>
          <p:cNvPr id="30727" name="Oval 10"/>
          <p:cNvSpPr>
            <a:spLocks noChangeArrowheads="1"/>
          </p:cNvSpPr>
          <p:nvPr/>
        </p:nvSpPr>
        <p:spPr bwMode="auto">
          <a:xfrm>
            <a:off x="615950" y="2882891"/>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2</a:t>
            </a:r>
          </a:p>
        </p:txBody>
      </p:sp>
      <p:sp>
        <p:nvSpPr>
          <p:cNvPr id="497675" name="Text Box 11"/>
          <p:cNvSpPr txBox="1">
            <a:spLocks noChangeArrowheads="1"/>
          </p:cNvSpPr>
          <p:nvPr/>
        </p:nvSpPr>
        <p:spPr bwMode="auto">
          <a:xfrm>
            <a:off x="1071563" y="1839913"/>
            <a:ext cx="3886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Solve the ciphertext.</a:t>
            </a:r>
          </a:p>
        </p:txBody>
      </p:sp>
      <p:grpSp>
        <p:nvGrpSpPr>
          <p:cNvPr id="3" name="Group 12"/>
          <p:cNvGrpSpPr>
            <a:grpSpLocks/>
          </p:cNvGrpSpPr>
          <p:nvPr/>
        </p:nvGrpSpPr>
        <p:grpSpPr bwMode="auto">
          <a:xfrm>
            <a:off x="5102225" y="4376716"/>
            <a:ext cx="2732088" cy="1312862"/>
            <a:chOff x="3072" y="3226"/>
            <a:chExt cx="1721" cy="827"/>
          </a:xfrm>
        </p:grpSpPr>
        <p:pic>
          <p:nvPicPr>
            <p:cNvPr id="30743" name="Picture 13" descr="parchment_blnk"/>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072" y="3226"/>
              <a:ext cx="1680" cy="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4" name="Rectangle 14"/>
            <p:cNvSpPr>
              <a:spLocks noChangeArrowheads="1"/>
            </p:cNvSpPr>
            <p:nvPr/>
          </p:nvSpPr>
          <p:spPr bwMode="auto">
            <a:xfrm>
              <a:off x="3120" y="3526"/>
              <a:ext cx="167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a:latin typeface="Courier New" charset="0"/>
                </a:rPr>
                <a:t>IT is cool</a:t>
              </a:r>
            </a:p>
          </p:txBody>
        </p:sp>
        <p:sp>
          <p:nvSpPr>
            <p:cNvPr id="30745" name="Text Box 15"/>
            <p:cNvSpPr txBox="1">
              <a:spLocks noChangeArrowheads="1"/>
            </p:cNvSpPr>
            <p:nvPr/>
          </p:nvSpPr>
          <p:spPr bwMode="auto">
            <a:xfrm>
              <a:off x="3149" y="3880"/>
              <a:ext cx="158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200" dirty="0" err="1" smtClean="0"/>
                <a:t>Cleartext</a:t>
              </a:r>
              <a:endParaRPr lang="en-US" sz="1200" strike="sngStrike" dirty="0"/>
            </a:p>
          </p:txBody>
        </p:sp>
      </p:grpSp>
      <p:sp>
        <p:nvSpPr>
          <p:cNvPr id="30730" name="Rectangle 16"/>
          <p:cNvSpPr>
            <a:spLocks noGrp="1" noChangeArrowheads="1"/>
          </p:cNvSpPr>
          <p:nvPr>
            <p:ph type="title"/>
          </p:nvPr>
        </p:nvSpPr>
        <p:spPr>
          <a:xfrm>
            <a:off x="1339850" y="394392"/>
            <a:ext cx="7626175" cy="426875"/>
          </a:xfrm>
          <a:noFill/>
        </p:spPr>
        <p:txBody>
          <a:bodyPr/>
          <a:lstStyle/>
          <a:p>
            <a:r>
              <a:rPr lang="en-US" dirty="0">
                <a:latin typeface="Arial" charset="0"/>
              </a:rPr>
              <a:t/>
            </a:r>
            <a:br>
              <a:rPr lang="en-US" dirty="0">
                <a:latin typeface="Arial" charset="0"/>
              </a:rPr>
            </a:br>
            <a:r>
              <a:rPr lang="en-US" sz="1800" dirty="0">
                <a:latin typeface="Arial" charset="0"/>
              </a:rPr>
              <a:t/>
            </a:r>
            <a:br>
              <a:rPr lang="en-US" sz="1800" dirty="0">
                <a:latin typeface="Arial" charset="0"/>
              </a:rPr>
            </a:br>
            <a:r>
              <a:rPr lang="en-US" dirty="0" smtClean="0">
                <a:latin typeface="Arial" charset="0"/>
              </a:rPr>
              <a:t>Decoding</a:t>
            </a:r>
            <a:endParaRPr lang="en-US" dirty="0">
              <a:latin typeface="Arial" charset="0"/>
            </a:endParaRPr>
          </a:p>
        </p:txBody>
      </p:sp>
      <p:pic>
        <p:nvPicPr>
          <p:cNvPr id="30731" name="Picture 17"/>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066800" y="3763952"/>
            <a:ext cx="7921625"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2" name="Text Box 18"/>
          <p:cNvSpPr txBox="1">
            <a:spLocks noChangeArrowheads="1"/>
          </p:cNvSpPr>
          <p:nvPr/>
        </p:nvSpPr>
        <p:spPr bwMode="auto">
          <a:xfrm>
            <a:off x="222877" y="3801523"/>
            <a:ext cx="76104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A B C D E F G H I J K L M N O P Q R S T U V W X Y Z A B C</a:t>
            </a:r>
            <a:r>
              <a:rPr lang="en-US" sz="1800" dirty="0">
                <a:latin typeface="Courier New" charset="0"/>
              </a:rPr>
              <a:t> </a:t>
            </a:r>
          </a:p>
        </p:txBody>
      </p:sp>
      <p:grpSp>
        <p:nvGrpSpPr>
          <p:cNvPr id="4" name="Group 19"/>
          <p:cNvGrpSpPr>
            <a:grpSpLocks/>
          </p:cNvGrpSpPr>
          <p:nvPr/>
        </p:nvGrpSpPr>
        <p:grpSpPr bwMode="auto">
          <a:xfrm>
            <a:off x="1100138" y="3269711"/>
            <a:ext cx="5192712" cy="600075"/>
            <a:chOff x="2208" y="2240"/>
            <a:chExt cx="3271" cy="378"/>
          </a:xfrm>
        </p:grpSpPr>
        <p:pic>
          <p:nvPicPr>
            <p:cNvPr id="30737" name="Picture 20"/>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208" y="2240"/>
              <a:ext cx="3271"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8" name="Text Box 21"/>
            <p:cNvSpPr txBox="1">
              <a:spLocks noChangeArrowheads="1"/>
            </p:cNvSpPr>
            <p:nvPr/>
          </p:nvSpPr>
          <p:spPr bwMode="auto">
            <a:xfrm>
              <a:off x="2359" y="2307"/>
              <a:ext cx="3074"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A B C D E F G H I J K L M N O P Q R S T U V W X Y Z</a:t>
              </a:r>
              <a:endParaRPr lang="en-US" sz="1800" dirty="0">
                <a:latin typeface="Courier New" charset="0"/>
              </a:endParaRPr>
            </a:p>
          </p:txBody>
        </p:sp>
        <p:sp>
          <p:nvSpPr>
            <p:cNvPr id="30739" name="Line 22"/>
            <p:cNvSpPr>
              <a:spLocks noChangeShapeType="1"/>
            </p:cNvSpPr>
            <p:nvPr/>
          </p:nvSpPr>
          <p:spPr bwMode="auto">
            <a:xfrm>
              <a:off x="2442"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40" name="Line 23"/>
            <p:cNvSpPr>
              <a:spLocks noChangeShapeType="1"/>
            </p:cNvSpPr>
            <p:nvPr/>
          </p:nvSpPr>
          <p:spPr bwMode="auto">
            <a:xfrm>
              <a:off x="2550"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41" name="Line 24"/>
            <p:cNvSpPr>
              <a:spLocks noChangeShapeType="1"/>
            </p:cNvSpPr>
            <p:nvPr/>
          </p:nvSpPr>
          <p:spPr bwMode="auto">
            <a:xfrm>
              <a:off x="2664"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0742" name="Line 25"/>
            <p:cNvSpPr>
              <a:spLocks noChangeShapeType="1"/>
            </p:cNvSpPr>
            <p:nvPr/>
          </p:nvSpPr>
          <p:spPr bwMode="auto">
            <a:xfrm>
              <a:off x="2784" y="2474"/>
              <a:ext cx="0" cy="1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grpSp>
      <p:sp>
        <p:nvSpPr>
          <p:cNvPr id="497690" name="Text Box 26"/>
          <p:cNvSpPr txBox="1">
            <a:spLocks noChangeArrowheads="1"/>
          </p:cNvSpPr>
          <p:nvPr/>
        </p:nvSpPr>
        <p:spPr bwMode="auto">
          <a:xfrm>
            <a:off x="6648450" y="3874019"/>
            <a:ext cx="20129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pPr>
            <a:r>
              <a:rPr lang="en-US" sz="1200" dirty="0">
                <a:latin typeface="Courier New" charset="0"/>
              </a:rPr>
              <a:t>D E F G H I J K L M	</a:t>
            </a:r>
            <a:endParaRPr lang="en-US" sz="1800" dirty="0">
              <a:latin typeface="Courier New" charset="0"/>
            </a:endParaRPr>
          </a:p>
        </p:txBody>
      </p:sp>
    </p:spTree>
    <p:extLst>
      <p:ext uri="{BB962C8B-B14F-4D97-AF65-F5344CB8AC3E}">
        <p14:creationId xmlns:p14="http://schemas.microsoft.com/office/powerpoint/2010/main" val="31083281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97675"/>
                                        </p:tgtEl>
                                        <p:attrNameLst>
                                          <p:attrName>style.visibility</p:attrName>
                                        </p:attrNameLst>
                                      </p:cBhvr>
                                      <p:to>
                                        <p:strVal val="visible"/>
                                      </p:to>
                                    </p:set>
                                    <p:animEffect transition="in" filter="fade">
                                      <p:cBhvr>
                                        <p:cTn id="7" dur="500"/>
                                        <p:tgtEl>
                                          <p:spTgt spid="49767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97673"/>
                                        </p:tgtEl>
                                        <p:attrNameLst>
                                          <p:attrName>style.visibility</p:attrName>
                                        </p:attrNameLst>
                                      </p:cBhvr>
                                      <p:to>
                                        <p:strVal val="visible"/>
                                      </p:to>
                                    </p:set>
                                    <p:animEffect transition="in" filter="fade">
                                      <p:cBhvr>
                                        <p:cTn id="17" dur="500"/>
                                        <p:tgtEl>
                                          <p:spTgt spid="49767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xit" presetSubtype="0" fill="hold" grpId="0" nodeType="clickEffect">
                                  <p:stCondLst>
                                    <p:cond delay="0"/>
                                  </p:stCondLst>
                                  <p:childTnLst>
                                    <p:animEffect transition="out" filter="fade">
                                      <p:cBhvr>
                                        <p:cTn id="21" dur="500"/>
                                        <p:tgtEl>
                                          <p:spTgt spid="497691"/>
                                        </p:tgtEl>
                                      </p:cBhvr>
                                    </p:animEffect>
                                    <p:set>
                                      <p:cBhvr>
                                        <p:cTn id="22" dur="1" fill="hold">
                                          <p:stCondLst>
                                            <p:cond delay="499"/>
                                          </p:stCondLst>
                                        </p:cTn>
                                        <p:tgtEl>
                                          <p:spTgt spid="497691"/>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63" presetClass="path" presetSubtype="0" accel="50000" decel="50000" fill="hold" nodeType="clickEffect">
                                  <p:stCondLst>
                                    <p:cond delay="0"/>
                                  </p:stCondLst>
                                  <p:childTnLst>
                                    <p:animMotion origin="layout" path="M 3.33333E-6 -1.26676E-6 L 0.11944 -0.00092 " pathEditMode="relative" rAng="0" ptsTypes="AA">
                                      <p:cBhvr>
                                        <p:cTn id="26" dur="2000" fill="hold"/>
                                        <p:tgtEl>
                                          <p:spTgt spid="4"/>
                                        </p:tgtEl>
                                        <p:attrNameLst>
                                          <p:attrName>ppt_x</p:attrName>
                                          <p:attrName>ppt_y</p:attrName>
                                        </p:attrNameLst>
                                      </p:cBhvr>
                                      <p:rCtr x="5972" y="-46"/>
                                    </p:animMotion>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97690"/>
                                        </p:tgtEl>
                                        <p:attrNameLst>
                                          <p:attrName>style.visibility</p:attrName>
                                        </p:attrNameLst>
                                      </p:cBhvr>
                                      <p:to>
                                        <p:strVal val="visible"/>
                                      </p:to>
                                    </p:set>
                                    <p:animEffect transition="in" filter="fade">
                                      <p:cBhvr>
                                        <p:cTn id="31" dur="500"/>
                                        <p:tgtEl>
                                          <p:spTgt spid="497690"/>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97671"/>
                                        </p:tgtEl>
                                        <p:attrNameLst>
                                          <p:attrName>style.visibility</p:attrName>
                                        </p:attrNameLst>
                                      </p:cBhvr>
                                      <p:to>
                                        <p:strVal val="visible"/>
                                      </p:to>
                                    </p:set>
                                    <p:animEffect transition="in" filter="fade">
                                      <p:cBhvr>
                                        <p:cTn id="36" dur="500"/>
                                        <p:tgtEl>
                                          <p:spTgt spid="497671"/>
                                        </p:tgtEl>
                                      </p:cBhvr>
                                    </p:animEffect>
                                  </p:childTnLst>
                                </p:cTn>
                              </p:par>
                              <p:par>
                                <p:cTn id="37" presetID="10" presetClass="entr" presetSubtype="0" fill="hold" nodeType="with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fade">
                                      <p:cBhvr>
                                        <p:cTn id="3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7691" grpId="0" animBg="1"/>
      <p:bldP spid="497671" grpId="0"/>
      <p:bldP spid="497673" grpId="0"/>
      <p:bldP spid="497675" grpId="0"/>
      <p:bldP spid="49769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1543050" y="5232907"/>
            <a:ext cx="25146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eaLnBrk="1" hangingPunct="1">
              <a:lnSpc>
                <a:spcPct val="100000"/>
              </a:lnSpc>
              <a:spcBef>
                <a:spcPct val="50000"/>
              </a:spcBef>
            </a:pPr>
            <a:r>
              <a:rPr lang="en-US" sz="1200" dirty="0" smtClean="0">
                <a:solidFill>
                  <a:srgbClr val="000000"/>
                </a:solidFill>
              </a:rPr>
              <a:t>Ciphered </a:t>
            </a:r>
            <a:r>
              <a:rPr lang="en-US" sz="1200" dirty="0">
                <a:solidFill>
                  <a:srgbClr val="000000"/>
                </a:solidFill>
              </a:rPr>
              <a:t>text</a:t>
            </a:r>
          </a:p>
        </p:txBody>
      </p:sp>
      <p:sp>
        <p:nvSpPr>
          <p:cNvPr id="31747" name="Oval 3"/>
          <p:cNvSpPr>
            <a:spLocks noChangeArrowheads="1"/>
          </p:cNvSpPr>
          <p:nvPr/>
        </p:nvSpPr>
        <p:spPr bwMode="auto">
          <a:xfrm>
            <a:off x="628650" y="4250244"/>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dirty="0">
                <a:solidFill>
                  <a:srgbClr val="000000"/>
                </a:solidFill>
              </a:rPr>
              <a:t>3</a:t>
            </a:r>
          </a:p>
        </p:txBody>
      </p:sp>
      <p:pic>
        <p:nvPicPr>
          <p:cNvPr id="31748" name="Picture 4" descr="parchment_blnk"/>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390650" y="4174044"/>
            <a:ext cx="2667000"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9" name="Rectangle 5"/>
          <p:cNvSpPr>
            <a:spLocks noChangeArrowheads="1"/>
          </p:cNvSpPr>
          <p:nvPr/>
        </p:nvSpPr>
        <p:spPr bwMode="auto">
          <a:xfrm>
            <a:off x="1477963" y="4494719"/>
            <a:ext cx="2655887"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pl-PL" sz="1400">
                <a:latin typeface="Courier New" charset="0"/>
              </a:rPr>
              <a:t>IODQN HDVW </a:t>
            </a:r>
          </a:p>
          <a:p>
            <a:pPr algn="ctr" eaLnBrk="1" hangingPunct="1">
              <a:lnSpc>
                <a:spcPct val="100000"/>
              </a:lnSpc>
            </a:pPr>
            <a:r>
              <a:rPr lang="pl-PL" sz="1400">
                <a:latin typeface="Courier New" charset="0"/>
              </a:rPr>
              <a:t>DWWDFN DW GDZQ</a:t>
            </a:r>
            <a:endParaRPr lang="en-US" sz="1400">
              <a:latin typeface="Courier New" charset="0"/>
            </a:endParaRPr>
          </a:p>
        </p:txBody>
      </p:sp>
      <p:sp>
        <p:nvSpPr>
          <p:cNvPr id="31750" name="Text Box 6"/>
          <p:cNvSpPr txBox="1">
            <a:spLocks noChangeArrowheads="1"/>
          </p:cNvSpPr>
          <p:nvPr/>
        </p:nvSpPr>
        <p:spPr bwMode="auto">
          <a:xfrm>
            <a:off x="4362450" y="860932"/>
            <a:ext cx="40957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The </a:t>
            </a:r>
            <a:r>
              <a:rPr lang="en-US" sz="1800" b="0" dirty="0" err="1" smtClean="0"/>
              <a:t>cleartext</a:t>
            </a:r>
            <a:r>
              <a:rPr lang="en-US" sz="1800" b="0" dirty="0" smtClean="0"/>
              <a:t> message </a:t>
            </a:r>
            <a:r>
              <a:rPr lang="en-US" sz="1800" b="0" dirty="0"/>
              <a:t>would be encoded using a key of 3.</a:t>
            </a:r>
          </a:p>
        </p:txBody>
      </p:sp>
      <p:sp>
        <p:nvSpPr>
          <p:cNvPr id="31751" name="Oval 7"/>
          <p:cNvSpPr>
            <a:spLocks noChangeArrowheads="1"/>
          </p:cNvSpPr>
          <p:nvPr/>
        </p:nvSpPr>
        <p:spPr bwMode="auto">
          <a:xfrm>
            <a:off x="628650" y="708532"/>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a:solidFill>
                  <a:srgbClr val="000000"/>
                </a:solidFill>
              </a:rPr>
              <a:t>1</a:t>
            </a:r>
          </a:p>
        </p:txBody>
      </p:sp>
      <p:pic>
        <p:nvPicPr>
          <p:cNvPr id="31752" name="Picture 8" descr="parchment_blnk"/>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401763" y="583119"/>
            <a:ext cx="26670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3" name="Rectangle 9"/>
          <p:cNvSpPr>
            <a:spLocks noChangeArrowheads="1"/>
          </p:cNvSpPr>
          <p:nvPr/>
        </p:nvSpPr>
        <p:spPr bwMode="auto">
          <a:xfrm>
            <a:off x="1477963" y="953007"/>
            <a:ext cx="2655887"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lnSpc>
                <a:spcPct val="100000"/>
              </a:lnSpc>
            </a:pPr>
            <a:r>
              <a:rPr lang="en-US" sz="1400">
                <a:latin typeface="Courier New" charset="0"/>
              </a:rPr>
              <a:t>FLANK EAST</a:t>
            </a:r>
            <a:endParaRPr lang="pl-PL" sz="1400">
              <a:latin typeface="Courier New" charset="0"/>
            </a:endParaRPr>
          </a:p>
          <a:p>
            <a:pPr algn="ctr" eaLnBrk="1" hangingPunct="1">
              <a:lnSpc>
                <a:spcPct val="100000"/>
              </a:lnSpc>
            </a:pPr>
            <a:r>
              <a:rPr lang="en-US" sz="1400">
                <a:latin typeface="Courier New" charset="0"/>
              </a:rPr>
              <a:t>ATTACK AT DAWN</a:t>
            </a:r>
          </a:p>
        </p:txBody>
      </p:sp>
      <p:sp>
        <p:nvSpPr>
          <p:cNvPr id="31754" name="Text Box 10"/>
          <p:cNvSpPr txBox="1">
            <a:spLocks noChangeArrowheads="1"/>
          </p:cNvSpPr>
          <p:nvPr/>
        </p:nvSpPr>
        <p:spPr bwMode="auto">
          <a:xfrm>
            <a:off x="6172200" y="2230944"/>
            <a:ext cx="1752600" cy="1754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Shifting the inner wheel by 3, </a:t>
            </a:r>
            <a:r>
              <a:rPr lang="en-US" sz="1800" b="0" dirty="0" smtClean="0"/>
              <a:t>the </a:t>
            </a:r>
            <a:r>
              <a:rPr lang="en-US" sz="1800" b="0" dirty="0"/>
              <a:t>A becomes D, B becomes E, and so on.</a:t>
            </a:r>
          </a:p>
        </p:txBody>
      </p:sp>
      <p:sp>
        <p:nvSpPr>
          <p:cNvPr id="31755" name="Oval 11"/>
          <p:cNvSpPr>
            <a:spLocks noChangeArrowheads="1"/>
          </p:cNvSpPr>
          <p:nvPr/>
        </p:nvSpPr>
        <p:spPr bwMode="auto">
          <a:xfrm>
            <a:off x="628650" y="2269044"/>
            <a:ext cx="381000" cy="381000"/>
          </a:xfrm>
          <a:prstGeom prst="ellipse">
            <a:avLst/>
          </a:prstGeom>
          <a:solidFill>
            <a:schemeClr val="accent1"/>
          </a:solidFill>
          <a:ln w="9525">
            <a:solidFill>
              <a:srgbClr val="000000"/>
            </a:solidFill>
            <a:round/>
            <a:headEnd/>
            <a:tailEnd/>
          </a:ln>
        </p:spPr>
        <p:txBody>
          <a:bodyPr wrap="none" anchor="ctr"/>
          <a:lstStyle/>
          <a:p>
            <a:pPr algn="ctr" eaLnBrk="1" hangingPunct="1">
              <a:lnSpc>
                <a:spcPct val="100000"/>
              </a:lnSpc>
            </a:pPr>
            <a:r>
              <a:rPr lang="en-US" sz="1400">
                <a:solidFill>
                  <a:srgbClr val="000000"/>
                </a:solidFill>
              </a:rPr>
              <a:t>2</a:t>
            </a:r>
          </a:p>
        </p:txBody>
      </p:sp>
      <p:sp>
        <p:nvSpPr>
          <p:cNvPr id="31756" name="Text Box 12"/>
          <p:cNvSpPr txBox="1">
            <a:spLocks noChangeArrowheads="1"/>
          </p:cNvSpPr>
          <p:nvPr/>
        </p:nvSpPr>
        <p:spPr bwMode="auto">
          <a:xfrm>
            <a:off x="4419600" y="4383594"/>
            <a:ext cx="3886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l" eaLnBrk="1" hangingPunct="1">
              <a:lnSpc>
                <a:spcPct val="100000"/>
              </a:lnSpc>
              <a:spcBef>
                <a:spcPct val="50000"/>
              </a:spcBef>
            </a:pPr>
            <a:r>
              <a:rPr lang="en-US" sz="1800" b="0" dirty="0"/>
              <a:t>The </a:t>
            </a:r>
            <a:r>
              <a:rPr lang="en-US" sz="1800" b="0" dirty="0" smtClean="0"/>
              <a:t>cleartext message appears </a:t>
            </a:r>
            <a:r>
              <a:rPr lang="en-US" sz="1800" b="0" dirty="0"/>
              <a:t>as follows using a key of 3.</a:t>
            </a:r>
          </a:p>
        </p:txBody>
      </p:sp>
      <p:sp>
        <p:nvSpPr>
          <p:cNvPr id="31757" name="Text Box 13"/>
          <p:cNvSpPr txBox="1">
            <a:spLocks noChangeArrowheads="1"/>
          </p:cNvSpPr>
          <p:nvPr/>
        </p:nvSpPr>
        <p:spPr bwMode="auto">
          <a:xfrm>
            <a:off x="1524000" y="1621344"/>
            <a:ext cx="2514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200" dirty="0" err="1" smtClean="0"/>
              <a:t>Cleartext</a:t>
            </a:r>
            <a:endParaRPr lang="en-US" sz="1200" strike="sngStrike" dirty="0"/>
          </a:p>
        </p:txBody>
      </p:sp>
      <p:pic>
        <p:nvPicPr>
          <p:cNvPr id="31758" name="Picture 1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281113" y="2154744"/>
            <a:ext cx="1919287" cy="189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9" name="Picture 15"/>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rot="-5690317">
            <a:off x="1743075" y="2591307"/>
            <a:ext cx="99695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0" name="Picture 16"/>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886200" y="2081719"/>
            <a:ext cx="2057400" cy="202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61" name="Picture 17"/>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rot="-3115327">
            <a:off x="4421188" y="2597657"/>
            <a:ext cx="1031875" cy="105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62" name="AutoShape 18"/>
          <p:cNvSpPr>
            <a:spLocks noChangeArrowheads="1"/>
          </p:cNvSpPr>
          <p:nvPr/>
        </p:nvSpPr>
        <p:spPr bwMode="auto">
          <a:xfrm rot="-190789">
            <a:off x="4657725" y="2802444"/>
            <a:ext cx="590550" cy="560388"/>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chemeClr val="accent1"/>
          </a:solidFill>
          <a:ln w="9525">
            <a:solidFill>
              <a:schemeClr val="tx1"/>
            </a:solidFill>
            <a:miter lim="800000"/>
            <a:headEnd/>
            <a:tailEnd/>
          </a:ln>
        </p:spPr>
        <p:txBody>
          <a:bodyPr wrap="none" anchor="ctr"/>
          <a:lstStyle/>
          <a:p>
            <a:endParaRPr lang="en-US"/>
          </a:p>
        </p:txBody>
      </p:sp>
      <p:sp>
        <p:nvSpPr>
          <p:cNvPr id="31763" name="Line 19"/>
          <p:cNvSpPr>
            <a:spLocks noChangeShapeType="1"/>
          </p:cNvSpPr>
          <p:nvPr/>
        </p:nvSpPr>
        <p:spPr bwMode="auto">
          <a:xfrm flipV="1">
            <a:off x="5305425" y="2535744"/>
            <a:ext cx="104775" cy="161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764" name="Line 20"/>
          <p:cNvSpPr>
            <a:spLocks noChangeShapeType="1"/>
          </p:cNvSpPr>
          <p:nvPr/>
        </p:nvSpPr>
        <p:spPr bwMode="auto">
          <a:xfrm flipV="1">
            <a:off x="5391150" y="2678619"/>
            <a:ext cx="133350" cy="13811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765" name="Line 21"/>
          <p:cNvSpPr>
            <a:spLocks noChangeShapeType="1"/>
          </p:cNvSpPr>
          <p:nvPr/>
        </p:nvSpPr>
        <p:spPr bwMode="auto">
          <a:xfrm flipV="1">
            <a:off x="5434013" y="2821494"/>
            <a:ext cx="180975" cy="10001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766" name="Line 22"/>
          <p:cNvSpPr>
            <a:spLocks noChangeShapeType="1"/>
          </p:cNvSpPr>
          <p:nvPr/>
        </p:nvSpPr>
        <p:spPr bwMode="auto">
          <a:xfrm flipV="1">
            <a:off x="5472113" y="2997707"/>
            <a:ext cx="185737" cy="523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1767" name="Rectangle 23"/>
          <p:cNvSpPr>
            <a:spLocks noGrp="1" noChangeArrowheads="1"/>
          </p:cNvSpPr>
          <p:nvPr>
            <p:ph type="title"/>
          </p:nvPr>
        </p:nvSpPr>
        <p:spPr>
          <a:xfrm>
            <a:off x="628650" y="38778"/>
            <a:ext cx="8337375" cy="545408"/>
          </a:xfrm>
        </p:spPr>
        <p:txBody>
          <a:bodyPr/>
          <a:lstStyle/>
          <a:p>
            <a:r>
              <a:rPr lang="en-US" dirty="0">
                <a:latin typeface="Arial" charset="0"/>
              </a:rPr>
              <a:t/>
            </a:r>
            <a:br>
              <a:rPr lang="en-US" dirty="0">
                <a:latin typeface="Arial" charset="0"/>
              </a:rPr>
            </a:br>
            <a:r>
              <a:rPr lang="en-US" dirty="0">
                <a:latin typeface="Arial" charset="0"/>
              </a:rPr>
              <a:t/>
            </a:r>
            <a:br>
              <a:rPr lang="en-US" dirty="0">
                <a:latin typeface="Arial" charset="0"/>
              </a:rPr>
            </a:br>
            <a:r>
              <a:rPr lang="en-US" dirty="0">
                <a:latin typeface="Arial" charset="0"/>
              </a:rPr>
              <a:t>Substitution </a:t>
            </a:r>
            <a:r>
              <a:rPr lang="en-US" dirty="0" smtClean="0">
                <a:latin typeface="Arial" charset="0"/>
              </a:rPr>
              <a:t>Ciphers - Caesar </a:t>
            </a:r>
            <a:r>
              <a:rPr lang="en-US" dirty="0">
                <a:latin typeface="Arial" charset="0"/>
              </a:rPr>
              <a:t>Cipher Disk</a:t>
            </a:r>
          </a:p>
        </p:txBody>
      </p:sp>
    </p:spTree>
    <p:extLst>
      <p:ext uri="{BB962C8B-B14F-4D97-AF65-F5344CB8AC3E}">
        <p14:creationId xmlns:p14="http://schemas.microsoft.com/office/powerpoint/2010/main" val="388904754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type="body" sz="quarter" idx="10"/>
          </p:nvPr>
        </p:nvSpPr>
        <p:spPr>
          <a:xfrm>
            <a:off x="882869" y="1269858"/>
            <a:ext cx="7577959" cy="3922252"/>
          </a:xfrm>
        </p:spPr>
        <p:txBody>
          <a:bodyPr/>
          <a:lstStyle/>
          <a:p>
            <a:pPr algn="just"/>
            <a:r>
              <a:rPr lang="en-US" dirty="0">
                <a:latin typeface="Arial" charset="0"/>
              </a:rPr>
              <a:t>Ironically, it is impossible to prove an algorithm secure. </a:t>
            </a:r>
            <a:r>
              <a:rPr lang="en-US" dirty="0" smtClean="0">
                <a:latin typeface="Arial" charset="0"/>
              </a:rPr>
              <a:t>It </a:t>
            </a:r>
            <a:r>
              <a:rPr lang="en-US" dirty="0">
                <a:latin typeface="Arial" charset="0"/>
              </a:rPr>
              <a:t>can only be proven that it is not vulnerable to known cryptanalytic attacks. </a:t>
            </a:r>
          </a:p>
          <a:p>
            <a:pPr algn="just"/>
            <a:r>
              <a:rPr lang="en-US" dirty="0">
                <a:latin typeface="Arial" charset="0"/>
              </a:rPr>
              <a:t>There is a need for mathematicians, scholars, and security forensic experts to keep trying to break the encryption methods</a:t>
            </a:r>
            <a:r>
              <a:rPr lang="en-US" dirty="0" smtClean="0">
                <a:latin typeface="Arial" charset="0"/>
              </a:rPr>
              <a:t>.</a:t>
            </a:r>
            <a:endParaRPr lang="en-US" dirty="0">
              <a:latin typeface="Arial" charset="0"/>
            </a:endParaRPr>
          </a:p>
          <a:p>
            <a:pPr algn="just"/>
            <a:r>
              <a:rPr lang="en-US" dirty="0">
                <a:latin typeface="Arial" charset="0"/>
              </a:rPr>
              <a:t>Cryptanalysis are most used employed by:</a:t>
            </a:r>
          </a:p>
          <a:p>
            <a:pPr marL="800100" lvl="1" indent="-342900" algn="just">
              <a:buFont typeface="Arial"/>
              <a:buChar char="•"/>
            </a:pPr>
            <a:r>
              <a:rPr lang="en-US" sz="1800" dirty="0">
                <a:latin typeface="Arial" charset="0"/>
              </a:rPr>
              <a:t>Governments in military and diplomatic </a:t>
            </a:r>
            <a:r>
              <a:rPr lang="en-US" sz="1800" dirty="0" smtClean="0">
                <a:latin typeface="Arial" charset="0"/>
              </a:rPr>
              <a:t>surveillance.</a:t>
            </a:r>
            <a:endParaRPr lang="en-US" sz="1800" dirty="0">
              <a:latin typeface="Arial" charset="0"/>
            </a:endParaRPr>
          </a:p>
          <a:p>
            <a:pPr marL="800100" lvl="1" indent="-342900" algn="just">
              <a:buFont typeface="Arial"/>
              <a:buChar char="•"/>
            </a:pPr>
            <a:r>
              <a:rPr lang="en-US" sz="1800" dirty="0">
                <a:latin typeface="Arial" charset="0"/>
              </a:rPr>
              <a:t>Enterprises in testing the strength of security procedures. </a:t>
            </a:r>
          </a:p>
        </p:txBody>
      </p:sp>
      <p:sp>
        <p:nvSpPr>
          <p:cNvPr id="54274" name="Rectangle 2"/>
          <p:cNvSpPr>
            <a:spLocks noGrp="1" noChangeArrowheads="1"/>
          </p:cNvSpPr>
          <p:nvPr>
            <p:ph type="title"/>
          </p:nvPr>
        </p:nvSpPr>
        <p:spPr>
          <a:xfrm>
            <a:off x="1303283" y="394392"/>
            <a:ext cx="7662742" cy="583070"/>
          </a:xfrm>
        </p:spPr>
        <p:txBody>
          <a:bodyPr/>
          <a:lstStyle/>
          <a:p>
            <a:r>
              <a:rPr lang="en-US" sz="1800" dirty="0">
                <a:latin typeface="Arial" charset="0"/>
              </a:rPr>
              <a:t/>
            </a:r>
            <a:br>
              <a:rPr lang="en-US" sz="1800" dirty="0">
                <a:latin typeface="Arial" charset="0"/>
              </a:rPr>
            </a:br>
            <a:r>
              <a:rPr lang="en-US" dirty="0" smtClean="0">
                <a:latin typeface="Arial" charset="0"/>
              </a:rPr>
              <a:t>Cryptanalysis</a:t>
            </a:r>
            <a:endParaRPr lang="en-US" dirty="0">
              <a:latin typeface="Arial" charset="0"/>
            </a:endParaRPr>
          </a:p>
        </p:txBody>
      </p:sp>
    </p:spTree>
    <p:extLst>
      <p:ext uri="{BB962C8B-B14F-4D97-AF65-F5344CB8AC3E}">
        <p14:creationId xmlns:p14="http://schemas.microsoft.com/office/powerpoint/2010/main" val="308413195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sz="quarter" idx="10"/>
          </p:nvPr>
        </p:nvSpPr>
        <p:spPr>
          <a:xfrm>
            <a:off x="239713" y="1637046"/>
            <a:ext cx="4122425" cy="4668399"/>
          </a:xfrm>
        </p:spPr>
        <p:txBody>
          <a:bodyPr>
            <a:normAutofit/>
          </a:bodyPr>
          <a:lstStyle/>
          <a:p>
            <a:pPr algn="just"/>
            <a:r>
              <a:rPr lang="en-US" sz="2400" dirty="0">
                <a:latin typeface="Arial" charset="0"/>
              </a:rPr>
              <a:t>The practice and study of determining the meaning of encrypted information (cracking the code), without access to the shared secret key. </a:t>
            </a:r>
          </a:p>
          <a:p>
            <a:pPr algn="just"/>
            <a:r>
              <a:rPr lang="en-US" sz="2400" dirty="0">
                <a:latin typeface="Arial" charset="0"/>
              </a:rPr>
              <a:t>Been around since cryptography. </a:t>
            </a:r>
          </a:p>
          <a:p>
            <a:pPr lvl="1"/>
            <a:endParaRPr lang="en-US" sz="1600" dirty="0">
              <a:latin typeface="Arial" charset="0"/>
            </a:endParaRPr>
          </a:p>
        </p:txBody>
      </p:sp>
      <p:sp>
        <p:nvSpPr>
          <p:cNvPr id="39938" name="Rectangle 2"/>
          <p:cNvSpPr>
            <a:spLocks noGrp="1" noChangeArrowheads="1"/>
          </p:cNvSpPr>
          <p:nvPr>
            <p:ph type="title"/>
          </p:nvPr>
        </p:nvSpPr>
        <p:spPr>
          <a:xfrm>
            <a:off x="1176868" y="157316"/>
            <a:ext cx="7789158" cy="645572"/>
          </a:xfrm>
        </p:spPr>
        <p:txBody>
          <a:bodyPr/>
          <a:lstStyle/>
          <a:p>
            <a:r>
              <a:rPr lang="en-US" dirty="0" smtClean="0">
                <a:latin typeface="Arial" charset="0"/>
              </a:rPr>
              <a:t/>
            </a:r>
            <a:br>
              <a:rPr lang="en-US" dirty="0" smtClean="0">
                <a:latin typeface="Arial" charset="0"/>
              </a:rPr>
            </a:br>
            <a:r>
              <a:rPr lang="en-US" dirty="0" smtClean="0">
                <a:latin typeface="Arial" charset="0"/>
              </a:rPr>
              <a:t>Cracking Code</a:t>
            </a:r>
            <a:endParaRPr lang="en-US" dirty="0">
              <a:latin typeface="Arial" charset="0"/>
            </a:endParaRPr>
          </a:p>
        </p:txBody>
      </p:sp>
      <p:pic>
        <p:nvPicPr>
          <p:cNvPr id="39940"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9600" y="1143000"/>
            <a:ext cx="4182606"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495611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type="body" sz="quarter" idx="10"/>
          </p:nvPr>
        </p:nvSpPr>
        <p:spPr>
          <a:xfrm>
            <a:off x="1168399" y="1392254"/>
            <a:ext cx="7650163" cy="4917106"/>
          </a:xfrm>
        </p:spPr>
        <p:txBody>
          <a:bodyPr>
            <a:normAutofit/>
          </a:bodyPr>
          <a:lstStyle/>
          <a:p>
            <a:r>
              <a:rPr lang="en-US" dirty="0">
                <a:latin typeface="Arial" charset="0"/>
              </a:rPr>
              <a:t>Brute-Force </a:t>
            </a:r>
            <a:r>
              <a:rPr lang="en-US" dirty="0" smtClean="0">
                <a:latin typeface="Arial" charset="0"/>
              </a:rPr>
              <a:t>Method</a:t>
            </a:r>
            <a:endParaRPr lang="en-US" dirty="0">
              <a:latin typeface="Arial" charset="0"/>
            </a:endParaRPr>
          </a:p>
          <a:p>
            <a:r>
              <a:rPr lang="en-US" dirty="0">
                <a:latin typeface="Arial" charset="0"/>
              </a:rPr>
              <a:t>Ciphertext-Only </a:t>
            </a:r>
            <a:r>
              <a:rPr lang="en-US" dirty="0" smtClean="0">
                <a:latin typeface="Arial" charset="0"/>
              </a:rPr>
              <a:t>Method</a:t>
            </a:r>
            <a:endParaRPr lang="en-US" dirty="0">
              <a:latin typeface="Arial" charset="0"/>
            </a:endParaRPr>
          </a:p>
          <a:p>
            <a:r>
              <a:rPr lang="en-US" dirty="0">
                <a:latin typeface="Arial" charset="0"/>
              </a:rPr>
              <a:t>Known-Plaintext </a:t>
            </a:r>
            <a:r>
              <a:rPr lang="en-US" dirty="0" smtClean="0">
                <a:latin typeface="Arial" charset="0"/>
              </a:rPr>
              <a:t>Method</a:t>
            </a:r>
            <a:endParaRPr lang="en-US" dirty="0">
              <a:latin typeface="Arial" charset="0"/>
            </a:endParaRPr>
          </a:p>
          <a:p>
            <a:r>
              <a:rPr lang="en-US" dirty="0">
                <a:latin typeface="Arial" charset="0"/>
              </a:rPr>
              <a:t>Chosen-Plaintext </a:t>
            </a:r>
            <a:r>
              <a:rPr lang="en-US" dirty="0" smtClean="0">
                <a:latin typeface="Arial" charset="0"/>
              </a:rPr>
              <a:t>Method</a:t>
            </a:r>
            <a:endParaRPr lang="en-US" dirty="0">
              <a:latin typeface="Arial" charset="0"/>
            </a:endParaRPr>
          </a:p>
          <a:p>
            <a:r>
              <a:rPr lang="en-US" dirty="0">
                <a:latin typeface="Arial" charset="0"/>
              </a:rPr>
              <a:t>Chosen-Ciphertext </a:t>
            </a:r>
            <a:r>
              <a:rPr lang="en-US" dirty="0" smtClean="0">
                <a:latin typeface="Arial" charset="0"/>
              </a:rPr>
              <a:t>Method</a:t>
            </a:r>
            <a:endParaRPr lang="en-US" dirty="0">
              <a:latin typeface="Arial" charset="0"/>
            </a:endParaRPr>
          </a:p>
          <a:p>
            <a:r>
              <a:rPr lang="en-US" dirty="0">
                <a:latin typeface="Arial" charset="0"/>
              </a:rPr>
              <a:t>Meet-in-the-Middle Method</a:t>
            </a:r>
          </a:p>
        </p:txBody>
      </p:sp>
      <p:sp>
        <p:nvSpPr>
          <p:cNvPr id="40962" name="Rectangle 2"/>
          <p:cNvSpPr>
            <a:spLocks noGrp="1" noChangeArrowheads="1"/>
          </p:cNvSpPr>
          <p:nvPr>
            <p:ph type="title"/>
          </p:nvPr>
        </p:nvSpPr>
        <p:spPr>
          <a:xfrm>
            <a:off x="1176867" y="394392"/>
            <a:ext cx="7789158" cy="486141"/>
          </a:xfrm>
        </p:spPr>
        <p:txBody>
          <a:bodyPr/>
          <a:lstStyle/>
          <a:p>
            <a:r>
              <a:rPr lang="en-US" dirty="0">
                <a:latin typeface="Arial" charset="0"/>
              </a:rPr>
              <a:t/>
            </a:r>
            <a:br>
              <a:rPr lang="en-US" dirty="0">
                <a:latin typeface="Arial" charset="0"/>
              </a:rPr>
            </a:br>
            <a:r>
              <a:rPr lang="en-US" dirty="0" smtClean="0">
                <a:latin typeface="Arial" charset="0"/>
              </a:rPr>
              <a:t/>
            </a:r>
            <a:br>
              <a:rPr lang="en-US" dirty="0" smtClean="0">
                <a:latin typeface="Arial" charset="0"/>
              </a:rPr>
            </a:br>
            <a:r>
              <a:rPr lang="en-US" dirty="0" smtClean="0">
                <a:latin typeface="Arial" charset="0"/>
              </a:rPr>
              <a:t>Methods for Cracking Code</a:t>
            </a:r>
            <a:endParaRPr lang="en-US" dirty="0">
              <a:latin typeface="Arial" charset="0"/>
            </a:endParaRPr>
          </a:p>
        </p:txBody>
      </p:sp>
    </p:spTree>
    <p:extLst>
      <p:ext uri="{BB962C8B-B14F-4D97-AF65-F5344CB8AC3E}">
        <p14:creationId xmlns:p14="http://schemas.microsoft.com/office/powerpoint/2010/main" val="322001857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type="body" sz="quarter" idx="10"/>
          </p:nvPr>
        </p:nvSpPr>
        <p:spPr>
          <a:xfrm>
            <a:off x="329512" y="1246334"/>
            <a:ext cx="8578850" cy="1380525"/>
          </a:xfrm>
        </p:spPr>
        <p:txBody>
          <a:bodyPr/>
          <a:lstStyle/>
          <a:p>
            <a:pPr marL="0" indent="0" algn="just">
              <a:buNone/>
            </a:pPr>
            <a:r>
              <a:rPr lang="en-US" dirty="0">
                <a:latin typeface="Arial" charset="0"/>
              </a:rPr>
              <a:t>Authentication, integrity, and data confidentiality are implemented in many ways using various protocols and algorithms. </a:t>
            </a:r>
            <a:r>
              <a:rPr lang="en-US" dirty="0" smtClean="0">
                <a:latin typeface="Arial" charset="0"/>
              </a:rPr>
              <a:t>Choice </a:t>
            </a:r>
            <a:r>
              <a:rPr lang="en-US" dirty="0">
                <a:latin typeface="Arial" charset="0"/>
              </a:rPr>
              <a:t>depends on the security level required in the security </a:t>
            </a:r>
            <a:r>
              <a:rPr lang="en-US" dirty="0" smtClean="0">
                <a:latin typeface="Arial" charset="0"/>
              </a:rPr>
              <a:t>policy</a:t>
            </a:r>
            <a:r>
              <a:rPr lang="en-US" dirty="0">
                <a:latin typeface="Arial" charset="0"/>
              </a:rPr>
              <a:t>.</a:t>
            </a:r>
          </a:p>
        </p:txBody>
      </p:sp>
      <p:sp>
        <p:nvSpPr>
          <p:cNvPr id="56322" name="Rectangle 2"/>
          <p:cNvSpPr>
            <a:spLocks noGrp="1" noChangeArrowheads="1"/>
          </p:cNvSpPr>
          <p:nvPr>
            <p:ph type="title"/>
          </p:nvPr>
        </p:nvSpPr>
        <p:spPr>
          <a:xfrm>
            <a:off x="1235869" y="205212"/>
            <a:ext cx="7730156" cy="562049"/>
          </a:xfrm>
        </p:spPr>
        <p:txBody>
          <a:bodyPr/>
          <a:lstStyle/>
          <a:p>
            <a:r>
              <a:rPr lang="en-US" dirty="0">
                <a:latin typeface="Arial" charset="0"/>
              </a:rPr>
              <a:t/>
            </a:r>
            <a:br>
              <a:rPr lang="en-US" dirty="0">
                <a:latin typeface="Arial" charset="0"/>
              </a:rPr>
            </a:br>
            <a:r>
              <a:rPr lang="en-US" dirty="0" smtClean="0">
                <a:latin typeface="Arial" charset="0"/>
              </a:rPr>
              <a:t>The Secret Is in the Keys</a:t>
            </a:r>
            <a:endParaRPr lang="en-US" dirty="0">
              <a:latin typeface="Arial" charset="0"/>
            </a:endParaRPr>
          </a:p>
        </p:txBody>
      </p:sp>
      <p:grpSp>
        <p:nvGrpSpPr>
          <p:cNvPr id="2" name="Group 1"/>
          <p:cNvGrpSpPr/>
          <p:nvPr/>
        </p:nvGrpSpPr>
        <p:grpSpPr>
          <a:xfrm>
            <a:off x="381000" y="2977070"/>
            <a:ext cx="8382000" cy="1828800"/>
            <a:chOff x="381000" y="3429000"/>
            <a:chExt cx="8382000" cy="1828800"/>
          </a:xfrm>
        </p:grpSpPr>
        <p:sp>
          <p:nvSpPr>
            <p:cNvPr id="539653" name="Rectangle 5"/>
            <p:cNvSpPr>
              <a:spLocks noChangeArrowheads="1"/>
            </p:cNvSpPr>
            <p:nvPr/>
          </p:nvSpPr>
          <p:spPr bwMode="auto">
            <a:xfrm>
              <a:off x="2090738" y="3987800"/>
              <a:ext cx="2466975" cy="1270000"/>
            </a:xfrm>
            <a:prstGeom prst="rect">
              <a:avLst/>
            </a:prstGeom>
            <a:no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0" dirty="0"/>
                <a:t>MD5 (weaker)</a:t>
              </a:r>
            </a:p>
            <a:p>
              <a:pPr algn="ctr">
                <a:lnSpc>
                  <a:spcPct val="100000"/>
                </a:lnSpc>
                <a:spcBef>
                  <a:spcPts val="300"/>
                </a:spcBef>
                <a:spcAft>
                  <a:spcPts val="300"/>
                </a:spcAft>
                <a:buClr>
                  <a:schemeClr val="tx2"/>
                </a:buClr>
                <a:buSzPct val="100000"/>
                <a:buFont typeface="Wingdings" charset="0"/>
                <a:buNone/>
              </a:pPr>
              <a:r>
                <a:rPr lang="en-US" sz="1400" b="0" dirty="0"/>
                <a:t>SHA (stronger)</a:t>
              </a:r>
            </a:p>
          </p:txBody>
        </p:sp>
        <p:sp>
          <p:nvSpPr>
            <p:cNvPr id="539654" name="Rectangle 6"/>
            <p:cNvSpPr>
              <a:spLocks noChangeArrowheads="1"/>
            </p:cNvSpPr>
            <p:nvPr/>
          </p:nvSpPr>
          <p:spPr bwMode="auto">
            <a:xfrm>
              <a:off x="2105025" y="3429000"/>
              <a:ext cx="2466975" cy="558800"/>
            </a:xfrm>
            <a:prstGeom prst="rect">
              <a:avLst/>
            </a:prstGeom>
            <a:solidFill>
              <a:srgbClr val="DDDDDD"/>
            </a:solid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1" dirty="0"/>
                <a:t>Integrity</a:t>
              </a:r>
            </a:p>
          </p:txBody>
        </p:sp>
        <p:sp>
          <p:nvSpPr>
            <p:cNvPr id="539655" name="Rectangle 7"/>
            <p:cNvSpPr>
              <a:spLocks noChangeArrowheads="1"/>
            </p:cNvSpPr>
            <p:nvPr/>
          </p:nvSpPr>
          <p:spPr bwMode="auto">
            <a:xfrm>
              <a:off x="4557713" y="3987800"/>
              <a:ext cx="2103437" cy="1270000"/>
            </a:xfrm>
            <a:prstGeom prst="rect">
              <a:avLst/>
            </a:prstGeom>
            <a:no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0"/>
                <a:t>HMAC-MD5</a:t>
              </a:r>
            </a:p>
            <a:p>
              <a:pPr algn="ctr">
                <a:lnSpc>
                  <a:spcPct val="100000"/>
                </a:lnSpc>
                <a:spcBef>
                  <a:spcPts val="300"/>
                </a:spcBef>
                <a:spcAft>
                  <a:spcPts val="300"/>
                </a:spcAft>
                <a:buClr>
                  <a:schemeClr val="tx2"/>
                </a:buClr>
                <a:buSzPct val="100000"/>
                <a:buFont typeface="Wingdings" charset="0"/>
                <a:buNone/>
              </a:pPr>
              <a:r>
                <a:rPr lang="en-US" sz="1400" b="0"/>
                <a:t>HMAC-SHA-1</a:t>
              </a:r>
            </a:p>
            <a:p>
              <a:pPr algn="ctr">
                <a:lnSpc>
                  <a:spcPct val="100000"/>
                </a:lnSpc>
                <a:spcBef>
                  <a:spcPts val="300"/>
                </a:spcBef>
                <a:spcAft>
                  <a:spcPts val="300"/>
                </a:spcAft>
                <a:buClr>
                  <a:schemeClr val="tx2"/>
                </a:buClr>
                <a:buSzPct val="100000"/>
                <a:buFont typeface="Wingdings" charset="0"/>
                <a:buNone/>
              </a:pPr>
              <a:r>
                <a:rPr lang="en-US" sz="1400" b="0"/>
                <a:t>RSA and DSA</a:t>
              </a:r>
            </a:p>
          </p:txBody>
        </p:sp>
        <p:sp>
          <p:nvSpPr>
            <p:cNvPr id="539656" name="Rectangle 8"/>
            <p:cNvSpPr>
              <a:spLocks noChangeArrowheads="1"/>
            </p:cNvSpPr>
            <p:nvPr/>
          </p:nvSpPr>
          <p:spPr bwMode="auto">
            <a:xfrm>
              <a:off x="4557713" y="3429000"/>
              <a:ext cx="2103437" cy="558800"/>
            </a:xfrm>
            <a:prstGeom prst="rect">
              <a:avLst/>
            </a:prstGeom>
            <a:solidFill>
              <a:srgbClr val="DDDDDD"/>
            </a:solid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1" dirty="0"/>
                <a:t>Authentication</a:t>
              </a:r>
            </a:p>
          </p:txBody>
        </p:sp>
        <p:sp>
          <p:nvSpPr>
            <p:cNvPr id="539657" name="Rectangle 9"/>
            <p:cNvSpPr>
              <a:spLocks noChangeArrowheads="1"/>
            </p:cNvSpPr>
            <p:nvPr/>
          </p:nvSpPr>
          <p:spPr bwMode="auto">
            <a:xfrm>
              <a:off x="6661150" y="3987800"/>
              <a:ext cx="2101850" cy="1270000"/>
            </a:xfrm>
            <a:prstGeom prst="rect">
              <a:avLst/>
            </a:prstGeom>
            <a:no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0"/>
                <a:t>DES (weaker)</a:t>
              </a:r>
            </a:p>
            <a:p>
              <a:pPr algn="ctr">
                <a:lnSpc>
                  <a:spcPct val="100000"/>
                </a:lnSpc>
                <a:spcBef>
                  <a:spcPts val="300"/>
                </a:spcBef>
                <a:spcAft>
                  <a:spcPts val="300"/>
                </a:spcAft>
                <a:buClr>
                  <a:schemeClr val="tx2"/>
                </a:buClr>
                <a:buSzPct val="100000"/>
                <a:buFont typeface="Wingdings" charset="0"/>
                <a:buNone/>
              </a:pPr>
              <a:r>
                <a:rPr lang="en-US" sz="1400" b="0"/>
                <a:t>3DES</a:t>
              </a:r>
            </a:p>
            <a:p>
              <a:pPr algn="ctr">
                <a:lnSpc>
                  <a:spcPct val="100000"/>
                </a:lnSpc>
                <a:spcBef>
                  <a:spcPts val="300"/>
                </a:spcBef>
                <a:spcAft>
                  <a:spcPts val="300"/>
                </a:spcAft>
                <a:buClr>
                  <a:schemeClr val="tx2"/>
                </a:buClr>
                <a:buSzPct val="100000"/>
                <a:buFont typeface="Wingdings" charset="0"/>
                <a:buNone/>
              </a:pPr>
              <a:r>
                <a:rPr lang="en-US" sz="1400" b="0"/>
                <a:t>AES (stronger)</a:t>
              </a:r>
            </a:p>
          </p:txBody>
        </p:sp>
        <p:sp>
          <p:nvSpPr>
            <p:cNvPr id="56329" name="Rectangle 10"/>
            <p:cNvSpPr>
              <a:spLocks noChangeArrowheads="1"/>
            </p:cNvSpPr>
            <p:nvPr/>
          </p:nvSpPr>
          <p:spPr bwMode="auto">
            <a:xfrm>
              <a:off x="381000" y="3987800"/>
              <a:ext cx="1709738" cy="1270000"/>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1" dirty="0"/>
                <a:t>Common cryptographic hashes, protocols, and algorithms</a:t>
              </a:r>
            </a:p>
          </p:txBody>
        </p:sp>
        <p:sp>
          <p:nvSpPr>
            <p:cNvPr id="539659" name="Rectangle 11"/>
            <p:cNvSpPr>
              <a:spLocks noChangeArrowheads="1"/>
            </p:cNvSpPr>
            <p:nvPr/>
          </p:nvSpPr>
          <p:spPr bwMode="auto">
            <a:xfrm>
              <a:off x="6661150" y="3429000"/>
              <a:ext cx="2101850" cy="558800"/>
            </a:xfrm>
            <a:prstGeom prst="rect">
              <a:avLst/>
            </a:prstGeom>
            <a:solidFill>
              <a:srgbClr val="DDDDDD"/>
            </a:solidFill>
            <a:ln w="9525">
              <a:noFill/>
              <a:miter lim="800000"/>
              <a:headEnd/>
              <a:tailEnd/>
            </a:ln>
            <a:effec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b="1" dirty="0"/>
                <a:t>Confidentiality</a:t>
              </a:r>
            </a:p>
          </p:txBody>
        </p:sp>
        <p:sp>
          <p:nvSpPr>
            <p:cNvPr id="56331" name="Rectangle 12"/>
            <p:cNvSpPr>
              <a:spLocks noChangeArrowheads="1"/>
            </p:cNvSpPr>
            <p:nvPr/>
          </p:nvSpPr>
          <p:spPr bwMode="auto">
            <a:xfrm>
              <a:off x="381000" y="3429000"/>
              <a:ext cx="1709738" cy="55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endParaRPr lang="en-US" sz="1200" b="0"/>
            </a:p>
          </p:txBody>
        </p:sp>
        <p:sp>
          <p:nvSpPr>
            <p:cNvPr id="56332" name="Line 13"/>
            <p:cNvSpPr>
              <a:spLocks noChangeShapeType="1"/>
            </p:cNvSpPr>
            <p:nvPr/>
          </p:nvSpPr>
          <p:spPr bwMode="auto">
            <a:xfrm>
              <a:off x="381000" y="3429000"/>
              <a:ext cx="1709738"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cap="sq">
                  <a:solidFill>
                    <a:srgbClr val="000000"/>
                  </a:solidFill>
                  <a:round/>
                  <a:headEnd/>
                  <a:tailEnd/>
                </a14:hiddenLine>
              </a:ext>
            </a:extLst>
          </p:spPr>
          <p:txBody>
            <a:bodyPr/>
            <a:lstStyle/>
            <a:p>
              <a:endParaRPr lang="en-US"/>
            </a:p>
          </p:txBody>
        </p:sp>
        <p:sp>
          <p:nvSpPr>
            <p:cNvPr id="56333" name="Line 14"/>
            <p:cNvSpPr>
              <a:spLocks noChangeShapeType="1"/>
            </p:cNvSpPr>
            <p:nvPr/>
          </p:nvSpPr>
          <p:spPr bwMode="auto">
            <a:xfrm>
              <a:off x="381000" y="5257800"/>
              <a:ext cx="8382000"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4" name="Line 15"/>
            <p:cNvSpPr>
              <a:spLocks noChangeShapeType="1"/>
            </p:cNvSpPr>
            <p:nvPr/>
          </p:nvSpPr>
          <p:spPr bwMode="auto">
            <a:xfrm>
              <a:off x="381000" y="3429000"/>
              <a:ext cx="0" cy="5588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cap="sq">
                  <a:solidFill>
                    <a:srgbClr val="000000"/>
                  </a:solidFill>
                  <a:round/>
                  <a:headEnd/>
                  <a:tailEnd/>
                </a14:hiddenLine>
              </a:ext>
            </a:extLst>
          </p:spPr>
          <p:txBody>
            <a:bodyPr/>
            <a:lstStyle/>
            <a:p>
              <a:endParaRPr lang="en-US"/>
            </a:p>
          </p:txBody>
        </p:sp>
        <p:sp>
          <p:nvSpPr>
            <p:cNvPr id="56335" name="Line 16"/>
            <p:cNvSpPr>
              <a:spLocks noChangeShapeType="1"/>
            </p:cNvSpPr>
            <p:nvPr/>
          </p:nvSpPr>
          <p:spPr bwMode="auto">
            <a:xfrm>
              <a:off x="6661150" y="3429000"/>
              <a:ext cx="0" cy="1828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6" name="Line 17"/>
            <p:cNvSpPr>
              <a:spLocks noChangeShapeType="1"/>
            </p:cNvSpPr>
            <p:nvPr/>
          </p:nvSpPr>
          <p:spPr bwMode="auto">
            <a:xfrm>
              <a:off x="8763000" y="3429000"/>
              <a:ext cx="0" cy="18288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7" name="Line 18"/>
            <p:cNvSpPr>
              <a:spLocks noChangeShapeType="1"/>
            </p:cNvSpPr>
            <p:nvPr/>
          </p:nvSpPr>
          <p:spPr bwMode="auto">
            <a:xfrm>
              <a:off x="2090738" y="3429000"/>
              <a:ext cx="6672262"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8" name="Line 19"/>
            <p:cNvSpPr>
              <a:spLocks noChangeShapeType="1"/>
            </p:cNvSpPr>
            <p:nvPr/>
          </p:nvSpPr>
          <p:spPr bwMode="auto">
            <a:xfrm>
              <a:off x="381000" y="3987800"/>
              <a:ext cx="0" cy="12700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39" name="Line 20"/>
            <p:cNvSpPr>
              <a:spLocks noChangeShapeType="1"/>
            </p:cNvSpPr>
            <p:nvPr/>
          </p:nvSpPr>
          <p:spPr bwMode="auto">
            <a:xfrm>
              <a:off x="2090738" y="3429000"/>
              <a:ext cx="0" cy="18288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40" name="Line 21"/>
            <p:cNvSpPr>
              <a:spLocks noChangeShapeType="1"/>
            </p:cNvSpPr>
            <p:nvPr/>
          </p:nvSpPr>
          <p:spPr bwMode="auto">
            <a:xfrm>
              <a:off x="4557713" y="3987800"/>
              <a:ext cx="0" cy="12700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41" name="Line 22"/>
            <p:cNvSpPr>
              <a:spLocks noChangeShapeType="1"/>
            </p:cNvSpPr>
            <p:nvPr/>
          </p:nvSpPr>
          <p:spPr bwMode="auto">
            <a:xfrm>
              <a:off x="4557713" y="3429000"/>
              <a:ext cx="0" cy="5588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42" name="Line 23"/>
            <p:cNvSpPr>
              <a:spLocks noChangeShapeType="1"/>
            </p:cNvSpPr>
            <p:nvPr/>
          </p:nvSpPr>
          <p:spPr bwMode="auto">
            <a:xfrm>
              <a:off x="4557713" y="3987800"/>
              <a:ext cx="420528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6343" name="Line 24"/>
            <p:cNvSpPr>
              <a:spLocks noChangeShapeType="1"/>
            </p:cNvSpPr>
            <p:nvPr/>
          </p:nvSpPr>
          <p:spPr bwMode="auto">
            <a:xfrm>
              <a:off x="381000" y="3987800"/>
              <a:ext cx="4176713"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00"/>
            </a:p>
          </p:txBody>
        </p:sp>
      </p:grpSp>
    </p:spTree>
    <p:extLst>
      <p:ext uri="{BB962C8B-B14F-4D97-AF65-F5344CB8AC3E}">
        <p14:creationId xmlns:p14="http://schemas.microsoft.com/office/powerpoint/2010/main" val="14665066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49" y="2263775"/>
            <a:ext cx="5753319" cy="1481138"/>
          </a:xfrm>
        </p:spPr>
        <p:txBody>
          <a:bodyPr/>
          <a:lstStyle/>
          <a:p>
            <a:pPr marL="508000" indent="-508000" eaLnBrk="1" hangingPunct="1"/>
            <a:r>
              <a:rPr lang="en-US" sz="2400" dirty="0" smtClean="0">
                <a:solidFill>
                  <a:schemeClr val="bg1"/>
                </a:solidFill>
              </a:rPr>
              <a:t>7.2 </a:t>
            </a:r>
            <a:r>
              <a:rPr lang="en-US" sz="2400" dirty="0" smtClean="0"/>
              <a:t>Basic Integrity and Authenticity</a:t>
            </a:r>
            <a:endParaRPr lang="en-US" sz="2400" dirty="0" smtClean="0">
              <a:solidFill>
                <a:schemeClr val="folHlink"/>
              </a:solidFill>
            </a:endParaRPr>
          </a:p>
        </p:txBody>
      </p:sp>
    </p:spTree>
    <p:extLst>
      <p:ext uri="{BB962C8B-B14F-4D97-AF65-F5344CB8AC3E}">
        <p14:creationId xmlns:p14="http://schemas.microsoft.com/office/powerpoint/2010/main" val="476914218"/>
      </p:ext>
    </p:extLst>
  </p:cSld>
  <p:clrMapOvr>
    <a:masterClrMapping/>
  </p:clrMapOvr>
  <p:transition>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p:cNvSpPr>
            <a:spLocks noGrp="1" noChangeArrowheads="1"/>
          </p:cNvSpPr>
          <p:nvPr>
            <p:ph type="body" sz="quarter" idx="10"/>
          </p:nvPr>
        </p:nvSpPr>
        <p:spPr>
          <a:xfrm>
            <a:off x="239713" y="495978"/>
            <a:ext cx="4916577" cy="5542242"/>
          </a:xfrm>
        </p:spPr>
        <p:txBody>
          <a:bodyPr/>
          <a:lstStyle/>
          <a:p>
            <a:pPr algn="just"/>
            <a:r>
              <a:rPr lang="en-US" dirty="0" smtClean="0"/>
              <a:t>A hash function takes binary data (message), and produces a condensed representation, called a hash. The hash is also commonly called a Hash value, Message digest, or Digital fingerprint. </a:t>
            </a:r>
          </a:p>
          <a:p>
            <a:pPr algn="just"/>
            <a:r>
              <a:rPr lang="en-US" dirty="0" smtClean="0"/>
              <a:t>Hashing is based on a one-way mathematical function that is relatively easy to compute, but significantly harder to reverse.</a:t>
            </a:r>
          </a:p>
          <a:p>
            <a:pPr algn="just"/>
            <a:r>
              <a:rPr lang="en-US" dirty="0" smtClean="0"/>
              <a:t>Hashing is designed to verify and ensure:</a:t>
            </a:r>
          </a:p>
          <a:p>
            <a:pPr marL="800100" lvl="1" indent="-342900" algn="just">
              <a:buFont typeface="Arial"/>
              <a:buChar char="•"/>
            </a:pPr>
            <a:r>
              <a:rPr lang="en-US" dirty="0" smtClean="0"/>
              <a:t>Data integrity </a:t>
            </a:r>
          </a:p>
          <a:p>
            <a:pPr marL="800100" lvl="1" indent="-342900" algn="just">
              <a:buFont typeface="Arial"/>
              <a:buChar char="•"/>
            </a:pPr>
            <a:r>
              <a:rPr lang="en-US" dirty="0" smtClean="0"/>
              <a:t>Authentication</a:t>
            </a:r>
            <a:endParaRPr lang="en-US" dirty="0"/>
          </a:p>
        </p:txBody>
      </p:sp>
      <p:sp>
        <p:nvSpPr>
          <p:cNvPr id="59394" name="Rectangle 2"/>
          <p:cNvSpPr>
            <a:spLocks noGrp="1" noChangeArrowheads="1"/>
          </p:cNvSpPr>
          <p:nvPr>
            <p:ph type="title"/>
          </p:nvPr>
        </p:nvSpPr>
        <p:spPr>
          <a:xfrm>
            <a:off x="1324303" y="26542"/>
            <a:ext cx="7641722" cy="498987"/>
          </a:xfrm>
        </p:spPr>
        <p:txBody>
          <a:bodyPr/>
          <a:lstStyle/>
          <a:p>
            <a:r>
              <a:rPr lang="en-US" sz="1800" dirty="0" smtClean="0"/>
              <a:t/>
            </a:r>
            <a:br>
              <a:rPr lang="en-US" sz="1800" dirty="0" smtClean="0"/>
            </a:br>
            <a:r>
              <a:rPr lang="en-US" dirty="0" smtClean="0"/>
              <a:t>Cryptographic Hash Function</a:t>
            </a:r>
            <a:endParaRPr lang="en-US" dirty="0"/>
          </a:p>
        </p:txBody>
      </p:sp>
      <p:pic>
        <p:nvPicPr>
          <p:cNvPr id="2" name="Picture 1"/>
          <p:cNvPicPr>
            <a:picLocks noChangeAspect="1"/>
          </p:cNvPicPr>
          <p:nvPr/>
        </p:nvPicPr>
        <p:blipFill>
          <a:blip r:embed="rId3"/>
          <a:stretch>
            <a:fillRect/>
          </a:stretch>
        </p:blipFill>
        <p:spPr>
          <a:xfrm>
            <a:off x="5276298" y="694974"/>
            <a:ext cx="3784600" cy="5041900"/>
          </a:xfrm>
          <a:prstGeom prst="rect">
            <a:avLst/>
          </a:prstGeom>
        </p:spPr>
      </p:pic>
    </p:spTree>
    <p:extLst>
      <p:ext uri="{BB962C8B-B14F-4D97-AF65-F5344CB8AC3E}">
        <p14:creationId xmlns:p14="http://schemas.microsoft.com/office/powerpoint/2010/main" val="118716028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type="body" sz="quarter" idx="10"/>
          </p:nvPr>
        </p:nvSpPr>
        <p:spPr>
          <a:xfrm>
            <a:off x="515007" y="672117"/>
            <a:ext cx="8628993" cy="4452154"/>
          </a:xfrm>
        </p:spPr>
        <p:txBody>
          <a:bodyPr/>
          <a:lstStyle/>
          <a:p>
            <a:pPr algn="just"/>
            <a:r>
              <a:rPr lang="en-US" sz="1600" dirty="0"/>
              <a:t>Hash </a:t>
            </a:r>
            <a:r>
              <a:rPr lang="en-US" sz="1600" dirty="0">
                <a:solidFill>
                  <a:schemeClr val="tx1"/>
                </a:solidFill>
              </a:rPr>
              <a:t>functions are helpful when ensuring data is not changed accidentally, such as by a communication error. </a:t>
            </a:r>
          </a:p>
          <a:p>
            <a:pPr algn="just"/>
            <a:r>
              <a:rPr lang="en-US" sz="1600" dirty="0" smtClean="0">
                <a:solidFill>
                  <a:schemeClr val="tx1"/>
                </a:solidFill>
              </a:rPr>
              <a:t>Hash functions cannot </a:t>
            </a:r>
            <a:r>
              <a:rPr lang="en-US" sz="1600" dirty="0">
                <a:solidFill>
                  <a:schemeClr val="tx1"/>
                </a:solidFill>
              </a:rPr>
              <a:t>be used to guard against deliberate changes. </a:t>
            </a:r>
            <a:endParaRPr lang="en-US" sz="1600" dirty="0" smtClean="0">
              <a:solidFill>
                <a:schemeClr val="tx1"/>
              </a:solidFill>
            </a:endParaRPr>
          </a:p>
          <a:p>
            <a:pPr algn="just"/>
            <a:r>
              <a:rPr lang="en-US" sz="1600" dirty="0" smtClean="0">
                <a:solidFill>
                  <a:schemeClr val="tx1"/>
                </a:solidFill>
              </a:rPr>
              <a:t>There </a:t>
            </a:r>
            <a:r>
              <a:rPr lang="en-US" sz="1600" dirty="0">
                <a:solidFill>
                  <a:schemeClr val="tx1"/>
                </a:solidFill>
              </a:rPr>
              <a:t>is no unique identifying information from the sender in the hashing procedure, so anyone can compute a hash for any data, as long as they have the correct hash function</a:t>
            </a:r>
            <a:r>
              <a:rPr lang="en-US" sz="1600" dirty="0" smtClean="0">
                <a:solidFill>
                  <a:schemeClr val="tx1"/>
                </a:solidFill>
              </a:rPr>
              <a:t>.</a:t>
            </a:r>
          </a:p>
          <a:p>
            <a:pPr algn="just"/>
            <a:r>
              <a:rPr lang="en-US" sz="1600" dirty="0" smtClean="0">
                <a:solidFill>
                  <a:schemeClr val="tx1"/>
                </a:solidFill>
              </a:rPr>
              <a:t>Hashing </a:t>
            </a:r>
            <a:r>
              <a:rPr lang="en-US" sz="1600" dirty="0">
                <a:solidFill>
                  <a:schemeClr val="tx1"/>
                </a:solidFill>
              </a:rPr>
              <a:t>is vulnerable to man-in-the-middle attacks and does not provide security to transmitted data. </a:t>
            </a:r>
          </a:p>
          <a:p>
            <a:pPr algn="just"/>
            <a:r>
              <a:rPr lang="en-US" sz="1600" dirty="0">
                <a:solidFill>
                  <a:schemeClr val="tx1"/>
                </a:solidFill>
              </a:rPr>
              <a:t>Two well-known hash functions are:</a:t>
            </a:r>
          </a:p>
          <a:p>
            <a:pPr marL="800100" lvl="1" indent="-342900" algn="just">
              <a:buFont typeface="Arial"/>
              <a:buChar char="•"/>
            </a:pPr>
            <a:r>
              <a:rPr lang="en-US" sz="1600" dirty="0">
                <a:solidFill>
                  <a:schemeClr val="tx1"/>
                </a:solidFill>
              </a:rPr>
              <a:t>MD5 with 128-bit digests</a:t>
            </a:r>
          </a:p>
          <a:p>
            <a:pPr marL="800100" lvl="1" indent="-342900" algn="just">
              <a:buFont typeface="Arial"/>
              <a:buChar char="•"/>
            </a:pPr>
            <a:r>
              <a:rPr lang="en-US" sz="1600" dirty="0">
                <a:solidFill>
                  <a:schemeClr val="tx1"/>
                </a:solidFill>
              </a:rPr>
              <a:t>SHA-256 </a:t>
            </a:r>
            <a:r>
              <a:rPr lang="en-US" sz="1600" dirty="0"/>
              <a:t>with 256-bit </a:t>
            </a:r>
            <a:r>
              <a:rPr lang="en-US" sz="1600" dirty="0" smtClean="0"/>
              <a:t>digests</a:t>
            </a:r>
            <a:endParaRPr lang="en-US" sz="1600" dirty="0"/>
          </a:p>
        </p:txBody>
      </p:sp>
      <p:sp>
        <p:nvSpPr>
          <p:cNvPr id="60418" name="Rectangle 2"/>
          <p:cNvSpPr>
            <a:spLocks noGrp="1" noChangeArrowheads="1"/>
          </p:cNvSpPr>
          <p:nvPr>
            <p:ph type="title"/>
          </p:nvPr>
        </p:nvSpPr>
        <p:spPr>
          <a:xfrm>
            <a:off x="1303283" y="100111"/>
            <a:ext cx="7662742" cy="530519"/>
          </a:xfrm>
        </p:spPr>
        <p:txBody>
          <a:bodyPr/>
          <a:lstStyle/>
          <a:p>
            <a:r>
              <a:rPr lang="en-US" sz="1800" dirty="0"/>
              <a:t/>
            </a:r>
            <a:br>
              <a:rPr lang="en-US" sz="1800" dirty="0"/>
            </a:br>
            <a:r>
              <a:rPr lang="en-US" dirty="0" smtClean="0">
                <a:latin typeface="Arial" charset="0"/>
              </a:rPr>
              <a:t>Well-Known Hash Functions</a:t>
            </a:r>
            <a:endParaRPr lang="en-US" dirty="0">
              <a:latin typeface="Arial" charset="0"/>
            </a:endParaRPr>
          </a:p>
        </p:txBody>
      </p:sp>
      <p:pic>
        <p:nvPicPr>
          <p:cNvPr id="2" name="Picture 1"/>
          <p:cNvPicPr>
            <a:picLocks noChangeAspect="1"/>
          </p:cNvPicPr>
          <p:nvPr/>
        </p:nvPicPr>
        <p:blipFill>
          <a:blip r:embed="rId3">
            <a:clrChange>
              <a:clrFrom>
                <a:srgbClr val="FFFFFF"/>
              </a:clrFrom>
              <a:clrTo>
                <a:srgbClr val="FFFFFF">
                  <a:alpha val="0"/>
                </a:srgbClr>
              </a:clrTo>
            </a:clrChange>
          </a:blip>
          <a:stretch>
            <a:fillRect/>
          </a:stretch>
        </p:blipFill>
        <p:spPr>
          <a:xfrm>
            <a:off x="3691750" y="4039490"/>
            <a:ext cx="5316933" cy="1857830"/>
          </a:xfrm>
          <a:prstGeom prst="rect">
            <a:avLst/>
          </a:prstGeom>
        </p:spPr>
      </p:pic>
    </p:spTree>
    <p:extLst>
      <p:ext uri="{BB962C8B-B14F-4D97-AF65-F5344CB8AC3E}">
        <p14:creationId xmlns:p14="http://schemas.microsoft.com/office/powerpoint/2010/main" val="13405740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15"/>
          <p:cNvSpPr>
            <a:spLocks noGrp="1" noChangeArrowheads="1"/>
          </p:cNvSpPr>
          <p:nvPr>
            <p:ph type="title"/>
          </p:nvPr>
        </p:nvSpPr>
        <p:spPr>
          <a:xfrm>
            <a:off x="1471448" y="94596"/>
            <a:ext cx="7494577" cy="462454"/>
          </a:xfrm>
        </p:spPr>
        <p:txBody>
          <a:bodyPr/>
          <a:lstStyle/>
          <a:p>
            <a:r>
              <a:rPr lang="en-US" sz="1800" dirty="0" smtClean="0">
                <a:latin typeface="Arial" charset="0"/>
              </a:rPr>
              <a:t/>
            </a:r>
            <a:br>
              <a:rPr lang="en-US" sz="1800" dirty="0" smtClean="0">
                <a:latin typeface="Arial" charset="0"/>
              </a:rPr>
            </a:br>
            <a:r>
              <a:rPr lang="en-US" dirty="0" smtClean="0">
                <a:latin typeface="Arial" charset="0"/>
              </a:rPr>
              <a:t>MD5 Versus SHA-1</a:t>
            </a:r>
            <a:endParaRPr lang="en-US" dirty="0">
              <a:latin typeface="Arial" charset="0"/>
            </a:endParaRPr>
          </a:p>
        </p:txBody>
      </p:sp>
      <p:grpSp>
        <p:nvGrpSpPr>
          <p:cNvPr id="2" name="Group 1"/>
          <p:cNvGrpSpPr/>
          <p:nvPr/>
        </p:nvGrpSpPr>
        <p:grpSpPr>
          <a:xfrm>
            <a:off x="1242300" y="559289"/>
            <a:ext cx="6653472" cy="4832283"/>
            <a:chOff x="763161" y="1572712"/>
            <a:chExt cx="7091303" cy="5175544"/>
          </a:xfrm>
        </p:grpSpPr>
        <p:sp>
          <p:nvSpPr>
            <p:cNvPr id="7" name="Rectangle 38"/>
            <p:cNvSpPr>
              <a:spLocks noChangeArrowheads="1"/>
            </p:cNvSpPr>
            <p:nvPr/>
          </p:nvSpPr>
          <p:spPr bwMode="auto">
            <a:xfrm>
              <a:off x="4307436" y="6017712"/>
              <a:ext cx="3543300" cy="703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More secure</a:t>
              </a:r>
            </a:p>
          </p:txBody>
        </p:sp>
        <p:sp>
          <p:nvSpPr>
            <p:cNvPr id="8" name="Rectangle 36"/>
            <p:cNvSpPr>
              <a:spLocks noChangeArrowheads="1"/>
            </p:cNvSpPr>
            <p:nvPr/>
          </p:nvSpPr>
          <p:spPr bwMode="auto">
            <a:xfrm>
              <a:off x="764136" y="6017712"/>
              <a:ext cx="3543300" cy="703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Less Secure</a:t>
              </a:r>
            </a:p>
          </p:txBody>
        </p:sp>
        <p:sp>
          <p:nvSpPr>
            <p:cNvPr id="9" name="Rectangle 16"/>
            <p:cNvSpPr>
              <a:spLocks noChangeArrowheads="1"/>
            </p:cNvSpPr>
            <p:nvPr/>
          </p:nvSpPr>
          <p:spPr bwMode="auto">
            <a:xfrm>
              <a:off x="4307436" y="50779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Slower</a:t>
              </a:r>
            </a:p>
          </p:txBody>
        </p:sp>
        <p:sp>
          <p:nvSpPr>
            <p:cNvPr id="10" name="Rectangle 15"/>
            <p:cNvSpPr>
              <a:spLocks noChangeArrowheads="1"/>
            </p:cNvSpPr>
            <p:nvPr/>
          </p:nvSpPr>
          <p:spPr bwMode="auto">
            <a:xfrm>
              <a:off x="764136" y="50779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Faster</a:t>
              </a:r>
            </a:p>
          </p:txBody>
        </p:sp>
        <p:sp>
          <p:nvSpPr>
            <p:cNvPr id="11" name="Rectangle 14"/>
            <p:cNvSpPr>
              <a:spLocks noChangeArrowheads="1"/>
            </p:cNvSpPr>
            <p:nvPr/>
          </p:nvSpPr>
          <p:spPr bwMode="auto">
            <a:xfrm>
              <a:off x="4307436" y="41381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Algorithm must process a 160-bit buffer</a:t>
              </a:r>
            </a:p>
          </p:txBody>
        </p:sp>
        <p:sp>
          <p:nvSpPr>
            <p:cNvPr id="12" name="Rectangle 13"/>
            <p:cNvSpPr>
              <a:spLocks noChangeArrowheads="1"/>
            </p:cNvSpPr>
            <p:nvPr/>
          </p:nvSpPr>
          <p:spPr bwMode="auto">
            <a:xfrm>
              <a:off x="764136" y="41381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Algorithm must process a 128-bit buffer</a:t>
              </a:r>
            </a:p>
          </p:txBody>
        </p:sp>
        <p:sp>
          <p:nvSpPr>
            <p:cNvPr id="13" name="Rectangle 12"/>
            <p:cNvSpPr>
              <a:spLocks noChangeArrowheads="1"/>
            </p:cNvSpPr>
            <p:nvPr/>
          </p:nvSpPr>
          <p:spPr bwMode="auto">
            <a:xfrm>
              <a:off x="4307436" y="31983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Computation involves 80 steps</a:t>
              </a:r>
            </a:p>
          </p:txBody>
        </p:sp>
        <p:sp>
          <p:nvSpPr>
            <p:cNvPr id="14" name="Rectangle 11"/>
            <p:cNvSpPr>
              <a:spLocks noChangeArrowheads="1"/>
            </p:cNvSpPr>
            <p:nvPr/>
          </p:nvSpPr>
          <p:spPr bwMode="auto">
            <a:xfrm>
              <a:off x="764136" y="31983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a:t>Computation involves 64 steps</a:t>
              </a:r>
            </a:p>
          </p:txBody>
        </p:sp>
        <p:sp>
          <p:nvSpPr>
            <p:cNvPr id="15" name="Rectangle 8"/>
            <p:cNvSpPr>
              <a:spLocks noChangeArrowheads="1"/>
            </p:cNvSpPr>
            <p:nvPr/>
          </p:nvSpPr>
          <p:spPr bwMode="auto">
            <a:xfrm>
              <a:off x="4307436" y="2258512"/>
              <a:ext cx="3543300"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Based on MD4</a:t>
              </a:r>
            </a:p>
          </p:txBody>
        </p:sp>
        <p:sp>
          <p:nvSpPr>
            <p:cNvPr id="16" name="Rectangle 7"/>
            <p:cNvSpPr>
              <a:spLocks noChangeArrowheads="1"/>
            </p:cNvSpPr>
            <p:nvPr/>
          </p:nvSpPr>
          <p:spPr bwMode="auto">
            <a:xfrm>
              <a:off x="764136" y="2258511"/>
              <a:ext cx="3543300" cy="943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1600" dirty="0"/>
                <a:t>Based on MD4</a:t>
              </a:r>
            </a:p>
          </p:txBody>
        </p:sp>
        <p:sp>
          <p:nvSpPr>
            <p:cNvPr id="17" name="Rectangle 6"/>
            <p:cNvSpPr>
              <a:spLocks noChangeArrowheads="1"/>
            </p:cNvSpPr>
            <p:nvPr/>
          </p:nvSpPr>
          <p:spPr bwMode="auto">
            <a:xfrm>
              <a:off x="4307435" y="1572712"/>
              <a:ext cx="3543300" cy="6858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sz="2000" b="1" dirty="0"/>
                <a:t>SHA-1</a:t>
              </a:r>
            </a:p>
          </p:txBody>
        </p:sp>
        <p:sp>
          <p:nvSpPr>
            <p:cNvPr id="18" name="Rectangle 5"/>
            <p:cNvSpPr>
              <a:spLocks noChangeArrowheads="1"/>
            </p:cNvSpPr>
            <p:nvPr/>
          </p:nvSpPr>
          <p:spPr bwMode="auto">
            <a:xfrm>
              <a:off x="764136" y="1572712"/>
              <a:ext cx="3543300" cy="6858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lstStyle/>
            <a:p>
              <a:pPr algn="ctr" defTabSz="814388">
                <a:lnSpc>
                  <a:spcPct val="100000"/>
                </a:lnSpc>
                <a:spcBef>
                  <a:spcPts val="300"/>
                </a:spcBef>
                <a:spcAft>
                  <a:spcPts val="300"/>
                </a:spcAft>
                <a:buClr>
                  <a:schemeClr val="tx2"/>
                </a:buClr>
                <a:buSzPct val="100000"/>
                <a:buFont typeface="Wingdings" charset="0"/>
                <a:buNone/>
              </a:pPr>
              <a:r>
                <a:rPr lang="en-US" b="1" dirty="0"/>
                <a:t>MD5</a:t>
              </a:r>
            </a:p>
          </p:txBody>
        </p:sp>
        <p:sp>
          <p:nvSpPr>
            <p:cNvPr id="19" name="Line 17"/>
            <p:cNvSpPr>
              <a:spLocks noChangeShapeType="1"/>
            </p:cNvSpPr>
            <p:nvPr/>
          </p:nvSpPr>
          <p:spPr bwMode="auto">
            <a:xfrm>
              <a:off x="764136" y="1572712"/>
              <a:ext cx="7086600" cy="0"/>
            </a:xfrm>
            <a:prstGeom prst="line">
              <a:avLst/>
            </a:prstGeom>
            <a:noFill/>
            <a:ln w="28575" cap="sq">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0" name="Line 18"/>
            <p:cNvSpPr>
              <a:spLocks noChangeShapeType="1"/>
            </p:cNvSpPr>
            <p:nvPr/>
          </p:nvSpPr>
          <p:spPr bwMode="auto">
            <a:xfrm>
              <a:off x="764136" y="22585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1" name="Line 19"/>
            <p:cNvSpPr>
              <a:spLocks noChangeShapeType="1"/>
            </p:cNvSpPr>
            <p:nvPr/>
          </p:nvSpPr>
          <p:spPr bwMode="auto">
            <a:xfrm>
              <a:off x="764136" y="31983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2" name="Line 21"/>
            <p:cNvSpPr>
              <a:spLocks noChangeShapeType="1"/>
            </p:cNvSpPr>
            <p:nvPr/>
          </p:nvSpPr>
          <p:spPr bwMode="auto">
            <a:xfrm>
              <a:off x="764136" y="41381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3" name="Line 22"/>
            <p:cNvSpPr>
              <a:spLocks noChangeShapeType="1"/>
            </p:cNvSpPr>
            <p:nvPr/>
          </p:nvSpPr>
          <p:spPr bwMode="auto">
            <a:xfrm>
              <a:off x="764136" y="50779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sp>
          <p:nvSpPr>
            <p:cNvPr id="24" name="Line 23"/>
            <p:cNvSpPr>
              <a:spLocks noChangeShapeType="1"/>
            </p:cNvSpPr>
            <p:nvPr/>
          </p:nvSpPr>
          <p:spPr bwMode="auto">
            <a:xfrm flipV="1">
              <a:off x="777842" y="6740914"/>
              <a:ext cx="7047257" cy="7341"/>
            </a:xfrm>
            <a:prstGeom prst="line">
              <a:avLst/>
            </a:prstGeom>
            <a:noFill/>
            <a:ln w="28575" cap="sq">
              <a:solidFill>
                <a:schemeClr val="tx1"/>
              </a:solidFill>
              <a:round/>
              <a:headEnd/>
              <a:tailEnd/>
            </a:ln>
            <a:extLst>
              <a:ext uri="{909E8E84-426E-40DD-AFC4-6F175D3DCCD1}">
                <a14:hiddenFill xmlns:a14="http://schemas.microsoft.com/office/drawing/2010/main">
                  <a:noFill/>
                </a14:hiddenFill>
              </a:ext>
            </a:extLst>
          </p:spPr>
          <p:txBody>
            <a:bodyPr wrap="square" lIns="82124" tIns="41061" rIns="82124" bIns="41061" anchor="ctr">
              <a:spAutoFit/>
            </a:bodyPr>
            <a:lstStyle/>
            <a:p>
              <a:endParaRPr lang="en-US" sz="1600"/>
            </a:p>
          </p:txBody>
        </p:sp>
        <p:sp>
          <p:nvSpPr>
            <p:cNvPr id="25" name="Line 24"/>
            <p:cNvSpPr>
              <a:spLocks noChangeShapeType="1"/>
            </p:cNvSpPr>
            <p:nvPr/>
          </p:nvSpPr>
          <p:spPr bwMode="auto">
            <a:xfrm flipH="1">
              <a:off x="763161" y="1572712"/>
              <a:ext cx="975" cy="5175544"/>
            </a:xfrm>
            <a:prstGeom prst="line">
              <a:avLst/>
            </a:prstGeom>
            <a:noFill/>
            <a:ln w="28575" cap="sq">
              <a:solidFill>
                <a:schemeClr val="tx1"/>
              </a:solidFill>
              <a:round/>
              <a:headEnd/>
              <a:tailEnd/>
            </a:ln>
            <a:extLst>
              <a:ext uri="{909E8E84-426E-40DD-AFC4-6F175D3DCCD1}">
                <a14:hiddenFill xmlns:a14="http://schemas.microsoft.com/office/drawing/2010/main">
                  <a:noFill/>
                </a14:hiddenFill>
              </a:ext>
            </a:extLst>
          </p:spPr>
          <p:txBody>
            <a:bodyPr wrap="square" lIns="82124" tIns="41061" rIns="82124" bIns="41061" anchor="ctr">
              <a:spAutoFit/>
            </a:bodyPr>
            <a:lstStyle/>
            <a:p>
              <a:endParaRPr lang="en-US" sz="1600"/>
            </a:p>
          </p:txBody>
        </p:sp>
        <p:sp>
          <p:nvSpPr>
            <p:cNvPr id="26" name="Line 25"/>
            <p:cNvSpPr>
              <a:spLocks noChangeShapeType="1"/>
            </p:cNvSpPr>
            <p:nvPr/>
          </p:nvSpPr>
          <p:spPr bwMode="auto">
            <a:xfrm>
              <a:off x="4307436" y="1572712"/>
              <a:ext cx="4960" cy="5161259"/>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square" lIns="82124" tIns="41061" rIns="82124" bIns="41061" anchor="ctr">
              <a:spAutoFit/>
            </a:bodyPr>
            <a:lstStyle/>
            <a:p>
              <a:endParaRPr lang="en-US" sz="1600"/>
            </a:p>
          </p:txBody>
        </p:sp>
        <p:sp>
          <p:nvSpPr>
            <p:cNvPr id="27" name="Line 26"/>
            <p:cNvSpPr>
              <a:spLocks noChangeShapeType="1"/>
            </p:cNvSpPr>
            <p:nvPr/>
          </p:nvSpPr>
          <p:spPr bwMode="auto">
            <a:xfrm>
              <a:off x="7854464" y="1573099"/>
              <a:ext cx="0" cy="5167815"/>
            </a:xfrm>
            <a:prstGeom prst="line">
              <a:avLst/>
            </a:prstGeom>
            <a:noFill/>
            <a:ln w="28575" cap="sq">
              <a:solidFill>
                <a:schemeClr val="tx1"/>
              </a:solidFill>
              <a:round/>
              <a:headEnd/>
              <a:tailEnd/>
            </a:ln>
            <a:extLst>
              <a:ext uri="{909E8E84-426E-40DD-AFC4-6F175D3DCCD1}">
                <a14:hiddenFill xmlns:a14="http://schemas.microsoft.com/office/drawing/2010/main">
                  <a:noFill/>
                </a14:hiddenFill>
              </a:ext>
            </a:extLst>
          </p:spPr>
          <p:txBody>
            <a:bodyPr wrap="square" lIns="82124" tIns="41061" rIns="82124" bIns="41061" anchor="ctr">
              <a:spAutoFit/>
            </a:bodyPr>
            <a:lstStyle/>
            <a:p>
              <a:endParaRPr lang="en-US" sz="1600"/>
            </a:p>
          </p:txBody>
        </p:sp>
        <p:sp>
          <p:nvSpPr>
            <p:cNvPr id="28" name="Line 37"/>
            <p:cNvSpPr>
              <a:spLocks noChangeShapeType="1"/>
            </p:cNvSpPr>
            <p:nvPr/>
          </p:nvSpPr>
          <p:spPr bwMode="auto">
            <a:xfrm>
              <a:off x="764136" y="6017712"/>
              <a:ext cx="7086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82124" tIns="41061" rIns="82124" bIns="41061" anchor="ctr">
              <a:spAutoFit/>
            </a:bodyPr>
            <a:lstStyle/>
            <a:p>
              <a:endParaRPr lang="en-US" sz="1600"/>
            </a:p>
          </p:txBody>
        </p:sp>
      </p:grpSp>
    </p:spTree>
    <p:extLst>
      <p:ext uri="{BB962C8B-B14F-4D97-AF65-F5344CB8AC3E}">
        <p14:creationId xmlns:p14="http://schemas.microsoft.com/office/powerpoint/2010/main" val="42507159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4755" name="Rectangle 3"/>
          <p:cNvSpPr>
            <a:spLocks noGrp="1" noChangeArrowheads="1"/>
          </p:cNvSpPr>
          <p:nvPr>
            <p:ph type="body" sz="quarter" idx="10"/>
          </p:nvPr>
        </p:nvSpPr>
        <p:spPr>
          <a:xfrm>
            <a:off x="239713" y="775902"/>
            <a:ext cx="8578850" cy="4976428"/>
          </a:xfrm>
        </p:spPr>
        <p:txBody>
          <a:bodyPr/>
          <a:lstStyle/>
          <a:p>
            <a:pPr algn="just"/>
            <a:r>
              <a:rPr lang="en-US" dirty="0">
                <a:latin typeface="Arial" charset="0"/>
              </a:rPr>
              <a:t>HMAC (or KHMAC) is a message authentication code (MAC) that is calculated using a hash function and a secret key. </a:t>
            </a:r>
          </a:p>
          <a:p>
            <a:pPr marL="800100" lvl="1" indent="-342900" algn="just">
              <a:buFont typeface="Arial"/>
              <a:buChar char="•"/>
            </a:pPr>
            <a:r>
              <a:rPr lang="en-US" dirty="0"/>
              <a:t>HMACs use an </a:t>
            </a:r>
            <a:r>
              <a:rPr lang="en-US" dirty="0">
                <a:solidFill>
                  <a:schemeClr val="tx1"/>
                </a:solidFill>
              </a:rPr>
              <a:t>additional secret key as input to the hash function adding authentication to integrity assurance. </a:t>
            </a:r>
            <a:endParaRPr lang="en-US" dirty="0" smtClean="0">
              <a:solidFill>
                <a:schemeClr val="tx1"/>
              </a:solidFill>
            </a:endParaRPr>
          </a:p>
          <a:p>
            <a:pPr marL="800100" lvl="1" indent="-342900" algn="just">
              <a:buFont typeface="Arial"/>
              <a:buChar char="•"/>
            </a:pPr>
            <a:r>
              <a:rPr lang="en-US" dirty="0" smtClean="0">
                <a:solidFill>
                  <a:schemeClr val="tx1"/>
                </a:solidFill>
                <a:latin typeface="Arial" charset="0"/>
              </a:rPr>
              <a:t>Hash </a:t>
            </a:r>
            <a:r>
              <a:rPr lang="en-US" dirty="0">
                <a:solidFill>
                  <a:schemeClr val="tx1"/>
                </a:solidFill>
                <a:latin typeface="Arial" charset="0"/>
              </a:rPr>
              <a:t>functions are the basis of the protection mechanism of HMACs. </a:t>
            </a:r>
          </a:p>
          <a:p>
            <a:pPr marL="800100" lvl="1" indent="-342900" algn="just">
              <a:buFont typeface="Arial"/>
              <a:buChar char="•"/>
            </a:pPr>
            <a:r>
              <a:rPr lang="en-US" dirty="0">
                <a:solidFill>
                  <a:schemeClr val="tx1"/>
                </a:solidFill>
                <a:latin typeface="Arial" charset="0"/>
              </a:rPr>
              <a:t>The output of the hash function now depends on the input data and the secret key. </a:t>
            </a:r>
          </a:p>
          <a:p>
            <a:pPr algn="just"/>
            <a:r>
              <a:rPr lang="en-US" dirty="0">
                <a:solidFill>
                  <a:schemeClr val="tx1"/>
                </a:solidFill>
                <a:latin typeface="Arial" charset="0"/>
              </a:rPr>
              <a:t>Authenticity is </a:t>
            </a:r>
            <a:r>
              <a:rPr lang="en-US" dirty="0" smtClean="0">
                <a:solidFill>
                  <a:schemeClr val="tx1"/>
                </a:solidFill>
                <a:latin typeface="Arial" charset="0"/>
              </a:rPr>
              <a:t>guaranteed, </a:t>
            </a:r>
            <a:r>
              <a:rPr lang="en-US" dirty="0">
                <a:solidFill>
                  <a:schemeClr val="tx1"/>
                </a:solidFill>
                <a:latin typeface="Arial" charset="0"/>
              </a:rPr>
              <a:t>because only the sender and the receiver know the secret key.</a:t>
            </a:r>
          </a:p>
          <a:p>
            <a:pPr marL="800100" lvl="1" indent="-342900" algn="just">
              <a:buFont typeface="Arial"/>
              <a:buChar char="•"/>
            </a:pPr>
            <a:r>
              <a:rPr lang="en-US" dirty="0">
                <a:solidFill>
                  <a:schemeClr val="tx1"/>
                </a:solidFill>
                <a:latin typeface="Arial" charset="0"/>
              </a:rPr>
              <a:t>Only they can compute the digest of an HMAC function. </a:t>
            </a:r>
          </a:p>
          <a:p>
            <a:pPr marL="800100" lvl="1" indent="-342900" algn="just">
              <a:buFont typeface="Arial"/>
              <a:buChar char="•"/>
            </a:pPr>
            <a:r>
              <a:rPr lang="en-US" dirty="0">
                <a:solidFill>
                  <a:schemeClr val="tx1"/>
                </a:solidFill>
                <a:latin typeface="Arial" charset="0"/>
              </a:rPr>
              <a:t>This characteristic defeats man-in-the-middle attacks and provides authentication of the data </a:t>
            </a:r>
            <a:r>
              <a:rPr lang="en-US" dirty="0">
                <a:latin typeface="Arial" charset="0"/>
              </a:rPr>
              <a:t>origin. </a:t>
            </a:r>
          </a:p>
        </p:txBody>
      </p:sp>
      <p:sp>
        <p:nvSpPr>
          <p:cNvPr id="74754" name="Rectangle 2"/>
          <p:cNvSpPr>
            <a:spLocks noGrp="1" noChangeArrowheads="1"/>
          </p:cNvSpPr>
          <p:nvPr>
            <p:ph type="title"/>
          </p:nvPr>
        </p:nvSpPr>
        <p:spPr>
          <a:xfrm>
            <a:off x="267438" y="94600"/>
            <a:ext cx="8772157" cy="515007"/>
          </a:xfrm>
        </p:spPr>
        <p:txBody>
          <a:bodyPr/>
          <a:lstStyle/>
          <a:p>
            <a:r>
              <a:rPr lang="en-US" sz="1800" dirty="0" smtClean="0">
                <a:latin typeface="Arial" charset="0"/>
              </a:rPr>
              <a:t/>
            </a:r>
            <a:br>
              <a:rPr lang="en-US" sz="1800" dirty="0" smtClean="0">
                <a:latin typeface="Arial" charset="0"/>
              </a:rPr>
            </a:br>
            <a:r>
              <a:rPr lang="en-US" dirty="0" smtClean="0">
                <a:latin typeface="Arial" charset="0"/>
              </a:rPr>
              <a:t>Keyed</a:t>
            </a:r>
            <a:r>
              <a:rPr lang="en-US" dirty="0">
                <a:latin typeface="Arial" charset="0"/>
              </a:rPr>
              <a:t>-Hash Message Authentication Code</a:t>
            </a:r>
          </a:p>
        </p:txBody>
      </p:sp>
    </p:spTree>
    <p:extLst>
      <p:ext uri="{BB962C8B-B14F-4D97-AF65-F5344CB8AC3E}">
        <p14:creationId xmlns:p14="http://schemas.microsoft.com/office/powerpoint/2010/main" val="362438500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1381530" y="16032"/>
            <a:ext cx="7584495" cy="541029"/>
          </a:xfrm>
        </p:spPr>
        <p:txBody>
          <a:bodyPr/>
          <a:lstStyle/>
          <a:p>
            <a:r>
              <a:rPr lang="en-US" dirty="0">
                <a:latin typeface="Arial" charset="0"/>
              </a:rPr>
              <a:t/>
            </a:r>
            <a:br>
              <a:rPr lang="en-US" dirty="0">
                <a:latin typeface="Arial" charset="0"/>
              </a:rPr>
            </a:br>
            <a:r>
              <a:rPr lang="en-US" sz="1800" dirty="0" smtClean="0">
                <a:latin typeface="Arial" charset="0"/>
              </a:rPr>
              <a:t/>
            </a:r>
            <a:br>
              <a:rPr lang="en-US" sz="1800" dirty="0" smtClean="0">
                <a:latin typeface="Arial" charset="0"/>
              </a:rPr>
            </a:br>
            <a:r>
              <a:rPr lang="en-US" dirty="0" smtClean="0">
                <a:latin typeface="Arial" charset="0"/>
              </a:rPr>
              <a:t>HMAC Operation</a:t>
            </a:r>
            <a:endParaRPr lang="en-US" dirty="0">
              <a:latin typeface="Arial" charset="0"/>
            </a:endParaRPr>
          </a:p>
        </p:txBody>
      </p:sp>
      <p:grpSp>
        <p:nvGrpSpPr>
          <p:cNvPr id="3" name="Group 2"/>
          <p:cNvGrpSpPr/>
          <p:nvPr/>
        </p:nvGrpSpPr>
        <p:grpSpPr>
          <a:xfrm>
            <a:off x="360535" y="528085"/>
            <a:ext cx="8425517" cy="5176842"/>
            <a:chOff x="360535" y="1410925"/>
            <a:chExt cx="8425517" cy="5176842"/>
          </a:xfrm>
        </p:grpSpPr>
        <p:grpSp>
          <p:nvGrpSpPr>
            <p:cNvPr id="2" name="Group 47"/>
            <p:cNvGrpSpPr>
              <a:grpSpLocks/>
            </p:cNvGrpSpPr>
            <p:nvPr/>
          </p:nvGrpSpPr>
          <p:grpSpPr bwMode="auto">
            <a:xfrm>
              <a:off x="3812223" y="2365356"/>
              <a:ext cx="1522729" cy="3259309"/>
              <a:chOff x="2112" y="1008"/>
              <a:chExt cx="1272" cy="2544"/>
            </a:xfrm>
          </p:grpSpPr>
          <p:sp>
            <p:nvSpPr>
              <p:cNvPr id="76846" name="Line 9"/>
              <p:cNvSpPr>
                <a:spLocks noChangeShapeType="1"/>
              </p:cNvSpPr>
              <p:nvPr/>
            </p:nvSpPr>
            <p:spPr bwMode="auto">
              <a:xfrm flipV="1">
                <a:off x="2112" y="1008"/>
                <a:ext cx="1200" cy="2544"/>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pic>
            <p:nvPicPr>
              <p:cNvPr id="76847" name="Picture 27" descr="Network_Cloud_Standard"/>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328" y="1920"/>
                <a:ext cx="1056" cy="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560135" name="Picture 7" descr="000G_118"/>
            <p:cNvPicPr>
              <a:picLocks noChangeAspect="1" noChangeArrowheads="1"/>
            </p:cNvPicPr>
            <p:nvPr/>
          </p:nvPicPr>
          <p:blipFill>
            <a:blip r:embed="rId4" cstate="email">
              <a:extLst>
                <a:ext uri="{28A0092B-C50C-407E-A947-70E740481C1C}">
                  <a14:useLocalDpi xmlns:a14="http://schemas.microsoft.com/office/drawing/2010/main" val="0"/>
                </a:ext>
              </a:extLst>
            </a:blip>
            <a:srcRect l="36107" t="38983" b="16949"/>
            <a:stretch>
              <a:fillRect/>
            </a:stretch>
          </p:blipFill>
          <p:spPr bwMode="auto">
            <a:xfrm>
              <a:off x="1601961" y="2877775"/>
              <a:ext cx="1958975"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44" name="Text Box 12"/>
            <p:cNvSpPr txBox="1">
              <a:spLocks noChangeArrowheads="1"/>
            </p:cNvSpPr>
            <p:nvPr/>
          </p:nvSpPr>
          <p:spPr bwMode="auto">
            <a:xfrm>
              <a:off x="3195372" y="1916106"/>
              <a:ext cx="717285" cy="47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r>
                <a:rPr lang="en-US" sz="1400" dirty="0"/>
                <a:t>Secret</a:t>
              </a:r>
            </a:p>
            <a:p>
              <a:pPr algn="ctr"/>
              <a:r>
                <a:rPr lang="en-US" sz="1400" dirty="0"/>
                <a:t>Key</a:t>
              </a:r>
            </a:p>
          </p:txBody>
        </p:sp>
        <p:pic>
          <p:nvPicPr>
            <p:cNvPr id="76845" name="Picture 13" descr="Key"/>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002139" y="1733188"/>
              <a:ext cx="284163" cy="71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44"/>
            <p:cNvGrpSpPr>
              <a:grpSpLocks/>
            </p:cNvGrpSpPr>
            <p:nvPr/>
          </p:nvGrpSpPr>
          <p:grpSpPr bwMode="auto">
            <a:xfrm>
              <a:off x="1754361" y="2206263"/>
              <a:ext cx="1295400" cy="609600"/>
              <a:chOff x="1008" y="1065"/>
              <a:chExt cx="816" cy="384"/>
            </a:xfrm>
          </p:grpSpPr>
          <p:sp>
            <p:nvSpPr>
              <p:cNvPr id="76842" name="Line 8"/>
              <p:cNvSpPr>
                <a:spLocks noChangeShapeType="1"/>
              </p:cNvSpPr>
              <p:nvPr/>
            </p:nvSpPr>
            <p:spPr bwMode="auto">
              <a:xfrm>
                <a:off x="1008" y="1065"/>
                <a:ext cx="418" cy="384"/>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sp>
            <p:nvSpPr>
              <p:cNvPr id="76843" name="Line 24"/>
              <p:cNvSpPr>
                <a:spLocks noChangeShapeType="1"/>
              </p:cNvSpPr>
              <p:nvPr/>
            </p:nvSpPr>
            <p:spPr bwMode="auto">
              <a:xfrm flipH="1">
                <a:off x="1666" y="1257"/>
                <a:ext cx="158" cy="192"/>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grpSp>
        <p:sp>
          <p:nvSpPr>
            <p:cNvPr id="76839" name="Line 6"/>
            <p:cNvSpPr>
              <a:spLocks noChangeShapeType="1"/>
            </p:cNvSpPr>
            <p:nvPr/>
          </p:nvSpPr>
          <p:spPr bwMode="auto">
            <a:xfrm>
              <a:off x="2562995" y="4946060"/>
              <a:ext cx="0" cy="457200"/>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sp>
          <p:nvSpPr>
            <p:cNvPr id="76840" name="Text Box 19"/>
            <p:cNvSpPr txBox="1">
              <a:spLocks noChangeArrowheads="1"/>
            </p:cNvSpPr>
            <p:nvPr/>
          </p:nvSpPr>
          <p:spPr bwMode="auto">
            <a:xfrm>
              <a:off x="1381530" y="5517788"/>
              <a:ext cx="2414325" cy="471924"/>
            </a:xfrm>
            <a:prstGeom prst="rect">
              <a:avLst/>
            </a:prstGeom>
            <a:solidFill>
              <a:schemeClr val="bg1">
                <a:lumMod val="85000"/>
              </a:schemeClr>
            </a:solidFill>
            <a:ln>
              <a:solidFill>
                <a:srgbClr val="0183B7"/>
              </a:solidFill>
            </a:ln>
          </p:spPr>
          <p:txBody>
            <a:bodyPr wrap="square">
              <a:spAutoFit/>
            </a:bodyPr>
            <a:lstStyle>
              <a:lvl1pPr defTabSz="400050">
                <a:defRPr sz="2400" b="1">
                  <a:solidFill>
                    <a:schemeClr val="tx1"/>
                  </a:solidFill>
                  <a:latin typeface="Arial" charset="0"/>
                  <a:ea typeface="ＭＳ Ｐゴシック" charset="0"/>
                </a:defRPr>
              </a:lvl1pPr>
              <a:lvl2pPr marL="742950" indent="-285750" defTabSz="400050">
                <a:defRPr sz="2400" b="1">
                  <a:solidFill>
                    <a:schemeClr val="tx1"/>
                  </a:solidFill>
                  <a:latin typeface="Arial" charset="0"/>
                  <a:ea typeface="ＭＳ Ｐゴシック" charset="0"/>
                </a:defRPr>
              </a:lvl2pPr>
              <a:lvl3pPr marL="1143000" indent="-228600" defTabSz="400050">
                <a:defRPr sz="2400" b="1">
                  <a:solidFill>
                    <a:schemeClr val="tx1"/>
                  </a:solidFill>
                  <a:latin typeface="Arial" charset="0"/>
                  <a:ea typeface="ＭＳ Ｐゴシック" charset="0"/>
                </a:defRPr>
              </a:lvl3pPr>
              <a:lvl4pPr marL="1600200" indent="-228600" defTabSz="400050">
                <a:defRPr sz="2400" b="1">
                  <a:solidFill>
                    <a:schemeClr val="tx1"/>
                  </a:solidFill>
                  <a:latin typeface="Arial" charset="0"/>
                  <a:ea typeface="ＭＳ Ｐゴシック" charset="0"/>
                </a:defRPr>
              </a:lvl4pPr>
              <a:lvl5pPr marL="2057400" indent="-228600" defTabSz="400050">
                <a:defRPr sz="2400" b="1">
                  <a:solidFill>
                    <a:schemeClr val="tx1"/>
                  </a:solidFill>
                  <a:latin typeface="Arial" charset="0"/>
                  <a:ea typeface="ＭＳ Ｐゴシック" charset="0"/>
                </a:defRPr>
              </a:lvl5pPr>
              <a:lvl6pPr marL="25146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80000"/>
                </a:lnSpc>
              </a:pPr>
              <a:r>
                <a:rPr lang="en-US" sz="1000">
                  <a:latin typeface="Helvetica" charset="0"/>
                </a:rPr>
                <a:t>Pay to Terry Smith              $100.00</a:t>
              </a:r>
            </a:p>
            <a:p>
              <a:pPr>
                <a:lnSpc>
                  <a:spcPct val="100000"/>
                </a:lnSpc>
              </a:pPr>
              <a:endParaRPr lang="en-US" sz="1000">
                <a:latin typeface="Helvetica" charset="0"/>
              </a:endParaRPr>
            </a:p>
            <a:p>
              <a:pPr>
                <a:lnSpc>
                  <a:spcPct val="60000"/>
                </a:lnSpc>
              </a:pPr>
              <a:r>
                <a:rPr lang="en-US" sz="1000">
                  <a:latin typeface="Helvetica" charset="0"/>
                </a:rPr>
                <a:t>One Hundred and xx/100    Dollars</a:t>
              </a:r>
            </a:p>
          </p:txBody>
        </p:sp>
        <p:sp>
          <p:nvSpPr>
            <p:cNvPr id="560154" name="Text Box 26"/>
            <p:cNvSpPr txBox="1">
              <a:spLocks noChangeArrowheads="1"/>
            </p:cNvSpPr>
            <p:nvPr/>
          </p:nvSpPr>
          <p:spPr bwMode="auto">
            <a:xfrm>
              <a:off x="1803968" y="6023641"/>
              <a:ext cx="1585277" cy="307777"/>
            </a:xfrm>
            <a:prstGeom prst="rect">
              <a:avLst/>
            </a:prstGeom>
            <a:solidFill>
              <a:srgbClr val="FFFF99"/>
            </a:solidFill>
            <a:ln w="9525">
              <a:solidFill>
                <a:srgbClr val="0183B7"/>
              </a:solidFill>
              <a:miter lim="800000"/>
              <a:headEnd/>
              <a:tailEnd/>
            </a:ln>
            <a:effectLst/>
          </p:spPr>
          <p:txBody>
            <a:bodyPr wrap="none" tIns="45720">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100000"/>
                </a:lnSpc>
              </a:pPr>
              <a:r>
                <a:rPr lang="en-US" sz="1400">
                  <a:latin typeface="Courier New" charset="0"/>
                </a:rPr>
                <a:t>4ehIDx67NMop9</a:t>
              </a:r>
            </a:p>
          </p:txBody>
        </p:sp>
        <p:pic>
          <p:nvPicPr>
            <p:cNvPr id="560157" name="Picture 29" descr="000G_118"/>
            <p:cNvPicPr>
              <a:picLocks noChangeAspect="1" noChangeArrowheads="1"/>
            </p:cNvPicPr>
            <p:nvPr/>
          </p:nvPicPr>
          <p:blipFill>
            <a:blip r:embed="rId4" cstate="email">
              <a:extLst>
                <a:ext uri="{28A0092B-C50C-407E-A947-70E740481C1C}">
                  <a14:useLocalDpi xmlns:a14="http://schemas.microsoft.com/office/drawing/2010/main" val="0"/>
                </a:ext>
              </a:extLst>
            </a:blip>
            <a:srcRect l="36107" t="38983" b="16949"/>
            <a:stretch>
              <a:fillRect/>
            </a:stretch>
          </p:blipFill>
          <p:spPr bwMode="auto">
            <a:xfrm>
              <a:off x="6576252" y="2939688"/>
              <a:ext cx="1958975"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35" name="Text Box 33"/>
            <p:cNvSpPr txBox="1">
              <a:spLocks noChangeArrowheads="1"/>
            </p:cNvSpPr>
            <p:nvPr/>
          </p:nvSpPr>
          <p:spPr bwMode="auto">
            <a:xfrm>
              <a:off x="8056762" y="2000041"/>
              <a:ext cx="717285" cy="47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r>
                <a:rPr lang="en-US" sz="1400" dirty="0"/>
                <a:t>Secret</a:t>
              </a:r>
            </a:p>
            <a:p>
              <a:pPr algn="ctr"/>
              <a:r>
                <a:rPr lang="en-US" sz="1400" dirty="0"/>
                <a:t>Key</a:t>
              </a:r>
            </a:p>
          </p:txBody>
        </p:sp>
        <p:pic>
          <p:nvPicPr>
            <p:cNvPr id="76836" name="Picture 34" descr="Key"/>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900235" y="1795100"/>
              <a:ext cx="284163" cy="71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33" name="Text Box 32"/>
            <p:cNvSpPr txBox="1">
              <a:spLocks noChangeArrowheads="1"/>
            </p:cNvSpPr>
            <p:nvPr/>
          </p:nvSpPr>
          <p:spPr bwMode="auto">
            <a:xfrm>
              <a:off x="5417356" y="4364666"/>
              <a:ext cx="1274763"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r>
                <a:rPr lang="en-US" sz="1200" dirty="0"/>
                <a:t>HMAC</a:t>
              </a:r>
              <a:br>
                <a:rPr lang="en-US" sz="1200" dirty="0"/>
              </a:br>
              <a:r>
                <a:rPr lang="en-US" sz="1200" dirty="0"/>
                <a:t>(Authenticated </a:t>
              </a:r>
              <a:br>
                <a:rPr lang="en-US" sz="1200" dirty="0"/>
              </a:br>
              <a:r>
                <a:rPr lang="en-US" sz="1200" dirty="0"/>
                <a:t>Fingerprint)</a:t>
              </a:r>
            </a:p>
          </p:txBody>
        </p:sp>
        <p:sp>
          <p:nvSpPr>
            <p:cNvPr id="560164" name="Text Box 36"/>
            <p:cNvSpPr txBox="1">
              <a:spLocks noChangeArrowheads="1"/>
            </p:cNvSpPr>
            <p:nvPr/>
          </p:nvSpPr>
          <p:spPr bwMode="auto">
            <a:xfrm>
              <a:off x="6706427" y="4554175"/>
              <a:ext cx="1585277" cy="307777"/>
            </a:xfrm>
            <a:prstGeom prst="rect">
              <a:avLst/>
            </a:prstGeom>
            <a:solidFill>
              <a:srgbClr val="FFFF99"/>
            </a:solidFill>
            <a:ln w="9525">
              <a:solidFill>
                <a:srgbClr val="0183B7"/>
              </a:solidFill>
              <a:miter lim="800000"/>
              <a:headEnd/>
              <a:tailEnd/>
            </a:ln>
            <a:effectLst/>
          </p:spPr>
          <p:txBody>
            <a:bodyPr wrap="none" tIns="45720">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100000"/>
                </a:lnSpc>
              </a:pPr>
              <a:r>
                <a:rPr lang="en-US" sz="1400">
                  <a:latin typeface="Courier New" charset="0"/>
                </a:rPr>
                <a:t>4ehIDx67NMop9</a:t>
              </a:r>
            </a:p>
          </p:txBody>
        </p:sp>
        <p:grpSp>
          <p:nvGrpSpPr>
            <p:cNvPr id="9" name="Group 50"/>
            <p:cNvGrpSpPr>
              <a:grpSpLocks/>
            </p:cNvGrpSpPr>
            <p:nvPr/>
          </p:nvGrpSpPr>
          <p:grpSpPr bwMode="auto">
            <a:xfrm>
              <a:off x="6652452" y="2268175"/>
              <a:ext cx="1295400" cy="609600"/>
              <a:chOff x="4320" y="1104"/>
              <a:chExt cx="816" cy="384"/>
            </a:xfrm>
          </p:grpSpPr>
          <p:sp>
            <p:nvSpPr>
              <p:cNvPr id="76829" name="Line 30"/>
              <p:cNvSpPr>
                <a:spLocks noChangeShapeType="1"/>
              </p:cNvSpPr>
              <p:nvPr/>
            </p:nvSpPr>
            <p:spPr bwMode="auto">
              <a:xfrm>
                <a:off x="4320" y="1104"/>
                <a:ext cx="418" cy="384"/>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sp>
            <p:nvSpPr>
              <p:cNvPr id="76830" name="Line 40"/>
              <p:cNvSpPr>
                <a:spLocks noChangeShapeType="1"/>
              </p:cNvSpPr>
              <p:nvPr/>
            </p:nvSpPr>
            <p:spPr bwMode="auto">
              <a:xfrm flipH="1">
                <a:off x="4978" y="1296"/>
                <a:ext cx="158" cy="192"/>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grpSp>
        <p:sp>
          <p:nvSpPr>
            <p:cNvPr id="76827" name="Line 28"/>
            <p:cNvSpPr>
              <a:spLocks noChangeShapeType="1"/>
            </p:cNvSpPr>
            <p:nvPr/>
          </p:nvSpPr>
          <p:spPr bwMode="auto">
            <a:xfrm>
              <a:off x="7377511" y="4938138"/>
              <a:ext cx="0" cy="457200"/>
            </a:xfrm>
            <a:prstGeom prst="line">
              <a:avLst/>
            </a:prstGeom>
            <a:noFill/>
            <a:ln w="28575">
              <a:solidFill>
                <a:schemeClr val="accent2"/>
              </a:solidFill>
              <a:round/>
              <a:headEnd/>
              <a:tailEnd type="triangle" w="lg" len="med"/>
            </a:ln>
            <a:extLst>
              <a:ext uri="{909E8E84-426E-40DD-AFC4-6F175D3DCCD1}">
                <a14:hiddenFill xmlns:a14="http://schemas.microsoft.com/office/drawing/2010/main">
                  <a:noFill/>
                </a14:hiddenFill>
              </a:ext>
            </a:extLst>
          </p:spPr>
          <p:txBody>
            <a:bodyPr lIns="82124" tIns="41061" rIns="82124" bIns="41061"/>
            <a:lstStyle/>
            <a:p>
              <a:endParaRPr lang="en-US"/>
            </a:p>
          </p:txBody>
        </p:sp>
        <p:sp>
          <p:nvSpPr>
            <p:cNvPr id="76828" name="Text Box 41"/>
            <p:cNvSpPr txBox="1">
              <a:spLocks noChangeArrowheads="1"/>
            </p:cNvSpPr>
            <p:nvPr/>
          </p:nvSpPr>
          <p:spPr bwMode="auto">
            <a:xfrm>
              <a:off x="5890452" y="5481279"/>
              <a:ext cx="2895600" cy="1106488"/>
            </a:xfrm>
            <a:prstGeom prst="rect">
              <a:avLst/>
            </a:prstGeom>
            <a:solidFill>
              <a:srgbClr val="DDDDDD"/>
            </a:solidFill>
            <a:ln w="9525">
              <a:solidFill>
                <a:schemeClr val="tx1"/>
              </a:solidFill>
              <a:miter lim="800000"/>
              <a:headEnd/>
              <a:tailEnd/>
            </a:ln>
          </p:spPr>
          <p:txBody>
            <a:bodyPr>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eaLnBrk="1" hangingPunct="1">
                <a:lnSpc>
                  <a:spcPct val="100000"/>
                </a:lnSpc>
                <a:spcBef>
                  <a:spcPct val="50000"/>
                </a:spcBef>
              </a:pPr>
              <a:r>
                <a:rPr lang="en-US" sz="1200" dirty="0"/>
                <a:t>If the generated HMAC matches the sent HMAC, then integrity and authenticity have been verified.</a:t>
              </a:r>
            </a:p>
            <a:p>
              <a:pPr eaLnBrk="1" hangingPunct="1">
                <a:lnSpc>
                  <a:spcPct val="100000"/>
                </a:lnSpc>
                <a:spcBef>
                  <a:spcPct val="50000"/>
                </a:spcBef>
              </a:pPr>
              <a:r>
                <a:rPr lang="en-US" sz="1200" dirty="0"/>
                <a:t>If they don</a:t>
              </a:r>
              <a:r>
                <a:rPr lang="ja-JP" altLang="en-US" sz="1200" dirty="0"/>
                <a:t>’</a:t>
              </a:r>
              <a:r>
                <a:rPr lang="en-US" sz="1200" dirty="0"/>
                <a:t>t match, discard the message.</a:t>
              </a:r>
            </a:p>
          </p:txBody>
        </p:sp>
        <p:sp>
          <p:nvSpPr>
            <p:cNvPr id="76824" name="Text Box 10"/>
            <p:cNvSpPr txBox="1">
              <a:spLocks noChangeArrowheads="1"/>
            </p:cNvSpPr>
            <p:nvPr/>
          </p:nvSpPr>
          <p:spPr bwMode="auto">
            <a:xfrm>
              <a:off x="363711" y="1410925"/>
              <a:ext cx="614693" cy="30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r>
                <a:rPr lang="en-US" sz="1600" dirty="0"/>
                <a:t>Data</a:t>
              </a:r>
            </a:p>
          </p:txBody>
        </p:sp>
        <p:sp>
          <p:nvSpPr>
            <p:cNvPr id="76826" name="Text Box 23"/>
            <p:cNvSpPr txBox="1">
              <a:spLocks noChangeArrowheads="1"/>
            </p:cNvSpPr>
            <p:nvPr/>
          </p:nvSpPr>
          <p:spPr bwMode="auto">
            <a:xfrm>
              <a:off x="360535" y="1864950"/>
              <a:ext cx="2414325" cy="471924"/>
            </a:xfrm>
            <a:prstGeom prst="rect">
              <a:avLst/>
            </a:prstGeom>
            <a:solidFill>
              <a:schemeClr val="bg1">
                <a:lumMod val="85000"/>
              </a:schemeClr>
            </a:solidFill>
            <a:ln>
              <a:solidFill>
                <a:srgbClr val="0183B7"/>
              </a:solidFill>
            </a:ln>
          </p:spPr>
          <p:txBody>
            <a:bodyPr wrap="square">
              <a:spAutoFit/>
            </a:bodyPr>
            <a:lstStyle>
              <a:lvl1pPr defTabSz="400050">
                <a:defRPr sz="2400" b="1">
                  <a:solidFill>
                    <a:schemeClr val="tx1"/>
                  </a:solidFill>
                  <a:latin typeface="Arial" charset="0"/>
                  <a:ea typeface="ＭＳ Ｐゴシック" charset="0"/>
                </a:defRPr>
              </a:lvl1pPr>
              <a:lvl2pPr marL="742950" indent="-285750" defTabSz="400050">
                <a:defRPr sz="2400" b="1">
                  <a:solidFill>
                    <a:schemeClr val="tx1"/>
                  </a:solidFill>
                  <a:latin typeface="Arial" charset="0"/>
                  <a:ea typeface="ＭＳ Ｐゴシック" charset="0"/>
                </a:defRPr>
              </a:lvl2pPr>
              <a:lvl3pPr marL="1143000" indent="-228600" defTabSz="400050">
                <a:defRPr sz="2400" b="1">
                  <a:solidFill>
                    <a:schemeClr val="tx1"/>
                  </a:solidFill>
                  <a:latin typeface="Arial" charset="0"/>
                  <a:ea typeface="ＭＳ Ｐゴシック" charset="0"/>
                </a:defRPr>
              </a:lvl3pPr>
              <a:lvl4pPr marL="1600200" indent="-228600" defTabSz="400050">
                <a:defRPr sz="2400" b="1">
                  <a:solidFill>
                    <a:schemeClr val="tx1"/>
                  </a:solidFill>
                  <a:latin typeface="Arial" charset="0"/>
                  <a:ea typeface="ＭＳ Ｐゴシック" charset="0"/>
                </a:defRPr>
              </a:lvl4pPr>
              <a:lvl5pPr marL="2057400" indent="-228600" defTabSz="400050">
                <a:defRPr sz="2400" b="1">
                  <a:solidFill>
                    <a:schemeClr val="tx1"/>
                  </a:solidFill>
                  <a:latin typeface="Arial" charset="0"/>
                  <a:ea typeface="ＭＳ Ｐゴシック" charset="0"/>
                </a:defRPr>
              </a:lvl5pPr>
              <a:lvl6pPr marL="25146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80000"/>
                </a:lnSpc>
              </a:pPr>
              <a:r>
                <a:rPr lang="en-US" sz="1000" dirty="0">
                  <a:latin typeface="Helvetica" charset="0"/>
                </a:rPr>
                <a:t>Pay to Terry Smith              $100.00</a:t>
              </a:r>
            </a:p>
            <a:p>
              <a:pPr>
                <a:lnSpc>
                  <a:spcPct val="100000"/>
                </a:lnSpc>
              </a:pPr>
              <a:endParaRPr lang="en-US" sz="1000" dirty="0">
                <a:latin typeface="Helvetica" charset="0"/>
              </a:endParaRPr>
            </a:p>
            <a:p>
              <a:pPr>
                <a:lnSpc>
                  <a:spcPct val="60000"/>
                </a:lnSpc>
              </a:pPr>
              <a:r>
                <a:rPr lang="en-US" sz="1000" dirty="0">
                  <a:latin typeface="Helvetica" charset="0"/>
                </a:rPr>
                <a:t>One Hundred and xx/100    Dollars</a:t>
              </a:r>
            </a:p>
          </p:txBody>
        </p:sp>
        <p:sp>
          <p:nvSpPr>
            <p:cNvPr id="76821" name="Text Box 31"/>
            <p:cNvSpPr txBox="1">
              <a:spLocks noChangeArrowheads="1"/>
            </p:cNvSpPr>
            <p:nvPr/>
          </p:nvSpPr>
          <p:spPr bwMode="auto">
            <a:xfrm>
              <a:off x="5261802" y="1472838"/>
              <a:ext cx="1568680" cy="30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r>
                <a:rPr lang="en-US" sz="1600"/>
                <a:t>Received Data</a:t>
              </a:r>
            </a:p>
          </p:txBody>
        </p:sp>
        <p:sp>
          <p:nvSpPr>
            <p:cNvPr id="76823" name="Text Box 39"/>
            <p:cNvSpPr txBox="1">
              <a:spLocks noChangeArrowheads="1"/>
            </p:cNvSpPr>
            <p:nvPr/>
          </p:nvSpPr>
          <p:spPr bwMode="auto">
            <a:xfrm>
              <a:off x="5258626" y="1926863"/>
              <a:ext cx="2414325" cy="471924"/>
            </a:xfrm>
            <a:prstGeom prst="rect">
              <a:avLst/>
            </a:prstGeom>
            <a:solidFill>
              <a:schemeClr val="bg1">
                <a:lumMod val="85000"/>
              </a:schemeClr>
            </a:solidFill>
            <a:ln>
              <a:solidFill>
                <a:srgbClr val="0183B7"/>
              </a:solidFill>
            </a:ln>
          </p:spPr>
          <p:txBody>
            <a:bodyPr wrap="square">
              <a:spAutoFit/>
            </a:bodyPr>
            <a:lstStyle>
              <a:lvl1pPr defTabSz="400050">
                <a:defRPr sz="2400" b="1">
                  <a:solidFill>
                    <a:schemeClr val="tx1"/>
                  </a:solidFill>
                  <a:latin typeface="Arial" charset="0"/>
                  <a:ea typeface="ＭＳ Ｐゴシック" charset="0"/>
                </a:defRPr>
              </a:lvl1pPr>
              <a:lvl2pPr marL="742950" indent="-285750" defTabSz="400050">
                <a:defRPr sz="2400" b="1">
                  <a:solidFill>
                    <a:schemeClr val="tx1"/>
                  </a:solidFill>
                  <a:latin typeface="Arial" charset="0"/>
                  <a:ea typeface="ＭＳ Ｐゴシック" charset="0"/>
                </a:defRPr>
              </a:lvl2pPr>
              <a:lvl3pPr marL="1143000" indent="-228600" defTabSz="400050">
                <a:defRPr sz="2400" b="1">
                  <a:solidFill>
                    <a:schemeClr val="tx1"/>
                  </a:solidFill>
                  <a:latin typeface="Arial" charset="0"/>
                  <a:ea typeface="ＭＳ Ｐゴシック" charset="0"/>
                </a:defRPr>
              </a:lvl3pPr>
              <a:lvl4pPr marL="1600200" indent="-228600" defTabSz="400050">
                <a:defRPr sz="2400" b="1">
                  <a:solidFill>
                    <a:schemeClr val="tx1"/>
                  </a:solidFill>
                  <a:latin typeface="Arial" charset="0"/>
                  <a:ea typeface="ＭＳ Ｐゴシック" charset="0"/>
                </a:defRPr>
              </a:lvl4pPr>
              <a:lvl5pPr marL="2057400" indent="-228600" defTabSz="400050">
                <a:defRPr sz="2400" b="1">
                  <a:solidFill>
                    <a:schemeClr val="tx1"/>
                  </a:solidFill>
                  <a:latin typeface="Arial" charset="0"/>
                  <a:ea typeface="ＭＳ Ｐゴシック" charset="0"/>
                </a:defRPr>
              </a:lvl5pPr>
              <a:lvl6pPr marL="25146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40005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80000"/>
                </a:lnSpc>
              </a:pPr>
              <a:r>
                <a:rPr lang="en-US" sz="1000">
                  <a:latin typeface="Helvetica" charset="0"/>
                </a:rPr>
                <a:t>Pay to Terry Smith              $100.00</a:t>
              </a:r>
            </a:p>
            <a:p>
              <a:pPr>
                <a:lnSpc>
                  <a:spcPct val="100000"/>
                </a:lnSpc>
              </a:pPr>
              <a:endParaRPr lang="en-US" sz="1000">
                <a:latin typeface="Helvetica" charset="0"/>
              </a:endParaRPr>
            </a:p>
            <a:p>
              <a:pPr>
                <a:lnSpc>
                  <a:spcPct val="60000"/>
                </a:lnSpc>
              </a:pPr>
              <a:r>
                <a:rPr lang="en-US" sz="1000">
                  <a:latin typeface="Helvetica" charset="0"/>
                </a:rPr>
                <a:t>One Hundred and xx/100    Dollars</a:t>
              </a:r>
            </a:p>
          </p:txBody>
        </p:sp>
        <p:sp>
          <p:nvSpPr>
            <p:cNvPr id="76819" name="Text Box 11"/>
            <p:cNvSpPr txBox="1">
              <a:spLocks noChangeArrowheads="1"/>
            </p:cNvSpPr>
            <p:nvPr/>
          </p:nvSpPr>
          <p:spPr bwMode="auto">
            <a:xfrm>
              <a:off x="541288" y="4339457"/>
              <a:ext cx="1274763"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none"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r>
                <a:rPr lang="en-US" sz="1200" dirty="0"/>
                <a:t>HMAC</a:t>
              </a:r>
              <a:br>
                <a:rPr lang="en-US" sz="1200" dirty="0"/>
              </a:br>
              <a:r>
                <a:rPr lang="en-US" sz="1200" dirty="0"/>
                <a:t>(Authenticated </a:t>
              </a:r>
              <a:br>
                <a:rPr lang="en-US" sz="1200" dirty="0"/>
              </a:br>
              <a:r>
                <a:rPr lang="en-US" sz="1200" dirty="0"/>
                <a:t>Fingerprint)</a:t>
              </a:r>
            </a:p>
          </p:txBody>
        </p:sp>
        <p:sp>
          <p:nvSpPr>
            <p:cNvPr id="560148" name="Text Box 20"/>
            <p:cNvSpPr txBox="1">
              <a:spLocks noChangeArrowheads="1"/>
            </p:cNvSpPr>
            <p:nvPr/>
          </p:nvSpPr>
          <p:spPr bwMode="auto">
            <a:xfrm>
              <a:off x="1808336" y="4492263"/>
              <a:ext cx="1585277" cy="307777"/>
            </a:xfrm>
            <a:prstGeom prst="rect">
              <a:avLst/>
            </a:prstGeom>
            <a:solidFill>
              <a:srgbClr val="FFFF99"/>
            </a:solidFill>
            <a:ln w="9525">
              <a:solidFill>
                <a:srgbClr val="0183B7"/>
              </a:solidFill>
              <a:miter lim="800000"/>
              <a:headEnd/>
              <a:tailEnd/>
            </a:ln>
            <a:effectLst/>
          </p:spPr>
          <p:txBody>
            <a:bodyPr wrap="none" tIns="45720">
              <a:spAutoFit/>
            </a:bodyPr>
            <a:lstStyle>
              <a:lvl1pPr>
                <a:defRPr sz="2400" b="1">
                  <a:solidFill>
                    <a:schemeClr val="tx1"/>
                  </a:solidFill>
                  <a:latin typeface="Arial" charset="0"/>
                  <a:ea typeface="ＭＳ Ｐゴシック" charset="0"/>
                </a:defRPr>
              </a:lvl1pPr>
              <a:lvl2pPr marL="742950" indent="-285750">
                <a:defRPr sz="2400" b="1">
                  <a:solidFill>
                    <a:schemeClr val="tx1"/>
                  </a:solidFill>
                  <a:latin typeface="Arial" charset="0"/>
                  <a:ea typeface="ＭＳ Ｐゴシック" charset="0"/>
                </a:defRPr>
              </a:lvl2pPr>
              <a:lvl3pPr marL="1143000" indent="-228600">
                <a:defRPr sz="2400" b="1">
                  <a:solidFill>
                    <a:schemeClr val="tx1"/>
                  </a:solidFill>
                  <a:latin typeface="Arial" charset="0"/>
                  <a:ea typeface="ＭＳ Ｐゴシック" charset="0"/>
                </a:defRPr>
              </a:lvl3pPr>
              <a:lvl4pPr marL="1600200" indent="-228600">
                <a:defRPr sz="2400" b="1">
                  <a:solidFill>
                    <a:schemeClr val="tx1"/>
                  </a:solidFill>
                  <a:latin typeface="Arial" charset="0"/>
                  <a:ea typeface="ＭＳ Ｐゴシック" charset="0"/>
                </a:defRPr>
              </a:lvl4pPr>
              <a:lvl5pPr marL="2057400" indent="-228600">
                <a:defRPr sz="2400" b="1">
                  <a:solidFill>
                    <a:schemeClr val="tx1"/>
                  </a:solidFill>
                  <a:latin typeface="Arial" charset="0"/>
                  <a:ea typeface="ＭＳ Ｐゴシック" charset="0"/>
                </a:defRPr>
              </a:lvl5pPr>
              <a:lvl6pPr marL="25146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100000"/>
                </a:lnSpc>
              </a:pPr>
              <a:r>
                <a:rPr lang="en-US" sz="1400" dirty="0">
                  <a:latin typeface="Courier New" charset="0"/>
                </a:rPr>
                <a:t>4ehIDx67NMop9</a:t>
              </a:r>
            </a:p>
          </p:txBody>
        </p:sp>
      </p:grpSp>
    </p:spTree>
    <p:extLst>
      <p:ext uri="{BB962C8B-B14F-4D97-AF65-F5344CB8AC3E}">
        <p14:creationId xmlns:p14="http://schemas.microsoft.com/office/powerpoint/2010/main" val="328939205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9875" name="Rectangle 3"/>
          <p:cNvSpPr>
            <a:spLocks noGrp="1" noChangeArrowheads="1"/>
          </p:cNvSpPr>
          <p:nvPr>
            <p:ph type="body" sz="quarter" idx="10"/>
          </p:nvPr>
        </p:nvSpPr>
        <p:spPr>
          <a:xfrm>
            <a:off x="840827" y="792587"/>
            <a:ext cx="8208963" cy="4938703"/>
          </a:xfrm>
        </p:spPr>
        <p:txBody>
          <a:bodyPr/>
          <a:lstStyle/>
          <a:p>
            <a:r>
              <a:rPr lang="en-US" dirty="0">
                <a:solidFill>
                  <a:schemeClr val="tx1"/>
                </a:solidFill>
                <a:latin typeface="Arial" charset="0"/>
              </a:rPr>
              <a:t>Often considered the most difficult part of designing a cryptosystem. </a:t>
            </a:r>
          </a:p>
          <a:p>
            <a:r>
              <a:rPr lang="en-US" dirty="0">
                <a:solidFill>
                  <a:schemeClr val="tx1"/>
                </a:solidFill>
                <a:latin typeface="Arial" charset="0"/>
              </a:rPr>
              <a:t>There are several essential characteristics of key management to consider:</a:t>
            </a: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generation </a:t>
            </a:r>
            <a:endParaRPr lang="en-US" dirty="0">
              <a:solidFill>
                <a:schemeClr val="tx1"/>
              </a:solidFill>
              <a:latin typeface="Arial" charset="0"/>
            </a:endParaRP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verification</a:t>
            </a:r>
            <a:endParaRPr lang="en-US" dirty="0">
              <a:solidFill>
                <a:schemeClr val="tx1"/>
              </a:solidFill>
              <a:latin typeface="Arial" charset="0"/>
            </a:endParaRP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storage</a:t>
            </a:r>
            <a:endParaRPr lang="en-US" dirty="0">
              <a:solidFill>
                <a:schemeClr val="tx1"/>
              </a:solidFill>
              <a:latin typeface="Arial" charset="0"/>
            </a:endParaRP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exchange</a:t>
            </a:r>
            <a:endParaRPr lang="en-US" dirty="0">
              <a:solidFill>
                <a:schemeClr val="tx1"/>
              </a:solidFill>
              <a:latin typeface="Arial" charset="0"/>
            </a:endParaRPr>
          </a:p>
          <a:p>
            <a:pPr marL="800100" lvl="1" indent="-342900">
              <a:buFont typeface="Arial"/>
              <a:buChar char="•"/>
            </a:pPr>
            <a:r>
              <a:rPr lang="en-US" dirty="0">
                <a:solidFill>
                  <a:schemeClr val="tx1"/>
                </a:solidFill>
                <a:latin typeface="Arial" charset="0"/>
              </a:rPr>
              <a:t>Key </a:t>
            </a:r>
            <a:r>
              <a:rPr lang="en-US" dirty="0" smtClean="0">
                <a:solidFill>
                  <a:schemeClr val="tx1"/>
                </a:solidFill>
                <a:latin typeface="Arial" charset="0"/>
              </a:rPr>
              <a:t>revocation </a:t>
            </a:r>
            <a:r>
              <a:rPr lang="en-US" dirty="0">
                <a:solidFill>
                  <a:schemeClr val="tx1"/>
                </a:solidFill>
                <a:latin typeface="Arial" charset="0"/>
              </a:rPr>
              <a:t>and destruction</a:t>
            </a:r>
          </a:p>
        </p:txBody>
      </p:sp>
      <p:sp>
        <p:nvSpPr>
          <p:cNvPr id="79874" name="Rectangle 2"/>
          <p:cNvSpPr>
            <a:spLocks noGrp="1" noChangeArrowheads="1"/>
          </p:cNvSpPr>
          <p:nvPr>
            <p:ph type="title"/>
          </p:nvPr>
        </p:nvSpPr>
        <p:spPr>
          <a:xfrm>
            <a:off x="1261241" y="110613"/>
            <a:ext cx="7882759" cy="583070"/>
          </a:xfrm>
        </p:spPr>
        <p:txBody>
          <a:bodyPr/>
          <a:lstStyle/>
          <a:p>
            <a:r>
              <a:rPr lang="en-US" dirty="0" smtClean="0">
                <a:latin typeface="Arial" charset="0"/>
              </a:rPr>
              <a:t/>
            </a:r>
            <a:br>
              <a:rPr lang="en-US" dirty="0" smtClean="0">
                <a:latin typeface="Arial" charset="0"/>
              </a:rPr>
            </a:br>
            <a:r>
              <a:rPr lang="en-US" dirty="0" smtClean="0">
                <a:latin typeface="Arial" charset="0"/>
              </a:rPr>
              <a:t>Characteristics of Key Management</a:t>
            </a:r>
            <a:endParaRPr lang="en-US" dirty="0">
              <a:latin typeface="Arial" charset="0"/>
            </a:endParaRPr>
          </a:p>
        </p:txBody>
      </p:sp>
    </p:spTree>
    <p:extLst>
      <p:ext uri="{BB962C8B-B14F-4D97-AF65-F5344CB8AC3E}">
        <p14:creationId xmlns:p14="http://schemas.microsoft.com/office/powerpoint/2010/main" val="107435918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3971" name="Rectangle 5"/>
          <p:cNvSpPr>
            <a:spLocks noGrp="1" noChangeArrowheads="1"/>
          </p:cNvSpPr>
          <p:nvPr>
            <p:ph type="body" sz="quarter" idx="10"/>
          </p:nvPr>
        </p:nvSpPr>
        <p:spPr>
          <a:xfrm>
            <a:off x="788276" y="742476"/>
            <a:ext cx="8177432" cy="2213172"/>
          </a:xfrm>
        </p:spPr>
        <p:txBody>
          <a:bodyPr/>
          <a:lstStyle/>
          <a:p>
            <a:r>
              <a:rPr lang="en-US" dirty="0">
                <a:latin typeface="Arial" charset="0"/>
              </a:rPr>
              <a:t>Adding one bit to a key doubles the </a:t>
            </a:r>
            <a:r>
              <a:rPr lang="en-US" dirty="0" smtClean="0">
                <a:latin typeface="Arial" charset="0"/>
              </a:rPr>
              <a:t>keyspace.</a:t>
            </a:r>
          </a:p>
          <a:p>
            <a:r>
              <a:rPr lang="en-US" dirty="0" smtClean="0"/>
              <a:t>For </a:t>
            </a:r>
            <a:r>
              <a:rPr lang="en-US" dirty="0"/>
              <a:t>each bit added to the DES key, the attacker would require twice the amount of time to search the </a:t>
            </a:r>
            <a:r>
              <a:rPr lang="en-US" dirty="0" smtClean="0"/>
              <a:t>keyspace.</a:t>
            </a:r>
          </a:p>
          <a:p>
            <a:r>
              <a:rPr lang="en-US" dirty="0" smtClean="0"/>
              <a:t>Longer </a:t>
            </a:r>
            <a:r>
              <a:rPr lang="en-US" dirty="0"/>
              <a:t>keys are more secure but are also more resource intensive and can affect throughput. </a:t>
            </a:r>
            <a:endParaRPr lang="en-US" dirty="0" smtClean="0"/>
          </a:p>
          <a:p>
            <a:endParaRPr lang="en-US" dirty="0"/>
          </a:p>
        </p:txBody>
      </p:sp>
      <p:sp>
        <p:nvSpPr>
          <p:cNvPr id="83970" name="Rectangle 4"/>
          <p:cNvSpPr>
            <a:spLocks noGrp="1" noChangeArrowheads="1"/>
          </p:cNvSpPr>
          <p:nvPr>
            <p:ph type="title"/>
          </p:nvPr>
        </p:nvSpPr>
        <p:spPr>
          <a:xfrm>
            <a:off x="1292772" y="173682"/>
            <a:ext cx="7673253" cy="477967"/>
          </a:xfrm>
        </p:spPr>
        <p:txBody>
          <a:bodyPr/>
          <a:lstStyle/>
          <a:p>
            <a:r>
              <a:rPr lang="en-US" sz="1800" dirty="0"/>
              <a:t/>
            </a:r>
            <a:br>
              <a:rPr lang="en-US" sz="1800" dirty="0"/>
            </a:br>
            <a:r>
              <a:rPr lang="en-US" dirty="0" smtClean="0">
                <a:latin typeface="Arial" charset="0"/>
              </a:rPr>
              <a:t>The </a:t>
            </a:r>
            <a:r>
              <a:rPr lang="en-US" dirty="0" err="1" smtClean="0">
                <a:latin typeface="Arial" charset="0"/>
              </a:rPr>
              <a:t>Keyspace</a:t>
            </a:r>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2437385144"/>
              </p:ext>
            </p:extLst>
          </p:nvPr>
        </p:nvGraphicFramePr>
        <p:xfrm>
          <a:off x="565150" y="3019788"/>
          <a:ext cx="7079529" cy="2225040"/>
        </p:xfrm>
        <a:graphic>
          <a:graphicData uri="http://schemas.openxmlformats.org/drawingml/2006/table">
            <a:tbl>
              <a:tblPr firstRow="1" bandRow="1">
                <a:tableStyleId>{5C22544A-7EE6-4342-B048-85BDC9FD1C3A}</a:tableStyleId>
              </a:tblPr>
              <a:tblGrid>
                <a:gridCol w="2359843"/>
                <a:gridCol w="1505480"/>
                <a:gridCol w="3214206"/>
              </a:tblGrid>
              <a:tr h="370840">
                <a:tc>
                  <a:txBody>
                    <a:bodyPr/>
                    <a:lstStyle/>
                    <a:p>
                      <a:r>
                        <a:rPr lang="en-US" dirty="0" smtClean="0"/>
                        <a:t>DES Key Length</a:t>
                      </a:r>
                      <a:endParaRPr lang="en-US" dirty="0"/>
                    </a:p>
                  </a:txBody>
                  <a:tcPr/>
                </a:tc>
                <a:tc>
                  <a:txBody>
                    <a:bodyPr/>
                    <a:lstStyle/>
                    <a:p>
                      <a:r>
                        <a:rPr lang="en-US" dirty="0" smtClean="0"/>
                        <a:t>Keyspace</a:t>
                      </a:r>
                      <a:endParaRPr lang="en-US" dirty="0"/>
                    </a:p>
                  </a:txBody>
                  <a:tcPr/>
                </a:tc>
                <a:tc>
                  <a:txBody>
                    <a:bodyPr/>
                    <a:lstStyle/>
                    <a:p>
                      <a:r>
                        <a:rPr lang="en-US" dirty="0" smtClean="0"/>
                        <a:t># of Possible Keys</a:t>
                      </a:r>
                      <a:endParaRPr lang="en-US" dirty="0"/>
                    </a:p>
                  </a:txBody>
                  <a:tcPr/>
                </a:tc>
              </a:tr>
              <a:tr h="370840">
                <a:tc>
                  <a:txBody>
                    <a:bodyPr/>
                    <a:lstStyle/>
                    <a:p>
                      <a:r>
                        <a:rPr lang="en-US" dirty="0" smtClean="0"/>
                        <a:t>56 bit</a:t>
                      </a:r>
                      <a:endParaRPr lang="en-US" dirty="0"/>
                    </a:p>
                  </a:txBody>
                  <a:tcPr/>
                </a:tc>
                <a:tc>
                  <a:txBody>
                    <a:bodyPr/>
                    <a:lstStyle/>
                    <a:p>
                      <a:r>
                        <a:rPr lang="en-US" dirty="0" smtClean="0"/>
                        <a:t>2</a:t>
                      </a:r>
                      <a:r>
                        <a:rPr lang="en-US" baseline="50000" dirty="0" smtClean="0"/>
                        <a:t>5</a:t>
                      </a:r>
                      <a:endParaRPr lang="en-US" baseline="50000" dirty="0"/>
                    </a:p>
                  </a:txBody>
                  <a:tcPr/>
                </a:tc>
                <a:tc>
                  <a:txBody>
                    <a:bodyPr/>
                    <a:lstStyle/>
                    <a:p>
                      <a:pPr algn="r"/>
                      <a:r>
                        <a:rPr lang="en-US" dirty="0" smtClean="0"/>
                        <a:t>72,000,000,000,000,000</a:t>
                      </a:r>
                      <a:endParaRPr lang="en-US" dirty="0"/>
                    </a:p>
                  </a:txBody>
                  <a:tcPr/>
                </a:tc>
              </a:tr>
              <a:tr h="370840">
                <a:tc>
                  <a:txBody>
                    <a:bodyPr/>
                    <a:lstStyle/>
                    <a:p>
                      <a:r>
                        <a:rPr lang="en-US" dirty="0" smtClean="0"/>
                        <a:t>57 bit</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a:t>
                      </a:r>
                      <a:r>
                        <a:rPr lang="en-US" baseline="50000" dirty="0" smtClean="0"/>
                        <a:t>57</a:t>
                      </a:r>
                    </a:p>
                  </a:txBody>
                  <a:tcPr/>
                </a:tc>
                <a:tc>
                  <a:txBody>
                    <a:bodyPr/>
                    <a:lstStyle/>
                    <a:p>
                      <a:pPr algn="r"/>
                      <a:r>
                        <a:rPr lang="en-US" dirty="0" smtClean="0"/>
                        <a:t>144,000,000,000,000,000</a:t>
                      </a:r>
                      <a:endParaRPr lang="en-US" dirty="0"/>
                    </a:p>
                  </a:txBody>
                  <a:tcPr/>
                </a:tc>
              </a:tr>
              <a:tr h="370840">
                <a:tc>
                  <a:txBody>
                    <a:bodyPr/>
                    <a:lstStyle/>
                    <a:p>
                      <a:r>
                        <a:rPr lang="en-US" dirty="0" smtClean="0"/>
                        <a:t>58 bit</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a:t>
                      </a:r>
                      <a:r>
                        <a:rPr lang="en-US" baseline="50000" dirty="0" smtClean="0"/>
                        <a:t>58</a:t>
                      </a:r>
                    </a:p>
                  </a:txBody>
                  <a:tcPr/>
                </a:tc>
                <a:tc>
                  <a:txBody>
                    <a:bodyPr/>
                    <a:lstStyle/>
                    <a:p>
                      <a:pPr algn="r"/>
                      <a:r>
                        <a:rPr lang="en-US" dirty="0" smtClean="0"/>
                        <a:t>288,000,000,000,000,000</a:t>
                      </a:r>
                      <a:endParaRPr lang="en-US" dirty="0"/>
                    </a:p>
                  </a:txBody>
                  <a:tcPr/>
                </a:tc>
              </a:tr>
              <a:tr h="370840">
                <a:tc>
                  <a:txBody>
                    <a:bodyPr/>
                    <a:lstStyle/>
                    <a:p>
                      <a:r>
                        <a:rPr lang="en-US" dirty="0" smtClean="0"/>
                        <a:t>59 bit</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a:t>
                      </a:r>
                      <a:r>
                        <a:rPr lang="en-US" baseline="50000" dirty="0" smtClean="0"/>
                        <a:t>59</a:t>
                      </a:r>
                    </a:p>
                  </a:txBody>
                  <a:tcPr/>
                </a:tc>
                <a:tc>
                  <a:txBody>
                    <a:bodyPr/>
                    <a:lstStyle/>
                    <a:p>
                      <a:pPr algn="r"/>
                      <a:r>
                        <a:rPr lang="en-US" dirty="0" smtClean="0"/>
                        <a:t>576,000,000,000,000,000</a:t>
                      </a:r>
                      <a:endParaRPr lang="en-US" dirty="0"/>
                    </a:p>
                  </a:txBody>
                  <a:tcPr/>
                </a:tc>
              </a:tr>
              <a:tr h="370840">
                <a:tc>
                  <a:txBody>
                    <a:bodyPr/>
                    <a:lstStyle/>
                    <a:p>
                      <a:r>
                        <a:rPr lang="en-US" dirty="0" smtClean="0"/>
                        <a:t>60 bit</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2</a:t>
                      </a:r>
                      <a:r>
                        <a:rPr lang="en-US" baseline="50000" dirty="0" smtClean="0"/>
                        <a:t>60</a:t>
                      </a:r>
                    </a:p>
                  </a:txBody>
                  <a:tcPr/>
                </a:tc>
                <a:tc>
                  <a:txBody>
                    <a:bodyPr/>
                    <a:lstStyle/>
                    <a:p>
                      <a:pPr algn="r"/>
                      <a:r>
                        <a:rPr lang="en-US" dirty="0" smtClean="0"/>
                        <a:t>1,152,000,000,000,000,000</a:t>
                      </a:r>
                      <a:endParaRPr lang="en-US" dirty="0"/>
                    </a:p>
                  </a:txBody>
                  <a:tcPr/>
                </a:tc>
              </a:tr>
            </a:tbl>
          </a:graphicData>
        </a:graphic>
      </p:graphicFrame>
    </p:spTree>
    <p:extLst>
      <p:ext uri="{BB962C8B-B14F-4D97-AF65-F5344CB8AC3E}">
        <p14:creationId xmlns:p14="http://schemas.microsoft.com/office/powerpoint/2010/main" val="130705016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Rectangle 3"/>
          <p:cNvSpPr>
            <a:spLocks noGrp="1" noChangeArrowheads="1"/>
          </p:cNvSpPr>
          <p:nvPr>
            <p:ph type="body" sz="quarter" idx="10"/>
          </p:nvPr>
        </p:nvSpPr>
        <p:spPr>
          <a:xfrm>
            <a:off x="397363" y="578276"/>
            <a:ext cx="8578850" cy="4963853"/>
          </a:xfrm>
        </p:spPr>
        <p:txBody>
          <a:bodyPr/>
          <a:lstStyle/>
          <a:p>
            <a:pPr algn="just"/>
            <a:r>
              <a:rPr lang="en-US" dirty="0" smtClean="0"/>
              <a:t>Symmetric keys </a:t>
            </a:r>
            <a:r>
              <a:rPr lang="en-US" dirty="0">
                <a:solidFill>
                  <a:schemeClr val="tx1"/>
                </a:solidFill>
              </a:rPr>
              <a:t>that </a:t>
            </a:r>
            <a:r>
              <a:rPr lang="en-US" dirty="0" smtClean="0"/>
              <a:t>can be exchanged between two routers supporting a VPN.</a:t>
            </a:r>
          </a:p>
          <a:p>
            <a:pPr algn="just"/>
            <a:r>
              <a:rPr lang="en-US" dirty="0" smtClean="0"/>
              <a:t>Asymmetric keys </a:t>
            </a:r>
            <a:r>
              <a:rPr lang="en-US" dirty="0">
                <a:solidFill>
                  <a:schemeClr val="tx1"/>
                </a:solidFill>
              </a:rPr>
              <a:t>that </a:t>
            </a:r>
            <a:r>
              <a:rPr lang="en-US" dirty="0" smtClean="0"/>
              <a:t>used in secure HTTPS applications.</a:t>
            </a:r>
          </a:p>
          <a:p>
            <a:pPr algn="just"/>
            <a:r>
              <a:rPr lang="en-US" dirty="0" smtClean="0"/>
              <a:t>Digital signatures </a:t>
            </a:r>
            <a:r>
              <a:rPr lang="en-US" dirty="0">
                <a:solidFill>
                  <a:schemeClr val="tx1"/>
                </a:solidFill>
              </a:rPr>
              <a:t>that </a:t>
            </a:r>
            <a:r>
              <a:rPr lang="en-US" dirty="0" smtClean="0"/>
              <a:t>used when connecting to a secure website.</a:t>
            </a:r>
          </a:p>
          <a:p>
            <a:pPr algn="just"/>
            <a:r>
              <a:rPr lang="en-US" dirty="0" smtClean="0"/>
              <a:t>Hash keys </a:t>
            </a:r>
            <a:r>
              <a:rPr lang="en-US" dirty="0">
                <a:solidFill>
                  <a:schemeClr val="tx1"/>
                </a:solidFill>
              </a:rPr>
              <a:t>that </a:t>
            </a:r>
            <a:r>
              <a:rPr lang="en-US" dirty="0" smtClean="0"/>
              <a:t>used in symmetric and asymmetric key generation, digital signatures, and other types of applications.</a:t>
            </a:r>
            <a:endParaRPr lang="en-US" dirty="0"/>
          </a:p>
        </p:txBody>
      </p:sp>
      <p:sp>
        <p:nvSpPr>
          <p:cNvPr id="84994" name="Rectangle 2"/>
          <p:cNvSpPr>
            <a:spLocks noGrp="1" noChangeArrowheads="1"/>
          </p:cNvSpPr>
          <p:nvPr>
            <p:ph type="title"/>
          </p:nvPr>
        </p:nvSpPr>
        <p:spPr>
          <a:xfrm>
            <a:off x="1135117" y="68582"/>
            <a:ext cx="7830908" cy="519997"/>
          </a:xfrm>
        </p:spPr>
        <p:txBody>
          <a:bodyPr/>
          <a:lstStyle/>
          <a:p>
            <a:r>
              <a:rPr lang="en-US" sz="1800" dirty="0" smtClean="0"/>
              <a:t/>
            </a:r>
            <a:br>
              <a:rPr lang="en-US" sz="1800" dirty="0" smtClean="0"/>
            </a:br>
            <a:r>
              <a:rPr lang="en-US" dirty="0" smtClean="0"/>
              <a:t>Types of Cryptographic Keys</a:t>
            </a:r>
            <a:endParaRPr lang="en-US" dirty="0"/>
          </a:p>
        </p:txBody>
      </p:sp>
      <p:pic>
        <p:nvPicPr>
          <p:cNvPr id="2" name="Picture 1"/>
          <p:cNvPicPr>
            <a:picLocks noChangeAspect="1"/>
          </p:cNvPicPr>
          <p:nvPr/>
        </p:nvPicPr>
        <p:blipFill>
          <a:blip r:embed="rId2"/>
          <a:stretch>
            <a:fillRect/>
          </a:stretch>
        </p:blipFill>
        <p:spPr>
          <a:xfrm>
            <a:off x="1395647" y="3144569"/>
            <a:ext cx="5779940" cy="2450089"/>
          </a:xfrm>
          <a:prstGeom prst="rect">
            <a:avLst/>
          </a:prstGeom>
        </p:spPr>
      </p:pic>
    </p:spTree>
    <p:extLst>
      <p:ext uri="{BB962C8B-B14F-4D97-AF65-F5344CB8AC3E}">
        <p14:creationId xmlns:p14="http://schemas.microsoft.com/office/powerpoint/2010/main" val="99796409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795582" y="2263775"/>
            <a:ext cx="3854450" cy="1481138"/>
          </a:xfrm>
        </p:spPr>
        <p:txBody>
          <a:bodyPr/>
          <a:lstStyle/>
          <a:p>
            <a:pPr eaLnBrk="1" hangingPunct="1"/>
            <a:r>
              <a:rPr lang="en-US" sz="2400" dirty="0" smtClean="0"/>
              <a:t>Confidentiality</a:t>
            </a:r>
            <a:endParaRPr lang="en-US" sz="2400" dirty="0" smtClean="0">
              <a:solidFill>
                <a:schemeClr val="folHlink"/>
              </a:solidFill>
            </a:endParaRPr>
          </a:p>
        </p:txBody>
      </p:sp>
    </p:spTree>
    <p:extLst>
      <p:ext uri="{BB962C8B-B14F-4D97-AF65-F5344CB8AC3E}">
        <p14:creationId xmlns:p14="http://schemas.microsoft.com/office/powerpoint/2010/main" val="515438817"/>
      </p:ext>
    </p:extLst>
  </p:cSld>
  <p:clrMapOvr>
    <a:masterClrMapping/>
  </p:clrMapOvr>
  <p:transition>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type="body" sz="quarter" idx="10"/>
          </p:nvPr>
        </p:nvSpPr>
        <p:spPr>
          <a:xfrm>
            <a:off x="239713" y="1420956"/>
            <a:ext cx="8578850" cy="4888404"/>
          </a:xfrm>
        </p:spPr>
        <p:txBody>
          <a:bodyPr/>
          <a:lstStyle/>
          <a:p>
            <a:pPr marL="0" indent="0" algn="just">
              <a:buNone/>
            </a:pPr>
            <a:r>
              <a:rPr lang="en-US" dirty="0"/>
              <a:t>Cryptographic encryption can provide confidentiality at several </a:t>
            </a:r>
            <a:r>
              <a:rPr lang="en-US" dirty="0">
                <a:solidFill>
                  <a:schemeClr val="tx1"/>
                </a:solidFill>
              </a:rPr>
              <a:t>layers of the OSI model by incorporating various tools and protocols:</a:t>
            </a:r>
          </a:p>
          <a:p>
            <a:pPr marL="800100" lvl="1" indent="-342900" algn="just">
              <a:buFont typeface="Arial"/>
              <a:buChar char="•"/>
            </a:pPr>
            <a:r>
              <a:rPr lang="en-US" dirty="0">
                <a:solidFill>
                  <a:schemeClr val="tx1"/>
                </a:solidFill>
              </a:rPr>
              <a:t>Proprietary link-encrypting devices provide </a:t>
            </a:r>
            <a:r>
              <a:rPr lang="en-US" dirty="0" smtClean="0">
                <a:solidFill>
                  <a:schemeClr val="tx1"/>
                </a:solidFill>
              </a:rPr>
              <a:t>data link layer </a:t>
            </a:r>
            <a:r>
              <a:rPr lang="en-US" dirty="0">
                <a:solidFill>
                  <a:schemeClr val="tx1"/>
                </a:solidFill>
              </a:rPr>
              <a:t>confidentiality.</a:t>
            </a:r>
          </a:p>
          <a:p>
            <a:pPr marL="800100" lvl="1" indent="-342900" algn="just">
              <a:buFont typeface="Arial"/>
              <a:buChar char="•"/>
            </a:pPr>
            <a:r>
              <a:rPr lang="en-US" dirty="0">
                <a:solidFill>
                  <a:schemeClr val="tx1"/>
                </a:solidFill>
              </a:rPr>
              <a:t>Network </a:t>
            </a:r>
            <a:r>
              <a:rPr lang="en-US" dirty="0" smtClean="0">
                <a:solidFill>
                  <a:schemeClr val="tx1"/>
                </a:solidFill>
              </a:rPr>
              <a:t>layer </a:t>
            </a:r>
            <a:r>
              <a:rPr lang="en-US" dirty="0">
                <a:solidFill>
                  <a:schemeClr val="tx1"/>
                </a:solidFill>
              </a:rPr>
              <a:t>protocols, such as the IPsec protocol suite, provide </a:t>
            </a:r>
            <a:r>
              <a:rPr lang="en-US" dirty="0" smtClean="0">
                <a:solidFill>
                  <a:schemeClr val="tx1"/>
                </a:solidFill>
              </a:rPr>
              <a:t>network layer </a:t>
            </a:r>
            <a:r>
              <a:rPr lang="en-US" dirty="0">
                <a:solidFill>
                  <a:schemeClr val="tx1"/>
                </a:solidFill>
              </a:rPr>
              <a:t>confidentiality. </a:t>
            </a:r>
          </a:p>
          <a:p>
            <a:pPr marL="800100" lvl="1" indent="-342900" algn="just">
              <a:buFont typeface="Arial"/>
              <a:buChar char="•"/>
            </a:pPr>
            <a:r>
              <a:rPr lang="en-US" dirty="0">
                <a:solidFill>
                  <a:schemeClr val="tx1"/>
                </a:solidFill>
              </a:rPr>
              <a:t>Protocols, such as Secure Sockets Layer (SSL) or Transport Layer Security (TLS), provide </a:t>
            </a:r>
            <a:r>
              <a:rPr lang="en-US" dirty="0" smtClean="0">
                <a:solidFill>
                  <a:schemeClr val="tx1"/>
                </a:solidFill>
              </a:rPr>
              <a:t>session layer confidentiality</a:t>
            </a:r>
            <a:r>
              <a:rPr lang="en-US" dirty="0">
                <a:solidFill>
                  <a:schemeClr val="tx1"/>
                </a:solidFill>
              </a:rPr>
              <a:t>. </a:t>
            </a:r>
          </a:p>
          <a:p>
            <a:pPr marL="800100" lvl="1" indent="-342900" algn="just">
              <a:buFont typeface="Arial"/>
              <a:buChar char="•"/>
            </a:pPr>
            <a:r>
              <a:rPr lang="en-US" dirty="0">
                <a:solidFill>
                  <a:schemeClr val="tx1"/>
                </a:solidFill>
              </a:rPr>
              <a:t>Secure email, secure database session (Oracle SQL*net), and secure messaging (Lotus Notes sessions) provide </a:t>
            </a:r>
            <a:r>
              <a:rPr lang="en-US" dirty="0" smtClean="0">
                <a:solidFill>
                  <a:schemeClr val="tx1"/>
                </a:solidFill>
              </a:rPr>
              <a:t>application layer confidentiality.</a:t>
            </a:r>
            <a:endParaRPr lang="en-US" dirty="0">
              <a:solidFill>
                <a:schemeClr val="tx1"/>
              </a:solidFill>
            </a:endParaRPr>
          </a:p>
        </p:txBody>
      </p:sp>
      <p:sp>
        <p:nvSpPr>
          <p:cNvPr id="88066" name="Rectangle 2"/>
          <p:cNvSpPr>
            <a:spLocks noGrp="1" noChangeArrowheads="1"/>
          </p:cNvSpPr>
          <p:nvPr>
            <p:ph type="title"/>
          </p:nvPr>
        </p:nvSpPr>
        <p:spPr>
          <a:xfrm>
            <a:off x="1328468" y="411644"/>
            <a:ext cx="7637557" cy="502755"/>
          </a:xfrm>
        </p:spPr>
        <p:txBody>
          <a:bodyPr/>
          <a:lstStyle/>
          <a:p>
            <a:r>
              <a:rPr lang="en-US" dirty="0" smtClean="0">
                <a:latin typeface="Arial" charset="0"/>
              </a:rPr>
              <a:t/>
            </a:r>
            <a:br>
              <a:rPr lang="en-US" dirty="0" smtClean="0">
                <a:latin typeface="Arial" charset="0"/>
              </a:rPr>
            </a:br>
            <a:r>
              <a:rPr lang="en-US" dirty="0" smtClean="0">
                <a:latin typeface="Arial" charset="0"/>
              </a:rPr>
              <a:t>Cryptographic Encryption</a:t>
            </a:r>
            <a:endParaRPr lang="en-US" dirty="0">
              <a:latin typeface="Arial" charset="0"/>
            </a:endParaRPr>
          </a:p>
        </p:txBody>
      </p:sp>
    </p:spTree>
    <p:extLst>
      <p:ext uri="{BB962C8B-B14F-4D97-AF65-F5344CB8AC3E}">
        <p14:creationId xmlns:p14="http://schemas.microsoft.com/office/powerpoint/2010/main" val="9958062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type="body" sz="quarter" idx="10"/>
          </p:nvPr>
        </p:nvSpPr>
        <p:spPr>
          <a:xfrm>
            <a:off x="370340" y="623410"/>
            <a:ext cx="8578850" cy="3194008"/>
          </a:xfrm>
        </p:spPr>
        <p:txBody>
          <a:bodyPr/>
          <a:lstStyle/>
          <a:p>
            <a:pPr marL="0" indent="0" algn="just">
              <a:buNone/>
            </a:pPr>
            <a:r>
              <a:rPr lang="en-US" sz="2000" dirty="0" smtClean="0"/>
              <a:t>Symmetric encryption algorithms characteristics </a:t>
            </a:r>
            <a:r>
              <a:rPr lang="en-US" sz="2000" dirty="0"/>
              <a:t>include:</a:t>
            </a:r>
          </a:p>
          <a:p>
            <a:pPr marL="800100" lvl="1" indent="-342900" algn="just">
              <a:buFont typeface="Arial"/>
              <a:buChar char="•"/>
            </a:pPr>
            <a:r>
              <a:rPr lang="en-US" sz="1800" dirty="0"/>
              <a:t>Symmetric encryption algorithms are best known as shared-secret key algorithms.</a:t>
            </a:r>
          </a:p>
          <a:p>
            <a:pPr marL="800100" lvl="1" indent="-342900" algn="just">
              <a:buFont typeface="Arial"/>
              <a:buChar char="•"/>
            </a:pPr>
            <a:r>
              <a:rPr lang="en-US" sz="1800" dirty="0"/>
              <a:t>The usual key length is 80 to 256 bits.</a:t>
            </a:r>
          </a:p>
          <a:p>
            <a:pPr marL="800100" lvl="1" indent="-342900" algn="just">
              <a:buFont typeface="Arial"/>
              <a:buChar char="•"/>
            </a:pPr>
            <a:r>
              <a:rPr lang="en-US" sz="1800" dirty="0"/>
              <a:t>A sender and receiver must share a secret key.</a:t>
            </a:r>
          </a:p>
          <a:p>
            <a:pPr marL="800100" lvl="1" indent="-342900" algn="just">
              <a:buFont typeface="Arial"/>
              <a:buChar char="•"/>
            </a:pPr>
            <a:r>
              <a:rPr lang="en-US" sz="1800" dirty="0"/>
              <a:t>They are usually quite fast (wire speed</a:t>
            </a:r>
            <a:r>
              <a:rPr lang="en-US" sz="1800" dirty="0" smtClean="0"/>
              <a:t>)</a:t>
            </a:r>
            <a:r>
              <a:rPr lang="en-US" sz="1800" dirty="0" smtClean="0">
                <a:solidFill>
                  <a:srgbClr val="FF0000"/>
                </a:solidFill>
              </a:rPr>
              <a:t>,</a:t>
            </a:r>
            <a:r>
              <a:rPr lang="en-US" sz="1800" dirty="0" smtClean="0"/>
              <a:t> </a:t>
            </a:r>
            <a:r>
              <a:rPr lang="en-US" sz="1800" dirty="0"/>
              <a:t>because these algorithms are based on simple mathematical operations.</a:t>
            </a:r>
          </a:p>
          <a:p>
            <a:pPr marL="800100" lvl="1" indent="-342900" algn="just">
              <a:buFont typeface="Arial"/>
              <a:buChar char="•"/>
            </a:pPr>
            <a:r>
              <a:rPr lang="en-US" sz="1800" dirty="0"/>
              <a:t>Examples of symmetric encryption algorithms are DES, 3DES, AES, IDEA, RC2/4/5/6, and Blowfish.</a:t>
            </a:r>
          </a:p>
        </p:txBody>
      </p:sp>
      <p:sp>
        <p:nvSpPr>
          <p:cNvPr id="88066" name="Rectangle 2"/>
          <p:cNvSpPr>
            <a:spLocks noGrp="1" noChangeArrowheads="1"/>
          </p:cNvSpPr>
          <p:nvPr>
            <p:ph type="title"/>
          </p:nvPr>
        </p:nvSpPr>
        <p:spPr>
          <a:xfrm>
            <a:off x="1324947" y="95816"/>
            <a:ext cx="7641078" cy="501343"/>
          </a:xfrm>
        </p:spPr>
        <p:txBody>
          <a:bodyPr/>
          <a:lstStyle/>
          <a:p>
            <a:r>
              <a:rPr lang="en-US" dirty="0" smtClean="0">
                <a:latin typeface="Arial" charset="0"/>
              </a:rPr>
              <a:t/>
            </a:r>
            <a:br>
              <a:rPr lang="en-US" dirty="0" smtClean="0">
                <a:latin typeface="Arial" charset="0"/>
              </a:rPr>
            </a:br>
            <a:r>
              <a:rPr lang="en-US" dirty="0" smtClean="0">
                <a:latin typeface="Arial" charset="0"/>
              </a:rPr>
              <a:t>Symmetric Encryption Algorithms</a:t>
            </a:r>
            <a:endParaRPr lang="en-US" dirty="0">
              <a:latin typeface="Arial" charset="0"/>
            </a:endParaRPr>
          </a:p>
        </p:txBody>
      </p:sp>
      <p:pic>
        <p:nvPicPr>
          <p:cNvPr id="2" name="Picture 1"/>
          <p:cNvPicPr>
            <a:picLocks noChangeAspect="1"/>
          </p:cNvPicPr>
          <p:nvPr/>
        </p:nvPicPr>
        <p:blipFill>
          <a:blip r:embed="rId3">
            <a:clrChange>
              <a:clrFrom>
                <a:srgbClr val="FFFFFF"/>
              </a:clrFrom>
              <a:clrTo>
                <a:srgbClr val="FFFFFF">
                  <a:alpha val="0"/>
                </a:srgbClr>
              </a:clrTo>
            </a:clrChange>
          </a:blip>
          <a:stretch>
            <a:fillRect/>
          </a:stretch>
        </p:blipFill>
        <p:spPr>
          <a:xfrm>
            <a:off x="3285584" y="3252367"/>
            <a:ext cx="5610438" cy="2469383"/>
          </a:xfrm>
          <a:prstGeom prst="rect">
            <a:avLst/>
          </a:prstGeom>
        </p:spPr>
      </p:pic>
    </p:spTree>
    <p:extLst>
      <p:ext uri="{BB962C8B-B14F-4D97-AF65-F5344CB8AC3E}">
        <p14:creationId xmlns:p14="http://schemas.microsoft.com/office/powerpoint/2010/main" val="75188405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type="body" sz="quarter" idx="10"/>
          </p:nvPr>
        </p:nvSpPr>
        <p:spPr>
          <a:xfrm>
            <a:off x="239713" y="754037"/>
            <a:ext cx="8578850" cy="3194008"/>
          </a:xfrm>
        </p:spPr>
        <p:txBody>
          <a:bodyPr/>
          <a:lstStyle/>
          <a:p>
            <a:pPr marL="0" indent="0" algn="just">
              <a:buNone/>
            </a:pPr>
            <a:r>
              <a:rPr lang="en-US" sz="2000" dirty="0"/>
              <a:t>Asymmetric </a:t>
            </a:r>
            <a:r>
              <a:rPr lang="en-US" sz="2000" dirty="0">
                <a:solidFill>
                  <a:schemeClr val="tx1"/>
                </a:solidFill>
              </a:rPr>
              <a:t>encryption algorithms characteristics include:</a:t>
            </a:r>
          </a:p>
          <a:p>
            <a:pPr marL="800100" lvl="1" indent="-342900" algn="just">
              <a:buFont typeface="Arial"/>
              <a:buChar char="•"/>
            </a:pPr>
            <a:r>
              <a:rPr lang="en-US" sz="1800" dirty="0">
                <a:solidFill>
                  <a:schemeClr val="tx1"/>
                </a:solidFill>
              </a:rPr>
              <a:t>Asymmetric encryption algorithms are best known as public key algorithms.</a:t>
            </a:r>
          </a:p>
          <a:p>
            <a:pPr marL="800100" lvl="1" indent="-342900" algn="just">
              <a:buFont typeface="Arial"/>
              <a:buChar char="•"/>
            </a:pPr>
            <a:r>
              <a:rPr lang="en-US" sz="1800" dirty="0">
                <a:solidFill>
                  <a:schemeClr val="tx1"/>
                </a:solidFill>
              </a:rPr>
              <a:t>The usual key length is 512 to 4,096 bits.</a:t>
            </a:r>
          </a:p>
          <a:p>
            <a:pPr marL="800100" lvl="1" indent="-342900" algn="just">
              <a:buFont typeface="Arial"/>
              <a:buChar char="•"/>
            </a:pPr>
            <a:r>
              <a:rPr lang="en-US" sz="1800" dirty="0">
                <a:solidFill>
                  <a:schemeClr val="tx1"/>
                </a:solidFill>
              </a:rPr>
              <a:t>A sender and receiver do not share a secret key.</a:t>
            </a:r>
          </a:p>
          <a:p>
            <a:pPr marL="800100" lvl="1" indent="-342900" algn="just">
              <a:buFont typeface="Arial"/>
              <a:buChar char="•"/>
            </a:pPr>
            <a:r>
              <a:rPr lang="en-US" sz="1800" dirty="0">
                <a:solidFill>
                  <a:schemeClr val="tx1"/>
                </a:solidFill>
              </a:rPr>
              <a:t>These algorithms are relatively </a:t>
            </a:r>
            <a:r>
              <a:rPr lang="en-US" sz="1800" dirty="0" smtClean="0">
                <a:solidFill>
                  <a:schemeClr val="tx1"/>
                </a:solidFill>
              </a:rPr>
              <a:t>slow, </a:t>
            </a:r>
            <a:r>
              <a:rPr lang="en-US" sz="1800" dirty="0">
                <a:solidFill>
                  <a:schemeClr val="tx1"/>
                </a:solidFill>
              </a:rPr>
              <a:t>because they are based on difficult computational algorithms.</a:t>
            </a:r>
          </a:p>
          <a:p>
            <a:pPr marL="800100" lvl="1" indent="-342900" algn="just">
              <a:buFont typeface="Arial"/>
              <a:buChar char="•"/>
            </a:pPr>
            <a:r>
              <a:rPr lang="en-US" sz="1800" dirty="0" smtClean="0">
                <a:solidFill>
                  <a:schemeClr val="tx1"/>
                </a:solidFill>
              </a:rPr>
              <a:t>Examples: RSA</a:t>
            </a:r>
            <a:r>
              <a:rPr lang="en-US" sz="1800" dirty="0">
                <a:solidFill>
                  <a:schemeClr val="tx1"/>
                </a:solidFill>
              </a:rPr>
              <a:t>, ElGamal, elliptic curves, and </a:t>
            </a:r>
            <a:r>
              <a:rPr lang="en-US" sz="1800" dirty="0"/>
              <a:t>DH.</a:t>
            </a:r>
          </a:p>
        </p:txBody>
      </p:sp>
      <p:sp>
        <p:nvSpPr>
          <p:cNvPr id="88066" name="Rectangle 2"/>
          <p:cNvSpPr>
            <a:spLocks noGrp="1" noChangeArrowheads="1"/>
          </p:cNvSpPr>
          <p:nvPr>
            <p:ph type="title"/>
          </p:nvPr>
        </p:nvSpPr>
        <p:spPr>
          <a:xfrm>
            <a:off x="1474237" y="226441"/>
            <a:ext cx="7669763" cy="482686"/>
          </a:xfrm>
        </p:spPr>
        <p:txBody>
          <a:bodyPr/>
          <a:lstStyle/>
          <a:p>
            <a:r>
              <a:rPr lang="en-US" dirty="0" smtClean="0">
                <a:latin typeface="Arial" charset="0"/>
              </a:rPr>
              <a:t/>
            </a:r>
            <a:br>
              <a:rPr lang="en-US" dirty="0" smtClean="0">
                <a:latin typeface="Arial" charset="0"/>
              </a:rPr>
            </a:br>
            <a:r>
              <a:rPr lang="en-US" dirty="0" smtClean="0">
                <a:latin typeface="Arial" charset="0"/>
              </a:rPr>
              <a:t>Asymmetric Encryption Algorithms</a:t>
            </a:r>
            <a:endParaRPr lang="en-US" dirty="0">
              <a:latin typeface="Arial" charset="0"/>
            </a:endParaRPr>
          </a:p>
        </p:txBody>
      </p:sp>
      <p:pic>
        <p:nvPicPr>
          <p:cNvPr id="3" name="Picture 2"/>
          <p:cNvPicPr>
            <a:picLocks noChangeAspect="1"/>
          </p:cNvPicPr>
          <p:nvPr/>
        </p:nvPicPr>
        <p:blipFill>
          <a:blip r:embed="rId2"/>
          <a:stretch>
            <a:fillRect/>
          </a:stretch>
        </p:blipFill>
        <p:spPr>
          <a:xfrm>
            <a:off x="2716763" y="3128711"/>
            <a:ext cx="5287172" cy="2389839"/>
          </a:xfrm>
          <a:prstGeom prst="rect">
            <a:avLst/>
          </a:prstGeom>
        </p:spPr>
      </p:pic>
    </p:spTree>
    <p:extLst>
      <p:ext uri="{BB962C8B-B14F-4D97-AF65-F5344CB8AC3E}">
        <p14:creationId xmlns:p14="http://schemas.microsoft.com/office/powerpoint/2010/main" val="312024513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Grp="1" noChangeArrowheads="1"/>
          </p:cNvSpPr>
          <p:nvPr>
            <p:ph type="body" sz="quarter" idx="10"/>
          </p:nvPr>
        </p:nvSpPr>
        <p:spPr>
          <a:xfrm>
            <a:off x="1194317" y="694787"/>
            <a:ext cx="7624245" cy="1345507"/>
          </a:xfrm>
        </p:spPr>
        <p:txBody>
          <a:bodyPr/>
          <a:lstStyle/>
          <a:p>
            <a:pPr marL="0" indent="0">
              <a:buNone/>
            </a:pPr>
            <a:r>
              <a:rPr lang="en-US" dirty="0">
                <a:latin typeface="Arial" charset="0"/>
              </a:rPr>
              <a:t>There are two types of encryption method used:</a:t>
            </a:r>
          </a:p>
          <a:p>
            <a:pPr marL="800100" lvl="1" indent="-342900">
              <a:buFont typeface="Arial"/>
              <a:buChar char="•"/>
            </a:pPr>
            <a:r>
              <a:rPr lang="en-US" dirty="0">
                <a:latin typeface="Arial" charset="0"/>
              </a:rPr>
              <a:t>Block Ciphers</a:t>
            </a:r>
          </a:p>
          <a:p>
            <a:pPr marL="800100" lvl="1" indent="-342900">
              <a:buFont typeface="Arial"/>
              <a:buChar char="•"/>
            </a:pPr>
            <a:r>
              <a:rPr lang="en-US" dirty="0">
                <a:latin typeface="Arial" charset="0"/>
              </a:rPr>
              <a:t>Stream Ciphers</a:t>
            </a:r>
          </a:p>
          <a:p>
            <a:pPr>
              <a:buFont typeface="Wingdings" charset="0"/>
              <a:buNone/>
            </a:pPr>
            <a:endParaRPr lang="en-US" dirty="0">
              <a:latin typeface="Arial" charset="0"/>
            </a:endParaRPr>
          </a:p>
        </p:txBody>
      </p:sp>
      <p:sp>
        <p:nvSpPr>
          <p:cNvPr id="97282" name="Rectangle 2"/>
          <p:cNvSpPr>
            <a:spLocks noGrp="1" noChangeArrowheads="1"/>
          </p:cNvSpPr>
          <p:nvPr>
            <p:ph type="title"/>
          </p:nvPr>
        </p:nvSpPr>
        <p:spPr>
          <a:xfrm>
            <a:off x="1212980" y="114477"/>
            <a:ext cx="7753045" cy="557327"/>
          </a:xfrm>
        </p:spPr>
        <p:txBody>
          <a:bodyPr/>
          <a:lstStyle/>
          <a:p>
            <a:r>
              <a:rPr lang="en-US" dirty="0">
                <a:latin typeface="Arial" charset="0"/>
              </a:rPr>
              <a:t/>
            </a:r>
            <a:br>
              <a:rPr lang="en-US" dirty="0">
                <a:latin typeface="Arial" charset="0"/>
              </a:rPr>
            </a:br>
            <a:r>
              <a:rPr lang="en-US" dirty="0">
                <a:latin typeface="Arial" charset="0"/>
              </a:rPr>
              <a:t>Symmetric Encryption Techniques</a:t>
            </a:r>
          </a:p>
        </p:txBody>
      </p:sp>
      <p:pic>
        <p:nvPicPr>
          <p:cNvPr id="3" name="Picture 2"/>
          <p:cNvPicPr>
            <a:picLocks noChangeAspect="1"/>
          </p:cNvPicPr>
          <p:nvPr/>
        </p:nvPicPr>
        <p:blipFill>
          <a:blip r:embed="rId3"/>
          <a:stretch>
            <a:fillRect/>
          </a:stretch>
        </p:blipFill>
        <p:spPr>
          <a:xfrm>
            <a:off x="852040" y="2041277"/>
            <a:ext cx="7213600" cy="1473200"/>
          </a:xfrm>
          <a:prstGeom prst="rect">
            <a:avLst/>
          </a:prstGeom>
        </p:spPr>
      </p:pic>
      <p:pic>
        <p:nvPicPr>
          <p:cNvPr id="4" name="Picture 3"/>
          <p:cNvPicPr>
            <a:picLocks noChangeAspect="1"/>
          </p:cNvPicPr>
          <p:nvPr/>
        </p:nvPicPr>
        <p:blipFill>
          <a:blip r:embed="rId4"/>
          <a:stretch>
            <a:fillRect/>
          </a:stretch>
        </p:blipFill>
        <p:spPr>
          <a:xfrm>
            <a:off x="889633" y="3814580"/>
            <a:ext cx="7226300" cy="1422400"/>
          </a:xfrm>
          <a:prstGeom prst="rect">
            <a:avLst/>
          </a:prstGeom>
        </p:spPr>
      </p:pic>
    </p:spTree>
    <p:extLst>
      <p:ext uri="{BB962C8B-B14F-4D97-AF65-F5344CB8AC3E}">
        <p14:creationId xmlns:p14="http://schemas.microsoft.com/office/powerpoint/2010/main" val="17611931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1082351" y="114477"/>
            <a:ext cx="7883674" cy="538669"/>
          </a:xfrm>
        </p:spPr>
        <p:txBody>
          <a:bodyPr/>
          <a:lstStyle/>
          <a:p>
            <a:r>
              <a:rPr lang="en-US" dirty="0">
                <a:latin typeface="Arial" charset="0"/>
              </a:rPr>
              <a:t/>
            </a:r>
            <a:br>
              <a:rPr lang="en-US" dirty="0">
                <a:latin typeface="Arial" charset="0"/>
              </a:rPr>
            </a:br>
            <a:r>
              <a:rPr lang="en-US" dirty="0">
                <a:latin typeface="Arial" charset="0"/>
              </a:rPr>
              <a:t>Choosing an Encryption </a:t>
            </a:r>
            <a:r>
              <a:rPr lang="en-US" dirty="0" smtClean="0">
                <a:latin typeface="Arial" charset="0"/>
              </a:rPr>
              <a:t>Algorithm</a:t>
            </a:r>
            <a:endParaRPr lang="en-US" dirty="0">
              <a:latin typeface="Arial" charset="0"/>
            </a:endParaRPr>
          </a:p>
        </p:txBody>
      </p:sp>
      <p:grpSp>
        <p:nvGrpSpPr>
          <p:cNvPr id="2" name="Group 1"/>
          <p:cNvGrpSpPr/>
          <p:nvPr/>
        </p:nvGrpSpPr>
        <p:grpSpPr>
          <a:xfrm>
            <a:off x="486231" y="2676325"/>
            <a:ext cx="8305800" cy="2743200"/>
            <a:chOff x="486231" y="2209800"/>
            <a:chExt cx="8305800" cy="2743200"/>
          </a:xfrm>
        </p:grpSpPr>
        <p:sp>
          <p:nvSpPr>
            <p:cNvPr id="596998" name="Rectangle 6"/>
            <p:cNvSpPr>
              <a:spLocks noChangeArrowheads="1"/>
            </p:cNvSpPr>
            <p:nvPr/>
          </p:nvSpPr>
          <p:spPr bwMode="auto">
            <a:xfrm>
              <a:off x="7068006" y="3962400"/>
              <a:ext cx="1724025"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Yes</a:t>
              </a:r>
            </a:p>
          </p:txBody>
        </p:sp>
        <p:sp>
          <p:nvSpPr>
            <p:cNvPr id="596999" name="Rectangle 7"/>
            <p:cNvSpPr>
              <a:spLocks noChangeArrowheads="1"/>
            </p:cNvSpPr>
            <p:nvPr/>
          </p:nvSpPr>
          <p:spPr bwMode="auto">
            <a:xfrm>
              <a:off x="5345569" y="3962400"/>
              <a:ext cx="1722437"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Yes</a:t>
              </a:r>
            </a:p>
          </p:txBody>
        </p:sp>
        <p:sp>
          <p:nvSpPr>
            <p:cNvPr id="597000" name="Rectangle 8"/>
            <p:cNvSpPr>
              <a:spLocks noChangeArrowheads="1"/>
            </p:cNvSpPr>
            <p:nvPr/>
          </p:nvSpPr>
          <p:spPr bwMode="auto">
            <a:xfrm>
              <a:off x="3621544" y="3962400"/>
              <a:ext cx="1724025"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No</a:t>
              </a:r>
            </a:p>
          </p:txBody>
        </p:sp>
        <p:sp>
          <p:nvSpPr>
            <p:cNvPr id="101382" name="Rectangle 9"/>
            <p:cNvSpPr>
              <a:spLocks noChangeArrowheads="1"/>
            </p:cNvSpPr>
            <p:nvPr/>
          </p:nvSpPr>
          <p:spPr bwMode="auto">
            <a:xfrm>
              <a:off x="486231" y="3962400"/>
              <a:ext cx="3135313"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r">
                <a:lnSpc>
                  <a:spcPct val="100000"/>
                </a:lnSpc>
                <a:spcBef>
                  <a:spcPts val="300"/>
                </a:spcBef>
                <a:spcAft>
                  <a:spcPts val="300"/>
                </a:spcAft>
                <a:buClr>
                  <a:schemeClr val="tx2"/>
                </a:buClr>
                <a:buSzPct val="100000"/>
                <a:buFont typeface="Wingdings" charset="0"/>
                <a:buNone/>
              </a:pPr>
              <a:r>
                <a:rPr lang="en-US" sz="1400" dirty="0"/>
                <a:t>Does the algorithm adequately protect against </a:t>
              </a:r>
              <a:r>
                <a:rPr lang="en-US" sz="1400" dirty="0" smtClean="0"/>
                <a:t>brute-force attacks</a:t>
              </a:r>
              <a:r>
                <a:rPr lang="en-US" sz="1400" dirty="0"/>
                <a:t>?</a:t>
              </a:r>
            </a:p>
          </p:txBody>
        </p:sp>
        <p:sp>
          <p:nvSpPr>
            <p:cNvPr id="597002" name="Rectangle 10"/>
            <p:cNvSpPr>
              <a:spLocks noChangeArrowheads="1"/>
            </p:cNvSpPr>
            <p:nvPr/>
          </p:nvSpPr>
          <p:spPr bwMode="auto">
            <a:xfrm>
              <a:off x="7068006" y="2771775"/>
              <a:ext cx="1724025"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Verdict is still out</a:t>
              </a:r>
            </a:p>
          </p:txBody>
        </p:sp>
        <p:sp>
          <p:nvSpPr>
            <p:cNvPr id="597003" name="Rectangle 11"/>
            <p:cNvSpPr>
              <a:spLocks noChangeArrowheads="1"/>
            </p:cNvSpPr>
            <p:nvPr/>
          </p:nvSpPr>
          <p:spPr bwMode="auto">
            <a:xfrm>
              <a:off x="5345569" y="2771775"/>
              <a:ext cx="17224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Yes</a:t>
              </a:r>
            </a:p>
          </p:txBody>
        </p:sp>
        <p:sp>
          <p:nvSpPr>
            <p:cNvPr id="597004" name="Rectangle 12"/>
            <p:cNvSpPr>
              <a:spLocks noChangeArrowheads="1"/>
            </p:cNvSpPr>
            <p:nvPr/>
          </p:nvSpPr>
          <p:spPr bwMode="auto">
            <a:xfrm>
              <a:off x="3621544" y="2771775"/>
              <a:ext cx="1724025"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400"/>
                <a:t>Been replaced by 3DES</a:t>
              </a:r>
            </a:p>
          </p:txBody>
        </p:sp>
        <p:sp>
          <p:nvSpPr>
            <p:cNvPr id="101386" name="Rectangle 13"/>
            <p:cNvSpPr>
              <a:spLocks noChangeArrowheads="1"/>
            </p:cNvSpPr>
            <p:nvPr/>
          </p:nvSpPr>
          <p:spPr bwMode="auto">
            <a:xfrm>
              <a:off x="486231" y="2771775"/>
              <a:ext cx="3135313"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r">
                <a:lnSpc>
                  <a:spcPct val="100000"/>
                </a:lnSpc>
                <a:spcBef>
                  <a:spcPts val="300"/>
                </a:spcBef>
                <a:spcAft>
                  <a:spcPts val="300"/>
                </a:spcAft>
                <a:buClr>
                  <a:schemeClr val="tx2"/>
                </a:buClr>
                <a:buSzPct val="100000"/>
                <a:buFont typeface="Wingdings" charset="0"/>
                <a:buNone/>
              </a:pPr>
              <a:r>
                <a:rPr lang="en-US" sz="1400"/>
                <a:t>Is the algorithm trusted by the cryptographic community? </a:t>
              </a:r>
            </a:p>
          </p:txBody>
        </p:sp>
        <p:sp>
          <p:nvSpPr>
            <p:cNvPr id="101387" name="Rectangle 14"/>
            <p:cNvSpPr>
              <a:spLocks noChangeArrowheads="1"/>
            </p:cNvSpPr>
            <p:nvPr/>
          </p:nvSpPr>
          <p:spPr bwMode="auto">
            <a:xfrm>
              <a:off x="7068006" y="2209800"/>
              <a:ext cx="1724025" cy="561975"/>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800"/>
                <a:t>AES</a:t>
              </a:r>
            </a:p>
          </p:txBody>
        </p:sp>
        <p:sp>
          <p:nvSpPr>
            <p:cNvPr id="101388" name="Rectangle 15"/>
            <p:cNvSpPr>
              <a:spLocks noChangeArrowheads="1"/>
            </p:cNvSpPr>
            <p:nvPr/>
          </p:nvSpPr>
          <p:spPr bwMode="auto">
            <a:xfrm>
              <a:off x="5345569" y="2209800"/>
              <a:ext cx="1722437" cy="561975"/>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800" dirty="0"/>
                <a:t>3DES</a:t>
              </a:r>
            </a:p>
          </p:txBody>
        </p:sp>
        <p:sp>
          <p:nvSpPr>
            <p:cNvPr id="101389" name="Rectangle 16"/>
            <p:cNvSpPr>
              <a:spLocks noChangeArrowheads="1"/>
            </p:cNvSpPr>
            <p:nvPr/>
          </p:nvSpPr>
          <p:spPr bwMode="auto">
            <a:xfrm>
              <a:off x="3621544" y="2209800"/>
              <a:ext cx="1724025" cy="561975"/>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r>
                <a:rPr lang="en-US" sz="1800"/>
                <a:t>DES</a:t>
              </a:r>
            </a:p>
          </p:txBody>
        </p:sp>
        <p:sp>
          <p:nvSpPr>
            <p:cNvPr id="101390" name="Rectangle 17"/>
            <p:cNvSpPr>
              <a:spLocks noChangeArrowheads="1"/>
            </p:cNvSpPr>
            <p:nvPr/>
          </p:nvSpPr>
          <p:spPr bwMode="auto">
            <a:xfrm>
              <a:off x="486231" y="2209800"/>
              <a:ext cx="3135313" cy="56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100000"/>
                </a:lnSpc>
                <a:spcBef>
                  <a:spcPts val="300"/>
                </a:spcBef>
                <a:spcAft>
                  <a:spcPts val="300"/>
                </a:spcAft>
                <a:buClr>
                  <a:schemeClr val="tx2"/>
                </a:buClr>
                <a:buSzPct val="100000"/>
                <a:buFont typeface="Wingdings" charset="0"/>
                <a:buNone/>
              </a:pPr>
              <a:endParaRPr lang="en-US" sz="900"/>
            </a:p>
          </p:txBody>
        </p:sp>
        <p:sp>
          <p:nvSpPr>
            <p:cNvPr id="101391" name="Line 18"/>
            <p:cNvSpPr>
              <a:spLocks noChangeShapeType="1"/>
            </p:cNvSpPr>
            <p:nvPr/>
          </p:nvSpPr>
          <p:spPr bwMode="auto">
            <a:xfrm>
              <a:off x="486231" y="2209800"/>
              <a:ext cx="3135313"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cap="sq">
                  <a:solidFill>
                    <a:srgbClr val="000000"/>
                  </a:solidFill>
                  <a:round/>
                  <a:headEnd/>
                  <a:tailEnd/>
                </a14:hiddenLine>
              </a:ext>
            </a:extLst>
          </p:spPr>
          <p:txBody>
            <a:bodyPr/>
            <a:lstStyle/>
            <a:p>
              <a:endParaRPr lang="en-US"/>
            </a:p>
          </p:txBody>
        </p:sp>
        <p:sp>
          <p:nvSpPr>
            <p:cNvPr id="101392" name="Line 19"/>
            <p:cNvSpPr>
              <a:spLocks noChangeShapeType="1"/>
            </p:cNvSpPr>
            <p:nvPr/>
          </p:nvSpPr>
          <p:spPr bwMode="auto">
            <a:xfrm>
              <a:off x="486231" y="4953000"/>
              <a:ext cx="8305800"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3" name="Line 20"/>
            <p:cNvSpPr>
              <a:spLocks noChangeShapeType="1"/>
            </p:cNvSpPr>
            <p:nvPr/>
          </p:nvSpPr>
          <p:spPr bwMode="auto">
            <a:xfrm>
              <a:off x="486231" y="2209800"/>
              <a:ext cx="0" cy="561975"/>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cap="sq">
                  <a:solidFill>
                    <a:srgbClr val="000000"/>
                  </a:solidFill>
                  <a:round/>
                  <a:headEnd/>
                  <a:tailEnd/>
                </a14:hiddenLine>
              </a:ext>
            </a:extLst>
          </p:spPr>
          <p:txBody>
            <a:bodyPr/>
            <a:lstStyle/>
            <a:p>
              <a:endParaRPr lang="en-US"/>
            </a:p>
          </p:txBody>
        </p:sp>
        <p:sp>
          <p:nvSpPr>
            <p:cNvPr id="101394" name="Line 21"/>
            <p:cNvSpPr>
              <a:spLocks noChangeShapeType="1"/>
            </p:cNvSpPr>
            <p:nvPr/>
          </p:nvSpPr>
          <p:spPr bwMode="auto">
            <a:xfrm>
              <a:off x="7068006" y="2209800"/>
              <a:ext cx="0" cy="2743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5" name="Line 22"/>
            <p:cNvSpPr>
              <a:spLocks noChangeShapeType="1"/>
            </p:cNvSpPr>
            <p:nvPr/>
          </p:nvSpPr>
          <p:spPr bwMode="auto">
            <a:xfrm>
              <a:off x="8792031" y="2209800"/>
              <a:ext cx="0" cy="27432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6" name="Line 23"/>
            <p:cNvSpPr>
              <a:spLocks noChangeShapeType="1"/>
            </p:cNvSpPr>
            <p:nvPr/>
          </p:nvSpPr>
          <p:spPr bwMode="auto">
            <a:xfrm>
              <a:off x="3621544" y="2209800"/>
              <a:ext cx="5170487"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7" name="Line 24"/>
            <p:cNvSpPr>
              <a:spLocks noChangeShapeType="1"/>
            </p:cNvSpPr>
            <p:nvPr/>
          </p:nvSpPr>
          <p:spPr bwMode="auto">
            <a:xfrm>
              <a:off x="486231" y="2771775"/>
              <a:ext cx="0" cy="2181225"/>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8" name="Line 25"/>
            <p:cNvSpPr>
              <a:spLocks noChangeShapeType="1"/>
            </p:cNvSpPr>
            <p:nvPr/>
          </p:nvSpPr>
          <p:spPr bwMode="auto">
            <a:xfrm>
              <a:off x="5345569" y="2771775"/>
              <a:ext cx="0" cy="21812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399" name="Line 26"/>
            <p:cNvSpPr>
              <a:spLocks noChangeShapeType="1"/>
            </p:cNvSpPr>
            <p:nvPr/>
          </p:nvSpPr>
          <p:spPr bwMode="auto">
            <a:xfrm>
              <a:off x="5345569" y="2209800"/>
              <a:ext cx="0" cy="561975"/>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0" name="Line 27"/>
            <p:cNvSpPr>
              <a:spLocks noChangeShapeType="1"/>
            </p:cNvSpPr>
            <p:nvPr/>
          </p:nvSpPr>
          <p:spPr bwMode="auto">
            <a:xfrm>
              <a:off x="5345569" y="2771775"/>
              <a:ext cx="344646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1" name="Line 28"/>
            <p:cNvSpPr>
              <a:spLocks noChangeShapeType="1"/>
            </p:cNvSpPr>
            <p:nvPr/>
          </p:nvSpPr>
          <p:spPr bwMode="auto">
            <a:xfrm>
              <a:off x="486231" y="2771775"/>
              <a:ext cx="4859338"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2" name="Line 29"/>
            <p:cNvSpPr>
              <a:spLocks noChangeShapeType="1"/>
            </p:cNvSpPr>
            <p:nvPr/>
          </p:nvSpPr>
          <p:spPr bwMode="auto">
            <a:xfrm>
              <a:off x="3621544" y="3962400"/>
              <a:ext cx="0" cy="9906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3" name="Line 30"/>
            <p:cNvSpPr>
              <a:spLocks noChangeShapeType="1"/>
            </p:cNvSpPr>
            <p:nvPr/>
          </p:nvSpPr>
          <p:spPr bwMode="auto">
            <a:xfrm>
              <a:off x="3621544" y="2209800"/>
              <a:ext cx="0" cy="175260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4" name="Line 31"/>
            <p:cNvSpPr>
              <a:spLocks noChangeShapeType="1"/>
            </p:cNvSpPr>
            <p:nvPr/>
          </p:nvSpPr>
          <p:spPr bwMode="auto">
            <a:xfrm>
              <a:off x="3621544" y="3962400"/>
              <a:ext cx="517048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01405" name="Line 32"/>
            <p:cNvSpPr>
              <a:spLocks noChangeShapeType="1"/>
            </p:cNvSpPr>
            <p:nvPr/>
          </p:nvSpPr>
          <p:spPr bwMode="auto">
            <a:xfrm>
              <a:off x="486231" y="3962400"/>
              <a:ext cx="3135313" cy="0"/>
            </a:xfrm>
            <a:prstGeom prst="line">
              <a:avLst/>
            </a:prstGeom>
            <a:noFill/>
            <a:ln w="12700" cap="sq">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3" name="Rectangle 2"/>
          <p:cNvSpPr/>
          <p:nvPr/>
        </p:nvSpPr>
        <p:spPr>
          <a:xfrm>
            <a:off x="130629" y="626840"/>
            <a:ext cx="8976049" cy="2031325"/>
          </a:xfrm>
          <a:prstGeom prst="rect">
            <a:avLst/>
          </a:prstGeom>
        </p:spPr>
        <p:txBody>
          <a:bodyPr wrap="square">
            <a:spAutoFit/>
          </a:bodyPr>
          <a:lstStyle/>
          <a:p>
            <a:pPr marL="342900" indent="-342900" algn="just">
              <a:buFont typeface="Arial" panose="020B0604020202020204" pitchFamily="34" charset="0"/>
              <a:buChar char="•"/>
            </a:pPr>
            <a:r>
              <a:rPr lang="en-US" sz="2000" dirty="0"/>
              <a:t>Is the algorithm trusted by the cryptographic community? Algorithms that have been resisting attacks for a number of years are preferred.</a:t>
            </a:r>
          </a:p>
          <a:p>
            <a:pPr marL="342900" indent="-342900" algn="just">
              <a:buFont typeface="Arial" panose="020B0604020202020204" pitchFamily="34" charset="0"/>
              <a:buChar char="•"/>
            </a:pPr>
            <a:r>
              <a:rPr lang="en-US" sz="2000" dirty="0"/>
              <a:t>Does the algorithm adequately protects against brute-force attacks? With the appropriate key lengths, these attacks are usually considered unfeasible. </a:t>
            </a:r>
          </a:p>
          <a:p>
            <a:pPr marL="342900" indent="-342900" algn="just">
              <a:buFont typeface="Arial" panose="020B0604020202020204" pitchFamily="34" charset="0"/>
              <a:buChar char="•"/>
            </a:pPr>
            <a:r>
              <a:rPr lang="en-US" sz="2000" dirty="0"/>
              <a:t>Does the algorithm support variable and long key lengths?</a:t>
            </a:r>
          </a:p>
          <a:p>
            <a:pPr marL="342900" indent="-342900" algn="just">
              <a:buFont typeface="Arial" panose="020B0604020202020204" pitchFamily="34" charset="0"/>
              <a:buChar char="•"/>
            </a:pPr>
            <a:r>
              <a:rPr lang="en-US" sz="2000" dirty="0"/>
              <a:t>Does the algorithm have export or import restrictions?</a:t>
            </a:r>
          </a:p>
        </p:txBody>
      </p:sp>
    </p:spTree>
    <p:extLst>
      <p:ext uri="{BB962C8B-B14F-4D97-AF65-F5344CB8AC3E}">
        <p14:creationId xmlns:p14="http://schemas.microsoft.com/office/powerpoint/2010/main" val="65293653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1287624" y="95817"/>
            <a:ext cx="7678401" cy="464024"/>
          </a:xfrm>
        </p:spPr>
        <p:txBody>
          <a:bodyPr/>
          <a:lstStyle/>
          <a:p>
            <a:r>
              <a:rPr lang="en-US" dirty="0" smtClean="0">
                <a:latin typeface="Arial" charset="0"/>
              </a:rPr>
              <a:t/>
            </a:r>
            <a:br>
              <a:rPr lang="en-US" dirty="0" smtClean="0">
                <a:latin typeface="Arial" charset="0"/>
              </a:rPr>
            </a:br>
            <a:r>
              <a:rPr lang="en-US" dirty="0" smtClean="0">
                <a:latin typeface="Arial" charset="0"/>
              </a:rPr>
              <a:t>Improving DES with 3DES</a:t>
            </a:r>
            <a:endParaRPr lang="en-US" dirty="0">
              <a:latin typeface="Arial" charset="0"/>
            </a:endParaRPr>
          </a:p>
        </p:txBody>
      </p:sp>
      <p:pic>
        <p:nvPicPr>
          <p:cNvPr id="3" name="Picture 2"/>
          <p:cNvPicPr>
            <a:picLocks noChangeAspect="1"/>
          </p:cNvPicPr>
          <p:nvPr/>
        </p:nvPicPr>
        <p:blipFill>
          <a:blip r:embed="rId2"/>
          <a:stretch>
            <a:fillRect/>
          </a:stretch>
        </p:blipFill>
        <p:spPr>
          <a:xfrm>
            <a:off x="698500" y="2452130"/>
            <a:ext cx="7734300" cy="3073400"/>
          </a:xfrm>
          <a:prstGeom prst="rect">
            <a:avLst/>
          </a:prstGeom>
        </p:spPr>
      </p:pic>
      <p:sp>
        <p:nvSpPr>
          <p:cNvPr id="2" name="Rectangle 1"/>
          <p:cNvSpPr/>
          <p:nvPr/>
        </p:nvSpPr>
        <p:spPr>
          <a:xfrm>
            <a:off x="429205" y="553946"/>
            <a:ext cx="8565502" cy="1837426"/>
          </a:xfrm>
          <a:prstGeom prst="rect">
            <a:avLst/>
          </a:prstGeom>
        </p:spPr>
        <p:txBody>
          <a:bodyPr wrap="square">
            <a:spAutoFit/>
          </a:bodyPr>
          <a:lstStyle/>
          <a:p>
            <a:pPr algn="just"/>
            <a:r>
              <a:rPr lang="en-US" sz="1800" dirty="0"/>
              <a:t>3DES is 256 times stronger than DES.</a:t>
            </a:r>
          </a:p>
          <a:p>
            <a:pPr algn="just"/>
            <a:r>
              <a:rPr lang="en-US" sz="1800" dirty="0"/>
              <a:t>It takes a 64-bit block of data and performs three DES operations in sequence:</a:t>
            </a:r>
          </a:p>
          <a:p>
            <a:pPr marL="800100" lvl="1" indent="-342900" algn="just">
              <a:buFont typeface="Arial"/>
              <a:buChar char="•"/>
            </a:pPr>
            <a:r>
              <a:rPr lang="en-US" sz="1800" dirty="0"/>
              <a:t>Encrypts, decrypts, and encrypts. </a:t>
            </a:r>
          </a:p>
          <a:p>
            <a:pPr marL="800100" lvl="1" indent="-342900" algn="just">
              <a:buFont typeface="Arial"/>
              <a:buChar char="•"/>
            </a:pPr>
            <a:r>
              <a:rPr lang="en-US" sz="1800" dirty="0"/>
              <a:t>Requires additional processing time.</a:t>
            </a:r>
          </a:p>
          <a:p>
            <a:pPr marL="800100" lvl="1" indent="-342900" algn="just">
              <a:buFont typeface="Arial"/>
              <a:buChar char="•"/>
            </a:pPr>
            <a:r>
              <a:rPr lang="en-US" sz="1800" dirty="0"/>
              <a:t>Can use 1, 2, or 3 different keys (when used with only one key, it is the same as DES). </a:t>
            </a:r>
          </a:p>
          <a:p>
            <a:pPr algn="just"/>
            <a:r>
              <a:rPr lang="en-US" sz="1800" dirty="0"/>
              <a:t>3DES software is subject to U.S. export laws.</a:t>
            </a:r>
          </a:p>
        </p:txBody>
      </p:sp>
    </p:spTree>
    <p:extLst>
      <p:ext uri="{BB962C8B-B14F-4D97-AF65-F5344CB8AC3E}">
        <p14:creationId xmlns:p14="http://schemas.microsoft.com/office/powerpoint/2010/main" val="322727952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1298171" y="95816"/>
            <a:ext cx="7667853" cy="538669"/>
          </a:xfrm>
        </p:spPr>
        <p:txBody>
          <a:bodyPr/>
          <a:lstStyle/>
          <a:p>
            <a:r>
              <a:rPr lang="en-US" dirty="0" smtClean="0">
                <a:latin typeface="Arial" charset="0"/>
              </a:rPr>
              <a:t/>
            </a:r>
            <a:br>
              <a:rPr lang="en-US" dirty="0" smtClean="0">
                <a:latin typeface="Arial" charset="0"/>
              </a:rPr>
            </a:br>
            <a:r>
              <a:rPr lang="en-US" dirty="0" smtClean="0">
                <a:latin typeface="Arial" charset="0"/>
              </a:rPr>
              <a:t>3DES Operation</a:t>
            </a:r>
            <a:endParaRPr lang="en-US" dirty="0">
              <a:latin typeface="Arial" charset="0"/>
            </a:endParaRPr>
          </a:p>
        </p:txBody>
      </p:sp>
      <p:sp>
        <p:nvSpPr>
          <p:cNvPr id="3" name="TextBox 2"/>
          <p:cNvSpPr txBox="1"/>
          <p:nvPr/>
        </p:nvSpPr>
        <p:spPr>
          <a:xfrm>
            <a:off x="3045133" y="751369"/>
            <a:ext cx="2681593" cy="430887"/>
          </a:xfrm>
          <a:prstGeom prst="rect">
            <a:avLst/>
          </a:prstGeom>
          <a:noFill/>
        </p:spPr>
        <p:txBody>
          <a:bodyPr wrap="none" rtlCol="0">
            <a:spAutoFit/>
          </a:bodyPr>
          <a:lstStyle/>
          <a:p>
            <a:r>
              <a:rPr lang="en-US" b="1" dirty="0" smtClean="0"/>
              <a:t>3DES Encryption</a:t>
            </a:r>
            <a:endParaRPr lang="en-US" b="1" dirty="0"/>
          </a:p>
        </p:txBody>
      </p:sp>
      <p:sp>
        <p:nvSpPr>
          <p:cNvPr id="6" name="TextBox 5"/>
          <p:cNvSpPr txBox="1"/>
          <p:nvPr/>
        </p:nvSpPr>
        <p:spPr>
          <a:xfrm>
            <a:off x="3159737" y="3207721"/>
            <a:ext cx="2681744" cy="430887"/>
          </a:xfrm>
          <a:prstGeom prst="rect">
            <a:avLst/>
          </a:prstGeom>
          <a:noFill/>
        </p:spPr>
        <p:txBody>
          <a:bodyPr wrap="none" rtlCol="0">
            <a:spAutoFit/>
          </a:bodyPr>
          <a:lstStyle/>
          <a:p>
            <a:r>
              <a:rPr lang="en-US" b="1" dirty="0" smtClean="0"/>
              <a:t>3DES Decryption</a:t>
            </a:r>
            <a:endParaRPr lang="en-US" b="1" dirty="0"/>
          </a:p>
        </p:txBody>
      </p:sp>
      <p:pic>
        <p:nvPicPr>
          <p:cNvPr id="4" name="Picture 3"/>
          <p:cNvPicPr>
            <a:picLocks noChangeAspect="1"/>
          </p:cNvPicPr>
          <p:nvPr/>
        </p:nvPicPr>
        <p:blipFill>
          <a:blip r:embed="rId2"/>
          <a:stretch>
            <a:fillRect/>
          </a:stretch>
        </p:blipFill>
        <p:spPr>
          <a:xfrm>
            <a:off x="1197333" y="1242530"/>
            <a:ext cx="7251700" cy="1482009"/>
          </a:xfrm>
          <a:prstGeom prst="rect">
            <a:avLst/>
          </a:prstGeom>
        </p:spPr>
      </p:pic>
      <p:pic>
        <p:nvPicPr>
          <p:cNvPr id="5" name="Picture 4"/>
          <p:cNvPicPr>
            <a:picLocks noChangeAspect="1"/>
          </p:cNvPicPr>
          <p:nvPr/>
        </p:nvPicPr>
        <p:blipFill>
          <a:blip r:embed="rId3"/>
          <a:stretch>
            <a:fillRect/>
          </a:stretch>
        </p:blipFill>
        <p:spPr>
          <a:xfrm>
            <a:off x="1298172" y="3669404"/>
            <a:ext cx="7213600" cy="1779677"/>
          </a:xfrm>
          <a:prstGeom prst="rect">
            <a:avLst/>
          </a:prstGeom>
        </p:spPr>
      </p:pic>
    </p:spTree>
    <p:extLst>
      <p:ext uri="{BB962C8B-B14F-4D97-AF65-F5344CB8AC3E}">
        <p14:creationId xmlns:p14="http://schemas.microsoft.com/office/powerpoint/2010/main" val="389247815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1618" name="Rectangle 3"/>
          <p:cNvSpPr>
            <a:spLocks noGrp="1" noChangeArrowheads="1"/>
          </p:cNvSpPr>
          <p:nvPr>
            <p:ph type="title"/>
          </p:nvPr>
        </p:nvSpPr>
        <p:spPr>
          <a:xfrm>
            <a:off x="1287624" y="77156"/>
            <a:ext cx="7678401" cy="464023"/>
          </a:xfrm>
        </p:spPr>
        <p:txBody>
          <a:bodyPr/>
          <a:lstStyle/>
          <a:p>
            <a:r>
              <a:rPr lang="en-US" sz="1800" dirty="0">
                <a:latin typeface="Arial" charset="0"/>
              </a:rPr>
              <a:t/>
            </a:r>
            <a:br>
              <a:rPr lang="en-US" sz="1800" dirty="0">
                <a:latin typeface="Arial" charset="0"/>
              </a:rPr>
            </a:br>
            <a:r>
              <a:rPr lang="en-US" dirty="0" smtClean="0">
                <a:latin typeface="Arial" charset="0"/>
              </a:rPr>
              <a:t>AES</a:t>
            </a:r>
            <a:endParaRPr lang="en-US" dirty="0">
              <a:latin typeface="Arial" charset="0"/>
            </a:endParaRPr>
          </a:p>
        </p:txBody>
      </p:sp>
      <p:pic>
        <p:nvPicPr>
          <p:cNvPr id="6" name="Picture 5"/>
          <p:cNvPicPr>
            <a:picLocks noChangeAspect="1"/>
          </p:cNvPicPr>
          <p:nvPr/>
        </p:nvPicPr>
        <p:blipFill>
          <a:blip r:embed="rId3"/>
          <a:stretch>
            <a:fillRect/>
          </a:stretch>
        </p:blipFill>
        <p:spPr>
          <a:xfrm>
            <a:off x="1200258" y="638302"/>
            <a:ext cx="6264228" cy="1022546"/>
          </a:xfrm>
          <a:prstGeom prst="rect">
            <a:avLst/>
          </a:prstGeom>
        </p:spPr>
      </p:pic>
      <p:pic>
        <p:nvPicPr>
          <p:cNvPr id="7" name="Picture 6"/>
          <p:cNvPicPr>
            <a:picLocks noChangeAspect="1"/>
          </p:cNvPicPr>
          <p:nvPr/>
        </p:nvPicPr>
        <p:blipFill>
          <a:blip r:embed="rId4"/>
          <a:stretch>
            <a:fillRect/>
          </a:stretch>
        </p:blipFill>
        <p:spPr>
          <a:xfrm>
            <a:off x="1188824" y="1753113"/>
            <a:ext cx="6275662" cy="952766"/>
          </a:xfrm>
          <a:prstGeom prst="rect">
            <a:avLst/>
          </a:prstGeom>
        </p:spPr>
      </p:pic>
      <p:pic>
        <p:nvPicPr>
          <p:cNvPr id="8" name="Picture 7"/>
          <p:cNvPicPr>
            <a:picLocks noChangeAspect="1"/>
          </p:cNvPicPr>
          <p:nvPr/>
        </p:nvPicPr>
        <p:blipFill>
          <a:blip r:embed="rId5"/>
          <a:stretch>
            <a:fillRect/>
          </a:stretch>
        </p:blipFill>
        <p:spPr>
          <a:xfrm>
            <a:off x="1151230" y="2779048"/>
            <a:ext cx="6313256" cy="1214457"/>
          </a:xfrm>
          <a:prstGeom prst="rect">
            <a:avLst/>
          </a:prstGeom>
        </p:spPr>
      </p:pic>
      <p:pic>
        <p:nvPicPr>
          <p:cNvPr id="9" name="Picture 8"/>
          <p:cNvPicPr>
            <a:picLocks noChangeAspect="1"/>
          </p:cNvPicPr>
          <p:nvPr/>
        </p:nvPicPr>
        <p:blipFill>
          <a:blip r:embed="rId6"/>
          <a:stretch>
            <a:fillRect/>
          </a:stretch>
        </p:blipFill>
        <p:spPr>
          <a:xfrm>
            <a:off x="1125325" y="4050796"/>
            <a:ext cx="6339161" cy="1230329"/>
          </a:xfrm>
          <a:prstGeom prst="rect">
            <a:avLst/>
          </a:prstGeom>
        </p:spPr>
      </p:pic>
    </p:spTree>
    <p:extLst>
      <p:ext uri="{BB962C8B-B14F-4D97-AF65-F5344CB8AC3E}">
        <p14:creationId xmlns:p14="http://schemas.microsoft.com/office/powerpoint/2010/main" val="80466356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193868" y="77155"/>
            <a:ext cx="8772157" cy="838200"/>
          </a:xfrm>
        </p:spPr>
        <p:txBody>
          <a:bodyPr/>
          <a:lstStyle/>
          <a:p>
            <a:r>
              <a:rPr lang="en-US" sz="1800" dirty="0" smtClean="0">
                <a:latin typeface="Arial" charset="0"/>
              </a:rPr>
              <a:t>Alternative Encryption Algorithms</a:t>
            </a:r>
            <a:r>
              <a:rPr lang="en-US" sz="2800" dirty="0" smtClean="0">
                <a:latin typeface="Arial" charset="0"/>
              </a:rPr>
              <a:t/>
            </a:r>
            <a:br>
              <a:rPr lang="en-US" sz="2800" dirty="0" smtClean="0">
                <a:latin typeface="Arial" charset="0"/>
              </a:rPr>
            </a:br>
            <a:r>
              <a:rPr lang="en-US" sz="2800" dirty="0" smtClean="0">
                <a:latin typeface="Arial" charset="0"/>
              </a:rPr>
              <a:t>Software-Optimized </a:t>
            </a:r>
            <a:r>
              <a:rPr lang="en-US" sz="2800" dirty="0">
                <a:latin typeface="Arial" charset="0"/>
              </a:rPr>
              <a:t>Encryption </a:t>
            </a:r>
            <a:r>
              <a:rPr lang="en-US" sz="2800" dirty="0" smtClean="0">
                <a:latin typeface="Arial" charset="0"/>
              </a:rPr>
              <a:t>Algorithm</a:t>
            </a:r>
            <a:endParaRPr lang="en-US" sz="2800" strike="sngStrike" dirty="0">
              <a:solidFill>
                <a:srgbClr val="FF0000"/>
              </a:solidFill>
              <a:latin typeface="Arial" charset="0"/>
            </a:endParaRPr>
          </a:p>
        </p:txBody>
      </p:sp>
      <p:pic>
        <p:nvPicPr>
          <p:cNvPr id="3" name="Picture 2"/>
          <p:cNvPicPr>
            <a:picLocks noChangeAspect="1"/>
          </p:cNvPicPr>
          <p:nvPr/>
        </p:nvPicPr>
        <p:blipFill>
          <a:blip r:embed="rId3"/>
          <a:stretch>
            <a:fillRect/>
          </a:stretch>
        </p:blipFill>
        <p:spPr>
          <a:xfrm>
            <a:off x="647573" y="1245484"/>
            <a:ext cx="7861300" cy="3352800"/>
          </a:xfrm>
          <a:prstGeom prst="rect">
            <a:avLst/>
          </a:prstGeom>
        </p:spPr>
      </p:pic>
      <p:sp>
        <p:nvSpPr>
          <p:cNvPr id="6" name="TextBox 5"/>
          <p:cNvSpPr txBox="1"/>
          <p:nvPr/>
        </p:nvSpPr>
        <p:spPr>
          <a:xfrm>
            <a:off x="3283435" y="877618"/>
            <a:ext cx="2590974" cy="430887"/>
          </a:xfrm>
          <a:prstGeom prst="rect">
            <a:avLst/>
          </a:prstGeom>
          <a:noFill/>
        </p:spPr>
        <p:txBody>
          <a:bodyPr wrap="none" rtlCol="0">
            <a:spAutoFit/>
          </a:bodyPr>
          <a:lstStyle/>
          <a:p>
            <a:r>
              <a:rPr lang="en-US" b="1" dirty="0" smtClean="0"/>
              <a:t>SEAL Scorecard</a:t>
            </a:r>
            <a:endParaRPr lang="en-US" b="1" dirty="0"/>
          </a:p>
        </p:txBody>
      </p:sp>
    </p:spTree>
    <p:extLst>
      <p:ext uri="{BB962C8B-B14F-4D97-AF65-F5344CB8AC3E}">
        <p14:creationId xmlns:p14="http://schemas.microsoft.com/office/powerpoint/2010/main" val="255913006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1324947" y="114477"/>
            <a:ext cx="7641078" cy="482686"/>
          </a:xfrm>
        </p:spPr>
        <p:txBody>
          <a:bodyPr/>
          <a:lstStyle/>
          <a:p>
            <a:r>
              <a:rPr lang="en-US" sz="1800" dirty="0">
                <a:latin typeface="Arial" charset="0"/>
              </a:rPr>
              <a:t/>
            </a:r>
            <a:br>
              <a:rPr lang="en-US" sz="1800" dirty="0">
                <a:latin typeface="Arial" charset="0"/>
              </a:rPr>
            </a:br>
            <a:r>
              <a:rPr lang="en-US" dirty="0">
                <a:latin typeface="Arial" charset="0"/>
              </a:rPr>
              <a:t>RC </a:t>
            </a:r>
            <a:r>
              <a:rPr lang="en-US" dirty="0" smtClean="0">
                <a:latin typeface="Arial" charset="0"/>
              </a:rPr>
              <a:t>Algorithms</a:t>
            </a:r>
            <a:endParaRPr lang="en-US" dirty="0">
              <a:latin typeface="Arial" charset="0"/>
            </a:endParaRPr>
          </a:p>
        </p:txBody>
      </p:sp>
      <p:sp>
        <p:nvSpPr>
          <p:cNvPr id="5" name="TextBox 4"/>
          <p:cNvSpPr txBox="1"/>
          <p:nvPr/>
        </p:nvSpPr>
        <p:spPr>
          <a:xfrm>
            <a:off x="2649883" y="615943"/>
            <a:ext cx="3918711" cy="430887"/>
          </a:xfrm>
          <a:prstGeom prst="rect">
            <a:avLst/>
          </a:prstGeom>
          <a:noFill/>
        </p:spPr>
        <p:txBody>
          <a:bodyPr wrap="none" rtlCol="0">
            <a:spAutoFit/>
          </a:bodyPr>
          <a:lstStyle/>
          <a:p>
            <a:r>
              <a:rPr lang="en-US" b="1" dirty="0" smtClean="0"/>
              <a:t>RC Algorithms Scorecard</a:t>
            </a:r>
            <a:endParaRPr lang="en-US" b="1" dirty="0"/>
          </a:p>
        </p:txBody>
      </p:sp>
      <p:pic>
        <p:nvPicPr>
          <p:cNvPr id="4" name="Picture 3"/>
          <p:cNvPicPr>
            <a:picLocks noChangeAspect="1"/>
          </p:cNvPicPr>
          <p:nvPr/>
        </p:nvPicPr>
        <p:blipFill>
          <a:blip r:embed="rId3"/>
          <a:stretch>
            <a:fillRect/>
          </a:stretch>
        </p:blipFill>
        <p:spPr>
          <a:xfrm>
            <a:off x="968880" y="1127371"/>
            <a:ext cx="7124700" cy="1803400"/>
          </a:xfrm>
          <a:prstGeom prst="rect">
            <a:avLst/>
          </a:prstGeom>
        </p:spPr>
      </p:pic>
      <p:pic>
        <p:nvPicPr>
          <p:cNvPr id="6" name="Picture 5"/>
          <p:cNvPicPr>
            <a:picLocks noChangeAspect="1"/>
          </p:cNvPicPr>
          <p:nvPr/>
        </p:nvPicPr>
        <p:blipFill>
          <a:blip r:embed="rId4"/>
          <a:stretch>
            <a:fillRect/>
          </a:stretch>
        </p:blipFill>
        <p:spPr>
          <a:xfrm>
            <a:off x="956434" y="3050319"/>
            <a:ext cx="7112000" cy="2006600"/>
          </a:xfrm>
          <a:prstGeom prst="rect">
            <a:avLst/>
          </a:prstGeom>
        </p:spPr>
      </p:pic>
    </p:spTree>
    <p:extLst>
      <p:ext uri="{BB962C8B-B14F-4D97-AF65-F5344CB8AC3E}">
        <p14:creationId xmlns:p14="http://schemas.microsoft.com/office/powerpoint/2010/main" val="115247666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7" name="Rectangle 3"/>
          <p:cNvSpPr>
            <a:spLocks noGrp="1" noChangeArrowheads="1"/>
          </p:cNvSpPr>
          <p:nvPr>
            <p:ph type="body" sz="quarter" idx="10"/>
          </p:nvPr>
        </p:nvSpPr>
        <p:spPr>
          <a:xfrm>
            <a:off x="485192" y="857857"/>
            <a:ext cx="8501320" cy="4611757"/>
          </a:xfrm>
        </p:spPr>
        <p:txBody>
          <a:bodyPr/>
          <a:lstStyle/>
          <a:p>
            <a:pPr algn="just"/>
            <a:r>
              <a:rPr lang="en-US" dirty="0">
                <a:latin typeface="Arial" charset="0"/>
              </a:rPr>
              <a:t>DH is </a:t>
            </a:r>
            <a:r>
              <a:rPr lang="en-US" dirty="0">
                <a:solidFill>
                  <a:schemeClr val="tx1"/>
                </a:solidFill>
                <a:latin typeface="Arial" charset="0"/>
              </a:rPr>
              <a:t>commonly used when data is exchanged using an </a:t>
            </a:r>
            <a:r>
              <a:rPr lang="en-US" dirty="0" err="1">
                <a:solidFill>
                  <a:schemeClr val="tx1"/>
                </a:solidFill>
                <a:latin typeface="Arial" charset="0"/>
              </a:rPr>
              <a:t>IPsec</a:t>
            </a:r>
            <a:r>
              <a:rPr lang="en-US" dirty="0">
                <a:solidFill>
                  <a:schemeClr val="tx1"/>
                </a:solidFill>
                <a:latin typeface="Arial" charset="0"/>
              </a:rPr>
              <a:t> VPN, data is encrypted on the Internet using either SSL or TLS, or when SSH data is exchanged. </a:t>
            </a:r>
          </a:p>
          <a:p>
            <a:pPr algn="just"/>
            <a:r>
              <a:rPr lang="en-US" dirty="0" smtClean="0">
                <a:solidFill>
                  <a:schemeClr val="tx1"/>
                </a:solidFill>
                <a:latin typeface="Arial" charset="0"/>
              </a:rPr>
              <a:t>It </a:t>
            </a:r>
            <a:r>
              <a:rPr lang="en-US" dirty="0">
                <a:solidFill>
                  <a:schemeClr val="tx1"/>
                </a:solidFill>
                <a:latin typeface="Arial" charset="0"/>
              </a:rPr>
              <a:t>is not an encryption mechanism and is not typically used to encrypt </a:t>
            </a:r>
            <a:r>
              <a:rPr lang="en-US" dirty="0" smtClean="0">
                <a:solidFill>
                  <a:schemeClr val="tx1"/>
                </a:solidFill>
                <a:latin typeface="Arial" charset="0"/>
              </a:rPr>
              <a:t>data, </a:t>
            </a:r>
            <a:r>
              <a:rPr lang="en-US" dirty="0">
                <a:solidFill>
                  <a:schemeClr val="tx1"/>
                </a:solidFill>
                <a:latin typeface="Arial" charset="0"/>
              </a:rPr>
              <a:t>because it is extremely slow for any sort of bulk encryption.</a:t>
            </a:r>
          </a:p>
          <a:p>
            <a:pPr algn="just"/>
            <a:r>
              <a:rPr lang="en-US" dirty="0" smtClean="0">
                <a:solidFill>
                  <a:schemeClr val="tx1"/>
                </a:solidFill>
                <a:latin typeface="Arial" charset="0"/>
              </a:rPr>
              <a:t>It </a:t>
            </a:r>
            <a:r>
              <a:rPr lang="en-US" dirty="0">
                <a:solidFill>
                  <a:schemeClr val="tx1"/>
                </a:solidFill>
                <a:latin typeface="Arial" charset="0"/>
              </a:rPr>
              <a:t>is common to encrypt the bulk of the traffic using a symmetric algorithm and use the DH algorithm to create keys that will be used by the </a:t>
            </a:r>
            <a:r>
              <a:rPr lang="en-US" dirty="0">
                <a:latin typeface="Arial" charset="0"/>
              </a:rPr>
              <a:t>encryption algorithm. </a:t>
            </a:r>
          </a:p>
        </p:txBody>
      </p:sp>
      <p:sp>
        <p:nvSpPr>
          <p:cNvPr id="118786" name="Rectangle 2"/>
          <p:cNvSpPr>
            <a:spLocks noGrp="1" noChangeArrowheads="1"/>
          </p:cNvSpPr>
          <p:nvPr>
            <p:ph type="title"/>
          </p:nvPr>
        </p:nvSpPr>
        <p:spPr>
          <a:xfrm>
            <a:off x="1250302" y="114477"/>
            <a:ext cx="7715723" cy="520008"/>
          </a:xfrm>
        </p:spPr>
        <p:txBody>
          <a:bodyPr/>
          <a:lstStyle/>
          <a:p>
            <a:r>
              <a:rPr lang="en-US" dirty="0">
                <a:latin typeface="Arial" charset="0"/>
              </a:rPr>
              <a:t/>
            </a:r>
            <a:br>
              <a:rPr lang="en-US" dirty="0">
                <a:latin typeface="Arial" charset="0"/>
              </a:rPr>
            </a:br>
            <a:r>
              <a:rPr lang="en-US" sz="1800" dirty="0">
                <a:latin typeface="Arial" charset="0"/>
              </a:rPr>
              <a:t/>
            </a:r>
            <a:br>
              <a:rPr lang="en-US" sz="1800" dirty="0">
                <a:latin typeface="Arial" charset="0"/>
              </a:rPr>
            </a:br>
            <a:r>
              <a:rPr lang="en-US" dirty="0" err="1">
                <a:latin typeface="Arial" charset="0"/>
              </a:rPr>
              <a:t>Diffie</a:t>
            </a:r>
            <a:r>
              <a:rPr lang="en-US" dirty="0">
                <a:latin typeface="Arial" charset="0"/>
              </a:rPr>
              <a:t>-Hellman </a:t>
            </a:r>
            <a:r>
              <a:rPr lang="en-US" dirty="0" smtClean="0">
                <a:latin typeface="Arial" charset="0"/>
              </a:rPr>
              <a:t>Algorithm</a:t>
            </a:r>
            <a:endParaRPr lang="en-US" dirty="0">
              <a:latin typeface="Arial" charset="0"/>
            </a:endParaRPr>
          </a:p>
        </p:txBody>
      </p:sp>
    </p:spTree>
    <p:extLst>
      <p:ext uri="{BB962C8B-B14F-4D97-AF65-F5344CB8AC3E}">
        <p14:creationId xmlns:p14="http://schemas.microsoft.com/office/powerpoint/2010/main" val="238845481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1138335" y="133138"/>
            <a:ext cx="7827690" cy="445363"/>
          </a:xfrm>
        </p:spPr>
        <p:txBody>
          <a:bodyPr/>
          <a:lstStyle/>
          <a:p>
            <a:r>
              <a:rPr lang="en-US" dirty="0">
                <a:latin typeface="Arial" charset="0"/>
              </a:rPr>
              <a:t/>
            </a:r>
            <a:br>
              <a:rPr lang="en-US" dirty="0">
                <a:latin typeface="Arial" charset="0"/>
              </a:rPr>
            </a:br>
            <a:r>
              <a:rPr lang="en-US" sz="1800" dirty="0">
                <a:latin typeface="Arial" charset="0"/>
              </a:rPr>
              <a:t/>
            </a:r>
            <a:br>
              <a:rPr lang="en-US" sz="1800" dirty="0">
                <a:latin typeface="Arial" charset="0"/>
              </a:rPr>
            </a:br>
            <a:r>
              <a:rPr lang="en-US" dirty="0" err="1">
                <a:latin typeface="Arial" charset="0"/>
              </a:rPr>
              <a:t>Diffie</a:t>
            </a:r>
            <a:r>
              <a:rPr lang="en-US" dirty="0">
                <a:latin typeface="Arial" charset="0"/>
              </a:rPr>
              <a:t>-Hellman </a:t>
            </a:r>
            <a:r>
              <a:rPr lang="en-US" dirty="0" smtClean="0">
                <a:latin typeface="Arial" charset="0"/>
              </a:rPr>
              <a:t>Algorithm</a:t>
            </a:r>
            <a:endParaRPr lang="en-US" dirty="0">
              <a:latin typeface="Arial" charset="0"/>
            </a:endParaRPr>
          </a:p>
        </p:txBody>
      </p:sp>
      <p:pic>
        <p:nvPicPr>
          <p:cNvPr id="3" name="Picture 2"/>
          <p:cNvPicPr>
            <a:picLocks noChangeAspect="1"/>
          </p:cNvPicPr>
          <p:nvPr/>
        </p:nvPicPr>
        <p:blipFill>
          <a:blip r:embed="rId3"/>
          <a:stretch>
            <a:fillRect/>
          </a:stretch>
        </p:blipFill>
        <p:spPr>
          <a:xfrm>
            <a:off x="673100" y="1422148"/>
            <a:ext cx="7797800" cy="2819400"/>
          </a:xfrm>
          <a:prstGeom prst="rect">
            <a:avLst/>
          </a:prstGeom>
        </p:spPr>
      </p:pic>
      <p:sp>
        <p:nvSpPr>
          <p:cNvPr id="6" name="TextBox 5"/>
          <p:cNvSpPr txBox="1"/>
          <p:nvPr/>
        </p:nvSpPr>
        <p:spPr>
          <a:xfrm>
            <a:off x="2622840" y="812731"/>
            <a:ext cx="2938725" cy="430887"/>
          </a:xfrm>
          <a:prstGeom prst="rect">
            <a:avLst/>
          </a:prstGeom>
          <a:noFill/>
        </p:spPr>
        <p:txBody>
          <a:bodyPr wrap="none" rtlCol="0">
            <a:spAutoFit/>
          </a:bodyPr>
          <a:lstStyle/>
          <a:p>
            <a:r>
              <a:rPr lang="en-US" b="1" dirty="0" smtClean="0"/>
              <a:t>DH Characteristics</a:t>
            </a:r>
            <a:endParaRPr lang="en-US" b="1" dirty="0"/>
          </a:p>
        </p:txBody>
      </p:sp>
    </p:spTree>
    <p:extLst>
      <p:ext uri="{BB962C8B-B14F-4D97-AF65-F5344CB8AC3E}">
        <p14:creationId xmlns:p14="http://schemas.microsoft.com/office/powerpoint/2010/main" val="136986636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1492898" y="111970"/>
            <a:ext cx="7473127" cy="503853"/>
          </a:xfrm>
        </p:spPr>
        <p:txBody>
          <a:bodyPr/>
          <a:lstStyle/>
          <a:p>
            <a:r>
              <a:rPr lang="en-US" dirty="0">
                <a:latin typeface="Arial" charset="0"/>
              </a:rPr>
              <a:t/>
            </a:r>
            <a:br>
              <a:rPr lang="en-US" dirty="0">
                <a:latin typeface="Arial" charset="0"/>
              </a:rPr>
            </a:br>
            <a:r>
              <a:rPr lang="en-US" dirty="0">
                <a:latin typeface="Arial" charset="0"/>
              </a:rPr>
              <a:t>DH </a:t>
            </a:r>
            <a:r>
              <a:rPr lang="en-US" dirty="0" smtClean="0">
                <a:latin typeface="Arial" charset="0"/>
              </a:rPr>
              <a:t>Operation</a:t>
            </a:r>
            <a:endParaRPr lang="en-US" dirty="0">
              <a:latin typeface="Arial" charset="0"/>
            </a:endParaRPr>
          </a:p>
        </p:txBody>
      </p:sp>
      <p:graphicFrame>
        <p:nvGraphicFramePr>
          <p:cNvPr id="1026" name="Object 2"/>
          <p:cNvGraphicFramePr>
            <a:graphicFrameLocks noGrp="1" noChangeAspect="1"/>
          </p:cNvGraphicFramePr>
          <p:nvPr>
            <p:ph idx="4294967295"/>
            <p:extLst>
              <p:ext uri="{D42A27DB-BD31-4B8C-83A1-F6EECF244321}">
                <p14:modId xmlns:p14="http://schemas.microsoft.com/office/powerpoint/2010/main" val="2307461641"/>
              </p:ext>
            </p:extLst>
          </p:nvPr>
        </p:nvGraphicFramePr>
        <p:xfrm>
          <a:off x="761269" y="794561"/>
          <a:ext cx="7586363" cy="4430581"/>
        </p:xfrm>
        <a:graphic>
          <a:graphicData uri="http://schemas.openxmlformats.org/presentationml/2006/ole">
            <mc:AlternateContent xmlns:mc="http://schemas.openxmlformats.org/markup-compatibility/2006">
              <mc:Choice xmlns:v="urn:schemas-microsoft-com:vml" Requires="v">
                <p:oleObj spid="_x0000_s16643" name="Image" r:id="rId3" imgW="8025397" imgH="4533333" progId="Photoshop.Image.7">
                  <p:embed/>
                </p:oleObj>
              </mc:Choice>
              <mc:Fallback>
                <p:oleObj name="Image" r:id="rId3" imgW="8025397" imgH="4533333" progId="Photoshop.Image.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269" y="794561"/>
                        <a:ext cx="7586363" cy="4430581"/>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349819867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884" name="Rectangle 4"/>
          <p:cNvSpPr>
            <a:spLocks noGrp="1" noChangeArrowheads="1"/>
          </p:cNvSpPr>
          <p:nvPr>
            <p:ph type="title"/>
          </p:nvPr>
        </p:nvSpPr>
        <p:spPr>
          <a:xfrm>
            <a:off x="1287624" y="58494"/>
            <a:ext cx="7678401" cy="464024"/>
          </a:xfrm>
        </p:spPr>
        <p:txBody>
          <a:bodyPr/>
          <a:lstStyle/>
          <a:p>
            <a:r>
              <a:rPr lang="en-US" sz="1800" dirty="0">
                <a:latin typeface="Arial" charset="0"/>
              </a:rPr>
              <a:t/>
            </a:r>
            <a:br>
              <a:rPr lang="en-US" sz="1800" dirty="0">
                <a:latin typeface="Arial" charset="0"/>
              </a:rPr>
            </a:br>
            <a:r>
              <a:rPr lang="en-US" dirty="0">
                <a:latin typeface="Arial" charset="0"/>
              </a:rPr>
              <a:t>DH </a:t>
            </a:r>
            <a:r>
              <a:rPr lang="en-US" dirty="0" smtClean="0">
                <a:latin typeface="Arial" charset="0"/>
              </a:rPr>
              <a:t>Operation</a:t>
            </a:r>
            <a:endParaRPr lang="en-US" dirty="0">
              <a:latin typeface="Arial" charset="0"/>
            </a:endParaRPr>
          </a:p>
        </p:txBody>
      </p:sp>
      <p:sp>
        <p:nvSpPr>
          <p:cNvPr id="673809" name="Rectangle 17"/>
          <p:cNvSpPr>
            <a:spLocks noChangeArrowheads="1"/>
          </p:cNvSpPr>
          <p:nvPr/>
        </p:nvSpPr>
        <p:spPr bwMode="auto">
          <a:xfrm>
            <a:off x="1819071" y="3799078"/>
            <a:ext cx="7065127" cy="452256"/>
          </a:xfrm>
          <a:prstGeom prst="rect">
            <a:avLst/>
          </a:prstGeom>
          <a:noFill/>
          <a:ln w="9525">
            <a:noFill/>
            <a:miter lim="800000"/>
            <a:headEnd/>
            <a:tailEnd/>
          </a:ln>
          <a:effectLst/>
        </p:spPr>
        <p:txBody>
          <a:bodyPr wrap="square" lIns="82124" tIns="41061" rIns="82124" bIns="41061">
            <a:spAutoFit/>
          </a:bodyPr>
          <a:lstStyle/>
          <a:p>
            <a:pPr marL="236538" indent="-236538" algn="l" defTabSz="814388">
              <a:lnSpc>
                <a:spcPct val="100000"/>
              </a:lnSpc>
              <a:spcAft>
                <a:spcPts val="300"/>
              </a:spcAft>
              <a:buClr>
                <a:schemeClr val="tx2"/>
              </a:buClr>
              <a:buSzPct val="100000"/>
              <a:buFont typeface="Wingdings" pitchFamily="2" charset="2"/>
              <a:buChar char="§"/>
              <a:defRPr/>
            </a:pPr>
            <a:r>
              <a:rPr lang="en-US" sz="2000" dirty="0">
                <a:ea typeface="+mn-ea"/>
              </a:rPr>
              <a:t>Meanwhile Bob chooses a secret integer </a:t>
            </a:r>
            <a:r>
              <a:rPr lang="en-US" sz="2000" dirty="0" smtClean="0">
                <a:solidFill>
                  <a:srgbClr val="003300"/>
                </a:solidFill>
                <a:ea typeface="+mn-ea"/>
              </a:rPr>
              <a:t>b </a:t>
            </a:r>
            <a:r>
              <a:rPr lang="en-US" sz="2000" dirty="0" smtClean="0">
                <a:ea typeface="+mn-ea"/>
              </a:rPr>
              <a:t>=</a:t>
            </a:r>
            <a:r>
              <a:rPr lang="en-US" dirty="0">
                <a:solidFill>
                  <a:srgbClr val="003300"/>
                </a:solidFill>
                <a:ea typeface="+mn-ea"/>
              </a:rPr>
              <a:t>15</a:t>
            </a:r>
            <a:r>
              <a:rPr lang="en-US" sz="2000" dirty="0">
                <a:ea typeface="+mn-ea"/>
              </a:rPr>
              <a:t>.</a:t>
            </a:r>
          </a:p>
        </p:txBody>
      </p:sp>
      <p:sp>
        <p:nvSpPr>
          <p:cNvPr id="673811" name="Rectangle 19"/>
          <p:cNvSpPr>
            <a:spLocks noChangeArrowheads="1"/>
          </p:cNvSpPr>
          <p:nvPr/>
        </p:nvSpPr>
        <p:spPr bwMode="auto">
          <a:xfrm>
            <a:off x="1819071" y="4207034"/>
            <a:ext cx="7065127" cy="452256"/>
          </a:xfrm>
          <a:prstGeom prst="rect">
            <a:avLst/>
          </a:prstGeom>
          <a:noFill/>
          <a:ln w="9525">
            <a:noFill/>
            <a:miter lim="800000"/>
            <a:headEnd/>
            <a:tailEnd/>
          </a:ln>
          <a:effectLst/>
        </p:spPr>
        <p:txBody>
          <a:bodyPr wrap="square" lIns="82124" tIns="41061" rIns="82124" bIns="41061">
            <a:spAutoFit/>
          </a:bodyPr>
          <a:lstStyle/>
          <a:p>
            <a:pPr marL="236538" indent="-236538" algn="l" defTabSz="814388">
              <a:lnSpc>
                <a:spcPct val="100000"/>
              </a:lnSpc>
              <a:spcAft>
                <a:spcPts val="300"/>
              </a:spcAft>
              <a:buClr>
                <a:schemeClr val="tx2"/>
              </a:buClr>
              <a:buSzPct val="100000"/>
              <a:buFont typeface="Wingdings" pitchFamily="2" charset="2"/>
              <a:buChar char="§"/>
              <a:defRPr/>
            </a:pPr>
            <a:r>
              <a:rPr lang="en-US" sz="2000" dirty="0">
                <a:ea typeface="+mn-ea"/>
              </a:rPr>
              <a:t>Bob sends Alice (</a:t>
            </a:r>
            <a:r>
              <a:rPr lang="en-US" sz="2000" dirty="0" err="1">
                <a:solidFill>
                  <a:schemeClr val="hlink"/>
                </a:solidFill>
                <a:ea typeface="+mn-ea"/>
              </a:rPr>
              <a:t>g</a:t>
            </a:r>
            <a:r>
              <a:rPr lang="en-US" sz="2000" baseline="18000" dirty="0" err="1">
                <a:solidFill>
                  <a:srgbClr val="003300"/>
                </a:solidFill>
                <a:ea typeface="+mn-ea"/>
              </a:rPr>
              <a:t>a</a:t>
            </a:r>
            <a:r>
              <a:rPr lang="en-US" sz="2000" dirty="0">
                <a:ea typeface="+mn-ea"/>
              </a:rPr>
              <a:t> mod </a:t>
            </a:r>
            <a:r>
              <a:rPr lang="en-US" sz="2000" dirty="0">
                <a:solidFill>
                  <a:schemeClr val="accent2"/>
                </a:solidFill>
                <a:ea typeface="+mn-ea"/>
              </a:rPr>
              <a:t>p</a:t>
            </a:r>
            <a:r>
              <a:rPr lang="en-US" sz="2000" dirty="0">
                <a:ea typeface="+mn-ea"/>
              </a:rPr>
              <a:t>) or </a:t>
            </a:r>
            <a:r>
              <a:rPr lang="en-US" dirty="0">
                <a:solidFill>
                  <a:schemeClr val="hlink"/>
                </a:solidFill>
                <a:ea typeface="+mn-ea"/>
              </a:rPr>
              <a:t>5</a:t>
            </a:r>
            <a:r>
              <a:rPr lang="en-US" baseline="18000" dirty="0">
                <a:solidFill>
                  <a:srgbClr val="003300"/>
                </a:solidFill>
                <a:ea typeface="+mn-ea"/>
              </a:rPr>
              <a:t>15</a:t>
            </a:r>
            <a:r>
              <a:rPr lang="en-US" sz="2000" dirty="0">
                <a:ea typeface="+mn-ea"/>
              </a:rPr>
              <a:t> mod </a:t>
            </a:r>
            <a:r>
              <a:rPr lang="en-US" dirty="0">
                <a:solidFill>
                  <a:schemeClr val="accent2"/>
                </a:solidFill>
                <a:ea typeface="+mn-ea"/>
              </a:rPr>
              <a:t>23</a:t>
            </a:r>
            <a:r>
              <a:rPr lang="en-US" sz="2000" dirty="0">
                <a:ea typeface="+mn-ea"/>
              </a:rPr>
              <a:t> = </a:t>
            </a:r>
            <a:r>
              <a:rPr lang="en-US" dirty="0">
                <a:solidFill>
                  <a:srgbClr val="663300"/>
                </a:solidFill>
                <a:ea typeface="+mn-ea"/>
              </a:rPr>
              <a:t>19</a:t>
            </a:r>
            <a:r>
              <a:rPr lang="en-US" sz="2000" dirty="0" smtClean="0">
                <a:ea typeface="+mn-ea"/>
              </a:rPr>
              <a:t>.</a:t>
            </a:r>
            <a:endParaRPr lang="en-US" sz="2800" dirty="0">
              <a:ea typeface="+mn-ea"/>
            </a:endParaRPr>
          </a:p>
        </p:txBody>
      </p:sp>
      <p:sp>
        <p:nvSpPr>
          <p:cNvPr id="673813" name="Rectangle 21"/>
          <p:cNvSpPr>
            <a:spLocks noChangeArrowheads="1"/>
          </p:cNvSpPr>
          <p:nvPr/>
        </p:nvSpPr>
        <p:spPr bwMode="auto">
          <a:xfrm>
            <a:off x="1819071" y="4597107"/>
            <a:ext cx="7065127" cy="452256"/>
          </a:xfrm>
          <a:prstGeom prst="rect">
            <a:avLst/>
          </a:prstGeom>
          <a:noFill/>
          <a:ln w="9525">
            <a:noFill/>
            <a:miter lim="800000"/>
            <a:headEnd/>
            <a:tailEnd/>
          </a:ln>
          <a:effectLst/>
        </p:spPr>
        <p:txBody>
          <a:bodyPr wrap="square" lIns="82124" tIns="41061" rIns="82124" bIns="41061">
            <a:spAutoFit/>
          </a:bodyPr>
          <a:lstStyle/>
          <a:p>
            <a:pPr marL="236538" indent="-236538" algn="l" defTabSz="814388">
              <a:lnSpc>
                <a:spcPct val="100000"/>
              </a:lnSpc>
              <a:spcAft>
                <a:spcPts val="300"/>
              </a:spcAft>
              <a:buClr>
                <a:schemeClr val="tx2"/>
              </a:buClr>
              <a:buSzPct val="100000"/>
              <a:buFont typeface="Wingdings" pitchFamily="2" charset="2"/>
              <a:buChar char="§"/>
              <a:defRPr/>
            </a:pPr>
            <a:r>
              <a:rPr lang="en-US" sz="2000" dirty="0">
                <a:ea typeface="+mn-ea"/>
              </a:rPr>
              <a:t>Alice computes (</a:t>
            </a:r>
            <a:r>
              <a:rPr lang="en-US" sz="2000" dirty="0" err="1">
                <a:solidFill>
                  <a:srgbClr val="663300"/>
                </a:solidFill>
                <a:ea typeface="+mn-ea"/>
              </a:rPr>
              <a:t>x</a:t>
            </a:r>
            <a:r>
              <a:rPr lang="en-US" sz="2000" baseline="18000" dirty="0" err="1">
                <a:solidFill>
                  <a:srgbClr val="003300"/>
                </a:solidFill>
                <a:ea typeface="+mn-ea"/>
              </a:rPr>
              <a:t>a</a:t>
            </a:r>
            <a:r>
              <a:rPr lang="en-US" sz="2000" dirty="0">
                <a:ea typeface="+mn-ea"/>
              </a:rPr>
              <a:t> mod </a:t>
            </a:r>
            <a:r>
              <a:rPr lang="en-US" sz="2000" dirty="0">
                <a:solidFill>
                  <a:schemeClr val="accent2"/>
                </a:solidFill>
                <a:ea typeface="+mn-ea"/>
              </a:rPr>
              <a:t>p</a:t>
            </a:r>
            <a:r>
              <a:rPr lang="en-US" sz="2000" dirty="0">
                <a:ea typeface="+mn-ea"/>
              </a:rPr>
              <a:t>) or </a:t>
            </a:r>
            <a:r>
              <a:rPr lang="en-US" dirty="0">
                <a:ea typeface="+mn-ea"/>
              </a:rPr>
              <a:t>19</a:t>
            </a:r>
            <a:r>
              <a:rPr lang="en-US" baseline="18000" dirty="0">
                <a:solidFill>
                  <a:srgbClr val="003300"/>
                </a:solidFill>
                <a:ea typeface="+mn-ea"/>
              </a:rPr>
              <a:t>6</a:t>
            </a:r>
            <a:r>
              <a:rPr lang="en-US" sz="2000" dirty="0">
                <a:ea typeface="+mn-ea"/>
              </a:rPr>
              <a:t> mod </a:t>
            </a:r>
            <a:r>
              <a:rPr lang="en-US" dirty="0">
                <a:solidFill>
                  <a:schemeClr val="accent2"/>
                </a:solidFill>
                <a:ea typeface="+mn-ea"/>
              </a:rPr>
              <a:t>23</a:t>
            </a:r>
            <a:r>
              <a:rPr lang="en-US" sz="2000" dirty="0">
                <a:ea typeface="+mn-ea"/>
              </a:rPr>
              <a:t> = </a:t>
            </a:r>
            <a:r>
              <a:rPr lang="en-US" dirty="0">
                <a:solidFill>
                  <a:schemeClr val="accent6">
                    <a:lumMod val="40000"/>
                    <a:lumOff val="60000"/>
                  </a:schemeClr>
                </a:solidFill>
                <a:ea typeface="+mn-ea"/>
              </a:rPr>
              <a:t>2</a:t>
            </a:r>
            <a:r>
              <a:rPr lang="en-US" sz="2000" dirty="0" smtClean="0">
                <a:ea typeface="+mn-ea"/>
              </a:rPr>
              <a:t>.</a:t>
            </a:r>
            <a:endParaRPr lang="en-US" sz="2800" dirty="0">
              <a:ea typeface="+mn-ea"/>
            </a:endParaRPr>
          </a:p>
        </p:txBody>
      </p:sp>
      <p:sp>
        <p:nvSpPr>
          <p:cNvPr id="673816" name="Rectangle 24"/>
          <p:cNvSpPr>
            <a:spLocks noChangeArrowheads="1"/>
          </p:cNvSpPr>
          <p:nvPr/>
        </p:nvSpPr>
        <p:spPr bwMode="auto">
          <a:xfrm>
            <a:off x="1819071" y="4999880"/>
            <a:ext cx="7065127" cy="452256"/>
          </a:xfrm>
          <a:prstGeom prst="rect">
            <a:avLst/>
          </a:prstGeom>
          <a:noFill/>
          <a:ln w="9525">
            <a:noFill/>
            <a:miter lim="800000"/>
            <a:headEnd/>
            <a:tailEnd/>
          </a:ln>
          <a:effectLst/>
        </p:spPr>
        <p:txBody>
          <a:bodyPr wrap="square" lIns="82124" tIns="41061" rIns="82124" bIns="41061">
            <a:spAutoFit/>
          </a:bodyPr>
          <a:lstStyle/>
          <a:p>
            <a:pPr marL="236538" indent="-236538" algn="l" defTabSz="814388">
              <a:lnSpc>
                <a:spcPct val="100000"/>
              </a:lnSpc>
              <a:spcAft>
                <a:spcPts val="300"/>
              </a:spcAft>
              <a:buClr>
                <a:schemeClr val="tx2"/>
              </a:buClr>
              <a:buSzPct val="100000"/>
              <a:buFont typeface="Wingdings" pitchFamily="2" charset="2"/>
              <a:buChar char="§"/>
              <a:defRPr/>
            </a:pPr>
            <a:r>
              <a:rPr lang="en-US" sz="2000" dirty="0">
                <a:ea typeface="+mn-ea"/>
              </a:rPr>
              <a:t>Bob computes (</a:t>
            </a:r>
            <a:r>
              <a:rPr lang="en-US" sz="2000" dirty="0" err="1">
                <a:solidFill>
                  <a:srgbClr val="660066"/>
                </a:solidFill>
                <a:ea typeface="+mn-ea"/>
              </a:rPr>
              <a:t>x</a:t>
            </a:r>
            <a:r>
              <a:rPr lang="en-US" sz="2000" baseline="18000" dirty="0" err="1">
                <a:solidFill>
                  <a:srgbClr val="003300"/>
                </a:solidFill>
                <a:ea typeface="+mn-ea"/>
              </a:rPr>
              <a:t>a</a:t>
            </a:r>
            <a:r>
              <a:rPr lang="en-US" sz="2000" dirty="0">
                <a:ea typeface="+mn-ea"/>
              </a:rPr>
              <a:t> mod </a:t>
            </a:r>
            <a:r>
              <a:rPr lang="en-US" sz="2000" dirty="0">
                <a:solidFill>
                  <a:schemeClr val="accent2"/>
                </a:solidFill>
                <a:ea typeface="+mn-ea"/>
              </a:rPr>
              <a:t>p</a:t>
            </a:r>
            <a:r>
              <a:rPr lang="en-US" sz="2000" dirty="0">
                <a:ea typeface="+mn-ea"/>
              </a:rPr>
              <a:t>) or </a:t>
            </a:r>
            <a:r>
              <a:rPr lang="en-US" dirty="0">
                <a:solidFill>
                  <a:srgbClr val="660066"/>
                </a:solidFill>
                <a:ea typeface="+mn-ea"/>
              </a:rPr>
              <a:t>8</a:t>
            </a:r>
            <a:r>
              <a:rPr lang="en-US" baseline="18000" dirty="0">
                <a:solidFill>
                  <a:srgbClr val="003300"/>
                </a:solidFill>
                <a:ea typeface="+mn-ea"/>
              </a:rPr>
              <a:t>6</a:t>
            </a:r>
            <a:r>
              <a:rPr lang="en-US" sz="2000" dirty="0">
                <a:ea typeface="+mn-ea"/>
              </a:rPr>
              <a:t> mod </a:t>
            </a:r>
            <a:r>
              <a:rPr lang="en-US" dirty="0">
                <a:solidFill>
                  <a:schemeClr val="accent2"/>
                </a:solidFill>
                <a:ea typeface="+mn-ea"/>
              </a:rPr>
              <a:t>23</a:t>
            </a:r>
            <a:r>
              <a:rPr lang="en-US" sz="2000" dirty="0">
                <a:ea typeface="+mn-ea"/>
              </a:rPr>
              <a:t> = </a:t>
            </a:r>
            <a:r>
              <a:rPr lang="en-US" dirty="0">
                <a:solidFill>
                  <a:schemeClr val="accent6">
                    <a:lumMod val="40000"/>
                    <a:lumOff val="60000"/>
                  </a:schemeClr>
                </a:solidFill>
                <a:ea typeface="+mn-ea"/>
              </a:rPr>
              <a:t>2</a:t>
            </a:r>
            <a:r>
              <a:rPr lang="en-US" sz="2000" dirty="0" smtClean="0">
                <a:ea typeface="+mn-ea"/>
              </a:rPr>
              <a:t>.</a:t>
            </a:r>
            <a:endParaRPr lang="en-US" sz="2800" dirty="0">
              <a:ea typeface="+mn-ea"/>
            </a:endParaRPr>
          </a:p>
        </p:txBody>
      </p:sp>
      <p:grpSp>
        <p:nvGrpSpPr>
          <p:cNvPr id="3" name="Group 2"/>
          <p:cNvGrpSpPr/>
          <p:nvPr/>
        </p:nvGrpSpPr>
        <p:grpSpPr>
          <a:xfrm>
            <a:off x="177800" y="647355"/>
            <a:ext cx="8834615" cy="3111031"/>
            <a:chOff x="177800" y="1207185"/>
            <a:chExt cx="8813800" cy="3444790"/>
          </a:xfrm>
        </p:grpSpPr>
        <p:pic>
          <p:nvPicPr>
            <p:cNvPr id="1228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3717" y="1645250"/>
              <a:ext cx="3912695" cy="300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12288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408" y="1645250"/>
              <a:ext cx="3819992" cy="300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
          <p:nvSpPr>
            <p:cNvPr id="122885" name="Text Box 5"/>
            <p:cNvSpPr txBox="1">
              <a:spLocks noChangeArrowheads="1"/>
            </p:cNvSpPr>
            <p:nvPr/>
          </p:nvSpPr>
          <p:spPr bwMode="auto">
            <a:xfrm>
              <a:off x="177800" y="1826629"/>
              <a:ext cx="3937000" cy="31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a:t>Alice</a:t>
              </a:r>
            </a:p>
          </p:txBody>
        </p:sp>
        <p:sp>
          <p:nvSpPr>
            <p:cNvPr id="122886" name="Text Box 6"/>
            <p:cNvSpPr txBox="1">
              <a:spLocks noChangeArrowheads="1"/>
            </p:cNvSpPr>
            <p:nvPr/>
          </p:nvSpPr>
          <p:spPr bwMode="auto">
            <a:xfrm>
              <a:off x="5105400" y="1826629"/>
              <a:ext cx="3886200" cy="310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a:t>Bob</a:t>
              </a:r>
            </a:p>
          </p:txBody>
        </p:sp>
        <p:sp>
          <p:nvSpPr>
            <p:cNvPr id="122887" name="Text Box 11"/>
            <p:cNvSpPr txBox="1">
              <a:spLocks noChangeArrowheads="1"/>
            </p:cNvSpPr>
            <p:nvPr/>
          </p:nvSpPr>
          <p:spPr bwMode="auto">
            <a:xfrm>
              <a:off x="2899564" y="2338848"/>
              <a:ext cx="13208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a:t>Calc</a:t>
              </a:r>
            </a:p>
          </p:txBody>
        </p:sp>
        <p:sp>
          <p:nvSpPr>
            <p:cNvPr id="122888" name="Text Box 13"/>
            <p:cNvSpPr txBox="1">
              <a:spLocks noChangeArrowheads="1"/>
            </p:cNvSpPr>
            <p:nvPr/>
          </p:nvSpPr>
          <p:spPr bwMode="auto">
            <a:xfrm>
              <a:off x="7480742" y="2338848"/>
              <a:ext cx="12319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err="1"/>
                <a:t>Calc</a:t>
              </a:r>
              <a:endParaRPr lang="en-US" sz="1600" dirty="0"/>
            </a:p>
          </p:txBody>
        </p:sp>
        <p:sp>
          <p:nvSpPr>
            <p:cNvPr id="673806" name="Text Box 14"/>
            <p:cNvSpPr txBox="1">
              <a:spLocks noChangeArrowheads="1"/>
            </p:cNvSpPr>
            <p:nvPr/>
          </p:nvSpPr>
          <p:spPr bwMode="auto">
            <a:xfrm>
              <a:off x="6209934" y="3744329"/>
              <a:ext cx="1295400" cy="310341"/>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dirty="0">
                  <a:solidFill>
                    <a:srgbClr val="003300"/>
                  </a:solidFill>
                </a:rPr>
                <a:t>15</a:t>
              </a:r>
            </a:p>
          </p:txBody>
        </p:sp>
        <p:sp>
          <p:nvSpPr>
            <p:cNvPr id="673807" name="Text Box 15"/>
            <p:cNvSpPr txBox="1">
              <a:spLocks noChangeArrowheads="1"/>
            </p:cNvSpPr>
            <p:nvPr/>
          </p:nvSpPr>
          <p:spPr bwMode="auto">
            <a:xfrm>
              <a:off x="2834669" y="3343555"/>
              <a:ext cx="1447800" cy="197490"/>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400" dirty="0">
                  <a:solidFill>
                    <a:schemeClr val="hlink"/>
                  </a:solidFill>
                </a:rPr>
                <a:t>5</a:t>
              </a:r>
              <a:r>
                <a:rPr lang="en-US" sz="1600" baseline="30000" dirty="0">
                  <a:solidFill>
                    <a:srgbClr val="003300"/>
                  </a:solidFill>
                </a:rPr>
                <a:t>6</a:t>
              </a:r>
              <a:r>
                <a:rPr lang="en-US" sz="1400" dirty="0"/>
                <a:t>mod </a:t>
              </a:r>
              <a:r>
                <a:rPr lang="en-US" sz="1400" dirty="0">
                  <a:solidFill>
                    <a:schemeClr val="accent2"/>
                  </a:solidFill>
                </a:rPr>
                <a:t>23</a:t>
              </a:r>
              <a:r>
                <a:rPr lang="en-US" sz="1400" dirty="0">
                  <a:solidFill>
                    <a:schemeClr val="bg1"/>
                  </a:solidFill>
                </a:rPr>
                <a:t> </a:t>
              </a:r>
              <a:r>
                <a:rPr lang="en-US" sz="1400" dirty="0"/>
                <a:t>= </a:t>
              </a:r>
              <a:r>
                <a:rPr lang="en-US" sz="1400" dirty="0">
                  <a:solidFill>
                    <a:srgbClr val="652D89"/>
                  </a:solidFill>
                </a:rPr>
                <a:t>8</a:t>
              </a:r>
            </a:p>
          </p:txBody>
        </p:sp>
        <p:sp>
          <p:nvSpPr>
            <p:cNvPr id="122891" name="Line 16"/>
            <p:cNvSpPr>
              <a:spLocks noChangeShapeType="1"/>
            </p:cNvSpPr>
            <p:nvPr/>
          </p:nvSpPr>
          <p:spPr bwMode="auto">
            <a:xfrm>
              <a:off x="4229100" y="3397850"/>
              <a:ext cx="685800" cy="0"/>
            </a:xfrm>
            <a:prstGeom prst="line">
              <a:avLst/>
            </a:prstGeom>
            <a:noFill/>
            <a:ln w="76200">
              <a:solidFill>
                <a:schemeClr val="hlink"/>
              </a:solidFill>
              <a:round/>
              <a:headEnd type="none" w="sm" len="sm"/>
              <a:tailEnd type="triangle" w="med" len="med"/>
            </a:ln>
            <a:extLst>
              <a:ext uri="{909E8E84-426E-40DD-AFC4-6F175D3DCCD1}">
                <a14:hiddenFill xmlns:a14="http://schemas.microsoft.com/office/drawing/2010/main">
                  <a:noFill/>
                </a14:hiddenFill>
              </a:ext>
            </a:extLst>
          </p:spPr>
          <p:txBody>
            <a:bodyPr lIns="82124" tIns="41061" rIns="82124" bIns="41061">
              <a:spAutoFit/>
            </a:bodyPr>
            <a:lstStyle/>
            <a:p>
              <a:endParaRPr lang="en-US"/>
            </a:p>
          </p:txBody>
        </p:sp>
        <p:sp>
          <p:nvSpPr>
            <p:cNvPr id="673810" name="Text Box 18"/>
            <p:cNvSpPr txBox="1">
              <a:spLocks noChangeArrowheads="1"/>
            </p:cNvSpPr>
            <p:nvPr/>
          </p:nvSpPr>
          <p:spPr bwMode="auto">
            <a:xfrm>
              <a:off x="7414452" y="3775355"/>
              <a:ext cx="1447800" cy="197490"/>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400" dirty="0">
                  <a:solidFill>
                    <a:schemeClr val="hlink"/>
                  </a:solidFill>
                </a:rPr>
                <a:t>5</a:t>
              </a:r>
              <a:r>
                <a:rPr lang="en-US" sz="1600" baseline="30000" dirty="0">
                  <a:solidFill>
                    <a:srgbClr val="003300"/>
                  </a:solidFill>
                </a:rPr>
                <a:t>15</a:t>
              </a:r>
              <a:r>
                <a:rPr lang="en-US" sz="1400" dirty="0"/>
                <a:t>mod</a:t>
              </a:r>
              <a:r>
                <a:rPr lang="en-US" sz="1400" dirty="0">
                  <a:solidFill>
                    <a:schemeClr val="bg1"/>
                  </a:solidFill>
                </a:rPr>
                <a:t> </a:t>
              </a:r>
              <a:r>
                <a:rPr lang="en-US" sz="1400" dirty="0">
                  <a:solidFill>
                    <a:schemeClr val="accent2"/>
                  </a:solidFill>
                </a:rPr>
                <a:t>23</a:t>
              </a:r>
              <a:r>
                <a:rPr lang="en-US" sz="1400" dirty="0"/>
                <a:t> = </a:t>
              </a:r>
              <a:r>
                <a:rPr lang="en-US" sz="1400" dirty="0">
                  <a:solidFill>
                    <a:srgbClr val="663300"/>
                  </a:solidFill>
                </a:rPr>
                <a:t>19</a:t>
              </a:r>
            </a:p>
          </p:txBody>
        </p:sp>
        <p:sp>
          <p:nvSpPr>
            <p:cNvPr id="673812" name="Line 20"/>
            <p:cNvSpPr>
              <a:spLocks noChangeShapeType="1"/>
            </p:cNvSpPr>
            <p:nvPr/>
          </p:nvSpPr>
          <p:spPr bwMode="auto">
            <a:xfrm>
              <a:off x="4191000" y="3905850"/>
              <a:ext cx="685800" cy="0"/>
            </a:xfrm>
            <a:prstGeom prst="line">
              <a:avLst/>
            </a:prstGeom>
            <a:noFill/>
            <a:ln w="76200">
              <a:solidFill>
                <a:schemeClr val="hlink"/>
              </a:solidFill>
              <a:round/>
              <a:headEnd type="triangle" w="med" len="med"/>
              <a:tailEnd/>
            </a:ln>
            <a:extLst>
              <a:ext uri="{909E8E84-426E-40DD-AFC4-6F175D3DCCD1}">
                <a14:hiddenFill xmlns:a14="http://schemas.microsoft.com/office/drawing/2010/main">
                  <a:noFill/>
                </a14:hiddenFill>
              </a:ext>
            </a:extLst>
          </p:spPr>
          <p:txBody>
            <a:bodyPr lIns="82124" tIns="41061" rIns="82124" bIns="41061">
              <a:spAutoFit/>
            </a:bodyPr>
            <a:lstStyle/>
            <a:p>
              <a:endParaRPr lang="en-US"/>
            </a:p>
          </p:txBody>
        </p:sp>
        <p:sp>
          <p:nvSpPr>
            <p:cNvPr id="673814" name="Text Box 22"/>
            <p:cNvSpPr txBox="1">
              <a:spLocks noChangeArrowheads="1"/>
            </p:cNvSpPr>
            <p:nvPr/>
          </p:nvSpPr>
          <p:spPr bwMode="auto">
            <a:xfrm>
              <a:off x="2823951" y="4257955"/>
              <a:ext cx="1447800" cy="197490"/>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400" dirty="0">
                  <a:solidFill>
                    <a:srgbClr val="663300"/>
                  </a:solidFill>
                </a:rPr>
                <a:t>19</a:t>
              </a:r>
              <a:r>
                <a:rPr lang="en-US" sz="1600" baseline="30000" dirty="0">
                  <a:solidFill>
                    <a:srgbClr val="003300"/>
                  </a:solidFill>
                </a:rPr>
                <a:t>6</a:t>
              </a:r>
              <a:r>
                <a:rPr lang="en-US" sz="1400" dirty="0"/>
                <a:t>mod</a:t>
              </a:r>
              <a:r>
                <a:rPr lang="en-US" sz="1400" dirty="0">
                  <a:solidFill>
                    <a:schemeClr val="bg1"/>
                  </a:solidFill>
                </a:rPr>
                <a:t> </a:t>
              </a:r>
              <a:r>
                <a:rPr lang="en-US" sz="1400" dirty="0">
                  <a:solidFill>
                    <a:schemeClr val="accent2"/>
                  </a:solidFill>
                </a:rPr>
                <a:t>23</a:t>
              </a:r>
              <a:r>
                <a:rPr lang="en-US" sz="1400" dirty="0">
                  <a:solidFill>
                    <a:schemeClr val="bg1"/>
                  </a:solidFill>
                </a:rPr>
                <a:t> </a:t>
              </a:r>
              <a:r>
                <a:rPr lang="en-US" sz="1400" dirty="0"/>
                <a:t>= </a:t>
              </a:r>
              <a:r>
                <a:rPr lang="en-US" sz="1400" dirty="0">
                  <a:solidFill>
                    <a:schemeClr val="accent6">
                      <a:lumMod val="40000"/>
                      <a:lumOff val="60000"/>
                    </a:schemeClr>
                  </a:solidFill>
                </a:rPr>
                <a:t>2</a:t>
              </a:r>
            </a:p>
          </p:txBody>
        </p:sp>
        <p:sp>
          <p:nvSpPr>
            <p:cNvPr id="673815" name="Text Box 23"/>
            <p:cNvSpPr txBox="1">
              <a:spLocks noChangeArrowheads="1"/>
            </p:cNvSpPr>
            <p:nvPr/>
          </p:nvSpPr>
          <p:spPr bwMode="auto">
            <a:xfrm>
              <a:off x="7411883" y="4283355"/>
              <a:ext cx="1447800" cy="197490"/>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400" dirty="0">
                  <a:solidFill>
                    <a:srgbClr val="660066"/>
                  </a:solidFill>
                </a:rPr>
                <a:t>8</a:t>
              </a:r>
              <a:r>
                <a:rPr lang="en-US" sz="1600" baseline="30000" dirty="0">
                  <a:solidFill>
                    <a:srgbClr val="003300"/>
                  </a:solidFill>
                </a:rPr>
                <a:t>15</a:t>
              </a:r>
              <a:r>
                <a:rPr lang="en-US" sz="1400" dirty="0"/>
                <a:t>mod</a:t>
              </a:r>
              <a:r>
                <a:rPr lang="en-US" sz="1400" dirty="0">
                  <a:solidFill>
                    <a:schemeClr val="bg1"/>
                  </a:solidFill>
                </a:rPr>
                <a:t> </a:t>
              </a:r>
              <a:r>
                <a:rPr lang="en-US" sz="1400" dirty="0">
                  <a:solidFill>
                    <a:schemeClr val="accent2"/>
                  </a:solidFill>
                </a:rPr>
                <a:t>23</a:t>
              </a:r>
              <a:r>
                <a:rPr lang="en-US" sz="1400" dirty="0">
                  <a:solidFill>
                    <a:schemeClr val="bg1"/>
                  </a:solidFill>
                </a:rPr>
                <a:t> </a:t>
              </a:r>
              <a:r>
                <a:rPr lang="en-US" sz="1400" dirty="0"/>
                <a:t>= </a:t>
              </a:r>
              <a:r>
                <a:rPr lang="en-US" sz="1400" dirty="0">
                  <a:solidFill>
                    <a:schemeClr val="accent6">
                      <a:lumMod val="40000"/>
                      <a:lumOff val="60000"/>
                    </a:schemeClr>
                  </a:solidFill>
                </a:rPr>
                <a:t>2</a:t>
              </a:r>
            </a:p>
          </p:txBody>
        </p:sp>
        <p:sp>
          <p:nvSpPr>
            <p:cNvPr id="673819" name="Text Box 27"/>
            <p:cNvSpPr txBox="1">
              <a:spLocks noChangeArrowheads="1"/>
            </p:cNvSpPr>
            <p:nvPr/>
          </p:nvSpPr>
          <p:spPr bwMode="auto">
            <a:xfrm>
              <a:off x="456758" y="2804529"/>
              <a:ext cx="1193800" cy="310341"/>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dirty="0">
                  <a:solidFill>
                    <a:schemeClr val="hlink"/>
                  </a:solidFill>
                </a:rPr>
                <a:t>5</a:t>
              </a:r>
              <a:r>
                <a:rPr lang="en-US" sz="2200" dirty="0"/>
                <a:t>,</a:t>
              </a:r>
              <a:r>
                <a:rPr lang="en-US" sz="2200" dirty="0">
                  <a:solidFill>
                    <a:schemeClr val="hlink"/>
                  </a:solidFill>
                </a:rPr>
                <a:t> </a:t>
              </a:r>
              <a:r>
                <a:rPr lang="en-US" sz="2200" dirty="0">
                  <a:solidFill>
                    <a:schemeClr val="accent2"/>
                  </a:solidFill>
                </a:rPr>
                <a:t>23</a:t>
              </a:r>
            </a:p>
          </p:txBody>
        </p:sp>
        <p:sp>
          <p:nvSpPr>
            <p:cNvPr id="673820" name="Text Box 28"/>
            <p:cNvSpPr txBox="1">
              <a:spLocks noChangeArrowheads="1"/>
            </p:cNvSpPr>
            <p:nvPr/>
          </p:nvSpPr>
          <p:spPr bwMode="auto">
            <a:xfrm>
              <a:off x="4963131" y="2804529"/>
              <a:ext cx="1295400" cy="310341"/>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dirty="0">
                  <a:solidFill>
                    <a:schemeClr val="hlink"/>
                  </a:solidFill>
                </a:rPr>
                <a:t>5</a:t>
              </a:r>
              <a:r>
                <a:rPr lang="en-US" sz="2200" dirty="0"/>
                <a:t>,</a:t>
              </a:r>
              <a:r>
                <a:rPr lang="en-US" sz="2200" dirty="0">
                  <a:solidFill>
                    <a:schemeClr val="hlink"/>
                  </a:solidFill>
                </a:rPr>
                <a:t> </a:t>
              </a:r>
              <a:r>
                <a:rPr lang="en-US" sz="2200" dirty="0">
                  <a:solidFill>
                    <a:schemeClr val="accent2"/>
                  </a:solidFill>
                </a:rPr>
                <a:t>23</a:t>
              </a:r>
            </a:p>
          </p:txBody>
        </p:sp>
        <p:sp>
          <p:nvSpPr>
            <p:cNvPr id="122902" name="Text Box 29"/>
            <p:cNvSpPr txBox="1">
              <a:spLocks noChangeArrowheads="1"/>
            </p:cNvSpPr>
            <p:nvPr/>
          </p:nvSpPr>
          <p:spPr bwMode="auto">
            <a:xfrm>
              <a:off x="1717656" y="2338848"/>
              <a:ext cx="11303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a:t>Secret</a:t>
              </a:r>
            </a:p>
          </p:txBody>
        </p:sp>
        <p:sp>
          <p:nvSpPr>
            <p:cNvPr id="122903" name="Text Box 30"/>
            <p:cNvSpPr txBox="1">
              <a:spLocks noChangeArrowheads="1"/>
            </p:cNvSpPr>
            <p:nvPr/>
          </p:nvSpPr>
          <p:spPr bwMode="auto">
            <a:xfrm>
              <a:off x="6231957" y="2338848"/>
              <a:ext cx="12319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a:t>Secret</a:t>
              </a:r>
            </a:p>
          </p:txBody>
        </p:sp>
        <p:sp>
          <p:nvSpPr>
            <p:cNvPr id="122904" name="Text Box 31"/>
            <p:cNvSpPr txBox="1">
              <a:spLocks noChangeArrowheads="1"/>
            </p:cNvSpPr>
            <p:nvPr/>
          </p:nvSpPr>
          <p:spPr bwMode="auto">
            <a:xfrm>
              <a:off x="453381" y="2338848"/>
              <a:ext cx="11303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a:t>Shared</a:t>
              </a:r>
            </a:p>
          </p:txBody>
        </p:sp>
        <p:sp>
          <p:nvSpPr>
            <p:cNvPr id="122905" name="Text Box 32"/>
            <p:cNvSpPr txBox="1">
              <a:spLocks noChangeArrowheads="1"/>
            </p:cNvSpPr>
            <p:nvPr/>
          </p:nvSpPr>
          <p:spPr bwMode="auto">
            <a:xfrm>
              <a:off x="4995872" y="2338848"/>
              <a:ext cx="1231900" cy="225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1600" dirty="0"/>
                <a:t>Shared</a:t>
              </a:r>
            </a:p>
          </p:txBody>
        </p:sp>
        <p:sp>
          <p:nvSpPr>
            <p:cNvPr id="673825" name="Text Box 33"/>
            <p:cNvSpPr txBox="1">
              <a:spLocks noChangeArrowheads="1"/>
            </p:cNvSpPr>
            <p:nvPr/>
          </p:nvSpPr>
          <p:spPr bwMode="auto">
            <a:xfrm>
              <a:off x="1666856" y="3274429"/>
              <a:ext cx="1270000" cy="310341"/>
            </a:xfrm>
            <a:prstGeom prst="rect">
              <a:avLst/>
            </a:prstGeom>
            <a:noFill/>
            <a:ln w="9525" algn="ctr">
              <a:noFill/>
              <a:miter lim="800000"/>
              <a:headEnd type="none" w="sm" len="sm"/>
              <a:tailEnd type="none" w="sm" len="sm"/>
            </a:ln>
            <a:effectLst/>
          </p:spPr>
          <p:txBody>
            <a:bodyPr lIns="0" tIns="0" rIns="0" bIns="0" anchor="ctr" anchorCtr="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gn="ctr">
                <a:spcBef>
                  <a:spcPct val="50000"/>
                </a:spcBef>
              </a:pPr>
              <a:r>
                <a:rPr lang="en-US" sz="2200">
                  <a:solidFill>
                    <a:srgbClr val="003300"/>
                  </a:solidFill>
                </a:rPr>
                <a:t>6</a:t>
              </a:r>
            </a:p>
          </p:txBody>
        </p:sp>
        <p:sp>
          <p:nvSpPr>
            <p:cNvPr id="2" name="TextBox 1"/>
            <p:cNvSpPr txBox="1"/>
            <p:nvPr/>
          </p:nvSpPr>
          <p:spPr>
            <a:xfrm>
              <a:off x="1687911" y="1207185"/>
              <a:ext cx="4956405" cy="430887"/>
            </a:xfrm>
            <a:prstGeom prst="rect">
              <a:avLst/>
            </a:prstGeom>
            <a:noFill/>
          </p:spPr>
          <p:txBody>
            <a:bodyPr wrap="none" rtlCol="0">
              <a:spAutoFit/>
            </a:bodyPr>
            <a:lstStyle/>
            <a:p>
              <a:r>
                <a:rPr lang="en-US" b="1" dirty="0"/>
                <a:t>Alice and Bob DH Key Exchange</a:t>
              </a:r>
            </a:p>
          </p:txBody>
        </p:sp>
      </p:grpSp>
    </p:spTree>
    <p:extLst>
      <p:ext uri="{BB962C8B-B14F-4D97-AF65-F5344CB8AC3E}">
        <p14:creationId xmlns:p14="http://schemas.microsoft.com/office/powerpoint/2010/main" val="167086166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3809"/>
                                        </p:tgtEl>
                                        <p:attrNameLst>
                                          <p:attrName>style.visibility</p:attrName>
                                        </p:attrNameLst>
                                      </p:cBhvr>
                                      <p:to>
                                        <p:strVal val="visible"/>
                                      </p:to>
                                    </p:set>
                                    <p:animEffect transition="in" filter="wipe(left)">
                                      <p:cBhvr>
                                        <p:cTn id="7" dur="500"/>
                                        <p:tgtEl>
                                          <p:spTgt spid="673809"/>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673811"/>
                                        </p:tgtEl>
                                        <p:attrNameLst>
                                          <p:attrName>style.visibility</p:attrName>
                                        </p:attrNameLst>
                                      </p:cBhvr>
                                      <p:to>
                                        <p:strVal val="visible"/>
                                      </p:to>
                                    </p:set>
                                    <p:animEffect transition="in" filter="wipe(left)">
                                      <p:cBhvr>
                                        <p:cTn id="10" dur="500"/>
                                        <p:tgtEl>
                                          <p:spTgt spid="673811"/>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673813"/>
                                        </p:tgtEl>
                                        <p:attrNameLst>
                                          <p:attrName>style.visibility</p:attrName>
                                        </p:attrNameLst>
                                      </p:cBhvr>
                                      <p:to>
                                        <p:strVal val="visible"/>
                                      </p:to>
                                    </p:set>
                                    <p:animEffect transition="in" filter="wipe(left)">
                                      <p:cBhvr>
                                        <p:cTn id="15" dur="500"/>
                                        <p:tgtEl>
                                          <p:spTgt spid="673813"/>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673816"/>
                                        </p:tgtEl>
                                        <p:attrNameLst>
                                          <p:attrName>style.visibility</p:attrName>
                                        </p:attrNameLst>
                                      </p:cBhvr>
                                      <p:to>
                                        <p:strVal val="visible"/>
                                      </p:to>
                                    </p:set>
                                    <p:animEffect transition="in" filter="wipe(left)">
                                      <p:cBhvr>
                                        <p:cTn id="20" dur="500"/>
                                        <p:tgtEl>
                                          <p:spTgt spid="6738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3809" grpId="0"/>
      <p:bldP spid="673811" grpId="0"/>
      <p:bldP spid="673813" grpId="0"/>
      <p:bldP spid="673816" grpId="0"/>
    </p:bld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75843" name="Rectangle 3"/>
          <p:cNvSpPr>
            <a:spLocks noGrp="1" noChangeArrowheads="1"/>
          </p:cNvSpPr>
          <p:nvPr>
            <p:ph type="body" sz="quarter" idx="10"/>
          </p:nvPr>
        </p:nvSpPr>
        <p:spPr>
          <a:xfrm>
            <a:off x="239713" y="960583"/>
            <a:ext cx="8578850" cy="1625710"/>
          </a:xfrm>
        </p:spPr>
        <p:txBody>
          <a:bodyPr/>
          <a:lstStyle/>
          <a:p>
            <a:pPr lvl="1">
              <a:spcBef>
                <a:spcPct val="0"/>
              </a:spcBef>
              <a:defRPr/>
            </a:pPr>
            <a:r>
              <a:rPr lang="en-US" dirty="0" smtClean="0">
                <a:latin typeface="Arial" charset="0"/>
              </a:rPr>
              <a:t>The initial secret integer used by Alice (</a:t>
            </a:r>
            <a:r>
              <a:rPr lang="en-US" sz="2400" b="1" dirty="0" smtClean="0">
                <a:solidFill>
                  <a:srgbClr val="003300"/>
                </a:solidFill>
                <a:latin typeface="Arial" charset="0"/>
              </a:rPr>
              <a:t>6</a:t>
            </a:r>
            <a:r>
              <a:rPr lang="en-US" dirty="0" smtClean="0">
                <a:latin typeface="Arial" charset="0"/>
              </a:rPr>
              <a:t>) and Bob (</a:t>
            </a:r>
            <a:r>
              <a:rPr lang="en-US" sz="2400" b="1" dirty="0" smtClean="0">
                <a:solidFill>
                  <a:srgbClr val="003300"/>
                </a:solidFill>
                <a:latin typeface="Arial" charset="0"/>
              </a:rPr>
              <a:t>15</a:t>
            </a:r>
            <a:r>
              <a:rPr lang="en-US" dirty="0" smtClean="0">
                <a:latin typeface="Arial" charset="0"/>
              </a:rPr>
              <a:t>) </a:t>
            </a:r>
            <a:r>
              <a:rPr lang="en-US" dirty="0" smtClean="0">
                <a:solidFill>
                  <a:schemeClr val="tx1"/>
                </a:solidFill>
                <a:latin typeface="Arial" charset="0"/>
              </a:rPr>
              <a:t>are very, very </a:t>
            </a:r>
            <a:r>
              <a:rPr lang="en-US" dirty="0" smtClean="0">
                <a:latin typeface="Arial" charset="0"/>
              </a:rPr>
              <a:t>large numbers (</a:t>
            </a:r>
            <a:r>
              <a:rPr lang="en-US" dirty="0" smtClean="0">
                <a:solidFill>
                  <a:srgbClr val="FF0000"/>
                </a:solidFill>
                <a:latin typeface="Arial" charset="0"/>
              </a:rPr>
              <a:t>1,024</a:t>
            </a:r>
            <a:r>
              <a:rPr lang="en-US" dirty="0" smtClean="0">
                <a:latin typeface="Arial" charset="0"/>
              </a:rPr>
              <a:t> bits).</a:t>
            </a:r>
          </a:p>
          <a:p>
            <a:pPr lvl="1">
              <a:spcBef>
                <a:spcPct val="0"/>
              </a:spcBef>
              <a:defRPr/>
            </a:pPr>
            <a:r>
              <a:rPr lang="en-US" b="1" dirty="0" smtClean="0">
                <a:latin typeface="Arial" charset="0"/>
              </a:rPr>
              <a:t>8 bits</a:t>
            </a:r>
            <a:r>
              <a:rPr lang="en-US" dirty="0" smtClean="0">
                <a:latin typeface="Arial" charset="0"/>
              </a:rPr>
              <a:t> = </a:t>
            </a:r>
            <a:r>
              <a:rPr lang="en-US" b="1" dirty="0" smtClean="0">
                <a:latin typeface="Arial" charset="0"/>
              </a:rPr>
              <a:t>10101010</a:t>
            </a:r>
          </a:p>
          <a:p>
            <a:pPr lvl="1">
              <a:spcBef>
                <a:spcPct val="0"/>
              </a:spcBef>
              <a:defRPr/>
            </a:pPr>
            <a:r>
              <a:rPr lang="en-US" b="1" dirty="0" smtClean="0">
                <a:solidFill>
                  <a:srgbClr val="FF0000"/>
                </a:solidFill>
                <a:latin typeface="Arial" charset="0"/>
              </a:rPr>
              <a:t>1,024</a:t>
            </a:r>
            <a:r>
              <a:rPr lang="en-US" b="1" dirty="0" smtClean="0">
                <a:latin typeface="Arial" charset="0"/>
              </a:rPr>
              <a:t> bits =</a:t>
            </a:r>
            <a:endParaRPr lang="en-US" dirty="0" smtClean="0">
              <a:latin typeface="Arial" charset="0"/>
            </a:endParaRPr>
          </a:p>
        </p:txBody>
      </p:sp>
      <p:sp>
        <p:nvSpPr>
          <p:cNvPr id="124930" name="Rectangle 2"/>
          <p:cNvSpPr>
            <a:spLocks noGrp="1" noChangeArrowheads="1"/>
          </p:cNvSpPr>
          <p:nvPr>
            <p:ph type="title"/>
          </p:nvPr>
        </p:nvSpPr>
        <p:spPr>
          <a:xfrm>
            <a:off x="1268963" y="151799"/>
            <a:ext cx="7697062" cy="575992"/>
          </a:xfrm>
        </p:spPr>
        <p:txBody>
          <a:bodyPr/>
          <a:lstStyle/>
          <a:p>
            <a:r>
              <a:rPr lang="en-US" sz="1800" dirty="0">
                <a:latin typeface="Arial" charset="0"/>
              </a:rPr>
              <a:t/>
            </a:r>
            <a:br>
              <a:rPr lang="en-US" sz="1800" dirty="0">
                <a:latin typeface="Arial" charset="0"/>
              </a:rPr>
            </a:br>
            <a:r>
              <a:rPr lang="en-US" dirty="0">
                <a:latin typeface="Arial" charset="0"/>
              </a:rPr>
              <a:t>DH </a:t>
            </a:r>
            <a:r>
              <a:rPr lang="en-US" dirty="0" smtClean="0">
                <a:latin typeface="Arial" charset="0"/>
              </a:rPr>
              <a:t>Operation</a:t>
            </a:r>
            <a:endParaRPr lang="en-US" dirty="0">
              <a:latin typeface="Arial" charset="0"/>
            </a:endParaRPr>
          </a:p>
        </p:txBody>
      </p:sp>
      <p:sp>
        <p:nvSpPr>
          <p:cNvPr id="124932" name="Rectangle 4"/>
          <p:cNvSpPr>
            <a:spLocks noChangeArrowheads="1"/>
          </p:cNvSpPr>
          <p:nvPr/>
        </p:nvSpPr>
        <p:spPr bwMode="auto">
          <a:xfrm>
            <a:off x="139700" y="1671775"/>
            <a:ext cx="8458200"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236538" indent="-236538" defTabSz="814388">
              <a:lnSpc>
                <a:spcPct val="100000"/>
              </a:lnSpc>
              <a:spcAft>
                <a:spcPts val="300"/>
              </a:spcAft>
              <a:buClr>
                <a:schemeClr val="tx2"/>
              </a:buClr>
              <a:buSzPct val="100000"/>
              <a:buFont typeface="Wingdings" charset="0"/>
              <a:buChar char="§"/>
            </a:pPr>
            <a:endParaRPr lang="en-US" sz="2000"/>
          </a:p>
        </p:txBody>
      </p:sp>
      <p:sp>
        <p:nvSpPr>
          <p:cNvPr id="675845" name="Text Box 5"/>
          <p:cNvSpPr txBox="1">
            <a:spLocks noChangeArrowheads="1"/>
          </p:cNvSpPr>
          <p:nvPr/>
        </p:nvSpPr>
        <p:spPr bwMode="auto">
          <a:xfrm>
            <a:off x="457200" y="2343625"/>
            <a:ext cx="8458200" cy="3222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spAutoFit/>
          </a:bodyPr>
          <a:lstStyle>
            <a:lvl1pPr defTabSz="814388">
              <a:defRPr sz="2400" b="1">
                <a:solidFill>
                  <a:schemeClr val="tx1"/>
                </a:solidFill>
                <a:latin typeface="Arial" charset="0"/>
                <a:ea typeface="ＭＳ Ｐゴシック" charset="0"/>
              </a:defRPr>
            </a:lvl1pPr>
            <a:lvl2pPr marL="742950" indent="-285750" defTabSz="814388">
              <a:defRPr sz="2400" b="1">
                <a:solidFill>
                  <a:schemeClr val="tx1"/>
                </a:solidFill>
                <a:latin typeface="Arial" charset="0"/>
                <a:ea typeface="ＭＳ Ｐゴシック" charset="0"/>
              </a:defRPr>
            </a:lvl2pPr>
            <a:lvl3pPr marL="1143000" indent="-228600" defTabSz="814388">
              <a:defRPr sz="2400" b="1">
                <a:solidFill>
                  <a:schemeClr val="tx1"/>
                </a:solidFill>
                <a:latin typeface="Arial" charset="0"/>
                <a:ea typeface="ＭＳ Ｐゴシック" charset="0"/>
              </a:defRPr>
            </a:lvl3pPr>
            <a:lvl4pPr marL="1600200" indent="-228600" defTabSz="814388">
              <a:defRPr sz="2400" b="1">
                <a:solidFill>
                  <a:schemeClr val="tx1"/>
                </a:solidFill>
                <a:latin typeface="Arial" charset="0"/>
                <a:ea typeface="ＭＳ Ｐゴシック" charset="0"/>
              </a:defRPr>
            </a:lvl4pPr>
            <a:lvl5pPr marL="2057400" indent="-228600" defTabSz="814388">
              <a:defRPr sz="2400" b="1">
                <a:solidFill>
                  <a:schemeClr val="tx1"/>
                </a:solidFill>
                <a:latin typeface="Arial" charset="0"/>
                <a:ea typeface="ＭＳ Ｐゴシック" charset="0"/>
              </a:defRPr>
            </a:lvl5pPr>
            <a:lvl6pPr marL="25146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8143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101010101010101010101010101010101010101010101010101010101010101010101010101010101010</a:t>
            </a:r>
          </a:p>
          <a:p>
            <a:pPr>
              <a:lnSpc>
                <a:spcPct val="100000"/>
              </a:lnSpc>
            </a:pPr>
            <a:r>
              <a:rPr lang="en-US" sz="1200" dirty="0"/>
              <a:t>1010101010101010101010101010101010101010101010101010101010101010</a:t>
            </a:r>
          </a:p>
        </p:txBody>
      </p:sp>
      <p:sp>
        <p:nvSpPr>
          <p:cNvPr id="6" name="TextBox 5"/>
          <p:cNvSpPr txBox="1"/>
          <p:nvPr/>
        </p:nvSpPr>
        <p:spPr>
          <a:xfrm>
            <a:off x="1763351" y="536596"/>
            <a:ext cx="4956405" cy="430887"/>
          </a:xfrm>
          <a:prstGeom prst="rect">
            <a:avLst/>
          </a:prstGeom>
          <a:noFill/>
        </p:spPr>
        <p:txBody>
          <a:bodyPr wrap="none" rtlCol="0">
            <a:spAutoFit/>
          </a:bodyPr>
          <a:lstStyle/>
          <a:p>
            <a:r>
              <a:rPr lang="en-US" b="1" dirty="0"/>
              <a:t>Alice and Bob DH Key Exchange</a:t>
            </a:r>
          </a:p>
        </p:txBody>
      </p:sp>
    </p:spTree>
    <p:extLst>
      <p:ext uri="{BB962C8B-B14F-4D97-AF65-F5344CB8AC3E}">
        <p14:creationId xmlns:p14="http://schemas.microsoft.com/office/powerpoint/2010/main" val="253367005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5843">
                                            <p:txEl>
                                              <p:pRg st="0" end="0"/>
                                            </p:txEl>
                                          </p:spTgt>
                                        </p:tgtEl>
                                        <p:attrNameLst>
                                          <p:attrName>style.visibility</p:attrName>
                                        </p:attrNameLst>
                                      </p:cBhvr>
                                      <p:to>
                                        <p:strVal val="visible"/>
                                      </p:to>
                                    </p:set>
                                    <p:animEffect transition="in" filter="wipe(left)">
                                      <p:cBhvr>
                                        <p:cTn id="7" dur="500"/>
                                        <p:tgtEl>
                                          <p:spTgt spid="6758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5843">
                                            <p:txEl>
                                              <p:pRg st="1" end="1"/>
                                            </p:txEl>
                                          </p:spTgt>
                                        </p:tgtEl>
                                        <p:attrNameLst>
                                          <p:attrName>style.visibility</p:attrName>
                                        </p:attrNameLst>
                                      </p:cBhvr>
                                      <p:to>
                                        <p:strVal val="visible"/>
                                      </p:to>
                                    </p:set>
                                    <p:animEffect transition="in" filter="wipe(left)">
                                      <p:cBhvr>
                                        <p:cTn id="12" dur="500"/>
                                        <p:tgtEl>
                                          <p:spTgt spid="6758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75843">
                                            <p:txEl>
                                              <p:pRg st="2" end="2"/>
                                            </p:txEl>
                                          </p:spTgt>
                                        </p:tgtEl>
                                        <p:attrNameLst>
                                          <p:attrName>style.visibility</p:attrName>
                                        </p:attrNameLst>
                                      </p:cBhvr>
                                      <p:to>
                                        <p:strVal val="visible"/>
                                      </p:to>
                                    </p:set>
                                    <p:animEffect transition="in" filter="wipe(left)">
                                      <p:cBhvr>
                                        <p:cTn id="17" dur="500"/>
                                        <p:tgtEl>
                                          <p:spTgt spid="6758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75845">
                                            <p:txEl>
                                              <p:pRg st="0" end="0"/>
                                            </p:txEl>
                                          </p:spTgt>
                                        </p:tgtEl>
                                        <p:attrNameLst>
                                          <p:attrName>style.visibility</p:attrName>
                                        </p:attrNameLst>
                                      </p:cBhvr>
                                      <p:to>
                                        <p:strVal val="visible"/>
                                      </p:to>
                                    </p:set>
                                    <p:animEffect transition="in" filter="wipe(left)">
                                      <p:cBhvr>
                                        <p:cTn id="22" dur="500"/>
                                        <p:tgtEl>
                                          <p:spTgt spid="675845">
                                            <p:txEl>
                                              <p:pRg st="0" end="0"/>
                                            </p:txEl>
                                          </p:spTgt>
                                        </p:tgtEl>
                                      </p:cBhvr>
                                    </p:animEffect>
                                  </p:childTnLst>
                                </p:cTn>
                              </p:par>
                            </p:childTnLst>
                          </p:cTn>
                        </p:par>
                        <p:par>
                          <p:cTn id="23" fill="hold" nodeType="afterGroup">
                            <p:stCondLst>
                              <p:cond delay="500"/>
                            </p:stCondLst>
                            <p:childTnLst>
                              <p:par>
                                <p:cTn id="24" presetID="22" presetClass="entr" presetSubtype="8" fill="hold" grpId="0" nodeType="afterEffect">
                                  <p:stCondLst>
                                    <p:cond delay="0"/>
                                  </p:stCondLst>
                                  <p:childTnLst>
                                    <p:set>
                                      <p:cBhvr>
                                        <p:cTn id="25" dur="1" fill="hold">
                                          <p:stCondLst>
                                            <p:cond delay="0"/>
                                          </p:stCondLst>
                                        </p:cTn>
                                        <p:tgtEl>
                                          <p:spTgt spid="675845">
                                            <p:txEl>
                                              <p:pRg st="1" end="1"/>
                                            </p:txEl>
                                          </p:spTgt>
                                        </p:tgtEl>
                                        <p:attrNameLst>
                                          <p:attrName>style.visibility</p:attrName>
                                        </p:attrNameLst>
                                      </p:cBhvr>
                                      <p:to>
                                        <p:strVal val="visible"/>
                                      </p:to>
                                    </p:set>
                                    <p:animEffect transition="in" filter="wipe(left)">
                                      <p:cBhvr>
                                        <p:cTn id="26" dur="500"/>
                                        <p:tgtEl>
                                          <p:spTgt spid="675845">
                                            <p:txEl>
                                              <p:pRg st="1" end="1"/>
                                            </p:txEl>
                                          </p:spTgt>
                                        </p:tgtEl>
                                      </p:cBhvr>
                                    </p:animEffect>
                                  </p:childTnLst>
                                </p:cTn>
                              </p:par>
                            </p:childTnLst>
                          </p:cTn>
                        </p:par>
                        <p:par>
                          <p:cTn id="27" fill="hold" nodeType="afterGroup">
                            <p:stCondLst>
                              <p:cond delay="1000"/>
                            </p:stCondLst>
                            <p:childTnLst>
                              <p:par>
                                <p:cTn id="28" presetID="22" presetClass="entr" presetSubtype="8" fill="hold" grpId="0" nodeType="afterEffect">
                                  <p:stCondLst>
                                    <p:cond delay="0"/>
                                  </p:stCondLst>
                                  <p:childTnLst>
                                    <p:set>
                                      <p:cBhvr>
                                        <p:cTn id="29" dur="1" fill="hold">
                                          <p:stCondLst>
                                            <p:cond delay="0"/>
                                          </p:stCondLst>
                                        </p:cTn>
                                        <p:tgtEl>
                                          <p:spTgt spid="675845">
                                            <p:txEl>
                                              <p:pRg st="2" end="2"/>
                                            </p:txEl>
                                          </p:spTgt>
                                        </p:tgtEl>
                                        <p:attrNameLst>
                                          <p:attrName>style.visibility</p:attrName>
                                        </p:attrNameLst>
                                      </p:cBhvr>
                                      <p:to>
                                        <p:strVal val="visible"/>
                                      </p:to>
                                    </p:set>
                                    <p:animEffect transition="in" filter="wipe(left)">
                                      <p:cBhvr>
                                        <p:cTn id="30" dur="500"/>
                                        <p:tgtEl>
                                          <p:spTgt spid="675845">
                                            <p:txEl>
                                              <p:pRg st="2" end="2"/>
                                            </p:txEl>
                                          </p:spTgt>
                                        </p:tgtEl>
                                      </p:cBhvr>
                                    </p:animEffect>
                                  </p:childTnLst>
                                </p:cTn>
                              </p:par>
                            </p:childTnLst>
                          </p:cTn>
                        </p:par>
                        <p:par>
                          <p:cTn id="31" fill="hold" nodeType="afterGroup">
                            <p:stCondLst>
                              <p:cond delay="1500"/>
                            </p:stCondLst>
                            <p:childTnLst>
                              <p:par>
                                <p:cTn id="32" presetID="22" presetClass="entr" presetSubtype="8" fill="hold" grpId="0" nodeType="afterEffect">
                                  <p:stCondLst>
                                    <p:cond delay="0"/>
                                  </p:stCondLst>
                                  <p:childTnLst>
                                    <p:set>
                                      <p:cBhvr>
                                        <p:cTn id="33" dur="1" fill="hold">
                                          <p:stCondLst>
                                            <p:cond delay="0"/>
                                          </p:stCondLst>
                                        </p:cTn>
                                        <p:tgtEl>
                                          <p:spTgt spid="675845">
                                            <p:txEl>
                                              <p:pRg st="3" end="3"/>
                                            </p:txEl>
                                          </p:spTgt>
                                        </p:tgtEl>
                                        <p:attrNameLst>
                                          <p:attrName>style.visibility</p:attrName>
                                        </p:attrNameLst>
                                      </p:cBhvr>
                                      <p:to>
                                        <p:strVal val="visible"/>
                                      </p:to>
                                    </p:set>
                                    <p:animEffect transition="in" filter="wipe(left)">
                                      <p:cBhvr>
                                        <p:cTn id="34" dur="500"/>
                                        <p:tgtEl>
                                          <p:spTgt spid="675845">
                                            <p:txEl>
                                              <p:pRg st="3" end="3"/>
                                            </p:txEl>
                                          </p:spTgt>
                                        </p:tgtEl>
                                      </p:cBhvr>
                                    </p:animEffect>
                                  </p:childTnLst>
                                </p:cTn>
                              </p:par>
                            </p:childTnLst>
                          </p:cTn>
                        </p:par>
                        <p:par>
                          <p:cTn id="35" fill="hold" nodeType="afterGroup">
                            <p:stCondLst>
                              <p:cond delay="2000"/>
                            </p:stCondLst>
                            <p:childTnLst>
                              <p:par>
                                <p:cTn id="36" presetID="22" presetClass="entr" presetSubtype="8" fill="hold" grpId="0" nodeType="afterEffect">
                                  <p:stCondLst>
                                    <p:cond delay="0"/>
                                  </p:stCondLst>
                                  <p:childTnLst>
                                    <p:set>
                                      <p:cBhvr>
                                        <p:cTn id="37" dur="1" fill="hold">
                                          <p:stCondLst>
                                            <p:cond delay="0"/>
                                          </p:stCondLst>
                                        </p:cTn>
                                        <p:tgtEl>
                                          <p:spTgt spid="675845">
                                            <p:txEl>
                                              <p:pRg st="4" end="4"/>
                                            </p:txEl>
                                          </p:spTgt>
                                        </p:tgtEl>
                                        <p:attrNameLst>
                                          <p:attrName>style.visibility</p:attrName>
                                        </p:attrNameLst>
                                      </p:cBhvr>
                                      <p:to>
                                        <p:strVal val="visible"/>
                                      </p:to>
                                    </p:set>
                                    <p:animEffect transition="in" filter="wipe(left)">
                                      <p:cBhvr>
                                        <p:cTn id="38" dur="500"/>
                                        <p:tgtEl>
                                          <p:spTgt spid="675845">
                                            <p:txEl>
                                              <p:pRg st="4" end="4"/>
                                            </p:txEl>
                                          </p:spTgt>
                                        </p:tgtEl>
                                      </p:cBhvr>
                                    </p:animEffect>
                                  </p:childTnLst>
                                </p:cTn>
                              </p:par>
                            </p:childTnLst>
                          </p:cTn>
                        </p:par>
                        <p:par>
                          <p:cTn id="39" fill="hold" nodeType="afterGroup">
                            <p:stCondLst>
                              <p:cond delay="2500"/>
                            </p:stCondLst>
                            <p:childTnLst>
                              <p:par>
                                <p:cTn id="40" presetID="22" presetClass="entr" presetSubtype="8" fill="hold" grpId="0" nodeType="afterEffect">
                                  <p:stCondLst>
                                    <p:cond delay="0"/>
                                  </p:stCondLst>
                                  <p:childTnLst>
                                    <p:set>
                                      <p:cBhvr>
                                        <p:cTn id="41" dur="1" fill="hold">
                                          <p:stCondLst>
                                            <p:cond delay="0"/>
                                          </p:stCondLst>
                                        </p:cTn>
                                        <p:tgtEl>
                                          <p:spTgt spid="675845">
                                            <p:txEl>
                                              <p:pRg st="5" end="5"/>
                                            </p:txEl>
                                          </p:spTgt>
                                        </p:tgtEl>
                                        <p:attrNameLst>
                                          <p:attrName>style.visibility</p:attrName>
                                        </p:attrNameLst>
                                      </p:cBhvr>
                                      <p:to>
                                        <p:strVal val="visible"/>
                                      </p:to>
                                    </p:set>
                                    <p:animEffect transition="in" filter="wipe(left)">
                                      <p:cBhvr>
                                        <p:cTn id="42" dur="500"/>
                                        <p:tgtEl>
                                          <p:spTgt spid="675845">
                                            <p:txEl>
                                              <p:pRg st="5" end="5"/>
                                            </p:txEl>
                                          </p:spTgt>
                                        </p:tgtEl>
                                      </p:cBhvr>
                                    </p:animEffect>
                                  </p:childTnLst>
                                </p:cTn>
                              </p:par>
                            </p:childTnLst>
                          </p:cTn>
                        </p:par>
                        <p:par>
                          <p:cTn id="43" fill="hold" nodeType="afterGroup">
                            <p:stCondLst>
                              <p:cond delay="3000"/>
                            </p:stCondLst>
                            <p:childTnLst>
                              <p:par>
                                <p:cTn id="44" presetID="22" presetClass="entr" presetSubtype="8" fill="hold" grpId="0" nodeType="afterEffect">
                                  <p:stCondLst>
                                    <p:cond delay="0"/>
                                  </p:stCondLst>
                                  <p:childTnLst>
                                    <p:set>
                                      <p:cBhvr>
                                        <p:cTn id="45" dur="1" fill="hold">
                                          <p:stCondLst>
                                            <p:cond delay="0"/>
                                          </p:stCondLst>
                                        </p:cTn>
                                        <p:tgtEl>
                                          <p:spTgt spid="675845">
                                            <p:txEl>
                                              <p:pRg st="6" end="6"/>
                                            </p:txEl>
                                          </p:spTgt>
                                        </p:tgtEl>
                                        <p:attrNameLst>
                                          <p:attrName>style.visibility</p:attrName>
                                        </p:attrNameLst>
                                      </p:cBhvr>
                                      <p:to>
                                        <p:strVal val="visible"/>
                                      </p:to>
                                    </p:set>
                                    <p:animEffect transition="in" filter="wipe(left)">
                                      <p:cBhvr>
                                        <p:cTn id="46" dur="500"/>
                                        <p:tgtEl>
                                          <p:spTgt spid="675845">
                                            <p:txEl>
                                              <p:pRg st="6" end="6"/>
                                            </p:txEl>
                                          </p:spTgt>
                                        </p:tgtEl>
                                      </p:cBhvr>
                                    </p:animEffect>
                                  </p:childTnLst>
                                </p:cTn>
                              </p:par>
                            </p:childTnLst>
                          </p:cTn>
                        </p:par>
                        <p:par>
                          <p:cTn id="47" fill="hold" nodeType="afterGroup">
                            <p:stCondLst>
                              <p:cond delay="3500"/>
                            </p:stCondLst>
                            <p:childTnLst>
                              <p:par>
                                <p:cTn id="48" presetID="22" presetClass="entr" presetSubtype="8" fill="hold" grpId="0" nodeType="afterEffect">
                                  <p:stCondLst>
                                    <p:cond delay="0"/>
                                  </p:stCondLst>
                                  <p:childTnLst>
                                    <p:set>
                                      <p:cBhvr>
                                        <p:cTn id="49" dur="1" fill="hold">
                                          <p:stCondLst>
                                            <p:cond delay="0"/>
                                          </p:stCondLst>
                                        </p:cTn>
                                        <p:tgtEl>
                                          <p:spTgt spid="675845">
                                            <p:txEl>
                                              <p:pRg st="7" end="7"/>
                                            </p:txEl>
                                          </p:spTgt>
                                        </p:tgtEl>
                                        <p:attrNameLst>
                                          <p:attrName>style.visibility</p:attrName>
                                        </p:attrNameLst>
                                      </p:cBhvr>
                                      <p:to>
                                        <p:strVal val="visible"/>
                                      </p:to>
                                    </p:set>
                                    <p:animEffect transition="in" filter="wipe(left)">
                                      <p:cBhvr>
                                        <p:cTn id="50" dur="500"/>
                                        <p:tgtEl>
                                          <p:spTgt spid="675845">
                                            <p:txEl>
                                              <p:pRg st="7" end="7"/>
                                            </p:txEl>
                                          </p:spTgt>
                                        </p:tgtEl>
                                      </p:cBhvr>
                                    </p:animEffect>
                                  </p:childTnLst>
                                </p:cTn>
                              </p:par>
                            </p:childTnLst>
                          </p:cTn>
                        </p:par>
                        <p:par>
                          <p:cTn id="51" fill="hold" nodeType="afterGroup">
                            <p:stCondLst>
                              <p:cond delay="4000"/>
                            </p:stCondLst>
                            <p:childTnLst>
                              <p:par>
                                <p:cTn id="52" presetID="22" presetClass="entr" presetSubtype="8" fill="hold" grpId="0" nodeType="afterEffect">
                                  <p:stCondLst>
                                    <p:cond delay="0"/>
                                  </p:stCondLst>
                                  <p:childTnLst>
                                    <p:set>
                                      <p:cBhvr>
                                        <p:cTn id="53" dur="1" fill="hold">
                                          <p:stCondLst>
                                            <p:cond delay="0"/>
                                          </p:stCondLst>
                                        </p:cTn>
                                        <p:tgtEl>
                                          <p:spTgt spid="675845">
                                            <p:txEl>
                                              <p:pRg st="8" end="8"/>
                                            </p:txEl>
                                          </p:spTgt>
                                        </p:tgtEl>
                                        <p:attrNameLst>
                                          <p:attrName>style.visibility</p:attrName>
                                        </p:attrNameLst>
                                      </p:cBhvr>
                                      <p:to>
                                        <p:strVal val="visible"/>
                                      </p:to>
                                    </p:set>
                                    <p:animEffect transition="in" filter="wipe(left)">
                                      <p:cBhvr>
                                        <p:cTn id="54" dur="500"/>
                                        <p:tgtEl>
                                          <p:spTgt spid="675845">
                                            <p:txEl>
                                              <p:pRg st="8" end="8"/>
                                            </p:txEl>
                                          </p:spTgt>
                                        </p:tgtEl>
                                      </p:cBhvr>
                                    </p:animEffect>
                                  </p:childTnLst>
                                </p:cTn>
                              </p:par>
                            </p:childTnLst>
                          </p:cTn>
                        </p:par>
                        <p:par>
                          <p:cTn id="55" fill="hold" nodeType="afterGroup">
                            <p:stCondLst>
                              <p:cond delay="4500"/>
                            </p:stCondLst>
                            <p:childTnLst>
                              <p:par>
                                <p:cTn id="56" presetID="22" presetClass="entr" presetSubtype="8" fill="hold" grpId="0" nodeType="afterEffect">
                                  <p:stCondLst>
                                    <p:cond delay="0"/>
                                  </p:stCondLst>
                                  <p:childTnLst>
                                    <p:set>
                                      <p:cBhvr>
                                        <p:cTn id="57" dur="1" fill="hold">
                                          <p:stCondLst>
                                            <p:cond delay="0"/>
                                          </p:stCondLst>
                                        </p:cTn>
                                        <p:tgtEl>
                                          <p:spTgt spid="675845">
                                            <p:txEl>
                                              <p:pRg st="9" end="9"/>
                                            </p:txEl>
                                          </p:spTgt>
                                        </p:tgtEl>
                                        <p:attrNameLst>
                                          <p:attrName>style.visibility</p:attrName>
                                        </p:attrNameLst>
                                      </p:cBhvr>
                                      <p:to>
                                        <p:strVal val="visible"/>
                                      </p:to>
                                    </p:set>
                                    <p:animEffect transition="in" filter="wipe(left)">
                                      <p:cBhvr>
                                        <p:cTn id="58" dur="500"/>
                                        <p:tgtEl>
                                          <p:spTgt spid="675845">
                                            <p:txEl>
                                              <p:pRg st="9" end="9"/>
                                            </p:txEl>
                                          </p:spTgt>
                                        </p:tgtEl>
                                      </p:cBhvr>
                                    </p:animEffect>
                                  </p:childTnLst>
                                </p:cTn>
                              </p:par>
                            </p:childTnLst>
                          </p:cTn>
                        </p:par>
                        <p:par>
                          <p:cTn id="59" fill="hold" nodeType="afterGroup">
                            <p:stCondLst>
                              <p:cond delay="5000"/>
                            </p:stCondLst>
                            <p:childTnLst>
                              <p:par>
                                <p:cTn id="60" presetID="22" presetClass="entr" presetSubtype="8" fill="hold" grpId="0" nodeType="afterEffect">
                                  <p:stCondLst>
                                    <p:cond delay="0"/>
                                  </p:stCondLst>
                                  <p:childTnLst>
                                    <p:set>
                                      <p:cBhvr>
                                        <p:cTn id="61" dur="1" fill="hold">
                                          <p:stCondLst>
                                            <p:cond delay="0"/>
                                          </p:stCondLst>
                                        </p:cTn>
                                        <p:tgtEl>
                                          <p:spTgt spid="675845">
                                            <p:txEl>
                                              <p:pRg st="10" end="10"/>
                                            </p:txEl>
                                          </p:spTgt>
                                        </p:tgtEl>
                                        <p:attrNameLst>
                                          <p:attrName>style.visibility</p:attrName>
                                        </p:attrNameLst>
                                      </p:cBhvr>
                                      <p:to>
                                        <p:strVal val="visible"/>
                                      </p:to>
                                    </p:set>
                                    <p:animEffect transition="in" filter="wipe(left)">
                                      <p:cBhvr>
                                        <p:cTn id="62" dur="500"/>
                                        <p:tgtEl>
                                          <p:spTgt spid="675845">
                                            <p:txEl>
                                              <p:pRg st="10" end="10"/>
                                            </p:txEl>
                                          </p:spTgt>
                                        </p:tgtEl>
                                      </p:cBhvr>
                                    </p:animEffect>
                                  </p:childTnLst>
                                </p:cTn>
                              </p:par>
                            </p:childTnLst>
                          </p:cTn>
                        </p:par>
                        <p:par>
                          <p:cTn id="63" fill="hold" nodeType="afterGroup">
                            <p:stCondLst>
                              <p:cond delay="5500"/>
                            </p:stCondLst>
                            <p:childTnLst>
                              <p:par>
                                <p:cTn id="64" presetID="22" presetClass="entr" presetSubtype="8" fill="hold" grpId="0" nodeType="afterEffect">
                                  <p:stCondLst>
                                    <p:cond delay="0"/>
                                  </p:stCondLst>
                                  <p:childTnLst>
                                    <p:set>
                                      <p:cBhvr>
                                        <p:cTn id="65" dur="1" fill="hold">
                                          <p:stCondLst>
                                            <p:cond delay="0"/>
                                          </p:stCondLst>
                                        </p:cTn>
                                        <p:tgtEl>
                                          <p:spTgt spid="675845">
                                            <p:txEl>
                                              <p:pRg st="11" end="11"/>
                                            </p:txEl>
                                          </p:spTgt>
                                        </p:tgtEl>
                                        <p:attrNameLst>
                                          <p:attrName>style.visibility</p:attrName>
                                        </p:attrNameLst>
                                      </p:cBhvr>
                                      <p:to>
                                        <p:strVal val="visible"/>
                                      </p:to>
                                    </p:set>
                                    <p:animEffect transition="in" filter="wipe(left)">
                                      <p:cBhvr>
                                        <p:cTn id="66" dur="500"/>
                                        <p:tgtEl>
                                          <p:spTgt spid="675845">
                                            <p:txEl>
                                              <p:pRg st="11" end="11"/>
                                            </p:txEl>
                                          </p:spTgt>
                                        </p:tgtEl>
                                      </p:cBhvr>
                                    </p:animEffect>
                                  </p:childTnLst>
                                </p:cTn>
                              </p:par>
                            </p:childTnLst>
                          </p:cTn>
                        </p:par>
                        <p:par>
                          <p:cTn id="67" fill="hold" nodeType="afterGroup">
                            <p:stCondLst>
                              <p:cond delay="6000"/>
                            </p:stCondLst>
                            <p:childTnLst>
                              <p:par>
                                <p:cTn id="68" presetID="22" presetClass="entr" presetSubtype="8" fill="hold" grpId="0" nodeType="afterEffect">
                                  <p:stCondLst>
                                    <p:cond delay="0"/>
                                  </p:stCondLst>
                                  <p:childTnLst>
                                    <p:set>
                                      <p:cBhvr>
                                        <p:cTn id="69" dur="1" fill="hold">
                                          <p:stCondLst>
                                            <p:cond delay="0"/>
                                          </p:stCondLst>
                                        </p:cTn>
                                        <p:tgtEl>
                                          <p:spTgt spid="675845">
                                            <p:txEl>
                                              <p:pRg st="12" end="12"/>
                                            </p:txEl>
                                          </p:spTgt>
                                        </p:tgtEl>
                                        <p:attrNameLst>
                                          <p:attrName>style.visibility</p:attrName>
                                        </p:attrNameLst>
                                      </p:cBhvr>
                                      <p:to>
                                        <p:strVal val="visible"/>
                                      </p:to>
                                    </p:set>
                                    <p:animEffect transition="in" filter="wipe(left)">
                                      <p:cBhvr>
                                        <p:cTn id="70" dur="500"/>
                                        <p:tgtEl>
                                          <p:spTgt spid="675845">
                                            <p:txEl>
                                              <p:pRg st="12" end="12"/>
                                            </p:txEl>
                                          </p:spTgt>
                                        </p:tgtEl>
                                      </p:cBhvr>
                                    </p:animEffect>
                                  </p:childTnLst>
                                </p:cTn>
                              </p:par>
                            </p:childTnLst>
                          </p:cTn>
                        </p:par>
                        <p:par>
                          <p:cTn id="71" fill="hold" nodeType="afterGroup">
                            <p:stCondLst>
                              <p:cond delay="6500"/>
                            </p:stCondLst>
                            <p:childTnLst>
                              <p:par>
                                <p:cTn id="72" presetID="22" presetClass="entr" presetSubtype="8" fill="hold" grpId="0" nodeType="afterEffect">
                                  <p:stCondLst>
                                    <p:cond delay="0"/>
                                  </p:stCondLst>
                                  <p:childTnLst>
                                    <p:set>
                                      <p:cBhvr>
                                        <p:cTn id="73" dur="1" fill="hold">
                                          <p:stCondLst>
                                            <p:cond delay="0"/>
                                          </p:stCondLst>
                                        </p:cTn>
                                        <p:tgtEl>
                                          <p:spTgt spid="675845">
                                            <p:txEl>
                                              <p:pRg st="13" end="13"/>
                                            </p:txEl>
                                          </p:spTgt>
                                        </p:tgtEl>
                                        <p:attrNameLst>
                                          <p:attrName>style.visibility</p:attrName>
                                        </p:attrNameLst>
                                      </p:cBhvr>
                                      <p:to>
                                        <p:strVal val="visible"/>
                                      </p:to>
                                    </p:set>
                                    <p:animEffect transition="in" filter="wipe(left)">
                                      <p:cBhvr>
                                        <p:cTn id="74" dur="500"/>
                                        <p:tgtEl>
                                          <p:spTgt spid="675845">
                                            <p:txEl>
                                              <p:pRg st="13" end="13"/>
                                            </p:txEl>
                                          </p:spTgt>
                                        </p:tgtEl>
                                      </p:cBhvr>
                                    </p:animEffect>
                                  </p:childTnLst>
                                </p:cTn>
                              </p:par>
                            </p:childTnLst>
                          </p:cTn>
                        </p:par>
                        <p:par>
                          <p:cTn id="75" fill="hold" nodeType="afterGroup">
                            <p:stCondLst>
                              <p:cond delay="7000"/>
                            </p:stCondLst>
                            <p:childTnLst>
                              <p:par>
                                <p:cTn id="76" presetID="22" presetClass="entr" presetSubtype="8" fill="hold" grpId="0" nodeType="afterEffect">
                                  <p:stCondLst>
                                    <p:cond delay="0"/>
                                  </p:stCondLst>
                                  <p:childTnLst>
                                    <p:set>
                                      <p:cBhvr>
                                        <p:cTn id="77" dur="1" fill="hold">
                                          <p:stCondLst>
                                            <p:cond delay="0"/>
                                          </p:stCondLst>
                                        </p:cTn>
                                        <p:tgtEl>
                                          <p:spTgt spid="675845">
                                            <p:txEl>
                                              <p:pRg st="14" end="14"/>
                                            </p:txEl>
                                          </p:spTgt>
                                        </p:tgtEl>
                                        <p:attrNameLst>
                                          <p:attrName>style.visibility</p:attrName>
                                        </p:attrNameLst>
                                      </p:cBhvr>
                                      <p:to>
                                        <p:strVal val="visible"/>
                                      </p:to>
                                    </p:set>
                                    <p:animEffect transition="in" filter="wipe(left)">
                                      <p:cBhvr>
                                        <p:cTn id="78" dur="500"/>
                                        <p:tgtEl>
                                          <p:spTgt spid="675845">
                                            <p:txEl>
                                              <p:pRg st="14" end="14"/>
                                            </p:txEl>
                                          </p:spTgt>
                                        </p:tgtEl>
                                      </p:cBhvr>
                                    </p:animEffect>
                                  </p:childTnLst>
                                </p:cTn>
                              </p:par>
                            </p:childTnLst>
                          </p:cTn>
                        </p:par>
                        <p:par>
                          <p:cTn id="79" fill="hold" nodeType="afterGroup">
                            <p:stCondLst>
                              <p:cond delay="7500"/>
                            </p:stCondLst>
                            <p:childTnLst>
                              <p:par>
                                <p:cTn id="80" presetID="22" presetClass="entr" presetSubtype="8" fill="hold" grpId="0" nodeType="afterEffect">
                                  <p:stCondLst>
                                    <p:cond delay="0"/>
                                  </p:stCondLst>
                                  <p:childTnLst>
                                    <p:set>
                                      <p:cBhvr>
                                        <p:cTn id="81" dur="1" fill="hold">
                                          <p:stCondLst>
                                            <p:cond delay="0"/>
                                          </p:stCondLst>
                                        </p:cTn>
                                        <p:tgtEl>
                                          <p:spTgt spid="675845">
                                            <p:txEl>
                                              <p:pRg st="15" end="15"/>
                                            </p:txEl>
                                          </p:spTgt>
                                        </p:tgtEl>
                                        <p:attrNameLst>
                                          <p:attrName>style.visibility</p:attrName>
                                        </p:attrNameLst>
                                      </p:cBhvr>
                                      <p:to>
                                        <p:strVal val="visible"/>
                                      </p:to>
                                    </p:set>
                                    <p:animEffect transition="in" filter="wipe(left)">
                                      <p:cBhvr>
                                        <p:cTn id="82" dur="500"/>
                                        <p:tgtEl>
                                          <p:spTgt spid="675845">
                                            <p:txEl>
                                              <p:pRg st="15" end="15"/>
                                            </p:txEl>
                                          </p:spTgt>
                                        </p:tgtEl>
                                      </p:cBhvr>
                                    </p:animEffect>
                                  </p:childTnLst>
                                </p:cTn>
                              </p:par>
                            </p:childTnLst>
                          </p:cTn>
                        </p:par>
                        <p:par>
                          <p:cTn id="83" fill="hold" nodeType="afterGroup">
                            <p:stCondLst>
                              <p:cond delay="8000"/>
                            </p:stCondLst>
                            <p:childTnLst>
                              <p:par>
                                <p:cTn id="84" presetID="22" presetClass="entr" presetSubtype="8" fill="hold" grpId="0" nodeType="afterEffect">
                                  <p:stCondLst>
                                    <p:cond delay="0"/>
                                  </p:stCondLst>
                                  <p:childTnLst>
                                    <p:set>
                                      <p:cBhvr>
                                        <p:cTn id="85" dur="1" fill="hold">
                                          <p:stCondLst>
                                            <p:cond delay="0"/>
                                          </p:stCondLst>
                                        </p:cTn>
                                        <p:tgtEl>
                                          <p:spTgt spid="675845">
                                            <p:txEl>
                                              <p:pRg st="16" end="16"/>
                                            </p:txEl>
                                          </p:spTgt>
                                        </p:tgtEl>
                                        <p:attrNameLst>
                                          <p:attrName>style.visibility</p:attrName>
                                        </p:attrNameLst>
                                      </p:cBhvr>
                                      <p:to>
                                        <p:strVal val="visible"/>
                                      </p:to>
                                    </p:set>
                                    <p:animEffect transition="in" filter="wipe(left)">
                                      <p:cBhvr>
                                        <p:cTn id="86" dur="500"/>
                                        <p:tgtEl>
                                          <p:spTgt spid="675845">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43" grpId="0" build="p" bldLvl="3"/>
      <p:bldP spid="67584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990640" y="2263775"/>
            <a:ext cx="3854450" cy="1481138"/>
          </a:xfrm>
        </p:spPr>
        <p:txBody>
          <a:bodyPr/>
          <a:lstStyle/>
          <a:p>
            <a:pPr marL="508000" indent="-508000" eaLnBrk="1" hangingPunct="1"/>
            <a:r>
              <a:rPr lang="en-US" sz="2400" dirty="0" smtClean="0"/>
              <a:t>Public Key Cryptography</a:t>
            </a:r>
            <a:endParaRPr lang="en-US" sz="2400" dirty="0" smtClean="0">
              <a:solidFill>
                <a:schemeClr val="folHlink"/>
              </a:solidFill>
            </a:endParaRPr>
          </a:p>
        </p:txBody>
      </p:sp>
    </p:spTree>
    <p:extLst>
      <p:ext uri="{BB962C8B-B14F-4D97-AF65-F5344CB8AC3E}">
        <p14:creationId xmlns:p14="http://schemas.microsoft.com/office/powerpoint/2010/main" val="2043255548"/>
      </p:ext>
    </p:extLst>
  </p:cSld>
  <p:clrMapOvr>
    <a:masterClrMapping/>
  </p:clrMapOvr>
  <p:transition>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9" name="Rectangle 3"/>
          <p:cNvSpPr>
            <a:spLocks noGrp="1" noChangeArrowheads="1"/>
          </p:cNvSpPr>
          <p:nvPr>
            <p:ph type="body" sz="quarter" idx="10"/>
          </p:nvPr>
        </p:nvSpPr>
        <p:spPr>
          <a:xfrm>
            <a:off x="370340" y="692371"/>
            <a:ext cx="8578850" cy="4963853"/>
          </a:xfrm>
        </p:spPr>
        <p:txBody>
          <a:bodyPr/>
          <a:lstStyle/>
          <a:p>
            <a:pPr algn="just"/>
            <a:r>
              <a:rPr lang="en-US" dirty="0"/>
              <a:t>Asymmetric </a:t>
            </a:r>
            <a:r>
              <a:rPr lang="en-US" dirty="0" smtClean="0">
                <a:solidFill>
                  <a:schemeClr val="tx1"/>
                </a:solidFill>
              </a:rPr>
              <a:t>algorithms are also </a:t>
            </a:r>
            <a:r>
              <a:rPr lang="en-US" dirty="0">
                <a:solidFill>
                  <a:schemeClr val="tx1"/>
                </a:solidFill>
              </a:rPr>
              <a:t>called public-key </a:t>
            </a:r>
            <a:r>
              <a:rPr lang="en-US" dirty="0" smtClean="0">
                <a:solidFill>
                  <a:schemeClr val="tx1"/>
                </a:solidFill>
              </a:rPr>
              <a:t>algorithms.</a:t>
            </a:r>
          </a:p>
          <a:p>
            <a:pPr algn="just"/>
            <a:r>
              <a:rPr lang="en-US" dirty="0" smtClean="0">
                <a:solidFill>
                  <a:schemeClr val="tx1"/>
                </a:solidFill>
                <a:latin typeface="Arial" charset="0"/>
              </a:rPr>
              <a:t>Public</a:t>
            </a:r>
            <a:r>
              <a:rPr lang="en-US" dirty="0">
                <a:solidFill>
                  <a:schemeClr val="tx1"/>
                </a:solidFill>
                <a:latin typeface="Arial" charset="0"/>
              </a:rPr>
              <a:t>-key algorithms are asymmetric algorithms based on the use of two different </a:t>
            </a:r>
            <a:r>
              <a:rPr lang="en-US" dirty="0" smtClean="0">
                <a:solidFill>
                  <a:schemeClr val="tx1"/>
                </a:solidFill>
                <a:latin typeface="Arial" charset="0"/>
              </a:rPr>
              <a:t>keys, </a:t>
            </a:r>
            <a:r>
              <a:rPr lang="en-US" dirty="0">
                <a:solidFill>
                  <a:schemeClr val="tx1"/>
                </a:solidFill>
                <a:latin typeface="Arial" charset="0"/>
              </a:rPr>
              <a:t>instead of one.</a:t>
            </a:r>
          </a:p>
          <a:p>
            <a:pPr marL="800100" lvl="1" indent="-342900" algn="just">
              <a:buFont typeface="Arial"/>
              <a:buChar char="•"/>
            </a:pPr>
            <a:r>
              <a:rPr lang="en-US" b="1" dirty="0">
                <a:solidFill>
                  <a:schemeClr val="tx1"/>
                </a:solidFill>
                <a:latin typeface="Arial" charset="0"/>
              </a:rPr>
              <a:t>Private </a:t>
            </a:r>
            <a:r>
              <a:rPr lang="en-US" b="1" dirty="0" smtClean="0">
                <a:solidFill>
                  <a:schemeClr val="tx1"/>
                </a:solidFill>
                <a:latin typeface="Arial" charset="0"/>
              </a:rPr>
              <a:t>key - </a:t>
            </a:r>
            <a:r>
              <a:rPr lang="en-US" dirty="0" smtClean="0">
                <a:solidFill>
                  <a:schemeClr val="tx1"/>
                </a:solidFill>
                <a:latin typeface="Arial" charset="0"/>
              </a:rPr>
              <a:t>This </a:t>
            </a:r>
            <a:r>
              <a:rPr lang="en-US" dirty="0">
                <a:solidFill>
                  <a:schemeClr val="tx1"/>
                </a:solidFill>
                <a:latin typeface="Arial" charset="0"/>
              </a:rPr>
              <a:t>key must be know </a:t>
            </a:r>
            <a:r>
              <a:rPr lang="en-US" i="1" dirty="0">
                <a:solidFill>
                  <a:schemeClr val="tx1"/>
                </a:solidFill>
                <a:latin typeface="Arial" charset="0"/>
              </a:rPr>
              <a:t>only</a:t>
            </a:r>
            <a:r>
              <a:rPr lang="en-US" dirty="0">
                <a:solidFill>
                  <a:schemeClr val="tx1"/>
                </a:solidFill>
                <a:latin typeface="Arial" charset="0"/>
              </a:rPr>
              <a:t> by its </a:t>
            </a:r>
            <a:r>
              <a:rPr lang="en-US" dirty="0" smtClean="0">
                <a:solidFill>
                  <a:schemeClr val="tx1"/>
                </a:solidFill>
                <a:latin typeface="Arial" charset="0"/>
              </a:rPr>
              <a:t>owner.</a:t>
            </a:r>
            <a:endParaRPr lang="en-US" dirty="0">
              <a:solidFill>
                <a:schemeClr val="tx1"/>
              </a:solidFill>
              <a:latin typeface="Arial" charset="0"/>
            </a:endParaRPr>
          </a:p>
          <a:p>
            <a:pPr marL="800100" lvl="1" indent="-342900" algn="just">
              <a:buFont typeface="Arial"/>
              <a:buChar char="•"/>
            </a:pPr>
            <a:r>
              <a:rPr lang="en-US" b="1" dirty="0">
                <a:solidFill>
                  <a:schemeClr val="tx1"/>
                </a:solidFill>
                <a:latin typeface="Arial" charset="0"/>
              </a:rPr>
              <a:t>Public </a:t>
            </a:r>
            <a:r>
              <a:rPr lang="en-US" b="1" dirty="0" smtClean="0">
                <a:solidFill>
                  <a:schemeClr val="tx1"/>
                </a:solidFill>
                <a:latin typeface="Arial" charset="0"/>
              </a:rPr>
              <a:t>key - </a:t>
            </a:r>
            <a:r>
              <a:rPr lang="en-US" dirty="0" smtClean="0">
                <a:solidFill>
                  <a:schemeClr val="tx1"/>
                </a:solidFill>
                <a:latin typeface="Arial" charset="0"/>
              </a:rPr>
              <a:t>This </a:t>
            </a:r>
            <a:r>
              <a:rPr lang="en-US" dirty="0">
                <a:solidFill>
                  <a:schemeClr val="tx1"/>
                </a:solidFill>
                <a:latin typeface="Arial" charset="0"/>
              </a:rPr>
              <a:t>key is known to everyone (it is </a:t>
            </a:r>
            <a:r>
              <a:rPr lang="en-US" i="1" dirty="0">
                <a:solidFill>
                  <a:schemeClr val="tx1"/>
                </a:solidFill>
                <a:latin typeface="Arial" charset="0"/>
              </a:rPr>
              <a:t>public</a:t>
            </a:r>
            <a:r>
              <a:rPr lang="en-US" dirty="0" smtClean="0">
                <a:solidFill>
                  <a:schemeClr val="tx1"/>
                </a:solidFill>
                <a:latin typeface="Arial" charset="0"/>
              </a:rPr>
              <a:t>).</a:t>
            </a:r>
            <a:endParaRPr lang="en-US" dirty="0">
              <a:solidFill>
                <a:schemeClr val="tx1"/>
              </a:solidFill>
              <a:latin typeface="Arial" charset="0"/>
            </a:endParaRPr>
          </a:p>
          <a:p>
            <a:pPr algn="just"/>
            <a:r>
              <a:rPr lang="en-US" dirty="0" smtClean="0">
                <a:solidFill>
                  <a:schemeClr val="tx1"/>
                </a:solidFill>
                <a:latin typeface="Arial" charset="0"/>
              </a:rPr>
              <a:t>The </a:t>
            </a:r>
            <a:r>
              <a:rPr lang="en-US" dirty="0">
                <a:solidFill>
                  <a:schemeClr val="tx1"/>
                </a:solidFill>
                <a:latin typeface="Arial" charset="0"/>
              </a:rPr>
              <a:t>key </a:t>
            </a:r>
            <a:r>
              <a:rPr lang="en-US" dirty="0" smtClean="0">
                <a:solidFill>
                  <a:schemeClr val="tx1"/>
                </a:solidFill>
                <a:latin typeface="Arial" charset="0"/>
              </a:rPr>
              <a:t>used </a:t>
            </a:r>
            <a:r>
              <a:rPr lang="en-US" dirty="0">
                <a:solidFill>
                  <a:schemeClr val="tx1"/>
                </a:solidFill>
                <a:latin typeface="Arial" charset="0"/>
              </a:rPr>
              <a:t>for encryption is different from the </a:t>
            </a:r>
            <a:r>
              <a:rPr lang="en-US" dirty="0" smtClean="0">
                <a:solidFill>
                  <a:schemeClr val="tx1"/>
                </a:solidFill>
                <a:latin typeface="Arial" charset="0"/>
              </a:rPr>
              <a:t>key used </a:t>
            </a:r>
            <a:r>
              <a:rPr lang="en-US" dirty="0">
                <a:solidFill>
                  <a:schemeClr val="tx1"/>
                </a:solidFill>
                <a:latin typeface="Arial" charset="0"/>
              </a:rPr>
              <a:t>for decryption. </a:t>
            </a:r>
          </a:p>
          <a:p>
            <a:pPr marL="800100" lvl="1" indent="-342900" algn="just">
              <a:buFont typeface="Arial"/>
              <a:buChar char="•"/>
            </a:pPr>
            <a:r>
              <a:rPr lang="en-US" dirty="0">
                <a:solidFill>
                  <a:schemeClr val="tx1"/>
                </a:solidFill>
                <a:latin typeface="Arial" charset="0"/>
              </a:rPr>
              <a:t>However, the decryption key cannot, in any reasonable amount of time, be calculated from the encryption key and vice versa. </a:t>
            </a:r>
          </a:p>
          <a:p>
            <a:pPr algn="just"/>
            <a:r>
              <a:rPr lang="en-US" dirty="0" smtClean="0">
                <a:solidFill>
                  <a:schemeClr val="tx1"/>
                </a:solidFill>
                <a:latin typeface="Arial" charset="0"/>
              </a:rPr>
              <a:t>Public</a:t>
            </a:r>
            <a:r>
              <a:rPr lang="en-US" dirty="0">
                <a:solidFill>
                  <a:schemeClr val="tx1"/>
                </a:solidFill>
                <a:latin typeface="Arial" charset="0"/>
              </a:rPr>
              <a:t>-key systems have a clear advantage over symmetric </a:t>
            </a:r>
            <a:r>
              <a:rPr lang="en-US" dirty="0" smtClean="0">
                <a:solidFill>
                  <a:schemeClr val="tx1"/>
                </a:solidFill>
                <a:latin typeface="Arial" charset="0"/>
              </a:rPr>
              <a:t>algorithms. </a:t>
            </a:r>
            <a:endParaRPr lang="en-US" dirty="0">
              <a:solidFill>
                <a:schemeClr val="tx1"/>
              </a:solidFill>
              <a:latin typeface="Arial" charset="0"/>
            </a:endParaRPr>
          </a:p>
          <a:p>
            <a:pPr marL="800100" lvl="1" indent="-342900" algn="just">
              <a:buFont typeface="Arial"/>
              <a:buChar char="•"/>
            </a:pPr>
            <a:r>
              <a:rPr lang="en-US" dirty="0">
                <a:solidFill>
                  <a:schemeClr val="tx1"/>
                </a:solidFill>
                <a:latin typeface="Arial" charset="0"/>
              </a:rPr>
              <a:t>There is no need to agree on a common key for both the sender and the receiver. </a:t>
            </a:r>
          </a:p>
        </p:txBody>
      </p:sp>
      <p:sp>
        <p:nvSpPr>
          <p:cNvPr id="126978" name="Rectangle 2"/>
          <p:cNvSpPr>
            <a:spLocks noGrp="1" noChangeArrowheads="1"/>
          </p:cNvSpPr>
          <p:nvPr>
            <p:ph type="title"/>
          </p:nvPr>
        </p:nvSpPr>
        <p:spPr>
          <a:xfrm>
            <a:off x="1250302" y="3"/>
            <a:ext cx="7715723" cy="821094"/>
          </a:xfrm>
        </p:spPr>
        <p:txBody>
          <a:bodyPr/>
          <a:lstStyle/>
          <a:p>
            <a:r>
              <a:rPr lang="en-US" sz="1800" dirty="0" smtClean="0">
                <a:latin typeface="Arial" charset="0"/>
              </a:rPr>
              <a:t>Symmetric Versus Asymmetric Key Algorithms</a:t>
            </a:r>
            <a:r>
              <a:rPr lang="en-US" sz="1800" dirty="0">
                <a:latin typeface="Arial" charset="0"/>
              </a:rPr>
              <a:t/>
            </a:r>
            <a:br>
              <a:rPr lang="en-US" sz="1800" dirty="0">
                <a:latin typeface="Arial" charset="0"/>
              </a:rPr>
            </a:br>
            <a:r>
              <a:rPr lang="en-US" dirty="0">
                <a:latin typeface="Arial" charset="0"/>
              </a:rPr>
              <a:t>Asymmetric Key </a:t>
            </a:r>
            <a:r>
              <a:rPr lang="en-US" dirty="0" smtClean="0">
                <a:latin typeface="Arial" charset="0"/>
              </a:rPr>
              <a:t>Algorithms</a:t>
            </a:r>
            <a:endParaRPr lang="en-US" dirty="0">
              <a:latin typeface="Arial" charset="0"/>
            </a:endParaRPr>
          </a:p>
        </p:txBody>
      </p:sp>
    </p:spTree>
    <p:extLst>
      <p:ext uri="{BB962C8B-B14F-4D97-AF65-F5344CB8AC3E}">
        <p14:creationId xmlns:p14="http://schemas.microsoft.com/office/powerpoint/2010/main" val="44591138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3" name="Rectangle 3"/>
          <p:cNvSpPr>
            <a:spLocks noGrp="1" noChangeArrowheads="1"/>
          </p:cNvSpPr>
          <p:nvPr>
            <p:ph type="body" sz="quarter" idx="10"/>
          </p:nvPr>
        </p:nvSpPr>
        <p:spPr>
          <a:xfrm>
            <a:off x="839754" y="1232333"/>
            <a:ext cx="7991381" cy="2294638"/>
          </a:xfrm>
        </p:spPr>
        <p:txBody>
          <a:bodyPr/>
          <a:lstStyle/>
          <a:p>
            <a:pPr marL="0" indent="0" algn="just">
              <a:buNone/>
            </a:pPr>
            <a:r>
              <a:rPr lang="en-US" dirty="0"/>
              <a:t>When sending a message that ensures message confidentiality, authentication and integrity, the combination of two encryption phases is necessary</a:t>
            </a:r>
            <a:r>
              <a:rPr lang="en-US" dirty="0" smtClean="0"/>
              <a:t>.</a:t>
            </a:r>
          </a:p>
          <a:p>
            <a:pPr algn="just"/>
            <a:r>
              <a:rPr lang="en-US" b="1" dirty="0"/>
              <a:t>Phase </a:t>
            </a:r>
            <a:r>
              <a:rPr lang="en-US" b="1" dirty="0" smtClean="0"/>
              <a:t>1 - Confidentiality</a:t>
            </a:r>
          </a:p>
          <a:p>
            <a:pPr algn="just"/>
            <a:r>
              <a:rPr lang="en-US" b="1" dirty="0"/>
              <a:t>Phase </a:t>
            </a:r>
            <a:r>
              <a:rPr lang="en-US" b="1" dirty="0" smtClean="0"/>
              <a:t>2 - </a:t>
            </a:r>
            <a:r>
              <a:rPr lang="en-US" b="1" dirty="0"/>
              <a:t>Authentication and Integrity</a:t>
            </a:r>
            <a:endParaRPr lang="en-US" dirty="0">
              <a:latin typeface="Arial" charset="0"/>
            </a:endParaRPr>
          </a:p>
        </p:txBody>
      </p:sp>
      <p:sp>
        <p:nvSpPr>
          <p:cNvPr id="128002" name="Rectangle 2"/>
          <p:cNvSpPr>
            <a:spLocks noGrp="1" noChangeArrowheads="1"/>
          </p:cNvSpPr>
          <p:nvPr>
            <p:ph type="title"/>
          </p:nvPr>
        </p:nvSpPr>
        <p:spPr>
          <a:xfrm>
            <a:off x="1231641" y="339522"/>
            <a:ext cx="7734384" cy="481572"/>
          </a:xfrm>
        </p:spPr>
        <p:txBody>
          <a:bodyPr/>
          <a:lstStyle/>
          <a:p>
            <a:r>
              <a:rPr lang="en-US" sz="1800" dirty="0">
                <a:latin typeface="Arial" charset="0"/>
              </a:rPr>
              <a:t/>
            </a:r>
            <a:br>
              <a:rPr lang="en-US" sz="1800" dirty="0">
                <a:latin typeface="Arial" charset="0"/>
              </a:rPr>
            </a:br>
            <a:r>
              <a:rPr lang="en-US" sz="2800" dirty="0" smtClean="0">
                <a:latin typeface="Arial" charset="0"/>
              </a:rPr>
              <a:t>Asymmetric Algorithms</a:t>
            </a:r>
            <a:endParaRPr lang="en-US" sz="2800" dirty="0">
              <a:latin typeface="Arial" charset="0"/>
            </a:endParaRPr>
          </a:p>
        </p:txBody>
      </p:sp>
    </p:spTree>
    <p:extLst>
      <p:ext uri="{BB962C8B-B14F-4D97-AF65-F5344CB8AC3E}">
        <p14:creationId xmlns:p14="http://schemas.microsoft.com/office/powerpoint/2010/main" val="56097338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8243" name="Rectangle 3"/>
          <p:cNvSpPr>
            <a:spLocks noGrp="1" noChangeArrowheads="1"/>
          </p:cNvSpPr>
          <p:nvPr>
            <p:ph type="body" sz="quarter" idx="10"/>
          </p:nvPr>
        </p:nvSpPr>
        <p:spPr>
          <a:xfrm>
            <a:off x="858415" y="1446106"/>
            <a:ext cx="7960147" cy="3816359"/>
          </a:xfrm>
        </p:spPr>
        <p:txBody>
          <a:bodyPr/>
          <a:lstStyle/>
          <a:p>
            <a:pPr algn="just"/>
            <a:r>
              <a:rPr lang="en-US" dirty="0">
                <a:latin typeface="Arial" charset="0"/>
              </a:rPr>
              <a:t>Well-known asymmetric key algorithms:</a:t>
            </a:r>
          </a:p>
          <a:p>
            <a:pPr marL="800100" lvl="1" indent="-342900" algn="just">
              <a:buFont typeface="Arial"/>
              <a:buChar char="•"/>
            </a:pPr>
            <a:r>
              <a:rPr lang="en-US" dirty="0" err="1">
                <a:latin typeface="Arial" charset="0"/>
              </a:rPr>
              <a:t>Diffie</a:t>
            </a:r>
            <a:r>
              <a:rPr lang="en-US" dirty="0">
                <a:latin typeface="Arial" charset="0"/>
              </a:rPr>
              <a:t>-Hellman</a:t>
            </a:r>
          </a:p>
          <a:p>
            <a:pPr marL="800100" lvl="1" indent="-342900" algn="just">
              <a:buFont typeface="Arial"/>
              <a:buChar char="•"/>
            </a:pPr>
            <a:r>
              <a:rPr lang="en-US" dirty="0">
                <a:latin typeface="Arial" charset="0"/>
              </a:rPr>
              <a:t>Digital Signature Standard (DSS), which incorporates the Digital Signature </a:t>
            </a:r>
            <a:r>
              <a:rPr lang="en-US" dirty="0" smtClean="0">
                <a:solidFill>
                  <a:schemeClr val="tx1"/>
                </a:solidFill>
                <a:latin typeface="Arial" charset="0"/>
              </a:rPr>
              <a:t>Algorithm (DSA)</a:t>
            </a:r>
            <a:endParaRPr lang="en-US" dirty="0">
              <a:solidFill>
                <a:schemeClr val="tx1"/>
              </a:solidFill>
              <a:latin typeface="Arial" charset="0"/>
            </a:endParaRPr>
          </a:p>
          <a:p>
            <a:pPr marL="800100" lvl="1" indent="-342900" algn="just">
              <a:buFont typeface="Arial"/>
              <a:buChar char="•"/>
            </a:pPr>
            <a:r>
              <a:rPr lang="en-US" dirty="0">
                <a:latin typeface="Arial" charset="0"/>
              </a:rPr>
              <a:t>RSA encryption algorithms</a:t>
            </a:r>
          </a:p>
          <a:p>
            <a:pPr marL="800100" lvl="1" indent="-342900" algn="just">
              <a:buFont typeface="Arial"/>
              <a:buChar char="•"/>
            </a:pPr>
            <a:r>
              <a:rPr lang="en-US" dirty="0" err="1">
                <a:latin typeface="Arial" charset="0"/>
              </a:rPr>
              <a:t>ElGamal</a:t>
            </a:r>
            <a:endParaRPr lang="en-US" dirty="0">
              <a:latin typeface="Arial" charset="0"/>
            </a:endParaRPr>
          </a:p>
          <a:p>
            <a:pPr marL="800100" lvl="1" indent="-342900" algn="just">
              <a:buFont typeface="Arial"/>
              <a:buChar char="•"/>
            </a:pPr>
            <a:r>
              <a:rPr lang="en-US" dirty="0">
                <a:latin typeface="Arial" charset="0"/>
              </a:rPr>
              <a:t>Elliptical curve techniques</a:t>
            </a:r>
          </a:p>
          <a:p>
            <a:endParaRPr lang="en-US" dirty="0">
              <a:latin typeface="Arial" charset="0"/>
            </a:endParaRPr>
          </a:p>
        </p:txBody>
      </p:sp>
      <p:sp>
        <p:nvSpPr>
          <p:cNvPr id="138242" name="Rectangle 2"/>
          <p:cNvSpPr>
            <a:spLocks noGrp="1" noChangeArrowheads="1"/>
          </p:cNvSpPr>
          <p:nvPr>
            <p:ph type="title"/>
          </p:nvPr>
        </p:nvSpPr>
        <p:spPr>
          <a:xfrm>
            <a:off x="1287624" y="394392"/>
            <a:ext cx="7678401" cy="743943"/>
          </a:xfrm>
        </p:spPr>
        <p:txBody>
          <a:bodyPr/>
          <a:lstStyle/>
          <a:p>
            <a:r>
              <a:rPr lang="en-US" dirty="0">
                <a:latin typeface="Arial" charset="0"/>
              </a:rPr>
              <a:t/>
            </a:r>
            <a:br>
              <a:rPr lang="en-US" dirty="0">
                <a:latin typeface="Arial" charset="0"/>
              </a:rPr>
            </a:br>
            <a:r>
              <a:rPr lang="en-US" sz="2800" dirty="0">
                <a:latin typeface="Arial" charset="0"/>
              </a:rPr>
              <a:t>Asymmetric </a:t>
            </a:r>
            <a:r>
              <a:rPr lang="en-US" sz="2800" dirty="0" smtClean="0">
                <a:latin typeface="Arial" charset="0"/>
              </a:rPr>
              <a:t>Algorithms</a:t>
            </a:r>
            <a:endParaRPr lang="en-US" sz="1800" dirty="0">
              <a:latin typeface="Arial" charset="0"/>
            </a:endParaRPr>
          </a:p>
        </p:txBody>
      </p:sp>
    </p:spTree>
    <p:extLst>
      <p:ext uri="{BB962C8B-B14F-4D97-AF65-F5344CB8AC3E}">
        <p14:creationId xmlns:p14="http://schemas.microsoft.com/office/powerpoint/2010/main" val="311885331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a:xfrm>
            <a:off x="1194318" y="93311"/>
            <a:ext cx="7746560" cy="541175"/>
          </a:xfrm>
        </p:spPr>
        <p:txBody>
          <a:bodyPr/>
          <a:lstStyle/>
          <a:p>
            <a:r>
              <a:rPr lang="en-US" dirty="0">
                <a:latin typeface="Arial" charset="0"/>
              </a:rPr>
              <a:t/>
            </a:r>
            <a:br>
              <a:rPr lang="en-US" dirty="0">
                <a:latin typeface="Arial" charset="0"/>
              </a:rPr>
            </a:br>
            <a:r>
              <a:rPr lang="en-US" sz="3600" dirty="0">
                <a:latin typeface="Arial" charset="0"/>
              </a:rPr>
              <a:t>Asymmetric Algorithms</a:t>
            </a:r>
            <a:endParaRPr lang="en-US" sz="4400" dirty="0">
              <a:latin typeface="Arial" charset="0"/>
            </a:endParaRPr>
          </a:p>
        </p:txBody>
      </p:sp>
      <p:graphicFrame>
        <p:nvGraphicFramePr>
          <p:cNvPr id="620584" name="Group 40"/>
          <p:cNvGraphicFramePr>
            <a:graphicFrameLocks noGrp="1"/>
          </p:cNvGraphicFramePr>
          <p:nvPr>
            <p:ph idx="4294967295"/>
            <p:extLst>
              <p:ext uri="{D42A27DB-BD31-4B8C-83A1-F6EECF244321}">
                <p14:modId xmlns:p14="http://schemas.microsoft.com/office/powerpoint/2010/main" val="3194599487"/>
              </p:ext>
            </p:extLst>
          </p:nvPr>
        </p:nvGraphicFramePr>
        <p:xfrm>
          <a:off x="227566" y="710224"/>
          <a:ext cx="8776955" cy="5270424"/>
        </p:xfrm>
        <a:graphic>
          <a:graphicData uri="http://schemas.openxmlformats.org/drawingml/2006/table">
            <a:tbl>
              <a:tblPr firstRow="1" firstCol="1" bandRow="1">
                <a:tableStyleId>{3C2FFA5D-87B4-456A-9821-1D502468CF0F}</a:tableStyleId>
              </a:tblPr>
              <a:tblGrid>
                <a:gridCol w="1412548"/>
                <a:gridCol w="1103086"/>
                <a:gridCol w="6261321"/>
              </a:tblGrid>
              <a:tr h="425759">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effectLst/>
                        </a:rPr>
                        <a:t>Algorithm</a:t>
                      </a:r>
                      <a:endParaRPr kumimoji="0" lang="en-US" sz="1200" b="1"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effectLst/>
                        </a:rPr>
                        <a:t>Key length</a:t>
                      </a:r>
                    </a:p>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effectLst/>
                        </a:rPr>
                        <a:t>(in bits)</a:t>
                      </a:r>
                      <a:endParaRPr kumimoji="0" lang="en-US" sz="1200" b="1"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effectLst/>
                        </a:rPr>
                        <a:t>Description</a:t>
                      </a:r>
                      <a:endParaRPr kumimoji="0" lang="en-US" sz="1200" b="1" i="0" u="none" strike="noStrike" cap="none" normalizeH="0" baseline="0" dirty="0" smtClean="0">
                        <a:ln>
                          <a:noFill/>
                        </a:ln>
                        <a:solidFill>
                          <a:schemeClr val="tx1"/>
                        </a:solidFill>
                        <a:effectLst/>
                        <a:latin typeface="Arial" charset="0"/>
                      </a:endParaRPr>
                    </a:p>
                  </a:txBody>
                  <a:tcPr marT="45725" marB="45725" anchor="ctr" horzOverflow="overflow"/>
                </a:tc>
              </a:tr>
              <a:tr h="817404">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err="1" smtClean="0">
                          <a:ln>
                            <a:noFill/>
                          </a:ln>
                          <a:solidFill>
                            <a:schemeClr val="tx1"/>
                          </a:solidFill>
                          <a:effectLst/>
                        </a:rPr>
                        <a:t>Diffie</a:t>
                      </a:r>
                      <a:r>
                        <a:rPr kumimoji="0" lang="en-US" sz="1200" u="none" strike="noStrike" cap="none" normalizeH="0" baseline="0" dirty="0" smtClean="0">
                          <a:ln>
                            <a:noFill/>
                          </a:ln>
                          <a:solidFill>
                            <a:schemeClr val="tx1"/>
                          </a:solidFill>
                          <a:effectLst/>
                        </a:rPr>
                        <a:t>-Hellman</a:t>
                      </a:r>
                      <a:endParaRPr kumimoji="0" lang="en-US" sz="1200" b="1" i="0" u="none" strike="sng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dirty="0" smtClean="0">
                          <a:ln>
                            <a:noFill/>
                          </a:ln>
                          <a:solidFill>
                            <a:schemeClr val="tx1"/>
                          </a:solidFill>
                          <a:effectLst/>
                        </a:rPr>
                        <a:t>512, 1024, 2048</a:t>
                      </a:r>
                      <a:endParaRPr kumimoji="0" lang="en-US" sz="1000" b="0"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Public key algorithm invented in 1976 by Whitfield </a:t>
                      </a:r>
                      <a:r>
                        <a:rPr kumimoji="0" lang="en-US" sz="1050" u="none" strike="noStrike" cap="none" normalizeH="0" baseline="0" dirty="0" err="1" smtClean="0">
                          <a:ln>
                            <a:noFill/>
                          </a:ln>
                          <a:solidFill>
                            <a:schemeClr val="tx1"/>
                          </a:solidFill>
                          <a:effectLst/>
                        </a:rPr>
                        <a:t>Diffie</a:t>
                      </a:r>
                      <a:r>
                        <a:rPr kumimoji="0" lang="en-US" sz="1050" u="none" strike="noStrike" cap="none" normalizeH="0" baseline="0" dirty="0" smtClean="0">
                          <a:ln>
                            <a:noFill/>
                          </a:ln>
                          <a:solidFill>
                            <a:schemeClr val="tx1"/>
                          </a:solidFill>
                          <a:effectLst/>
                        </a:rPr>
                        <a:t> and Martin Hellman that allows two parties to agree on a key that they can use to encrypt messages.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Security depends on the assumption that it is easy to raise a number to a certain power, but difficult to compute which power was used given the number and the outcome.</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r h="800130">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dirty="0" smtClean="0">
                          <a:ln>
                            <a:noFill/>
                          </a:ln>
                          <a:solidFill>
                            <a:schemeClr val="tx1"/>
                          </a:solidFill>
                          <a:effectLst/>
                        </a:rPr>
                        <a:t>Digital Signature Standard and Digital Signature Algorithm </a:t>
                      </a:r>
                      <a:endParaRPr kumimoji="0" lang="en-US" sz="1200" b="1" i="0" u="none" strike="sng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smtClean="0">
                          <a:ln>
                            <a:noFill/>
                          </a:ln>
                          <a:solidFill>
                            <a:schemeClr val="tx1"/>
                          </a:solidFill>
                          <a:effectLst/>
                        </a:rPr>
                        <a:t>512 - 1024</a:t>
                      </a:r>
                      <a:endParaRPr kumimoji="0" lang="en-US" sz="1000" b="0"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Created by NIST and specifies DSA as the algorithm for digital signatures.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DSA is a public key algorithm based on the </a:t>
                      </a:r>
                      <a:r>
                        <a:rPr kumimoji="0" lang="en-US" sz="1050" u="none" strike="noStrike" cap="none" normalizeH="0" baseline="0" dirty="0" err="1" smtClean="0">
                          <a:ln>
                            <a:noFill/>
                          </a:ln>
                          <a:solidFill>
                            <a:schemeClr val="tx1"/>
                          </a:solidFill>
                          <a:effectLst/>
                        </a:rPr>
                        <a:t>ElGamal</a:t>
                      </a:r>
                      <a:r>
                        <a:rPr kumimoji="0" lang="en-US" sz="1050" u="none" strike="noStrike" cap="none" normalizeH="0" baseline="0" dirty="0" smtClean="0">
                          <a:ln>
                            <a:noFill/>
                          </a:ln>
                          <a:solidFill>
                            <a:schemeClr val="tx1"/>
                          </a:solidFill>
                          <a:effectLst/>
                        </a:rPr>
                        <a:t> signature scheme.</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Signature creation speed is similar with RSA, but is 10 to 40 times as slow for verification. </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r h="1044805">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200" u="none" strike="noStrike" cap="none" normalizeH="0" baseline="0" smtClean="0">
                          <a:ln>
                            <a:noFill/>
                          </a:ln>
                          <a:solidFill>
                            <a:schemeClr val="tx1"/>
                          </a:solidFill>
                          <a:effectLst/>
                        </a:rPr>
                        <a:t>RSA encryption algorithms</a:t>
                      </a:r>
                      <a:endParaRPr kumimoji="0" lang="en-US" sz="1200" b="1"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dirty="0" smtClean="0">
                          <a:ln>
                            <a:noFill/>
                          </a:ln>
                          <a:solidFill>
                            <a:schemeClr val="tx1"/>
                          </a:solidFill>
                          <a:effectLst/>
                        </a:rPr>
                        <a:t>512 to 2048</a:t>
                      </a:r>
                      <a:endParaRPr kumimoji="0" lang="en-US" sz="1000" b="0"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Developed by Ron </a:t>
                      </a:r>
                      <a:r>
                        <a:rPr kumimoji="0" lang="en-US" sz="1050" u="none" strike="noStrike" cap="none" normalizeH="0" baseline="0" dirty="0" err="1" smtClean="0">
                          <a:ln>
                            <a:noFill/>
                          </a:ln>
                          <a:solidFill>
                            <a:schemeClr val="tx1"/>
                          </a:solidFill>
                          <a:effectLst/>
                        </a:rPr>
                        <a:t>Rivest</a:t>
                      </a:r>
                      <a:r>
                        <a:rPr kumimoji="0" lang="en-US" sz="1050" u="none" strike="noStrike" cap="none" normalizeH="0" baseline="0" dirty="0" smtClean="0">
                          <a:ln>
                            <a:noFill/>
                          </a:ln>
                          <a:solidFill>
                            <a:schemeClr val="tx1"/>
                          </a:solidFill>
                          <a:effectLst/>
                        </a:rPr>
                        <a:t>, </a:t>
                      </a:r>
                      <a:r>
                        <a:rPr kumimoji="0" lang="en-US" sz="1050" u="none" strike="noStrike" cap="none" normalizeH="0" baseline="0" dirty="0" err="1" smtClean="0">
                          <a:ln>
                            <a:noFill/>
                          </a:ln>
                          <a:solidFill>
                            <a:schemeClr val="tx1"/>
                          </a:solidFill>
                          <a:effectLst/>
                        </a:rPr>
                        <a:t>Adi</a:t>
                      </a:r>
                      <a:r>
                        <a:rPr kumimoji="0" lang="en-US" sz="1050" u="none" strike="noStrike" cap="none" normalizeH="0" baseline="0" dirty="0" smtClean="0">
                          <a:ln>
                            <a:noFill/>
                          </a:ln>
                          <a:solidFill>
                            <a:schemeClr val="tx1"/>
                          </a:solidFill>
                          <a:effectLst/>
                        </a:rPr>
                        <a:t> Shamir, and Leonard </a:t>
                      </a:r>
                      <a:r>
                        <a:rPr kumimoji="0" lang="en-US" sz="1050" u="none" strike="noStrike" cap="none" normalizeH="0" baseline="0" dirty="0" err="1" smtClean="0">
                          <a:ln>
                            <a:noFill/>
                          </a:ln>
                          <a:solidFill>
                            <a:schemeClr val="tx1"/>
                          </a:solidFill>
                          <a:effectLst/>
                        </a:rPr>
                        <a:t>Adleman</a:t>
                      </a:r>
                      <a:r>
                        <a:rPr kumimoji="0" lang="en-US" sz="1050" u="none" strike="noStrike" cap="none" normalizeH="0" baseline="0" dirty="0" smtClean="0">
                          <a:ln>
                            <a:noFill/>
                          </a:ln>
                          <a:solidFill>
                            <a:schemeClr val="tx1"/>
                          </a:solidFill>
                          <a:effectLst/>
                        </a:rPr>
                        <a:t> at MIT in 1977.</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It is an algorithm for public-key cryptography based on the difficulty of factoring very large numbers.</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It is the first algorithm known to be suitable for signing and encryption, and is one of the first great advances in public key cryptography.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Widely used in electronic commerce protocols, and is believed to be secure given sufficiently long keys and the use of up-to-date implementations.</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r h="881846">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fr-FR" sz="1200" u="none" strike="noStrike" cap="none" normalizeH="0" baseline="0" smtClean="0">
                          <a:ln>
                            <a:noFill/>
                          </a:ln>
                          <a:solidFill>
                            <a:schemeClr val="tx1"/>
                          </a:solidFill>
                          <a:effectLst/>
                        </a:rPr>
                        <a:t>EIGamal</a:t>
                      </a:r>
                      <a:endParaRPr kumimoji="0" lang="en-US" sz="1200" b="1"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smtClean="0">
                          <a:ln>
                            <a:noFill/>
                          </a:ln>
                          <a:solidFill>
                            <a:schemeClr val="tx1"/>
                          </a:solidFill>
                          <a:effectLst/>
                        </a:rPr>
                        <a:t>512 - 1024</a:t>
                      </a:r>
                      <a:endParaRPr kumimoji="0" lang="en-US" sz="1000" b="0"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An asymmetric key encryption algorithm for public-key cryptography which is based on the Diffie-Hellman key agreement.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Developed in 1984 and used in GNU Privacy Guard software, PGP, and other cryptosystems. </a:t>
                      </a:r>
                    </a:p>
                    <a:p>
                      <a:pPr marL="0" marR="0" lvl="0" indent="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A disadvantage is that the encrypted message becomes very big, about twice the size of the original message, and for this reason, it is only used for small messages, such as secret keys.</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r h="772520">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fr-FR" sz="1200" u="none" strike="noStrike" cap="none" normalizeH="0" baseline="0" smtClean="0">
                          <a:ln>
                            <a:noFill/>
                          </a:ln>
                          <a:solidFill>
                            <a:schemeClr val="tx1"/>
                          </a:solidFill>
                          <a:effectLst/>
                        </a:rPr>
                        <a:t>Elliptical curve techniques</a:t>
                      </a:r>
                      <a:endParaRPr kumimoji="0" lang="en-US" sz="1200" b="1" i="0" u="none" strike="noStrike" cap="none" normalizeH="0" baseline="0" smtClean="0">
                        <a:ln>
                          <a:noFill/>
                        </a:ln>
                        <a:solidFill>
                          <a:schemeClr val="tx1"/>
                        </a:solidFill>
                        <a:effectLst/>
                        <a:latin typeface="Arial" charset="0"/>
                      </a:endParaRPr>
                    </a:p>
                  </a:txBody>
                  <a:tcPr marT="45725" marB="45725" anchor="ctr" horzOverflow="overflow"/>
                </a:tc>
                <a:tc>
                  <a:txBody>
                    <a:bodyPr/>
                    <a:lstStyle/>
                    <a:p>
                      <a:pPr marL="0" marR="0" lvl="0" indent="0" algn="ctr"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00" u="none" strike="noStrike" cap="none" normalizeH="0" baseline="0" dirty="0" smtClean="0">
                          <a:ln>
                            <a:noFill/>
                          </a:ln>
                          <a:solidFill>
                            <a:schemeClr val="tx1"/>
                          </a:solidFill>
                          <a:effectLst/>
                        </a:rPr>
                        <a:t>160</a:t>
                      </a:r>
                      <a:endParaRPr kumimoji="0" lang="en-US" sz="1000" b="0" i="0" u="none" strike="noStrike" cap="none" normalizeH="0" baseline="0" dirty="0" smtClean="0">
                        <a:ln>
                          <a:noFill/>
                        </a:ln>
                        <a:solidFill>
                          <a:schemeClr val="tx1"/>
                        </a:solidFill>
                        <a:effectLst/>
                        <a:latin typeface="Arial" charset="0"/>
                      </a:endParaRPr>
                    </a:p>
                  </a:txBody>
                  <a:tcPr marT="45725" marB="45725" anchor="ctr" horzOverflow="overflow"/>
                </a:tc>
                <a:tc>
                  <a:txBody>
                    <a:bodyPr/>
                    <a:lstStyle/>
                    <a:p>
                      <a:pPr marL="171450" marR="0" lvl="0" indent="-17145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Elliptic curve cryptography was invented by Neil </a:t>
                      </a:r>
                      <a:r>
                        <a:rPr kumimoji="0" lang="en-US" sz="1050" u="none" strike="noStrike" cap="none" normalizeH="0" baseline="0" dirty="0" err="1" smtClean="0">
                          <a:ln>
                            <a:noFill/>
                          </a:ln>
                          <a:solidFill>
                            <a:schemeClr val="tx1"/>
                          </a:solidFill>
                          <a:effectLst/>
                        </a:rPr>
                        <a:t>Koblitz</a:t>
                      </a:r>
                      <a:r>
                        <a:rPr kumimoji="0" lang="en-US" sz="1050" u="none" strike="noStrike" cap="none" normalizeH="0" baseline="0" dirty="0" smtClean="0">
                          <a:ln>
                            <a:noFill/>
                          </a:ln>
                          <a:solidFill>
                            <a:schemeClr val="tx1"/>
                          </a:solidFill>
                          <a:effectLst/>
                        </a:rPr>
                        <a:t> in 1987 and by Victor Miller in 1986. </a:t>
                      </a:r>
                    </a:p>
                    <a:p>
                      <a:pPr marL="171450" marR="0" lvl="0" indent="-17145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Can be used to adapt many cryptographic algorithms, such as </a:t>
                      </a:r>
                      <a:r>
                        <a:rPr kumimoji="0" lang="en-US" sz="1050" u="none" strike="noStrike" cap="none" normalizeH="0" baseline="0" dirty="0" err="1" smtClean="0">
                          <a:ln>
                            <a:noFill/>
                          </a:ln>
                          <a:solidFill>
                            <a:schemeClr val="tx1"/>
                          </a:solidFill>
                          <a:effectLst/>
                        </a:rPr>
                        <a:t>Diffie</a:t>
                      </a:r>
                      <a:r>
                        <a:rPr kumimoji="0" lang="en-US" sz="1050" u="none" strike="noStrike" cap="none" normalizeH="0" baseline="0" dirty="0" smtClean="0">
                          <a:ln>
                            <a:noFill/>
                          </a:ln>
                          <a:solidFill>
                            <a:schemeClr val="tx1"/>
                          </a:solidFill>
                          <a:effectLst/>
                        </a:rPr>
                        <a:t>-Hellman or </a:t>
                      </a:r>
                      <a:r>
                        <a:rPr kumimoji="0" lang="en-US" sz="1050" u="none" strike="noStrike" cap="none" normalizeH="0" baseline="0" dirty="0" err="1" smtClean="0">
                          <a:ln>
                            <a:noFill/>
                          </a:ln>
                          <a:solidFill>
                            <a:schemeClr val="tx1"/>
                          </a:solidFill>
                          <a:effectLst/>
                        </a:rPr>
                        <a:t>ElGamal</a:t>
                      </a:r>
                      <a:r>
                        <a:rPr kumimoji="0" lang="en-US" sz="1050" u="none" strike="noStrike" cap="none" normalizeH="0" baseline="0" dirty="0" smtClean="0">
                          <a:ln>
                            <a:noFill/>
                          </a:ln>
                          <a:solidFill>
                            <a:schemeClr val="tx1"/>
                          </a:solidFill>
                          <a:effectLst/>
                        </a:rPr>
                        <a:t>. </a:t>
                      </a:r>
                    </a:p>
                    <a:p>
                      <a:pPr marL="171450" marR="0" lvl="0" indent="-171450" algn="l" defTabSz="914400" rtl="0" eaLnBrk="0" fontAlgn="base" latinLnBrk="0" hangingPunct="0">
                        <a:lnSpc>
                          <a:spcPct val="100000"/>
                        </a:lnSpc>
                        <a:spcBef>
                          <a:spcPts val="300"/>
                        </a:spcBef>
                        <a:spcAft>
                          <a:spcPts val="300"/>
                        </a:spcAft>
                        <a:buClr>
                          <a:schemeClr val="tx2"/>
                        </a:buClr>
                        <a:buSzPct val="100000"/>
                        <a:buFont typeface="Wingdings" pitchFamily="2" charset="2"/>
                        <a:buNone/>
                        <a:tabLst/>
                      </a:pPr>
                      <a:r>
                        <a:rPr kumimoji="0" lang="en-US" sz="1050" u="none" strike="noStrike" cap="none" normalizeH="0" baseline="0" dirty="0" smtClean="0">
                          <a:ln>
                            <a:noFill/>
                          </a:ln>
                          <a:solidFill>
                            <a:schemeClr val="tx1"/>
                          </a:solidFill>
                          <a:effectLst/>
                        </a:rPr>
                        <a:t>The main advantage of elliptic curve cryptography is that the keys can be much smaller.</a:t>
                      </a:r>
                      <a:endParaRPr kumimoji="0" lang="en-US" sz="1050" b="0" i="0" u="none" strike="noStrike" cap="none" normalizeH="0" baseline="0" dirty="0" smtClean="0">
                        <a:ln>
                          <a:noFill/>
                        </a:ln>
                        <a:solidFill>
                          <a:schemeClr val="tx1"/>
                        </a:solidFill>
                        <a:effectLst/>
                        <a:latin typeface="Arial" charset="0"/>
                      </a:endParaRPr>
                    </a:p>
                  </a:txBody>
                  <a:tcPr marT="45725" marB="45725" anchor="ctr" horzOverflow="overflow"/>
                </a:tc>
              </a:tr>
            </a:tbl>
          </a:graphicData>
        </a:graphic>
      </p:graphicFrame>
    </p:spTree>
    <p:extLst>
      <p:ext uri="{BB962C8B-B14F-4D97-AF65-F5344CB8AC3E}">
        <p14:creationId xmlns:p14="http://schemas.microsoft.com/office/powerpoint/2010/main" val="297401666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3" name="Rectangle 3"/>
          <p:cNvSpPr>
            <a:spLocks noGrp="1" noChangeArrowheads="1"/>
          </p:cNvSpPr>
          <p:nvPr>
            <p:ph type="body" sz="quarter" idx="10"/>
          </p:nvPr>
        </p:nvSpPr>
        <p:spPr>
          <a:xfrm>
            <a:off x="447868" y="877078"/>
            <a:ext cx="8482661" cy="4909766"/>
          </a:xfrm>
        </p:spPr>
        <p:txBody>
          <a:bodyPr/>
          <a:lstStyle/>
          <a:p>
            <a:pPr algn="just"/>
            <a:r>
              <a:rPr lang="en-US" dirty="0">
                <a:latin typeface="Arial" charset="0"/>
              </a:rPr>
              <a:t>Authenticity of digitally signed </a:t>
            </a:r>
            <a:r>
              <a:rPr lang="en-US" dirty="0" smtClean="0">
                <a:latin typeface="Arial" charset="0"/>
              </a:rPr>
              <a:t>data</a:t>
            </a:r>
            <a:endParaRPr lang="en-US" strike="sngStrike" dirty="0">
              <a:solidFill>
                <a:srgbClr val="FF0000"/>
              </a:solidFill>
              <a:latin typeface="Arial" charset="0"/>
            </a:endParaRPr>
          </a:p>
          <a:p>
            <a:pPr marL="800100" lvl="1" indent="-342900" algn="just">
              <a:buFont typeface="Arial"/>
              <a:buChar char="•"/>
            </a:pPr>
            <a:r>
              <a:rPr lang="en-US" dirty="0">
                <a:latin typeface="Arial" charset="0"/>
              </a:rPr>
              <a:t>Digital signatures authenticate a source, proving that a certain party has seen and signed the data in question.</a:t>
            </a:r>
          </a:p>
          <a:p>
            <a:pPr algn="just"/>
            <a:r>
              <a:rPr lang="en-US" dirty="0" smtClean="0">
                <a:latin typeface="Arial" charset="0"/>
              </a:rPr>
              <a:t>Integrity </a:t>
            </a:r>
            <a:r>
              <a:rPr lang="en-US" dirty="0">
                <a:latin typeface="Arial" charset="0"/>
              </a:rPr>
              <a:t>of digitally signed </a:t>
            </a:r>
            <a:r>
              <a:rPr lang="en-US" dirty="0" smtClean="0">
                <a:latin typeface="Arial" charset="0"/>
              </a:rPr>
              <a:t>data</a:t>
            </a:r>
            <a:endParaRPr lang="en-US" strike="sngStrike" dirty="0">
              <a:solidFill>
                <a:srgbClr val="FF0000"/>
              </a:solidFill>
              <a:latin typeface="Arial" charset="0"/>
            </a:endParaRPr>
          </a:p>
          <a:p>
            <a:pPr marL="800100" lvl="1" indent="-342900" algn="just">
              <a:buFont typeface="Arial"/>
              <a:buChar char="•"/>
            </a:pPr>
            <a:r>
              <a:rPr lang="en-US" dirty="0">
                <a:latin typeface="Arial" charset="0"/>
              </a:rPr>
              <a:t>Digital signatures guarantee that the data has not changed from the time it was signed.</a:t>
            </a:r>
          </a:p>
          <a:p>
            <a:pPr algn="just"/>
            <a:r>
              <a:rPr lang="en-US" dirty="0" smtClean="0">
                <a:latin typeface="Arial" charset="0"/>
              </a:rPr>
              <a:t>Nonrepudiation </a:t>
            </a:r>
            <a:r>
              <a:rPr lang="en-US" dirty="0">
                <a:latin typeface="Arial" charset="0"/>
              </a:rPr>
              <a:t>of the </a:t>
            </a:r>
            <a:r>
              <a:rPr lang="en-US" dirty="0" smtClean="0">
                <a:latin typeface="Arial" charset="0"/>
              </a:rPr>
              <a:t>transaction</a:t>
            </a:r>
            <a:endParaRPr lang="en-US" strike="sngStrike" dirty="0">
              <a:solidFill>
                <a:srgbClr val="FF0000"/>
              </a:solidFill>
              <a:latin typeface="Arial" charset="0"/>
            </a:endParaRPr>
          </a:p>
          <a:p>
            <a:pPr marL="800100" lvl="1" indent="-342900" algn="just">
              <a:buFont typeface="Arial"/>
              <a:buChar char="•"/>
            </a:pPr>
            <a:r>
              <a:rPr lang="en-US" dirty="0">
                <a:latin typeface="Arial" charset="0"/>
              </a:rPr>
              <a:t>The recipient can take the data to a third party, and the third party accepts the digital signature as a proof that this data exchange did take place. </a:t>
            </a:r>
          </a:p>
          <a:p>
            <a:pPr marL="800100" lvl="1" indent="-342900" algn="just">
              <a:buFont typeface="Arial"/>
              <a:buChar char="•"/>
            </a:pPr>
            <a:r>
              <a:rPr lang="en-US" dirty="0">
                <a:latin typeface="Arial" charset="0"/>
              </a:rPr>
              <a:t>The signing party cannot repudiate that it has signed the data.</a:t>
            </a:r>
          </a:p>
        </p:txBody>
      </p:sp>
      <p:sp>
        <p:nvSpPr>
          <p:cNvPr id="143362" name="Rectangle 2"/>
          <p:cNvSpPr>
            <a:spLocks noGrp="1" noChangeArrowheads="1"/>
          </p:cNvSpPr>
          <p:nvPr>
            <p:ph type="title"/>
          </p:nvPr>
        </p:nvSpPr>
        <p:spPr>
          <a:xfrm>
            <a:off x="1306286" y="114478"/>
            <a:ext cx="7659739" cy="538666"/>
          </a:xfrm>
        </p:spPr>
        <p:txBody>
          <a:bodyPr/>
          <a:lstStyle/>
          <a:p>
            <a:r>
              <a:rPr lang="en-US" sz="1800" dirty="0" smtClean="0">
                <a:latin typeface="Arial" charset="0"/>
              </a:rPr>
              <a:t/>
            </a:r>
            <a:br>
              <a:rPr lang="en-US" sz="1800" dirty="0" smtClean="0">
                <a:latin typeface="Arial" charset="0"/>
              </a:rPr>
            </a:br>
            <a:r>
              <a:rPr lang="en-US" dirty="0" smtClean="0">
                <a:latin typeface="Arial" charset="0"/>
              </a:rPr>
              <a:t>Using Digital Signatures</a:t>
            </a:r>
            <a:endParaRPr lang="en-US" dirty="0">
              <a:latin typeface="Arial" charset="0"/>
            </a:endParaRPr>
          </a:p>
        </p:txBody>
      </p:sp>
    </p:spTree>
    <p:extLst>
      <p:ext uri="{BB962C8B-B14F-4D97-AF65-F5344CB8AC3E}">
        <p14:creationId xmlns:p14="http://schemas.microsoft.com/office/powerpoint/2010/main" val="8224603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xfrm>
            <a:off x="1194318" y="95816"/>
            <a:ext cx="7771707" cy="557330"/>
          </a:xfrm>
        </p:spPr>
        <p:txBody>
          <a:bodyPr/>
          <a:lstStyle/>
          <a:p>
            <a:r>
              <a:rPr lang="en-US" sz="1800" dirty="0" smtClean="0">
                <a:latin typeface="Arial" charset="0"/>
              </a:rPr>
              <a:t/>
            </a:r>
            <a:br>
              <a:rPr lang="en-US" sz="1800" dirty="0" smtClean="0">
                <a:latin typeface="Arial" charset="0"/>
              </a:rPr>
            </a:br>
            <a:r>
              <a:rPr lang="en-US" dirty="0" smtClean="0">
                <a:latin typeface="Arial" charset="0"/>
              </a:rPr>
              <a:t>Digital Signature Process</a:t>
            </a:r>
            <a:endParaRPr lang="en-US" dirty="0">
              <a:latin typeface="Arial" charset="0"/>
            </a:endParaRPr>
          </a:p>
        </p:txBody>
      </p:sp>
      <p:pic>
        <p:nvPicPr>
          <p:cNvPr id="3" name="Picture 2"/>
          <p:cNvPicPr>
            <a:picLocks noChangeAspect="1"/>
          </p:cNvPicPr>
          <p:nvPr/>
        </p:nvPicPr>
        <p:blipFill>
          <a:blip r:embed="rId3"/>
          <a:stretch>
            <a:fillRect/>
          </a:stretch>
        </p:blipFill>
        <p:spPr>
          <a:xfrm>
            <a:off x="1045029" y="693650"/>
            <a:ext cx="7091265" cy="4568815"/>
          </a:xfrm>
          <a:prstGeom prst="rect">
            <a:avLst/>
          </a:prstGeom>
        </p:spPr>
      </p:pic>
    </p:spTree>
    <p:extLst>
      <p:ext uri="{BB962C8B-B14F-4D97-AF65-F5344CB8AC3E}">
        <p14:creationId xmlns:p14="http://schemas.microsoft.com/office/powerpoint/2010/main" val="299332433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7459" name="Rectangle 3"/>
          <p:cNvSpPr>
            <a:spLocks noGrp="1" noChangeArrowheads="1"/>
          </p:cNvSpPr>
          <p:nvPr>
            <p:ph type="body" sz="quarter" idx="10"/>
          </p:nvPr>
        </p:nvSpPr>
        <p:spPr>
          <a:xfrm>
            <a:off x="565150" y="706550"/>
            <a:ext cx="8429560" cy="2804188"/>
          </a:xfrm>
        </p:spPr>
        <p:txBody>
          <a:bodyPr/>
          <a:lstStyle/>
          <a:p>
            <a:r>
              <a:rPr lang="en-US" sz="2000" dirty="0"/>
              <a:t>RSA is one of the most common asymmetric algorithms. </a:t>
            </a:r>
            <a:endParaRPr lang="en-US" sz="2000" dirty="0" smtClean="0"/>
          </a:p>
          <a:p>
            <a:r>
              <a:rPr lang="en-US" sz="2000" dirty="0" smtClean="0"/>
              <a:t>Ron </a:t>
            </a:r>
            <a:r>
              <a:rPr lang="en-US" sz="2000" dirty="0"/>
              <a:t>Rivest, Adi </a:t>
            </a:r>
            <a:r>
              <a:rPr lang="en-US" sz="2000" dirty="0">
                <a:solidFill>
                  <a:schemeClr val="tx1"/>
                </a:solidFill>
              </a:rPr>
              <a:t>Shamir, and Len Adleman invented the RSA algorithm in </a:t>
            </a:r>
            <a:r>
              <a:rPr lang="en-US" sz="2000" dirty="0" smtClean="0">
                <a:solidFill>
                  <a:schemeClr val="tx1"/>
                </a:solidFill>
              </a:rPr>
              <a:t>1977.</a:t>
            </a:r>
          </a:p>
          <a:p>
            <a:r>
              <a:rPr lang="en-US" sz="2000" dirty="0">
                <a:solidFill>
                  <a:schemeClr val="tx1"/>
                </a:solidFill>
              </a:rPr>
              <a:t>P</a:t>
            </a:r>
            <a:r>
              <a:rPr lang="en-US" sz="2000" dirty="0" smtClean="0">
                <a:solidFill>
                  <a:schemeClr val="tx1"/>
                </a:solidFill>
              </a:rPr>
              <a:t>atented </a:t>
            </a:r>
            <a:r>
              <a:rPr lang="en-US" sz="2000" dirty="0">
                <a:solidFill>
                  <a:schemeClr val="tx1"/>
                </a:solidFill>
              </a:rPr>
              <a:t>public-key </a:t>
            </a:r>
            <a:r>
              <a:rPr lang="en-US" sz="2000" dirty="0"/>
              <a:t>algorithm. </a:t>
            </a:r>
            <a:endParaRPr lang="en-US" sz="2000" dirty="0" smtClean="0"/>
          </a:p>
          <a:p>
            <a:pPr marL="800100" lvl="1" indent="-342900">
              <a:buFont typeface="Arial" panose="020B0604020202020204" pitchFamily="34" charset="0"/>
              <a:buChar char="•"/>
            </a:pPr>
            <a:r>
              <a:rPr lang="en-US" sz="1800" dirty="0" smtClean="0"/>
              <a:t>The </a:t>
            </a:r>
            <a:r>
              <a:rPr lang="en-US" sz="1800" dirty="0"/>
              <a:t>patent expired in September </a:t>
            </a:r>
            <a:r>
              <a:rPr lang="en-US" sz="1800" dirty="0" smtClean="0"/>
              <a:t>2000.</a:t>
            </a:r>
          </a:p>
          <a:p>
            <a:pPr marL="800100" lvl="1" indent="-342900">
              <a:buFont typeface="Arial" panose="020B0604020202020204" pitchFamily="34" charset="0"/>
              <a:buChar char="•"/>
            </a:pPr>
            <a:r>
              <a:rPr lang="en-US" sz="1800" dirty="0"/>
              <a:t>T</a:t>
            </a:r>
            <a:r>
              <a:rPr lang="en-US" sz="1800" dirty="0" smtClean="0"/>
              <a:t>he </a:t>
            </a:r>
            <a:r>
              <a:rPr lang="en-US" sz="1800" dirty="0"/>
              <a:t>algorithm is now in the public </a:t>
            </a:r>
            <a:r>
              <a:rPr lang="en-US" sz="1800" dirty="0" smtClean="0"/>
              <a:t>domain</a:t>
            </a:r>
            <a:r>
              <a:rPr lang="en-US" sz="1800" dirty="0" smtClean="0">
                <a:latin typeface="Arial" charset="0"/>
              </a:rPr>
              <a:t>.</a:t>
            </a:r>
            <a:endParaRPr lang="en-US" sz="1800" dirty="0">
              <a:latin typeface="Arial" charset="0"/>
            </a:endParaRPr>
          </a:p>
        </p:txBody>
      </p:sp>
      <p:sp>
        <p:nvSpPr>
          <p:cNvPr id="147458" name="Rectangle 2"/>
          <p:cNvSpPr>
            <a:spLocks noGrp="1" noChangeArrowheads="1"/>
          </p:cNvSpPr>
          <p:nvPr>
            <p:ph type="title"/>
          </p:nvPr>
        </p:nvSpPr>
        <p:spPr>
          <a:xfrm>
            <a:off x="1306286" y="133138"/>
            <a:ext cx="7659739" cy="538669"/>
          </a:xfrm>
        </p:spPr>
        <p:txBody>
          <a:bodyPr/>
          <a:lstStyle/>
          <a:p>
            <a:r>
              <a:rPr lang="en-US" dirty="0">
                <a:latin typeface="Arial" charset="0"/>
              </a:rPr>
              <a:t/>
            </a:r>
            <a:br>
              <a:rPr lang="en-US" dirty="0">
                <a:latin typeface="Arial" charset="0"/>
              </a:rPr>
            </a:br>
            <a:r>
              <a:rPr lang="en-US" dirty="0" smtClean="0">
                <a:latin typeface="Arial" charset="0"/>
              </a:rPr>
              <a:t>RSA Asymmetric Algorithm</a:t>
            </a:r>
            <a:endParaRPr lang="en-US" strike="sngStrike" dirty="0">
              <a:solidFill>
                <a:srgbClr val="FF0000"/>
              </a:solidFill>
              <a:latin typeface="Arial" charset="0"/>
            </a:endParaRPr>
          </a:p>
        </p:txBody>
      </p:sp>
      <p:pic>
        <p:nvPicPr>
          <p:cNvPr id="3" name="Picture 2"/>
          <p:cNvPicPr>
            <a:picLocks noChangeAspect="1"/>
          </p:cNvPicPr>
          <p:nvPr/>
        </p:nvPicPr>
        <p:blipFill>
          <a:blip r:embed="rId3"/>
          <a:stretch>
            <a:fillRect/>
          </a:stretch>
        </p:blipFill>
        <p:spPr>
          <a:xfrm>
            <a:off x="584580" y="3050732"/>
            <a:ext cx="7886700" cy="2413000"/>
          </a:xfrm>
          <a:prstGeom prst="rect">
            <a:avLst/>
          </a:prstGeom>
        </p:spPr>
      </p:pic>
    </p:spTree>
    <p:extLst>
      <p:ext uri="{BB962C8B-B14F-4D97-AF65-F5344CB8AC3E}">
        <p14:creationId xmlns:p14="http://schemas.microsoft.com/office/powerpoint/2010/main" val="349890882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a:xfrm>
            <a:off x="1212980" y="95817"/>
            <a:ext cx="7753045" cy="557330"/>
          </a:xfrm>
        </p:spPr>
        <p:txBody>
          <a:bodyPr/>
          <a:lstStyle/>
          <a:p>
            <a:r>
              <a:rPr lang="en-US" dirty="0" smtClean="0">
                <a:latin typeface="Arial" charset="0"/>
              </a:rPr>
              <a:t/>
            </a:r>
            <a:br>
              <a:rPr lang="en-US" dirty="0" smtClean="0">
                <a:latin typeface="Arial" charset="0"/>
              </a:rPr>
            </a:br>
            <a:r>
              <a:rPr lang="en-US" dirty="0" smtClean="0">
                <a:latin typeface="Arial" charset="0"/>
              </a:rPr>
              <a:t>Public Key Infrastructure Overview</a:t>
            </a:r>
            <a:endParaRPr lang="en-US" dirty="0">
              <a:latin typeface="Arial" charset="0"/>
            </a:endParaRPr>
          </a:p>
        </p:txBody>
      </p:sp>
      <p:pic>
        <p:nvPicPr>
          <p:cNvPr id="3" name="Picture 2"/>
          <p:cNvPicPr>
            <a:picLocks noChangeAspect="1"/>
          </p:cNvPicPr>
          <p:nvPr/>
        </p:nvPicPr>
        <p:blipFill>
          <a:blip r:embed="rId3"/>
          <a:stretch>
            <a:fillRect/>
          </a:stretch>
        </p:blipFill>
        <p:spPr>
          <a:xfrm>
            <a:off x="1074056" y="783773"/>
            <a:ext cx="7398139" cy="4553338"/>
          </a:xfrm>
          <a:prstGeom prst="rect">
            <a:avLst/>
          </a:prstGeom>
        </p:spPr>
      </p:pic>
    </p:spTree>
    <p:extLst>
      <p:ext uri="{BB962C8B-B14F-4D97-AF65-F5344CB8AC3E}">
        <p14:creationId xmlns:p14="http://schemas.microsoft.com/office/powerpoint/2010/main" val="201074185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9" name="Rectangle 3"/>
          <p:cNvSpPr>
            <a:spLocks noGrp="1" noChangeArrowheads="1"/>
          </p:cNvSpPr>
          <p:nvPr>
            <p:ph type="body" sz="quarter" idx="10"/>
          </p:nvPr>
        </p:nvSpPr>
        <p:spPr>
          <a:xfrm>
            <a:off x="565150" y="1117323"/>
            <a:ext cx="8578850" cy="4066242"/>
          </a:xfrm>
        </p:spPr>
        <p:txBody>
          <a:bodyPr/>
          <a:lstStyle/>
          <a:p>
            <a:pPr algn="just"/>
            <a:r>
              <a:rPr lang="en-US" dirty="0" smtClean="0">
                <a:solidFill>
                  <a:schemeClr val="tx1"/>
                </a:solidFill>
              </a:rPr>
              <a:t>PKI Certificates</a:t>
            </a:r>
            <a:r>
              <a:rPr lang="en-US" strike="sngStrike" dirty="0">
                <a:solidFill>
                  <a:schemeClr val="tx1"/>
                </a:solidFill>
              </a:rPr>
              <a:t> </a:t>
            </a:r>
            <a:r>
              <a:rPr lang="en-US" dirty="0" smtClean="0">
                <a:solidFill>
                  <a:schemeClr val="tx1"/>
                </a:solidFill>
              </a:rPr>
              <a:t>are published public information </a:t>
            </a:r>
            <a:r>
              <a:rPr lang="en-US" dirty="0">
                <a:solidFill>
                  <a:schemeClr val="tx1"/>
                </a:solidFill>
              </a:rPr>
              <a:t>containing the binding between the names and public keys of </a:t>
            </a:r>
            <a:r>
              <a:rPr lang="en-US" dirty="0" smtClean="0">
                <a:solidFill>
                  <a:schemeClr val="tx1"/>
                </a:solidFill>
              </a:rPr>
              <a:t>entities.</a:t>
            </a:r>
            <a:endParaRPr lang="en-US" strike="sngStrike" dirty="0" smtClean="0">
              <a:solidFill>
                <a:schemeClr val="tx1"/>
              </a:solidFill>
            </a:endParaRPr>
          </a:p>
          <a:p>
            <a:pPr algn="just"/>
            <a:r>
              <a:rPr lang="en-US" dirty="0" smtClean="0">
                <a:solidFill>
                  <a:schemeClr val="tx1"/>
                </a:solidFill>
              </a:rPr>
              <a:t>PKI Certificate Authority (CA)</a:t>
            </a:r>
          </a:p>
          <a:p>
            <a:pPr marL="800100" lvl="1" indent="-342900" algn="just">
              <a:buFont typeface="Arial"/>
              <a:buChar char="•"/>
            </a:pPr>
            <a:r>
              <a:rPr lang="en-US" dirty="0" smtClean="0">
                <a:solidFill>
                  <a:schemeClr val="tx1"/>
                </a:solidFill>
              </a:rPr>
              <a:t>A trusted third-party entity that issues certificates. </a:t>
            </a:r>
          </a:p>
          <a:p>
            <a:pPr marL="800100" lvl="1" indent="-342900" algn="just">
              <a:buFont typeface="Arial"/>
              <a:buChar char="•"/>
            </a:pPr>
            <a:r>
              <a:rPr lang="en-US" dirty="0" smtClean="0">
                <a:solidFill>
                  <a:schemeClr val="tx1"/>
                </a:solidFill>
              </a:rPr>
              <a:t>A CA always signs the certificate of a user.</a:t>
            </a:r>
          </a:p>
          <a:p>
            <a:pPr marL="800100" lvl="1" indent="-342900" algn="just">
              <a:buFont typeface="Arial"/>
              <a:buChar char="•"/>
            </a:pPr>
            <a:r>
              <a:rPr lang="en-US" dirty="0" smtClean="0">
                <a:solidFill>
                  <a:schemeClr val="tx1"/>
                </a:solidFill>
              </a:rPr>
              <a:t>Every CA also has a certificate containing its public key, signed by itself.</a:t>
            </a:r>
          </a:p>
          <a:p>
            <a:pPr marL="800100" lvl="1" indent="-342900" algn="just">
              <a:buFont typeface="Arial"/>
              <a:buChar char="•"/>
            </a:pPr>
            <a:r>
              <a:rPr lang="en-US" dirty="0" smtClean="0">
                <a:solidFill>
                  <a:schemeClr val="tx1"/>
                </a:solidFill>
              </a:rPr>
              <a:t>This is called a CA certificate or, more properly, a self-signed CA certificate.</a:t>
            </a:r>
            <a:endParaRPr lang="en-US" dirty="0">
              <a:solidFill>
                <a:schemeClr val="tx1"/>
              </a:solidFill>
            </a:endParaRPr>
          </a:p>
        </p:txBody>
      </p:sp>
      <p:sp>
        <p:nvSpPr>
          <p:cNvPr id="152578" name="Rectangle 2"/>
          <p:cNvSpPr>
            <a:spLocks noGrp="1" noChangeArrowheads="1"/>
          </p:cNvSpPr>
          <p:nvPr>
            <p:ph type="title"/>
          </p:nvPr>
        </p:nvSpPr>
        <p:spPr>
          <a:xfrm>
            <a:off x="565150" y="309601"/>
            <a:ext cx="8539703" cy="501347"/>
          </a:xfrm>
        </p:spPr>
        <p:txBody>
          <a:bodyPr/>
          <a:lstStyle/>
          <a:p>
            <a:r>
              <a:rPr lang="en-US" dirty="0">
                <a:latin typeface="Arial" charset="0"/>
              </a:rPr>
              <a:t/>
            </a:r>
            <a:br>
              <a:rPr lang="en-US" dirty="0">
                <a:latin typeface="Arial" charset="0"/>
              </a:rPr>
            </a:br>
            <a:r>
              <a:rPr lang="en-US" dirty="0" smtClean="0">
                <a:latin typeface="Arial" charset="0"/>
              </a:rPr>
              <a:t>Public Key Infrastructure (PKI) </a:t>
            </a:r>
            <a:r>
              <a:rPr lang="en-US" dirty="0" smtClean="0">
                <a:latin typeface="Arial" charset="0"/>
              </a:rPr>
              <a:t>Framework</a:t>
            </a:r>
            <a:endParaRPr lang="en-US" dirty="0"/>
          </a:p>
        </p:txBody>
      </p:sp>
    </p:spTree>
    <p:extLst>
      <p:ext uri="{BB962C8B-B14F-4D97-AF65-F5344CB8AC3E}">
        <p14:creationId xmlns:p14="http://schemas.microsoft.com/office/powerpoint/2010/main" val="144338353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8963" name="Rectangle 3"/>
          <p:cNvSpPr>
            <a:spLocks noGrp="1" noChangeArrowheads="1"/>
          </p:cNvSpPr>
          <p:nvPr>
            <p:ph type="body" sz="quarter" idx="10"/>
          </p:nvPr>
        </p:nvSpPr>
        <p:spPr>
          <a:xfrm>
            <a:off x="671803" y="1270058"/>
            <a:ext cx="8146759" cy="3785025"/>
          </a:xfrm>
        </p:spPr>
        <p:txBody>
          <a:bodyPr/>
          <a:lstStyle/>
          <a:p>
            <a:pPr algn="just"/>
            <a:r>
              <a:rPr lang="en-US" dirty="0" smtClean="0"/>
              <a:t>In </a:t>
            </a:r>
            <a:r>
              <a:rPr lang="en-US" dirty="0"/>
              <a:t>the CA authentication procedure, the first step when contacting the PKI is to securely obtain a copy of the public key of the CA. </a:t>
            </a:r>
            <a:endParaRPr lang="en-US" dirty="0" smtClean="0"/>
          </a:p>
          <a:p>
            <a:pPr algn="just"/>
            <a:r>
              <a:rPr lang="en-US" dirty="0" smtClean="0"/>
              <a:t>The </a:t>
            </a:r>
            <a:r>
              <a:rPr lang="en-US" dirty="0"/>
              <a:t>public key verifies all the certificates issued by the CA and is vital for the proper operation of the PKI.</a:t>
            </a:r>
          </a:p>
          <a:p>
            <a:pPr algn="just"/>
            <a:r>
              <a:rPr lang="en-US" dirty="0"/>
              <a:t>The public key, called the self-signed certificate, is also distributed in the form of a certificate issued by the CA itself. </a:t>
            </a:r>
            <a:endParaRPr lang="en-US" dirty="0" smtClean="0"/>
          </a:p>
          <a:p>
            <a:pPr algn="just"/>
            <a:r>
              <a:rPr lang="en-US" dirty="0" smtClean="0"/>
              <a:t>Only </a:t>
            </a:r>
            <a:r>
              <a:rPr lang="en-US" dirty="0"/>
              <a:t>a root CA issues self-signed certificates.</a:t>
            </a:r>
          </a:p>
          <a:p>
            <a:pPr lvl="1"/>
            <a:endParaRPr lang="en-US" dirty="0" smtClean="0"/>
          </a:p>
          <a:p>
            <a:endParaRPr lang="en-US" dirty="0"/>
          </a:p>
        </p:txBody>
      </p:sp>
      <p:sp>
        <p:nvSpPr>
          <p:cNvPr id="168962" name="Rectangle 2"/>
          <p:cNvSpPr>
            <a:spLocks noGrp="1" noChangeArrowheads="1"/>
          </p:cNvSpPr>
          <p:nvPr>
            <p:ph type="title"/>
          </p:nvPr>
        </p:nvSpPr>
        <p:spPr>
          <a:xfrm>
            <a:off x="1194318" y="394392"/>
            <a:ext cx="7771707" cy="613314"/>
          </a:xfrm>
        </p:spPr>
        <p:txBody>
          <a:bodyPr/>
          <a:lstStyle/>
          <a:p>
            <a:r>
              <a:rPr lang="en-US" dirty="0">
                <a:latin typeface="Arial" charset="0"/>
              </a:rPr>
              <a:t/>
            </a:r>
            <a:br>
              <a:rPr lang="en-US" dirty="0">
                <a:latin typeface="Arial" charset="0"/>
              </a:rPr>
            </a:br>
            <a:r>
              <a:rPr lang="en-US" dirty="0" smtClean="0">
                <a:latin typeface="Arial" charset="0"/>
              </a:rPr>
              <a:t>Step 1: Retrieve CA Certificates</a:t>
            </a:r>
            <a:endParaRPr lang="en-US" dirty="0"/>
          </a:p>
        </p:txBody>
      </p:sp>
    </p:spTree>
    <p:extLst>
      <p:ext uri="{BB962C8B-B14F-4D97-AF65-F5344CB8AC3E}">
        <p14:creationId xmlns:p14="http://schemas.microsoft.com/office/powerpoint/2010/main" val="192447681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p:txBody>
          <a:bodyPr/>
          <a:lstStyle/>
          <a:p>
            <a:r>
              <a:rPr lang="en-US" sz="1800" dirty="0" smtClean="0">
                <a:latin typeface="Arial" charset="0"/>
              </a:rPr>
              <a:t>Digital Certificates and CAs</a:t>
            </a:r>
            <a:r>
              <a:rPr lang="en-US" dirty="0">
                <a:latin typeface="Arial" charset="0"/>
              </a:rPr>
              <a:t/>
            </a:r>
            <a:br>
              <a:rPr lang="en-US" dirty="0">
                <a:latin typeface="Arial" charset="0"/>
              </a:rPr>
            </a:br>
            <a:r>
              <a:rPr lang="en-US" dirty="0" smtClean="0">
                <a:latin typeface="Arial" charset="0"/>
              </a:rPr>
              <a:t>Step 1: Retrieve CA Certificates Cont.</a:t>
            </a:r>
            <a:endParaRPr lang="en-US" dirty="0"/>
          </a:p>
        </p:txBody>
      </p:sp>
      <p:pic>
        <p:nvPicPr>
          <p:cNvPr id="3" name="Picture 2"/>
          <p:cNvPicPr>
            <a:picLocks noChangeAspect="1"/>
          </p:cNvPicPr>
          <p:nvPr/>
        </p:nvPicPr>
        <p:blipFill>
          <a:blip r:embed="rId2"/>
          <a:stretch>
            <a:fillRect/>
          </a:stretch>
        </p:blipFill>
        <p:spPr>
          <a:xfrm>
            <a:off x="1156751" y="1416590"/>
            <a:ext cx="6622611" cy="5252788"/>
          </a:xfrm>
          <a:prstGeom prst="rect">
            <a:avLst/>
          </a:prstGeom>
        </p:spPr>
      </p:pic>
    </p:spTree>
    <p:extLst>
      <p:ext uri="{BB962C8B-B14F-4D97-AF65-F5344CB8AC3E}">
        <p14:creationId xmlns:p14="http://schemas.microsoft.com/office/powerpoint/2010/main" val="113062854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8963" name="Rectangle 3"/>
          <p:cNvSpPr>
            <a:spLocks noGrp="1" noChangeArrowheads="1"/>
          </p:cNvSpPr>
          <p:nvPr>
            <p:ph type="body" sz="quarter" idx="10"/>
          </p:nvPr>
        </p:nvSpPr>
        <p:spPr>
          <a:xfrm>
            <a:off x="214567" y="1647304"/>
            <a:ext cx="8578850" cy="817364"/>
          </a:xfrm>
        </p:spPr>
        <p:txBody>
          <a:bodyPr/>
          <a:lstStyle/>
          <a:p>
            <a:pPr marL="0" indent="0">
              <a:buNone/>
            </a:pPr>
            <a:r>
              <a:rPr lang="en-US" dirty="0"/>
              <a:t>After retrieving the CA certificate, Alice and Bob submit certificate requests to the </a:t>
            </a:r>
            <a:r>
              <a:rPr lang="en-US" dirty="0" smtClean="0"/>
              <a:t>CA.</a:t>
            </a:r>
            <a:endParaRPr lang="en-US" dirty="0"/>
          </a:p>
        </p:txBody>
      </p:sp>
      <p:sp>
        <p:nvSpPr>
          <p:cNvPr id="168962" name="Rectangle 2"/>
          <p:cNvSpPr>
            <a:spLocks noGrp="1" noChangeArrowheads="1"/>
          </p:cNvSpPr>
          <p:nvPr>
            <p:ph type="title"/>
          </p:nvPr>
        </p:nvSpPr>
        <p:spPr>
          <a:xfrm>
            <a:off x="193868" y="394391"/>
            <a:ext cx="8772157" cy="704835"/>
          </a:xfrm>
        </p:spPr>
        <p:txBody>
          <a:bodyPr/>
          <a:lstStyle/>
          <a:p>
            <a:r>
              <a:rPr lang="en-US" sz="1800" dirty="0" smtClean="0">
                <a:latin typeface="Arial" charset="0"/>
              </a:rPr>
              <a:t>Digital Certificates and </a:t>
            </a:r>
            <a:r>
              <a:rPr lang="en-US" sz="1800" dirty="0" err="1" smtClean="0">
                <a:latin typeface="Arial" charset="0"/>
              </a:rPr>
              <a:t>Cas</a:t>
            </a:r>
            <a:r>
              <a:rPr lang="en-US" dirty="0">
                <a:latin typeface="Arial" charset="0"/>
              </a:rPr>
              <a:t/>
            </a:r>
            <a:br>
              <a:rPr lang="en-US" dirty="0">
                <a:latin typeface="Arial" charset="0"/>
              </a:rPr>
            </a:br>
            <a:r>
              <a:rPr lang="en-US" sz="2800" dirty="0" smtClean="0">
                <a:latin typeface="Arial" charset="0"/>
              </a:rPr>
              <a:t>Step 2: Submitting Certificate Requests to the CA</a:t>
            </a:r>
            <a:endParaRPr lang="en-US" sz="2800" dirty="0"/>
          </a:p>
        </p:txBody>
      </p:sp>
      <p:pic>
        <p:nvPicPr>
          <p:cNvPr id="2" name="Picture 1"/>
          <p:cNvPicPr>
            <a:picLocks noChangeAspect="1"/>
          </p:cNvPicPr>
          <p:nvPr/>
        </p:nvPicPr>
        <p:blipFill>
          <a:blip r:embed="rId2"/>
          <a:stretch>
            <a:fillRect/>
          </a:stretch>
        </p:blipFill>
        <p:spPr>
          <a:xfrm>
            <a:off x="1959428" y="2332686"/>
            <a:ext cx="5442733" cy="4095346"/>
          </a:xfrm>
          <a:prstGeom prst="rect">
            <a:avLst/>
          </a:prstGeom>
        </p:spPr>
      </p:pic>
    </p:spTree>
    <p:extLst>
      <p:ext uri="{BB962C8B-B14F-4D97-AF65-F5344CB8AC3E}">
        <p14:creationId xmlns:p14="http://schemas.microsoft.com/office/powerpoint/2010/main" val="50682304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8963" name="Rectangle 3"/>
          <p:cNvSpPr>
            <a:spLocks noGrp="1" noChangeArrowheads="1"/>
          </p:cNvSpPr>
          <p:nvPr>
            <p:ph type="body" sz="quarter" idx="10"/>
          </p:nvPr>
        </p:nvSpPr>
        <p:spPr>
          <a:xfrm>
            <a:off x="264861" y="1194610"/>
            <a:ext cx="8578850" cy="817364"/>
          </a:xfrm>
        </p:spPr>
        <p:txBody>
          <a:bodyPr/>
          <a:lstStyle/>
          <a:p>
            <a:pPr marL="0" indent="0">
              <a:buNone/>
            </a:pPr>
            <a:r>
              <a:rPr lang="en-US" dirty="0"/>
              <a:t>Having installed certificates signed by the same CA, Bob and Alice are now ready to authenticate each </a:t>
            </a:r>
            <a:r>
              <a:rPr lang="en-US" dirty="0" smtClean="0"/>
              <a:t>other.</a:t>
            </a:r>
            <a:endParaRPr lang="en-US" dirty="0"/>
          </a:p>
        </p:txBody>
      </p:sp>
      <p:sp>
        <p:nvSpPr>
          <p:cNvPr id="168962" name="Rectangle 2"/>
          <p:cNvSpPr>
            <a:spLocks noGrp="1" noChangeArrowheads="1"/>
          </p:cNvSpPr>
          <p:nvPr>
            <p:ph type="title"/>
          </p:nvPr>
        </p:nvSpPr>
        <p:spPr>
          <a:xfrm>
            <a:off x="193868" y="394392"/>
            <a:ext cx="8772157" cy="737344"/>
          </a:xfrm>
        </p:spPr>
        <p:txBody>
          <a:bodyPr/>
          <a:lstStyle/>
          <a:p>
            <a:r>
              <a:rPr lang="en-US" sz="1800" dirty="0" smtClean="0">
                <a:latin typeface="Arial" charset="0"/>
              </a:rPr>
              <a:t>Digital Certificates and CAs</a:t>
            </a:r>
            <a:r>
              <a:rPr lang="en-US" dirty="0">
                <a:latin typeface="Arial" charset="0"/>
              </a:rPr>
              <a:t/>
            </a:r>
            <a:br>
              <a:rPr lang="en-US" dirty="0">
                <a:latin typeface="Arial" charset="0"/>
              </a:rPr>
            </a:br>
            <a:r>
              <a:rPr lang="en-US" dirty="0" smtClean="0">
                <a:latin typeface="Arial" charset="0"/>
              </a:rPr>
              <a:t>Step 3: Authenticate Endpoints</a:t>
            </a:r>
            <a:endParaRPr lang="en-US" strike="sngStrike" dirty="0"/>
          </a:p>
        </p:txBody>
      </p:sp>
      <p:pic>
        <p:nvPicPr>
          <p:cNvPr id="3" name="Picture 2"/>
          <p:cNvPicPr>
            <a:picLocks noChangeAspect="1"/>
          </p:cNvPicPr>
          <p:nvPr/>
        </p:nvPicPr>
        <p:blipFill>
          <a:blip r:embed="rId2"/>
          <a:stretch>
            <a:fillRect/>
          </a:stretch>
        </p:blipFill>
        <p:spPr>
          <a:xfrm>
            <a:off x="2235200" y="2029892"/>
            <a:ext cx="5140168" cy="4248506"/>
          </a:xfrm>
          <a:prstGeom prst="rect">
            <a:avLst/>
          </a:prstGeom>
        </p:spPr>
      </p:pic>
    </p:spTree>
    <p:extLst>
      <p:ext uri="{BB962C8B-B14F-4D97-AF65-F5344CB8AC3E}">
        <p14:creationId xmlns:p14="http://schemas.microsoft.com/office/powerpoint/2010/main" val="3162888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8963" name="Rectangle 3"/>
          <p:cNvSpPr>
            <a:spLocks noGrp="1" noChangeArrowheads="1"/>
          </p:cNvSpPr>
          <p:nvPr>
            <p:ph type="body" sz="quarter" idx="10"/>
          </p:nvPr>
        </p:nvSpPr>
        <p:spPr>
          <a:xfrm>
            <a:off x="333020" y="747544"/>
            <a:ext cx="8578850" cy="5394604"/>
          </a:xfrm>
        </p:spPr>
        <p:txBody>
          <a:bodyPr/>
          <a:lstStyle/>
          <a:p>
            <a:pPr algn="just"/>
            <a:r>
              <a:rPr lang="en-US" sz="2000" dirty="0"/>
              <a:t>PKI as an authentication mechanism has several characteristics:</a:t>
            </a:r>
          </a:p>
          <a:p>
            <a:pPr marL="800100" lvl="1" indent="-342900" algn="just">
              <a:buFont typeface="Arial"/>
              <a:buChar char="•"/>
            </a:pPr>
            <a:r>
              <a:rPr lang="en-US" sz="1800" dirty="0"/>
              <a:t>To authenticate each other</a:t>
            </a:r>
            <a:r>
              <a:rPr lang="en-US" sz="1800" dirty="0">
                <a:solidFill>
                  <a:schemeClr val="bg2"/>
                </a:solidFill>
              </a:rPr>
              <a:t>, users </a:t>
            </a:r>
            <a:r>
              <a:rPr lang="en-US" sz="1800" dirty="0" smtClean="0">
                <a:solidFill>
                  <a:schemeClr val="bg2"/>
                </a:solidFill>
              </a:rPr>
              <a:t>must obtain </a:t>
            </a:r>
            <a:r>
              <a:rPr lang="en-US" sz="1800" dirty="0">
                <a:solidFill>
                  <a:schemeClr val="bg2"/>
                </a:solidFill>
              </a:rPr>
              <a:t>the certificate of the CA and their own certificate. </a:t>
            </a:r>
            <a:endParaRPr lang="en-US" sz="1800" dirty="0" smtClean="0">
              <a:solidFill>
                <a:schemeClr val="bg2"/>
              </a:solidFill>
            </a:endParaRPr>
          </a:p>
          <a:p>
            <a:pPr marL="800100" lvl="1" indent="-342900" algn="just">
              <a:buFont typeface="Arial"/>
              <a:buChar char="•"/>
            </a:pPr>
            <a:r>
              <a:rPr lang="en-US" sz="1800" dirty="0" smtClean="0">
                <a:solidFill>
                  <a:schemeClr val="bg2"/>
                </a:solidFill>
              </a:rPr>
              <a:t>Public</a:t>
            </a:r>
            <a:r>
              <a:rPr lang="en-US" sz="1800" dirty="0">
                <a:solidFill>
                  <a:schemeClr val="bg2"/>
                </a:solidFill>
              </a:rPr>
              <a:t>-key systems use asymmetric keys in which one is public and the other one is private. </a:t>
            </a:r>
            <a:endParaRPr lang="en-US" sz="1800" dirty="0" smtClean="0">
              <a:solidFill>
                <a:schemeClr val="bg2"/>
              </a:solidFill>
            </a:endParaRPr>
          </a:p>
          <a:p>
            <a:pPr marL="1139825" lvl="2" indent="-342900" algn="just">
              <a:buFont typeface="Arial"/>
              <a:buChar char="•"/>
            </a:pPr>
            <a:r>
              <a:rPr lang="en-US" sz="1800" dirty="0">
                <a:solidFill>
                  <a:schemeClr val="bg2"/>
                </a:solidFill>
              </a:rPr>
              <a:t>One of the features of these algorithms is that whatever is encrypted using one key can only be decrypted using the other key. </a:t>
            </a:r>
            <a:endParaRPr lang="en-US" sz="1800" dirty="0" smtClean="0">
              <a:solidFill>
                <a:schemeClr val="bg2"/>
              </a:solidFill>
            </a:endParaRPr>
          </a:p>
          <a:p>
            <a:pPr marL="1139825" lvl="2" indent="-342900" algn="just">
              <a:buFont typeface="Arial"/>
              <a:buChar char="•"/>
            </a:pPr>
            <a:r>
              <a:rPr lang="en-US" sz="1800" dirty="0" smtClean="0">
                <a:solidFill>
                  <a:schemeClr val="bg2"/>
                </a:solidFill>
              </a:rPr>
              <a:t>This </a:t>
            </a:r>
            <a:r>
              <a:rPr lang="en-US" sz="1800" dirty="0">
                <a:solidFill>
                  <a:schemeClr val="bg2"/>
                </a:solidFill>
              </a:rPr>
              <a:t>provides nonrepudiation.</a:t>
            </a:r>
            <a:endParaRPr lang="en-US" sz="1800" dirty="0" smtClean="0">
              <a:solidFill>
                <a:schemeClr val="bg2"/>
              </a:solidFill>
            </a:endParaRPr>
          </a:p>
          <a:p>
            <a:pPr marL="800100" lvl="1" indent="-342900" algn="just">
              <a:buFont typeface="Arial"/>
              <a:buChar char="•"/>
            </a:pPr>
            <a:r>
              <a:rPr lang="en-US" sz="1800" dirty="0" smtClean="0">
                <a:solidFill>
                  <a:schemeClr val="bg2"/>
                </a:solidFill>
              </a:rPr>
              <a:t>Key </a:t>
            </a:r>
            <a:r>
              <a:rPr lang="en-US" sz="1800" dirty="0">
                <a:solidFill>
                  <a:schemeClr val="bg2"/>
                </a:solidFill>
              </a:rPr>
              <a:t>management is </a:t>
            </a:r>
            <a:r>
              <a:rPr lang="en-US" sz="1800" dirty="0" smtClean="0">
                <a:solidFill>
                  <a:schemeClr val="bg2"/>
                </a:solidFill>
              </a:rPr>
              <a:t>simplified, </a:t>
            </a:r>
            <a:r>
              <a:rPr lang="en-US" sz="1800" dirty="0">
                <a:solidFill>
                  <a:schemeClr val="bg2"/>
                </a:solidFill>
              </a:rPr>
              <a:t>because two users can freely exchange the certificates</a:t>
            </a:r>
            <a:r>
              <a:rPr lang="en-US" sz="1800" dirty="0" smtClean="0">
                <a:solidFill>
                  <a:schemeClr val="bg2"/>
                </a:solidFill>
              </a:rPr>
              <a:t>.</a:t>
            </a:r>
          </a:p>
          <a:p>
            <a:pPr marL="1139825" lvl="2" indent="-342900" algn="just">
              <a:buFont typeface="Arial"/>
              <a:buChar char="•"/>
            </a:pPr>
            <a:r>
              <a:rPr lang="en-US" sz="1800" dirty="0" smtClean="0">
                <a:solidFill>
                  <a:schemeClr val="bg2"/>
                </a:solidFill>
              </a:rPr>
              <a:t>The </a:t>
            </a:r>
            <a:r>
              <a:rPr lang="en-US" sz="1800" dirty="0">
                <a:solidFill>
                  <a:schemeClr val="bg2"/>
                </a:solidFill>
              </a:rPr>
              <a:t>validity of the received certificates is verified using the public key of the CA, which the users have in their possession.</a:t>
            </a:r>
          </a:p>
          <a:p>
            <a:pPr marL="800100" lvl="1" indent="-342900" algn="just">
              <a:buFont typeface="Arial"/>
              <a:buChar char="•"/>
            </a:pPr>
            <a:r>
              <a:rPr lang="en-US" sz="1800" dirty="0">
                <a:solidFill>
                  <a:schemeClr val="bg2"/>
                </a:solidFill>
              </a:rPr>
              <a:t>Because of the strength of the algorithms </a:t>
            </a:r>
            <a:r>
              <a:rPr lang="en-US" sz="1800" dirty="0" smtClean="0">
                <a:solidFill>
                  <a:schemeClr val="bg2"/>
                </a:solidFill>
              </a:rPr>
              <a:t>involved</a:t>
            </a:r>
            <a:r>
              <a:rPr lang="en-US" sz="1800" dirty="0">
                <a:solidFill>
                  <a:schemeClr val="bg2"/>
                </a:solidFill>
              </a:rPr>
              <a:t>, administrators can set a very long lifetime for the certificates, typically a lifetime that is measured in years</a:t>
            </a:r>
            <a:r>
              <a:rPr lang="en-US" sz="1800" dirty="0" smtClean="0">
                <a:solidFill>
                  <a:schemeClr val="bg2"/>
                </a:solidFill>
              </a:rPr>
              <a:t>.</a:t>
            </a:r>
            <a:endParaRPr lang="en-US" sz="1800" dirty="0">
              <a:solidFill>
                <a:schemeClr val="bg2"/>
              </a:solidFill>
            </a:endParaRPr>
          </a:p>
        </p:txBody>
      </p:sp>
      <p:sp>
        <p:nvSpPr>
          <p:cNvPr id="168962" name="Rectangle 2"/>
          <p:cNvSpPr>
            <a:spLocks noGrp="1" noChangeArrowheads="1"/>
          </p:cNvSpPr>
          <p:nvPr>
            <p:ph type="title"/>
          </p:nvPr>
        </p:nvSpPr>
        <p:spPr>
          <a:xfrm>
            <a:off x="1324947" y="95816"/>
            <a:ext cx="7641078" cy="575992"/>
          </a:xfrm>
        </p:spPr>
        <p:txBody>
          <a:bodyPr/>
          <a:lstStyle/>
          <a:p>
            <a:r>
              <a:rPr lang="en-US" dirty="0">
                <a:latin typeface="Arial" charset="0"/>
              </a:rPr>
              <a:t/>
            </a:r>
            <a:br>
              <a:rPr lang="en-US" dirty="0">
                <a:latin typeface="Arial" charset="0"/>
              </a:rPr>
            </a:br>
            <a:r>
              <a:rPr lang="en-US" dirty="0" smtClean="0">
                <a:latin typeface="Arial" charset="0"/>
              </a:rPr>
              <a:t>PKA Summary</a:t>
            </a:r>
            <a:endParaRPr lang="en-US" dirty="0"/>
          </a:p>
        </p:txBody>
      </p:sp>
    </p:spTree>
    <p:extLst>
      <p:ext uri="{BB962C8B-B14F-4D97-AF65-F5344CB8AC3E}">
        <p14:creationId xmlns:p14="http://schemas.microsoft.com/office/powerpoint/2010/main" val="248249873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5" name="Rectangle 3"/>
          <p:cNvSpPr>
            <a:spLocks noGrp="1" noChangeArrowheads="1"/>
          </p:cNvSpPr>
          <p:nvPr>
            <p:ph type="body" sz="quarter" idx="10"/>
          </p:nvPr>
        </p:nvSpPr>
        <p:spPr>
          <a:xfrm>
            <a:off x="333018" y="499274"/>
            <a:ext cx="8578850" cy="5344304"/>
          </a:xfrm>
        </p:spPr>
        <p:txBody>
          <a:bodyPr/>
          <a:lstStyle/>
          <a:p>
            <a:pPr algn="just"/>
            <a:r>
              <a:rPr lang="en-US" dirty="0"/>
              <a:t>Secure </a:t>
            </a:r>
            <a:r>
              <a:rPr lang="en-US" dirty="0">
                <a:solidFill>
                  <a:schemeClr val="bg2"/>
                </a:solidFill>
              </a:rPr>
              <a:t>communications employs cryptographic methods to protect the integrity, authentication, and confidentiality of network traffic when traversing the public Internet</a:t>
            </a:r>
            <a:r>
              <a:rPr lang="en-US" dirty="0" smtClean="0">
                <a:solidFill>
                  <a:schemeClr val="bg2"/>
                </a:solidFill>
              </a:rPr>
              <a:t>.</a:t>
            </a:r>
          </a:p>
          <a:p>
            <a:pPr algn="just"/>
            <a:r>
              <a:rPr lang="en-US" dirty="0" smtClean="0">
                <a:solidFill>
                  <a:schemeClr val="bg2"/>
                </a:solidFill>
              </a:rPr>
              <a:t>Cryptology </a:t>
            </a:r>
            <a:r>
              <a:rPr lang="en-US" dirty="0">
                <a:solidFill>
                  <a:schemeClr val="bg2"/>
                </a:solidFill>
              </a:rPr>
              <a:t>is the combination of:</a:t>
            </a:r>
          </a:p>
          <a:p>
            <a:pPr marL="800100" lvl="1" indent="-342900" algn="just">
              <a:buFont typeface="Arial"/>
              <a:buChar char="•"/>
            </a:pPr>
            <a:r>
              <a:rPr lang="en-US" b="1" dirty="0" smtClean="0">
                <a:solidFill>
                  <a:schemeClr val="bg2"/>
                </a:solidFill>
              </a:rPr>
              <a:t>Cryptography</a:t>
            </a:r>
            <a:r>
              <a:rPr lang="en-US" dirty="0" smtClean="0">
                <a:solidFill>
                  <a:schemeClr val="bg2"/>
                </a:solidFill>
              </a:rPr>
              <a:t> - </a:t>
            </a:r>
            <a:r>
              <a:rPr lang="en-US" dirty="0">
                <a:solidFill>
                  <a:schemeClr val="bg2"/>
                </a:solidFill>
              </a:rPr>
              <a:t>Related to the making and using of encryption methods.</a:t>
            </a:r>
          </a:p>
          <a:p>
            <a:pPr marL="800100" lvl="1" indent="-342900" algn="just">
              <a:buFont typeface="Arial"/>
              <a:buChar char="•"/>
            </a:pPr>
            <a:r>
              <a:rPr lang="en-US" b="1" dirty="0" smtClean="0">
                <a:solidFill>
                  <a:schemeClr val="bg2"/>
                </a:solidFill>
              </a:rPr>
              <a:t>Cryptanalysis</a:t>
            </a:r>
            <a:r>
              <a:rPr lang="en-US" dirty="0">
                <a:solidFill>
                  <a:schemeClr val="bg2"/>
                </a:solidFill>
              </a:rPr>
              <a:t> </a:t>
            </a:r>
            <a:r>
              <a:rPr lang="en-US" dirty="0" smtClean="0">
                <a:solidFill>
                  <a:schemeClr val="bg2"/>
                </a:solidFill>
              </a:rPr>
              <a:t>- </a:t>
            </a:r>
            <a:r>
              <a:rPr lang="en-US" dirty="0">
                <a:solidFill>
                  <a:schemeClr val="bg2"/>
                </a:solidFill>
              </a:rPr>
              <a:t>Related to the solving or breaking of a cryptographic encryption method.</a:t>
            </a:r>
          </a:p>
          <a:p>
            <a:pPr marL="236538" lvl="1" indent="-236538" algn="just">
              <a:spcBef>
                <a:spcPts val="1480"/>
              </a:spcBef>
              <a:buFont typeface="Wingdings" charset="0"/>
              <a:buChar char="§"/>
            </a:pPr>
            <a:r>
              <a:rPr lang="en-US" dirty="0">
                <a:solidFill>
                  <a:schemeClr val="bg2"/>
                </a:solidFill>
              </a:rPr>
              <a:t>Cryptographic hashes play a vital role when securing network traffic. For </a:t>
            </a:r>
            <a:r>
              <a:rPr lang="en-US" dirty="0" smtClean="0">
                <a:solidFill>
                  <a:schemeClr val="bg2"/>
                </a:solidFill>
              </a:rPr>
              <a:t>example:</a:t>
            </a:r>
          </a:p>
          <a:p>
            <a:pPr marL="800100" lvl="1" indent="-342900" algn="just">
              <a:buFont typeface="Arial"/>
              <a:buChar char="•"/>
            </a:pPr>
            <a:r>
              <a:rPr lang="en-US" dirty="0" smtClean="0">
                <a:solidFill>
                  <a:schemeClr val="bg2"/>
                </a:solidFill>
              </a:rPr>
              <a:t>Integrity </a:t>
            </a:r>
            <a:r>
              <a:rPr lang="en-US" dirty="0">
                <a:solidFill>
                  <a:schemeClr val="bg2"/>
                </a:solidFill>
              </a:rPr>
              <a:t>is provided by using the MD5 algorithm or the SHA-1 </a:t>
            </a:r>
            <a:r>
              <a:rPr lang="en-US" dirty="0" smtClean="0">
                <a:solidFill>
                  <a:schemeClr val="bg2"/>
                </a:solidFill>
              </a:rPr>
              <a:t>algorithm.</a:t>
            </a:r>
            <a:endParaRPr lang="en-US" dirty="0">
              <a:solidFill>
                <a:schemeClr val="bg2"/>
              </a:solidFill>
            </a:endParaRPr>
          </a:p>
          <a:p>
            <a:pPr marL="800100" lvl="1" indent="-342900" algn="just">
              <a:buFont typeface="Arial"/>
              <a:buChar char="•"/>
            </a:pPr>
            <a:r>
              <a:rPr lang="en-US" dirty="0" smtClean="0">
                <a:solidFill>
                  <a:schemeClr val="bg2"/>
                </a:solidFill>
              </a:rPr>
              <a:t>Authenticity </a:t>
            </a:r>
            <a:r>
              <a:rPr lang="en-US" dirty="0">
                <a:solidFill>
                  <a:schemeClr val="bg2"/>
                </a:solidFill>
              </a:rPr>
              <a:t>is provided using </a:t>
            </a:r>
            <a:r>
              <a:rPr lang="en-US" dirty="0" smtClean="0">
                <a:solidFill>
                  <a:schemeClr val="bg2"/>
                </a:solidFill>
              </a:rPr>
              <a:t>HMAC.</a:t>
            </a:r>
            <a:endParaRPr lang="en-US" dirty="0">
              <a:solidFill>
                <a:schemeClr val="bg2"/>
              </a:solidFill>
            </a:endParaRPr>
          </a:p>
          <a:p>
            <a:pPr marL="800100" lvl="1" indent="-342900" algn="just">
              <a:buFont typeface="Arial"/>
              <a:buChar char="•"/>
            </a:pPr>
            <a:r>
              <a:rPr lang="en-US" dirty="0" smtClean="0">
                <a:solidFill>
                  <a:schemeClr val="bg2"/>
                </a:solidFill>
              </a:rPr>
              <a:t>Confidentiality </a:t>
            </a:r>
            <a:r>
              <a:rPr lang="en-US" dirty="0">
                <a:solidFill>
                  <a:schemeClr val="bg2"/>
                </a:solidFill>
              </a:rPr>
              <a:t>is provided </a:t>
            </a:r>
            <a:r>
              <a:rPr lang="en-US" dirty="0"/>
              <a:t>using various encryption algorithms.</a:t>
            </a:r>
          </a:p>
          <a:p>
            <a:pPr algn="just"/>
            <a:endParaRPr lang="en-US" dirty="0">
              <a:latin typeface="Arial" charset="0"/>
            </a:endParaRPr>
          </a:p>
        </p:txBody>
      </p:sp>
      <p:sp>
        <p:nvSpPr>
          <p:cNvPr id="166914" name="Rectangle 2"/>
          <p:cNvSpPr>
            <a:spLocks noGrp="1" noChangeArrowheads="1"/>
          </p:cNvSpPr>
          <p:nvPr>
            <p:ph type="title"/>
          </p:nvPr>
        </p:nvSpPr>
        <p:spPr>
          <a:xfrm>
            <a:off x="1343608" y="95814"/>
            <a:ext cx="7800392" cy="464024"/>
          </a:xfrm>
        </p:spPr>
        <p:txBody>
          <a:bodyPr/>
          <a:lstStyle/>
          <a:p>
            <a:r>
              <a:rPr lang="en-US" dirty="0" smtClean="0">
                <a:latin typeface="Arial" charset="0"/>
              </a:rPr>
              <a:t>Summary</a:t>
            </a:r>
            <a:endParaRPr lang="en-US" dirty="0">
              <a:latin typeface="Arial" charset="0"/>
            </a:endParaRPr>
          </a:p>
        </p:txBody>
      </p:sp>
    </p:spTree>
    <p:extLst>
      <p:ext uri="{BB962C8B-B14F-4D97-AF65-F5344CB8AC3E}">
        <p14:creationId xmlns:p14="http://schemas.microsoft.com/office/powerpoint/2010/main" val="386872807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5" name="Rectangle 3"/>
          <p:cNvSpPr>
            <a:spLocks noGrp="1" noChangeArrowheads="1"/>
          </p:cNvSpPr>
          <p:nvPr>
            <p:ph type="body" sz="quarter" idx="10"/>
          </p:nvPr>
        </p:nvSpPr>
        <p:spPr>
          <a:xfrm>
            <a:off x="727785" y="909817"/>
            <a:ext cx="8240065" cy="4427294"/>
          </a:xfrm>
        </p:spPr>
        <p:txBody>
          <a:bodyPr/>
          <a:lstStyle/>
          <a:p>
            <a:pPr algn="just"/>
            <a:r>
              <a:rPr lang="en-US" dirty="0"/>
              <a:t>Encryption </a:t>
            </a:r>
            <a:r>
              <a:rPr lang="en-US" dirty="0">
                <a:solidFill>
                  <a:schemeClr val="bg2"/>
                </a:solidFill>
              </a:rPr>
              <a:t>can be implemented using a:</a:t>
            </a:r>
          </a:p>
          <a:p>
            <a:pPr marL="800100" lvl="1" indent="-342900" algn="just">
              <a:buFont typeface="Arial"/>
              <a:buChar char="•"/>
            </a:pPr>
            <a:r>
              <a:rPr lang="en-US" b="1" dirty="0">
                <a:solidFill>
                  <a:schemeClr val="bg2"/>
                </a:solidFill>
              </a:rPr>
              <a:t>Symmetric algorithm</a:t>
            </a:r>
            <a:r>
              <a:rPr lang="en-US" dirty="0">
                <a:solidFill>
                  <a:schemeClr val="bg2"/>
                </a:solidFill>
              </a:rPr>
              <a:t> - Various symmetric encryption algorithms can be </a:t>
            </a:r>
            <a:r>
              <a:rPr lang="en-US" dirty="0" smtClean="0">
                <a:solidFill>
                  <a:schemeClr val="bg2"/>
                </a:solidFill>
              </a:rPr>
              <a:t>used, </a:t>
            </a:r>
            <a:r>
              <a:rPr lang="en-US" dirty="0">
                <a:solidFill>
                  <a:schemeClr val="bg2"/>
                </a:solidFill>
              </a:rPr>
              <a:t>including DES, 3DES, AES, or SEAL. </a:t>
            </a:r>
            <a:endParaRPr lang="en-US" dirty="0" smtClean="0">
              <a:solidFill>
                <a:schemeClr val="bg2"/>
              </a:solidFill>
            </a:endParaRPr>
          </a:p>
          <a:p>
            <a:pPr marL="1139825" lvl="2" indent="-342900" algn="just">
              <a:buFont typeface="Arial"/>
              <a:buChar char="•"/>
            </a:pPr>
            <a:r>
              <a:rPr lang="en-US" dirty="0" smtClean="0">
                <a:solidFill>
                  <a:schemeClr val="bg2"/>
                </a:solidFill>
              </a:rPr>
              <a:t>Each </a:t>
            </a:r>
            <a:r>
              <a:rPr lang="en-US" dirty="0">
                <a:solidFill>
                  <a:schemeClr val="bg2"/>
                </a:solidFill>
              </a:rPr>
              <a:t>option varies with regard to the degree of protection and the ease of implementation. </a:t>
            </a:r>
            <a:endParaRPr lang="en-US" dirty="0" smtClean="0">
              <a:solidFill>
                <a:schemeClr val="bg2"/>
              </a:solidFill>
            </a:endParaRPr>
          </a:p>
          <a:p>
            <a:pPr marL="1139825" lvl="2" indent="-342900" algn="just">
              <a:buFont typeface="Arial"/>
              <a:buChar char="•"/>
            </a:pPr>
            <a:r>
              <a:rPr lang="en-US" dirty="0" smtClean="0">
                <a:solidFill>
                  <a:schemeClr val="bg2"/>
                </a:solidFill>
              </a:rPr>
              <a:t>DH </a:t>
            </a:r>
            <a:r>
              <a:rPr lang="en-US" dirty="0">
                <a:solidFill>
                  <a:schemeClr val="bg2"/>
                </a:solidFill>
              </a:rPr>
              <a:t>is a hashing algorithm </a:t>
            </a:r>
            <a:r>
              <a:rPr lang="en-US" dirty="0" smtClean="0">
                <a:solidFill>
                  <a:schemeClr val="bg2"/>
                </a:solidFill>
              </a:rPr>
              <a:t>used </a:t>
            </a:r>
            <a:r>
              <a:rPr lang="en-US" dirty="0">
                <a:solidFill>
                  <a:schemeClr val="bg2"/>
                </a:solidFill>
              </a:rPr>
              <a:t>to support DES, 3DES, and AES.</a:t>
            </a:r>
          </a:p>
          <a:p>
            <a:pPr marL="800100" lvl="1" indent="-342900" algn="just">
              <a:buFont typeface="Arial"/>
              <a:buChar char="•"/>
            </a:pPr>
            <a:r>
              <a:rPr lang="en-US" b="1" dirty="0">
                <a:solidFill>
                  <a:schemeClr val="bg2"/>
                </a:solidFill>
              </a:rPr>
              <a:t>Asymmetric algorithm </a:t>
            </a:r>
            <a:r>
              <a:rPr lang="en-US" dirty="0">
                <a:solidFill>
                  <a:schemeClr val="bg2"/>
                </a:solidFill>
              </a:rPr>
              <a:t>- These can use digital signatures, such as the RSA algorithm, to provide authentication and </a:t>
            </a:r>
            <a:r>
              <a:rPr lang="en-US" dirty="0" smtClean="0">
                <a:solidFill>
                  <a:schemeClr val="bg2"/>
                </a:solidFill>
              </a:rPr>
              <a:t>confidentiality. Asymmetric </a:t>
            </a:r>
            <a:r>
              <a:rPr lang="en-US" dirty="0">
                <a:solidFill>
                  <a:schemeClr val="bg2"/>
                </a:solidFill>
              </a:rPr>
              <a:t>encryption is usually implemented </a:t>
            </a:r>
            <a:r>
              <a:rPr lang="en-US" dirty="0"/>
              <a:t>using PKI.</a:t>
            </a:r>
          </a:p>
        </p:txBody>
      </p:sp>
      <p:sp>
        <p:nvSpPr>
          <p:cNvPr id="166914" name="Rectangle 2"/>
          <p:cNvSpPr>
            <a:spLocks noGrp="1" noChangeArrowheads="1"/>
          </p:cNvSpPr>
          <p:nvPr>
            <p:ph type="title"/>
          </p:nvPr>
        </p:nvSpPr>
        <p:spPr>
          <a:xfrm>
            <a:off x="1231641" y="170460"/>
            <a:ext cx="7734384" cy="669298"/>
          </a:xfrm>
        </p:spPr>
        <p:txBody>
          <a:bodyPr/>
          <a:lstStyle/>
          <a:p>
            <a:r>
              <a:rPr lang="en-US" dirty="0" smtClean="0">
                <a:latin typeface="Arial" charset="0"/>
              </a:rPr>
              <a:t>Summary</a:t>
            </a:r>
            <a:endParaRPr lang="en-US" dirty="0">
              <a:latin typeface="Arial" charset="0"/>
            </a:endParaRPr>
          </a:p>
        </p:txBody>
      </p:sp>
    </p:spTree>
    <p:extLst>
      <p:ext uri="{BB962C8B-B14F-4D97-AF65-F5344CB8AC3E}">
        <p14:creationId xmlns:p14="http://schemas.microsoft.com/office/powerpoint/2010/main" val="42539086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3135086"/>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r>
              <a:rPr lang="en-GB" sz="4400" dirty="0" smtClean="0"/>
              <a:t>Question?</a:t>
            </a:r>
            <a:endParaRPr lang="en-US" sz="4400"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22023</TotalTime>
  <Pages>28</Pages>
  <Words>6405</Words>
  <Application>Microsoft Office PowerPoint</Application>
  <PresentationFormat>On-screen Show (4:3)</PresentationFormat>
  <Paragraphs>695</Paragraphs>
  <Slides>61</Slides>
  <Notes>31</Notes>
  <HiddenSlides>22</HiddenSlides>
  <MMClips>0</MMClips>
  <ScaleCrop>false</ScaleCrop>
  <HeadingPairs>
    <vt:vector size="8" baseType="variant">
      <vt:variant>
        <vt:lpstr>Fonts Used</vt:lpstr>
      </vt:variant>
      <vt:variant>
        <vt:i4>5</vt:i4>
      </vt:variant>
      <vt:variant>
        <vt:lpstr>Theme</vt:lpstr>
      </vt:variant>
      <vt:variant>
        <vt:i4>2</vt:i4>
      </vt:variant>
      <vt:variant>
        <vt:lpstr>Embedded OLE Servers</vt:lpstr>
      </vt:variant>
      <vt:variant>
        <vt:i4>1</vt:i4>
      </vt:variant>
      <vt:variant>
        <vt:lpstr>Slide Titles</vt:lpstr>
      </vt:variant>
      <vt:variant>
        <vt:i4>61</vt:i4>
      </vt:variant>
    </vt:vector>
  </HeadingPairs>
  <TitlesOfParts>
    <vt:vector size="69" baseType="lpstr">
      <vt:lpstr>ＭＳ Ｐゴシック</vt:lpstr>
      <vt:lpstr>Arial</vt:lpstr>
      <vt:lpstr>Courier New</vt:lpstr>
      <vt:lpstr>Helvetica</vt:lpstr>
      <vt:lpstr>Wingdings</vt:lpstr>
      <vt:lpstr>PPT-TMPLT-WHT_C</vt:lpstr>
      <vt:lpstr>NetAcad-4F_PPT-WHT_060408</vt:lpstr>
      <vt:lpstr>Image</vt:lpstr>
      <vt:lpstr> Cryptographic Systems</vt:lpstr>
      <vt:lpstr>Objectives </vt:lpstr>
      <vt:lpstr>Content</vt:lpstr>
      <vt:lpstr>Authentication, Integrity, and Confidentiality</vt:lpstr>
      <vt:lpstr> Authentication, Integrity, and Confidentiality</vt:lpstr>
      <vt:lpstr> Creating Ciphertext</vt:lpstr>
      <vt:lpstr> Creating Ciphertext Cont.</vt:lpstr>
      <vt:lpstr> Creating Ciphertext Cont.</vt:lpstr>
      <vt:lpstr>  Creating Ciphertext Cont.</vt:lpstr>
      <vt:lpstr>Transposition Ciphers</vt:lpstr>
      <vt:lpstr>Substitution Ciphers</vt:lpstr>
      <vt:lpstr>  Substitution Ciphers - Encoding using the Caesar Cipher</vt:lpstr>
      <vt:lpstr>  Decoding</vt:lpstr>
      <vt:lpstr>  Substitution Ciphers - Caesar Cipher Disk</vt:lpstr>
      <vt:lpstr> Cryptanalysis</vt:lpstr>
      <vt:lpstr> Cracking Code</vt:lpstr>
      <vt:lpstr>  Methods for Cracking Code</vt:lpstr>
      <vt:lpstr> The Secret Is in the Keys</vt:lpstr>
      <vt:lpstr>7.2 Basic Integrity and Authenticity</vt:lpstr>
      <vt:lpstr> Cryptographic Hash Function</vt:lpstr>
      <vt:lpstr> Well-Known Hash Functions</vt:lpstr>
      <vt:lpstr> MD5 Versus SHA-1</vt:lpstr>
      <vt:lpstr> Keyed-Hash Message Authentication Code</vt:lpstr>
      <vt:lpstr>  HMAC Operation</vt:lpstr>
      <vt:lpstr> Characteristics of Key Management</vt:lpstr>
      <vt:lpstr> The Keyspace</vt:lpstr>
      <vt:lpstr> Types of Cryptographic Keys</vt:lpstr>
      <vt:lpstr>Confidentiality</vt:lpstr>
      <vt:lpstr> Cryptographic Encryption</vt:lpstr>
      <vt:lpstr> Symmetric Encryption Algorithms</vt:lpstr>
      <vt:lpstr> Asymmetric Encryption Algorithms</vt:lpstr>
      <vt:lpstr> Symmetric Encryption Techniques</vt:lpstr>
      <vt:lpstr> Choosing an Encryption Algorithm</vt:lpstr>
      <vt:lpstr> Improving DES with 3DES</vt:lpstr>
      <vt:lpstr> 3DES Operation</vt:lpstr>
      <vt:lpstr> AES</vt:lpstr>
      <vt:lpstr>Alternative Encryption Algorithms Software-Optimized Encryption Algorithm</vt:lpstr>
      <vt:lpstr> RC Algorithms</vt:lpstr>
      <vt:lpstr>  Diffie-Hellman Algorithm</vt:lpstr>
      <vt:lpstr>  Diffie-Hellman Algorithm</vt:lpstr>
      <vt:lpstr> DH Operation</vt:lpstr>
      <vt:lpstr> DH Operation</vt:lpstr>
      <vt:lpstr> DH Operation</vt:lpstr>
      <vt:lpstr>Public Key Cryptography</vt:lpstr>
      <vt:lpstr>Symmetric Versus Asymmetric Key Algorithms Asymmetric Key Algorithms</vt:lpstr>
      <vt:lpstr> Asymmetric Algorithms</vt:lpstr>
      <vt:lpstr> Asymmetric Algorithms</vt:lpstr>
      <vt:lpstr> Asymmetric Algorithms</vt:lpstr>
      <vt:lpstr> Using Digital Signatures</vt:lpstr>
      <vt:lpstr> Digital Signature Process</vt:lpstr>
      <vt:lpstr> RSA Asymmetric Algorithm</vt:lpstr>
      <vt:lpstr> Public Key Infrastructure Overview</vt:lpstr>
      <vt:lpstr> Public Key Infrastructure (PKI) Framework</vt:lpstr>
      <vt:lpstr> Step 1: Retrieve CA Certificates</vt:lpstr>
      <vt:lpstr>Digital Certificates and CAs Step 1: Retrieve CA Certificates Cont.</vt:lpstr>
      <vt:lpstr>Digital Certificates and Cas Step 2: Submitting Certificate Requests to the CA</vt:lpstr>
      <vt:lpstr>Digital Certificates and CAs Step 3: Authenticate Endpoints</vt:lpstr>
      <vt:lpstr> PKA Summary</vt:lpstr>
      <vt:lpstr>Summary</vt:lpstr>
      <vt:lpstr>Summary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1300</cp:revision>
  <cp:lastPrinted>1999-01-27T00:54:54Z</cp:lastPrinted>
  <dcterms:created xsi:type="dcterms:W3CDTF">2006-10-23T15:07:30Z</dcterms:created>
  <dcterms:modified xsi:type="dcterms:W3CDTF">2016-10-23T20:20:55Z</dcterms:modified>
</cp:coreProperties>
</file>