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AC1EF-36A9-4DA2-A336-25191C53B5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92DC13-F07A-4E7A-A5CC-7168BE44C2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E76448-91C2-41FF-B6E7-CA412CEC908F}"/>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id="{E6E417E1-FD96-4282-A491-C543855BA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1D19A4-0765-4201-8E00-BE4C65B2D5D4}"/>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919726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BC53D-1097-44D6-97A8-7C9FF30842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DC3E37-CA47-4AE8-BDB5-6422B7B4A64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2E5B3D-4F87-48A3-91FE-D37B99E0EE1D}"/>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id="{43F0EBF1-28EB-4F6E-9212-DE9CC262AD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E83B64-7FE8-4E8E-9849-193DEFA9A432}"/>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3728777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570E1-266E-4A88-8FEE-FBBC680978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ABCD02-1667-47AF-A700-B6D634CD5C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10AAD6E-4F08-43BB-B7A9-5E64283DBBDF}"/>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id="{572A250D-B2C3-4CB6-806D-FBAB2A7C02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890FC3-2BD5-4E5E-B058-F985BDC8B076}"/>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158739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17A8-1124-49AB-8EF8-D4CBBADECD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3C1EE7-44EE-429A-8120-C41413422ED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17BA62-4EFE-4D4D-83CB-74AE8F8AC6A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30C7B5-DD40-4F67-81A4-E33DDCBA2D60}"/>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6" name="Footer Placeholder 5">
            <a:extLst>
              <a:ext uri="{FF2B5EF4-FFF2-40B4-BE49-F238E27FC236}">
                <a16:creationId xmlns:a16="http://schemas.microsoft.com/office/drawing/2014/main" id="{709BEBBE-D88C-4C5A-B444-EE68E105BE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1C0F49-E3DC-416F-B098-3B1F83ECE51F}"/>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1925162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F1E9-F8F4-4B35-92C4-8327590AB7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62C27D-A515-4C87-B181-EBB82A08DF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9B86ABB-2DCD-41F0-A712-5C79E5C0EDB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3151AE-9CA1-4465-B820-A3BEC32AB8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40DACB9-C73B-4C08-8953-08144602672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438F39-701E-40AC-A43A-015BF12A83C9}"/>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8" name="Footer Placeholder 7">
            <a:extLst>
              <a:ext uri="{FF2B5EF4-FFF2-40B4-BE49-F238E27FC236}">
                <a16:creationId xmlns:a16="http://schemas.microsoft.com/office/drawing/2014/main" id="{2C197155-8E1D-4102-9A17-F10460E3BA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413017-A617-494F-B842-3FE15A48A6B3}"/>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354736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AE589-5A3A-40D4-B3E2-775CCE95C0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A4B82F-EC48-49D7-9EB8-AF9206AFDC2C}"/>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4" name="Footer Placeholder 3">
            <a:extLst>
              <a:ext uri="{FF2B5EF4-FFF2-40B4-BE49-F238E27FC236}">
                <a16:creationId xmlns:a16="http://schemas.microsoft.com/office/drawing/2014/main" id="{E370256C-DB1E-4D36-A0EE-2D952CC7B4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AF9985-AA3E-4E25-B1A4-96F447A5E015}"/>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3874182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035212-132D-45C4-AC54-7E43574F89A0}"/>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3" name="Footer Placeholder 2">
            <a:extLst>
              <a:ext uri="{FF2B5EF4-FFF2-40B4-BE49-F238E27FC236}">
                <a16:creationId xmlns:a16="http://schemas.microsoft.com/office/drawing/2014/main" id="{6338235D-78AC-44D3-A808-879340DD4A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58A69C-6EBB-471D-ADC6-53C832AD348E}"/>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750870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4C314-4681-4670-9FC6-3A25C39FDA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0A723-3BB3-4CDC-AECB-1BBB5EECC0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C12287-9036-4663-A48B-194C2A9784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655793E-EF14-4F1C-B75E-316ADDABBF07}"/>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6" name="Footer Placeholder 5">
            <a:extLst>
              <a:ext uri="{FF2B5EF4-FFF2-40B4-BE49-F238E27FC236}">
                <a16:creationId xmlns:a16="http://schemas.microsoft.com/office/drawing/2014/main" id="{88F84FE5-36A4-4619-B646-13124CED88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877ABF-6C3E-4B56-AF06-396AD07773D1}"/>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786008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5E1EC-0DD9-455A-A894-96E565AB01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F04D40-652D-42BE-A15D-D502B597CE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F00031-83DB-4AF9-BCAB-019952A53A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E34DD2-DA01-4895-A8D0-AE11DD5B3C56}"/>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6" name="Footer Placeholder 5">
            <a:extLst>
              <a:ext uri="{FF2B5EF4-FFF2-40B4-BE49-F238E27FC236}">
                <a16:creationId xmlns:a16="http://schemas.microsoft.com/office/drawing/2014/main" id="{F61F7C10-6DC8-4417-AF0A-C77A18A3C0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A23FB0-FFB9-44AF-86E4-EA1C7D947F7B}"/>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2298529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3E725-C3CB-4E3B-BFEE-A0DDCCA7B3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2FBD74-0931-4ADD-9E2A-DBEA4C86AF9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D848A6-035C-4BBC-B1A6-063DB42C679C}"/>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id="{6AE595E4-515C-42CE-A918-EA1FADF37D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ED7B62-AEE2-4764-8941-111040056B6E}"/>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4196216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7CD83D-02D9-4C01-A696-AC95A89B46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1B1073-EB3C-4D61-890B-4DA64AFBD80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CD929D-8114-4F2F-9DE5-E5A398331E96}"/>
              </a:ext>
            </a:extLst>
          </p:cNvPr>
          <p:cNvSpPr>
            <a:spLocks noGrp="1"/>
          </p:cNvSpPr>
          <p:nvPr>
            <p:ph type="dt" sz="half" idx="10"/>
          </p:nvPr>
        </p:nvSpPr>
        <p:spPr/>
        <p:txBody>
          <a:body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id="{75097A62-C863-4399-93AD-43D8CDE39E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7F1A86-4E10-4A34-AD5C-233DF2D922E7}"/>
              </a:ext>
            </a:extLst>
          </p:cNvPr>
          <p:cNvSpPr>
            <a:spLocks noGrp="1"/>
          </p:cNvSpPr>
          <p:nvPr>
            <p:ph type="sldNum" sz="quarter" idx="12"/>
          </p:nvPr>
        </p:nvSpPr>
        <p:spPr/>
        <p:txBody>
          <a:bodyPr/>
          <a:lstStyle/>
          <a:p>
            <a:fld id="{3CD83F11-23B5-4C31-83D9-28F934523C06}" type="slidenum">
              <a:rPr lang="en-GB" smtClean="0"/>
              <a:t>‹#›</a:t>
            </a:fld>
            <a:endParaRPr lang="en-GB"/>
          </a:p>
        </p:txBody>
      </p:sp>
    </p:spTree>
    <p:extLst>
      <p:ext uri="{BB962C8B-B14F-4D97-AF65-F5344CB8AC3E}">
        <p14:creationId xmlns:p14="http://schemas.microsoft.com/office/powerpoint/2010/main" val="4248562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F101A2-6344-4EB0-A7A3-EC33D64158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ADFA91-8DDF-43A5-B13F-DAA4E2C113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6B5AA4-4760-4158-9EB7-B8F1BB0C07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3E79E6-62C6-44A6-8167-E5303C1D27D4}" type="datetimeFigureOut">
              <a:rPr lang="en-GB" smtClean="0"/>
              <a:t>29/11/2017</a:t>
            </a:fld>
            <a:endParaRPr lang="en-GB"/>
          </a:p>
        </p:txBody>
      </p:sp>
      <p:sp>
        <p:nvSpPr>
          <p:cNvPr id="5" name="Footer Placeholder 4">
            <a:extLst>
              <a:ext uri="{FF2B5EF4-FFF2-40B4-BE49-F238E27FC236}">
                <a16:creationId xmlns:a16="http://schemas.microsoft.com/office/drawing/2014/main" id="{B2D8F217-6B91-4C2B-BFA0-3AE7240094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FA2C07C-C5F1-4814-8978-AF433498F7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D83F11-23B5-4C31-83D9-28F934523C06}" type="slidenum">
              <a:rPr lang="en-GB" smtClean="0"/>
              <a:t>‹#›</a:t>
            </a:fld>
            <a:endParaRPr lang="en-GB"/>
          </a:p>
        </p:txBody>
      </p:sp>
    </p:spTree>
    <p:extLst>
      <p:ext uri="{BB962C8B-B14F-4D97-AF65-F5344CB8AC3E}">
        <p14:creationId xmlns:p14="http://schemas.microsoft.com/office/powerpoint/2010/main" val="31622091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hyperlink" Target="https://www.barnardos.org.uk/poverty_full_report_07.pdf" TargetMode="External"/><Relationship Id="rId2" Type="http://schemas.openxmlformats.org/officeDocument/2006/relationships/hyperlink" Target="https://www.theguardian.com/education/2016/dec/01/welsh-schools-pisa-league-international-scores" TargetMode="External"/><Relationship Id="rId1" Type="http://schemas.openxmlformats.org/officeDocument/2006/relationships/slideLayout" Target="../slideLayouts/slideLayout2.xml"/><Relationship Id="rId6" Type="http://schemas.openxmlformats.org/officeDocument/2006/relationships/hyperlink" Target="http://www.cpag.org.uk/sites/default/files/CPAG-Scot-Cost-School-Holidays-full%20report.pdf" TargetMode="External"/><Relationship Id="rId5" Type="http://schemas.openxmlformats.org/officeDocument/2006/relationships/hyperlink" Target="http://web.a.ebscohost.com.ezproxy.uwtsd.ac.uk/ehost/pdfviewer/pdfviewer?vid=1&amp;sid=6580c805-6e29-4560-aaa4-27816628a216@sessionmgr4009" TargetMode="External"/><Relationship Id="rId4" Type="http://schemas.openxmlformats.org/officeDocument/2006/relationships/hyperlink" Target="http://nbgwstorygalleryforchildren.blogspot.co.uk/2013/03/story-circles-at-johnstown-primary.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C:/Users/kirsty/AppData/Local/Temp/Donaldson%20Report%20-%20Successful%20Futures%20-%20Independent%20Review%20of%20Curriculum%20and%20Assessment%20Arrangements%20in%20Wales-1.pdf" TargetMode="External"/><Relationship Id="rId2" Type="http://schemas.openxmlformats.org/officeDocument/2006/relationships/hyperlink" Target="https://www.gov.uk/government/uploads/system/uploads/attachment_data/file/514619/Charging_for_school_activities.pdf" TargetMode="External"/><Relationship Id="rId1" Type="http://schemas.openxmlformats.org/officeDocument/2006/relationships/slideLayout" Target="../slideLayouts/slideLayout2.xml"/><Relationship Id="rId5" Type="http://schemas.openxmlformats.org/officeDocument/2006/relationships/hyperlink" Target="https://www-dawsonera-com.ezproxy.uwtsd.ac.uk/readonline/9781446205877" TargetMode="External"/><Relationship Id="rId4" Type="http://schemas.openxmlformats.org/officeDocument/2006/relationships/hyperlink" Target="http://se-ed.co.uk/edu/wp-content/uploads/2012/10/Inspecting-education-for-sustainable-development-and-global-citizenship-in-schools.pdf"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botanicgarden.wales/learning/primary/foundation-phase/" TargetMode="External"/><Relationship Id="rId3" Type="http://schemas.openxmlformats.org/officeDocument/2006/relationships/hyperlink" Target="https://swansea-edunet.gov.uk/en/schools/Cefnhengoed/PageDocuments/School%20Policies%202015/Sustainability%20Policy%20including%20ESDGC%202015-16.pdf" TargetMode="External"/><Relationship Id="rId7" Type="http://schemas.openxmlformats.org/officeDocument/2006/relationships/hyperlink" Target="https://botanicgarden.wales/about-the-garden/mission/" TargetMode="External"/><Relationship Id="rId2" Type="http://schemas.openxmlformats.org/officeDocument/2006/relationships/hyperlink" Target="https://www.childrenssociety.org.uk/sites/default/files/P366%20TCS%20Poverty%20Commission%20Report_LR.pdf" TargetMode="External"/><Relationship Id="rId1" Type="http://schemas.openxmlformats.org/officeDocument/2006/relationships/slideLayout" Target="../slideLayouts/slideLayout2.xml"/><Relationship Id="rId6" Type="http://schemas.openxmlformats.org/officeDocument/2006/relationships/hyperlink" Target="https://www.oecd.org/pisa/PISA-2015-United-Kingdom.pdf" TargetMode="External"/><Relationship Id="rId5" Type="http://schemas.openxmlformats.org/officeDocument/2006/relationships/hyperlink" Target="https://www.bgci.org/files/Worldwide/Education/Roots_PDFs/Roots91.pdf" TargetMode="External"/><Relationship Id="rId4" Type="http://schemas.openxmlformats.org/officeDocument/2006/relationships/hyperlink" Target="http://www.bbc.co.uk/news/uk-wales-38208738" TargetMode="External"/><Relationship Id="rId9" Type="http://schemas.openxmlformats.org/officeDocument/2006/relationships/hyperlink" Target="https://botanicgarden.wales/learning/secondary/key-stage-3/"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rHypRWKvdZQ&amp;list=PLp_M8C_eqCQkCJ6TNsoM4axD0ZoR2Vpyn" TargetMode="External"/><Relationship Id="rId2" Type="http://schemas.openxmlformats.org/officeDocument/2006/relationships/hyperlink" Target="https://botanicgarden.wales/garden-areas/dipping-ponds/" TargetMode="External"/><Relationship Id="rId1" Type="http://schemas.openxmlformats.org/officeDocument/2006/relationships/slideLayout" Target="../slideLayouts/slideLayout2.xml"/><Relationship Id="rId6" Type="http://schemas.openxmlformats.org/officeDocument/2006/relationships/hyperlink" Target="https://www.theguardian.com/teacher-network/2012/dec/04/outdoor-learning-school-activities" TargetMode="External"/><Relationship Id="rId5" Type="http://schemas.openxmlformats.org/officeDocument/2006/relationships/hyperlink" Target="https://www.earlychildhoodaustralia.org.au/nqsplp/wp-content/uploads/2013/11/NQS_PLP_E-Newsletter_No67.pdf" TargetMode="External"/><Relationship Id="rId4" Type="http://schemas.openxmlformats.org/officeDocument/2006/relationships/hyperlink" Target="https://www.gov.uk/government/uploads/system/uploads/attachment_data/file/248116/0011.pdf"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gov.wales/topics/people-and-communities/people/future-generations-act/?lang=en" TargetMode="External"/><Relationship Id="rId2" Type="http://schemas.openxmlformats.org/officeDocument/2006/relationships/hyperlink" Target="http://webcache.googleusercontent.com/search?q=cache:Nr7R6IlWHU0J:www.weald.kent.sch.uk/wp-content/uploads/2013/07/ESDGC-policy1.doc+&amp;cd=7&amp;hl=en&amp;ct=clnk&amp;gl=uk&amp;client=safari" TargetMode="External"/><Relationship Id="rId1" Type="http://schemas.openxmlformats.org/officeDocument/2006/relationships/slideLayout" Target="../slideLayouts/slideLayout2.xml"/><Relationship Id="rId5" Type="http://schemas.openxmlformats.org/officeDocument/2006/relationships/hyperlink" Target="https://www.youtube.com/watch?v=OLcKTB_aAFs" TargetMode="External"/><Relationship Id="rId4" Type="http://schemas.openxmlformats.org/officeDocument/2006/relationships/hyperlink" Target="http://gov.wales/topics/educationandskills/allsectorpolicies/europeanandinternational/sustainabledevelo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10DCB4-85E4-4356-ACC2-4A2AE1DC1738}"/>
              </a:ext>
            </a:extLst>
          </p:cNvPr>
          <p:cNvSpPr/>
          <p:nvPr/>
        </p:nvSpPr>
        <p:spPr>
          <a:xfrm>
            <a:off x="4115943" y="0"/>
            <a:ext cx="3748077" cy="369332"/>
          </a:xfrm>
          <a:prstGeom prst="rect">
            <a:avLst/>
          </a:prstGeom>
        </p:spPr>
        <p:txBody>
          <a:bodyPr wrap="none">
            <a:spAutoFit/>
          </a:bodyPr>
          <a:lstStyle/>
          <a:p>
            <a:r>
              <a:rPr lang="en-GB" u="sng" dirty="0"/>
              <a:t>The National Botanic Garden of Wales</a:t>
            </a:r>
          </a:p>
        </p:txBody>
      </p:sp>
      <p:pic>
        <p:nvPicPr>
          <p:cNvPr id="6" name="Picture 5">
            <a:extLst>
              <a:ext uri="{FF2B5EF4-FFF2-40B4-BE49-F238E27FC236}">
                <a16:creationId xmlns:a16="http://schemas.microsoft.com/office/drawing/2014/main" id="{C63E7FF9-0ECB-4C2A-A7F4-A282D1276B37}"/>
              </a:ext>
            </a:extLst>
          </p:cNvPr>
          <p:cNvPicPr>
            <a:picLocks noChangeAspect="1"/>
          </p:cNvPicPr>
          <p:nvPr/>
        </p:nvPicPr>
        <p:blipFill>
          <a:blip r:embed="rId2"/>
          <a:stretch>
            <a:fillRect/>
          </a:stretch>
        </p:blipFill>
        <p:spPr>
          <a:xfrm>
            <a:off x="0" y="369332"/>
            <a:ext cx="3995225" cy="2780952"/>
          </a:xfrm>
          <a:prstGeom prst="rect">
            <a:avLst/>
          </a:prstGeom>
        </p:spPr>
      </p:pic>
      <p:pic>
        <p:nvPicPr>
          <p:cNvPr id="7" name="Picture 6">
            <a:extLst>
              <a:ext uri="{FF2B5EF4-FFF2-40B4-BE49-F238E27FC236}">
                <a16:creationId xmlns:a16="http://schemas.microsoft.com/office/drawing/2014/main" id="{15806DA1-7D1B-444D-89EA-4E8C833466C4}"/>
              </a:ext>
            </a:extLst>
          </p:cNvPr>
          <p:cNvPicPr>
            <a:picLocks noChangeAspect="1"/>
          </p:cNvPicPr>
          <p:nvPr/>
        </p:nvPicPr>
        <p:blipFill>
          <a:blip r:embed="rId3"/>
          <a:stretch>
            <a:fillRect/>
          </a:stretch>
        </p:blipFill>
        <p:spPr>
          <a:xfrm>
            <a:off x="-4763" y="3221969"/>
            <a:ext cx="3995225" cy="3636031"/>
          </a:xfrm>
          <a:prstGeom prst="rect">
            <a:avLst/>
          </a:prstGeom>
        </p:spPr>
      </p:pic>
      <p:pic>
        <p:nvPicPr>
          <p:cNvPr id="9" name="Picture 8">
            <a:extLst>
              <a:ext uri="{FF2B5EF4-FFF2-40B4-BE49-F238E27FC236}">
                <a16:creationId xmlns:a16="http://schemas.microsoft.com/office/drawing/2014/main" id="{23F3CDBA-82D8-4088-BEE7-0C68415E5154}"/>
              </a:ext>
            </a:extLst>
          </p:cNvPr>
          <p:cNvPicPr>
            <a:picLocks noChangeAspect="1"/>
          </p:cNvPicPr>
          <p:nvPr/>
        </p:nvPicPr>
        <p:blipFill>
          <a:blip r:embed="rId4"/>
          <a:stretch>
            <a:fillRect/>
          </a:stretch>
        </p:blipFill>
        <p:spPr>
          <a:xfrm>
            <a:off x="4115943" y="369332"/>
            <a:ext cx="3748076" cy="2019048"/>
          </a:xfrm>
          <a:prstGeom prst="rect">
            <a:avLst/>
          </a:prstGeom>
        </p:spPr>
      </p:pic>
      <p:pic>
        <p:nvPicPr>
          <p:cNvPr id="10" name="Picture 9">
            <a:extLst>
              <a:ext uri="{FF2B5EF4-FFF2-40B4-BE49-F238E27FC236}">
                <a16:creationId xmlns:a16="http://schemas.microsoft.com/office/drawing/2014/main" id="{0CBE7461-CA32-4EF8-A168-EE9F91B29204}"/>
              </a:ext>
            </a:extLst>
          </p:cNvPr>
          <p:cNvPicPr>
            <a:picLocks noChangeAspect="1"/>
          </p:cNvPicPr>
          <p:nvPr/>
        </p:nvPicPr>
        <p:blipFill>
          <a:blip r:embed="rId5"/>
          <a:stretch>
            <a:fillRect/>
          </a:stretch>
        </p:blipFill>
        <p:spPr>
          <a:xfrm>
            <a:off x="4115941" y="2430265"/>
            <a:ext cx="3748075" cy="2591262"/>
          </a:xfrm>
          <a:prstGeom prst="rect">
            <a:avLst/>
          </a:prstGeom>
        </p:spPr>
      </p:pic>
      <p:pic>
        <p:nvPicPr>
          <p:cNvPr id="11" name="Picture 10">
            <a:extLst>
              <a:ext uri="{FF2B5EF4-FFF2-40B4-BE49-F238E27FC236}">
                <a16:creationId xmlns:a16="http://schemas.microsoft.com/office/drawing/2014/main" id="{30247127-2A3C-4881-A641-9BF830E6B0E4}"/>
              </a:ext>
            </a:extLst>
          </p:cNvPr>
          <p:cNvPicPr>
            <a:picLocks noChangeAspect="1"/>
          </p:cNvPicPr>
          <p:nvPr/>
        </p:nvPicPr>
        <p:blipFill>
          <a:blip r:embed="rId6"/>
          <a:stretch>
            <a:fillRect/>
          </a:stretch>
        </p:blipFill>
        <p:spPr>
          <a:xfrm>
            <a:off x="4115941" y="4838952"/>
            <a:ext cx="2666667" cy="266667"/>
          </a:xfrm>
          <a:prstGeom prst="rect">
            <a:avLst/>
          </a:prstGeom>
        </p:spPr>
      </p:pic>
      <p:pic>
        <p:nvPicPr>
          <p:cNvPr id="12" name="Picture 11">
            <a:extLst>
              <a:ext uri="{FF2B5EF4-FFF2-40B4-BE49-F238E27FC236}">
                <a16:creationId xmlns:a16="http://schemas.microsoft.com/office/drawing/2014/main" id="{650B3BA8-019C-4A1C-8479-F15A5E042352}"/>
              </a:ext>
            </a:extLst>
          </p:cNvPr>
          <p:cNvPicPr>
            <a:picLocks noChangeAspect="1"/>
          </p:cNvPicPr>
          <p:nvPr/>
        </p:nvPicPr>
        <p:blipFill>
          <a:blip r:embed="rId7"/>
          <a:stretch>
            <a:fillRect/>
          </a:stretch>
        </p:blipFill>
        <p:spPr>
          <a:xfrm>
            <a:off x="4116388" y="5064125"/>
            <a:ext cx="3748087" cy="1821879"/>
          </a:xfrm>
          <a:prstGeom prst="rect">
            <a:avLst/>
          </a:prstGeom>
        </p:spPr>
      </p:pic>
      <p:pic>
        <p:nvPicPr>
          <p:cNvPr id="13" name="Picture 12">
            <a:extLst>
              <a:ext uri="{FF2B5EF4-FFF2-40B4-BE49-F238E27FC236}">
                <a16:creationId xmlns:a16="http://schemas.microsoft.com/office/drawing/2014/main" id="{69FB2E48-E505-438D-9ED9-60EAC648200D}"/>
              </a:ext>
            </a:extLst>
          </p:cNvPr>
          <p:cNvPicPr>
            <a:picLocks noChangeAspect="1"/>
          </p:cNvPicPr>
          <p:nvPr/>
        </p:nvPicPr>
        <p:blipFill>
          <a:blip r:embed="rId8"/>
          <a:stretch>
            <a:fillRect/>
          </a:stretch>
        </p:blipFill>
        <p:spPr>
          <a:xfrm>
            <a:off x="7984732" y="369332"/>
            <a:ext cx="4207268" cy="2209524"/>
          </a:xfrm>
          <a:prstGeom prst="rect">
            <a:avLst/>
          </a:prstGeom>
        </p:spPr>
      </p:pic>
      <p:pic>
        <p:nvPicPr>
          <p:cNvPr id="14" name="Picture 13">
            <a:extLst>
              <a:ext uri="{FF2B5EF4-FFF2-40B4-BE49-F238E27FC236}">
                <a16:creationId xmlns:a16="http://schemas.microsoft.com/office/drawing/2014/main" id="{A624EEEA-3375-4791-9D14-01474FB419C0}"/>
              </a:ext>
            </a:extLst>
          </p:cNvPr>
          <p:cNvPicPr>
            <a:picLocks noChangeAspect="1"/>
          </p:cNvPicPr>
          <p:nvPr/>
        </p:nvPicPr>
        <p:blipFill>
          <a:blip r:embed="rId9"/>
          <a:stretch>
            <a:fillRect/>
          </a:stretch>
        </p:blipFill>
        <p:spPr>
          <a:xfrm>
            <a:off x="7984732" y="2686929"/>
            <a:ext cx="4207268" cy="4171071"/>
          </a:xfrm>
          <a:prstGeom prst="rect">
            <a:avLst/>
          </a:prstGeom>
        </p:spPr>
      </p:pic>
      <p:sp>
        <p:nvSpPr>
          <p:cNvPr id="2" name="TextBox 1">
            <a:extLst>
              <a:ext uri="{FF2B5EF4-FFF2-40B4-BE49-F238E27FC236}">
                <a16:creationId xmlns:a16="http://schemas.microsoft.com/office/drawing/2014/main" id="{ACD9EBDF-9AFA-458D-B2AF-EF238F484F0F}"/>
              </a:ext>
            </a:extLst>
          </p:cNvPr>
          <p:cNvSpPr txBox="1"/>
          <p:nvPr/>
        </p:nvSpPr>
        <p:spPr>
          <a:xfrm>
            <a:off x="-1390650" y="-28575"/>
            <a:ext cx="6425574" cy="24622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a:solidFill>
                  <a:srgbClr val="000000"/>
                </a:solidFill>
                <a:latin typeface="arial"/>
                <a:cs typeface="arial"/>
              </a:rPr>
              <a:t>EAEC6010/C 1500068, 1502702, 1201188, 1502739, 1501950</a:t>
            </a:r>
          </a:p>
        </p:txBody>
      </p:sp>
    </p:spTree>
    <p:extLst>
      <p:ext uri="{BB962C8B-B14F-4D97-AF65-F5344CB8AC3E}">
        <p14:creationId xmlns:p14="http://schemas.microsoft.com/office/powerpoint/2010/main" val="1166714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1AE69D-01B4-4D94-B614-C5A63595E077}"/>
              </a:ext>
            </a:extLst>
          </p:cNvPr>
          <p:cNvSpPr>
            <a:spLocks noGrp="1"/>
          </p:cNvSpPr>
          <p:nvPr>
            <p:ph idx="1"/>
          </p:nvPr>
        </p:nvSpPr>
        <p:spPr>
          <a:xfrm>
            <a:off x="0" y="0"/>
            <a:ext cx="12192000" cy="6858000"/>
          </a:xfrm>
        </p:spPr>
        <p:txBody>
          <a:bodyPr>
            <a:noAutofit/>
          </a:bodyPr>
          <a:lstStyle/>
          <a:p>
            <a:pPr marL="0" indent="0" algn="just">
              <a:lnSpc>
                <a:spcPct val="150000"/>
              </a:lnSpc>
              <a:buNone/>
            </a:pPr>
            <a:r>
              <a:rPr lang="en-GB" sz="1200" u="sng" dirty="0">
                <a:latin typeface="Arial" panose="020B0604020202020204" pitchFamily="34" charset="0"/>
                <a:cs typeface="Arial" panose="020B0604020202020204" pitchFamily="34" charset="0"/>
              </a:rPr>
              <a:t>Reference list</a:t>
            </a:r>
          </a:p>
          <a:p>
            <a:pPr marL="0" indent="0" algn="just">
              <a:lnSpc>
                <a:spcPct val="150000"/>
              </a:lnSpc>
              <a:buNone/>
            </a:pPr>
            <a:r>
              <a:rPr lang="en-GB" sz="1200" dirty="0">
                <a:latin typeface="Arial" panose="020B0604020202020204" pitchFamily="34" charset="0"/>
                <a:cs typeface="Arial" panose="020B0604020202020204" pitchFamily="34" charset="0"/>
              </a:rPr>
              <a:t>Adams, R. (2016) 'Can Welsh Schools Make Up for 'lost decade' to Climb in PISA League', The Guardian, 1 December: pp. 1. [On-line]. Available at: </a:t>
            </a:r>
            <a:r>
              <a:rPr lang="en-GB" sz="1200" dirty="0">
                <a:latin typeface="Arial" panose="020B0604020202020204" pitchFamily="34" charset="0"/>
                <a:cs typeface="Arial" panose="020B0604020202020204" pitchFamily="34" charset="0"/>
                <a:hlinkClick r:id="rId2"/>
              </a:rPr>
              <a:t>https://www.theguardian.com/education/2016/dec/01/welsh-schools-pisa-league-international-scores</a:t>
            </a:r>
            <a:r>
              <a:rPr lang="en-GB" sz="1200" dirty="0">
                <a:latin typeface="Arial" panose="020B0604020202020204" pitchFamily="34" charset="0"/>
                <a:cs typeface="Arial" panose="020B0604020202020204" pitchFamily="34" charset="0"/>
              </a:rPr>
              <a:t> [Accessed: 23rd November 2017]. </a:t>
            </a:r>
          </a:p>
          <a:p>
            <a:pPr marL="0" indent="0" algn="just">
              <a:lnSpc>
                <a:spcPct val="150000"/>
              </a:lnSpc>
              <a:buNone/>
            </a:pPr>
            <a:r>
              <a:rPr lang="en-GB" sz="1200" dirty="0">
                <a:latin typeface="Arial" panose="020B0604020202020204" pitchFamily="34" charset="0"/>
                <a:cs typeface="Arial" panose="020B0604020202020204" pitchFamily="34" charset="0"/>
              </a:rPr>
              <a:t>Ambridge, B. and </a:t>
            </a:r>
            <a:r>
              <a:rPr lang="en-GB" sz="1200" dirty="0" err="1">
                <a:latin typeface="Arial" panose="020B0604020202020204" pitchFamily="34" charset="0"/>
                <a:cs typeface="Arial" panose="020B0604020202020204" pitchFamily="34" charset="0"/>
              </a:rPr>
              <a:t>Liieven</a:t>
            </a:r>
            <a:r>
              <a:rPr lang="en-GB" sz="1200" dirty="0">
                <a:latin typeface="Arial" panose="020B0604020202020204" pitchFamily="34" charset="0"/>
                <a:cs typeface="Arial" panose="020B0604020202020204" pitchFamily="34" charset="0"/>
              </a:rPr>
              <a:t>, E,V,M. (2011) Language Acquisition: Contrasting Theoretical Approaches. Cambridge: Cambridge University Press. </a:t>
            </a:r>
          </a:p>
          <a:p>
            <a:pPr marL="0" indent="0" algn="just">
              <a:lnSpc>
                <a:spcPct val="150000"/>
              </a:lnSpc>
              <a:buNone/>
            </a:pPr>
            <a:r>
              <a:rPr lang="en-GB" sz="1200" dirty="0" err="1">
                <a:latin typeface="Arial" panose="020B0604020202020204" pitchFamily="34" charset="0"/>
                <a:cs typeface="Arial" panose="020B0604020202020204" pitchFamily="34" charset="0"/>
              </a:rPr>
              <a:t>Barnardos</a:t>
            </a:r>
            <a:r>
              <a:rPr lang="en-GB" sz="1200" dirty="0">
                <a:latin typeface="Arial" panose="020B0604020202020204" pitchFamily="34" charset="0"/>
                <a:cs typeface="Arial" panose="020B0604020202020204" pitchFamily="34" charset="0"/>
              </a:rPr>
              <a:t>. (2007) ‘It doesn’t happen here: The reality of child poverty in the UK’ </a:t>
            </a:r>
            <a:r>
              <a:rPr lang="en-GB" sz="1200" dirty="0">
                <a:latin typeface="Arial" panose="020B0604020202020204" pitchFamily="34" charset="0"/>
                <a:cs typeface="Arial" panose="020B0604020202020204" pitchFamily="34" charset="0"/>
                <a:hlinkClick r:id="rId3"/>
              </a:rPr>
              <a:t>https://www.barnardos.org.uk/poverty_full_report_07.pdf</a:t>
            </a:r>
            <a:r>
              <a:rPr lang="en-GB" sz="1200" dirty="0">
                <a:latin typeface="Arial" panose="020B0604020202020204" pitchFamily="34" charset="0"/>
                <a:cs typeface="Arial" panose="020B0604020202020204" pitchFamily="34" charset="0"/>
              </a:rPr>
              <a:t> [Accessed: 10th November 2017].  </a:t>
            </a:r>
          </a:p>
          <a:p>
            <a:pPr marL="0" indent="0" algn="just">
              <a:lnSpc>
                <a:spcPct val="150000"/>
              </a:lnSpc>
              <a:buNone/>
            </a:pPr>
            <a:r>
              <a:rPr lang="en-GB" sz="1200" dirty="0">
                <a:latin typeface="Arial" panose="020B0604020202020204" pitchFamily="34" charset="0"/>
                <a:cs typeface="Arial" panose="020B0604020202020204" pitchFamily="34" charset="0"/>
              </a:rPr>
              <a:t>Beer, C. (March 21st 2013) Story Circles at Johnstown Primary School. National Botanic Garden of Wales Story Gallery. Blog [On-line]. Available from: </a:t>
            </a:r>
            <a:r>
              <a:rPr lang="en-GB" sz="1200" dirty="0">
                <a:latin typeface="Arial" panose="020B0604020202020204" pitchFamily="34" charset="0"/>
                <a:cs typeface="Arial" panose="020B0604020202020204" pitchFamily="34" charset="0"/>
                <a:hlinkClick r:id="rId4"/>
              </a:rPr>
              <a:t>http://nbgwstorygalleryforchildren.blogspot.co.uk/2013/03/story-circles-at-johnstown-primary.html</a:t>
            </a:r>
            <a:r>
              <a:rPr lang="en-GB" sz="1200" dirty="0">
                <a:latin typeface="Arial" panose="020B0604020202020204" pitchFamily="34" charset="0"/>
                <a:cs typeface="Arial" panose="020B0604020202020204" pitchFamily="34" charset="0"/>
              </a:rPr>
              <a:t> [Accessed: 26th November 2017]. </a:t>
            </a:r>
          </a:p>
          <a:p>
            <a:pPr marL="0" indent="0" algn="just">
              <a:lnSpc>
                <a:spcPct val="150000"/>
              </a:lnSpc>
              <a:buNone/>
            </a:pPr>
            <a:r>
              <a:rPr lang="en-GB" sz="1200" dirty="0" err="1">
                <a:latin typeface="Arial" panose="020B0604020202020204" pitchFamily="34" charset="0"/>
                <a:cs typeface="Arial" panose="020B0604020202020204" pitchFamily="34" charset="0"/>
              </a:rPr>
              <a:t>Belgeonne</a:t>
            </a:r>
            <a:r>
              <a:rPr lang="en-GB" sz="1200" dirty="0">
                <a:latin typeface="Arial" panose="020B0604020202020204" pitchFamily="34" charset="0"/>
                <a:cs typeface="Arial" panose="020B0604020202020204" pitchFamily="34" charset="0"/>
              </a:rPr>
              <a:t>, C., Clough, N., Inman, S., Rogers, M., Warwick, P., </a:t>
            </a:r>
            <a:r>
              <a:rPr lang="en-GB" sz="1200" dirty="0" err="1">
                <a:latin typeface="Arial" panose="020B0604020202020204" pitchFamily="34" charset="0"/>
                <a:cs typeface="Arial" panose="020B0604020202020204" pitchFamily="34" charset="0"/>
              </a:rPr>
              <a:t>Baughen</a:t>
            </a:r>
            <a:r>
              <a:rPr lang="en-GB" sz="1200" dirty="0">
                <a:latin typeface="Arial" panose="020B0604020202020204" pitchFamily="34" charset="0"/>
                <a:cs typeface="Arial" panose="020B0604020202020204" pitchFamily="34" charset="0"/>
              </a:rPr>
              <a:t>, M., and Urban-Jackson, D. (2014) ‘Education for Sustainable Development and Global Citizenship: good practice case studies in Teacher Education’. The Higher Education Academy: York. </a:t>
            </a:r>
          </a:p>
          <a:p>
            <a:pPr marL="0" indent="0" algn="just">
              <a:lnSpc>
                <a:spcPct val="150000"/>
              </a:lnSpc>
              <a:buNone/>
            </a:pPr>
            <a:r>
              <a:rPr lang="en-GB" sz="1200" dirty="0">
                <a:latin typeface="Arial" panose="020B0604020202020204" pitchFamily="34" charset="0"/>
                <a:cs typeface="Arial" panose="020B0604020202020204" pitchFamily="34" charset="0"/>
              </a:rPr>
              <a:t>Berk, L. E. (2012) Child Development. (9th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Boston: </a:t>
            </a:r>
            <a:r>
              <a:rPr lang="en-GB" sz="1200" dirty="0" err="1">
                <a:latin typeface="Arial" panose="020B0604020202020204" pitchFamily="34" charset="0"/>
                <a:cs typeface="Arial" panose="020B0604020202020204" pitchFamily="34" charset="0"/>
              </a:rPr>
              <a:t>Allyn</a:t>
            </a:r>
            <a:r>
              <a:rPr lang="en-GB" sz="1200" dirty="0">
                <a:latin typeface="Arial" panose="020B0604020202020204" pitchFamily="34" charset="0"/>
                <a:cs typeface="Arial" panose="020B0604020202020204" pitchFamily="34" charset="0"/>
              </a:rPr>
              <a:t> and Bacon. </a:t>
            </a:r>
          </a:p>
          <a:p>
            <a:pPr marL="0" indent="0" algn="just">
              <a:lnSpc>
                <a:spcPct val="150000"/>
              </a:lnSpc>
              <a:buNone/>
            </a:pPr>
            <a:r>
              <a:rPr lang="en-GB" sz="1200" dirty="0">
                <a:latin typeface="Arial" panose="020B0604020202020204" pitchFamily="34" charset="0"/>
                <a:cs typeface="Arial" panose="020B0604020202020204" pitchFamily="34" charset="0"/>
              </a:rPr>
              <a:t>Burnie, H. (2016) ‘Piggybacking on sustainability’, Practical Literacy, Volume 21, No. 3, October, pp.35-37. [On-line]. Available at: </a:t>
            </a:r>
            <a:r>
              <a:rPr lang="en-GB" sz="1200" dirty="0">
                <a:latin typeface="Arial" panose="020B0604020202020204" pitchFamily="34" charset="0"/>
                <a:cs typeface="Arial" panose="020B0604020202020204" pitchFamily="34" charset="0"/>
                <a:hlinkClick r:id="rId5"/>
              </a:rPr>
              <a:t>http://web.a.ebscohost.com.ezproxy.uwtsd.ac.uk/ehost/pdfviewer/pdfviewer?vid=1&amp;sid=6580c805-6e29-4560-aaa4-27816628a216%40sessionmgr4009</a:t>
            </a:r>
            <a:r>
              <a:rPr lang="en-GB" sz="1200" dirty="0">
                <a:latin typeface="Arial" panose="020B0604020202020204" pitchFamily="34" charset="0"/>
                <a:cs typeface="Arial" panose="020B0604020202020204" pitchFamily="34" charset="0"/>
              </a:rPr>
              <a:t> [Accessed: 11th November 2017].  </a:t>
            </a:r>
          </a:p>
          <a:p>
            <a:pPr marL="0" indent="0" algn="just">
              <a:lnSpc>
                <a:spcPct val="150000"/>
              </a:lnSpc>
              <a:buNone/>
            </a:pPr>
            <a:r>
              <a:rPr lang="en-GB" sz="1200" dirty="0">
                <a:latin typeface="Arial" panose="020B0604020202020204" pitchFamily="34" charset="0"/>
                <a:cs typeface="Arial" panose="020B0604020202020204" pitchFamily="34" charset="0"/>
              </a:rPr>
              <a:t>Child Poverty Action Group in Scotland. (2011) ‘The Cost of the School Holidays’ </a:t>
            </a:r>
            <a:r>
              <a:rPr lang="en-GB" sz="1200" dirty="0">
                <a:latin typeface="Arial" panose="020B0604020202020204" pitchFamily="34" charset="0"/>
                <a:cs typeface="Arial" panose="020B0604020202020204" pitchFamily="34" charset="0"/>
                <a:hlinkClick r:id="rId6"/>
              </a:rPr>
              <a:t>http://www.cpag.org.uk/sites/default/files/CPAG-Scot-Cost-School-Holidays-full%20report.pdf</a:t>
            </a:r>
            <a:r>
              <a:rPr lang="en-GB" sz="1200" dirty="0">
                <a:latin typeface="Arial" panose="020B0604020202020204" pitchFamily="34" charset="0"/>
                <a:cs typeface="Arial" panose="020B0604020202020204" pitchFamily="34" charset="0"/>
              </a:rPr>
              <a:t> [Accessed: 10th November 2017]. </a:t>
            </a:r>
          </a:p>
          <a:p>
            <a:pPr marL="0" indent="0" algn="just">
              <a:lnSpc>
                <a:spcPct val="150000"/>
              </a:lnSpc>
              <a:buNone/>
            </a:pPr>
            <a:r>
              <a:rPr lang="en-GB" sz="1200" dirty="0">
                <a:latin typeface="Arial" panose="020B0604020202020204" pitchFamily="34" charset="0"/>
                <a:cs typeface="Arial" panose="020B0604020202020204" pitchFamily="34" charset="0"/>
              </a:rPr>
              <a:t>Curriculum for Wales. (2015) Foundation Phase Framework. Cardiff: Welsh Government. </a:t>
            </a:r>
          </a:p>
          <a:p>
            <a:pPr marL="0" indent="0" algn="just">
              <a:lnSpc>
                <a:spcPct val="150000"/>
              </a:lnSpc>
              <a:buNone/>
            </a:pPr>
            <a:r>
              <a:rPr lang="en-GB" sz="1200" dirty="0">
                <a:latin typeface="Arial" panose="020B0604020202020204" pitchFamily="34" charset="0"/>
                <a:cs typeface="Arial" panose="020B0604020202020204" pitchFamily="34" charset="0"/>
              </a:rPr>
              <a:t>Davis, J. (2015) Young Children and the Environment: Early Education for Sustainability. Port Melbourne: Cambridge University Press.  </a:t>
            </a:r>
          </a:p>
          <a:p>
            <a:pPr marL="0" indent="0" algn="just">
              <a:lnSpc>
                <a:spcPct val="150000"/>
              </a:lnSpc>
              <a:buNone/>
            </a:pPr>
            <a:r>
              <a:rPr lang="en-GB" sz="1200" dirty="0">
                <a:latin typeface="Arial" panose="020B0604020202020204" pitchFamily="34" charset="0"/>
                <a:cs typeface="Arial" panose="020B0604020202020204" pitchFamily="34" charset="0"/>
              </a:rPr>
              <a:t>Davis, J. and Elliot, S. (2014) Research in Early Childhood Education for Sustainability: International Perspectives and Provocations. London: Routledge. </a:t>
            </a:r>
          </a:p>
          <a:p>
            <a:pPr marL="0" indent="0" algn="just">
              <a:lnSpc>
                <a:spcPct val="150000"/>
              </a:lnSpc>
              <a:buNone/>
            </a:pPr>
            <a:r>
              <a:rPr lang="en-GB" sz="1200" dirty="0">
                <a:latin typeface="Arial" panose="020B0604020202020204" pitchFamily="34" charset="0"/>
                <a:cs typeface="Arial" panose="020B0604020202020204" pitchFamily="34" charset="0"/>
              </a:rPr>
              <a:t>Day, C. (2007) Environment and Children: Passive Lessons from the Everyday Environment. Oxford: Architectural Press. </a:t>
            </a:r>
          </a:p>
        </p:txBody>
      </p:sp>
      <p:sp>
        <p:nvSpPr>
          <p:cNvPr id="2" name="TextBox 1">
            <a:extLst>
              <a:ext uri="{FF2B5EF4-FFF2-40B4-BE49-F238E27FC236}">
                <a16:creationId xmlns:a16="http://schemas.microsoft.com/office/drawing/2014/main" id="{2DBE811F-AD0F-4648-A695-B76B4EF6EEEC}"/>
              </a:ext>
            </a:extLst>
          </p:cNvPr>
          <p:cNvSpPr txBox="1"/>
          <p:nvPr/>
        </p:nvSpPr>
        <p:spPr>
          <a:xfrm>
            <a:off x="6677025" y="0"/>
            <a:ext cx="6645165"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EAEC6010/C 1500068, 1502702, 1201188, 1502739, 1501950</a:t>
            </a:r>
          </a:p>
        </p:txBody>
      </p:sp>
    </p:spTree>
    <p:extLst>
      <p:ext uri="{BB962C8B-B14F-4D97-AF65-F5344CB8AC3E}">
        <p14:creationId xmlns:p14="http://schemas.microsoft.com/office/powerpoint/2010/main" val="4055938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E20C31-4415-4E41-87CF-721F5B2594DA}"/>
              </a:ext>
            </a:extLst>
          </p:cNvPr>
          <p:cNvSpPr>
            <a:spLocks noGrp="1"/>
          </p:cNvSpPr>
          <p:nvPr>
            <p:ph idx="1"/>
          </p:nvPr>
        </p:nvSpPr>
        <p:spPr>
          <a:xfrm>
            <a:off x="0" y="0"/>
            <a:ext cx="12192000" cy="6858000"/>
          </a:xfrm>
        </p:spPr>
        <p:txBody>
          <a:bodyPr vert="horz" lIns="91440" tIns="45720" rIns="91440" bIns="45720" rtlCol="0" anchor="t">
            <a:noAutofit/>
          </a:bodyPr>
          <a:lstStyle/>
          <a:p>
            <a:pPr marL="0" indent="0" algn="just">
              <a:lnSpc>
                <a:spcPct val="150000"/>
              </a:lnSpc>
              <a:buNone/>
            </a:pPr>
            <a:endParaRPr lang="en-GB" sz="1200" dirty="0">
              <a:latin typeface="Arial" panose="020B0604020202020204" pitchFamily="34" charset="0"/>
              <a:cs typeface="Arial" panose="020B0604020202020204" pitchFamily="34" charset="0"/>
            </a:endParaRPr>
          </a:p>
          <a:p>
            <a:pPr marL="0" indent="0" algn="just">
              <a:lnSpc>
                <a:spcPct val="150000"/>
              </a:lnSpc>
              <a:buNone/>
            </a:pPr>
            <a:r>
              <a:rPr lang="en-GB" sz="1200" dirty="0">
                <a:latin typeface="Arial" panose="020B0604020202020204" pitchFamily="34" charset="0"/>
                <a:cs typeface="Arial" panose="020B0604020202020204" pitchFamily="34" charset="0"/>
              </a:rPr>
              <a:t>Department for Children, Education, Lifelong Learning and Skills. (2007) Out of classroom learning: making the most of first hand experiences of the natural environment. Cardiff: Welsh Assembly Government. </a:t>
            </a:r>
            <a:endParaRPr lang="en-GB" sz="1200"/>
          </a:p>
          <a:p>
            <a:pPr marL="0" indent="0" algn="just">
              <a:lnSpc>
                <a:spcPct val="150000"/>
              </a:lnSpc>
              <a:buNone/>
            </a:pPr>
            <a:r>
              <a:rPr lang="en-GB" sz="1200" dirty="0">
                <a:latin typeface="Arial" panose="020B0604020202020204" pitchFamily="34" charset="0"/>
                <a:cs typeface="Arial" panose="020B0604020202020204" pitchFamily="34" charset="0"/>
              </a:rPr>
              <a:t>Department for Children, Education, Lifelong Learning and Skills. (2008a) Education for Sustainable Development and Global Citizenship: A Common Understanding for Schools. Cardiff: Welsh Assembly Government.  </a:t>
            </a:r>
          </a:p>
          <a:p>
            <a:pPr marL="0" indent="0" algn="just">
              <a:lnSpc>
                <a:spcPct val="150000"/>
              </a:lnSpc>
              <a:buNone/>
            </a:pPr>
            <a:r>
              <a:rPr lang="en-GB" sz="1200" dirty="0">
                <a:latin typeface="Arial" panose="020B0604020202020204" pitchFamily="34" charset="0"/>
                <a:cs typeface="Arial" panose="020B0604020202020204" pitchFamily="34" charset="0"/>
              </a:rPr>
              <a:t>Department for Children, Education, Lifelong Learning and Skills. (2008b) Education for Sustainable Development and Global Citizenship. Information for Teacher Trainees and New Teachers in Wales.  Cardiff: Welsh Assembly Government. </a:t>
            </a:r>
          </a:p>
          <a:p>
            <a:pPr marL="0" indent="0" algn="just">
              <a:lnSpc>
                <a:spcPct val="150000"/>
              </a:lnSpc>
              <a:buNone/>
            </a:pPr>
            <a:r>
              <a:rPr lang="en-GB" sz="1200" dirty="0">
                <a:latin typeface="Arial" panose="020B0604020202020204" pitchFamily="34" charset="0"/>
                <a:cs typeface="Arial" panose="020B0604020202020204" pitchFamily="34" charset="0"/>
              </a:rPr>
              <a:t>Department for Education. (2014) ‘Charging for school activities’ </a:t>
            </a:r>
            <a:r>
              <a:rPr lang="en-GB" sz="1200" dirty="0">
                <a:latin typeface="Arial" panose="020B0604020202020204" pitchFamily="34" charset="0"/>
                <a:cs typeface="Arial" panose="020B0604020202020204" pitchFamily="34" charset="0"/>
                <a:hlinkClick r:id="rId2"/>
              </a:rPr>
              <a:t>https://www.gov.uk/government/uploads/system/uploads/attachment_data/file/514619/Charging_for_school_activities.pdf</a:t>
            </a:r>
            <a:r>
              <a:rPr lang="en-GB" sz="1200" dirty="0">
                <a:latin typeface="Arial" panose="020B0604020202020204" pitchFamily="34" charset="0"/>
                <a:cs typeface="Arial" panose="020B0604020202020204" pitchFamily="34" charset="0"/>
              </a:rPr>
              <a:t> [Accessed: 10th November 2017]. </a:t>
            </a:r>
          </a:p>
          <a:p>
            <a:pPr marL="0" indent="0" algn="just">
              <a:lnSpc>
                <a:spcPct val="150000"/>
              </a:lnSpc>
              <a:buNone/>
            </a:pPr>
            <a:r>
              <a:rPr lang="en-GB" sz="1200" dirty="0">
                <a:latin typeface="Arial" panose="020B0604020202020204" pitchFamily="34" charset="0"/>
                <a:cs typeface="Arial" panose="020B0604020202020204" pitchFamily="34" charset="0"/>
              </a:rPr>
              <a:t>Donaldson, G. (2015) 'Successful Futures: Independent Review of Curriculum and Assessment Arrangements in Wales' </a:t>
            </a:r>
            <a:r>
              <a:rPr lang="en-GB" sz="1200" dirty="0">
                <a:latin typeface="Arial" panose="020B0604020202020204" pitchFamily="34" charset="0"/>
                <a:cs typeface="Arial" panose="020B0604020202020204" pitchFamily="34" charset="0"/>
                <a:hlinkClick r:id="rId3"/>
              </a:rPr>
              <a:t>file:///C:/Users/kirsty/AppData/Local/Temp/Donaldson%20Report%20-%20Successful%20Futures%20-%20Independent%20Review%20of%20Curriculum%20and%20Assessment%20Arrangements%20in%20Wales-1.pdf</a:t>
            </a:r>
            <a:r>
              <a:rPr lang="en-GB" sz="1200" dirty="0">
                <a:latin typeface="Arial" panose="020B0604020202020204" pitchFamily="34" charset="0"/>
                <a:cs typeface="Arial" panose="020B0604020202020204" pitchFamily="34" charset="0"/>
              </a:rPr>
              <a:t> [Accessed: 23rd November 2017]. </a:t>
            </a:r>
          </a:p>
          <a:p>
            <a:pPr marL="0" indent="0" algn="just">
              <a:lnSpc>
                <a:spcPct val="150000"/>
              </a:lnSpc>
              <a:buNone/>
            </a:pPr>
            <a:r>
              <a:rPr lang="en-GB" sz="1200" dirty="0">
                <a:latin typeface="Arial" panose="020B0604020202020204" pitchFamily="34" charset="0"/>
                <a:cs typeface="Arial" panose="020B0604020202020204" pitchFamily="34" charset="0"/>
              </a:rPr>
              <a:t>Estyn. (2006) ‘Update on Inspecting Education for Sustainable Development and Global Citizenship in Schools’ </a:t>
            </a:r>
            <a:r>
              <a:rPr lang="en-GB" sz="1200" dirty="0">
                <a:latin typeface="Arial" panose="020B0604020202020204" pitchFamily="34" charset="0"/>
                <a:cs typeface="Arial" panose="020B0604020202020204" pitchFamily="34" charset="0"/>
                <a:hlinkClick r:id="rId4"/>
              </a:rPr>
              <a:t>http://se-ed.co.uk/edu/wp-content/uploads/2012/10/Inspecting-education-for-sustainable-development-and-global-citizenship-in-schools.pdf</a:t>
            </a:r>
            <a:r>
              <a:rPr lang="en-GB" sz="1200" dirty="0">
                <a:latin typeface="Arial" panose="020B0604020202020204" pitchFamily="34" charset="0"/>
                <a:cs typeface="Arial" panose="020B0604020202020204" pitchFamily="34" charset="0"/>
              </a:rPr>
              <a:t> [Accessed: 21st November 2017]. </a:t>
            </a:r>
          </a:p>
          <a:p>
            <a:pPr marL="0" indent="0" algn="just">
              <a:lnSpc>
                <a:spcPct val="150000"/>
              </a:lnSpc>
              <a:buNone/>
            </a:pPr>
            <a:r>
              <a:rPr lang="en-GB" sz="1200" dirty="0">
                <a:latin typeface="Arial" panose="020B0604020202020204" pitchFamily="34" charset="0"/>
                <a:cs typeface="Arial" panose="020B0604020202020204" pitchFamily="34" charset="0"/>
              </a:rPr>
              <a:t>Family Holiday Association. (2017) ‘What we offer’ https://www.familyholidayassociation.org.uk/apply-for-a-break/frequently-asked-questions/ [Accessed: 10th November 2017]. </a:t>
            </a:r>
          </a:p>
          <a:p>
            <a:pPr marL="0" indent="0" algn="just">
              <a:lnSpc>
                <a:spcPct val="150000"/>
              </a:lnSpc>
              <a:buNone/>
            </a:pPr>
            <a:r>
              <a:rPr lang="en-GB" sz="1200" dirty="0" err="1">
                <a:latin typeface="Arial" panose="020B0604020202020204" pitchFamily="34" charset="0"/>
                <a:cs typeface="Arial" panose="020B0604020202020204" pitchFamily="34" charset="0"/>
              </a:rPr>
              <a:t>Feez</a:t>
            </a:r>
            <a:r>
              <a:rPr lang="en-GB" sz="1200" dirty="0">
                <a:latin typeface="Arial" panose="020B0604020202020204" pitchFamily="34" charset="0"/>
                <a:cs typeface="Arial" panose="020B0604020202020204" pitchFamily="34" charset="0"/>
              </a:rPr>
              <a:t>, S. (2010) Montessori and early childhood: A guide for students. London: SAGE. [e-book]. Available at: </a:t>
            </a:r>
            <a:r>
              <a:rPr lang="en-GB" sz="1200" dirty="0">
                <a:latin typeface="Arial" panose="020B0604020202020204" pitchFamily="34" charset="0"/>
                <a:cs typeface="Arial" panose="020B0604020202020204" pitchFamily="34" charset="0"/>
                <a:hlinkClick r:id="rId5"/>
              </a:rPr>
              <a:t>https://www-dawsonera-com.ezproxy.uwtsd.ac.uk/readonline/9781446205877</a:t>
            </a:r>
            <a:r>
              <a:rPr lang="en-GB" sz="1200" dirty="0">
                <a:latin typeface="Arial" panose="020B0604020202020204" pitchFamily="34" charset="0"/>
                <a:cs typeface="Arial" panose="020B0604020202020204" pitchFamily="34" charset="0"/>
              </a:rPr>
              <a:t> [Accessed: 20th November 2017]. </a:t>
            </a:r>
          </a:p>
          <a:p>
            <a:pPr marL="0" indent="0" algn="just">
              <a:lnSpc>
                <a:spcPct val="150000"/>
              </a:lnSpc>
              <a:buNone/>
            </a:pPr>
            <a:r>
              <a:rPr lang="en-GB" sz="1200" dirty="0">
                <a:latin typeface="Arial" panose="020B0604020202020204" pitchFamily="34" charset="0"/>
                <a:cs typeface="Arial" panose="020B0604020202020204" pitchFamily="34" charset="0"/>
              </a:rPr>
              <a:t>Fox, W. (1836) ‘The Book of the New Moral World’, Monthly repository, Volume 10, No. 109, pp.742–747. </a:t>
            </a:r>
          </a:p>
          <a:p>
            <a:pPr marL="0" indent="0" algn="just">
              <a:lnSpc>
                <a:spcPct val="150000"/>
              </a:lnSpc>
              <a:buNone/>
            </a:pPr>
            <a:r>
              <a:rPr lang="en-GB" sz="1200" dirty="0">
                <a:latin typeface="Arial" panose="020B0604020202020204" pitchFamily="34" charset="0"/>
                <a:cs typeface="Arial" panose="020B0604020202020204" pitchFamily="34" charset="0"/>
              </a:rPr>
              <a:t>Goddard, J. (2017) National Botanic Gardens of Wales. </a:t>
            </a:r>
          </a:p>
          <a:p>
            <a:pPr marL="0" indent="0" algn="just">
              <a:lnSpc>
                <a:spcPct val="150000"/>
              </a:lnSpc>
              <a:buNone/>
            </a:pPr>
            <a:endParaRPr lang="en-GB" sz="12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A09BB92-C775-4738-8E8D-3B31B5F816E4}"/>
              </a:ext>
            </a:extLst>
          </p:cNvPr>
          <p:cNvSpPr txBox="1"/>
          <p:nvPr/>
        </p:nvSpPr>
        <p:spPr>
          <a:xfrm>
            <a:off x="5924550" y="0"/>
            <a:ext cx="7996495"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EAEC6010/C 1500068, 1502702, 1201188, 1502739, 1501950</a:t>
            </a:r>
          </a:p>
        </p:txBody>
      </p:sp>
    </p:spTree>
    <p:extLst>
      <p:ext uri="{BB962C8B-B14F-4D97-AF65-F5344CB8AC3E}">
        <p14:creationId xmlns:p14="http://schemas.microsoft.com/office/powerpoint/2010/main" val="2808882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009603-C9C5-4FA9-BA56-AEC165F5A037}"/>
              </a:ext>
            </a:extLst>
          </p:cNvPr>
          <p:cNvSpPr>
            <a:spLocks noGrp="1"/>
          </p:cNvSpPr>
          <p:nvPr>
            <p:ph idx="1"/>
          </p:nvPr>
        </p:nvSpPr>
        <p:spPr>
          <a:xfrm>
            <a:off x="0" y="0"/>
            <a:ext cx="12192000" cy="6858000"/>
          </a:xfrm>
        </p:spPr>
        <p:txBody>
          <a:bodyPr vert="horz" lIns="91440" tIns="45720" rIns="91440" bIns="45720" rtlCol="0" anchor="t">
            <a:normAutofit fontScale="92500"/>
          </a:bodyPr>
          <a:lstStyle/>
          <a:p>
            <a:pPr marL="0" indent="0" algn="just">
              <a:lnSpc>
                <a:spcPct val="170000"/>
              </a:lnSpc>
              <a:buNone/>
            </a:pPr>
            <a:endParaRPr lang="en-GB" sz="1200" dirty="0">
              <a:latin typeface="Arial"/>
              <a:cs typeface="Arial"/>
            </a:endParaRPr>
          </a:p>
          <a:p>
            <a:pPr marL="0" indent="0" algn="just">
              <a:lnSpc>
                <a:spcPct val="170000"/>
              </a:lnSpc>
              <a:buNone/>
            </a:pPr>
            <a:r>
              <a:rPr lang="en-GB" sz="1200" dirty="0">
                <a:latin typeface="Arial"/>
                <a:cs typeface="Arial"/>
              </a:rPr>
              <a:t>Halloway, E., Mahony, S., Royston, S. and Mueller, D. (2014) ‘Through your eyes: The Children’s Commission on Poverty’ </a:t>
            </a:r>
            <a:r>
              <a:rPr lang="en-GB" sz="1200" dirty="0">
                <a:latin typeface="Arial"/>
                <a:cs typeface="Arial"/>
                <a:hlinkClick r:id="rId2"/>
              </a:rPr>
              <a:t>https://www.childrenssociety.org.uk/sites/default/file/P366%20TCS%20Poverty%20Commission%20Report_LR.pdf</a:t>
            </a:r>
            <a:r>
              <a:rPr lang="en-GB" sz="1200" dirty="0">
                <a:latin typeface="Arial"/>
                <a:cs typeface="Arial"/>
              </a:rPr>
              <a:t> [Accessed: 10th November 2017].  </a:t>
            </a:r>
          </a:p>
          <a:p>
            <a:pPr marL="0" indent="0" algn="just">
              <a:lnSpc>
                <a:spcPct val="170000"/>
              </a:lnSpc>
              <a:buNone/>
            </a:pPr>
            <a:r>
              <a:rPr lang="en-GB" sz="1200" dirty="0">
                <a:latin typeface="Arial"/>
                <a:cs typeface="Arial"/>
              </a:rPr>
              <a:t>Hart, R. A. (2002) Children's Participation: The theory and practice of involving young citizens in community development and environmental care. London: Earthscan Publications.  </a:t>
            </a:r>
          </a:p>
          <a:p>
            <a:pPr marL="0" indent="0" algn="just">
              <a:lnSpc>
                <a:spcPct val="170000"/>
              </a:lnSpc>
              <a:buNone/>
            </a:pPr>
            <a:r>
              <a:rPr lang="en-GB" sz="1200" dirty="0">
                <a:latin typeface="Arial"/>
                <a:cs typeface="Arial"/>
              </a:rPr>
              <a:t>Heckmann, H. (2012) Slow Parenting: Caring for children with intention – an inspiring approach from the Nokken Kindergarten. Pennsylvania: LILIPOH Publishing. </a:t>
            </a:r>
          </a:p>
          <a:p>
            <a:pPr marL="0" indent="0" algn="just">
              <a:lnSpc>
                <a:spcPct val="170000"/>
              </a:lnSpc>
              <a:buNone/>
            </a:pPr>
            <a:r>
              <a:rPr lang="en-GB" sz="1200" dirty="0" err="1">
                <a:latin typeface="Arial"/>
                <a:cs typeface="Arial"/>
              </a:rPr>
              <a:t>Hengoed</a:t>
            </a:r>
            <a:r>
              <a:rPr lang="en-GB" sz="1200" dirty="0">
                <a:latin typeface="Arial"/>
                <a:cs typeface="Arial"/>
              </a:rPr>
              <a:t> Community School. (2015) ‘Sustainability Policy including ESDGC’ </a:t>
            </a:r>
            <a:r>
              <a:rPr lang="en-GB" sz="1200" dirty="0">
                <a:latin typeface="Arial"/>
                <a:cs typeface="Arial"/>
                <a:hlinkClick r:id="rId3"/>
              </a:rPr>
              <a:t>https://swansea-edunet.gov.uk/en/schools/Cefnhengoed/PageDocuments/School%20Policies%202015/Sustainability%20Policy%20including%20ESDGC%202015-16.pdf</a:t>
            </a:r>
            <a:r>
              <a:rPr lang="en-GB" sz="1200" dirty="0">
                <a:latin typeface="Arial"/>
                <a:cs typeface="Arial"/>
              </a:rPr>
              <a:t> [Accessed: 20th November 2017]. </a:t>
            </a:r>
          </a:p>
          <a:p>
            <a:pPr marL="0" indent="0" algn="just">
              <a:lnSpc>
                <a:spcPct val="170000"/>
              </a:lnSpc>
              <a:buNone/>
            </a:pPr>
            <a:r>
              <a:rPr lang="en-GB" sz="1200" dirty="0">
                <a:latin typeface="Arial"/>
                <a:cs typeface="Arial"/>
              </a:rPr>
              <a:t>Hirst, N. (2018) ‘Early childhood education for sustainably within England’, in D. Boyd, N. Hirst, and J. Siraj-Blatchford. (</a:t>
            </a:r>
            <a:r>
              <a:rPr lang="en-GB" sz="1200" dirty="0" err="1">
                <a:latin typeface="Arial"/>
                <a:cs typeface="Arial"/>
              </a:rPr>
              <a:t>eds</a:t>
            </a:r>
            <a:r>
              <a:rPr lang="en-GB" sz="1200" dirty="0">
                <a:latin typeface="Arial"/>
                <a:cs typeface="Arial"/>
              </a:rPr>
              <a:t>) Understanding Sustainability in Early Childhood Education: case studies and approaches from across the UK. London: Routledge. </a:t>
            </a:r>
          </a:p>
          <a:p>
            <a:pPr marL="0" indent="0" algn="just">
              <a:lnSpc>
                <a:spcPct val="170000"/>
              </a:lnSpc>
              <a:buNone/>
            </a:pPr>
            <a:r>
              <a:rPr lang="en-GB" sz="1200" dirty="0">
                <a:latin typeface="Arial"/>
                <a:cs typeface="Arial"/>
              </a:rPr>
              <a:t>Hume, C. (2016) 'PISA: Wales Still Worst in UK in World Education Tests', BBC, 6 December: pp. 1. [On-line]. Available at: </a:t>
            </a:r>
            <a:r>
              <a:rPr lang="en-GB" sz="1200" dirty="0">
                <a:latin typeface="Arial"/>
                <a:cs typeface="Arial"/>
                <a:hlinkClick r:id="rId4"/>
              </a:rPr>
              <a:t>http://www.bbc.co.uk/news/uk-wales-38208738</a:t>
            </a:r>
            <a:r>
              <a:rPr lang="en-GB" sz="1200" dirty="0">
                <a:latin typeface="Arial"/>
                <a:cs typeface="Arial"/>
              </a:rPr>
              <a:t> [Accessed: 23rd November 2017]. </a:t>
            </a:r>
          </a:p>
          <a:p>
            <a:pPr marL="0" indent="0" algn="just">
              <a:lnSpc>
                <a:spcPct val="170000"/>
              </a:lnSpc>
              <a:buNone/>
            </a:pPr>
            <a:r>
              <a:rPr lang="en-GB" sz="1200" dirty="0">
                <a:latin typeface="Arial"/>
                <a:cs typeface="Arial"/>
              </a:rPr>
              <a:t>Joy, C, and Semler, R. (2012) ‘Play the no. 1 factor in Children’s Garden Design’ BGCI Roots, Vol 9, No. 1, May, pp,18-20. [On-line]. Available at: </a:t>
            </a:r>
            <a:r>
              <a:rPr lang="en-GB" sz="1200" dirty="0">
                <a:latin typeface="Arial"/>
                <a:cs typeface="Arial"/>
                <a:hlinkClick r:id="rId5"/>
              </a:rPr>
              <a:t>https://www.bgci.org/files/Worldwide/Education/Roots_PDFs/Roots91.pdf</a:t>
            </a:r>
            <a:r>
              <a:rPr lang="en-GB" sz="1200" dirty="0">
                <a:latin typeface="Arial"/>
                <a:cs typeface="Arial"/>
              </a:rPr>
              <a:t> [Accessed: 15th November 2017]. </a:t>
            </a:r>
          </a:p>
          <a:p>
            <a:pPr marL="0" indent="0" algn="just">
              <a:lnSpc>
                <a:spcPct val="170000"/>
              </a:lnSpc>
              <a:buNone/>
            </a:pPr>
            <a:r>
              <a:rPr lang="en-GB" sz="1200" dirty="0">
                <a:latin typeface="Arial"/>
                <a:cs typeface="Arial"/>
              </a:rPr>
              <a:t>Mo, J. (2016) 'Programme for International Student Assessment (PISA) Results From PISA 2015' </a:t>
            </a:r>
            <a:r>
              <a:rPr lang="en-GB" sz="1200" dirty="0">
                <a:latin typeface="Arial"/>
                <a:cs typeface="Arial"/>
                <a:hlinkClick r:id="rId6"/>
              </a:rPr>
              <a:t>https://www.oecd.org/pisa/PISA-2015-United-Kingdom.pdf</a:t>
            </a:r>
            <a:r>
              <a:rPr lang="en-GB" sz="1200" dirty="0">
                <a:latin typeface="Arial"/>
                <a:cs typeface="Arial"/>
              </a:rPr>
              <a:t> [Accessed: 23rd November 2017]. </a:t>
            </a:r>
          </a:p>
          <a:p>
            <a:pPr marL="0" indent="0" algn="just">
              <a:lnSpc>
                <a:spcPct val="170000"/>
              </a:lnSpc>
              <a:buNone/>
            </a:pPr>
            <a:r>
              <a:rPr lang="en-GB" sz="1200" dirty="0">
                <a:latin typeface="Arial"/>
                <a:cs typeface="Arial"/>
              </a:rPr>
              <a:t>National Botanic Garden of Wales. (no date a) 'The Garden's Mission' </a:t>
            </a:r>
            <a:r>
              <a:rPr lang="en-GB" sz="1200" dirty="0">
                <a:latin typeface="Arial"/>
                <a:cs typeface="Arial"/>
                <a:hlinkClick r:id="rId7"/>
              </a:rPr>
              <a:t>https://botanicgarden.wales/about-the-garden/mission/</a:t>
            </a:r>
            <a:r>
              <a:rPr lang="en-GB" sz="1200" dirty="0">
                <a:latin typeface="Arial"/>
                <a:cs typeface="Arial"/>
              </a:rPr>
              <a:t> [Accessed: 12th November 2017]. </a:t>
            </a:r>
          </a:p>
          <a:p>
            <a:pPr marL="0" indent="0" algn="just">
              <a:lnSpc>
                <a:spcPct val="170000"/>
              </a:lnSpc>
              <a:buNone/>
            </a:pPr>
            <a:r>
              <a:rPr lang="en-GB" sz="1200" dirty="0">
                <a:latin typeface="Arial"/>
                <a:cs typeface="Arial"/>
              </a:rPr>
              <a:t>National Botanic Garden of Wales. (no date b) 'Foundation Phase' </a:t>
            </a:r>
            <a:r>
              <a:rPr lang="en-GB" sz="1200" dirty="0">
                <a:latin typeface="Arial"/>
                <a:cs typeface="Arial"/>
                <a:hlinkClick r:id="rId8"/>
              </a:rPr>
              <a:t>https://botanicgarden.wales/learning/primary/foundation-phase/</a:t>
            </a:r>
            <a:r>
              <a:rPr lang="en-GB" sz="1200" dirty="0">
                <a:latin typeface="Arial"/>
                <a:cs typeface="Arial"/>
              </a:rPr>
              <a:t> [Accessed: 12th November 2017]. </a:t>
            </a:r>
          </a:p>
          <a:p>
            <a:pPr marL="0" indent="0" algn="just">
              <a:lnSpc>
                <a:spcPct val="170000"/>
              </a:lnSpc>
              <a:buNone/>
            </a:pPr>
            <a:r>
              <a:rPr lang="en-GB" sz="1200" dirty="0">
                <a:latin typeface="Arial"/>
                <a:cs typeface="Arial"/>
              </a:rPr>
              <a:t>National Botanic Garden of Wales. (no date c) Schools Booklet. </a:t>
            </a:r>
            <a:r>
              <a:rPr lang="en-GB" sz="1200" dirty="0" err="1">
                <a:latin typeface="Arial"/>
                <a:cs typeface="Arial"/>
              </a:rPr>
              <a:t>Llanarthne</a:t>
            </a:r>
            <a:r>
              <a:rPr lang="en-GB" sz="1200" dirty="0">
                <a:latin typeface="Arial"/>
                <a:cs typeface="Arial"/>
              </a:rPr>
              <a:t>: National Botanic Garden of Wales. </a:t>
            </a:r>
          </a:p>
          <a:p>
            <a:pPr marL="0" indent="0" algn="just">
              <a:lnSpc>
                <a:spcPct val="170000"/>
              </a:lnSpc>
              <a:buNone/>
            </a:pPr>
            <a:r>
              <a:rPr lang="en-GB" sz="1200" dirty="0">
                <a:latin typeface="Arial"/>
                <a:cs typeface="Arial"/>
              </a:rPr>
              <a:t>National Botanic Garden of Wales. (no date d) 'Key Stage 3' </a:t>
            </a:r>
            <a:r>
              <a:rPr lang="en-GB" sz="1200" dirty="0">
                <a:latin typeface="Arial"/>
                <a:cs typeface="Arial"/>
                <a:hlinkClick r:id="rId9"/>
              </a:rPr>
              <a:t>https://botanicgarden.wales/learning/secondary/key-stage-3/</a:t>
            </a:r>
            <a:r>
              <a:rPr lang="en-GB" sz="1200" dirty="0">
                <a:latin typeface="Arial"/>
                <a:cs typeface="Arial"/>
              </a:rPr>
              <a:t> [Accessed: 23rd November 2017]</a:t>
            </a:r>
            <a:r>
              <a:rPr lang="en-GB" sz="1200" dirty="0">
                <a:latin typeface="Arial" panose="020B0604020202020204" pitchFamily="34" charset="0"/>
                <a:cs typeface="Arial" panose="020B0604020202020204" pitchFamily="34" charset="0"/>
              </a:rPr>
              <a:t>.</a:t>
            </a:r>
            <a:endParaRPr lang="en-GB" sz="4800" dirty="0">
              <a:latin typeface="Arial"/>
              <a:cs typeface="Arial"/>
            </a:endParaRPr>
          </a:p>
        </p:txBody>
      </p:sp>
      <p:sp>
        <p:nvSpPr>
          <p:cNvPr id="2" name="TextBox 1">
            <a:extLst>
              <a:ext uri="{FF2B5EF4-FFF2-40B4-BE49-F238E27FC236}">
                <a16:creationId xmlns:a16="http://schemas.microsoft.com/office/drawing/2014/main" id="{279E3764-F0A1-4C70-AA99-2D40A4FD3C79}"/>
              </a:ext>
            </a:extLst>
          </p:cNvPr>
          <p:cNvSpPr txBox="1"/>
          <p:nvPr/>
        </p:nvSpPr>
        <p:spPr>
          <a:xfrm>
            <a:off x="6591300" y="76200"/>
            <a:ext cx="6864756"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EAEC6010/C 1500068, 1502702, 1201188, 1502739, 1501950</a:t>
            </a:r>
          </a:p>
        </p:txBody>
      </p:sp>
    </p:spTree>
    <p:extLst>
      <p:ext uri="{BB962C8B-B14F-4D97-AF65-F5344CB8AC3E}">
        <p14:creationId xmlns:p14="http://schemas.microsoft.com/office/powerpoint/2010/main" val="2757126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FB0E4C-9EE8-457C-BBFE-3F379B457F6B}"/>
              </a:ext>
            </a:extLst>
          </p:cNvPr>
          <p:cNvSpPr>
            <a:spLocks noGrp="1"/>
          </p:cNvSpPr>
          <p:nvPr>
            <p:ph idx="1"/>
          </p:nvPr>
        </p:nvSpPr>
        <p:spPr>
          <a:xfrm>
            <a:off x="0" y="0"/>
            <a:ext cx="12192000" cy="6858000"/>
          </a:xfrm>
        </p:spPr>
        <p:txBody>
          <a:bodyPr vert="horz" lIns="91440" tIns="45720" rIns="91440" bIns="45720" rtlCol="0" anchor="t">
            <a:normAutofit lnSpcReduction="10000"/>
          </a:bodyPr>
          <a:lstStyle/>
          <a:p>
            <a:pPr marL="0" indent="0" algn="just">
              <a:lnSpc>
                <a:spcPct val="170000"/>
              </a:lnSpc>
              <a:buNone/>
            </a:pPr>
            <a:endParaRPr lang="en-GB" sz="1200" dirty="0">
              <a:latin typeface="Arial" panose="020B0604020202020204" pitchFamily="34" charset="0"/>
              <a:cs typeface="Arial" panose="020B0604020202020204" pitchFamily="34" charset="0"/>
            </a:endParaRPr>
          </a:p>
          <a:p>
            <a:pPr marL="0" indent="0" algn="just">
              <a:lnSpc>
                <a:spcPct val="170000"/>
              </a:lnSpc>
              <a:buNone/>
            </a:pPr>
            <a:r>
              <a:rPr lang="en-GB" sz="1200" dirty="0">
                <a:latin typeface="Arial" panose="020B0604020202020204" pitchFamily="34" charset="0"/>
                <a:cs typeface="Arial" panose="020B0604020202020204" pitchFamily="34" charset="0"/>
              </a:rPr>
              <a:t>National Botanic Garden of Wales. (no date e) ‘Dipping Ponds’ </a:t>
            </a:r>
            <a:r>
              <a:rPr lang="en-GB" sz="1200" dirty="0">
                <a:latin typeface="Arial" panose="020B0604020202020204" pitchFamily="34" charset="0"/>
                <a:cs typeface="Arial" panose="020B0604020202020204" pitchFamily="34" charset="0"/>
                <a:hlinkClick r:id="rId2"/>
              </a:rPr>
              <a:t>https://botanicgarden.wales/garden-areas/dipping-ponds/</a:t>
            </a:r>
            <a:r>
              <a:rPr lang="en-GB" sz="1200" dirty="0">
                <a:latin typeface="Arial" panose="020B0604020202020204" pitchFamily="34" charset="0"/>
                <a:cs typeface="Arial" panose="020B0604020202020204" pitchFamily="34" charset="0"/>
              </a:rPr>
              <a:t> [Accessed: 24th November 2017]. </a:t>
            </a:r>
            <a:endParaRPr lang="en-US" sz="1200">
              <a:latin typeface="Arial" panose="020B0604020202020204" pitchFamily="34" charset="0"/>
              <a:cs typeface="Arial" panose="020B0604020202020204" pitchFamily="34" charset="0"/>
            </a:endParaRPr>
          </a:p>
          <a:p>
            <a:pPr marL="0" indent="0" algn="just">
              <a:lnSpc>
                <a:spcPct val="170000"/>
              </a:lnSpc>
              <a:buNone/>
            </a:pPr>
            <a:r>
              <a:rPr lang="en-GB" sz="1200" dirty="0">
                <a:latin typeface="Arial" panose="020B0604020202020204" pitchFamily="34" charset="0"/>
                <a:cs typeface="Arial" panose="020B0604020202020204" pitchFamily="34" charset="0"/>
              </a:rPr>
              <a:t>No Small Matter. (14th March 2016) Preschool Philosophies: Montessori Education. YouTube. [On-line]. Available from: </a:t>
            </a:r>
            <a:r>
              <a:rPr lang="en-GB" sz="1200" dirty="0">
                <a:latin typeface="Arial" panose="020B0604020202020204" pitchFamily="34" charset="0"/>
                <a:cs typeface="Arial" panose="020B0604020202020204" pitchFamily="34" charset="0"/>
                <a:hlinkClick r:id="rId3"/>
              </a:rPr>
              <a:t>https://www.youtube.com/watch?v=rHypRWKvdZQ&amp;list=PLp_M8C_eqCQkCJ6TNsoM4axD0ZoR2Vpyn</a:t>
            </a:r>
            <a:r>
              <a:rPr lang="en-GB" sz="1200" dirty="0">
                <a:latin typeface="Arial" panose="020B0604020202020204" pitchFamily="34" charset="0"/>
                <a:cs typeface="Arial" panose="020B0604020202020204" pitchFamily="34" charset="0"/>
              </a:rPr>
              <a:t> [Accessed: 25th November 2017]. </a:t>
            </a:r>
            <a:endParaRPr lang="en-GB" sz="1200" dirty="0">
              <a:latin typeface="Arial"/>
              <a:cs typeface="Arial"/>
            </a:endParaRPr>
          </a:p>
          <a:p>
            <a:pPr marL="0" indent="0" algn="just">
              <a:lnSpc>
                <a:spcPct val="170000"/>
              </a:lnSpc>
              <a:buNone/>
            </a:pPr>
            <a:r>
              <a:rPr lang="en-GB" sz="1200" dirty="0">
                <a:latin typeface="Arial" panose="020B0604020202020204" pitchFamily="34" charset="0"/>
                <a:cs typeface="Arial" panose="020B0604020202020204" pitchFamily="34" charset="0"/>
              </a:rPr>
              <a:t>Ofsted. (2009) The Annual Report of Her Majesty’s Chief Inspector of Education, Children’s Services and Skills 2008/09. London: The Stationary Office. [on-line]. Available at: </a:t>
            </a:r>
            <a:r>
              <a:rPr lang="en-GB" sz="1200" dirty="0">
                <a:latin typeface="Arial" panose="020B0604020202020204" pitchFamily="34" charset="0"/>
                <a:cs typeface="Arial" panose="020B0604020202020204" pitchFamily="34" charset="0"/>
                <a:hlinkClick r:id="rId4"/>
              </a:rPr>
              <a:t>https://www.gov.uk/government/uploads/system/uploads/attachment_data/file/248116/0011.pdf</a:t>
            </a:r>
            <a:r>
              <a:rPr lang="en-GB" sz="1200" dirty="0">
                <a:latin typeface="Arial" panose="020B0604020202020204" pitchFamily="34" charset="0"/>
                <a:cs typeface="Arial" panose="020B0604020202020204" pitchFamily="34" charset="0"/>
              </a:rPr>
              <a:t> [Accessed: 17th November 2017]. </a:t>
            </a:r>
          </a:p>
          <a:p>
            <a:pPr marL="0" indent="0" algn="just">
              <a:lnSpc>
                <a:spcPct val="170000"/>
              </a:lnSpc>
              <a:buNone/>
            </a:pPr>
            <a:r>
              <a:rPr lang="en-GB" sz="1200" dirty="0">
                <a:latin typeface="Arial" panose="020B0604020202020204" pitchFamily="34" charset="0"/>
                <a:cs typeface="Arial" panose="020B0604020202020204" pitchFamily="34" charset="0"/>
              </a:rPr>
              <a:t>Play England. (2007) Free Play in Early Childhood. London: National Children's Bureau. [On-line]. Available at: http://playengland.org.uk/media/120426/free-play-in-early-childhood.pdf [Accessed: 16th November 2017]. </a:t>
            </a:r>
          </a:p>
          <a:p>
            <a:pPr marL="0" indent="0" algn="just">
              <a:lnSpc>
                <a:spcPct val="170000"/>
              </a:lnSpc>
              <a:buNone/>
            </a:pPr>
            <a:r>
              <a:rPr lang="en-GB" sz="1200" dirty="0">
                <a:latin typeface="Arial" panose="020B0604020202020204" pitchFamily="34" charset="0"/>
                <a:cs typeface="Arial" panose="020B0604020202020204" pitchFamily="34" charset="0"/>
              </a:rPr>
              <a:t>Robertson, M., Sear, M. and Lee, C.  (2013) ‘Talking about practice: embedding sustainable practices’ </a:t>
            </a:r>
            <a:r>
              <a:rPr lang="en-GB" sz="1200" dirty="0">
                <a:latin typeface="Arial" panose="020B0604020202020204" pitchFamily="34" charset="0"/>
                <a:cs typeface="Arial" panose="020B0604020202020204" pitchFamily="34" charset="0"/>
                <a:hlinkClick r:id="rId5"/>
              </a:rPr>
              <a:t>https://www.earlychildhoodaustralia.org.au/nqsplp/wp-content/uploads/2013/11/NQS_PLP_E-Newsletter_No67.pdf</a:t>
            </a:r>
            <a:r>
              <a:rPr lang="en-GB" sz="1200" dirty="0">
                <a:latin typeface="Arial" panose="020B0604020202020204" pitchFamily="34" charset="0"/>
                <a:cs typeface="Arial" panose="020B0604020202020204" pitchFamily="34" charset="0"/>
              </a:rPr>
              <a:t> [Accessed: 21st November 2017]. </a:t>
            </a:r>
          </a:p>
          <a:p>
            <a:pPr marL="0" indent="0" algn="just">
              <a:lnSpc>
                <a:spcPct val="170000"/>
              </a:lnSpc>
              <a:buNone/>
            </a:pPr>
            <a:r>
              <a:rPr lang="en-GB" sz="1200" dirty="0">
                <a:latin typeface="Arial" panose="020B0604020202020204" pitchFamily="34" charset="0"/>
                <a:cs typeface="Arial" panose="020B0604020202020204" pitchFamily="34" charset="0"/>
              </a:rPr>
              <a:t>Sterling, S. (2004) Sustainable Education Re-Visioning Learning and Change. Totnes: Green books. </a:t>
            </a:r>
          </a:p>
          <a:p>
            <a:pPr marL="0" indent="0" algn="just">
              <a:lnSpc>
                <a:spcPct val="170000"/>
              </a:lnSpc>
              <a:buNone/>
            </a:pPr>
            <a:r>
              <a:rPr lang="en-GB" sz="1200" dirty="0">
                <a:latin typeface="Arial" panose="020B0604020202020204" pitchFamily="34" charset="0"/>
                <a:cs typeface="Arial" panose="020B0604020202020204" pitchFamily="34" charset="0"/>
              </a:rPr>
              <a:t>Tassoni, P. (2001) Caring for Children. A foundation course in child care and education. Oxford: Heinemann. </a:t>
            </a:r>
          </a:p>
          <a:p>
            <a:pPr marL="0" indent="0" algn="just">
              <a:lnSpc>
                <a:spcPct val="170000"/>
              </a:lnSpc>
              <a:buNone/>
            </a:pPr>
            <a:r>
              <a:rPr lang="en-GB" sz="1200" dirty="0">
                <a:latin typeface="Arial" panose="020B0604020202020204" pitchFamily="34" charset="0"/>
                <a:cs typeface="Arial" panose="020B0604020202020204" pitchFamily="34" charset="0"/>
              </a:rPr>
              <a:t>Tinney, G. (2013) Perceptions and understanding of Education for Sustainable Development and Global Citizenship (ESDGC) by teachers and teacher trainees and the opportunities and challenges of integrating ESDGC into early childhood learning within the Foundation Phase. MA Early Childhood Research Thesis, Carmarthen, UWTSD. </a:t>
            </a:r>
          </a:p>
          <a:p>
            <a:pPr marL="0" indent="0" algn="just">
              <a:lnSpc>
                <a:spcPct val="170000"/>
              </a:lnSpc>
              <a:buNone/>
            </a:pPr>
            <a:r>
              <a:rPr lang="en-GB" sz="1200" dirty="0">
                <a:latin typeface="Arial" panose="020B0604020202020204" pitchFamily="34" charset="0"/>
                <a:cs typeface="Arial" panose="020B0604020202020204" pitchFamily="34" charset="0"/>
              </a:rPr>
              <a:t>Thomas, K. (2012) 'Outdoor Learning is in a class of its own', The Guardian, 4th December: pp.1-4. [On-line]. Available at: </a:t>
            </a:r>
            <a:r>
              <a:rPr lang="en-GB" sz="1200" dirty="0">
                <a:latin typeface="Arial" panose="020B0604020202020204" pitchFamily="34" charset="0"/>
                <a:cs typeface="Arial" panose="020B0604020202020204" pitchFamily="34" charset="0"/>
                <a:hlinkClick r:id="rId6"/>
              </a:rPr>
              <a:t>https://www.theguardian.com/teacher-network/2012/dec/04/outdoor-learning-school-activities</a:t>
            </a:r>
            <a:r>
              <a:rPr lang="en-GB" sz="1200" dirty="0">
                <a:latin typeface="Arial" panose="020B0604020202020204" pitchFamily="34" charset="0"/>
                <a:cs typeface="Arial" panose="020B0604020202020204" pitchFamily="34" charset="0"/>
              </a:rPr>
              <a:t> [Accessed: 17th November 2017]. </a:t>
            </a:r>
          </a:p>
          <a:p>
            <a:pPr marL="0" indent="0" algn="just">
              <a:lnSpc>
                <a:spcPct val="170000"/>
              </a:lnSpc>
              <a:buNone/>
            </a:pPr>
            <a:r>
              <a:rPr lang="en-GB" sz="1200" dirty="0">
                <a:latin typeface="Arial" panose="020B0604020202020204" pitchFamily="34" charset="0"/>
                <a:cs typeface="Arial" panose="020B0604020202020204" pitchFamily="34" charset="0"/>
              </a:rPr>
              <a:t>Trundle, K. and </a:t>
            </a:r>
            <a:r>
              <a:rPr lang="en-GB" sz="1200" dirty="0" err="1">
                <a:latin typeface="Arial" panose="020B0604020202020204" pitchFamily="34" charset="0"/>
                <a:cs typeface="Arial" panose="020B0604020202020204" pitchFamily="34" charset="0"/>
              </a:rPr>
              <a:t>Sackes</a:t>
            </a:r>
            <a:r>
              <a:rPr lang="en-GB" sz="1200" dirty="0">
                <a:latin typeface="Arial" panose="020B0604020202020204" pitchFamily="34" charset="0"/>
                <a:cs typeface="Arial" panose="020B0604020202020204" pitchFamily="34" charset="0"/>
              </a:rPr>
              <a:t>, M. (2015) Research in Early Childhood Science Education. London: Springer. </a:t>
            </a:r>
          </a:p>
          <a:p>
            <a:pPr marL="0" indent="0" algn="just">
              <a:lnSpc>
                <a:spcPct val="170000"/>
              </a:lnSpc>
              <a:buNone/>
            </a:pPr>
            <a:r>
              <a:rPr lang="en-GB" sz="1200" dirty="0">
                <a:latin typeface="Arial" panose="020B0604020202020204" pitchFamily="34" charset="0"/>
                <a:cs typeface="Arial" panose="020B0604020202020204" pitchFamily="34" charset="0"/>
              </a:rPr>
              <a:t>UNICEF UK. (1990) The United Nations Convention on the Rights of the Child. London: UNICEF. </a:t>
            </a:r>
          </a:p>
          <a:p>
            <a:pPr marL="0" indent="0" algn="just">
              <a:lnSpc>
                <a:spcPct val="170000"/>
              </a:lnSpc>
              <a:buNone/>
            </a:pPr>
            <a:endParaRPr lang="en-GB" sz="4800" dirty="0">
              <a:latin typeface="Arial" panose="020B0604020202020204" pitchFamily="34" charset="0"/>
              <a:cs typeface="Arial" panose="020B0604020202020204" pitchFamily="34" charset="0"/>
            </a:endParaRPr>
          </a:p>
          <a:p>
            <a:pPr marL="0" indent="0">
              <a:buNone/>
            </a:pPr>
            <a:endParaRPr lang="en-GB" dirty="0"/>
          </a:p>
        </p:txBody>
      </p:sp>
      <p:sp>
        <p:nvSpPr>
          <p:cNvPr id="2" name="TextBox 1">
            <a:extLst>
              <a:ext uri="{FF2B5EF4-FFF2-40B4-BE49-F238E27FC236}">
                <a16:creationId xmlns:a16="http://schemas.microsoft.com/office/drawing/2014/main" id="{C0B6EBA6-4C0D-49D0-807E-A51FDD36A4EC}"/>
              </a:ext>
            </a:extLst>
          </p:cNvPr>
          <p:cNvSpPr txBox="1"/>
          <p:nvPr/>
        </p:nvSpPr>
        <p:spPr>
          <a:xfrm>
            <a:off x="6477000" y="0"/>
            <a:ext cx="7118130"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EAEC6010/C 1500068, 1502702, 1201188, 1502739, 1501950</a:t>
            </a:r>
          </a:p>
        </p:txBody>
      </p:sp>
    </p:spTree>
    <p:extLst>
      <p:ext uri="{BB962C8B-B14F-4D97-AF65-F5344CB8AC3E}">
        <p14:creationId xmlns:p14="http://schemas.microsoft.com/office/powerpoint/2010/main" val="3084209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7873C9-155E-44A6-B3B6-2B3B535D5AF2}"/>
              </a:ext>
            </a:extLst>
          </p:cNvPr>
          <p:cNvSpPr>
            <a:spLocks noGrp="1"/>
          </p:cNvSpPr>
          <p:nvPr>
            <p:ph idx="1"/>
          </p:nvPr>
        </p:nvSpPr>
        <p:spPr>
          <a:xfrm>
            <a:off x="0" y="0"/>
            <a:ext cx="12192000" cy="6176963"/>
          </a:xfrm>
        </p:spPr>
        <p:txBody>
          <a:bodyPr vert="horz" lIns="91440" tIns="45720" rIns="91440" bIns="45720" rtlCol="0" anchor="t">
            <a:normAutofit/>
          </a:bodyPr>
          <a:lstStyle/>
          <a:p>
            <a:pPr marL="0" indent="0" algn="just">
              <a:lnSpc>
                <a:spcPct val="150000"/>
              </a:lnSpc>
              <a:buNone/>
            </a:pPr>
            <a:endParaRPr lang="en-GB" sz="1200" dirty="0">
              <a:latin typeface="Arial" panose="020B0604020202020204" pitchFamily="34" charset="0"/>
              <a:cs typeface="Arial" panose="020B0604020202020204" pitchFamily="34" charset="0"/>
            </a:endParaRPr>
          </a:p>
          <a:p>
            <a:pPr marL="0" indent="0" algn="just">
              <a:lnSpc>
                <a:spcPct val="170000"/>
              </a:lnSpc>
              <a:buNone/>
            </a:pPr>
            <a:r>
              <a:rPr lang="en-GB" sz="1200" dirty="0">
                <a:latin typeface="Arial" panose="020B0604020202020204" pitchFamily="34" charset="0"/>
                <a:cs typeface="Arial" panose="020B0604020202020204" pitchFamily="34" charset="0"/>
              </a:rPr>
              <a:t>Weald CP School. (2017) ‘Education and Sustainable Development and Global Citizenship Policy’ </a:t>
            </a:r>
            <a:r>
              <a:rPr lang="en-GB" sz="1200" dirty="0">
                <a:latin typeface="Arial" panose="020B0604020202020204" pitchFamily="34" charset="0"/>
                <a:cs typeface="Arial" panose="020B0604020202020204" pitchFamily="34" charset="0"/>
                <a:hlinkClick r:id="rId2"/>
              </a:rPr>
              <a:t>http://webcache.googleusercontent.com/search?q=cache:Nr7R6IlWHU0J:www.weald.kent.sch.uk/wp-content/uploads/2013/07/ESDGC-policy1.doc+&amp;cd=7&amp;hl=en&amp;ct=clnk&amp;gl=uk&amp;client=safari</a:t>
            </a:r>
            <a:r>
              <a:rPr lang="en-GB" sz="1200" dirty="0">
                <a:latin typeface="Arial" panose="020B0604020202020204" pitchFamily="34" charset="0"/>
                <a:cs typeface="Arial" panose="020B0604020202020204" pitchFamily="34" charset="0"/>
              </a:rPr>
              <a:t> [Accessed: 20th November 2017]. </a:t>
            </a:r>
            <a:endParaRPr lang="en-US" sz="1200" dirty="0">
              <a:latin typeface="Arial" panose="020B0604020202020204" pitchFamily="34" charset="0"/>
              <a:cs typeface="Arial" panose="020B0604020202020204" pitchFamily="34" charset="0"/>
            </a:endParaRPr>
          </a:p>
          <a:p>
            <a:pPr marL="0" indent="0" algn="just">
              <a:lnSpc>
                <a:spcPct val="170000"/>
              </a:lnSpc>
              <a:buNone/>
            </a:pPr>
            <a:r>
              <a:rPr lang="en-GB" sz="1200" dirty="0">
                <a:latin typeface="Arial" panose="020B0604020202020204" pitchFamily="34" charset="0"/>
                <a:cs typeface="Arial" panose="020B0604020202020204" pitchFamily="34" charset="0"/>
              </a:rPr>
              <a:t>Welsh Assembly Government (2002) Education for Sustainable Development and Global Citizenship. Cardiff: ACCAC. </a:t>
            </a:r>
            <a:endParaRPr lang="en-GB" dirty="0"/>
          </a:p>
          <a:p>
            <a:pPr marL="0" indent="0" algn="just">
              <a:lnSpc>
                <a:spcPct val="150000"/>
              </a:lnSpc>
              <a:buNone/>
            </a:pPr>
            <a:r>
              <a:rPr lang="en-GB" sz="1200" dirty="0">
                <a:latin typeface="Arial" panose="020B0604020202020204" pitchFamily="34" charset="0"/>
                <a:cs typeface="Arial" panose="020B0604020202020204" pitchFamily="34" charset="0"/>
              </a:rPr>
              <a:t>Welsh Government. (2016) 'Well-being of Future Generations (Wales) Act 2015' </a:t>
            </a:r>
            <a:r>
              <a:rPr lang="en-GB" sz="1200" dirty="0">
                <a:latin typeface="Arial" panose="020B0604020202020204" pitchFamily="34" charset="0"/>
                <a:cs typeface="Arial" panose="020B0604020202020204" pitchFamily="34" charset="0"/>
                <a:hlinkClick r:id="rId3"/>
              </a:rPr>
              <a:t>http://gov.wales/topics/people-and-communities/people/future-generations-act/?lang=en</a:t>
            </a:r>
            <a:r>
              <a:rPr lang="en-GB" sz="1200" dirty="0">
                <a:latin typeface="Arial" panose="020B0604020202020204" pitchFamily="34" charset="0"/>
                <a:cs typeface="Arial" panose="020B0604020202020204" pitchFamily="34" charset="0"/>
              </a:rPr>
              <a:t> [Accessed: 24th November 2017]. </a:t>
            </a:r>
            <a:endParaRPr lang="en-GB"/>
          </a:p>
          <a:p>
            <a:pPr marL="0" indent="0" algn="just">
              <a:lnSpc>
                <a:spcPct val="150000"/>
              </a:lnSpc>
              <a:buNone/>
            </a:pPr>
            <a:r>
              <a:rPr lang="en-GB" sz="1200" dirty="0">
                <a:latin typeface="Arial" panose="020B0604020202020204" pitchFamily="34" charset="0"/>
                <a:cs typeface="Arial" panose="020B0604020202020204" pitchFamily="34" charset="0"/>
              </a:rPr>
              <a:t>Welsh Government. (2017) ‘Education for Sustainable Development and Global Citizenship’, </a:t>
            </a:r>
            <a:r>
              <a:rPr lang="en-GB" sz="1200" dirty="0">
                <a:latin typeface="Arial" panose="020B0604020202020204" pitchFamily="34" charset="0"/>
                <a:cs typeface="Arial" panose="020B0604020202020204" pitchFamily="34" charset="0"/>
                <a:hlinkClick r:id="rId4"/>
              </a:rPr>
              <a:t>http://gov.wales/topics/educationandskills/allsectorpolicies/europeanandinternational/sustainabledevelop/?lang=en</a:t>
            </a:r>
            <a:r>
              <a:rPr lang="en-GB" sz="1200" dirty="0">
                <a:latin typeface="Arial" panose="020B0604020202020204" pitchFamily="34" charset="0"/>
                <a:cs typeface="Arial" panose="020B0604020202020204" pitchFamily="34" charset="0"/>
              </a:rPr>
              <a:t> [Accessed:11th November 2017]. </a:t>
            </a:r>
          </a:p>
          <a:p>
            <a:pPr marL="0" indent="0" algn="just">
              <a:lnSpc>
                <a:spcPct val="150000"/>
              </a:lnSpc>
              <a:buNone/>
            </a:pPr>
            <a:r>
              <a:rPr lang="en-GB" sz="1200" dirty="0">
                <a:latin typeface="Arial" panose="020B0604020202020204" pitchFamily="34" charset="0"/>
                <a:cs typeface="Arial" panose="020B0604020202020204" pitchFamily="34" charset="0"/>
              </a:rPr>
              <a:t>Wilson, R. (2012) Nature and Young children. (2nd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London: Routledge. </a:t>
            </a:r>
          </a:p>
          <a:p>
            <a:pPr marL="0" indent="0" algn="just">
              <a:lnSpc>
                <a:spcPct val="150000"/>
              </a:lnSpc>
              <a:buNone/>
            </a:pPr>
            <a:r>
              <a:rPr lang="en-GB" sz="1200" dirty="0">
                <a:latin typeface="Arial" panose="020B0604020202020204" pitchFamily="34" charset="0"/>
                <a:cs typeface="Arial" panose="020B0604020202020204" pitchFamily="34" charset="0"/>
              </a:rPr>
              <a:t>Wilson, S. (2000) Sports their way. New York: Fireside. </a:t>
            </a:r>
          </a:p>
          <a:p>
            <a:pPr marL="0" indent="0" algn="just">
              <a:lnSpc>
                <a:spcPct val="150000"/>
              </a:lnSpc>
              <a:buNone/>
            </a:pPr>
            <a:r>
              <a:rPr lang="en-GB" sz="1200" dirty="0">
                <a:latin typeface="Arial" panose="020B0604020202020204" pitchFamily="34" charset="0"/>
                <a:cs typeface="Arial" panose="020B0604020202020204" pitchFamily="34" charset="0"/>
              </a:rPr>
              <a:t>Winkler, S. S. (2013) Early Childhood Education, Froebel and Montessori. YouTube. [On-line]. Available from: </a:t>
            </a:r>
            <a:r>
              <a:rPr lang="en-GB" sz="1200" dirty="0">
                <a:latin typeface="Arial" panose="020B0604020202020204" pitchFamily="34" charset="0"/>
                <a:cs typeface="Arial" panose="020B0604020202020204" pitchFamily="34" charset="0"/>
                <a:hlinkClick r:id="rId5"/>
              </a:rPr>
              <a:t>https://www.youtube.com/watch?v=OLcKTB_aAFs</a:t>
            </a:r>
            <a:r>
              <a:rPr lang="en-GB" sz="1200" dirty="0">
                <a:latin typeface="Arial" panose="020B0604020202020204" pitchFamily="34" charset="0"/>
                <a:cs typeface="Arial" panose="020B0604020202020204" pitchFamily="34" charset="0"/>
              </a:rPr>
              <a:t> [Accessed: 24th November 2017]. </a:t>
            </a:r>
          </a:p>
          <a:p>
            <a:pPr marL="0" indent="0">
              <a:buNone/>
            </a:pPr>
            <a:endParaRPr lang="en-GB" dirty="0"/>
          </a:p>
        </p:txBody>
      </p:sp>
      <p:sp>
        <p:nvSpPr>
          <p:cNvPr id="2" name="TextBox 1">
            <a:extLst>
              <a:ext uri="{FF2B5EF4-FFF2-40B4-BE49-F238E27FC236}">
                <a16:creationId xmlns:a16="http://schemas.microsoft.com/office/drawing/2014/main" id="{9D6689CF-4A86-402D-B8E8-95895ECC4811}"/>
              </a:ext>
            </a:extLst>
          </p:cNvPr>
          <p:cNvSpPr txBox="1"/>
          <p:nvPr/>
        </p:nvSpPr>
        <p:spPr>
          <a:xfrm>
            <a:off x="6486525" y="66675"/>
            <a:ext cx="7050564"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EAEC6010/C 1500068, 1502702, 1201188, 1502739, 1501950</a:t>
            </a:r>
          </a:p>
        </p:txBody>
      </p:sp>
    </p:spTree>
    <p:extLst>
      <p:ext uri="{BB962C8B-B14F-4D97-AF65-F5344CB8AC3E}">
        <p14:creationId xmlns:p14="http://schemas.microsoft.com/office/powerpoint/2010/main" val="2717993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361</TotalTime>
  <Words>772</Words>
  <Application>Microsoft Office PowerPoint</Application>
  <PresentationFormat>Widescreen</PresentationFormat>
  <Paragraphs>64</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goff</dc:creator>
  <cp:lastModifiedBy>Anwen Phillips</cp:lastModifiedBy>
  <cp:revision>38</cp:revision>
  <dcterms:created xsi:type="dcterms:W3CDTF">2017-11-28T14:32:27Z</dcterms:created>
  <dcterms:modified xsi:type="dcterms:W3CDTF">2017-11-29T09:50:02Z</dcterms:modified>
</cp:coreProperties>
</file>