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handoutMasterIdLst>
    <p:handoutMasterId r:id="rId25"/>
  </p:handoutMasterIdLst>
  <p:sldIdLst>
    <p:sldId id="258" r:id="rId2"/>
    <p:sldId id="332" r:id="rId3"/>
    <p:sldId id="361" r:id="rId4"/>
    <p:sldId id="355" r:id="rId5"/>
    <p:sldId id="363" r:id="rId6"/>
    <p:sldId id="362" r:id="rId7"/>
    <p:sldId id="322" r:id="rId8"/>
    <p:sldId id="311" r:id="rId9"/>
    <p:sldId id="360" r:id="rId10"/>
    <p:sldId id="309" r:id="rId11"/>
    <p:sldId id="310" r:id="rId12"/>
    <p:sldId id="308" r:id="rId13"/>
    <p:sldId id="365" r:id="rId14"/>
    <p:sldId id="366" r:id="rId15"/>
    <p:sldId id="367" r:id="rId16"/>
    <p:sldId id="368" r:id="rId17"/>
    <p:sldId id="369" r:id="rId18"/>
    <p:sldId id="323" r:id="rId19"/>
    <p:sldId id="325" r:id="rId20"/>
    <p:sldId id="326" r:id="rId21"/>
    <p:sldId id="364" r:id="rId22"/>
    <p:sldId id="330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957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4C9098-56F6-4C9D-8ECB-09EBB51F797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A88948-DC6B-4A55-BD08-C4AF9603F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1049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8E9A04-FD9C-420F-9198-C56239742D8E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7B3A46-7526-4B23-A951-265FA365C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512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1F5BE82-0172-4109-95A4-75658D461D67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3738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12CD41D-3F5C-43CE-8057-B943789C6FC3}" type="slidenum">
              <a:rPr lang="en-GB" smtClean="0"/>
              <a:pPr eaLnBrk="1" hangingPunct="1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7365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A5DB9B-6F82-4893-BA75-DDDAB495ECE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639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7711E3E-B5FA-41FE-BCD8-454145FC8A77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452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7A5AE3-218B-4FCE-BA93-1BCF2BDC7DC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225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83B3C2-EC10-4F86-AACB-4A77E57128B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047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FF4640-B239-44AF-8D9C-AEC5C576BD7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177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E79024-0ECE-4476-9E19-20151D1ACDA2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160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1A9007-12EF-4914-9F51-62EFD71CA715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039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4327A8-8D02-4C67-A735-7AE244D61DAD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753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16DD606-6AAA-4E17-8432-365344EF1677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1654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412ABE3-839C-483E-B882-85F845B8007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8829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555D85C-183D-4A8E-BB28-5B2ABF0FABD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709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26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1738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5"/>
          <p:cNvSpPr>
            <a:spLocks noGrp="1"/>
          </p:cNvSpPr>
          <p:nvPr>
            <p:ph type="ctrTitle"/>
          </p:nvPr>
        </p:nvSpPr>
        <p:spPr>
          <a:xfrm>
            <a:off x="467544" y="1556792"/>
            <a:ext cx="8352928" cy="3384376"/>
          </a:xfrm>
        </p:spPr>
        <p:txBody>
          <a:bodyPr/>
          <a:lstStyle/>
          <a:p>
            <a:r>
              <a:rPr lang="en-US" altLang="en-US" dirty="0" smtClean="0"/>
              <a:t>Dissertation Lecture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 smtClean="0"/>
              <a:t>Design &amp; Data </a:t>
            </a:r>
            <a:r>
              <a:rPr lang="en-US" altLang="en-US" dirty="0"/>
              <a:t>Choices: Refresher</a:t>
            </a:r>
            <a:r>
              <a:rPr lang="en-US" altLang="en-US" sz="3600" dirty="0"/>
              <a:t/>
            </a:r>
            <a:br>
              <a:rPr lang="en-US" altLang="en-US" sz="3600" dirty="0"/>
            </a:br>
            <a:r>
              <a:rPr lang="en-US" altLang="en-US" sz="3600" dirty="0"/>
              <a:t/>
            </a:r>
            <a:br>
              <a:rPr lang="en-US" altLang="en-US" sz="3600" dirty="0"/>
            </a:br>
            <a:r>
              <a:rPr lang="en-US" altLang="en-US" sz="3600" dirty="0"/>
              <a:t/>
            </a:r>
            <a:br>
              <a:rPr lang="en-US" altLang="en-US" sz="3600" dirty="0"/>
            </a:br>
            <a:r>
              <a:rPr lang="en-US" altLang="en-US" sz="3200" dirty="0"/>
              <a:t>Dr. Ceri Phelps</a:t>
            </a:r>
            <a:endParaRPr lang="en-US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800397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95536" y="116632"/>
            <a:ext cx="77724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/>
              <a:t>Recap: Planning research…..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341438"/>
            <a:ext cx="8892480" cy="5181600"/>
          </a:xfrm>
        </p:spPr>
        <p:txBody>
          <a:bodyPr/>
          <a:lstStyle/>
          <a:p>
            <a:pPr marL="609600" indent="-609600" eaLnBrk="1" hangingPunct="1"/>
            <a:r>
              <a:rPr lang="en-GB" sz="2400" dirty="0"/>
              <a:t>Steps in the research </a:t>
            </a:r>
            <a:r>
              <a:rPr lang="en-GB" sz="2400" dirty="0" smtClean="0"/>
              <a:t>process</a:t>
            </a:r>
          </a:p>
          <a:p>
            <a:pPr marL="990600" lvl="1" indent="-533400" eaLnBrk="1" hangingPunct="1">
              <a:buFontTx/>
              <a:buAutoNum type="arabicPeriod"/>
            </a:pPr>
            <a:endParaRPr lang="en-GB" sz="2400" dirty="0"/>
          </a:p>
          <a:p>
            <a:pPr marL="990600" lvl="1" indent="-533400" eaLnBrk="1" hangingPunct="1">
              <a:buFontTx/>
              <a:buAutoNum type="arabicPeriod"/>
            </a:pPr>
            <a:r>
              <a:rPr lang="en-GB" dirty="0" smtClean="0"/>
              <a:t> </a:t>
            </a:r>
            <a:r>
              <a:rPr lang="en-GB" sz="2000" dirty="0"/>
              <a:t>find an idea</a:t>
            </a:r>
          </a:p>
          <a:p>
            <a:pPr marL="990600" lvl="1" indent="-533400" eaLnBrk="1" hangingPunct="1">
              <a:buFontTx/>
              <a:buAutoNum type="arabicPeriod"/>
            </a:pPr>
            <a:r>
              <a:rPr lang="en-GB" sz="2000" dirty="0"/>
              <a:t> convert into a specific research question/hypothesis </a:t>
            </a:r>
          </a:p>
          <a:p>
            <a:pPr marL="990600" lvl="1" indent="-533400" eaLnBrk="1" hangingPunct="1">
              <a:buFontTx/>
              <a:buAutoNum type="arabicPeriod"/>
            </a:pPr>
            <a:r>
              <a:rPr lang="en-GB" sz="2000" dirty="0"/>
              <a:t> define and measure variables</a:t>
            </a:r>
          </a:p>
          <a:p>
            <a:pPr marL="990600" lvl="1" indent="-533400" eaLnBrk="1" hangingPunct="1">
              <a:buFontTx/>
              <a:buAutoNum type="arabicPeriod"/>
            </a:pPr>
            <a:r>
              <a:rPr lang="en-GB" sz="2000" dirty="0"/>
              <a:t> identify participants</a:t>
            </a:r>
          </a:p>
          <a:p>
            <a:pPr marL="990600" lvl="1" indent="-533400" eaLnBrk="1" hangingPunct="1">
              <a:buFontTx/>
              <a:buAutoNum type="arabicPeriod"/>
            </a:pPr>
            <a:r>
              <a:rPr lang="en-GB" sz="2000" dirty="0"/>
              <a:t> select a strategy &amp; design</a:t>
            </a:r>
          </a:p>
          <a:p>
            <a:pPr marL="990600" lvl="1" indent="-533400" eaLnBrk="1" hangingPunct="1">
              <a:buFontTx/>
              <a:buAutoNum type="arabicPeriod"/>
            </a:pPr>
            <a:r>
              <a:rPr lang="en-GB" sz="2000" dirty="0"/>
              <a:t> conduct study</a:t>
            </a:r>
          </a:p>
          <a:p>
            <a:pPr marL="990600" lvl="1" indent="-533400" eaLnBrk="1" hangingPunct="1">
              <a:buFontTx/>
              <a:buAutoNum type="arabicPeriod"/>
            </a:pPr>
            <a:r>
              <a:rPr lang="en-GB" sz="2000" dirty="0"/>
              <a:t> evaluate data</a:t>
            </a:r>
          </a:p>
          <a:p>
            <a:pPr marL="990600" lvl="1" indent="-533400" eaLnBrk="1" hangingPunct="1">
              <a:buFontTx/>
              <a:buAutoNum type="arabicPeriod"/>
            </a:pPr>
            <a:r>
              <a:rPr lang="en-GB" sz="2000" dirty="0"/>
              <a:t> report findings</a:t>
            </a:r>
          </a:p>
          <a:p>
            <a:pPr marL="990600" lvl="1" indent="-533400" eaLnBrk="1" hangingPunct="1">
              <a:buFontTx/>
              <a:buAutoNum type="arabicPeriod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2645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sz="4000" dirty="0"/>
              <a:t>Why you need to understand data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525963"/>
          </a:xfrm>
        </p:spPr>
        <p:txBody>
          <a:bodyPr>
            <a:normAutofit/>
          </a:bodyPr>
          <a:lstStyle/>
          <a:p>
            <a:r>
              <a:rPr lang="en-GB" sz="2400" dirty="0"/>
              <a:t>Every statistical test has assumptions that need to be met </a:t>
            </a:r>
          </a:p>
          <a:p>
            <a:pPr lvl="1"/>
            <a:r>
              <a:rPr lang="en-GB" sz="2000" dirty="0"/>
              <a:t>Validity of conclusions drawn depend on appropriate analysis and that assumptions have been satisfied</a:t>
            </a:r>
          </a:p>
          <a:p>
            <a:pPr lvl="1"/>
            <a:r>
              <a:rPr lang="en-GB" sz="2000" dirty="0"/>
              <a:t>Analyses are only robust if not affected by violation of assumptions</a:t>
            </a:r>
          </a:p>
          <a:p>
            <a:pPr lvl="1"/>
            <a:r>
              <a:rPr lang="en-GB" sz="2000" dirty="0"/>
              <a:t>Sample size and power are important aspects of “robustness”</a:t>
            </a:r>
          </a:p>
          <a:p>
            <a:pPr lvl="1"/>
            <a:endParaRPr lang="en-GB" sz="2000" dirty="0"/>
          </a:p>
          <a:p>
            <a:r>
              <a:rPr lang="en-GB" sz="2400" dirty="0"/>
              <a:t>Need to check the required assumptions for each and every test you do!</a:t>
            </a:r>
          </a:p>
          <a:p>
            <a:pPr lvl="1"/>
            <a:endParaRPr lang="en-GB" sz="2400" dirty="0"/>
          </a:p>
          <a:p>
            <a:pPr lvl="1"/>
            <a:endParaRPr lang="en-GB" sz="2400" dirty="0"/>
          </a:p>
          <a:p>
            <a:pPr lvl="1"/>
            <a:endParaRPr lang="en-GB" sz="2400" dirty="0"/>
          </a:p>
          <a:p>
            <a:pPr lvl="1"/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0650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4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/>
              <a:t>Creating hypotheses</a:t>
            </a:r>
            <a:endParaRPr lang="en-US" sz="2800" dirty="0"/>
          </a:p>
        </p:txBody>
      </p:sp>
      <p:sp>
        <p:nvSpPr>
          <p:cNvPr id="544771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557338"/>
            <a:ext cx="8229600" cy="462597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GB" sz="2400" b="1" dirty="0"/>
              <a:t>Research/alternative hypothesis </a:t>
            </a:r>
          </a:p>
          <a:p>
            <a:pPr eaLnBrk="1" hangingPunct="1">
              <a:lnSpc>
                <a:spcPct val="90000"/>
              </a:lnSpc>
            </a:pPr>
            <a:endParaRPr lang="en-GB" sz="2400" dirty="0"/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Prediction based on differences between individuals/populations</a:t>
            </a:r>
          </a:p>
          <a:p>
            <a:pPr eaLnBrk="1" hangingPunct="1">
              <a:lnSpc>
                <a:spcPct val="90000"/>
              </a:lnSpc>
            </a:pPr>
            <a:endParaRPr lang="en-GB" sz="2400" dirty="0"/>
          </a:p>
          <a:p>
            <a:pPr eaLnBrk="1" hangingPunct="1">
              <a:lnSpc>
                <a:spcPct val="90000"/>
              </a:lnSpc>
            </a:pPr>
            <a:endParaRPr lang="en-GB" sz="2400" b="1" dirty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GB" sz="2400" b="1" dirty="0"/>
              <a:t>Null Hypothesis</a:t>
            </a:r>
          </a:p>
          <a:p>
            <a:pPr eaLnBrk="1" hangingPunct="1">
              <a:lnSpc>
                <a:spcPct val="90000"/>
              </a:lnSpc>
            </a:pPr>
            <a:endParaRPr lang="en-GB" sz="2400" dirty="0"/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Statement about a lack of difference between populations</a:t>
            </a:r>
          </a:p>
          <a:p>
            <a:pPr eaLnBrk="1" hangingPunct="1">
              <a:lnSpc>
                <a:spcPct val="90000"/>
              </a:lnSpc>
            </a:pPr>
            <a:endParaRPr lang="en-GB" sz="2400" dirty="0"/>
          </a:p>
          <a:p>
            <a:pPr eaLnBrk="1" hangingPunct="1">
              <a:lnSpc>
                <a:spcPct val="90000"/>
              </a:lnSpc>
            </a:pPr>
            <a:endParaRPr lang="en-GB" sz="2400" dirty="0"/>
          </a:p>
          <a:p>
            <a:pPr eaLnBrk="1" hangingPunct="1">
              <a:lnSpc>
                <a:spcPct val="90000"/>
              </a:lnSpc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95157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44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44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44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44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477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sz="4000" dirty="0"/>
              <a:t>Why you need to understand data </a:t>
            </a:r>
          </a:p>
        </p:txBody>
      </p:sp>
      <p:sp>
        <p:nvSpPr>
          <p:cNvPr id="6" name="Rectangle 5"/>
          <p:cNvSpPr/>
          <p:nvPr/>
        </p:nvSpPr>
        <p:spPr>
          <a:xfrm>
            <a:off x="683568" y="1340768"/>
            <a:ext cx="828092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Two broad types of data: </a:t>
            </a:r>
            <a:r>
              <a:rPr lang="en-US" b="1" dirty="0" smtClean="0">
                <a:solidFill>
                  <a:srgbClr val="000000"/>
                </a:solidFill>
                <a:latin typeface="Arial" panose="020B0604020202020204" pitchFamily="34" charset="0"/>
              </a:rPr>
              <a:t>​</a:t>
            </a:r>
          </a:p>
          <a:p>
            <a:pPr fontAlgn="base"/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Categorical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 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​</a:t>
            </a:r>
          </a:p>
          <a:p>
            <a:pPr fontAlgn="base"/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e.g. gender, personality type​</a:t>
            </a:r>
          </a:p>
          <a:p>
            <a:pPr fontAlgn="base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Limited number of groups to which people can belong/can only belong to one group ​</a:t>
            </a:r>
          </a:p>
          <a:p>
            <a:pPr fontAlgn="base"/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Continuous ​</a:t>
            </a:r>
          </a:p>
          <a:p>
            <a:pPr fontAlgn="base"/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e.g. age, scores on a stress scale, seconds taken to complete a task.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​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Can take a vast range of values often from zero to an infinite number of different values​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You can turn continuous data into categorical but not vice versa​</a:t>
            </a:r>
          </a:p>
        </p:txBody>
      </p:sp>
    </p:spTree>
    <p:extLst>
      <p:ext uri="{BB962C8B-B14F-4D97-AF65-F5344CB8AC3E}">
        <p14:creationId xmlns:p14="http://schemas.microsoft.com/office/powerpoint/2010/main" val="1851031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196752"/>
            <a:ext cx="8229600" cy="4525963"/>
          </a:xfrm>
        </p:spPr>
        <p:txBody>
          <a:bodyPr/>
          <a:lstStyle/>
          <a:p>
            <a:r>
              <a:rPr lang="en-GB" sz="2400" dirty="0" smtClean="0"/>
              <a:t>You need to understand what your </a:t>
            </a:r>
            <a:r>
              <a:rPr lang="en-GB" sz="2400" dirty="0"/>
              <a:t>data is </a:t>
            </a:r>
            <a:r>
              <a:rPr lang="en-GB" sz="2400" dirty="0" smtClean="0"/>
              <a:t>going to tell you</a:t>
            </a:r>
            <a:r>
              <a:rPr lang="en-GB" sz="2400" dirty="0"/>
              <a:t> </a:t>
            </a:r>
            <a:r>
              <a:rPr lang="en-GB" sz="2400" dirty="0" smtClean="0"/>
              <a:t>(and what its is not) </a:t>
            </a:r>
          </a:p>
          <a:p>
            <a:endParaRPr lang="en-GB" sz="2400" dirty="0"/>
          </a:p>
          <a:p>
            <a:r>
              <a:rPr lang="en-GB" sz="2400" dirty="0"/>
              <a:t>Importance of “eye-balling”</a:t>
            </a:r>
          </a:p>
          <a:p>
            <a:pPr lvl="1"/>
            <a:r>
              <a:rPr lang="en-GB" sz="2000" dirty="0"/>
              <a:t>Looking at patterns, distributions, outliers etc</a:t>
            </a:r>
          </a:p>
          <a:p>
            <a:pPr lvl="1"/>
            <a:endParaRPr lang="en-GB" sz="2000" dirty="0"/>
          </a:p>
          <a:p>
            <a:r>
              <a:rPr lang="en-GB" sz="2400" dirty="0"/>
              <a:t>Importance of descriptives for interpreting the results of your inferential tests in a meaningful way</a:t>
            </a:r>
          </a:p>
          <a:p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0" y="4509120"/>
            <a:ext cx="2357406" cy="225132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597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472608"/>
          </a:xfrm>
        </p:spPr>
        <p:txBody>
          <a:bodyPr/>
          <a:lstStyle/>
          <a:p>
            <a:r>
              <a:rPr lang="en-GB" sz="2400" dirty="0"/>
              <a:t>Study design choices need to be considered carefully</a:t>
            </a:r>
          </a:p>
          <a:p>
            <a:endParaRPr lang="en-GB" sz="2400" dirty="0"/>
          </a:p>
          <a:p>
            <a:r>
              <a:rPr lang="en-GB" sz="2400" dirty="0"/>
              <a:t>Choice of variables should be based on appropriate theory and/or empirical evidence</a:t>
            </a:r>
          </a:p>
          <a:p>
            <a:endParaRPr lang="en-GB" sz="2400" dirty="0"/>
          </a:p>
          <a:p>
            <a:r>
              <a:rPr lang="en-GB" sz="2400" dirty="0"/>
              <a:t>Need to think carefully about the type of data you need to collect BEFORE you collect it </a:t>
            </a:r>
          </a:p>
          <a:p>
            <a:pPr lvl="1"/>
            <a:r>
              <a:rPr lang="en-GB" sz="2000" dirty="0"/>
              <a:t>Continuous data generally stronger – more scope for analysis</a:t>
            </a:r>
          </a:p>
          <a:p>
            <a:pPr lvl="1"/>
            <a:r>
              <a:rPr lang="en-GB" sz="2000" dirty="0"/>
              <a:t>Categorical data – less options for analysis </a:t>
            </a:r>
          </a:p>
          <a:p>
            <a:pPr lvl="1"/>
            <a:r>
              <a:rPr lang="en-GB" sz="2000" dirty="0"/>
              <a:t>Can collect continuous data then categorise if needed</a:t>
            </a:r>
          </a:p>
          <a:p>
            <a:pPr lvl="1"/>
            <a:endParaRPr lang="en-GB" sz="2000" dirty="0"/>
          </a:p>
          <a:p>
            <a:pPr>
              <a:buNone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295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472608"/>
          </a:xfrm>
        </p:spPr>
        <p:txBody>
          <a:bodyPr>
            <a:normAutofit/>
          </a:bodyPr>
          <a:lstStyle/>
          <a:p>
            <a:pPr lvl="1"/>
            <a:endParaRPr lang="en-GB" sz="2000" dirty="0"/>
          </a:p>
          <a:p>
            <a:pPr lvl="1"/>
            <a:r>
              <a:rPr lang="en-GB" sz="2000" dirty="0"/>
              <a:t>Experimental V Quasi-Experimental V Non-experimental</a:t>
            </a:r>
          </a:p>
          <a:p>
            <a:pPr lvl="2"/>
            <a:endParaRPr lang="en-GB" sz="1600" dirty="0"/>
          </a:p>
          <a:p>
            <a:pPr lvl="1"/>
            <a:r>
              <a:rPr lang="en-GB" sz="2000" dirty="0"/>
              <a:t>Information manipulation/intervention studies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Repeated measures designs 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Within-subjects designs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Between subjects </a:t>
            </a:r>
            <a:r>
              <a:rPr lang="en-GB" sz="2000" dirty="0" smtClean="0"/>
              <a:t>designs</a:t>
            </a:r>
          </a:p>
          <a:p>
            <a:pPr lvl="1"/>
            <a:endParaRPr lang="en-GB" sz="2000" dirty="0"/>
          </a:p>
          <a:p>
            <a:pPr marL="457200" lvl="1" indent="0">
              <a:buNone/>
            </a:pPr>
            <a:r>
              <a:rPr lang="en-GB" sz="2000" dirty="0" smtClean="0"/>
              <a:t>-     Regression designs</a:t>
            </a:r>
            <a:endParaRPr lang="en-GB" sz="2000" dirty="0"/>
          </a:p>
          <a:p>
            <a:pPr lvl="1"/>
            <a:endParaRPr lang="en-GB" sz="2000" dirty="0"/>
          </a:p>
          <a:p>
            <a:pPr lvl="1">
              <a:buNone/>
            </a:pPr>
            <a:endParaRPr lang="en-GB" sz="2000" dirty="0"/>
          </a:p>
          <a:p>
            <a:pPr lvl="1"/>
            <a:endParaRPr lang="en-GB" sz="20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88748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25" y="1147762"/>
            <a:ext cx="6076950" cy="4562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130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472608"/>
          </a:xfrm>
        </p:spPr>
        <p:txBody>
          <a:bodyPr/>
          <a:lstStyle/>
          <a:p>
            <a:pPr>
              <a:buNone/>
            </a:pPr>
            <a:r>
              <a:rPr lang="en-GB" sz="2800" dirty="0"/>
              <a:t>Simple designs: </a:t>
            </a:r>
          </a:p>
          <a:p>
            <a:r>
              <a:rPr lang="en-GB" sz="2800" dirty="0"/>
              <a:t> T-tests</a:t>
            </a:r>
          </a:p>
          <a:p>
            <a:pPr lvl="1"/>
            <a:r>
              <a:rPr lang="en-GB" sz="2400" dirty="0"/>
              <a:t>Only allow exploration of differences between two variables (between groups, or over time)</a:t>
            </a:r>
          </a:p>
          <a:p>
            <a:pPr lvl="1"/>
            <a:r>
              <a:rPr lang="en-GB" sz="2400" dirty="0"/>
              <a:t>Cannot explore influence of other factors or variables</a:t>
            </a:r>
          </a:p>
          <a:p>
            <a:pPr lvl="1"/>
            <a:r>
              <a:rPr lang="en-GB" sz="2400" dirty="0"/>
              <a:t>Limited </a:t>
            </a:r>
          </a:p>
          <a:p>
            <a:pPr marL="457200" lvl="1" indent="0">
              <a:buNone/>
            </a:pPr>
            <a:endParaRPr lang="en-GB" sz="2400" dirty="0"/>
          </a:p>
          <a:p>
            <a:r>
              <a:rPr lang="en-GB" sz="2400" dirty="0"/>
              <a:t>Correlations </a:t>
            </a:r>
          </a:p>
          <a:p>
            <a:pPr lvl="1"/>
            <a:r>
              <a:rPr lang="en-GB" sz="2400" dirty="0"/>
              <a:t>Associations between two variables</a:t>
            </a:r>
          </a:p>
          <a:p>
            <a:pPr lvl="1"/>
            <a:r>
              <a:rPr lang="en-GB" sz="2400" dirty="0"/>
              <a:t>Limited causality </a:t>
            </a:r>
          </a:p>
          <a:p>
            <a:pPr lvl="1"/>
            <a:r>
              <a:rPr lang="en-GB" sz="2400" dirty="0"/>
              <a:t>Cannot explore influence of other factor or variables </a:t>
            </a:r>
            <a:endParaRPr lang="en-GB" dirty="0"/>
          </a:p>
          <a:p>
            <a:pPr lvl="1"/>
            <a:endParaRPr lang="en-GB" sz="2400" dirty="0"/>
          </a:p>
          <a:p>
            <a:pPr lvl="1"/>
            <a:endParaRPr lang="en-GB" sz="24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21687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472608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Some studies often include more than one type of analysis that include both simple and complex analysis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May have multiple hypotheses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May need to do different things with the data at different stages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0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191303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43000"/>
          </a:xfrm>
        </p:spPr>
        <p:txBody>
          <a:bodyPr/>
          <a:lstStyle/>
          <a:p>
            <a:r>
              <a:rPr lang="en-GB" dirty="0"/>
              <a:t>Some key points.....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472608"/>
          </a:xfrm>
        </p:spPr>
        <p:txBody>
          <a:bodyPr/>
          <a:lstStyle/>
          <a:p>
            <a:r>
              <a:rPr lang="en-GB" sz="2800" dirty="0"/>
              <a:t>Parametric versus non-parametric tests</a:t>
            </a:r>
          </a:p>
          <a:p>
            <a:endParaRPr lang="en-GB" sz="2800" dirty="0"/>
          </a:p>
          <a:p>
            <a:r>
              <a:rPr lang="en-GB" sz="2800" dirty="0"/>
              <a:t>Parametric always stronger but needs certain sample size and data </a:t>
            </a:r>
          </a:p>
          <a:p>
            <a:endParaRPr lang="en-GB" sz="2800" dirty="0"/>
          </a:p>
          <a:p>
            <a:r>
              <a:rPr lang="en-GB" sz="2800" dirty="0"/>
              <a:t>Non-parametric alternatives should be used if your data does not satisfy key assumptions </a:t>
            </a:r>
          </a:p>
          <a:p>
            <a:pPr lvl="1"/>
            <a:r>
              <a:rPr lang="en-GB" sz="2000" dirty="0"/>
              <a:t>Stats book will tell you what the non-parametric alternatives are!</a:t>
            </a:r>
          </a:p>
          <a:p>
            <a:pPr>
              <a:buNone/>
            </a:pP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0560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59632" y="1196752"/>
            <a:ext cx="70567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3200" dirty="0">
                <a:solidFill>
                  <a:srgbClr val="000000"/>
                </a:solidFill>
                <a:latin typeface="Corbel" panose="020B0503020204020204" pitchFamily="34" charset="0"/>
              </a:rPr>
              <a:t>Are you are interested in looking at </a:t>
            </a:r>
            <a:r>
              <a:rPr lang="en-GB" sz="3200" b="1" dirty="0">
                <a:solidFill>
                  <a:srgbClr val="000000"/>
                </a:solidFill>
                <a:latin typeface="Corbel" panose="020B0503020204020204" pitchFamily="34" charset="0"/>
              </a:rPr>
              <a:t>relationships between variables</a:t>
            </a:r>
            <a:r>
              <a:rPr lang="en-GB" sz="3200" dirty="0">
                <a:solidFill>
                  <a:srgbClr val="000000"/>
                </a:solidFill>
                <a:latin typeface="Corbel" panose="020B0503020204020204" pitchFamily="34" charset="0"/>
              </a:rPr>
              <a:t>?</a:t>
            </a:r>
            <a:r>
              <a:rPr lang="en-US" sz="32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sz="32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endParaRPr lang="en-GB" sz="3200" dirty="0">
              <a:solidFill>
                <a:srgbClr val="000000"/>
              </a:solidFill>
              <a:latin typeface="Corbel" panose="020B0503020204020204" pitchFamily="34" charset="0"/>
            </a:endParaRPr>
          </a:p>
          <a:p>
            <a:pPr fontAlgn="base"/>
            <a:r>
              <a:rPr lang="en-GB" sz="3200" dirty="0" smtClean="0">
                <a:solidFill>
                  <a:srgbClr val="000000"/>
                </a:solidFill>
                <a:latin typeface="Corbel" panose="020B0503020204020204" pitchFamily="34" charset="0"/>
              </a:rPr>
              <a:t>Or</a:t>
            </a:r>
            <a:r>
              <a:rPr lang="en-US" sz="32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sz="32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endParaRPr lang="en-GB" sz="32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GB" sz="3200" dirty="0">
                <a:solidFill>
                  <a:srgbClr val="000000"/>
                </a:solidFill>
                <a:latin typeface="Corbel" panose="020B0503020204020204" pitchFamily="34" charset="0"/>
              </a:rPr>
              <a:t>Are you interested in looking at </a:t>
            </a:r>
            <a:r>
              <a:rPr lang="en-GB" sz="3200" b="1" dirty="0">
                <a:solidFill>
                  <a:srgbClr val="000000"/>
                </a:solidFill>
                <a:latin typeface="Corbel" panose="020B0503020204020204" pitchFamily="34" charset="0"/>
              </a:rPr>
              <a:t>differences between groups</a:t>
            </a:r>
            <a:r>
              <a:rPr lang="en-GB" sz="3200" dirty="0">
                <a:solidFill>
                  <a:srgbClr val="000000"/>
                </a:solidFill>
                <a:latin typeface="Corbel" panose="020B0503020204020204" pitchFamily="34" charset="0"/>
              </a:rPr>
              <a:t>?</a:t>
            </a:r>
            <a:r>
              <a:rPr lang="en-US" sz="3200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sz="32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1160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59632" y="1052736"/>
            <a:ext cx="660648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/>
              <a:t>If you are interested in finding out whether </a:t>
            </a:r>
            <a:r>
              <a:rPr lang="en-GB" b="1" dirty="0"/>
              <a:t>there is a difference between two or more groups</a:t>
            </a:r>
            <a:r>
              <a:rPr lang="en-GB" dirty="0"/>
              <a:t>, you may choose one of the following: </a:t>
            </a:r>
            <a:r>
              <a:rPr lang="en-US" dirty="0" smtClean="0"/>
              <a:t>​</a:t>
            </a:r>
          </a:p>
          <a:p>
            <a:pPr fontAlgn="base"/>
            <a:endParaRPr lang="en-US" dirty="0"/>
          </a:p>
          <a:p>
            <a:pPr fontAlgn="base"/>
            <a:r>
              <a:rPr lang="en-GB" dirty="0" smtClean="0"/>
              <a:t>T-tests </a:t>
            </a:r>
            <a:r>
              <a:rPr lang="en-GB" dirty="0"/>
              <a:t>(independent; repeated measures)</a:t>
            </a:r>
            <a:r>
              <a:rPr lang="en-US" dirty="0" smtClean="0"/>
              <a:t>​</a:t>
            </a:r>
          </a:p>
          <a:p>
            <a:pPr fontAlgn="base"/>
            <a:endParaRPr lang="en-US" dirty="0"/>
          </a:p>
          <a:p>
            <a:pPr fontAlgn="base"/>
            <a:r>
              <a:rPr lang="en-GB" dirty="0" smtClean="0"/>
              <a:t>One </a:t>
            </a:r>
            <a:r>
              <a:rPr lang="en-GB" dirty="0"/>
              <a:t>way ANOVA</a:t>
            </a:r>
            <a:r>
              <a:rPr lang="en-US" dirty="0" smtClean="0"/>
              <a:t>​</a:t>
            </a:r>
          </a:p>
          <a:p>
            <a:pPr fontAlgn="base"/>
            <a:r>
              <a:rPr lang="en-US" dirty="0"/>
              <a:t/>
            </a:r>
            <a:br>
              <a:rPr lang="en-US" dirty="0"/>
            </a:br>
            <a:r>
              <a:rPr lang="en-GB" dirty="0"/>
              <a:t>Two way ANOVA</a:t>
            </a:r>
            <a:r>
              <a:rPr lang="en-US" dirty="0" smtClean="0"/>
              <a:t>​</a:t>
            </a:r>
          </a:p>
          <a:p>
            <a:pPr fontAlgn="base"/>
            <a:endParaRPr lang="en-US" dirty="0"/>
          </a:p>
          <a:p>
            <a:pPr fontAlgn="base"/>
            <a:r>
              <a:rPr lang="en-GB" dirty="0"/>
              <a:t>MANOVA</a:t>
            </a:r>
            <a:r>
              <a:rPr lang="en-US" dirty="0" smtClean="0"/>
              <a:t>​</a:t>
            </a:r>
          </a:p>
          <a:p>
            <a:pPr fontAlgn="base"/>
            <a:endParaRPr lang="en-US" dirty="0"/>
          </a:p>
          <a:p>
            <a:pPr fontAlgn="base"/>
            <a:r>
              <a:rPr lang="en-GB" dirty="0" smtClean="0"/>
              <a:t>ANCOVA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952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15616" y="908720"/>
            <a:ext cx="777686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If you are interested in the </a:t>
            </a:r>
            <a:r>
              <a:rPr lang="en-GB" b="1" dirty="0"/>
              <a:t>strength of relationships </a:t>
            </a:r>
            <a:r>
              <a:rPr lang="en-GB" dirty="0"/>
              <a:t>between variables then you may choose one of the following: ​</a:t>
            </a:r>
          </a:p>
          <a:p>
            <a:endParaRPr lang="en-GB" dirty="0"/>
          </a:p>
          <a:p>
            <a:r>
              <a:rPr lang="en-GB" dirty="0"/>
              <a:t>​</a:t>
            </a:r>
          </a:p>
          <a:p>
            <a:endParaRPr lang="en-GB" dirty="0"/>
          </a:p>
          <a:p>
            <a:r>
              <a:rPr lang="en-GB" dirty="0"/>
              <a:t>Chi-Square​</a:t>
            </a:r>
          </a:p>
          <a:p>
            <a:endParaRPr lang="en-GB" dirty="0"/>
          </a:p>
          <a:p>
            <a:r>
              <a:rPr lang="en-GB" dirty="0"/>
              <a:t>Correlation (Pearson’s, Partial)​</a:t>
            </a:r>
          </a:p>
          <a:p>
            <a:endParaRPr lang="en-GB" dirty="0"/>
          </a:p>
          <a:p>
            <a:r>
              <a:rPr lang="en-GB" dirty="0"/>
              <a:t>Multiple Regression ​</a:t>
            </a:r>
          </a:p>
          <a:p>
            <a:endParaRPr lang="en-GB" dirty="0"/>
          </a:p>
          <a:p>
            <a:r>
              <a:rPr lang="en-GB" dirty="0"/>
              <a:t>Factor Analysis​</a:t>
            </a:r>
          </a:p>
          <a:p>
            <a:endParaRPr lang="en-GB" dirty="0"/>
          </a:p>
          <a:p>
            <a:r>
              <a:rPr lang="en-GB" dirty="0" err="1"/>
              <a:t>Discrimminant</a:t>
            </a:r>
            <a:r>
              <a:rPr lang="en-GB" dirty="0"/>
              <a:t> function analysis​</a:t>
            </a:r>
          </a:p>
        </p:txBody>
      </p:sp>
    </p:spTree>
    <p:extLst>
      <p:ext uri="{BB962C8B-B14F-4D97-AF65-F5344CB8AC3E}">
        <p14:creationId xmlns:p14="http://schemas.microsoft.com/office/powerpoint/2010/main" val="25603958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71600" y="1484784"/>
            <a:ext cx="748883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 smtClean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GB" b="1" dirty="0">
                <a:solidFill>
                  <a:srgbClr val="000000"/>
                </a:solidFill>
                <a:latin typeface="Corbel" panose="020B0503020204020204" pitchFamily="34" charset="0"/>
              </a:rPr>
              <a:t>Categorical Data: is your data in categories</a:t>
            </a:r>
            <a:r>
              <a:rPr lang="en-GB" b="1" dirty="0" smtClean="0">
                <a:solidFill>
                  <a:srgbClr val="000000"/>
                </a:solidFill>
                <a:latin typeface="Corbel" panose="020B0503020204020204" pitchFamily="34" charset="0"/>
              </a:rPr>
              <a:t>?</a:t>
            </a:r>
          </a:p>
          <a:p>
            <a:pPr fontAlgn="base"/>
            <a:r>
              <a:rPr lang="en-US" dirty="0" smtClean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GB" dirty="0">
                <a:solidFill>
                  <a:srgbClr val="000000"/>
                </a:solidFill>
                <a:latin typeface="Corbel" panose="020B0503020204020204" pitchFamily="34" charset="0"/>
              </a:rPr>
              <a:t>E.g. </a:t>
            </a:r>
            <a:r>
              <a:rPr lang="en-US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Corbel" panose="020B0503020204020204" pitchFamily="34" charset="0"/>
              </a:rPr>
              <a:t>group 1, group 2, group 3, </a:t>
            </a:r>
            <a:r>
              <a:rPr lang="en-US" dirty="0" smtClean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Corbel" panose="020B0503020204020204" pitchFamily="34" charset="0"/>
              </a:rPr>
              <a:t>High distress/Moderate distress/low distress</a:t>
            </a:r>
            <a:r>
              <a:rPr lang="en-US" dirty="0" smtClean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Corbel" panose="020B0503020204020204" pitchFamily="34" charset="0"/>
              </a:rPr>
              <a:t>High emotional recognition/low recognition </a:t>
            </a:r>
            <a:endParaRPr lang="en-GB" dirty="0" smtClean="0">
              <a:solidFill>
                <a:srgbClr val="000000"/>
              </a:solidFill>
              <a:latin typeface="Corbel" panose="020B0503020204020204" pitchFamily="34" charset="0"/>
            </a:endParaRPr>
          </a:p>
          <a:p>
            <a:pPr fontAlgn="base"/>
            <a:r>
              <a:rPr lang="en-US" dirty="0" smtClean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Corbel" panose="020B0503020204020204" pitchFamily="34" charset="0"/>
              </a:rPr>
              <a:t>Intervention V Control </a:t>
            </a:r>
            <a:r>
              <a:rPr lang="en-US" dirty="0">
                <a:solidFill>
                  <a:srgbClr val="000000"/>
                </a:solidFill>
                <a:latin typeface="Corbel" panose="020B0503020204020204" pitchFamily="34" charset="0"/>
              </a:rPr>
              <a:t>​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18042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06397" y="1844824"/>
            <a:ext cx="748883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b="1" dirty="0"/>
              <a:t>Continuous Data</a:t>
            </a:r>
            <a:r>
              <a:rPr lang="en-US" b="1" dirty="0"/>
              <a:t>​</a:t>
            </a:r>
          </a:p>
          <a:p>
            <a:pPr fontAlgn="base"/>
            <a:r>
              <a:rPr lang="en-GB" dirty="0"/>
              <a:t>​</a:t>
            </a:r>
          </a:p>
          <a:p>
            <a:pPr fontAlgn="base"/>
            <a:r>
              <a:rPr lang="en-GB" dirty="0"/>
              <a:t>Continuous Data: do you have </a:t>
            </a:r>
            <a:r>
              <a:rPr lang="en-GB" b="1" dirty="0"/>
              <a:t>interval data</a:t>
            </a:r>
            <a:r>
              <a:rPr lang="en-GB" b="1" dirty="0" smtClean="0"/>
              <a:t>?</a:t>
            </a:r>
          </a:p>
          <a:p>
            <a:pPr fontAlgn="base"/>
            <a:r>
              <a:rPr lang="en-US" dirty="0" smtClean="0"/>
              <a:t>​</a:t>
            </a:r>
            <a:endParaRPr lang="en-US" dirty="0"/>
          </a:p>
          <a:p>
            <a:pPr fontAlgn="base"/>
            <a:r>
              <a:rPr lang="en-GB" dirty="0"/>
              <a:t>E.g.</a:t>
            </a:r>
            <a:r>
              <a:rPr lang="en-US" dirty="0" smtClean="0"/>
              <a:t>​ </a:t>
            </a:r>
          </a:p>
          <a:p>
            <a:pPr fontAlgn="base"/>
            <a:endParaRPr lang="en-US" dirty="0"/>
          </a:p>
          <a:p>
            <a:pPr fontAlgn="base"/>
            <a:r>
              <a:rPr lang="en-GB" dirty="0" smtClean="0"/>
              <a:t>Psychological </a:t>
            </a:r>
            <a:r>
              <a:rPr lang="en-GB" dirty="0"/>
              <a:t>distress scores 0-75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Age in years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Scores in emotional </a:t>
            </a:r>
            <a:r>
              <a:rPr lang="en-GB" dirty="0" err="1"/>
              <a:t>functionning</a:t>
            </a:r>
            <a:r>
              <a:rPr lang="en-US" dirty="0"/>
              <a:t>​</a:t>
            </a:r>
          </a:p>
          <a:p>
            <a:pPr fontAlgn="base"/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50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3041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sz="4000" dirty="0"/>
              <a:t>Measures (</a:t>
            </a:r>
            <a:r>
              <a:rPr lang="en-GB" sz="4000" dirty="0" smtClean="0"/>
              <a:t>recap) 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itchFamily="34" charset="0"/>
                <a:cs typeface="Arial" pitchFamily="34" charset="0"/>
              </a:rPr>
              <a:t>Choosing appropriate measures for your study is another vital aspect of study design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Need to think carefully about what it is you actually want to measure (think about your operational definition!) and what the best way of measuring this is....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Measures capturing psychological constructs are expected to be 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reliable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 and 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valid.</a:t>
            </a:r>
          </a:p>
        </p:txBody>
      </p:sp>
    </p:spTree>
    <p:extLst>
      <p:ext uri="{BB962C8B-B14F-4D97-AF65-F5344CB8AC3E}">
        <p14:creationId xmlns:p14="http://schemas.microsoft.com/office/powerpoint/2010/main" val="36636795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936104"/>
          </a:xfrm>
        </p:spPr>
        <p:txBody>
          <a:bodyPr/>
          <a:lstStyle/>
          <a:p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 smtClean="0"/>
              <a:t>Psychometric </a:t>
            </a:r>
            <a:r>
              <a:rPr lang="en-US" sz="3200" dirty="0"/>
              <a:t>Standards 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556792"/>
            <a:ext cx="8229600" cy="46699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Key measurement concepts:</a:t>
            </a:r>
          </a:p>
          <a:p>
            <a:pPr>
              <a:buNone/>
            </a:pPr>
            <a:endParaRPr lang="en-US" sz="2400" dirty="0">
              <a:latin typeface="Arial" pitchFamily="34" charset="0"/>
              <a:cs typeface="Arial" pitchFamily="34" charset="0"/>
            </a:endParaRP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Reliability</a:t>
            </a:r>
          </a:p>
          <a:p>
            <a:pPr lvl="1"/>
            <a:r>
              <a:rPr lang="en-US" sz="2400" dirty="0">
                <a:latin typeface="Arial" pitchFamily="34" charset="0"/>
                <a:cs typeface="Arial" pitchFamily="34" charset="0"/>
              </a:rPr>
              <a:t>Is the measure consistent and stable over time?</a:t>
            </a:r>
          </a:p>
          <a:p>
            <a:pPr lvl="1"/>
            <a:endParaRPr lang="en-US" sz="2400" dirty="0">
              <a:latin typeface="Arial" pitchFamily="34" charset="0"/>
              <a:cs typeface="Arial" pitchFamily="34" charset="0"/>
            </a:endParaRPr>
          </a:p>
          <a:p>
            <a:r>
              <a:rPr lang="en-US" sz="2400" dirty="0">
                <a:latin typeface="Arial" pitchFamily="34" charset="0"/>
                <a:cs typeface="Arial" pitchFamily="34" charset="0"/>
              </a:rPr>
              <a:t>Validity</a:t>
            </a:r>
          </a:p>
          <a:p>
            <a:pPr lvl="1"/>
            <a:r>
              <a:rPr lang="en-US" sz="2400" dirty="0">
                <a:latin typeface="Arial" pitchFamily="34" charset="0"/>
                <a:cs typeface="Arial" pitchFamily="34" charset="0"/>
              </a:rPr>
              <a:t>Is it an accurate and precise measure i.e., does it measure what it claims to measure?</a:t>
            </a:r>
          </a:p>
          <a:p>
            <a:pPr lvl="1"/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1438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47667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Choosing a reliable and valid scale is always the best option: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you know that you measuring something in a robust way (you haven’t just made it up!)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you have existing data from other studies to compare your findings with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Sensitive to change within studies (if appropriate)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Allows for stronger statistical analyses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/>
            <a:endParaRPr lang="en-GB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27984" y="3212976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71901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5558" y="1052736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Some </a:t>
            </a:r>
            <a:r>
              <a:rPr lang="en-GB" dirty="0"/>
              <a:t>psychological measures may include sub-scales</a:t>
            </a:r>
            <a:r>
              <a:rPr lang="en-US" dirty="0"/>
              <a:t>​</a:t>
            </a:r>
          </a:p>
          <a:p>
            <a:pPr marL="0" indent="0">
              <a:buNone/>
            </a:pPr>
            <a:r>
              <a:rPr lang="en-GB" dirty="0"/>
              <a:t>​</a:t>
            </a:r>
          </a:p>
          <a:p>
            <a:endParaRPr lang="en-GB" dirty="0"/>
          </a:p>
          <a:p>
            <a:r>
              <a:rPr lang="en-GB" dirty="0"/>
              <a:t>Sometimes can either add up all items for total score, or create separate sub-scales for each</a:t>
            </a:r>
            <a:r>
              <a:rPr lang="en-US" dirty="0"/>
              <a:t>​</a:t>
            </a:r>
          </a:p>
          <a:p>
            <a:endParaRPr lang="en-GB" dirty="0"/>
          </a:p>
          <a:p>
            <a:r>
              <a:rPr lang="en-GB" dirty="0" smtClean="0"/>
              <a:t>​Sometimes </a:t>
            </a:r>
            <a:r>
              <a:rPr lang="en-GB" dirty="0"/>
              <a:t>have to keep each sub-scale separate from others.</a:t>
            </a:r>
            <a:r>
              <a:rPr lang="en-US" dirty="0" smtClean="0"/>
              <a:t>​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dirty="0"/>
              <a:t>Some scales contain items which need to be reverse-coded (to prevent demand characteristics/lazy responses)</a:t>
            </a:r>
            <a:r>
              <a:rPr lang="en-US" dirty="0"/>
              <a:t>​</a:t>
            </a:r>
          </a:p>
          <a:p>
            <a:endParaRPr lang="en-US" dirty="0"/>
          </a:p>
          <a:p>
            <a:pPr marL="0" indent="0">
              <a:buNone/>
            </a:pPr>
            <a:r>
              <a:rPr lang="en-GB" dirty="0"/>
              <a:t>​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/>
            <a:endParaRPr lang="en-GB" sz="1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27984" y="3212976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763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648072"/>
          </a:xfrm>
        </p:spPr>
        <p:txBody>
          <a:bodyPr/>
          <a:lstStyle/>
          <a:p>
            <a:r>
              <a:rPr lang="en-GB" sz="3600" dirty="0"/>
              <a:t>READ!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042392"/>
            <a:ext cx="8208912" cy="4114800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2400" dirty="0"/>
              <a:t>Statistics Book: </a:t>
            </a:r>
          </a:p>
          <a:p>
            <a:r>
              <a:rPr lang="en-US" altLang="en-US" sz="2400" dirty="0"/>
              <a:t>Brace, N., Kemp, R., &amp; </a:t>
            </a:r>
            <a:r>
              <a:rPr lang="en-US" altLang="en-US" sz="2400" dirty="0" err="1"/>
              <a:t>Snelgar</a:t>
            </a:r>
            <a:r>
              <a:rPr lang="en-US" altLang="en-US" sz="2400" dirty="0"/>
              <a:t>, R. (2012) </a:t>
            </a:r>
            <a:r>
              <a:rPr lang="en-US" altLang="en-US" sz="2400" i="1" dirty="0"/>
              <a:t>SPSS for Psychologists</a:t>
            </a:r>
            <a:r>
              <a:rPr lang="en-US" altLang="en-US" sz="2400" dirty="0"/>
              <a:t> (Fifth Ed).  Hants: Palgrave Macmillan.</a:t>
            </a:r>
            <a:endParaRPr lang="en-GB" altLang="en-US" sz="2400" dirty="0"/>
          </a:p>
          <a:p>
            <a:endParaRPr lang="en-GB" altLang="en-US" sz="2400" dirty="0"/>
          </a:p>
          <a:p>
            <a:r>
              <a:rPr lang="en-US" altLang="en-US" sz="2400" dirty="0" err="1"/>
              <a:t>Pallant</a:t>
            </a:r>
            <a:r>
              <a:rPr lang="en-US" altLang="en-US" sz="2400" dirty="0"/>
              <a:t>, J. (2007). </a:t>
            </a:r>
            <a:r>
              <a:rPr lang="en-US" altLang="en-US" sz="2400" i="1" dirty="0"/>
              <a:t>SPSS survival manual </a:t>
            </a:r>
            <a:r>
              <a:rPr lang="en-US" altLang="en-US" sz="2400" dirty="0"/>
              <a:t>(3</a:t>
            </a:r>
            <a:r>
              <a:rPr lang="en-US" altLang="en-US" sz="2400" baseline="30000" dirty="0"/>
              <a:t>rd</a:t>
            </a:r>
            <a:r>
              <a:rPr lang="en-US" altLang="en-US" sz="2400" dirty="0"/>
              <a:t> Ed.). Buckingham: Open University Press.</a:t>
            </a:r>
            <a:endParaRPr lang="en-GB" altLang="en-US" sz="2400" dirty="0"/>
          </a:p>
          <a:p>
            <a:pPr>
              <a:buFontTx/>
              <a:buNone/>
            </a:pPr>
            <a:endParaRPr lang="en-GB" altLang="en-US" sz="1400" dirty="0"/>
          </a:p>
          <a:p>
            <a:r>
              <a:rPr lang="en-US" altLang="en-US" sz="2400" dirty="0" err="1"/>
              <a:t>Coolican</a:t>
            </a:r>
            <a:r>
              <a:rPr lang="en-US" altLang="en-US" sz="2400" dirty="0"/>
              <a:t>, H. (2009). </a:t>
            </a:r>
            <a:r>
              <a:rPr lang="en-US" altLang="en-US" sz="2400" i="1" dirty="0"/>
              <a:t>Research methods and statistics in psychology</a:t>
            </a:r>
            <a:r>
              <a:rPr lang="en-US" altLang="en-US" sz="2400" dirty="0"/>
              <a:t> (5</a:t>
            </a:r>
            <a:r>
              <a:rPr lang="en-US" altLang="en-US" sz="2400" baseline="30000" dirty="0"/>
              <a:t>th</a:t>
            </a:r>
            <a:r>
              <a:rPr lang="en-US" altLang="en-US" sz="2400" dirty="0"/>
              <a:t> ed.). London: Hodder &amp; Stoughton.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72750953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544</TotalTime>
  <Words>728</Words>
  <Application>Microsoft Office PowerPoint</Application>
  <PresentationFormat>On-screen Show (4:3)</PresentationFormat>
  <Paragraphs>244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ＭＳ Ｐゴシック</vt:lpstr>
      <vt:lpstr>ＭＳ Ｐゴシック</vt:lpstr>
      <vt:lpstr>Arial</vt:lpstr>
      <vt:lpstr>Calibri</vt:lpstr>
      <vt:lpstr>Corbel</vt:lpstr>
      <vt:lpstr>Times New Roman</vt:lpstr>
      <vt:lpstr>Wingdings 2</vt:lpstr>
      <vt:lpstr>Blank Presentation</vt:lpstr>
      <vt:lpstr>Dissertation Lecture  Design &amp; Data Choices: Refresher   Dr. Ceri Phelps</vt:lpstr>
      <vt:lpstr>Recap: Planning research…..</vt:lpstr>
      <vt:lpstr>Why you need to understand data </vt:lpstr>
      <vt:lpstr>Creating hypotheses</vt:lpstr>
      <vt:lpstr>Why you need to understand data </vt:lpstr>
      <vt:lpstr>PowerPoint Presentation</vt:lpstr>
      <vt:lpstr>Some key points.....</vt:lpstr>
      <vt:lpstr>Some key points.....</vt:lpstr>
      <vt:lpstr>PowerPoint Presentation</vt:lpstr>
      <vt:lpstr>Some key points.....</vt:lpstr>
      <vt:lpstr>Some key points.....</vt:lpstr>
      <vt:lpstr>Some key points.....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Measures (recap) </vt:lpstr>
      <vt:lpstr> Psychometric Standards  </vt:lpstr>
      <vt:lpstr>PowerPoint Presentation</vt:lpstr>
      <vt:lpstr>PowerPoint Presentation</vt:lpstr>
      <vt:lpstr>READ!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Design and Analysis  Lecture 1: Introduction and Overview   Dr. Kate Williams</dc:title>
  <dc:creator>Kate Williams</dc:creator>
  <cp:lastModifiedBy>Ceri Phelps</cp:lastModifiedBy>
  <cp:revision>69</cp:revision>
  <cp:lastPrinted>2015-10-01T10:52:11Z</cp:lastPrinted>
  <dcterms:created xsi:type="dcterms:W3CDTF">2015-09-24T08:55:23Z</dcterms:created>
  <dcterms:modified xsi:type="dcterms:W3CDTF">2019-10-22T06:41:46Z</dcterms:modified>
</cp:coreProperties>
</file>