
<file path=[Content_Types].xml><?xml version="1.0" encoding="utf-8"?>
<Types xmlns="http://schemas.openxmlformats.org/package/2006/content-types">
  <Default Extension="jpeg" ContentType="image/jpeg"/>
  <Default Extension="mp4" ContentType="video/mp4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3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5" r:id="rId10"/>
    <p:sldId id="266" r:id="rId11"/>
    <p:sldId id="267" r:id="rId1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0CB3219D-7151-4C11-8672-7BE5B14C99B7}" v="46" dt="2025-01-16T15:15:50.232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995" autoAdjust="0"/>
    <p:restoredTop sz="94660"/>
  </p:normalViewPr>
  <p:slideViewPr>
    <p:cSldViewPr snapToGrid="0">
      <p:cViewPr varScale="1">
        <p:scale>
          <a:sx n="26" d="100"/>
          <a:sy n="26" d="100"/>
        </p:scale>
        <p:origin x="58" y="49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microsoft.com/office/2015/10/relationships/revisionInfo" Target="revisionInfo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FC9EA1E-98C4-4A2E-AAC3-800E357DC9FE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17904" y="1517904"/>
            <a:ext cx="9144000" cy="2798064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9A96B1FA-5AE6-4D57-B37B-4AA0216007F8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17904" y="4572000"/>
            <a:ext cx="9144000" cy="1527048"/>
          </a:xfrm>
        </p:spPr>
        <p:txBody>
          <a:bodyPr/>
          <a:lstStyle>
            <a:lvl1pPr marL="0" indent="0" algn="ctr">
              <a:buNone/>
              <a:defRPr sz="2400">
                <a:solidFill>
                  <a:schemeClr val="tx1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01F49B66-DBC3-45EE-A6E1-DE10A6C186C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algn="r"/>
            <a:fld id="{3F9AFA87-1417-4992-ABD9-27C3BC8CC883}" type="datetimeFigureOut">
              <a:rPr lang="en-US" smtClean="0"/>
              <a:pPr algn="r"/>
              <a:t>1/16/2025</a:t>
            </a:fld>
            <a:endParaRPr lang="en-US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241085F0-1967-4B4F-9824-58E9F2E0512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sz="1000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40AEDEE5-31B5-4868-8C16-47FF43E276A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1E4CB7-CB13-4810-BF18-BE31AFC64F93}" type="slidenum">
              <a:rPr lang="en-US" smtClean="0"/>
              <a:pPr/>
              <a:t>‹#›</a:t>
            </a:fld>
            <a:endParaRPr lang="en-US" sz="1000" dirty="0"/>
          </a:p>
        </p:txBody>
      </p:sp>
    </p:spTree>
    <p:extLst>
      <p:ext uri="{BB962C8B-B14F-4D97-AF65-F5344CB8AC3E}">
        <p14:creationId xmlns:p14="http://schemas.microsoft.com/office/powerpoint/2010/main" val="161599412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24C5BB2-C09C-49B0-BAFA-DE1801CD3E9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3A47C21-944D-47FE-9519-A2551883711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C7CE36D-6B7B-4D5E-831E-34A4286D6E6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9AFA87-1417-4992-ABD9-27C3BC8CC883}" type="datetimeFigureOut">
              <a:rPr lang="en-US" smtClean="0"/>
              <a:t>1/16/2025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A2AD668-6E19-425C-88F7-AF4220662C0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6905C53-CF7C-4936-9E35-1BEBD683626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1E4CB7-CB13-4810-BF18-BE31AFC64F9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7409857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8146C78-A717-4E1F-A742-FD5AECA03B4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17904" y="1517904"/>
            <a:ext cx="91440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DA1270D-CCAE-4437-A0C0-052D111DFC8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517904" y="4572000"/>
            <a:ext cx="91440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A9F006A-7EEE-4DB0-8F92-D34C0D46C38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9AFA87-1417-4992-ABD9-27C3BC8CC883}" type="datetimeFigureOut">
              <a:rPr lang="en-US" smtClean="0"/>
              <a:t>1/16/2025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DA3F2ED-2B0E-44A9-8603-286CA06345D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F4D801C-6B4E-40B6-9D6E-558192264D2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1E4CB7-CB13-4810-BF18-BE31AFC64F9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3752705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DC446AA-9418-4C3E-901B-8E2806122E1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5997482-2CA6-4707-976E-6FD4B57BFE66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1517904" y="2980944"/>
            <a:ext cx="4334256" cy="3118104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B909652-DD12-479C-B639-9452CBA8C01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336792" y="2980944"/>
            <a:ext cx="4334256" cy="3118104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D0EC7A6-AFB1-4989-A0B4-B422D5B2C69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9AFA87-1417-4992-ABD9-27C3BC8CC883}" type="datetimeFigureOut">
              <a:rPr lang="en-US" smtClean="0"/>
              <a:t>1/16/2025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8D2117C-B497-4647-A66B-1887750FB53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9E8C7AF-5092-416B-B61C-F41D3C573E0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1E4CB7-CB13-4810-BF18-BE31AFC64F93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9037443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E90CDE0-3FEB-42A0-8BCC-7DADE7D4A62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517905" y="2944368"/>
            <a:ext cx="4334256" cy="606026"/>
          </a:xfrm>
        </p:spPr>
        <p:txBody>
          <a:bodyPr anchor="b"/>
          <a:lstStyle>
            <a:lvl1pPr marL="0" indent="0">
              <a:lnSpc>
                <a:spcPct val="100000"/>
              </a:lnSpc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B778B8B-E9A3-44BE-85A6-3E316659A9B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517904" y="3644987"/>
            <a:ext cx="4334256" cy="244964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60BF1BCA-A435-4779-A6FE-15207141F519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336792" y="2944368"/>
            <a:ext cx="4334256" cy="606026"/>
          </a:xfrm>
        </p:spPr>
        <p:txBody>
          <a:bodyPr anchor="b"/>
          <a:lstStyle>
            <a:lvl1pPr marL="0" indent="0">
              <a:lnSpc>
                <a:spcPct val="100000"/>
              </a:lnSpc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249B1923-9749-49E3-88FA-75C326E6719A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336792" y="3644987"/>
            <a:ext cx="4334256" cy="244964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7F3A70F0-5AFA-4C5A-812B-220C6A38DB6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9AFA87-1417-4992-ABD9-27C3BC8CC883}" type="datetimeFigureOut">
              <a:rPr lang="en-US" smtClean="0"/>
              <a:t>1/16/2025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576AF721-83FE-4B57-B910-C395D23FDE3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556A5893-52F1-44A1-AE8E-CF094DB41CF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1E4CB7-CB13-4810-BF18-BE31AFC64F93}" type="slidenum">
              <a:rPr lang="en-US" smtClean="0"/>
              <a:t>‹#›</a:t>
            </a:fld>
            <a:endParaRPr lang="en-US"/>
          </a:p>
        </p:txBody>
      </p:sp>
      <p:sp>
        <p:nvSpPr>
          <p:cNvPr id="10" name="Title 9">
            <a:extLst>
              <a:ext uri="{FF2B5EF4-FFF2-40B4-BE49-F238E27FC236}">
                <a16:creationId xmlns:a16="http://schemas.microsoft.com/office/drawing/2014/main" id="{D9D22302-83E3-4E22-93DF-1E5D463B64C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8117239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CED85A6-A4E6-4160-BE43-8146A989464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EBA24A80-0792-4B3B-BB5A-8B2BD91095A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9AFA87-1417-4992-ABD9-27C3BC8CC883}" type="datetimeFigureOut">
              <a:rPr lang="en-US" smtClean="0"/>
              <a:t>1/16/2025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4526116E-7A6D-485F-9FA2-25F94D4F40F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309ADCC-C5F2-4D90-B153-93DF5585829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1E4CB7-CB13-4810-BF18-BE31AFC64F9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7017238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B7862271-51F6-4122-9709-D279042F884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9AFA87-1417-4992-ABD9-27C3BC8CC883}" type="datetimeFigureOut">
              <a:rPr lang="en-US" smtClean="0"/>
              <a:t>1/16/2025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452CFE08-03FE-487B-8963-9FAD3049CFF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CA935A50-18AE-4CB1-BB10-1CBDD8A7C2C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1E4CB7-CB13-4810-BF18-BE31AFC64F9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1061226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E11F683-796D-458C-9B32-A385D604DBF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17904" y="1517904"/>
            <a:ext cx="3145536" cy="1792224"/>
          </a:xfrm>
        </p:spPr>
        <p:txBody>
          <a:bodyPr anchor="b">
            <a:normAutofit/>
          </a:bodyPr>
          <a:lstStyle>
            <a:lvl1pPr>
              <a:lnSpc>
                <a:spcPct val="100000"/>
              </a:lnSpc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FB1F0BD-641B-4148-BCB3-2704218C80B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30952" y="1517904"/>
            <a:ext cx="5330952" cy="4581144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1B28C843-B846-4456-9720-71B7D4FF4062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1517904" y="3483864"/>
            <a:ext cx="3145536" cy="2615184"/>
          </a:xfrm>
        </p:spPr>
        <p:txBody>
          <a:bodyPr>
            <a:normAutofit/>
          </a:bodyPr>
          <a:lstStyle>
            <a:lvl1pPr marL="0" indent="0">
              <a:buNone/>
              <a:defRPr sz="20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A3A3A03-31BD-4E7E-879A-A1C71849703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9AFA87-1417-4992-ABD9-27C3BC8CC883}" type="datetimeFigureOut">
              <a:rPr lang="en-US" smtClean="0"/>
              <a:t>1/16/2025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EA39078-7D38-4851-A363-B6BC179A50E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E1FF25E-A25D-47AA-94EB-580A74F01F1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1E4CB7-CB13-4810-BF18-BE31AFC64F9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897180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8EE83B4-9B31-4F73-9767-163636522F3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17904" y="1517904"/>
            <a:ext cx="3145536" cy="1792224"/>
          </a:xfrm>
        </p:spPr>
        <p:txBody>
          <a:bodyPr anchor="b">
            <a:normAutofit/>
          </a:bodyPr>
          <a:lstStyle>
            <a:lvl1pPr>
              <a:lnSpc>
                <a:spcPct val="100000"/>
              </a:lnSpc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BC7CFC30-8163-47A0-A97F-3F2C3A3BE73A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349240" y="764032"/>
            <a:ext cx="6089904" cy="5330952"/>
          </a:xfrm>
          <a:solidFill>
            <a:schemeClr val="bg1">
              <a:lumMod val="95000"/>
            </a:schemeClr>
          </a:solidFill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0AF1B390-0C23-466E-987C-26420A5F098D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1517904" y="3483864"/>
            <a:ext cx="3145536" cy="2615184"/>
          </a:xfrm>
        </p:spPr>
        <p:txBody>
          <a:bodyPr>
            <a:normAutofit/>
          </a:bodyPr>
          <a:lstStyle>
            <a:lvl1pPr marL="0" indent="0">
              <a:buNone/>
              <a:defRPr sz="20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AC9CA7C-B9D0-4A72-8061-1E02AA15FE8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9AFA87-1417-4992-ABD9-27C3BC8CC883}" type="datetimeFigureOut">
              <a:rPr lang="en-US" smtClean="0"/>
              <a:t>1/16/2025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53EFC84-C9FE-4BFA-9B4E-4516A136255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801A469-3EFC-4F94-8482-378582E1C14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1E4CB7-CB13-4810-BF18-BE31AFC64F9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8331954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ADF9454-6F74-46A8-B299-4AF451BFB92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66F55CA9-A0BD-4609-9307-BAF987B26268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25E4293-851E-4FA2-BFF2-B646A42369D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9AFA87-1417-4992-ABD9-27C3BC8CC883}" type="datetimeFigureOut">
              <a:rPr lang="en-US" smtClean="0"/>
              <a:t>1/16/2025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9A907F5-F26D-4A91-8D70-AB54F8B43D3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78ACBD8-D942-449E-A2B8-358CD1365C0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1E4CB7-CB13-4810-BF18-BE31AFC64F9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1984040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9DA50897-0C2E-420B-9A38-A8D5C1D72786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450317" y="1517904"/>
            <a:ext cx="2220731" cy="4546786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6EDB2173-32A5-4677-A08F-DAB8FD430D1A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1517904" y="1517904"/>
            <a:ext cx="6562553" cy="4546786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3DB124D-B801-4A6A-9DAF-EBC1B98FE4F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9AFA87-1417-4992-ABD9-27C3BC8CC883}" type="datetimeFigureOut">
              <a:rPr lang="en-US" smtClean="0"/>
              <a:t>1/16/2025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8DAF8DF-2544-45A5-B62B-BB7948FCCA4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4AC232D-131E-4BE6-8E2E-BAF5A30846D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1E4CB7-CB13-4810-BF18-BE31AFC64F9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7340684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FFB1D84C-7934-4E5B-B6E4-A1D6EC29955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17904" y="1517904"/>
            <a:ext cx="9144000" cy="1344168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F6A990F-40AC-447A-964A-840C94A6471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517904" y="2971800"/>
            <a:ext cx="9144000" cy="312724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7D832A1-FFBA-48B6-B2D0-E5414F12838B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805672" y="6400800"/>
            <a:ext cx="186537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/>
                </a:solidFill>
              </a:defRPr>
            </a:lvl1pPr>
          </a:lstStyle>
          <a:p>
            <a:pPr algn="r"/>
            <a:fld id="{3F9AFA87-1417-4992-ABD9-27C3BC8CC883}" type="datetimeFigureOut">
              <a:rPr lang="en-US" smtClean="0"/>
              <a:pPr algn="r"/>
              <a:t>1/16/2025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F933EC1-4EE2-4453-841C-CFDFE708948E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758952" y="6400800"/>
            <a:ext cx="6099048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/>
                </a:solidFill>
              </a:defRPr>
            </a:lvl1pPr>
          </a:lstStyle>
          <a:p>
            <a:endParaRPr lang="en-US" sz="1000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3CEBA78-E732-44EF-BA0B-FC42F793131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899648" y="6400800"/>
            <a:ext cx="53035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1">
                <a:solidFill>
                  <a:schemeClr val="tx1"/>
                </a:solidFill>
              </a:defRPr>
            </a:lvl1pPr>
          </a:lstStyle>
          <a:p>
            <a:fld id="{CB1E4CB7-CB13-4810-BF18-BE31AFC64F93}" type="slidenum">
              <a:rPr lang="en-US" smtClean="0"/>
              <a:pPr/>
              <a:t>‹#›</a:t>
            </a:fld>
            <a:endParaRPr lang="en-US" sz="1000" dirty="0"/>
          </a:p>
        </p:txBody>
      </p:sp>
      <p:sp>
        <p:nvSpPr>
          <p:cNvPr id="8" name="Freeform: Shape 7">
            <a:extLst>
              <a:ext uri="{FF2B5EF4-FFF2-40B4-BE49-F238E27FC236}">
                <a16:creationId xmlns:a16="http://schemas.microsoft.com/office/drawing/2014/main" id="{49306479-8C4D-4E4A-A330-DFC80A8A01BE}"/>
              </a:ext>
            </a:extLst>
          </p:cNvPr>
          <p:cNvSpPr/>
          <p:nvPr/>
        </p:nvSpPr>
        <p:spPr>
          <a:xfrm>
            <a:off x="0" y="0"/>
            <a:ext cx="12192000" cy="6105524"/>
          </a:xfrm>
          <a:custGeom>
            <a:avLst/>
            <a:gdLst>
              <a:gd name="connsiteX0" fmla="*/ 0 w 12192000"/>
              <a:gd name="connsiteY0" fmla="*/ 0 h 6105524"/>
              <a:gd name="connsiteX1" fmla="*/ 12192000 w 12192000"/>
              <a:gd name="connsiteY1" fmla="*/ 0 h 6105524"/>
              <a:gd name="connsiteX2" fmla="*/ 12192000 w 12192000"/>
              <a:gd name="connsiteY2" fmla="*/ 6105524 h 6105524"/>
              <a:gd name="connsiteX3" fmla="*/ 11435080 w 12192000"/>
              <a:gd name="connsiteY3" fmla="*/ 6105524 h 6105524"/>
              <a:gd name="connsiteX4" fmla="*/ 11435080 w 12192000"/>
              <a:gd name="connsiteY4" fmla="*/ 771523 h 6105524"/>
              <a:gd name="connsiteX5" fmla="*/ 767080 w 12192000"/>
              <a:gd name="connsiteY5" fmla="*/ 771523 h 6105524"/>
              <a:gd name="connsiteX6" fmla="*/ 767080 w 12192000"/>
              <a:gd name="connsiteY6" fmla="*/ 6105524 h 6105524"/>
              <a:gd name="connsiteX7" fmla="*/ 0 w 12192000"/>
              <a:gd name="connsiteY7" fmla="*/ 6105524 h 610552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2192000" h="6105524">
                <a:moveTo>
                  <a:pt x="0" y="0"/>
                </a:moveTo>
                <a:lnTo>
                  <a:pt x="12192000" y="0"/>
                </a:lnTo>
                <a:lnTo>
                  <a:pt x="12192000" y="6105524"/>
                </a:lnTo>
                <a:lnTo>
                  <a:pt x="11435080" y="6105524"/>
                </a:lnTo>
                <a:lnTo>
                  <a:pt x="11435080" y="771523"/>
                </a:lnTo>
                <a:lnTo>
                  <a:pt x="767080" y="771523"/>
                </a:lnTo>
                <a:lnTo>
                  <a:pt x="767080" y="6105524"/>
                </a:lnTo>
                <a:lnTo>
                  <a:pt x="0" y="6105524"/>
                </a:lnTo>
                <a:close/>
              </a:path>
            </a:pathLst>
          </a:custGeom>
          <a:gradFill flip="none" rotWithShape="1">
            <a:gsLst>
              <a:gs pos="10000">
                <a:schemeClr val="accent5"/>
              </a:gs>
              <a:gs pos="90000">
                <a:schemeClr val="accent1"/>
              </a:gs>
              <a:gs pos="70000">
                <a:schemeClr val="accent2"/>
              </a:gs>
              <a:gs pos="30000">
                <a:schemeClr val="accent4"/>
              </a:gs>
              <a:gs pos="50000">
                <a:schemeClr val="accent3">
                  <a:lumMod val="60000"/>
                  <a:lumOff val="40000"/>
                </a:schemeClr>
              </a:gs>
            </a:gsLst>
            <a:lin ang="72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29081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27" r:id="rId1"/>
    <p:sldLayoutId id="2147483728" r:id="rId2"/>
    <p:sldLayoutId id="2147483729" r:id="rId3"/>
    <p:sldLayoutId id="2147483730" r:id="rId4"/>
    <p:sldLayoutId id="2147483731" r:id="rId5"/>
    <p:sldLayoutId id="2147483732" r:id="rId6"/>
    <p:sldLayoutId id="2147483733" r:id="rId7"/>
    <p:sldLayoutId id="2147483734" r:id="rId8"/>
    <p:sldLayoutId id="2147483735" r:id="rId9"/>
    <p:sldLayoutId id="2147483736" r:id="rId10"/>
    <p:sldLayoutId id="2147483737" r:id="rId11"/>
  </p:sldLayoutIdLst>
  <p:txStyles>
    <p:titleStyle>
      <a:lvl1pPr algn="l" defTabSz="914400" rtl="0" eaLnBrk="1" latinLnBrk="0" hangingPunct="1">
        <a:lnSpc>
          <a:spcPct val="95000"/>
        </a:lnSpc>
        <a:spcBef>
          <a:spcPct val="0"/>
        </a:spcBef>
        <a:buNone/>
        <a:defRPr sz="4200" kern="1200" spc="-50" baseline="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65760" indent="-365760" algn="l" defTabSz="914400" rtl="0" eaLnBrk="1" latinLnBrk="0" hangingPunct="1">
        <a:lnSpc>
          <a:spcPct val="105000"/>
        </a:lnSpc>
        <a:spcBef>
          <a:spcPts val="900"/>
        </a:spcBef>
        <a:buClr>
          <a:schemeClr val="accent5"/>
        </a:buClr>
        <a:buFont typeface="Avenir Next LT Pro" panose="020B0504020202020204" pitchFamily="34" charset="0"/>
        <a:buChar char="+"/>
        <a:defRPr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365760" indent="0" algn="l" defTabSz="914400" rtl="0" eaLnBrk="1" latinLnBrk="0" hangingPunct="1">
        <a:lnSpc>
          <a:spcPct val="105000"/>
        </a:lnSpc>
        <a:spcBef>
          <a:spcPts val="900"/>
        </a:spcBef>
        <a:buFont typeface="Arial" panose="020B0604020202020204" pitchFamily="34" charset="0"/>
        <a:buNone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640080" indent="-274320" algn="l" defTabSz="914400" rtl="0" eaLnBrk="1" latinLnBrk="0" hangingPunct="1">
        <a:lnSpc>
          <a:spcPct val="105000"/>
        </a:lnSpc>
        <a:spcBef>
          <a:spcPts val="600"/>
        </a:spcBef>
        <a:buClr>
          <a:schemeClr val="accent5"/>
        </a:buClr>
        <a:buFont typeface="Avenir Next LT Pro" panose="020B0504020202020204" pitchFamily="34" charset="0"/>
        <a:buChar char="+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640080" indent="0" algn="l" defTabSz="914400" rtl="0" eaLnBrk="1" latinLnBrk="0" hangingPunct="1">
        <a:lnSpc>
          <a:spcPct val="105000"/>
        </a:lnSpc>
        <a:spcBef>
          <a:spcPts val="600"/>
        </a:spcBef>
        <a:buFontTx/>
        <a:buNone/>
        <a:defRPr sz="1800" i="1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886968" indent="-274320" algn="l" defTabSz="914400" rtl="0" eaLnBrk="1" latinLnBrk="0" hangingPunct="1">
        <a:lnSpc>
          <a:spcPct val="105000"/>
        </a:lnSpc>
        <a:spcBef>
          <a:spcPts val="600"/>
        </a:spcBef>
        <a:buClr>
          <a:schemeClr val="accent5"/>
        </a:buClr>
        <a:buFont typeface="Avenir Next LT Pro" panose="020B0504020202020204" pitchFamily="34" charset="0"/>
        <a:buChar char="+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video" Target="../media/media1.mp4"/><Relationship Id="rId1" Type="http://schemas.microsoft.com/office/2007/relationships/media" Target="../media/media1.mp4"/><Relationship Id="rId5" Type="http://schemas.openxmlformats.org/officeDocument/2006/relationships/image" Target="../media/image2.png"/><Relationship Id="rId4" Type="http://schemas.openxmlformats.org/officeDocument/2006/relationships/image" Target="../media/image1.jpe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video" Target="../media/media2.mp4"/><Relationship Id="rId1" Type="http://schemas.microsoft.com/office/2007/relationships/media" Target="../media/media2.mp4"/><Relationship Id="rId4" Type="http://schemas.openxmlformats.org/officeDocument/2006/relationships/image" Target="../media/image3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video" Target="../media/media3.mp4"/><Relationship Id="rId1" Type="http://schemas.microsoft.com/office/2007/relationships/media" Target="../media/media3.mp4"/><Relationship Id="rId4" Type="http://schemas.openxmlformats.org/officeDocument/2006/relationships/image" Target="../media/image4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video" Target="../media/media4.mp4"/><Relationship Id="rId1" Type="http://schemas.microsoft.com/office/2007/relationships/media" Target="../media/media4.mp4"/><Relationship Id="rId4" Type="http://schemas.openxmlformats.org/officeDocument/2006/relationships/image" Target="../media/image5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video" Target="../media/media5.mp4"/><Relationship Id="rId1" Type="http://schemas.microsoft.com/office/2007/relationships/media" Target="../media/media5.mp4"/><Relationship Id="rId4" Type="http://schemas.openxmlformats.org/officeDocument/2006/relationships/image" Target="../media/image6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video" Target="../media/media6.mp4"/><Relationship Id="rId1" Type="http://schemas.microsoft.com/office/2007/relationships/media" Target="../media/media6.mp4"/><Relationship Id="rId4" Type="http://schemas.openxmlformats.org/officeDocument/2006/relationships/image" Target="../media/image7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video" Target="../media/media7.mp4"/><Relationship Id="rId1" Type="http://schemas.microsoft.com/office/2007/relationships/media" Target="../media/media7.mp4"/><Relationship Id="rId4" Type="http://schemas.openxmlformats.org/officeDocument/2006/relationships/image" Target="../media/image8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video" Target="../media/media8.mp4"/><Relationship Id="rId1" Type="http://schemas.microsoft.com/office/2007/relationships/media" Target="../media/media8.mp4"/><Relationship Id="rId4" Type="http://schemas.openxmlformats.org/officeDocument/2006/relationships/image" Target="../media/image9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video" Target="../media/media9.mp4"/><Relationship Id="rId1" Type="http://schemas.microsoft.com/office/2007/relationships/media" Target="../media/media9.mp4"/><Relationship Id="rId5" Type="http://schemas.openxmlformats.org/officeDocument/2006/relationships/image" Target="../media/image10.png"/><Relationship Id="rId4" Type="http://schemas.openxmlformats.org/officeDocument/2006/relationships/hyperlink" Target="https://doi.org/10.1080/14623943.2016.1187120" TargetMode="Externa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hyperlink" Target="https://uowtsd-my.sharepoint.com/:p:/g/personal/2419999_student_uwtsd_ac_uk/Eer8n3WFSZBLpnp6obYWORABc98YkE7SyCWdrisO3fzb3g?email=K.EatonThomas%40uwtsd.ac.uk&amp;e=i0YtIi" TargetMode="External"/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9B45BA4C-9B54-4496-821F-9E0985CA984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FCEFB66-7E24-6F87-C10F-08CFE402F29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762000" y="743804"/>
            <a:ext cx="4102609" cy="3793482"/>
          </a:xfrm>
        </p:spPr>
        <p:txBody>
          <a:bodyPr anchor="ctr">
            <a:noAutofit/>
          </a:bodyPr>
          <a:lstStyle/>
          <a:p>
            <a:r>
              <a:rPr lang="en-GB" sz="2800" dirty="0"/>
              <a:t>Personal Development Plan</a:t>
            </a:r>
            <a:br>
              <a:rPr lang="en-GB" sz="2800" dirty="0"/>
            </a:br>
            <a:br>
              <a:rPr lang="en-GB" sz="2800" dirty="0"/>
            </a:br>
            <a:r>
              <a:rPr lang="en-GB" sz="2800" dirty="0"/>
              <a:t>Managing My Time Effectively To Complete University</a:t>
            </a:r>
            <a:br>
              <a:rPr lang="en-GB" sz="2800" dirty="0"/>
            </a:br>
            <a:endParaRPr lang="en-GB" sz="2800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E6900FC3-5379-364D-003F-8C7034A6FCB1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762000" y="4691564"/>
            <a:ext cx="4102609" cy="1422631"/>
          </a:xfrm>
        </p:spPr>
        <p:txBody>
          <a:bodyPr>
            <a:normAutofit/>
          </a:bodyPr>
          <a:lstStyle/>
          <a:p>
            <a:pPr algn="l"/>
            <a:r>
              <a:rPr lang="en-GB" sz="2000" u="sng" dirty="0"/>
              <a:t>Study Skills - ECPS4018</a:t>
            </a:r>
          </a:p>
          <a:p>
            <a:pPr algn="l"/>
            <a:r>
              <a:rPr lang="en-GB" sz="2000" u="sng" dirty="0"/>
              <a:t>Emily Lewis-Richards</a:t>
            </a:r>
          </a:p>
          <a:p>
            <a:pPr algn="l"/>
            <a:r>
              <a:rPr lang="en-GB" sz="2000" u="sng" dirty="0"/>
              <a:t>2149999</a:t>
            </a:r>
          </a:p>
        </p:txBody>
      </p:sp>
      <p:pic>
        <p:nvPicPr>
          <p:cNvPr id="4" name="Picture 3" descr="A mosaic of colourful geometric shapes">
            <a:extLst>
              <a:ext uri="{FF2B5EF4-FFF2-40B4-BE49-F238E27FC236}">
                <a16:creationId xmlns:a16="http://schemas.microsoft.com/office/drawing/2014/main" id="{6142FD46-BDBE-3709-5B3D-53347F57E6B3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r="28659"/>
          <a:stretch/>
        </p:blipFill>
        <p:spPr>
          <a:xfrm>
            <a:off x="5349241" y="10"/>
            <a:ext cx="6842759" cy="6857990"/>
          </a:xfrm>
          <a:prstGeom prst="rect">
            <a:avLst/>
          </a:prstGeom>
        </p:spPr>
      </p:pic>
      <p:pic>
        <p:nvPicPr>
          <p:cNvPr id="182" name="Video 181">
            <a:hlinkClick r:id="" action="ppaction://media"/>
            <a:extLst>
              <a:ext uri="{FF2B5EF4-FFF2-40B4-BE49-F238E27FC236}">
                <a16:creationId xmlns:a16="http://schemas.microsoft.com/office/drawing/2014/main" id="{F8E506E6-C302-3ED7-7223-6F76BC350EE8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  <p:ext uri="{42D2F446-02D8-4167-A562-619A0277C38B}">
                <p15:isNarration xmlns:p15="http://schemas.microsoft.com/office/powerpoint/2012/main" val="1"/>
              </p:ext>
            </p:extLst>
          </p:nvPr>
        </p:nvPicPr>
        <p:blipFill>
          <a:blip r:embed="rId5"/>
          <a:srcRect l="12500" r="12500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176814005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6186"/>
    </mc:Choice>
    <mc:Fallback xmlns="">
      <p:transition spd="slow" advTm="6186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8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182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18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18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2"/>
                  </p:tgtEl>
                </p:cond>
              </p:nextCondLst>
            </p:seq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D160B463-41E9-4323-AE6D-30E67F2C722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188A358F-F8B2-4FD2-99F3-7CA83358500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 flip="none" rotWithShape="1">
            <a:gsLst>
              <a:gs pos="10000">
                <a:schemeClr val="accent5"/>
              </a:gs>
              <a:gs pos="90000">
                <a:schemeClr val="accent1"/>
              </a:gs>
              <a:gs pos="70000">
                <a:schemeClr val="accent2"/>
              </a:gs>
              <a:gs pos="30000">
                <a:schemeClr val="accent4"/>
              </a:gs>
              <a:gs pos="50000">
                <a:schemeClr val="accent3">
                  <a:lumMod val="60000"/>
                  <a:lumOff val="40000"/>
                </a:schemeClr>
              </a:gs>
            </a:gsLst>
            <a:lin ang="72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2CCE2735-7843-4DC6-81F5-6366AB3EFF6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71372" y="1065276"/>
            <a:ext cx="10049256" cy="4727448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DD3EBB5-0205-F2E6-CC4F-08A24D163C3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830324" y="1790175"/>
            <a:ext cx="8531352" cy="1072843"/>
          </a:xfrm>
        </p:spPr>
        <p:txBody>
          <a:bodyPr>
            <a:normAutofit/>
          </a:bodyPr>
          <a:lstStyle/>
          <a:p>
            <a:r>
              <a:rPr lang="en-GB" dirty="0"/>
              <a:t>AI Statement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2FE025F-4170-2A8F-EE79-524EE514B17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830322" y="2970223"/>
            <a:ext cx="8531353" cy="2194124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en-GB" sz="1800" kern="100" dirty="0">
                <a:effectLst/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I confirm that I have not used any AI tools in the research and creation of this assignment. I confirm that I have not presented any AI generated materials as my own work. I confirm I have copies of my drafts, notes, and other resources I used, which I may be asked to provide in evidence.</a:t>
            </a:r>
            <a:endParaRPr lang="en-GB" sz="18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endParaRPr lang="en-GB" dirty="0"/>
          </a:p>
        </p:txBody>
      </p:sp>
      <p:pic>
        <p:nvPicPr>
          <p:cNvPr id="71" name="Video 70">
            <a:hlinkClick r:id="" action="ppaction://media"/>
            <a:extLst>
              <a:ext uri="{FF2B5EF4-FFF2-40B4-BE49-F238E27FC236}">
                <a16:creationId xmlns:a16="http://schemas.microsoft.com/office/drawing/2014/main" id="{736BE23E-0C97-A8D8-4976-AAC3094343D2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  <p:ext uri="{42D2F446-02D8-4167-A562-619A0277C38B}">
                <p15:isNarration xmlns:p15="http://schemas.microsoft.com/office/powerpoint/2012/main" val="1"/>
              </p:ext>
            </p:extLst>
          </p:nvPr>
        </p:nvPicPr>
        <p:blipFill>
          <a:blip r:embed="rId4"/>
          <a:srcRect l="12500" r="12500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178732473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2605"/>
    </mc:Choice>
    <mc:Fallback xmlns="">
      <p:transition spd="slow" advTm="2605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71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71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7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71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1"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D160B463-41E9-4323-AE6D-30E67F2C722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188A358F-F8B2-4FD2-99F3-7CA83358500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 flip="none" rotWithShape="1">
            <a:gsLst>
              <a:gs pos="10000">
                <a:schemeClr val="accent5"/>
              </a:gs>
              <a:gs pos="90000">
                <a:schemeClr val="accent1"/>
              </a:gs>
              <a:gs pos="70000">
                <a:schemeClr val="accent2"/>
              </a:gs>
              <a:gs pos="30000">
                <a:schemeClr val="accent4"/>
              </a:gs>
              <a:gs pos="50000">
                <a:schemeClr val="accent3">
                  <a:lumMod val="60000"/>
                  <a:lumOff val="40000"/>
                </a:schemeClr>
              </a:gs>
            </a:gsLst>
            <a:lin ang="72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2CCE2735-7843-4DC6-81F5-6366AB3EFF6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71372" y="1065276"/>
            <a:ext cx="10049256" cy="4727448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F787A4B-768C-97DB-743C-458AC8DDE19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830324" y="1790175"/>
            <a:ext cx="8531352" cy="1072843"/>
          </a:xfrm>
        </p:spPr>
        <p:txBody>
          <a:bodyPr>
            <a:normAutofit/>
          </a:bodyPr>
          <a:lstStyle/>
          <a:p>
            <a:r>
              <a:rPr lang="en-GB" dirty="0"/>
              <a:t>SMART GOALS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0AD7415-53A8-E88B-0057-039D5D9F734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830322" y="2970223"/>
            <a:ext cx="8531353" cy="2194124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dirty="0"/>
              <a:t>I will be using SMART goals to create a personal development plan.</a:t>
            </a:r>
          </a:p>
        </p:txBody>
      </p:sp>
      <p:pic>
        <p:nvPicPr>
          <p:cNvPr id="54" name="Video 53">
            <a:hlinkClick r:id="" action="ppaction://media"/>
            <a:extLst>
              <a:ext uri="{FF2B5EF4-FFF2-40B4-BE49-F238E27FC236}">
                <a16:creationId xmlns:a16="http://schemas.microsoft.com/office/drawing/2014/main" id="{A0179998-FE69-263B-16D1-E1829D8B0AC7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  <p:ext uri="{42D2F446-02D8-4167-A562-619A0277C38B}">
                <p15:isNarration xmlns:p15="http://schemas.microsoft.com/office/powerpoint/2012/main" val="1"/>
              </p:ext>
            </p:extLst>
          </p:nvPr>
        </p:nvPicPr>
        <p:blipFill>
          <a:blip r:embed="rId4"/>
          <a:srcRect l="12500" r="12500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384983282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4418"/>
    </mc:Choice>
    <mc:Fallback xmlns="">
      <p:transition spd="slow" advTm="4418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5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54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5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5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4"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D160B463-41E9-4323-AE6D-30E67F2C722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188A358F-F8B2-4FD2-99F3-7CA83358500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 flip="none" rotWithShape="1">
            <a:gsLst>
              <a:gs pos="10000">
                <a:schemeClr val="accent5"/>
              </a:gs>
              <a:gs pos="90000">
                <a:schemeClr val="accent1"/>
              </a:gs>
              <a:gs pos="70000">
                <a:schemeClr val="accent2"/>
              </a:gs>
              <a:gs pos="30000">
                <a:schemeClr val="accent4"/>
              </a:gs>
              <a:gs pos="50000">
                <a:schemeClr val="accent3">
                  <a:lumMod val="60000"/>
                  <a:lumOff val="40000"/>
                </a:schemeClr>
              </a:gs>
            </a:gsLst>
            <a:lin ang="72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2CCE2735-7843-4DC6-81F5-6366AB3EFF6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71372" y="1065276"/>
            <a:ext cx="10049256" cy="4727448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7B78117-9956-231B-6291-B6DBC36C1CB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13764" y="1269003"/>
            <a:ext cx="8531352" cy="1072843"/>
          </a:xfrm>
        </p:spPr>
        <p:txBody>
          <a:bodyPr>
            <a:normAutofit/>
          </a:bodyPr>
          <a:lstStyle/>
          <a:p>
            <a:r>
              <a:rPr lang="en-GB" u="sng" dirty="0"/>
              <a:t>S</a:t>
            </a:r>
            <a:r>
              <a:rPr lang="en-GB" dirty="0"/>
              <a:t>pecific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2422C17-A642-36EB-3C30-40AD68F51AE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627122" y="2110933"/>
            <a:ext cx="8531353" cy="3192588"/>
          </a:xfrm>
        </p:spPr>
        <p:txBody>
          <a:bodyPr>
            <a:normAutofit/>
          </a:bodyPr>
          <a:lstStyle/>
          <a:p>
            <a:pPr>
              <a:buFont typeface="Wingdings" panose="05000000000000000000" pitchFamily="2" charset="2"/>
              <a:buChar char="§"/>
            </a:pPr>
            <a:r>
              <a:rPr lang="en-GB" sz="1400" dirty="0"/>
              <a:t>Create weekly schedule to allocate specific time slots for studying, completing assignments, and revising for exams.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sz="1400" dirty="0"/>
              <a:t>Increase my study hours to 15 hours per week by dedicating specific time for focused studying outside of classes.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sz="1400" dirty="0"/>
              <a:t>Improve my focus by minimizing distractions.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sz="1400" dirty="0"/>
              <a:t>I will set aside time each week to review lecture notes, summarize key concepts, and test my knowledge with practice questions.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sz="1400" dirty="0"/>
              <a:t>I will tackle procrastination by breaking tasks into smaller, manageable chunks.</a:t>
            </a:r>
          </a:p>
        </p:txBody>
      </p:sp>
      <p:pic>
        <p:nvPicPr>
          <p:cNvPr id="70" name="Video 69">
            <a:hlinkClick r:id="" action="ppaction://media"/>
            <a:extLst>
              <a:ext uri="{FF2B5EF4-FFF2-40B4-BE49-F238E27FC236}">
                <a16:creationId xmlns:a16="http://schemas.microsoft.com/office/drawing/2014/main" id="{E9202A4E-6E1E-5DB4-48E5-4B6975CE0CD0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  <p:ext uri="{42D2F446-02D8-4167-A562-619A0277C38B}">
                <p15:isNarration xmlns:p15="http://schemas.microsoft.com/office/powerpoint/2012/main" val="1"/>
              </p:ext>
            </p:extLst>
          </p:nvPr>
        </p:nvPicPr>
        <p:blipFill>
          <a:blip r:embed="rId4"/>
          <a:srcRect l="12500" r="12500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402580827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33273"/>
    </mc:Choice>
    <mc:Fallback xmlns="">
      <p:transition spd="slow" advTm="33273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70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70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7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70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0"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6" name="Rectangle 15">
            <a:extLst>
              <a:ext uri="{FF2B5EF4-FFF2-40B4-BE49-F238E27FC236}">
                <a16:creationId xmlns:a16="http://schemas.microsoft.com/office/drawing/2014/main" id="{D160B463-41E9-4323-AE6D-30E67F2C722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188A358F-F8B2-4FD2-99F3-7CA83358500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 flip="none" rotWithShape="1">
            <a:gsLst>
              <a:gs pos="10000">
                <a:schemeClr val="accent5"/>
              </a:gs>
              <a:gs pos="90000">
                <a:schemeClr val="accent1"/>
              </a:gs>
              <a:gs pos="70000">
                <a:schemeClr val="accent2"/>
              </a:gs>
              <a:gs pos="30000">
                <a:schemeClr val="accent4"/>
              </a:gs>
              <a:gs pos="50000">
                <a:schemeClr val="accent3">
                  <a:lumMod val="60000"/>
                  <a:lumOff val="40000"/>
                </a:schemeClr>
              </a:gs>
            </a:gsLst>
            <a:lin ang="72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8" name="Rectangle 17">
            <a:extLst>
              <a:ext uri="{FF2B5EF4-FFF2-40B4-BE49-F238E27FC236}">
                <a16:creationId xmlns:a16="http://schemas.microsoft.com/office/drawing/2014/main" id="{2CCE2735-7843-4DC6-81F5-6366AB3EFF6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71372" y="1065276"/>
            <a:ext cx="10049256" cy="4727448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4C6B560-1259-A699-731F-A8D8C60DCF3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54404" y="1244088"/>
            <a:ext cx="8531352" cy="1072843"/>
          </a:xfrm>
        </p:spPr>
        <p:txBody>
          <a:bodyPr>
            <a:normAutofit/>
          </a:bodyPr>
          <a:lstStyle/>
          <a:p>
            <a:r>
              <a:rPr lang="en-GB" u="sng" dirty="0"/>
              <a:t>M</a:t>
            </a:r>
            <a:r>
              <a:rPr lang="en-GB" dirty="0"/>
              <a:t>easurable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42A90C9-0961-F7E8-EC7F-9E21DD72B5E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586482" y="2222699"/>
            <a:ext cx="8531353" cy="1749861"/>
          </a:xfrm>
        </p:spPr>
        <p:txBody>
          <a:bodyPr>
            <a:normAutofit/>
          </a:bodyPr>
          <a:lstStyle/>
          <a:p>
            <a:pPr>
              <a:buFont typeface="Wingdings" panose="05000000000000000000" pitchFamily="2" charset="2"/>
              <a:buChar char="§"/>
            </a:pPr>
            <a:r>
              <a:rPr lang="en-GB" sz="1400" dirty="0"/>
              <a:t>I will track my adherence to the schedule using a planner or digital calendar 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sz="1400" dirty="0"/>
              <a:t>I will monitor my progress by checking off each task on a to-do list for each assignment.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sz="1400" dirty="0"/>
              <a:t>I will track my study hours weekly and aim to gradually increase them by 1-2 hours each week until I reach 15 hours.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sz="1400" dirty="0"/>
              <a:t>I will monitor my productivity using a diary and aim to reduce procrastination. </a:t>
            </a:r>
          </a:p>
        </p:txBody>
      </p:sp>
      <p:pic>
        <p:nvPicPr>
          <p:cNvPr id="44" name="Video 43">
            <a:hlinkClick r:id="" action="ppaction://media"/>
            <a:extLst>
              <a:ext uri="{FF2B5EF4-FFF2-40B4-BE49-F238E27FC236}">
                <a16:creationId xmlns:a16="http://schemas.microsoft.com/office/drawing/2014/main" id="{601619F9-A2A6-DA85-92E6-AA0FCA51A371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  <p:ext uri="{42D2F446-02D8-4167-A562-619A0277C38B}">
                <p15:isNarration xmlns:p15="http://schemas.microsoft.com/office/powerpoint/2012/main" val="1"/>
              </p:ext>
            </p:extLst>
          </p:nvPr>
        </p:nvPicPr>
        <p:blipFill>
          <a:blip r:embed="rId4"/>
          <a:srcRect l="12500" r="12500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172378410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36271"/>
    </mc:Choice>
    <mc:Fallback xmlns="">
      <p:transition spd="slow" advTm="36271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44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4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4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4"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84136905-015B-4510-B514-027CBA846B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36CD0F97-2E5B-4E84-8544-EB24DED1044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2"/>
            <a:ext cx="12192000" cy="6858001"/>
          </a:xfrm>
          <a:prstGeom prst="rect">
            <a:avLst/>
          </a:prstGeom>
          <a:gradFill flip="none" rotWithShape="1">
            <a:gsLst>
              <a:gs pos="10000">
                <a:schemeClr val="accent5"/>
              </a:gs>
              <a:gs pos="90000">
                <a:schemeClr val="accent1"/>
              </a:gs>
              <a:gs pos="70000">
                <a:schemeClr val="accent2"/>
              </a:gs>
              <a:gs pos="30000">
                <a:schemeClr val="accent4"/>
              </a:gs>
              <a:gs pos="50000">
                <a:schemeClr val="accent3">
                  <a:lumMod val="60000"/>
                  <a:lumOff val="40000"/>
                </a:schemeClr>
              </a:gs>
            </a:gsLst>
            <a:lin ang="72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3B272257-593A-402F-88FA-F1DECD9E3FC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62000" y="762000"/>
            <a:ext cx="10668000" cy="5340096"/>
          </a:xfrm>
          <a:prstGeom prst="rect">
            <a:avLst/>
          </a:prstGeom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E2DA671-BFAA-7CFD-781B-A759AE2EE0D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30224" y="953969"/>
            <a:ext cx="9144000" cy="1344168"/>
          </a:xfrm>
        </p:spPr>
        <p:txBody>
          <a:bodyPr>
            <a:normAutofit/>
          </a:bodyPr>
          <a:lstStyle/>
          <a:p>
            <a:r>
              <a:rPr lang="en-GB" u="sng" dirty="0"/>
              <a:t>A</a:t>
            </a:r>
            <a:r>
              <a:rPr lang="en-GB" dirty="0"/>
              <a:t>chievable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096652B-3E4F-523C-E74D-680F3504073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298448" y="2169333"/>
            <a:ext cx="9144000" cy="3125778"/>
          </a:xfrm>
        </p:spPr>
        <p:txBody>
          <a:bodyPr>
            <a:normAutofit/>
          </a:bodyPr>
          <a:lstStyle/>
          <a:p>
            <a:pPr>
              <a:buFont typeface="Wingdings" panose="05000000000000000000" pitchFamily="2" charset="2"/>
              <a:buChar char="§"/>
            </a:pPr>
            <a:r>
              <a:rPr lang="en-GB" sz="1400" dirty="0"/>
              <a:t>I will start by setting realistic study blocks of 1-2 hours each day, with breaks in between, and ensure I am not overloading myself.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sz="1400" dirty="0"/>
              <a:t>By breaking assignments into manageable tasks and setting early internal deadlines, I will avoid last-minute stress and ensure high-quality work.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sz="1400" dirty="0"/>
              <a:t>I will divide study time into focused sessions of 1.5-2 hours, taking breaks in between, and ensure that I prioritize key learning.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sz="1400" dirty="0"/>
              <a:t>I will start by implementing the Pomodoro technique for one study session per day and increase gradually. 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sz="1400" dirty="0"/>
              <a:t>By breaking tasks into smaller pieces and prioritizing immediate actions.</a:t>
            </a:r>
          </a:p>
        </p:txBody>
      </p:sp>
      <p:pic>
        <p:nvPicPr>
          <p:cNvPr id="46" name="Video 45">
            <a:hlinkClick r:id="" action="ppaction://media"/>
            <a:extLst>
              <a:ext uri="{FF2B5EF4-FFF2-40B4-BE49-F238E27FC236}">
                <a16:creationId xmlns:a16="http://schemas.microsoft.com/office/drawing/2014/main" id="{8174D0D3-E910-3A28-78FA-30031E7C0765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  <p:ext uri="{42D2F446-02D8-4167-A562-619A0277C38B}">
                <p15:isNarration xmlns:p15="http://schemas.microsoft.com/office/powerpoint/2012/main" val="1"/>
              </p:ext>
            </p:extLst>
          </p:nvPr>
        </p:nvPicPr>
        <p:blipFill>
          <a:blip r:embed="rId4"/>
          <a:srcRect l="12500" r="12500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363870022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44149"/>
    </mc:Choice>
    <mc:Fallback xmlns="">
      <p:transition spd="slow" advTm="44149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46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4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4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6"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84136905-015B-4510-B514-027CBA846B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36CD0F97-2E5B-4E84-8544-EB24DED1044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2"/>
            <a:ext cx="12192000" cy="6858001"/>
          </a:xfrm>
          <a:prstGeom prst="rect">
            <a:avLst/>
          </a:prstGeom>
          <a:gradFill flip="none" rotWithShape="1">
            <a:gsLst>
              <a:gs pos="10000">
                <a:schemeClr val="accent5"/>
              </a:gs>
              <a:gs pos="90000">
                <a:schemeClr val="accent1"/>
              </a:gs>
              <a:gs pos="70000">
                <a:schemeClr val="accent2"/>
              </a:gs>
              <a:gs pos="30000">
                <a:schemeClr val="accent4"/>
              </a:gs>
              <a:gs pos="50000">
                <a:schemeClr val="accent3">
                  <a:lumMod val="60000"/>
                  <a:lumOff val="40000"/>
                </a:schemeClr>
              </a:gs>
            </a:gsLst>
            <a:lin ang="72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3B272257-593A-402F-88FA-F1DECD9E3FC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62000" y="762000"/>
            <a:ext cx="10668000" cy="5340096"/>
          </a:xfrm>
          <a:prstGeom prst="rect">
            <a:avLst/>
          </a:prstGeom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CD79037-2814-5C05-66A8-F1126D4AE51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01344" y="995680"/>
            <a:ext cx="9144000" cy="1344168"/>
          </a:xfrm>
        </p:spPr>
        <p:txBody>
          <a:bodyPr>
            <a:normAutofit/>
          </a:bodyPr>
          <a:lstStyle/>
          <a:p>
            <a:r>
              <a:rPr lang="en-GB" dirty="0"/>
              <a:t>Relevant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8ABF99A-FF8E-CE14-C743-90EDD35C267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365504" y="2141900"/>
            <a:ext cx="9144000" cy="3425779"/>
          </a:xfrm>
        </p:spPr>
        <p:txBody>
          <a:bodyPr>
            <a:noAutofit/>
          </a:bodyPr>
          <a:lstStyle/>
          <a:p>
            <a:pPr>
              <a:buFont typeface="Wingdings" panose="05000000000000000000" pitchFamily="2" charset="2"/>
              <a:buChar char="§"/>
            </a:pPr>
            <a:r>
              <a:rPr lang="en-GB" sz="1400" dirty="0"/>
              <a:t>Better time management will ensure that I meet deadlines, reduce stress, and improve the quality of my coursework.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sz="1400" dirty="0"/>
              <a:t>Increasing my study hours will help me understand the material better, improve exam performance, and ensure I stay on track with my coursework.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sz="1400" dirty="0"/>
              <a:t>Regular reviews will reinforce my understanding of the material, help retain information and improve performance in exams.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sz="1400" dirty="0"/>
              <a:t>Reducing procrastination will help me stay on top of deadlines, lower stress, and improve the quality of my work.</a:t>
            </a:r>
          </a:p>
        </p:txBody>
      </p:sp>
      <p:pic>
        <p:nvPicPr>
          <p:cNvPr id="30" name="Video 29">
            <a:hlinkClick r:id="" action="ppaction://media"/>
            <a:extLst>
              <a:ext uri="{FF2B5EF4-FFF2-40B4-BE49-F238E27FC236}">
                <a16:creationId xmlns:a16="http://schemas.microsoft.com/office/drawing/2014/main" id="{E697F317-35EB-D30F-5974-07309BBEA94F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  <p:ext uri="{42D2F446-02D8-4167-A562-619A0277C38B}">
                <p15:isNarration xmlns:p15="http://schemas.microsoft.com/office/powerpoint/2012/main" val="1"/>
              </p:ext>
            </p:extLst>
          </p:nvPr>
        </p:nvPicPr>
        <p:blipFill>
          <a:blip r:embed="rId4"/>
          <a:srcRect l="12500" r="12500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388277891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29851"/>
    </mc:Choice>
    <mc:Fallback xmlns="">
      <p:transition spd="slow" advTm="29851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30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30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3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30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"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84136905-015B-4510-B514-027CBA846B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36CD0F97-2E5B-4E84-8544-EB24DED1044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2"/>
            <a:ext cx="12192000" cy="6858001"/>
          </a:xfrm>
          <a:prstGeom prst="rect">
            <a:avLst/>
          </a:prstGeom>
          <a:gradFill flip="none" rotWithShape="1">
            <a:gsLst>
              <a:gs pos="10000">
                <a:schemeClr val="accent5"/>
              </a:gs>
              <a:gs pos="90000">
                <a:schemeClr val="accent1"/>
              </a:gs>
              <a:gs pos="70000">
                <a:schemeClr val="accent2"/>
              </a:gs>
              <a:gs pos="30000">
                <a:schemeClr val="accent4"/>
              </a:gs>
              <a:gs pos="50000">
                <a:schemeClr val="accent3">
                  <a:lumMod val="60000"/>
                  <a:lumOff val="40000"/>
                </a:schemeClr>
              </a:gs>
            </a:gsLst>
            <a:lin ang="72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3B272257-593A-402F-88FA-F1DECD9E3FC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62000" y="762000"/>
            <a:ext cx="10668000" cy="5340096"/>
          </a:xfrm>
          <a:prstGeom prst="rect">
            <a:avLst/>
          </a:prstGeom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68E83F8-4E65-49E3-A5A0-CF31377E41D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31824" y="1350209"/>
            <a:ext cx="9144000" cy="1344168"/>
          </a:xfrm>
        </p:spPr>
        <p:txBody>
          <a:bodyPr>
            <a:normAutofit/>
          </a:bodyPr>
          <a:lstStyle/>
          <a:p>
            <a:r>
              <a:rPr lang="en-GB" dirty="0"/>
              <a:t>Time-Bound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A631163-C5D3-8056-2937-6798308918D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524000" y="2982843"/>
            <a:ext cx="9144000" cy="1415393"/>
          </a:xfrm>
        </p:spPr>
        <p:txBody>
          <a:bodyPr>
            <a:normAutofit/>
          </a:bodyPr>
          <a:lstStyle/>
          <a:p>
            <a:pPr>
              <a:buFont typeface="Wingdings" panose="05000000000000000000" pitchFamily="2" charset="2"/>
              <a:buChar char="§"/>
            </a:pPr>
            <a:r>
              <a:rPr lang="en-GB" sz="1400" dirty="0"/>
              <a:t>I will implement this schedule immediately and review my progress every two weeks.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sz="1400" dirty="0"/>
              <a:t>I will start using the Pomodoro technique for studying.</a:t>
            </a:r>
          </a:p>
        </p:txBody>
      </p:sp>
      <p:pic>
        <p:nvPicPr>
          <p:cNvPr id="35" name="Video 34">
            <a:hlinkClick r:id="" action="ppaction://media"/>
            <a:extLst>
              <a:ext uri="{FF2B5EF4-FFF2-40B4-BE49-F238E27FC236}">
                <a16:creationId xmlns:a16="http://schemas.microsoft.com/office/drawing/2014/main" id="{A9AC1162-0E3D-E4FD-FAC5-171848561925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  <p:ext uri="{42D2F446-02D8-4167-A562-619A0277C38B}">
                <p15:isNarration xmlns:p15="http://schemas.microsoft.com/office/powerpoint/2012/main" val="1"/>
              </p:ext>
            </p:extLst>
          </p:nvPr>
        </p:nvPicPr>
        <p:blipFill>
          <a:blip r:embed="rId4"/>
          <a:srcRect l="12500" r="12500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182119843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21015"/>
    </mc:Choice>
    <mc:Fallback xmlns="">
      <p:transition spd="slow" advTm="21015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3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35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3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3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5"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D160B463-41E9-4323-AE6D-30E67F2C722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188A358F-F8B2-4FD2-99F3-7CA83358500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 flip="none" rotWithShape="1">
            <a:gsLst>
              <a:gs pos="10000">
                <a:schemeClr val="accent5"/>
              </a:gs>
              <a:gs pos="90000">
                <a:schemeClr val="accent1"/>
              </a:gs>
              <a:gs pos="70000">
                <a:schemeClr val="accent2"/>
              </a:gs>
              <a:gs pos="30000">
                <a:schemeClr val="accent4"/>
              </a:gs>
              <a:gs pos="50000">
                <a:schemeClr val="accent3">
                  <a:lumMod val="60000"/>
                  <a:lumOff val="40000"/>
                </a:schemeClr>
              </a:gs>
            </a:gsLst>
            <a:lin ang="72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2CCE2735-7843-4DC6-81F5-6366AB3EFF6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71372" y="1065276"/>
            <a:ext cx="10049256" cy="4727448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B27A893-B949-F1CC-A4AA-C38780CFC2B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677924" y="1344721"/>
            <a:ext cx="8531352" cy="1072843"/>
          </a:xfrm>
        </p:spPr>
        <p:txBody>
          <a:bodyPr>
            <a:normAutofit/>
          </a:bodyPr>
          <a:lstStyle/>
          <a:p>
            <a:r>
              <a:rPr lang="en-GB" dirty="0"/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A735DF6-14DF-39BD-9D96-4026A09CCFD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830322" y="2509520"/>
            <a:ext cx="8531353" cy="2654827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en-GB" sz="1400" dirty="0"/>
              <a:t>Brown, G., Leonard, C., &amp; Arthur-Kelly, M. (2016). Writing SMARTER goals for professional learning and improving classroom practices. </a:t>
            </a:r>
            <a:r>
              <a:rPr lang="en-GB" sz="1400" i="1" dirty="0"/>
              <a:t>Professional Development in Education, 42</a:t>
            </a:r>
            <a:r>
              <a:rPr lang="en-GB" sz="1400" dirty="0"/>
              <a:t>(5), 621-635. </a:t>
            </a:r>
            <a:r>
              <a:rPr lang="en-GB" sz="1400" dirty="0">
                <a:hlinkClick r:id="rId4"/>
              </a:rPr>
              <a:t>https://doi.org/10.1080/14623943.2016.1187120</a:t>
            </a:r>
            <a:endParaRPr lang="en-GB" sz="1400" dirty="0"/>
          </a:p>
          <a:p>
            <a:pPr marL="0" indent="0">
              <a:buNone/>
            </a:pPr>
            <a:endParaRPr lang="en-GB" sz="1400" dirty="0"/>
          </a:p>
          <a:p>
            <a:pPr marL="0" indent="0">
              <a:buNone/>
            </a:pPr>
            <a:r>
              <a:rPr lang="en-GB" sz="1400" dirty="0" err="1"/>
              <a:t>Biwer</a:t>
            </a:r>
            <a:r>
              <a:rPr lang="en-GB" sz="1400" dirty="0"/>
              <a:t>, F., </a:t>
            </a:r>
            <a:r>
              <a:rPr lang="en-GB" sz="1400" dirty="0" err="1"/>
              <a:t>Wiradhany</a:t>
            </a:r>
            <a:r>
              <a:rPr lang="en-GB" sz="1400" dirty="0"/>
              <a:t>, W., </a:t>
            </a:r>
            <a:r>
              <a:rPr lang="en-GB" sz="1400" dirty="0" err="1"/>
              <a:t>oude</a:t>
            </a:r>
            <a:r>
              <a:rPr lang="en-GB" sz="1400" dirty="0"/>
              <a:t> </a:t>
            </a:r>
            <a:r>
              <a:rPr lang="en-GB" sz="1400" dirty="0" err="1"/>
              <a:t>Egbrink</a:t>
            </a:r>
            <a:r>
              <a:rPr lang="en-GB" sz="1400" dirty="0"/>
              <a:t>, M. G. A., &amp; de Bruin, A. B. H. (2023). Understanding effort regulation: Comparing ‘Pomodoro’ breaks and self-regulated breaks. </a:t>
            </a:r>
            <a:r>
              <a:rPr lang="en-GB" sz="1400" i="1" dirty="0"/>
              <a:t>British Journal of Educational Psychology, 93</a:t>
            </a:r>
            <a:r>
              <a:rPr lang="en-GB" sz="1400" dirty="0"/>
              <a:t>(1), 126-142. https://doi.org/10.1111/bjep.12593</a:t>
            </a:r>
          </a:p>
        </p:txBody>
      </p:sp>
      <p:pic>
        <p:nvPicPr>
          <p:cNvPr id="19" name="Video 18">
            <a:hlinkClick r:id="" action="ppaction://media"/>
            <a:extLst>
              <a:ext uri="{FF2B5EF4-FFF2-40B4-BE49-F238E27FC236}">
                <a16:creationId xmlns:a16="http://schemas.microsoft.com/office/drawing/2014/main" id="{1F63E62A-4C15-8995-DD10-3E49F6196001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  <p:ext uri="{42D2F446-02D8-4167-A562-619A0277C38B}">
                <p15:isNarration xmlns:p15="http://schemas.microsoft.com/office/powerpoint/2012/main" val="1"/>
              </p:ext>
            </p:extLst>
          </p:nvPr>
        </p:nvPicPr>
        <p:blipFill>
          <a:blip r:embed="rId5"/>
          <a:srcRect l="12500" r="12500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408215795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4256"/>
    </mc:Choice>
    <mc:Fallback xmlns="">
      <p:transition spd="slow" advTm="4256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19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1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1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9"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4189251898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: Shape 6">
            <a:extLst>
              <a:ext uri="{FF2B5EF4-FFF2-40B4-BE49-F238E27FC236}">
                <a16:creationId xmlns:a16="http://schemas.microsoft.com/office/drawing/2014/main" id="{49306479-8C4D-4E4A-A330-DFC80A8A01B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105524"/>
          </a:xfrm>
          <a:custGeom>
            <a:avLst/>
            <a:gdLst>
              <a:gd name="connsiteX0" fmla="*/ 0 w 12192000"/>
              <a:gd name="connsiteY0" fmla="*/ 0 h 6105524"/>
              <a:gd name="connsiteX1" fmla="*/ 12192000 w 12192000"/>
              <a:gd name="connsiteY1" fmla="*/ 0 h 6105524"/>
              <a:gd name="connsiteX2" fmla="*/ 12192000 w 12192000"/>
              <a:gd name="connsiteY2" fmla="*/ 6105524 h 6105524"/>
              <a:gd name="connsiteX3" fmla="*/ 11435080 w 12192000"/>
              <a:gd name="connsiteY3" fmla="*/ 6105524 h 6105524"/>
              <a:gd name="connsiteX4" fmla="*/ 11435080 w 12192000"/>
              <a:gd name="connsiteY4" fmla="*/ 771523 h 6105524"/>
              <a:gd name="connsiteX5" fmla="*/ 767080 w 12192000"/>
              <a:gd name="connsiteY5" fmla="*/ 771523 h 6105524"/>
              <a:gd name="connsiteX6" fmla="*/ 767080 w 12192000"/>
              <a:gd name="connsiteY6" fmla="*/ 6105524 h 6105524"/>
              <a:gd name="connsiteX7" fmla="*/ 0 w 12192000"/>
              <a:gd name="connsiteY7" fmla="*/ 6105524 h 610552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2192000" h="6105524">
                <a:moveTo>
                  <a:pt x="0" y="0"/>
                </a:moveTo>
                <a:lnTo>
                  <a:pt x="12192000" y="0"/>
                </a:lnTo>
                <a:lnTo>
                  <a:pt x="12192000" y="6105524"/>
                </a:lnTo>
                <a:lnTo>
                  <a:pt x="11435080" y="6105524"/>
                </a:lnTo>
                <a:lnTo>
                  <a:pt x="11435080" y="771523"/>
                </a:lnTo>
                <a:lnTo>
                  <a:pt x="767080" y="771523"/>
                </a:lnTo>
                <a:lnTo>
                  <a:pt x="767080" y="6105524"/>
                </a:lnTo>
                <a:lnTo>
                  <a:pt x="0" y="6105524"/>
                </a:lnTo>
                <a:close/>
              </a:path>
            </a:pathLst>
          </a:custGeom>
          <a:gradFill flip="none" rotWithShape="1">
            <a:gsLst>
              <a:gs pos="10000">
                <a:schemeClr val="accent5"/>
              </a:gs>
              <a:gs pos="90000">
                <a:schemeClr val="accent1"/>
              </a:gs>
              <a:gs pos="70000">
                <a:schemeClr val="accent2"/>
              </a:gs>
              <a:gs pos="30000">
                <a:schemeClr val="accent4"/>
              </a:gs>
              <a:gs pos="50000">
                <a:schemeClr val="accent3">
                  <a:lumMod val="60000"/>
                  <a:lumOff val="40000"/>
                </a:schemeClr>
              </a:gs>
            </a:gsLst>
            <a:lin ang="72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9B45BA4C-9B54-4496-821F-9E0985CA984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85E1BB9D-FAFF-4C3E-9E44-13F8FBABCD6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 flip="none" rotWithShape="1">
            <a:gsLst>
              <a:gs pos="10000">
                <a:schemeClr val="accent5"/>
              </a:gs>
              <a:gs pos="90000">
                <a:schemeClr val="accent1"/>
              </a:gs>
              <a:gs pos="70000">
                <a:schemeClr val="accent2"/>
              </a:gs>
              <a:gs pos="30000">
                <a:schemeClr val="accent4"/>
              </a:gs>
              <a:gs pos="50000">
                <a:schemeClr val="accent3">
                  <a:lumMod val="60000"/>
                  <a:lumOff val="40000"/>
                </a:schemeClr>
              </a:gs>
            </a:gsLst>
            <a:lin ang="72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3" name="Rectangle 12">
            <a:extLst>
              <a:ext uri="{FF2B5EF4-FFF2-40B4-BE49-F238E27FC236}">
                <a16:creationId xmlns:a16="http://schemas.microsoft.com/office/drawing/2014/main" id="{47C897C6-901F-410E-B2AC-162ED94B010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62000" y="762000"/>
            <a:ext cx="10668000" cy="5334000"/>
          </a:xfrm>
          <a:prstGeom prst="rect">
            <a:avLst/>
          </a:prstGeom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61250EA-3113-0997-69C8-8015B9E14FB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17904" y="1517904"/>
            <a:ext cx="5858256" cy="696976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ctr"/>
            <a:r>
              <a:rPr lang="en-US" sz="4000" dirty="0"/>
              <a:t>Link to presentation</a:t>
            </a:r>
          </a:p>
        </p:txBody>
      </p:sp>
      <p:sp>
        <p:nvSpPr>
          <p:cNvPr id="3" name="Rectangle 1">
            <a:extLst>
              <a:ext uri="{FF2B5EF4-FFF2-40B4-BE49-F238E27FC236}">
                <a16:creationId xmlns:a16="http://schemas.microsoft.com/office/drawing/2014/main" id="{76B9F17A-0F01-6C3D-09D5-566D7170C36A}"/>
              </a:ext>
            </a:extLst>
          </p:cNvPr>
          <p:cNvSpPr>
            <a:spLocks noChangeArrowheads="1"/>
          </p:cNvSpPr>
          <p:nvPr/>
        </p:nvSpPr>
        <p:spPr bwMode="auto">
          <a:xfrm>
            <a:off x="2692400" y="3439160"/>
            <a:ext cx="12192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hlinkClick r:id="rId2"/>
              </a:rPr>
              <a:t>PDP Study Skills - Final edit ELR.pptx</a:t>
            </a: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219640788"/>
      </p:ext>
    </p:extLst>
  </p:cSld>
  <p:clrMapOvr>
    <a:masterClrMapping/>
  </p:clrMapOvr>
</p:sld>
</file>

<file path=ppt/theme/theme1.xml><?xml version="1.0" encoding="utf-8"?>
<a:theme xmlns:a="http://schemas.openxmlformats.org/drawingml/2006/main" name="PrismaticVTI">
  <a:themeElements>
    <a:clrScheme name="AnalogousFromLightSeedRightStep">
      <a:dk1>
        <a:srgbClr val="000000"/>
      </a:dk1>
      <a:lt1>
        <a:srgbClr val="FFFFFF"/>
      </a:lt1>
      <a:dk2>
        <a:srgbClr val="3A3621"/>
      </a:dk2>
      <a:lt2>
        <a:srgbClr val="E2E8E5"/>
      </a:lt2>
      <a:accent1>
        <a:srgbClr val="EA73A4"/>
      </a:accent1>
      <a:accent2>
        <a:srgbClr val="E55454"/>
      </a:accent2>
      <a:accent3>
        <a:srgbClr val="E59053"/>
      </a:accent3>
      <a:accent4>
        <a:srgbClr val="B6A343"/>
      </a:accent4>
      <a:accent5>
        <a:srgbClr val="95AB54"/>
      </a:accent5>
      <a:accent6>
        <a:srgbClr val="69B643"/>
      </a:accent6>
      <a:hlink>
        <a:srgbClr val="578F78"/>
      </a:hlink>
      <a:folHlink>
        <a:srgbClr val="7F7F7F"/>
      </a:folHlink>
    </a:clrScheme>
    <a:fontScheme name="Custom 166">
      <a:majorFont>
        <a:latin typeface="Aharoni"/>
        <a:ea typeface=""/>
        <a:cs typeface=""/>
      </a:majorFont>
      <a:minorFont>
        <a:latin typeface="Avenir Next LT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PrismaticVTI" id="{DA44D624-A564-4DE8-8446-0CD5C485C979}" vid="{8B2B1550-B69C-4156-BAEC-B2E559F94BDB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592</Words>
  <Application>Microsoft Office PowerPoint</Application>
  <PresentationFormat>Widescreen</PresentationFormat>
  <Paragraphs>39</Paragraphs>
  <Slides>11</Slides>
  <Notes>0</Notes>
  <HiddenSlides>0</HiddenSlides>
  <MMClips>9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8" baseType="lpstr">
      <vt:lpstr>Aharoni</vt:lpstr>
      <vt:lpstr>Aptos</vt:lpstr>
      <vt:lpstr>Arial</vt:lpstr>
      <vt:lpstr>Avenir Next LT Pro</vt:lpstr>
      <vt:lpstr>Times New Roman</vt:lpstr>
      <vt:lpstr>Wingdings</vt:lpstr>
      <vt:lpstr>PrismaticVTI</vt:lpstr>
      <vt:lpstr>Personal Development Plan  Managing My Time Effectively To Complete University </vt:lpstr>
      <vt:lpstr>AI Statement</vt:lpstr>
      <vt:lpstr>SMART GOALS</vt:lpstr>
      <vt:lpstr>Specific</vt:lpstr>
      <vt:lpstr>Measurable </vt:lpstr>
      <vt:lpstr>Achievable</vt:lpstr>
      <vt:lpstr>Relevant</vt:lpstr>
      <vt:lpstr>Time-Bound</vt:lpstr>
      <vt:lpstr>References</vt:lpstr>
      <vt:lpstr>PowerPoint Presentation</vt:lpstr>
      <vt:lpstr>Link to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Emily Richards</dc:creator>
  <cp:lastModifiedBy>Emily Lewis-Richards (2419999)</cp:lastModifiedBy>
  <cp:revision>3</cp:revision>
  <dcterms:created xsi:type="dcterms:W3CDTF">2025-01-14T19:16:19Z</dcterms:created>
  <dcterms:modified xsi:type="dcterms:W3CDTF">2025-01-16T15:18:48Z</dcterms:modified>
</cp:coreProperties>
</file>