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49"/>
  </p:notesMasterIdLst>
  <p:sldIdLst>
    <p:sldId id="256" r:id="rId2"/>
    <p:sldId id="257" r:id="rId3"/>
    <p:sldId id="258" r:id="rId4"/>
    <p:sldId id="259" r:id="rId5"/>
    <p:sldId id="260" r:id="rId6"/>
    <p:sldId id="278" r:id="rId7"/>
    <p:sldId id="280" r:id="rId8"/>
    <p:sldId id="281" r:id="rId9"/>
    <p:sldId id="264" r:id="rId10"/>
    <p:sldId id="282" r:id="rId11"/>
    <p:sldId id="283" r:id="rId12"/>
    <p:sldId id="284" r:id="rId13"/>
    <p:sldId id="295" r:id="rId14"/>
    <p:sldId id="311" r:id="rId15"/>
    <p:sldId id="286" r:id="rId16"/>
    <p:sldId id="296" r:id="rId17"/>
    <p:sldId id="287" r:id="rId18"/>
    <p:sldId id="338" r:id="rId19"/>
    <p:sldId id="262" r:id="rId20"/>
    <p:sldId id="263" r:id="rId21"/>
    <p:sldId id="314" r:id="rId22"/>
    <p:sldId id="312" r:id="rId23"/>
    <p:sldId id="341" r:id="rId24"/>
    <p:sldId id="339" r:id="rId25"/>
    <p:sldId id="316" r:id="rId26"/>
    <p:sldId id="317" r:id="rId27"/>
    <p:sldId id="318" r:id="rId28"/>
    <p:sldId id="319" r:id="rId29"/>
    <p:sldId id="320" r:id="rId30"/>
    <p:sldId id="321" r:id="rId31"/>
    <p:sldId id="322" r:id="rId32"/>
    <p:sldId id="323" r:id="rId33"/>
    <p:sldId id="324" r:id="rId34"/>
    <p:sldId id="325" r:id="rId35"/>
    <p:sldId id="326" r:id="rId36"/>
    <p:sldId id="327" r:id="rId37"/>
    <p:sldId id="328" r:id="rId38"/>
    <p:sldId id="329" r:id="rId39"/>
    <p:sldId id="330" r:id="rId40"/>
    <p:sldId id="331" r:id="rId41"/>
    <p:sldId id="332" r:id="rId42"/>
    <p:sldId id="333" r:id="rId43"/>
    <p:sldId id="334" r:id="rId44"/>
    <p:sldId id="335" r:id="rId45"/>
    <p:sldId id="336" r:id="rId46"/>
    <p:sldId id="337" r:id="rId47"/>
    <p:sldId id="342" r:id="rId4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DC99EC2-5556-4F8C-93D0-8301FE6DFEA4}">
          <p14:sldIdLst>
            <p14:sldId id="256"/>
            <p14:sldId id="257"/>
            <p14:sldId id="258"/>
            <p14:sldId id="259"/>
            <p14:sldId id="260"/>
            <p14:sldId id="278"/>
            <p14:sldId id="280"/>
            <p14:sldId id="281"/>
            <p14:sldId id="264"/>
            <p14:sldId id="282"/>
            <p14:sldId id="283"/>
            <p14:sldId id="284"/>
            <p14:sldId id="295"/>
            <p14:sldId id="311"/>
            <p14:sldId id="286"/>
            <p14:sldId id="296"/>
            <p14:sldId id="287"/>
            <p14:sldId id="338"/>
            <p14:sldId id="262"/>
            <p14:sldId id="263"/>
            <p14:sldId id="314"/>
            <p14:sldId id="312"/>
            <p14:sldId id="341"/>
            <p14:sldId id="339"/>
            <p14:sldId id="316"/>
            <p14:sldId id="317"/>
            <p14:sldId id="318"/>
            <p14:sldId id="319"/>
            <p14:sldId id="320"/>
            <p14:sldId id="321"/>
            <p14:sldId id="322"/>
            <p14:sldId id="323"/>
            <p14:sldId id="324"/>
            <p14:sldId id="325"/>
            <p14:sldId id="326"/>
            <p14:sldId id="327"/>
            <p14:sldId id="328"/>
            <p14:sldId id="329"/>
            <p14:sldId id="330"/>
            <p14:sldId id="331"/>
            <p14:sldId id="332"/>
            <p14:sldId id="333"/>
            <p14:sldId id="334"/>
            <p14:sldId id="335"/>
            <p14:sldId id="336"/>
            <p14:sldId id="337"/>
            <p14:sldId id="342"/>
          </p14:sldIdLst>
        </p14:section>
        <p14:section name="Untitled Section" id="{2A8F0491-05E5-4579-8C49-691F6262B64B}">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33E077E-926B-412F-8F7A-686F4B7B794B}" type="datetimeFigureOut">
              <a:rPr lang="en-GB" smtClean="0"/>
              <a:t>04/10/2021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1083D3-8E12-492B-9559-8EC7805F0045}" type="slidenum">
              <a:rPr lang="en-GB" smtClean="0"/>
              <a:t>‹#›</a:t>
            </a:fld>
            <a:endParaRPr lang="en-GB"/>
          </a:p>
        </p:txBody>
      </p:sp>
    </p:spTree>
    <p:extLst>
      <p:ext uri="{BB962C8B-B14F-4D97-AF65-F5344CB8AC3E}">
        <p14:creationId xmlns:p14="http://schemas.microsoft.com/office/powerpoint/2010/main" val="17762767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1083D3-8E12-492B-9559-8EC7805F0045}" type="slidenum">
              <a:rPr lang="en-GB" smtClean="0"/>
              <a:t>44</a:t>
            </a:fld>
            <a:endParaRPr lang="en-GB"/>
          </a:p>
        </p:txBody>
      </p:sp>
    </p:spTree>
    <p:extLst>
      <p:ext uri="{BB962C8B-B14F-4D97-AF65-F5344CB8AC3E}">
        <p14:creationId xmlns:p14="http://schemas.microsoft.com/office/powerpoint/2010/main" val="647504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a:t>Click to edit Master title style</a:t>
            </a:r>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CA629085-91CA-4599-8E3D-C8579B03A394}" type="datetimeFigureOut">
              <a:rPr lang="en-GB" smtClean="0"/>
              <a:t>04/10/2021</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9BAF133F-202B-4E53-9F54-CCFFC3D2860B}"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CA629085-91CA-4599-8E3D-C8579B03A394}"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AF133F-202B-4E53-9F54-CCFFC3D2860B}"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a:t>Click to edit Master title style</a:t>
            </a:r>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CA629085-91CA-4599-8E3D-C8579B03A394}" type="datetimeFigureOut">
              <a:rPr lang="en-GB" smtClean="0"/>
              <a:t>04/10/2021</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9BAF133F-202B-4E53-9F54-CCFFC3D2860B}"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CA629085-91CA-4599-8E3D-C8579B03A394}" type="datetimeFigureOut">
              <a:rPr lang="en-GB" smtClean="0"/>
              <a:t>04/10/2021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AF133F-202B-4E53-9F54-CCFFC3D2860B}"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CA629085-91CA-4599-8E3D-C8579B03A394}" type="datetimeFigureOut">
              <a:rPr lang="en-GB" smtClean="0"/>
              <a:t>04/10/2021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BAF133F-202B-4E53-9F54-CCFFC3D2860B}"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CA629085-91CA-4599-8E3D-C8579B03A394}" type="datetimeFigureOut">
              <a:rPr lang="en-GB" smtClean="0"/>
              <a:t>04/10/2021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BAF133F-202B-4E53-9F54-CCFFC3D2860B}"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629085-91CA-4599-8E3D-C8579B03A394}" type="datetimeFigureOut">
              <a:rPr lang="en-GB" smtClean="0"/>
              <a:t>04/10/2021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BAF133F-202B-4E53-9F54-CCFFC3D2860B}"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a:t>Click to edit Master title style</a:t>
            </a:r>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CA629085-91CA-4599-8E3D-C8579B03A394}" type="datetimeFigureOut">
              <a:rPr lang="en-GB" smtClean="0"/>
              <a:t>04/10/2021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AF133F-202B-4E53-9F54-CCFFC3D2860B}"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a:t>Click to edit Master title style</a:t>
            </a:r>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CA629085-91CA-4599-8E3D-C8579B03A394}" type="datetimeFigureOut">
              <a:rPr lang="en-GB" smtClean="0"/>
              <a:t>04/10/2021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AF133F-202B-4E53-9F54-CCFFC3D2860B}"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A629085-91CA-4599-8E3D-C8579B03A394}"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AF133F-202B-4E53-9F54-CCFFC3D2860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A629085-91CA-4599-8E3D-C8579B03A394}"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AF133F-202B-4E53-9F54-CCFFC3D2860B}"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a:t>Click to edit Master title style</a:t>
            </a:r>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CA629085-91CA-4599-8E3D-C8579B03A394}" type="datetimeFigureOut">
              <a:rPr lang="en-GB" smtClean="0"/>
              <a:t>04/10/2021</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9BAF133F-202B-4E53-9F54-CCFFC3D2860B}"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fontScale="70000" lnSpcReduction="20000"/>
          </a:bodyPr>
          <a:lstStyle/>
          <a:p>
            <a:r>
              <a:rPr lang="en-GB" dirty="0"/>
              <a:t>Introduction and Module Overview</a:t>
            </a:r>
          </a:p>
          <a:p>
            <a:r>
              <a:rPr lang="en-GB" dirty="0"/>
              <a:t>Dr Darrel Williams</a:t>
            </a:r>
          </a:p>
        </p:txBody>
      </p:sp>
      <p:sp>
        <p:nvSpPr>
          <p:cNvPr id="4" name="Title 3"/>
          <p:cNvSpPr>
            <a:spLocks noGrp="1"/>
          </p:cNvSpPr>
          <p:nvPr>
            <p:ph type="ctrTitle"/>
          </p:nvPr>
        </p:nvSpPr>
        <p:spPr>
          <a:xfrm>
            <a:off x="1219200" y="3573016"/>
            <a:ext cx="7025208" cy="1440160"/>
          </a:xfrm>
        </p:spPr>
        <p:txBody>
          <a:bodyPr>
            <a:normAutofit fontScale="90000"/>
          </a:bodyPr>
          <a:lstStyle/>
          <a:p>
            <a:r>
              <a:rPr lang="en-GB" dirty="0"/>
              <a:t>ECYW4006</a:t>
            </a:r>
            <a:br>
              <a:rPr lang="en-GB" dirty="0"/>
            </a:br>
            <a:r>
              <a:rPr lang="en-GB" dirty="0"/>
              <a:t>Youth Work Practice 1: Preparing the Workforce</a:t>
            </a:r>
          </a:p>
        </p:txBody>
      </p:sp>
    </p:spTree>
    <p:extLst>
      <p:ext uri="{BB962C8B-B14F-4D97-AF65-F5344CB8AC3E}">
        <p14:creationId xmlns:p14="http://schemas.microsoft.com/office/powerpoint/2010/main" val="33973417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Introduction and Module Overview</a:t>
            </a:r>
          </a:p>
        </p:txBody>
      </p:sp>
      <p:sp>
        <p:nvSpPr>
          <p:cNvPr id="3" name="Content Placeholder 2"/>
          <p:cNvSpPr>
            <a:spLocks noGrp="1"/>
          </p:cNvSpPr>
          <p:nvPr>
            <p:ph sz="quarter" idx="1"/>
          </p:nvPr>
        </p:nvSpPr>
        <p:spPr>
          <a:xfrm>
            <a:off x="457200" y="764704"/>
            <a:ext cx="8229600" cy="5616624"/>
          </a:xfrm>
        </p:spPr>
        <p:txBody>
          <a:bodyPr>
            <a:normAutofit/>
          </a:bodyPr>
          <a:lstStyle/>
          <a:p>
            <a:pPr marL="0" indent="0">
              <a:buNone/>
            </a:pPr>
            <a:endParaRPr lang="en-GB" sz="3500" dirty="0"/>
          </a:p>
          <a:p>
            <a:r>
              <a:rPr lang="en-GB" sz="3500" dirty="0"/>
              <a:t>Today Week 1 </a:t>
            </a:r>
          </a:p>
          <a:p>
            <a:pPr lvl="1"/>
            <a:r>
              <a:rPr lang="en-GB" sz="3000" dirty="0"/>
              <a:t>Introduction and Module Overview</a:t>
            </a:r>
          </a:p>
          <a:p>
            <a:pPr lvl="1"/>
            <a:r>
              <a:rPr lang="en-GB" sz="3000" dirty="0"/>
              <a:t>Assessments and Submission date</a:t>
            </a:r>
          </a:p>
          <a:p>
            <a:pPr lvl="1"/>
            <a:r>
              <a:rPr lang="en-GB" sz="3000" dirty="0"/>
              <a:t>An introduction to the Fieldwork Guidelines</a:t>
            </a:r>
          </a:p>
          <a:p>
            <a:pPr lvl="1"/>
            <a:r>
              <a:rPr lang="en-GB" sz="3000" dirty="0"/>
              <a:t>An Introduction to the National Occupational Standards</a:t>
            </a:r>
          </a:p>
          <a:p>
            <a:pPr lvl="1"/>
            <a:r>
              <a:rPr lang="en-GB" sz="3000" dirty="0"/>
              <a:t>Important Considerations</a:t>
            </a:r>
          </a:p>
          <a:p>
            <a:pPr lvl="1"/>
            <a:r>
              <a:rPr lang="en-GB" sz="3000" dirty="0"/>
              <a:t>Individual Tasks and Directed Study to reinforce the learning.</a:t>
            </a:r>
          </a:p>
          <a:p>
            <a:endParaRPr lang="en-GB" sz="3500" dirty="0"/>
          </a:p>
        </p:txBody>
      </p:sp>
    </p:spTree>
    <p:extLst>
      <p:ext uri="{BB962C8B-B14F-4D97-AF65-F5344CB8AC3E}">
        <p14:creationId xmlns:p14="http://schemas.microsoft.com/office/powerpoint/2010/main" val="1887762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a:t>
            </a:r>
          </a:p>
        </p:txBody>
      </p:sp>
      <p:sp>
        <p:nvSpPr>
          <p:cNvPr id="3" name="Content Placeholder 2"/>
          <p:cNvSpPr>
            <a:spLocks noGrp="1"/>
          </p:cNvSpPr>
          <p:nvPr>
            <p:ph sz="quarter" idx="1"/>
          </p:nvPr>
        </p:nvSpPr>
        <p:spPr>
          <a:xfrm>
            <a:off x="457200" y="1143000"/>
            <a:ext cx="8229600" cy="5238328"/>
          </a:xfrm>
        </p:spPr>
        <p:txBody>
          <a:bodyPr/>
          <a:lstStyle/>
          <a:p>
            <a:r>
              <a:rPr lang="en-GB" dirty="0"/>
              <a:t>To provide students with an understanding of the key approaches and practices linking the theory and practice of  Youth and Community Work, with the opportunity to develop students’ youth work skills, knowledge and understanding within an appropriate 200 hour placement</a:t>
            </a:r>
          </a:p>
          <a:p>
            <a:endParaRPr lang="en-GB" dirty="0"/>
          </a:p>
        </p:txBody>
      </p:sp>
    </p:spTree>
    <p:extLst>
      <p:ext uri="{BB962C8B-B14F-4D97-AF65-F5344CB8AC3E}">
        <p14:creationId xmlns:p14="http://schemas.microsoft.com/office/powerpoint/2010/main" val="39968463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57200" y="1772816"/>
            <a:ext cx="8229600" cy="4680520"/>
          </a:xfrm>
        </p:spPr>
        <p:txBody>
          <a:bodyPr>
            <a:normAutofit/>
          </a:bodyPr>
          <a:lstStyle/>
          <a:p>
            <a:pPr fontAlgn="base" hangingPunct="0"/>
            <a:r>
              <a:rPr lang="en-GB" dirty="0"/>
              <a:t>Successfully complete a 200 hour placement in accordance with the principles and values of youth work. </a:t>
            </a:r>
          </a:p>
          <a:p>
            <a:pPr fontAlgn="base" hangingPunct="0"/>
            <a:r>
              <a:rPr lang="en-GB" dirty="0"/>
              <a:t>Engage in reflection and supervised practice.</a:t>
            </a:r>
          </a:p>
          <a:p>
            <a:pPr fontAlgn="base" hangingPunct="0"/>
            <a:r>
              <a:rPr lang="en-GB" dirty="0"/>
              <a:t>Begin to identify the development needs of young people in communities and responses associated of youth work in the voluntary and maintained sectors.</a:t>
            </a:r>
          </a:p>
          <a:p>
            <a:pPr fontAlgn="base" hangingPunct="0"/>
            <a:r>
              <a:rPr lang="en-GB" dirty="0"/>
              <a:t>Organise their knowledge and learning through use of a range of information resources, and present their work at the appropriate level, and reflect upon sustainable literacy skills developed.</a:t>
            </a:r>
          </a:p>
          <a:p>
            <a:endParaRPr lang="en-GB" dirty="0"/>
          </a:p>
        </p:txBody>
      </p:sp>
      <p:sp>
        <p:nvSpPr>
          <p:cNvPr id="5" name="Title 1"/>
          <p:cNvSpPr>
            <a:spLocks noGrp="1"/>
          </p:cNvSpPr>
          <p:nvPr>
            <p:ph type="title"/>
          </p:nvPr>
        </p:nvSpPr>
        <p:spPr>
          <a:xfrm>
            <a:off x="457200" y="908720"/>
            <a:ext cx="8229600" cy="1224136"/>
          </a:xfrm>
        </p:spPr>
        <p:txBody>
          <a:bodyPr>
            <a:normAutofit fontScale="90000"/>
          </a:bodyPr>
          <a:lstStyle/>
          <a:p>
            <a:pPr marL="114300" lvl="0">
              <a:spcBef>
                <a:spcPct val="20000"/>
              </a:spcBef>
            </a:pPr>
            <a:r>
              <a:rPr lang="en-GB" dirty="0"/>
              <a:t>Learning Outcomes</a:t>
            </a:r>
            <a:br>
              <a:rPr lang="en-GB" dirty="0"/>
            </a:br>
            <a:br>
              <a:rPr lang="en-GB" dirty="0"/>
            </a:br>
            <a:r>
              <a:rPr lang="en-GB" sz="1700" cap="none" dirty="0">
                <a:solidFill>
                  <a:srgbClr val="564B3C"/>
                </a:solidFill>
                <a:latin typeface="Century Gothic"/>
                <a:ea typeface="+mn-ea"/>
                <a:cs typeface="+mn-cs"/>
              </a:rPr>
              <a:t>Upon Successful completion of this module, the student should be able to demonstrate the ability to:</a:t>
            </a:r>
            <a:br>
              <a:rPr lang="en-GB" sz="1700" cap="none" dirty="0">
                <a:solidFill>
                  <a:srgbClr val="564B3C"/>
                </a:solidFill>
                <a:latin typeface="Century Gothic"/>
                <a:ea typeface="+mn-ea"/>
                <a:cs typeface="+mn-cs"/>
              </a:rPr>
            </a:br>
            <a:endParaRPr lang="en-GB" dirty="0"/>
          </a:p>
        </p:txBody>
      </p:sp>
    </p:spTree>
    <p:extLst>
      <p:ext uri="{BB962C8B-B14F-4D97-AF65-F5344CB8AC3E}">
        <p14:creationId xmlns:p14="http://schemas.microsoft.com/office/powerpoint/2010/main" val="2952655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a:t>
            </a:r>
          </a:p>
        </p:txBody>
      </p:sp>
      <p:sp>
        <p:nvSpPr>
          <p:cNvPr id="3" name="Content Placeholder 2"/>
          <p:cNvSpPr>
            <a:spLocks noGrp="1"/>
          </p:cNvSpPr>
          <p:nvPr>
            <p:ph sz="quarter" idx="1"/>
          </p:nvPr>
        </p:nvSpPr>
        <p:spPr>
          <a:xfrm>
            <a:off x="457200" y="1412776"/>
            <a:ext cx="8229600" cy="5112568"/>
          </a:xfrm>
        </p:spPr>
        <p:txBody>
          <a:bodyPr>
            <a:normAutofit/>
          </a:bodyPr>
          <a:lstStyle/>
          <a:p>
            <a:pPr lvl="0" fontAlgn="base" hangingPunct="0"/>
            <a:r>
              <a:rPr lang="en-GB" dirty="0"/>
              <a:t>How to prepare for placement including identifying sources of support, the importance of working within existing policies and procedures (safeguarding and child protection and health and safety at work for example). </a:t>
            </a:r>
          </a:p>
          <a:p>
            <a:pPr lvl="0" fontAlgn="base" hangingPunct="0"/>
            <a:r>
              <a:rPr lang="en-GB" dirty="0"/>
              <a:t>The importance of demonstrating appropriate principles and values within Youth and Community Work.</a:t>
            </a:r>
          </a:p>
          <a:p>
            <a:r>
              <a:rPr lang="en-GB" dirty="0"/>
              <a:t>Understanding forms of supervision and the importance of engaging in supervision for learning and improving practice.</a:t>
            </a:r>
          </a:p>
          <a:p>
            <a:pPr fontAlgn="base" hangingPunct="0"/>
            <a:r>
              <a:rPr lang="en-GB" dirty="0"/>
              <a:t>Understanding reflective practice and the process of professional development planning</a:t>
            </a:r>
          </a:p>
        </p:txBody>
      </p:sp>
    </p:spTree>
    <p:extLst>
      <p:ext uri="{BB962C8B-B14F-4D97-AF65-F5344CB8AC3E}">
        <p14:creationId xmlns:p14="http://schemas.microsoft.com/office/powerpoint/2010/main" val="3576692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a:t>
            </a:r>
          </a:p>
        </p:txBody>
      </p:sp>
      <p:sp>
        <p:nvSpPr>
          <p:cNvPr id="3" name="Content Placeholder 2"/>
          <p:cNvSpPr>
            <a:spLocks noGrp="1"/>
          </p:cNvSpPr>
          <p:nvPr>
            <p:ph sz="quarter" idx="1"/>
          </p:nvPr>
        </p:nvSpPr>
        <p:spPr>
          <a:xfrm>
            <a:off x="457200" y="1340768"/>
            <a:ext cx="8507288" cy="5400600"/>
          </a:xfrm>
        </p:spPr>
        <p:txBody>
          <a:bodyPr>
            <a:normAutofit fontScale="92500"/>
          </a:bodyPr>
          <a:lstStyle/>
          <a:p>
            <a:pPr lvl="0" fontAlgn="base" hangingPunct="0"/>
            <a:r>
              <a:rPr lang="en-GB" dirty="0"/>
              <a:t>Identifying, establishing and managing ones boundaries with young people. </a:t>
            </a:r>
          </a:p>
          <a:p>
            <a:pPr lvl="0" fontAlgn="base" hangingPunct="0"/>
            <a:r>
              <a:rPr lang="en-GB" dirty="0"/>
              <a:t>Beginning research as a Youth and Community Worker. </a:t>
            </a:r>
          </a:p>
          <a:p>
            <a:pPr lvl="0" fontAlgn="base" hangingPunct="0"/>
            <a:r>
              <a:rPr lang="en-GB" dirty="0"/>
              <a:t>How to encourage youth work activities which enable creativity and innovation in the voluntary and maintained sector.</a:t>
            </a:r>
          </a:p>
          <a:p>
            <a:pPr lvl="0" fontAlgn="base" hangingPunct="0"/>
            <a:r>
              <a:rPr lang="en-GB" dirty="0"/>
              <a:t>Understanding the purpose of the placement organisation and the role of the practitioner in contributing to delivering that vision.</a:t>
            </a:r>
          </a:p>
          <a:p>
            <a:r>
              <a:rPr lang="en-GB" dirty="0"/>
              <a:t>Understanding and working within ones existing knowledge and expertise and understanding when and how to pass on appropriate information</a:t>
            </a:r>
          </a:p>
          <a:p>
            <a:pPr lvl="0" fontAlgn="base" hangingPunct="0"/>
            <a:endParaRPr lang="en-GB" dirty="0"/>
          </a:p>
          <a:p>
            <a:pPr marL="0" indent="0">
              <a:buNone/>
            </a:pPr>
            <a:r>
              <a:rPr lang="en-GB" dirty="0"/>
              <a:t> </a:t>
            </a:r>
          </a:p>
          <a:p>
            <a:endParaRPr lang="en-GB" dirty="0"/>
          </a:p>
        </p:txBody>
      </p:sp>
    </p:spTree>
    <p:extLst>
      <p:ext uri="{BB962C8B-B14F-4D97-AF65-F5344CB8AC3E}">
        <p14:creationId xmlns:p14="http://schemas.microsoft.com/office/powerpoint/2010/main" val="4197046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 - 4 Components (Parts)</a:t>
            </a:r>
          </a:p>
        </p:txBody>
      </p:sp>
      <p:sp>
        <p:nvSpPr>
          <p:cNvPr id="3" name="Content Placeholder 2"/>
          <p:cNvSpPr>
            <a:spLocks noGrp="1"/>
          </p:cNvSpPr>
          <p:nvPr>
            <p:ph sz="quarter" idx="1"/>
          </p:nvPr>
        </p:nvSpPr>
        <p:spPr>
          <a:xfrm>
            <a:off x="457200" y="1412776"/>
            <a:ext cx="8229600" cy="5112568"/>
          </a:xfrm>
        </p:spPr>
        <p:txBody>
          <a:bodyPr/>
          <a:lstStyle/>
          <a:p>
            <a:pPr marL="114300" indent="0">
              <a:buNone/>
            </a:pPr>
            <a:r>
              <a:rPr lang="en-GB" b="1" u="sng" dirty="0">
                <a:solidFill>
                  <a:srgbClr val="FF0000"/>
                </a:solidFill>
              </a:rPr>
              <a:t>Assessment Component 1 – 80%</a:t>
            </a:r>
          </a:p>
          <a:p>
            <a:pPr marL="114300" indent="0">
              <a:buNone/>
            </a:pPr>
            <a:r>
              <a:rPr lang="en-GB" dirty="0">
                <a:solidFill>
                  <a:srgbClr val="FF0000"/>
                </a:solidFill>
              </a:rPr>
              <a:t>Coursework:  A professional Journal (3000 words).</a:t>
            </a:r>
          </a:p>
          <a:p>
            <a:pPr marL="114300" indent="0">
              <a:buNone/>
            </a:pPr>
            <a:endParaRPr lang="en-GB" dirty="0">
              <a:solidFill>
                <a:srgbClr val="FF0000"/>
              </a:solidFill>
            </a:endParaRPr>
          </a:p>
          <a:p>
            <a:pPr marL="114300" indent="0">
              <a:buNone/>
            </a:pPr>
            <a:r>
              <a:rPr lang="en-GB" b="1" u="sng" dirty="0"/>
              <a:t>Assessment Component 2 – 10%</a:t>
            </a:r>
          </a:p>
          <a:p>
            <a:pPr marL="114300" indent="0">
              <a:buNone/>
            </a:pPr>
            <a:r>
              <a:rPr lang="en-GB" dirty="0"/>
              <a:t>Practical:  A Learning Mentor Report making clear reference to examples from the student’s practice and conduct while on placement.  The report will include the requirement for the Learning Mentor to observe and comment upon a specific piece of the student’s practice.</a:t>
            </a:r>
          </a:p>
        </p:txBody>
      </p:sp>
    </p:spTree>
    <p:extLst>
      <p:ext uri="{BB962C8B-B14F-4D97-AF65-F5344CB8AC3E}">
        <p14:creationId xmlns:p14="http://schemas.microsoft.com/office/powerpoint/2010/main" val="16066198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sz="quarter" idx="1"/>
          </p:nvPr>
        </p:nvSpPr>
        <p:spPr/>
        <p:txBody>
          <a:bodyPr/>
          <a:lstStyle/>
          <a:p>
            <a:pPr marL="114300" indent="0">
              <a:buNone/>
            </a:pPr>
            <a:r>
              <a:rPr lang="en-GB" b="1" u="sng" dirty="0"/>
              <a:t>Assessment Component 3 – 10%</a:t>
            </a:r>
          </a:p>
          <a:p>
            <a:pPr marL="114300" indent="0">
              <a:buNone/>
            </a:pPr>
            <a:r>
              <a:rPr lang="en-GB" dirty="0"/>
              <a:t>Practical:  A report from the Fieldwork Supervisor reflecting on the student’s engagement with group supervision and reflective practice</a:t>
            </a:r>
          </a:p>
          <a:p>
            <a:pPr marL="114300" indent="0">
              <a:buNone/>
            </a:pPr>
            <a:endParaRPr lang="en-GB" dirty="0"/>
          </a:p>
        </p:txBody>
      </p:sp>
    </p:spTree>
    <p:extLst>
      <p:ext uri="{BB962C8B-B14F-4D97-AF65-F5344CB8AC3E}">
        <p14:creationId xmlns:p14="http://schemas.microsoft.com/office/powerpoint/2010/main" val="19842696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6128" y="260648"/>
            <a:ext cx="8260672" cy="1296144"/>
          </a:xfrm>
        </p:spPr>
        <p:txBody>
          <a:bodyPr>
            <a:noAutofit/>
          </a:bodyPr>
          <a:lstStyle/>
          <a:p>
            <a:pPr marL="114300" indent="0"/>
            <a:br>
              <a:rPr lang="en-GB" sz="2800" b="1" dirty="0"/>
            </a:br>
            <a:r>
              <a:rPr lang="en-GB" sz="3600" b="1" dirty="0"/>
              <a:t>Assessment Component  1 – 80%</a:t>
            </a:r>
            <a:br>
              <a:rPr lang="en-GB" sz="3600" b="1" dirty="0"/>
            </a:br>
            <a:r>
              <a:rPr lang="en-GB" sz="2400" b="1" i="1" dirty="0"/>
              <a:t>Coursework: A Professional Journal (3000 words)</a:t>
            </a:r>
          </a:p>
        </p:txBody>
      </p:sp>
      <p:sp>
        <p:nvSpPr>
          <p:cNvPr id="3" name="Content Placeholder 2"/>
          <p:cNvSpPr>
            <a:spLocks noGrp="1"/>
          </p:cNvSpPr>
          <p:nvPr>
            <p:ph sz="quarter" idx="1"/>
          </p:nvPr>
        </p:nvSpPr>
        <p:spPr>
          <a:xfrm>
            <a:off x="457200" y="1700808"/>
            <a:ext cx="8229600" cy="4824536"/>
          </a:xfrm>
        </p:spPr>
        <p:txBody>
          <a:bodyPr>
            <a:normAutofit lnSpcReduction="10000"/>
          </a:bodyPr>
          <a:lstStyle/>
          <a:p>
            <a:pPr algn="l"/>
            <a:r>
              <a:rPr lang="en-GB" b="0" i="0" dirty="0">
                <a:solidFill>
                  <a:srgbClr val="000000"/>
                </a:solidFill>
                <a:effectLst/>
              </a:rPr>
              <a:t>The Journal will include the following:</a:t>
            </a:r>
          </a:p>
          <a:p>
            <a:pPr algn="l"/>
            <a:r>
              <a:rPr lang="en-GB" b="0" i="0" dirty="0">
                <a:solidFill>
                  <a:srgbClr val="000000"/>
                </a:solidFill>
                <a:effectLst/>
              </a:rPr>
              <a:t>An observation and evaluation of the structure and work of the placement provider, identifying examples of good youth work practice linked to theory and policy</a:t>
            </a:r>
          </a:p>
          <a:p>
            <a:pPr algn="l"/>
            <a:r>
              <a:rPr lang="en-GB" b="0" i="0" dirty="0">
                <a:solidFill>
                  <a:srgbClr val="000000"/>
                </a:solidFill>
                <a:effectLst/>
              </a:rPr>
              <a:t>A community profile drawing on wider reading</a:t>
            </a:r>
          </a:p>
          <a:p>
            <a:pPr algn="l"/>
            <a:r>
              <a:rPr lang="en-GB" b="0" i="0" dirty="0">
                <a:solidFill>
                  <a:srgbClr val="000000"/>
                </a:solidFill>
                <a:effectLst/>
              </a:rPr>
              <a:t>A summary of your own learning and development identifying ways in which your learning can be applied to your future placement practice. Your summary should be linked to your professional development plan and underpinned to examples from your practice and appropriate literature including the National Occupational Standards for Youth Work.</a:t>
            </a:r>
          </a:p>
        </p:txBody>
      </p:sp>
    </p:spTree>
    <p:extLst>
      <p:ext uri="{BB962C8B-B14F-4D97-AF65-F5344CB8AC3E}">
        <p14:creationId xmlns:p14="http://schemas.microsoft.com/office/powerpoint/2010/main" val="4298442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188368"/>
          </a:xfrm>
        </p:spPr>
        <p:txBody>
          <a:bodyPr>
            <a:noAutofit/>
          </a:bodyPr>
          <a:lstStyle/>
          <a:p>
            <a:r>
              <a:rPr lang="en-GB" sz="4000" dirty="0"/>
              <a:t>Assessment components 2 and 3</a:t>
            </a:r>
          </a:p>
        </p:txBody>
      </p:sp>
      <p:sp>
        <p:nvSpPr>
          <p:cNvPr id="3" name="Content Placeholder 2"/>
          <p:cNvSpPr>
            <a:spLocks noGrp="1"/>
          </p:cNvSpPr>
          <p:nvPr>
            <p:ph sz="quarter" idx="1"/>
          </p:nvPr>
        </p:nvSpPr>
        <p:spPr>
          <a:xfrm>
            <a:off x="457200" y="1412776"/>
            <a:ext cx="8229600" cy="5184576"/>
          </a:xfrm>
        </p:spPr>
        <p:txBody>
          <a:bodyPr>
            <a:normAutofit fontScale="92500" lnSpcReduction="10000"/>
          </a:bodyPr>
          <a:lstStyle/>
          <a:p>
            <a:pPr marL="114300" indent="0">
              <a:buNone/>
            </a:pPr>
            <a:r>
              <a:rPr lang="en-GB" b="1" u="sng" dirty="0"/>
              <a:t>Assessment Component 2 – 10%</a:t>
            </a:r>
          </a:p>
          <a:p>
            <a:pPr marL="114300" indent="0">
              <a:buNone/>
            </a:pPr>
            <a:r>
              <a:rPr lang="en-GB" dirty="0"/>
              <a:t>Practical:  A Learning Mentor Report making clear reference to examples from the student’s practice and conduct while on placement.  The report will include the requirement for the Learning Mentor to observe and comment upon a specific piece of the student’s practice.</a:t>
            </a:r>
          </a:p>
          <a:p>
            <a:pPr marL="114300" indent="0">
              <a:buNone/>
            </a:pPr>
            <a:endParaRPr lang="en-GB" b="1" u="sng" dirty="0"/>
          </a:p>
          <a:p>
            <a:pPr marL="114300" indent="0">
              <a:buNone/>
            </a:pPr>
            <a:r>
              <a:rPr lang="en-GB" b="1" u="sng" dirty="0"/>
              <a:t>Assessment Component 3 – 10%</a:t>
            </a:r>
          </a:p>
          <a:p>
            <a:pPr marL="114300" indent="0">
              <a:buNone/>
            </a:pPr>
            <a:r>
              <a:rPr lang="en-GB" dirty="0"/>
              <a:t>Practical: A report from the Fieldwork Supervisor reflecting on the student’s engagement with group supervision and reflective practice</a:t>
            </a:r>
          </a:p>
          <a:p>
            <a:pPr marL="114300" indent="0">
              <a:buNone/>
            </a:pPr>
            <a:endParaRPr lang="en-GB" dirty="0"/>
          </a:p>
          <a:p>
            <a:pPr marL="0" indent="0">
              <a:buNone/>
            </a:pPr>
            <a:r>
              <a:rPr lang="en-GB" sz="3000" b="1" dirty="0"/>
              <a:t>What is apparent about the above components?</a:t>
            </a:r>
          </a:p>
          <a:p>
            <a:pPr marL="114300" indent="0">
              <a:buNone/>
            </a:pPr>
            <a:endParaRPr lang="en-GB" sz="3000" dirty="0"/>
          </a:p>
          <a:p>
            <a:endParaRPr lang="en-GB" dirty="0"/>
          </a:p>
        </p:txBody>
      </p:sp>
    </p:spTree>
    <p:extLst>
      <p:ext uri="{BB962C8B-B14F-4D97-AF65-F5344CB8AC3E}">
        <p14:creationId xmlns:p14="http://schemas.microsoft.com/office/powerpoint/2010/main" val="21151495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Important information</a:t>
            </a:r>
          </a:p>
        </p:txBody>
      </p:sp>
      <p:sp>
        <p:nvSpPr>
          <p:cNvPr id="3" name="Content Placeholder 2"/>
          <p:cNvSpPr>
            <a:spLocks noGrp="1"/>
          </p:cNvSpPr>
          <p:nvPr>
            <p:ph sz="quarter" idx="1"/>
          </p:nvPr>
        </p:nvSpPr>
        <p:spPr>
          <a:xfrm>
            <a:off x="457200" y="1556792"/>
            <a:ext cx="8229600" cy="4896544"/>
          </a:xfrm>
        </p:spPr>
        <p:txBody>
          <a:bodyPr>
            <a:normAutofit/>
          </a:bodyPr>
          <a:lstStyle/>
          <a:p>
            <a:pPr>
              <a:buClr>
                <a:srgbClr val="93A299"/>
              </a:buClr>
            </a:pPr>
            <a:r>
              <a:rPr lang="en-GB" sz="2800" dirty="0"/>
              <a:t>The previous components are completed by somebody else involved with your placement learning. </a:t>
            </a:r>
          </a:p>
          <a:p>
            <a:pPr marL="114300" lvl="0" indent="0">
              <a:buClr>
                <a:srgbClr val="93A299"/>
              </a:buClr>
              <a:buNone/>
            </a:pPr>
            <a:endParaRPr lang="en-GB" sz="3600" dirty="0"/>
          </a:p>
          <a:p>
            <a:pPr lvl="0">
              <a:buClr>
                <a:srgbClr val="93A299"/>
              </a:buClr>
            </a:pPr>
            <a:r>
              <a:rPr lang="en-GB" sz="2800" dirty="0"/>
              <a:t>For example the learning mentor will write the learning mentor’s report, and your supervisor will prepare a report on how well you have engaged in the supervision process, (which consists of 6 supervision meetings with you and them).  </a:t>
            </a:r>
          </a:p>
          <a:p>
            <a:pPr lvl="0">
              <a:buClr>
                <a:srgbClr val="93A299"/>
              </a:buClr>
            </a:pPr>
            <a:endParaRPr lang="en-GB" sz="1800" dirty="0">
              <a:solidFill>
                <a:srgbClr val="564B3C"/>
              </a:solidFill>
            </a:endParaRPr>
          </a:p>
          <a:p>
            <a:endParaRPr lang="en-GB" dirty="0"/>
          </a:p>
        </p:txBody>
      </p:sp>
    </p:spTree>
    <p:extLst>
      <p:ext uri="{BB962C8B-B14F-4D97-AF65-F5344CB8AC3E}">
        <p14:creationId xmlns:p14="http://schemas.microsoft.com/office/powerpoint/2010/main" val="27018063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Important information</a:t>
            </a:r>
          </a:p>
        </p:txBody>
      </p:sp>
      <p:sp>
        <p:nvSpPr>
          <p:cNvPr id="3" name="Content Placeholder 2"/>
          <p:cNvSpPr>
            <a:spLocks noGrp="1"/>
          </p:cNvSpPr>
          <p:nvPr>
            <p:ph sz="quarter" idx="1"/>
          </p:nvPr>
        </p:nvSpPr>
        <p:spPr>
          <a:xfrm>
            <a:off x="457200" y="1268760"/>
            <a:ext cx="8229600" cy="5256584"/>
          </a:xfrm>
        </p:spPr>
        <p:txBody>
          <a:bodyPr>
            <a:normAutofit fontScale="85000" lnSpcReduction="20000"/>
          </a:bodyPr>
          <a:lstStyle/>
          <a:p>
            <a:pPr lvl="0">
              <a:buClr>
                <a:srgbClr val="93A299"/>
              </a:buClr>
            </a:pPr>
            <a:r>
              <a:rPr lang="en-GB" sz="3000" dirty="0"/>
              <a:t>However the reports are written on </a:t>
            </a:r>
            <a:r>
              <a:rPr lang="en-GB" sz="3000" b="1" dirty="0"/>
              <a:t>you</a:t>
            </a:r>
            <a:r>
              <a:rPr lang="en-GB" sz="3000" dirty="0"/>
              <a:t> and therefore how </a:t>
            </a:r>
            <a:r>
              <a:rPr lang="en-GB" sz="3000" b="1" dirty="0"/>
              <a:t>you engage </a:t>
            </a:r>
            <a:r>
              <a:rPr lang="en-GB" sz="3000" dirty="0"/>
              <a:t>in the placement  and in the supervision process is of utmost importance.</a:t>
            </a:r>
          </a:p>
          <a:p>
            <a:pPr marL="114300" lvl="0" indent="0">
              <a:buClr>
                <a:srgbClr val="93A299"/>
              </a:buClr>
              <a:buNone/>
            </a:pPr>
            <a:endParaRPr lang="en-GB" sz="3000" dirty="0"/>
          </a:p>
          <a:p>
            <a:pPr lvl="0">
              <a:buClr>
                <a:srgbClr val="93A299"/>
              </a:buClr>
            </a:pPr>
            <a:r>
              <a:rPr lang="en-GB" sz="3000" dirty="0"/>
              <a:t>You are also responsible for co-ordinating the previous components, therefore  </a:t>
            </a:r>
            <a:r>
              <a:rPr lang="en-GB" sz="3000" b="1" dirty="0"/>
              <a:t>you are in charge</a:t>
            </a:r>
            <a:r>
              <a:rPr lang="en-GB" sz="3000" dirty="0"/>
              <a:t> of ensuring that the learning mentor is aware of the deadline date for receiving the report (be mindful to set this date before the final submission of your portfolio).The last thing you want is to be waiting for this on the deadline day. </a:t>
            </a:r>
          </a:p>
          <a:p>
            <a:pPr lvl="0">
              <a:buClr>
                <a:srgbClr val="93A299"/>
              </a:buClr>
            </a:pPr>
            <a:endParaRPr lang="en-GB" sz="3000" dirty="0"/>
          </a:p>
          <a:p>
            <a:pPr lvl="0">
              <a:buClr>
                <a:srgbClr val="93A299"/>
              </a:buClr>
            </a:pPr>
            <a:r>
              <a:rPr lang="en-GB" sz="3000" dirty="0"/>
              <a:t>For Example if the submission of the portfolio is on Thursday the 25</a:t>
            </a:r>
            <a:r>
              <a:rPr lang="en-GB" sz="3000" baseline="30000" dirty="0"/>
              <a:t>th</a:t>
            </a:r>
            <a:r>
              <a:rPr lang="en-GB" sz="3000" dirty="0"/>
              <a:t> March 2021 then you may ask the learning mentor to prepare the report 2 weeks before this date.</a:t>
            </a:r>
          </a:p>
          <a:p>
            <a:endParaRPr lang="en-GB" dirty="0"/>
          </a:p>
        </p:txBody>
      </p:sp>
    </p:spTree>
    <p:extLst>
      <p:ext uri="{BB962C8B-B14F-4D97-AF65-F5344CB8AC3E}">
        <p14:creationId xmlns:p14="http://schemas.microsoft.com/office/powerpoint/2010/main" val="29229425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Important Considerations</a:t>
            </a:r>
          </a:p>
        </p:txBody>
      </p:sp>
      <p:sp>
        <p:nvSpPr>
          <p:cNvPr id="3" name="Content Placeholder 2"/>
          <p:cNvSpPr>
            <a:spLocks noGrp="1"/>
          </p:cNvSpPr>
          <p:nvPr>
            <p:ph sz="quarter" idx="1"/>
          </p:nvPr>
        </p:nvSpPr>
        <p:spPr/>
        <p:txBody>
          <a:bodyPr>
            <a:normAutofit lnSpcReduction="10000"/>
          </a:bodyPr>
          <a:lstStyle/>
          <a:p>
            <a:r>
              <a:rPr lang="en-GB" dirty="0"/>
              <a:t>Be mindful that our visiting tutors/supervisors are also in full time employment and that you will have to negotiate your dates and times with them.</a:t>
            </a:r>
          </a:p>
          <a:p>
            <a:r>
              <a:rPr lang="en-GB" dirty="0"/>
              <a:t>The sooner you contact them the better, you must have a 3 way meeting before you can begin to accrue your hours for placement. </a:t>
            </a:r>
          </a:p>
          <a:p>
            <a:r>
              <a:rPr lang="en-GB" dirty="0"/>
              <a:t>The visiting tutors need reasonable time and advance notice to visit you on placement.</a:t>
            </a:r>
          </a:p>
          <a:p>
            <a:r>
              <a:rPr lang="en-GB" dirty="0"/>
              <a:t>They also are visiting all other students on placement which include level 5 and 6.</a:t>
            </a:r>
          </a:p>
          <a:p>
            <a:r>
              <a:rPr lang="en-GB" dirty="0"/>
              <a:t>BE ORGANISED!!!</a:t>
            </a:r>
          </a:p>
          <a:p>
            <a:r>
              <a:rPr lang="en-GB" dirty="0"/>
              <a:t>PLAN AHEAD!!!</a:t>
            </a:r>
          </a:p>
          <a:p>
            <a:endParaRPr lang="en-GB" dirty="0"/>
          </a:p>
          <a:p>
            <a:endParaRPr lang="en-GB" dirty="0"/>
          </a:p>
        </p:txBody>
      </p:sp>
    </p:spTree>
    <p:extLst>
      <p:ext uri="{BB962C8B-B14F-4D97-AF65-F5344CB8AC3E}">
        <p14:creationId xmlns:p14="http://schemas.microsoft.com/office/powerpoint/2010/main" val="2851055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Unfamiliar Terms?</a:t>
            </a:r>
            <a:br>
              <a:rPr lang="en-GB" dirty="0"/>
            </a:br>
            <a:r>
              <a:rPr lang="en-GB" dirty="0"/>
              <a:t>Any Questions</a:t>
            </a:r>
          </a:p>
        </p:txBody>
      </p:sp>
      <p:sp>
        <p:nvSpPr>
          <p:cNvPr id="3" name="Content Placeholder 2"/>
          <p:cNvSpPr>
            <a:spLocks noGrp="1"/>
          </p:cNvSpPr>
          <p:nvPr>
            <p:ph sz="quarter" idx="1"/>
          </p:nvPr>
        </p:nvSpPr>
        <p:spPr>
          <a:xfrm>
            <a:off x="457200" y="1219200"/>
            <a:ext cx="8229600" cy="5450160"/>
          </a:xfrm>
        </p:spPr>
        <p:txBody>
          <a:bodyPr>
            <a:normAutofit fontScale="92500" lnSpcReduction="20000"/>
          </a:bodyPr>
          <a:lstStyle/>
          <a:p>
            <a:r>
              <a:rPr lang="en-GB" dirty="0"/>
              <a:t>Does anyone have an idea of what the role of the Visiting Tutor is whilst you are on placement?</a:t>
            </a:r>
          </a:p>
          <a:p>
            <a:endParaRPr lang="en-GB" dirty="0"/>
          </a:p>
          <a:p>
            <a:r>
              <a:rPr lang="en-GB" dirty="0"/>
              <a:t>What is a three way meeting?</a:t>
            </a:r>
          </a:p>
          <a:p>
            <a:endParaRPr lang="en-GB" dirty="0"/>
          </a:p>
          <a:p>
            <a:r>
              <a:rPr lang="en-GB" dirty="0"/>
              <a:t>Supervisor and supervision?</a:t>
            </a:r>
          </a:p>
          <a:p>
            <a:endParaRPr lang="en-GB" dirty="0"/>
          </a:p>
          <a:p>
            <a:r>
              <a:rPr lang="en-GB" dirty="0"/>
              <a:t>Learning Mentor?</a:t>
            </a:r>
          </a:p>
          <a:p>
            <a:endParaRPr lang="en-GB" dirty="0"/>
          </a:p>
          <a:p>
            <a:r>
              <a:rPr lang="en-GB" dirty="0"/>
              <a:t>Professional Development plan?</a:t>
            </a:r>
          </a:p>
          <a:p>
            <a:endParaRPr lang="en-GB" dirty="0"/>
          </a:p>
          <a:p>
            <a:r>
              <a:rPr lang="en-GB" dirty="0"/>
              <a:t>A Community Profile</a:t>
            </a:r>
          </a:p>
          <a:p>
            <a:endParaRPr lang="en-GB" dirty="0"/>
          </a:p>
          <a:p>
            <a:r>
              <a:rPr lang="en-GB" dirty="0"/>
              <a:t>A Risk Assessment?</a:t>
            </a:r>
          </a:p>
        </p:txBody>
      </p:sp>
    </p:spTree>
    <p:extLst>
      <p:ext uri="{BB962C8B-B14F-4D97-AF65-F5344CB8AC3E}">
        <p14:creationId xmlns:p14="http://schemas.microsoft.com/office/powerpoint/2010/main" val="35457094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Important information</a:t>
            </a:r>
          </a:p>
        </p:txBody>
      </p:sp>
      <p:sp>
        <p:nvSpPr>
          <p:cNvPr id="3" name="Content Placeholder 2"/>
          <p:cNvSpPr>
            <a:spLocks noGrp="1"/>
          </p:cNvSpPr>
          <p:nvPr>
            <p:ph sz="quarter" idx="1"/>
          </p:nvPr>
        </p:nvSpPr>
        <p:spPr>
          <a:xfrm>
            <a:off x="457200" y="1340768"/>
            <a:ext cx="8229600" cy="5328592"/>
          </a:xfrm>
        </p:spPr>
        <p:txBody>
          <a:bodyPr>
            <a:normAutofit lnSpcReduction="10000"/>
          </a:bodyPr>
          <a:lstStyle/>
          <a:p>
            <a:r>
              <a:rPr lang="en-GB" dirty="0"/>
              <a:t>A report from the Fieldwork Supervisor reflecting the student's (</a:t>
            </a:r>
            <a:r>
              <a:rPr lang="en-GB" b="1" u="sng" dirty="0"/>
              <a:t>you</a:t>
            </a:r>
            <a:r>
              <a:rPr lang="en-GB" dirty="0"/>
              <a:t>) engagement with supervision and reflective practice is also a requirement for the portfolio.</a:t>
            </a:r>
          </a:p>
          <a:p>
            <a:r>
              <a:rPr lang="en-GB" dirty="0"/>
              <a:t>This again involves your careful co-ordination of the process, which involves 6 supervision sessions which span the whole placement.</a:t>
            </a:r>
          </a:p>
          <a:p>
            <a:r>
              <a:rPr lang="en-GB" dirty="0"/>
              <a:t>Therefore once you are allocated your Fieldwork Supervisor, and you have a start date for placement contact the supervisor, introduce yourself and arrange 6 dates with them for supervision.</a:t>
            </a:r>
          </a:p>
          <a:p>
            <a:r>
              <a:rPr lang="en-GB" dirty="0"/>
              <a:t>A good way of doing this is to work back from your portfolio submission date (however allowing some extra time).</a:t>
            </a:r>
          </a:p>
        </p:txBody>
      </p:sp>
    </p:spTree>
    <p:extLst>
      <p:ext uri="{BB962C8B-B14F-4D97-AF65-F5344CB8AC3E}">
        <p14:creationId xmlns:p14="http://schemas.microsoft.com/office/powerpoint/2010/main" val="37107706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Important Consideration</a:t>
            </a:r>
          </a:p>
        </p:txBody>
      </p:sp>
      <p:sp>
        <p:nvSpPr>
          <p:cNvPr id="3" name="Content Placeholder 2"/>
          <p:cNvSpPr>
            <a:spLocks noGrp="1"/>
          </p:cNvSpPr>
          <p:nvPr>
            <p:ph sz="quarter" idx="1"/>
          </p:nvPr>
        </p:nvSpPr>
        <p:spPr/>
        <p:txBody>
          <a:bodyPr/>
          <a:lstStyle/>
          <a:p>
            <a:r>
              <a:rPr lang="en-GB" b="1" dirty="0"/>
              <a:t>For Example </a:t>
            </a:r>
            <a:r>
              <a:rPr lang="en-GB" dirty="0"/>
              <a:t>submission date is the 24</a:t>
            </a:r>
            <a:r>
              <a:rPr lang="en-GB" baseline="30000" dirty="0"/>
              <a:t>th</a:t>
            </a:r>
            <a:r>
              <a:rPr lang="en-GB" dirty="0"/>
              <a:t> March 2022, allow some extra time so 2 weeks before is the 10</a:t>
            </a:r>
            <a:r>
              <a:rPr lang="en-GB" baseline="30000" dirty="0"/>
              <a:t>th</a:t>
            </a:r>
            <a:r>
              <a:rPr lang="en-GB" dirty="0"/>
              <a:t> March, then 6 dates back from the 10</a:t>
            </a:r>
            <a:r>
              <a:rPr lang="en-GB" baseline="30000" dirty="0"/>
              <a:t>th</a:t>
            </a:r>
            <a:r>
              <a:rPr lang="en-GB" dirty="0"/>
              <a:t> could look like this, 8</a:t>
            </a:r>
            <a:r>
              <a:rPr lang="en-GB" baseline="30000" dirty="0"/>
              <a:t>th</a:t>
            </a:r>
            <a:r>
              <a:rPr lang="en-GB" dirty="0"/>
              <a:t> March, 29</a:t>
            </a:r>
            <a:r>
              <a:rPr lang="en-GB" baseline="30000" dirty="0"/>
              <a:t>th</a:t>
            </a:r>
            <a:r>
              <a:rPr lang="en-GB" dirty="0"/>
              <a:t> Feb, 1</a:t>
            </a:r>
            <a:r>
              <a:rPr lang="en-GB" baseline="30000" dirty="0"/>
              <a:t>st</a:t>
            </a:r>
            <a:r>
              <a:rPr lang="en-GB" dirty="0"/>
              <a:t> Feb, 11</a:t>
            </a:r>
            <a:r>
              <a:rPr lang="en-GB" baseline="30000" dirty="0"/>
              <a:t>th</a:t>
            </a:r>
            <a:r>
              <a:rPr lang="en-GB" dirty="0"/>
              <a:t> Jan,  14</a:t>
            </a:r>
            <a:r>
              <a:rPr lang="en-GB" baseline="30000" dirty="0"/>
              <a:t>th</a:t>
            </a:r>
            <a:r>
              <a:rPr lang="en-GB" dirty="0"/>
              <a:t> Dec, 23</a:t>
            </a:r>
            <a:r>
              <a:rPr lang="en-GB" baseline="30000" dirty="0"/>
              <a:t>rd</a:t>
            </a:r>
            <a:r>
              <a:rPr lang="en-GB" dirty="0"/>
              <a:t> Nov. </a:t>
            </a:r>
          </a:p>
          <a:p>
            <a:endParaRPr lang="en-GB" dirty="0"/>
          </a:p>
          <a:p>
            <a:r>
              <a:rPr lang="en-GB" dirty="0"/>
              <a:t>THIS IS AN EXAMPLE!</a:t>
            </a:r>
          </a:p>
          <a:p>
            <a:endParaRPr lang="en-GB" dirty="0"/>
          </a:p>
        </p:txBody>
      </p:sp>
    </p:spTree>
    <p:extLst>
      <p:ext uri="{BB962C8B-B14F-4D97-AF65-F5344CB8AC3E}">
        <p14:creationId xmlns:p14="http://schemas.microsoft.com/office/powerpoint/2010/main" val="11729230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Final Submission Date</a:t>
            </a:r>
          </a:p>
        </p:txBody>
      </p:sp>
      <p:sp>
        <p:nvSpPr>
          <p:cNvPr id="3" name="Content Placeholder 2"/>
          <p:cNvSpPr>
            <a:spLocks noGrp="1"/>
          </p:cNvSpPr>
          <p:nvPr>
            <p:ph sz="quarter" idx="1"/>
          </p:nvPr>
        </p:nvSpPr>
        <p:spPr/>
        <p:txBody>
          <a:bodyPr>
            <a:normAutofit/>
          </a:bodyPr>
          <a:lstStyle/>
          <a:p>
            <a:r>
              <a:rPr lang="en-GB" sz="3600" dirty="0"/>
              <a:t>Deadline for completed portfolio – </a:t>
            </a:r>
          </a:p>
          <a:p>
            <a:endParaRPr lang="en-GB" sz="3600" b="1" u="sng" dirty="0"/>
          </a:p>
          <a:p>
            <a:endParaRPr lang="en-GB" sz="3600" b="1" u="sng" dirty="0"/>
          </a:p>
          <a:p>
            <a:pPr lvl="1"/>
            <a:r>
              <a:rPr lang="en-GB" sz="3600" b="1" u="sng" dirty="0">
                <a:solidFill>
                  <a:srgbClr val="FF0000"/>
                </a:solidFill>
              </a:rPr>
              <a:t>Thursday March 24</a:t>
            </a:r>
            <a:r>
              <a:rPr lang="en-GB" sz="3600" b="1" u="sng" baseline="30000" dirty="0">
                <a:solidFill>
                  <a:srgbClr val="FF0000"/>
                </a:solidFill>
              </a:rPr>
              <a:t>th</a:t>
            </a:r>
            <a:r>
              <a:rPr lang="en-GB" sz="3600" b="1" u="sng" dirty="0">
                <a:solidFill>
                  <a:srgbClr val="FF0000"/>
                </a:solidFill>
              </a:rPr>
              <a:t> 2022</a:t>
            </a:r>
          </a:p>
        </p:txBody>
      </p:sp>
    </p:spTree>
    <p:extLst>
      <p:ext uri="{BB962C8B-B14F-4D97-AF65-F5344CB8AC3E}">
        <p14:creationId xmlns:p14="http://schemas.microsoft.com/office/powerpoint/2010/main" val="10945642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Comfort Break – 15 minutes</a:t>
            </a:r>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20060845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Fieldwork Guidelines</a:t>
            </a:r>
          </a:p>
        </p:txBody>
      </p:sp>
      <p:sp>
        <p:nvSpPr>
          <p:cNvPr id="3" name="Content Placeholder 2"/>
          <p:cNvSpPr>
            <a:spLocks noGrp="1"/>
          </p:cNvSpPr>
          <p:nvPr>
            <p:ph sz="quarter" idx="1"/>
          </p:nvPr>
        </p:nvSpPr>
        <p:spPr>
          <a:xfrm>
            <a:off x="457200" y="1219200"/>
            <a:ext cx="8229600" cy="5306144"/>
          </a:xfrm>
        </p:spPr>
        <p:txBody>
          <a:bodyPr>
            <a:normAutofit lnSpcReduction="10000"/>
          </a:bodyPr>
          <a:lstStyle/>
          <a:p>
            <a:r>
              <a:rPr lang="en-GB" dirty="0"/>
              <a:t>Explanation</a:t>
            </a:r>
          </a:p>
          <a:p>
            <a:pPr lvl="1"/>
            <a:r>
              <a:rPr lang="en-GB" dirty="0"/>
              <a:t>The fieldwork guidelines have been designed as a tool for supporting you whilst on placement.  Within the document, you can find information about every aspect of placement activity. </a:t>
            </a:r>
          </a:p>
          <a:p>
            <a:pPr lvl="1"/>
            <a:r>
              <a:rPr lang="en-GB" dirty="0"/>
              <a:t>These include the necessary paper work for placement, information regarding identifying placement opportunities, the placement process, how to organise your portfolio and how to conduct a risk assessment whilst on placement to name but a few.</a:t>
            </a:r>
          </a:p>
          <a:p>
            <a:pPr lvl="1"/>
            <a:r>
              <a:rPr lang="en-GB" dirty="0"/>
              <a:t>These guidelines are extremely important and reinforce the messages given during lectures.</a:t>
            </a:r>
          </a:p>
          <a:p>
            <a:pPr lvl="1"/>
            <a:r>
              <a:rPr lang="en-GB" dirty="0"/>
              <a:t>You will be asked to refer to this document during your studies, and reading these guidelines will ensure that you are well prepared for the process.</a:t>
            </a:r>
          </a:p>
        </p:txBody>
      </p:sp>
    </p:spTree>
    <p:extLst>
      <p:ext uri="{BB962C8B-B14F-4D97-AF65-F5344CB8AC3E}">
        <p14:creationId xmlns:p14="http://schemas.microsoft.com/office/powerpoint/2010/main" val="1413544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National Occupational Standards</a:t>
            </a:r>
          </a:p>
        </p:txBody>
      </p:sp>
      <p:sp>
        <p:nvSpPr>
          <p:cNvPr id="3" name="Content Placeholder 2"/>
          <p:cNvSpPr>
            <a:spLocks noGrp="1"/>
          </p:cNvSpPr>
          <p:nvPr>
            <p:ph sz="quarter" idx="1"/>
          </p:nvPr>
        </p:nvSpPr>
        <p:spPr>
          <a:xfrm>
            <a:off x="457200" y="1219200"/>
            <a:ext cx="8229600" cy="5522168"/>
          </a:xfrm>
        </p:spPr>
        <p:txBody>
          <a:bodyPr>
            <a:normAutofit/>
          </a:bodyPr>
          <a:lstStyle/>
          <a:p>
            <a:r>
              <a:rPr lang="en-GB" dirty="0"/>
              <a:t>Explanation</a:t>
            </a:r>
          </a:p>
          <a:p>
            <a:pPr lvl="1"/>
            <a:r>
              <a:rPr lang="en-GB" dirty="0"/>
              <a:t>National Occupational Standards (NOS) describe what a person needs to do, know and understand in their job, in order to carry out their role in a consistent and competent way. In essence, they inform ‘best practice’ by bringing together skills, knowledge and values. Our previous sector skills council worked in consultation with a wide range of employers, partner organisations and stakeholders to develop NOS. This ensures they are relevant and fit for purpose.</a:t>
            </a:r>
          </a:p>
          <a:p>
            <a:pPr lvl="1"/>
            <a:endParaRPr lang="en-GB" dirty="0"/>
          </a:p>
          <a:p>
            <a:pPr lvl="1"/>
            <a:r>
              <a:rPr lang="en-GB" dirty="0"/>
              <a:t>Community Learning and Development Scotland host the current version of the National Occupational Standards for Youth Work (CLD Scotland, 2019).</a:t>
            </a:r>
          </a:p>
          <a:p>
            <a:pPr marL="0" indent="0">
              <a:buNone/>
            </a:pPr>
            <a:endParaRPr lang="en-GB" dirty="0"/>
          </a:p>
        </p:txBody>
      </p:sp>
    </p:spTree>
    <p:extLst>
      <p:ext uri="{BB962C8B-B14F-4D97-AF65-F5344CB8AC3E}">
        <p14:creationId xmlns:p14="http://schemas.microsoft.com/office/powerpoint/2010/main" val="34031317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This week’s Independent Directed Study</a:t>
            </a:r>
          </a:p>
        </p:txBody>
      </p:sp>
      <p:sp>
        <p:nvSpPr>
          <p:cNvPr id="3" name="Content Placeholder 2"/>
          <p:cNvSpPr>
            <a:spLocks noGrp="1"/>
          </p:cNvSpPr>
          <p:nvPr>
            <p:ph sz="quarter" idx="1"/>
          </p:nvPr>
        </p:nvSpPr>
        <p:spPr>
          <a:xfrm>
            <a:off x="457200" y="1143000"/>
            <a:ext cx="8229600" cy="5526360"/>
          </a:xfrm>
        </p:spPr>
        <p:txBody>
          <a:bodyPr>
            <a:normAutofit/>
          </a:bodyPr>
          <a:lstStyle/>
          <a:p>
            <a:r>
              <a:rPr lang="en-GB" dirty="0"/>
              <a:t>You are required to familiarise yourself with the Fieldwork Guidelines and the NOS standards by next week.</a:t>
            </a:r>
          </a:p>
          <a:p>
            <a:r>
              <a:rPr lang="en-GB" dirty="0"/>
              <a:t>You should read the Fieldwork Guidelines from cover to cover, make notes and highlight important sections.</a:t>
            </a:r>
          </a:p>
          <a:p>
            <a:r>
              <a:rPr lang="en-GB" dirty="0"/>
              <a:t>However you are not expected to read all of the National Occupational Standards however familiarise yourself with this. </a:t>
            </a:r>
          </a:p>
          <a:p>
            <a:r>
              <a:rPr lang="en-GB" dirty="0"/>
              <a:t>You could scan through this document (NOS) and consider if you are already able to evidence some of these, and how could you do that. </a:t>
            </a:r>
          </a:p>
        </p:txBody>
      </p:sp>
    </p:spTree>
    <p:extLst>
      <p:ext uri="{BB962C8B-B14F-4D97-AF65-F5344CB8AC3E}">
        <p14:creationId xmlns:p14="http://schemas.microsoft.com/office/powerpoint/2010/main" val="10209222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Task (today) (1) 20 minutes</a:t>
            </a:r>
          </a:p>
        </p:txBody>
      </p:sp>
      <p:sp>
        <p:nvSpPr>
          <p:cNvPr id="3" name="Content Placeholder 2"/>
          <p:cNvSpPr>
            <a:spLocks noGrp="1"/>
          </p:cNvSpPr>
          <p:nvPr>
            <p:ph sz="quarter" idx="1"/>
          </p:nvPr>
        </p:nvSpPr>
        <p:spPr>
          <a:xfrm>
            <a:off x="457200" y="1143000"/>
            <a:ext cx="8229600" cy="5958408"/>
          </a:xfrm>
        </p:spPr>
        <p:txBody>
          <a:bodyPr>
            <a:normAutofit fontScale="55000" lnSpcReduction="20000"/>
          </a:bodyPr>
          <a:lstStyle/>
          <a:p>
            <a:r>
              <a:rPr lang="en-GB" sz="3400" dirty="0"/>
              <a:t>Group Activity linked to the NOS</a:t>
            </a:r>
          </a:p>
          <a:p>
            <a:pPr marL="0" indent="0">
              <a:buNone/>
            </a:pPr>
            <a:endParaRPr lang="en-GB" sz="3400" dirty="0"/>
          </a:p>
          <a:p>
            <a:pPr lvl="1"/>
            <a:r>
              <a:rPr lang="en-GB" sz="3400" b="1" dirty="0"/>
              <a:t>Individually or in small groups discuss and engage in the following task.</a:t>
            </a:r>
          </a:p>
          <a:p>
            <a:pPr lvl="1"/>
            <a:r>
              <a:rPr lang="en-GB" sz="3400" dirty="0"/>
              <a:t>You are required to individually read through the values section within the (NOS) (</a:t>
            </a:r>
            <a:r>
              <a:rPr lang="en-GB" sz="3400" dirty="0" err="1"/>
              <a:t>pg</a:t>
            </a:r>
            <a:r>
              <a:rPr lang="en-GB" sz="3400" dirty="0"/>
              <a:t> 5) and decide on two of the values that ‘resonate’ most with you.</a:t>
            </a:r>
          </a:p>
          <a:p>
            <a:pPr lvl="1"/>
            <a:r>
              <a:rPr lang="en-GB" sz="3400" dirty="0"/>
              <a:t>Discuss in your group your thoughts on the values section and what good youth work may look like.</a:t>
            </a:r>
          </a:p>
          <a:p>
            <a:pPr lvl="1"/>
            <a:r>
              <a:rPr lang="en-GB" sz="3400" dirty="0"/>
              <a:t>You will find the NOS on the Module Moodle page.</a:t>
            </a:r>
          </a:p>
          <a:p>
            <a:pPr lvl="1"/>
            <a:endParaRPr lang="en-GB" sz="3400" dirty="0"/>
          </a:p>
          <a:p>
            <a:pPr marL="274320" lvl="1" indent="0">
              <a:buNone/>
            </a:pPr>
            <a:r>
              <a:rPr lang="en-GB" sz="3400" dirty="0"/>
              <a:t>Engaging in the above task will support you in identifying what good youth work looks like and can be directly linked to the first section of your professional journal which is </a:t>
            </a:r>
          </a:p>
          <a:p>
            <a:pPr marL="274320" lvl="1" indent="0">
              <a:buNone/>
            </a:pPr>
            <a:endParaRPr lang="en-GB" sz="4000" b="0" i="0" dirty="0">
              <a:solidFill>
                <a:srgbClr val="000000"/>
              </a:solidFill>
              <a:effectLst/>
            </a:endParaRPr>
          </a:p>
          <a:p>
            <a:pPr marL="274320" lvl="1" indent="0">
              <a:buNone/>
            </a:pPr>
            <a:r>
              <a:rPr lang="en-GB" sz="4000" b="0" i="0" dirty="0">
                <a:solidFill>
                  <a:srgbClr val="000000"/>
                </a:solidFill>
                <a:effectLst/>
              </a:rPr>
              <a:t>An observation and evaluation of the structure and work of the placement provider, identifying examples of good youth work practice linked to theory and policy</a:t>
            </a:r>
            <a:endParaRPr lang="en-GB" sz="3400" dirty="0"/>
          </a:p>
          <a:p>
            <a:pPr lvl="1"/>
            <a:endParaRPr lang="en-GB" sz="3400" b="1" dirty="0"/>
          </a:p>
          <a:p>
            <a:pPr marL="274320" lvl="1" indent="0">
              <a:buNone/>
            </a:pPr>
            <a:r>
              <a:rPr lang="en-GB" sz="3400" dirty="0"/>
              <a:t>  </a:t>
            </a:r>
          </a:p>
          <a:p>
            <a:endParaRPr lang="en-GB" dirty="0"/>
          </a:p>
        </p:txBody>
      </p:sp>
    </p:spTree>
    <p:extLst>
      <p:ext uri="{BB962C8B-B14F-4D97-AF65-F5344CB8AC3E}">
        <p14:creationId xmlns:p14="http://schemas.microsoft.com/office/powerpoint/2010/main" val="40044393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Groups</a:t>
            </a:r>
          </a:p>
        </p:txBody>
      </p:sp>
      <p:sp>
        <p:nvSpPr>
          <p:cNvPr id="3" name="Content Placeholder 2"/>
          <p:cNvSpPr>
            <a:spLocks noGrp="1"/>
          </p:cNvSpPr>
          <p:nvPr>
            <p:ph sz="quarter" idx="1"/>
          </p:nvPr>
        </p:nvSpPr>
        <p:spPr/>
        <p:txBody>
          <a:bodyPr/>
          <a:lstStyle/>
          <a:p>
            <a:r>
              <a:rPr lang="en-GB" dirty="0"/>
              <a:t>You will be asked to feed back your Group’s thoughts at the beginning of next week’s lecture.</a:t>
            </a:r>
          </a:p>
          <a:p>
            <a:endParaRPr lang="en-GB" dirty="0"/>
          </a:p>
          <a:p>
            <a:r>
              <a:rPr lang="en-GB" dirty="0"/>
              <a:t>So, make good notes (can you provide any examples to illustrate your key points?)</a:t>
            </a:r>
          </a:p>
          <a:p>
            <a:endParaRPr lang="en-GB" dirty="0"/>
          </a:p>
          <a:p>
            <a:r>
              <a:rPr lang="en-GB" dirty="0"/>
              <a:t>Organise what you are going to say</a:t>
            </a:r>
          </a:p>
          <a:p>
            <a:endParaRPr lang="en-GB" dirty="0"/>
          </a:p>
          <a:p>
            <a:r>
              <a:rPr lang="en-GB" dirty="0"/>
              <a:t>Be clear about why you feel your examples are ‘good’ youth work (can you back up your feelings with reference to any reading?)				</a:t>
            </a:r>
          </a:p>
        </p:txBody>
      </p:sp>
    </p:spTree>
    <p:extLst>
      <p:ext uri="{BB962C8B-B14F-4D97-AF65-F5344CB8AC3E}">
        <p14:creationId xmlns:p14="http://schemas.microsoft.com/office/powerpoint/2010/main" val="4949535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115616" y="5013176"/>
            <a:ext cx="7128792" cy="1584176"/>
          </a:xfrm>
        </p:spPr>
        <p:txBody>
          <a:bodyPr>
            <a:normAutofit/>
          </a:bodyPr>
          <a:lstStyle/>
          <a:p>
            <a:r>
              <a:rPr lang="en-GB" dirty="0"/>
              <a:t>Introduction and Module Overview </a:t>
            </a:r>
          </a:p>
          <a:p>
            <a:r>
              <a:rPr lang="en-GB" dirty="0"/>
              <a:t>Dr Darrel Williams</a:t>
            </a:r>
          </a:p>
        </p:txBody>
      </p:sp>
      <p:sp>
        <p:nvSpPr>
          <p:cNvPr id="4" name="Title 3"/>
          <p:cNvSpPr>
            <a:spLocks noGrp="1"/>
          </p:cNvSpPr>
          <p:nvPr>
            <p:ph type="ctrTitle"/>
          </p:nvPr>
        </p:nvSpPr>
        <p:spPr>
          <a:xfrm>
            <a:off x="1219200" y="3573016"/>
            <a:ext cx="7025208" cy="1440160"/>
          </a:xfrm>
        </p:spPr>
        <p:txBody>
          <a:bodyPr>
            <a:normAutofit fontScale="90000"/>
          </a:bodyPr>
          <a:lstStyle/>
          <a:p>
            <a:r>
              <a:rPr lang="en-GB" dirty="0"/>
              <a:t>ECYW4006</a:t>
            </a:r>
            <a:br>
              <a:rPr lang="en-GB" dirty="0"/>
            </a:br>
            <a:r>
              <a:rPr lang="en-GB" dirty="0"/>
              <a:t>Youth Work Practice 1: Preparing the Workforce</a:t>
            </a:r>
          </a:p>
        </p:txBody>
      </p:sp>
    </p:spTree>
    <p:extLst>
      <p:ext uri="{BB962C8B-B14F-4D97-AF65-F5344CB8AC3E}">
        <p14:creationId xmlns:p14="http://schemas.microsoft.com/office/powerpoint/2010/main" val="15946999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importance of placement learning</a:t>
            </a:r>
          </a:p>
        </p:txBody>
      </p:sp>
      <p:sp>
        <p:nvSpPr>
          <p:cNvPr id="3" name="Content Placeholder 2"/>
          <p:cNvSpPr>
            <a:spLocks noGrp="1"/>
          </p:cNvSpPr>
          <p:nvPr>
            <p:ph sz="quarter" idx="1"/>
          </p:nvPr>
        </p:nvSpPr>
        <p:spPr>
          <a:xfrm>
            <a:off x="457200" y="1412776"/>
            <a:ext cx="8229600" cy="5256584"/>
          </a:xfrm>
        </p:spPr>
        <p:txBody>
          <a:bodyPr>
            <a:normAutofit/>
          </a:bodyPr>
          <a:lstStyle/>
          <a:p>
            <a:r>
              <a:rPr lang="en-GB" dirty="0"/>
              <a:t>Placements provide an opportunity to put your academic learning into practice and to gain confidence and competence in understanding and applying youth work values, skills and knowledge, safely and effectively, in work with service users.</a:t>
            </a:r>
          </a:p>
          <a:p>
            <a:r>
              <a:rPr lang="en-GB" dirty="0"/>
              <a:t>In this way, placements are aimed at enabling you to ‘</a:t>
            </a:r>
            <a:r>
              <a:rPr lang="en-GB" i="1" dirty="0"/>
              <a:t>bridge the gap</a:t>
            </a:r>
            <a:r>
              <a:rPr lang="en-GB" dirty="0"/>
              <a:t>’ between ‘</a:t>
            </a:r>
            <a:r>
              <a:rPr lang="en-GB" i="1" dirty="0"/>
              <a:t>youth work in theory</a:t>
            </a:r>
            <a:r>
              <a:rPr lang="en-GB" dirty="0"/>
              <a:t>’ and ‘</a:t>
            </a:r>
            <a:r>
              <a:rPr lang="en-GB" i="1" dirty="0"/>
              <a:t>youth work in practice</a:t>
            </a:r>
            <a:r>
              <a:rPr lang="en-GB" dirty="0"/>
              <a:t>’.</a:t>
            </a:r>
          </a:p>
          <a:p>
            <a:r>
              <a:rPr lang="en-GB" dirty="0"/>
              <a:t>During your placement you will be supported by the placement team to understand the professional standards for your practice.</a:t>
            </a:r>
          </a:p>
          <a:p>
            <a:pPr marL="0" indent="0">
              <a:buNone/>
            </a:pPr>
            <a:endParaRPr lang="en-GB" dirty="0"/>
          </a:p>
        </p:txBody>
      </p:sp>
    </p:spTree>
    <p:extLst>
      <p:ext uri="{BB962C8B-B14F-4D97-AF65-F5344CB8AC3E}">
        <p14:creationId xmlns:p14="http://schemas.microsoft.com/office/powerpoint/2010/main" val="32964206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are Youth work placements</a:t>
            </a:r>
          </a:p>
        </p:txBody>
      </p:sp>
      <p:sp>
        <p:nvSpPr>
          <p:cNvPr id="3" name="Content Placeholder 2"/>
          <p:cNvSpPr>
            <a:spLocks noGrp="1"/>
          </p:cNvSpPr>
          <p:nvPr>
            <p:ph sz="quarter" idx="1"/>
          </p:nvPr>
        </p:nvSpPr>
        <p:spPr>
          <a:xfrm>
            <a:off x="457200" y="1340768"/>
            <a:ext cx="8229600" cy="5256584"/>
          </a:xfrm>
        </p:spPr>
        <p:txBody>
          <a:bodyPr>
            <a:normAutofit lnSpcReduction="10000"/>
          </a:bodyPr>
          <a:lstStyle/>
          <a:p>
            <a:r>
              <a:rPr lang="en-GB" dirty="0"/>
              <a:t>Youth work placements are varied, diverse and unique. </a:t>
            </a:r>
          </a:p>
          <a:p>
            <a:r>
              <a:rPr lang="en-GB" dirty="0"/>
              <a:t>Increasingly over the last few years, placements have been developed in a range of non-traditional settings which may not be automatically associated with the practice of ‘traditional’ youth work.</a:t>
            </a:r>
          </a:p>
          <a:p>
            <a:r>
              <a:rPr lang="en-GB" dirty="0"/>
              <a:t>These include youth offending, prison service, hospitals, language initiatives, substance misuse teams and so on.</a:t>
            </a:r>
          </a:p>
          <a:p>
            <a:r>
              <a:rPr lang="en-GB" dirty="0"/>
              <a:t>You will be significantly supported during your level 4 placement and often placements are pre-planned and allocated to you by the placement co-ordinator at level 4.</a:t>
            </a:r>
          </a:p>
          <a:p>
            <a:r>
              <a:rPr lang="en-GB" dirty="0"/>
              <a:t>This is not the case at level 5 and 6 and you should therefore use this level of support at level 4 to prepare for the next 2 levels.  </a:t>
            </a:r>
          </a:p>
        </p:txBody>
      </p:sp>
    </p:spTree>
    <p:extLst>
      <p:ext uri="{BB962C8B-B14F-4D97-AF65-F5344CB8AC3E}">
        <p14:creationId xmlns:p14="http://schemas.microsoft.com/office/powerpoint/2010/main" val="3878256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Youth work placements</a:t>
            </a:r>
          </a:p>
        </p:txBody>
      </p:sp>
      <p:sp>
        <p:nvSpPr>
          <p:cNvPr id="3" name="Content Placeholder 2"/>
          <p:cNvSpPr>
            <a:spLocks noGrp="1"/>
          </p:cNvSpPr>
          <p:nvPr>
            <p:ph sz="quarter" idx="1"/>
          </p:nvPr>
        </p:nvSpPr>
        <p:spPr>
          <a:xfrm>
            <a:off x="457200" y="1219200"/>
            <a:ext cx="8229600" cy="5378152"/>
          </a:xfrm>
        </p:spPr>
        <p:txBody>
          <a:bodyPr>
            <a:normAutofit fontScale="92500" lnSpcReduction="10000"/>
          </a:bodyPr>
          <a:lstStyle/>
          <a:p>
            <a:r>
              <a:rPr lang="en-GB" u="sng" dirty="0"/>
              <a:t>You will be allocated a time next week on Wednesday the 6</a:t>
            </a:r>
            <a:r>
              <a:rPr lang="en-GB" u="sng" baseline="30000" dirty="0"/>
              <a:t>th</a:t>
            </a:r>
            <a:r>
              <a:rPr lang="en-GB" u="sng" dirty="0"/>
              <a:t> and 7</a:t>
            </a:r>
            <a:r>
              <a:rPr lang="en-GB" u="sng" baseline="30000" dirty="0"/>
              <a:t>th</a:t>
            </a:r>
            <a:r>
              <a:rPr lang="en-GB" u="sng" dirty="0"/>
              <a:t> of October to discuss with the Fieldwork Co-ordinator the opportunities available for you during placement.</a:t>
            </a:r>
          </a:p>
          <a:p>
            <a:r>
              <a:rPr lang="en-GB" dirty="0"/>
              <a:t>You may like to consider preparing a few questions for this meeting regarding your allocated placement, for example contact name and number of provider, who may act as your line manager and your supervisor, who will be my visiting tutor etc..</a:t>
            </a:r>
          </a:p>
          <a:p>
            <a:r>
              <a:rPr lang="en-GB" dirty="0"/>
              <a:t>This way you are ready to ‘hit the ground running’ with the placement process.</a:t>
            </a:r>
          </a:p>
          <a:p>
            <a:r>
              <a:rPr lang="en-GB" dirty="0"/>
              <a:t>Your attendance will be recorded for this session.</a:t>
            </a:r>
          </a:p>
          <a:p>
            <a:r>
              <a:rPr lang="en-GB" dirty="0"/>
              <a:t>You will also be asked questions linked to the Fieldwork Guidelines and the NOS. </a:t>
            </a:r>
          </a:p>
          <a:p>
            <a:endParaRPr lang="en-GB" dirty="0"/>
          </a:p>
          <a:p>
            <a:endParaRPr lang="en-GB" dirty="0"/>
          </a:p>
        </p:txBody>
      </p:sp>
    </p:spTree>
    <p:extLst>
      <p:ext uri="{BB962C8B-B14F-4D97-AF65-F5344CB8AC3E}">
        <p14:creationId xmlns:p14="http://schemas.microsoft.com/office/powerpoint/2010/main" val="25295335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youth and Community work programme</a:t>
            </a:r>
          </a:p>
        </p:txBody>
      </p:sp>
      <p:sp>
        <p:nvSpPr>
          <p:cNvPr id="3" name="Content Placeholder 2"/>
          <p:cNvSpPr>
            <a:spLocks noGrp="1"/>
          </p:cNvSpPr>
          <p:nvPr>
            <p:ph sz="quarter" idx="1"/>
          </p:nvPr>
        </p:nvSpPr>
        <p:spPr/>
        <p:txBody>
          <a:bodyPr/>
          <a:lstStyle/>
          <a:p>
            <a:r>
              <a:rPr lang="en-GB" dirty="0"/>
              <a:t>All youth work qualifying programmes will provide a placement structure that consists of 800 hours over the 3 years (full time study).</a:t>
            </a:r>
          </a:p>
          <a:p>
            <a:r>
              <a:rPr lang="en-GB" dirty="0"/>
              <a:t>The first practice placement (Level 4) consists of 200 hours of placement experience which is separated into two sections – 100 hours of face to face youth work and 100 hours of other youth work related activity.</a:t>
            </a:r>
          </a:p>
          <a:p>
            <a:r>
              <a:rPr lang="en-GB" dirty="0"/>
              <a:t>Face to face youth work….is just that…you will need to engage and demonstrate that you have been in contact with young people for 100 hours in a practical way. </a:t>
            </a:r>
          </a:p>
        </p:txBody>
      </p:sp>
    </p:spTree>
    <p:extLst>
      <p:ext uri="{BB962C8B-B14F-4D97-AF65-F5344CB8AC3E}">
        <p14:creationId xmlns:p14="http://schemas.microsoft.com/office/powerpoint/2010/main" val="37090396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Face to Face Contact</a:t>
            </a:r>
          </a:p>
        </p:txBody>
      </p:sp>
      <p:sp>
        <p:nvSpPr>
          <p:cNvPr id="3" name="Content Placeholder 2"/>
          <p:cNvSpPr>
            <a:spLocks noGrp="1"/>
          </p:cNvSpPr>
          <p:nvPr>
            <p:ph sz="quarter" idx="1"/>
          </p:nvPr>
        </p:nvSpPr>
        <p:spPr/>
        <p:txBody>
          <a:bodyPr/>
          <a:lstStyle/>
          <a:p>
            <a:r>
              <a:rPr lang="en-GB" dirty="0"/>
              <a:t>What is meant by this term?</a:t>
            </a:r>
          </a:p>
          <a:p>
            <a:endParaRPr lang="en-GB" dirty="0"/>
          </a:p>
          <a:p>
            <a:endParaRPr lang="en-GB" dirty="0"/>
          </a:p>
          <a:p>
            <a:endParaRPr lang="en-GB" dirty="0"/>
          </a:p>
          <a:p>
            <a:r>
              <a:rPr lang="en-GB" dirty="0"/>
              <a:t>Any ideas how you would </a:t>
            </a:r>
            <a:r>
              <a:rPr lang="en-GB" b="1" dirty="0"/>
              <a:t>record</a:t>
            </a:r>
            <a:r>
              <a:rPr lang="en-GB" dirty="0"/>
              <a:t> these hours in your Professional Journal? </a:t>
            </a:r>
          </a:p>
        </p:txBody>
      </p:sp>
    </p:spTree>
    <p:extLst>
      <p:ext uri="{BB962C8B-B14F-4D97-AF65-F5344CB8AC3E}">
        <p14:creationId xmlns:p14="http://schemas.microsoft.com/office/powerpoint/2010/main" val="30138414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900" dirty="0">
                <a:solidFill>
                  <a:srgbClr val="464653"/>
                </a:solidFill>
              </a:rPr>
              <a:t>The youth and Community work programme</a:t>
            </a:r>
            <a:endParaRPr lang="en-GB" dirty="0"/>
          </a:p>
        </p:txBody>
      </p:sp>
      <p:sp>
        <p:nvSpPr>
          <p:cNvPr id="3" name="Content Placeholder 2"/>
          <p:cNvSpPr>
            <a:spLocks noGrp="1"/>
          </p:cNvSpPr>
          <p:nvPr>
            <p:ph sz="quarter" idx="1"/>
          </p:nvPr>
        </p:nvSpPr>
        <p:spPr>
          <a:xfrm>
            <a:off x="457200" y="1412776"/>
            <a:ext cx="8229600" cy="5112568"/>
          </a:xfrm>
        </p:spPr>
        <p:txBody>
          <a:bodyPr>
            <a:normAutofit/>
          </a:bodyPr>
          <a:lstStyle/>
          <a:p>
            <a:r>
              <a:rPr lang="en-GB" dirty="0"/>
              <a:t>The other 100 hours may seem less straight forward…</a:t>
            </a:r>
          </a:p>
          <a:p>
            <a:pPr lvl="1"/>
            <a:r>
              <a:rPr lang="en-GB" dirty="0"/>
              <a:t>Any ideas?</a:t>
            </a:r>
          </a:p>
          <a:p>
            <a:endParaRPr lang="en-GB" dirty="0"/>
          </a:p>
        </p:txBody>
      </p:sp>
    </p:spTree>
    <p:extLst>
      <p:ext uri="{BB962C8B-B14F-4D97-AF65-F5344CB8AC3E}">
        <p14:creationId xmlns:p14="http://schemas.microsoft.com/office/powerpoint/2010/main" val="32110064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Non Face-to-Face 100 hours</a:t>
            </a:r>
          </a:p>
        </p:txBody>
      </p:sp>
      <p:sp>
        <p:nvSpPr>
          <p:cNvPr id="3" name="Content Placeholder 2"/>
          <p:cNvSpPr>
            <a:spLocks noGrp="1"/>
          </p:cNvSpPr>
          <p:nvPr>
            <p:ph sz="quarter" idx="1"/>
          </p:nvPr>
        </p:nvSpPr>
        <p:spPr/>
        <p:txBody>
          <a:bodyPr/>
          <a:lstStyle/>
          <a:p>
            <a:endParaRPr lang="en-GB" dirty="0"/>
          </a:p>
          <a:p>
            <a:r>
              <a:rPr lang="en-GB" dirty="0"/>
              <a:t>When people set out to qualify in youth work, they are keen to develop their understanding of young people and the skills to work with them. They do not generally anticipate that they will also learn about managing – managing themselves, and others, aims, intentions and outcomes, activities and projects, buildings, resources, etc.</a:t>
            </a:r>
          </a:p>
          <a:p>
            <a:endParaRPr lang="en-GB" dirty="0"/>
          </a:p>
        </p:txBody>
      </p:sp>
    </p:spTree>
    <p:extLst>
      <p:ext uri="{BB962C8B-B14F-4D97-AF65-F5344CB8AC3E}">
        <p14:creationId xmlns:p14="http://schemas.microsoft.com/office/powerpoint/2010/main" val="18677170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Non Face-to-Face 100 hours</a:t>
            </a:r>
          </a:p>
        </p:txBody>
      </p:sp>
      <p:sp>
        <p:nvSpPr>
          <p:cNvPr id="3" name="Content Placeholder 2"/>
          <p:cNvSpPr>
            <a:spLocks noGrp="1"/>
          </p:cNvSpPr>
          <p:nvPr>
            <p:ph sz="quarter" idx="1"/>
          </p:nvPr>
        </p:nvSpPr>
        <p:spPr/>
        <p:txBody>
          <a:bodyPr/>
          <a:lstStyle/>
          <a:p>
            <a:r>
              <a:rPr lang="en-GB" dirty="0"/>
              <a:t>For example if you were working with a group of young people and decided to plan a trip to the local cinema, your face to face contact would be quite easy to identify…yes? You would have been meeting with this group, building rapport etc. then an idea for the cinema comes about, you as the trainee youth worker may research what is on in the cinema, cost, possibly prepare a poster.</a:t>
            </a:r>
          </a:p>
          <a:p>
            <a:r>
              <a:rPr lang="en-GB" dirty="0"/>
              <a:t>This can be recorded as the other 100 hours (non face to face youth work)</a:t>
            </a:r>
          </a:p>
          <a:p>
            <a:r>
              <a:rPr lang="en-GB" dirty="0"/>
              <a:t>Any other examples?</a:t>
            </a:r>
          </a:p>
          <a:p>
            <a:endParaRPr lang="en-GB" dirty="0"/>
          </a:p>
        </p:txBody>
      </p:sp>
    </p:spTree>
    <p:extLst>
      <p:ext uri="{BB962C8B-B14F-4D97-AF65-F5344CB8AC3E}">
        <p14:creationId xmlns:p14="http://schemas.microsoft.com/office/powerpoint/2010/main" val="25617193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Non-Face-to-Face (100 hours)</a:t>
            </a:r>
          </a:p>
        </p:txBody>
      </p:sp>
      <p:sp>
        <p:nvSpPr>
          <p:cNvPr id="3" name="Content Placeholder 2"/>
          <p:cNvSpPr>
            <a:spLocks noGrp="1"/>
          </p:cNvSpPr>
          <p:nvPr>
            <p:ph sz="quarter" idx="1"/>
          </p:nvPr>
        </p:nvSpPr>
        <p:spPr>
          <a:xfrm>
            <a:off x="457200" y="1484784"/>
            <a:ext cx="8229600" cy="4672176"/>
          </a:xfrm>
        </p:spPr>
        <p:txBody>
          <a:bodyPr>
            <a:normAutofit lnSpcReduction="10000"/>
          </a:bodyPr>
          <a:lstStyle/>
          <a:p>
            <a:r>
              <a:rPr lang="en-GB" dirty="0"/>
              <a:t>The following can also be </a:t>
            </a:r>
            <a:r>
              <a:rPr lang="en-GB" b="1" dirty="0"/>
              <a:t>recorded</a:t>
            </a:r>
            <a:r>
              <a:rPr lang="en-GB" dirty="0"/>
              <a:t> as the other 100 hours.</a:t>
            </a:r>
          </a:p>
          <a:p>
            <a:pPr lvl="1"/>
            <a:endParaRPr lang="en-GB" dirty="0"/>
          </a:p>
          <a:p>
            <a:pPr lvl="1"/>
            <a:r>
              <a:rPr lang="en-GB" dirty="0"/>
              <a:t>Any training, meetings whilst on placement,</a:t>
            </a:r>
          </a:p>
          <a:p>
            <a:pPr lvl="1"/>
            <a:r>
              <a:rPr lang="en-GB" dirty="0"/>
              <a:t>Preparing resources, </a:t>
            </a:r>
          </a:p>
          <a:p>
            <a:pPr lvl="1"/>
            <a:r>
              <a:rPr lang="en-GB" dirty="0"/>
              <a:t>Reflecting and writing your reflective accounts,</a:t>
            </a:r>
          </a:p>
          <a:p>
            <a:pPr lvl="1"/>
            <a:r>
              <a:rPr lang="en-GB" dirty="0"/>
              <a:t>Preparing activities,</a:t>
            </a:r>
          </a:p>
          <a:p>
            <a:pPr lvl="1"/>
            <a:r>
              <a:rPr lang="en-GB" dirty="0"/>
              <a:t>Preparing buildings, rooms etc.</a:t>
            </a:r>
          </a:p>
          <a:p>
            <a:pPr lvl="1"/>
            <a:r>
              <a:rPr lang="en-GB" dirty="0"/>
              <a:t>Helping with funding bids,</a:t>
            </a:r>
          </a:p>
          <a:p>
            <a:pPr lvl="1"/>
            <a:r>
              <a:rPr lang="en-GB" dirty="0"/>
              <a:t>Supporting volunteers,</a:t>
            </a:r>
          </a:p>
          <a:p>
            <a:pPr lvl="1"/>
            <a:r>
              <a:rPr lang="en-GB" dirty="0"/>
              <a:t>Reading relevant policies (Health and Safety, Child Protection),</a:t>
            </a:r>
          </a:p>
          <a:p>
            <a:pPr lvl="1"/>
            <a:r>
              <a:rPr lang="en-GB" dirty="0"/>
              <a:t>Any other ideas?</a:t>
            </a:r>
          </a:p>
          <a:p>
            <a:pPr lvl="1"/>
            <a:endParaRPr lang="en-GB" dirty="0"/>
          </a:p>
          <a:p>
            <a:pPr lvl="1"/>
            <a:endParaRPr lang="en-GB" dirty="0"/>
          </a:p>
          <a:p>
            <a:pPr lvl="1"/>
            <a:endParaRPr lang="en-GB" dirty="0"/>
          </a:p>
          <a:p>
            <a:pPr lvl="1"/>
            <a:endParaRPr lang="en-GB" dirty="0"/>
          </a:p>
          <a:p>
            <a:pPr lvl="1"/>
            <a:endParaRPr lang="en-GB" dirty="0"/>
          </a:p>
          <a:p>
            <a:pPr lvl="1"/>
            <a:endParaRPr lang="en-GB" dirty="0"/>
          </a:p>
          <a:p>
            <a:pPr marL="274320" lvl="1" indent="0">
              <a:buNone/>
            </a:pPr>
            <a:endParaRPr lang="en-GB" dirty="0"/>
          </a:p>
          <a:p>
            <a:pPr marL="274320" lvl="1" indent="0">
              <a:buNone/>
            </a:pPr>
            <a:endParaRPr lang="en-GB" dirty="0"/>
          </a:p>
          <a:p>
            <a:pPr lvl="1"/>
            <a:endParaRPr lang="en-GB" dirty="0"/>
          </a:p>
        </p:txBody>
      </p:sp>
    </p:spTree>
    <p:extLst>
      <p:ext uri="{BB962C8B-B14F-4D97-AF65-F5344CB8AC3E}">
        <p14:creationId xmlns:p14="http://schemas.microsoft.com/office/powerpoint/2010/main" val="23361841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 Placements</a:t>
            </a:r>
          </a:p>
        </p:txBody>
      </p:sp>
      <p:sp>
        <p:nvSpPr>
          <p:cNvPr id="3" name="Content Placeholder 2"/>
          <p:cNvSpPr>
            <a:spLocks noGrp="1"/>
          </p:cNvSpPr>
          <p:nvPr>
            <p:ph sz="quarter" idx="1"/>
          </p:nvPr>
        </p:nvSpPr>
        <p:spPr/>
        <p:txBody>
          <a:bodyPr/>
          <a:lstStyle/>
          <a:p>
            <a:r>
              <a:rPr lang="en-GB" dirty="0"/>
              <a:t>In general terms, work placements provide students with the opportunity to acquire skills pertinent for employment, evaluate their practice and knowledge and inform future employment choices.</a:t>
            </a:r>
          </a:p>
          <a:p>
            <a:r>
              <a:rPr lang="en-GB" dirty="0"/>
              <a:t>However for youth work students, placements are an opportunity for you to learn about the professional practice of youth work, apply theory to practice situations and demonstrate proficiency and capability in youth work skills, values and theory.</a:t>
            </a:r>
          </a:p>
        </p:txBody>
      </p:sp>
    </p:spTree>
    <p:extLst>
      <p:ext uri="{BB962C8B-B14F-4D97-AF65-F5344CB8AC3E}">
        <p14:creationId xmlns:p14="http://schemas.microsoft.com/office/powerpoint/2010/main" val="1136811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 Placements</a:t>
            </a:r>
          </a:p>
        </p:txBody>
      </p:sp>
      <p:sp>
        <p:nvSpPr>
          <p:cNvPr id="3" name="Content Placeholder 2"/>
          <p:cNvSpPr>
            <a:spLocks noGrp="1"/>
          </p:cNvSpPr>
          <p:nvPr>
            <p:ph sz="quarter" idx="1"/>
          </p:nvPr>
        </p:nvSpPr>
        <p:spPr/>
        <p:txBody>
          <a:bodyPr>
            <a:normAutofit lnSpcReduction="10000"/>
          </a:bodyPr>
          <a:lstStyle/>
          <a:p>
            <a:r>
              <a:rPr lang="en-GB" dirty="0"/>
              <a:t>During placement you will need to show the placement co-ordinator and placement team that you have met the requirements of the National Occupational Standards. </a:t>
            </a:r>
          </a:p>
          <a:p>
            <a:r>
              <a:rPr lang="en-GB" dirty="0"/>
              <a:t>These standards measure your understanding and application of youth work knowledge, values and skills, and your capabilities as a beginning youth worker across a range of standards.</a:t>
            </a:r>
          </a:p>
          <a:p>
            <a:r>
              <a:rPr lang="en-GB" dirty="0"/>
              <a:t>An occupational map provides the context and background to the development of NOS. It illustrates the main features and characteristics of job roles within an occupational sector, highlighting overlaps with other roles and their boundaries with other sectors.</a:t>
            </a:r>
          </a:p>
        </p:txBody>
      </p:sp>
    </p:spTree>
    <p:extLst>
      <p:ext uri="{BB962C8B-B14F-4D97-AF65-F5344CB8AC3E}">
        <p14:creationId xmlns:p14="http://schemas.microsoft.com/office/powerpoint/2010/main" val="549632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Functional Map</a:t>
            </a:r>
          </a:p>
        </p:txBody>
      </p:sp>
      <p:sp>
        <p:nvSpPr>
          <p:cNvPr id="3" name="Content Placeholder 2"/>
          <p:cNvSpPr>
            <a:spLocks noGrp="1"/>
          </p:cNvSpPr>
          <p:nvPr>
            <p:ph sz="quarter" idx="1"/>
          </p:nvPr>
        </p:nvSpPr>
        <p:spPr/>
        <p:txBody>
          <a:bodyPr/>
          <a:lstStyle/>
          <a:p>
            <a:r>
              <a:rPr lang="en-GB" dirty="0"/>
              <a:t>A functional map identifies the functions that people carry out on a day-to-day basis as part of their job role within the broad work activities that take place across an occupational sector. </a:t>
            </a:r>
          </a:p>
          <a:p>
            <a:r>
              <a:rPr lang="en-GB" dirty="0"/>
              <a:t>This information then forms the basis of standards development and can be found within the NOS.</a:t>
            </a:r>
          </a:p>
          <a:p>
            <a:r>
              <a:rPr lang="en-GB" dirty="0"/>
              <a:t>Familiarise yourself with this.</a:t>
            </a:r>
          </a:p>
        </p:txBody>
      </p:sp>
    </p:spTree>
    <p:extLst>
      <p:ext uri="{BB962C8B-B14F-4D97-AF65-F5344CB8AC3E}">
        <p14:creationId xmlns:p14="http://schemas.microsoft.com/office/powerpoint/2010/main" val="36686621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Development Plan</a:t>
            </a:r>
          </a:p>
        </p:txBody>
      </p:sp>
      <p:sp>
        <p:nvSpPr>
          <p:cNvPr id="3" name="Content Placeholder 2"/>
          <p:cNvSpPr>
            <a:spLocks noGrp="1"/>
          </p:cNvSpPr>
          <p:nvPr>
            <p:ph sz="quarter" idx="1"/>
          </p:nvPr>
        </p:nvSpPr>
        <p:spPr/>
        <p:txBody>
          <a:bodyPr>
            <a:normAutofit lnSpcReduction="10000"/>
          </a:bodyPr>
          <a:lstStyle/>
          <a:p>
            <a:r>
              <a:rPr lang="en-GB" dirty="0"/>
              <a:t>Within the Fieldwork Guidelines you will find a Professional Development Plan. </a:t>
            </a:r>
          </a:p>
          <a:p>
            <a:endParaRPr lang="en-GB" dirty="0"/>
          </a:p>
          <a:p>
            <a:r>
              <a:rPr lang="en-GB" dirty="0"/>
              <a:t>You will need to complete this at the start of your placement outlining what you hope to achieve during placement, and how you will do this. </a:t>
            </a:r>
          </a:p>
          <a:p>
            <a:pPr marL="0" indent="0">
              <a:buNone/>
            </a:pPr>
            <a:endParaRPr lang="en-GB" dirty="0"/>
          </a:p>
          <a:p>
            <a:r>
              <a:rPr lang="en-GB" dirty="0"/>
              <a:t>The Learning Mentor will support you with this and help to explore what is achievable. </a:t>
            </a:r>
          </a:p>
          <a:p>
            <a:endParaRPr lang="en-GB" dirty="0"/>
          </a:p>
          <a:p>
            <a:r>
              <a:rPr lang="en-GB" dirty="0"/>
              <a:t>You may find that printing some of the sections that will be included in your portfolio and keeping them in a file. </a:t>
            </a:r>
          </a:p>
        </p:txBody>
      </p:sp>
    </p:spTree>
    <p:extLst>
      <p:ext uri="{BB962C8B-B14F-4D97-AF65-F5344CB8AC3E}">
        <p14:creationId xmlns:p14="http://schemas.microsoft.com/office/powerpoint/2010/main" val="20235496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Level Descriptors</a:t>
            </a:r>
          </a:p>
        </p:txBody>
      </p:sp>
      <p:sp>
        <p:nvSpPr>
          <p:cNvPr id="3" name="Content Placeholder 2"/>
          <p:cNvSpPr>
            <a:spLocks noGrp="1"/>
          </p:cNvSpPr>
          <p:nvPr>
            <p:ph sz="quarter" idx="1"/>
          </p:nvPr>
        </p:nvSpPr>
        <p:spPr/>
        <p:txBody>
          <a:bodyPr/>
          <a:lstStyle/>
          <a:p>
            <a:r>
              <a:rPr lang="en-GB" dirty="0"/>
              <a:t>Please note that at Level 4 we expect students to be assisting a professional youth worker, assisting development, delivery, supporting youth work activities. </a:t>
            </a:r>
          </a:p>
          <a:p>
            <a:pPr marL="0" indent="0">
              <a:buNone/>
            </a:pPr>
            <a:endParaRPr lang="en-GB" dirty="0"/>
          </a:p>
        </p:txBody>
      </p:sp>
    </p:spTree>
    <p:extLst>
      <p:ext uri="{BB962C8B-B14F-4D97-AF65-F5344CB8AC3E}">
        <p14:creationId xmlns:p14="http://schemas.microsoft.com/office/powerpoint/2010/main" val="28968666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 Placements</a:t>
            </a:r>
          </a:p>
        </p:txBody>
      </p:sp>
      <p:sp>
        <p:nvSpPr>
          <p:cNvPr id="3" name="Content Placeholder 2"/>
          <p:cNvSpPr>
            <a:spLocks noGrp="1"/>
          </p:cNvSpPr>
          <p:nvPr>
            <p:ph sz="quarter" idx="1"/>
          </p:nvPr>
        </p:nvSpPr>
        <p:spPr/>
        <p:txBody>
          <a:bodyPr/>
          <a:lstStyle/>
          <a:p>
            <a:endParaRPr lang="en-GB" dirty="0"/>
          </a:p>
          <a:p>
            <a:r>
              <a:rPr lang="en-GB" dirty="0"/>
              <a:t>Importantly, you will have to pass each assessed practice learning experience in order to progress in your studies.</a:t>
            </a:r>
          </a:p>
          <a:p>
            <a:r>
              <a:rPr lang="en-GB" dirty="0"/>
              <a:t>It is therefore crucial to have a clear view of the knowledge, values and skills that you already possess and what your learning needs for placement are.</a:t>
            </a:r>
          </a:p>
        </p:txBody>
      </p:sp>
    </p:spTree>
    <p:extLst>
      <p:ext uri="{BB962C8B-B14F-4D97-AF65-F5344CB8AC3E}">
        <p14:creationId xmlns:p14="http://schemas.microsoft.com/office/powerpoint/2010/main" val="2353498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Placement Team </a:t>
            </a:r>
            <a:br>
              <a:rPr lang="en-GB" dirty="0"/>
            </a:br>
            <a:r>
              <a:rPr lang="en-GB" dirty="0"/>
              <a:t>Roles and Responsibilities</a:t>
            </a:r>
          </a:p>
        </p:txBody>
      </p:sp>
      <p:sp>
        <p:nvSpPr>
          <p:cNvPr id="3" name="Content Placeholder 2"/>
          <p:cNvSpPr>
            <a:spLocks noGrp="1"/>
          </p:cNvSpPr>
          <p:nvPr>
            <p:ph sz="quarter" idx="1"/>
          </p:nvPr>
        </p:nvSpPr>
        <p:spPr/>
        <p:txBody>
          <a:bodyPr>
            <a:normAutofit fontScale="92500"/>
          </a:bodyPr>
          <a:lstStyle/>
          <a:p>
            <a:r>
              <a:rPr lang="en-GB" dirty="0"/>
              <a:t>Darrel Williams – Fieldwork Co-ordinator</a:t>
            </a:r>
          </a:p>
          <a:p>
            <a:pPr lvl="1"/>
            <a:r>
              <a:rPr lang="en-GB" dirty="0"/>
              <a:t>The University has in place a Fieldwork Practice Coordinator – this is Darrel Williams, the person coordinating fieldwork learning across the Youth Work and Social Education programmes.  This role involves coordinating training and support for line managers and supervisors, and acting as a source of advice in cases of difficulty.</a:t>
            </a:r>
          </a:p>
          <a:p>
            <a:r>
              <a:rPr lang="en-GB" dirty="0"/>
              <a:t>Cindy Hunt and Huw Williams – Visiting Tutors</a:t>
            </a:r>
          </a:p>
          <a:p>
            <a:pPr lvl="1"/>
            <a:r>
              <a:rPr lang="en-GB" dirty="0"/>
              <a:t>Visiting Tutor – the person with a linking role between the institution and the placement provider.  The Visiting Tutor is your first point of contact in relation to placement.  The Visiting Tutor will support you through at least two three way meetings and will challenge you through observation and assessment visits to demonstrate the highest standards while on placement. </a:t>
            </a:r>
          </a:p>
          <a:p>
            <a:pPr lvl="1"/>
            <a:endParaRPr lang="en-GB" dirty="0"/>
          </a:p>
          <a:p>
            <a:endParaRPr lang="en-GB" dirty="0"/>
          </a:p>
          <a:p>
            <a:endParaRPr lang="en-GB" dirty="0"/>
          </a:p>
        </p:txBody>
      </p:sp>
    </p:spTree>
    <p:extLst>
      <p:ext uri="{BB962C8B-B14F-4D97-AF65-F5344CB8AC3E}">
        <p14:creationId xmlns:p14="http://schemas.microsoft.com/office/powerpoint/2010/main" val="41860387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Placement Team</a:t>
            </a:r>
          </a:p>
        </p:txBody>
      </p:sp>
      <p:sp>
        <p:nvSpPr>
          <p:cNvPr id="3" name="Content Placeholder 2"/>
          <p:cNvSpPr>
            <a:spLocks noGrp="1"/>
          </p:cNvSpPr>
          <p:nvPr>
            <p:ph sz="quarter" idx="1"/>
          </p:nvPr>
        </p:nvSpPr>
        <p:spPr/>
        <p:txBody>
          <a:bodyPr>
            <a:normAutofit fontScale="92500" lnSpcReduction="20000"/>
          </a:bodyPr>
          <a:lstStyle/>
          <a:p>
            <a:r>
              <a:rPr lang="en-GB" dirty="0"/>
              <a:t>A wide range of people acting as work placement line managers and work placement supervisors.</a:t>
            </a:r>
          </a:p>
          <a:p>
            <a:pPr lvl="1"/>
            <a:endParaRPr lang="en-GB" dirty="0"/>
          </a:p>
          <a:p>
            <a:pPr lvl="1"/>
            <a:r>
              <a:rPr lang="en-GB" dirty="0"/>
              <a:t>While on placement you will benefit from the support of a Learning Mentor – the person having day to day responsibility for the standards of practice of the student.  This person will attend the two three way meetings and provide a final report on your progress while on placement. </a:t>
            </a:r>
          </a:p>
          <a:p>
            <a:pPr lvl="1"/>
            <a:r>
              <a:rPr lang="en-GB" dirty="0"/>
              <a:t>Additionally the University provides a Fieldwork Supervisor – the person ensuring the development of the student through a formal process of supervision.  This person will be a good support to you, and their role will involve encouraging your learning while on placement.   </a:t>
            </a:r>
          </a:p>
          <a:p>
            <a:pPr lvl="1"/>
            <a:endParaRPr lang="en-GB" dirty="0"/>
          </a:p>
          <a:p>
            <a:pPr lvl="1"/>
            <a:r>
              <a:rPr lang="en-GB" b="1" dirty="0"/>
              <a:t>You will be allocated your line manager and supervisor within the next few weeks, upon successful progression of placement activity.  </a:t>
            </a:r>
          </a:p>
          <a:p>
            <a:pPr marL="0" indent="0">
              <a:buNone/>
            </a:pPr>
            <a:endParaRPr lang="en-GB" b="1" dirty="0"/>
          </a:p>
          <a:p>
            <a:pPr lvl="1"/>
            <a:endParaRPr lang="en-GB" dirty="0"/>
          </a:p>
        </p:txBody>
      </p:sp>
    </p:spTree>
    <p:extLst>
      <p:ext uri="{BB962C8B-B14F-4D97-AF65-F5344CB8AC3E}">
        <p14:creationId xmlns:p14="http://schemas.microsoft.com/office/powerpoint/2010/main" val="64615037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Placement Process</a:t>
            </a:r>
          </a:p>
        </p:txBody>
      </p:sp>
      <p:sp>
        <p:nvSpPr>
          <p:cNvPr id="8" name="Content Placeholder 7"/>
          <p:cNvSpPr>
            <a:spLocks noGrp="1"/>
          </p:cNvSpPr>
          <p:nvPr>
            <p:ph sz="quarter" idx="1"/>
          </p:nvPr>
        </p:nvSpPr>
        <p:spPr/>
        <p:txBody>
          <a:bodyPr>
            <a:normAutofit/>
          </a:bodyPr>
          <a:lstStyle/>
          <a:p>
            <a:pPr marL="514350" indent="-514350">
              <a:buFont typeface="+mj-lt"/>
              <a:buAutoNum type="arabicPeriod"/>
            </a:pPr>
            <a:r>
              <a:rPr lang="en-GB" dirty="0"/>
              <a:t>Student is provided with placement contact details by the fieldwork coordinator; </a:t>
            </a:r>
          </a:p>
          <a:p>
            <a:pPr marL="514350" indent="-514350">
              <a:buFont typeface="+mj-lt"/>
              <a:buAutoNum type="arabicPeriod"/>
            </a:pPr>
            <a:endParaRPr lang="en-GB" dirty="0"/>
          </a:p>
          <a:p>
            <a:pPr marL="514350" indent="-514350">
              <a:buFont typeface="+mj-lt"/>
              <a:buAutoNum type="arabicPeriod"/>
            </a:pPr>
            <a:r>
              <a:rPr lang="en-GB" dirty="0"/>
              <a:t>Student is provided with visiting tutor contact details, </a:t>
            </a:r>
          </a:p>
          <a:p>
            <a:pPr marL="514350" indent="-514350">
              <a:buFont typeface="+mj-lt"/>
              <a:buAutoNum type="arabicPeriod"/>
            </a:pPr>
            <a:endParaRPr lang="en-GB" dirty="0"/>
          </a:p>
          <a:p>
            <a:pPr marL="514350" indent="-514350">
              <a:buFont typeface="+mj-lt"/>
              <a:buAutoNum type="arabicPeriod"/>
            </a:pPr>
            <a:r>
              <a:rPr lang="en-GB" b="1" dirty="0"/>
              <a:t>Student</a:t>
            </a:r>
            <a:r>
              <a:rPr lang="en-GB" dirty="0"/>
              <a:t> promptly arranges first three way meeting between visiting tutor, line manager and student.  </a:t>
            </a:r>
          </a:p>
          <a:p>
            <a:pPr marL="514350" indent="-514350">
              <a:buFont typeface="+mj-lt"/>
              <a:buAutoNum type="arabicPeriod"/>
            </a:pPr>
            <a:endParaRPr lang="en-GB" dirty="0"/>
          </a:p>
          <a:p>
            <a:pPr marL="514350" indent="-514350">
              <a:buFont typeface="+mj-lt"/>
              <a:buAutoNum type="arabicPeriod"/>
            </a:pPr>
            <a:r>
              <a:rPr lang="en-GB" dirty="0"/>
              <a:t>Students are required to arrange and lead the meeting, including arranging an agenda.  The agenda for the first meeting could include: </a:t>
            </a:r>
          </a:p>
          <a:p>
            <a:pPr marL="514350" indent="-514350">
              <a:buFont typeface="+mj-lt"/>
              <a:buAutoNum type="arabicPeriod"/>
            </a:pPr>
            <a:endParaRPr lang="en-GB" dirty="0"/>
          </a:p>
          <a:p>
            <a:endParaRPr lang="en-GB" dirty="0"/>
          </a:p>
        </p:txBody>
      </p:sp>
    </p:spTree>
    <p:extLst>
      <p:ext uri="{BB962C8B-B14F-4D97-AF65-F5344CB8AC3E}">
        <p14:creationId xmlns:p14="http://schemas.microsoft.com/office/powerpoint/2010/main" val="33408971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Placement Process</a:t>
            </a:r>
          </a:p>
        </p:txBody>
      </p:sp>
      <p:sp>
        <p:nvSpPr>
          <p:cNvPr id="3" name="Content Placeholder 2"/>
          <p:cNvSpPr>
            <a:spLocks noGrp="1"/>
          </p:cNvSpPr>
          <p:nvPr>
            <p:ph sz="quarter" idx="1"/>
          </p:nvPr>
        </p:nvSpPr>
        <p:spPr>
          <a:xfrm>
            <a:off x="457200" y="1219200"/>
            <a:ext cx="8229600" cy="5378152"/>
          </a:xfrm>
        </p:spPr>
        <p:txBody>
          <a:bodyPr>
            <a:normAutofit fontScale="70000" lnSpcReduction="20000"/>
          </a:bodyPr>
          <a:lstStyle/>
          <a:p>
            <a:pPr>
              <a:buClr>
                <a:srgbClr val="727CA3"/>
              </a:buClr>
            </a:pPr>
            <a:r>
              <a:rPr lang="en-GB" sz="2900" dirty="0">
                <a:solidFill>
                  <a:prstClr val="black"/>
                </a:solidFill>
              </a:rPr>
              <a:t>A discussion of your background, your interests and what you can bring to the placement, </a:t>
            </a:r>
          </a:p>
          <a:p>
            <a:pPr marL="0" indent="0">
              <a:buClr>
                <a:srgbClr val="727CA3"/>
              </a:buClr>
              <a:buNone/>
            </a:pPr>
            <a:endParaRPr lang="en-GB" sz="2900" dirty="0">
              <a:solidFill>
                <a:prstClr val="black"/>
              </a:solidFill>
            </a:endParaRPr>
          </a:p>
          <a:p>
            <a:pPr lvl="0">
              <a:buClr>
                <a:srgbClr val="727CA3"/>
              </a:buClr>
            </a:pPr>
            <a:r>
              <a:rPr lang="en-GB" sz="2900" dirty="0">
                <a:solidFill>
                  <a:prstClr val="black"/>
                </a:solidFill>
              </a:rPr>
              <a:t>Dates, days and times you will be working, </a:t>
            </a:r>
          </a:p>
          <a:p>
            <a:pPr lvl="0">
              <a:buClr>
                <a:srgbClr val="727CA3"/>
              </a:buClr>
            </a:pPr>
            <a:endParaRPr lang="en-GB" sz="2900" dirty="0">
              <a:solidFill>
                <a:prstClr val="black"/>
              </a:solidFill>
            </a:endParaRPr>
          </a:p>
          <a:p>
            <a:pPr lvl="0">
              <a:buClr>
                <a:srgbClr val="727CA3"/>
              </a:buClr>
            </a:pPr>
            <a:r>
              <a:rPr lang="en-GB" sz="2900" dirty="0">
                <a:solidFill>
                  <a:prstClr val="black"/>
                </a:solidFill>
              </a:rPr>
              <a:t>Induction arrangements, </a:t>
            </a:r>
          </a:p>
          <a:p>
            <a:pPr lvl="0">
              <a:buClr>
                <a:srgbClr val="727CA3"/>
              </a:buClr>
            </a:pPr>
            <a:endParaRPr lang="en-GB" sz="2900" dirty="0">
              <a:solidFill>
                <a:prstClr val="black"/>
              </a:solidFill>
            </a:endParaRPr>
          </a:p>
          <a:p>
            <a:pPr lvl="0">
              <a:buClr>
                <a:srgbClr val="727CA3"/>
              </a:buClr>
            </a:pPr>
            <a:r>
              <a:rPr lang="en-GB" sz="2900" dirty="0">
                <a:solidFill>
                  <a:prstClr val="black"/>
                </a:solidFill>
              </a:rPr>
              <a:t>Placement expectations of you while on placement, </a:t>
            </a:r>
          </a:p>
          <a:p>
            <a:pPr lvl="0">
              <a:buClr>
                <a:srgbClr val="727CA3"/>
              </a:buClr>
            </a:pPr>
            <a:endParaRPr lang="en-GB" sz="2900" dirty="0">
              <a:solidFill>
                <a:prstClr val="black"/>
              </a:solidFill>
            </a:endParaRPr>
          </a:p>
          <a:p>
            <a:pPr lvl="0">
              <a:buClr>
                <a:srgbClr val="727CA3"/>
              </a:buClr>
            </a:pPr>
            <a:r>
              <a:rPr lang="en-GB" sz="2900" dirty="0">
                <a:solidFill>
                  <a:prstClr val="black"/>
                </a:solidFill>
              </a:rPr>
              <a:t>Discussion of your learning and development needs, </a:t>
            </a:r>
          </a:p>
          <a:p>
            <a:pPr lvl="0">
              <a:buClr>
                <a:srgbClr val="727CA3"/>
              </a:buClr>
            </a:pPr>
            <a:endParaRPr lang="en-GB" sz="2900" dirty="0">
              <a:solidFill>
                <a:prstClr val="black"/>
              </a:solidFill>
            </a:endParaRPr>
          </a:p>
          <a:p>
            <a:pPr lvl="0">
              <a:buClr>
                <a:srgbClr val="727CA3"/>
              </a:buClr>
            </a:pPr>
            <a:r>
              <a:rPr lang="en-GB" sz="2900" dirty="0">
                <a:solidFill>
                  <a:prstClr val="black"/>
                </a:solidFill>
              </a:rPr>
              <a:t>Discussing observation and assessment, </a:t>
            </a:r>
          </a:p>
          <a:p>
            <a:pPr lvl="0">
              <a:buClr>
                <a:srgbClr val="727CA3"/>
              </a:buClr>
            </a:pPr>
            <a:endParaRPr lang="en-GB" sz="2900" dirty="0">
              <a:solidFill>
                <a:prstClr val="black"/>
              </a:solidFill>
            </a:endParaRPr>
          </a:p>
          <a:p>
            <a:pPr lvl="0">
              <a:buClr>
                <a:srgbClr val="727CA3"/>
              </a:buClr>
            </a:pPr>
            <a:r>
              <a:rPr lang="en-GB" sz="2900" dirty="0">
                <a:solidFill>
                  <a:prstClr val="black"/>
                </a:solidFill>
              </a:rPr>
              <a:t>Signing the contract, </a:t>
            </a:r>
          </a:p>
          <a:p>
            <a:pPr lvl="0">
              <a:buClr>
                <a:srgbClr val="727CA3"/>
              </a:buClr>
            </a:pPr>
            <a:endParaRPr lang="en-GB" sz="2900" dirty="0">
              <a:solidFill>
                <a:prstClr val="black"/>
              </a:solidFill>
            </a:endParaRPr>
          </a:p>
          <a:p>
            <a:pPr lvl="0">
              <a:buClr>
                <a:srgbClr val="727CA3"/>
              </a:buClr>
            </a:pPr>
            <a:r>
              <a:rPr lang="en-GB" sz="2900" dirty="0">
                <a:solidFill>
                  <a:prstClr val="black"/>
                </a:solidFill>
              </a:rPr>
              <a:t>Confirming target dates for placement including date for the final meeting and submission of the portfolio. </a:t>
            </a:r>
          </a:p>
          <a:p>
            <a:endParaRPr lang="en-GB" dirty="0"/>
          </a:p>
        </p:txBody>
      </p:sp>
    </p:spTree>
    <p:extLst>
      <p:ext uri="{BB962C8B-B14F-4D97-AF65-F5344CB8AC3E}">
        <p14:creationId xmlns:p14="http://schemas.microsoft.com/office/powerpoint/2010/main" val="41662052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Week</a:t>
            </a:r>
          </a:p>
        </p:txBody>
      </p:sp>
      <p:sp>
        <p:nvSpPr>
          <p:cNvPr id="3" name="Content Placeholder 2"/>
          <p:cNvSpPr>
            <a:spLocks noGrp="1"/>
          </p:cNvSpPr>
          <p:nvPr>
            <p:ph sz="quarter" idx="1"/>
          </p:nvPr>
        </p:nvSpPr>
        <p:spPr>
          <a:xfrm>
            <a:off x="457200" y="1219200"/>
            <a:ext cx="8229600" cy="5450160"/>
          </a:xfrm>
        </p:spPr>
        <p:txBody>
          <a:bodyPr>
            <a:normAutofit lnSpcReduction="10000"/>
          </a:bodyPr>
          <a:lstStyle/>
          <a:p>
            <a:r>
              <a:rPr lang="en-GB" dirty="0"/>
              <a:t>Timetable for next week’s placement meetings.</a:t>
            </a:r>
          </a:p>
          <a:p>
            <a:pPr lvl="1"/>
            <a:r>
              <a:rPr lang="en-GB" sz="2400" dirty="0"/>
              <a:t>Make a note of your allocated time on the timetable and join me in CJ04 or on Teams (On Thursday) to discuss and plan your placement.</a:t>
            </a:r>
          </a:p>
          <a:p>
            <a:pPr lvl="1"/>
            <a:r>
              <a:rPr lang="en-GB" sz="2400" dirty="0"/>
              <a:t>Once you have checked your allocated time on the timetable please send me a Teams Invite – this will be a great opportunity for you to use Teams as you may need to do this when contacting placement, VT’s, supervisors and Learning Mentors. </a:t>
            </a:r>
          </a:p>
          <a:p>
            <a:pPr lvl="1"/>
            <a:r>
              <a:rPr lang="en-GB" sz="2400" dirty="0"/>
              <a:t>Be prepared for the meeting, consider some of the questions already suggested, bring a note book and pen and think about your learning needs so that you may discuss these with us.</a:t>
            </a:r>
          </a:p>
          <a:p>
            <a:pPr lvl="1"/>
            <a:r>
              <a:rPr lang="en-GB" sz="2400" dirty="0"/>
              <a:t>You will also have a Self Directed Ppt for you to engage in while you are not in your Placement meeting. </a:t>
            </a:r>
            <a:endParaRPr lang="en-GB" dirty="0"/>
          </a:p>
          <a:p>
            <a:endParaRPr lang="en-GB" dirty="0"/>
          </a:p>
        </p:txBody>
      </p:sp>
    </p:spTree>
    <p:extLst>
      <p:ext uri="{BB962C8B-B14F-4D97-AF65-F5344CB8AC3E}">
        <p14:creationId xmlns:p14="http://schemas.microsoft.com/office/powerpoint/2010/main" val="76473807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Placement Progression Meetings</a:t>
            </a:r>
            <a:br>
              <a:rPr lang="en-GB" dirty="0"/>
            </a:br>
            <a:r>
              <a:rPr lang="en-GB" dirty="0"/>
              <a:t>Wednesday the 6</a:t>
            </a:r>
            <a:r>
              <a:rPr lang="en-GB" baseline="30000" dirty="0"/>
              <a:t>th</a:t>
            </a:r>
            <a:r>
              <a:rPr lang="en-GB" dirty="0"/>
              <a:t> of October (on campus)</a:t>
            </a:r>
          </a:p>
        </p:txBody>
      </p:sp>
      <p:sp>
        <p:nvSpPr>
          <p:cNvPr id="3" name="Content Placeholder 2"/>
          <p:cNvSpPr>
            <a:spLocks noGrp="1"/>
          </p:cNvSpPr>
          <p:nvPr>
            <p:ph sz="quarter" idx="1"/>
          </p:nvPr>
        </p:nvSpPr>
        <p:spPr>
          <a:xfrm>
            <a:off x="457200" y="1143000"/>
            <a:ext cx="8229600" cy="5526360"/>
          </a:xfrm>
        </p:spPr>
        <p:txBody>
          <a:bodyPr>
            <a:normAutofit/>
          </a:bodyPr>
          <a:lstStyle/>
          <a:p>
            <a:r>
              <a:rPr lang="en-GB" dirty="0"/>
              <a:t>11.00am	Hayley England</a:t>
            </a:r>
          </a:p>
          <a:p>
            <a:r>
              <a:rPr lang="en-GB" dirty="0"/>
              <a:t>11.15am	Katie Begley</a:t>
            </a:r>
          </a:p>
          <a:p>
            <a:pPr marL="0" indent="0">
              <a:buNone/>
            </a:pPr>
            <a:endParaRPr lang="en-GB" dirty="0"/>
          </a:p>
          <a:p>
            <a:r>
              <a:rPr lang="en-GB" dirty="0"/>
              <a:t>11.30am	Holly Gooch</a:t>
            </a:r>
          </a:p>
          <a:p>
            <a:r>
              <a:rPr lang="en-GB" dirty="0"/>
              <a:t>11.45am	Leesum Kelly</a:t>
            </a:r>
          </a:p>
          <a:p>
            <a:r>
              <a:rPr lang="en-GB" dirty="0"/>
              <a:t>12.00noon 	</a:t>
            </a:r>
            <a:r>
              <a:rPr lang="en-GB" dirty="0" err="1"/>
              <a:t>Leane</a:t>
            </a:r>
            <a:r>
              <a:rPr lang="en-GB" dirty="0"/>
              <a:t> Peake</a:t>
            </a:r>
          </a:p>
          <a:p>
            <a:r>
              <a:rPr lang="en-GB" dirty="0"/>
              <a:t>12.15pm	Caiden Thomas</a:t>
            </a:r>
          </a:p>
          <a:p>
            <a:pPr marL="0" indent="0">
              <a:buNone/>
            </a:pPr>
            <a:endParaRPr lang="en-GB" dirty="0"/>
          </a:p>
          <a:p>
            <a:r>
              <a:rPr lang="en-GB" dirty="0"/>
              <a:t>12.30pm	Ash Lewis</a:t>
            </a:r>
          </a:p>
          <a:p>
            <a:r>
              <a:rPr lang="en-GB" dirty="0"/>
              <a:t>12.45pm 	Amanda Elias</a:t>
            </a:r>
          </a:p>
          <a:p>
            <a:pPr marL="0" indent="0">
              <a:buNone/>
            </a:pPr>
            <a:r>
              <a:rPr lang="en-GB" dirty="0"/>
              <a:t>	</a:t>
            </a:r>
          </a:p>
          <a:p>
            <a:endParaRPr lang="en-GB" dirty="0"/>
          </a:p>
        </p:txBody>
      </p:sp>
    </p:spTree>
    <p:extLst>
      <p:ext uri="{BB962C8B-B14F-4D97-AF65-F5344CB8AC3E}">
        <p14:creationId xmlns:p14="http://schemas.microsoft.com/office/powerpoint/2010/main" val="293111211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Placement Progression Meetings</a:t>
            </a:r>
            <a:br>
              <a:rPr lang="en-GB"/>
            </a:br>
            <a:r>
              <a:rPr lang="en-GB"/>
              <a:t>Thursday </a:t>
            </a:r>
            <a:r>
              <a:rPr lang="en-GB" dirty="0"/>
              <a:t>7</a:t>
            </a:r>
            <a:r>
              <a:rPr lang="en-GB" baseline="30000" dirty="0"/>
              <a:t>th</a:t>
            </a:r>
            <a:r>
              <a:rPr lang="en-GB" dirty="0"/>
              <a:t> of October (via MS Teams)</a:t>
            </a:r>
          </a:p>
        </p:txBody>
      </p:sp>
      <p:sp>
        <p:nvSpPr>
          <p:cNvPr id="3" name="Content Placeholder 2"/>
          <p:cNvSpPr>
            <a:spLocks noGrp="1"/>
          </p:cNvSpPr>
          <p:nvPr>
            <p:ph sz="quarter" idx="1"/>
          </p:nvPr>
        </p:nvSpPr>
        <p:spPr/>
        <p:txBody>
          <a:bodyPr>
            <a:normAutofit fontScale="92500" lnSpcReduction="10000"/>
          </a:bodyPr>
          <a:lstStyle/>
          <a:p>
            <a:r>
              <a:rPr lang="en-GB" dirty="0"/>
              <a:t>9.30am 	Carol Callow</a:t>
            </a:r>
          </a:p>
          <a:p>
            <a:r>
              <a:rPr lang="en-GB" dirty="0"/>
              <a:t>9.45am 	Ffion Lindley</a:t>
            </a:r>
          </a:p>
          <a:p>
            <a:r>
              <a:rPr lang="en-GB" dirty="0"/>
              <a:t>10.00am	Alexia Wells</a:t>
            </a:r>
          </a:p>
          <a:p>
            <a:r>
              <a:rPr lang="en-GB" dirty="0"/>
              <a:t>10.15am	Tilley Rees	</a:t>
            </a:r>
          </a:p>
          <a:p>
            <a:r>
              <a:rPr lang="en-GB" dirty="0"/>
              <a:t>10.30am	Catrin Page</a:t>
            </a:r>
          </a:p>
          <a:p>
            <a:r>
              <a:rPr lang="en-GB" dirty="0"/>
              <a:t>10.45am	Yvonne Thomas</a:t>
            </a:r>
          </a:p>
          <a:p>
            <a:r>
              <a:rPr lang="en-GB" dirty="0"/>
              <a:t>11.00am 	Nadine Randall</a:t>
            </a:r>
          </a:p>
          <a:p>
            <a:r>
              <a:rPr lang="en-GB" dirty="0"/>
              <a:t>11.15am 	Morgan </a:t>
            </a:r>
            <a:r>
              <a:rPr lang="en-GB" dirty="0" err="1"/>
              <a:t>Limmage</a:t>
            </a:r>
            <a:endParaRPr lang="en-GB" dirty="0"/>
          </a:p>
          <a:p>
            <a:r>
              <a:rPr lang="en-GB" dirty="0"/>
              <a:t>11.30am 	Kitty Jones</a:t>
            </a:r>
          </a:p>
          <a:p>
            <a:r>
              <a:rPr lang="en-GB" dirty="0"/>
              <a:t>11.45am	Bethan Harris</a:t>
            </a:r>
          </a:p>
          <a:p>
            <a:r>
              <a:rPr lang="en-GB" dirty="0"/>
              <a:t>12.00noon	Gethin Cardy</a:t>
            </a:r>
          </a:p>
          <a:p>
            <a:r>
              <a:rPr lang="en-GB" dirty="0"/>
              <a:t>12.15pm	Melissa Bevan</a:t>
            </a:r>
          </a:p>
        </p:txBody>
      </p:sp>
    </p:spTree>
    <p:extLst>
      <p:ext uri="{BB962C8B-B14F-4D97-AF65-F5344CB8AC3E}">
        <p14:creationId xmlns:p14="http://schemas.microsoft.com/office/powerpoint/2010/main" val="366020465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C1171-02AE-4F66-9F32-960506CFA0E6}"/>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3E0D1ED6-58B0-455E-B43E-CAACA88024EE}"/>
              </a:ext>
            </a:extLst>
          </p:cNvPr>
          <p:cNvSpPr>
            <a:spLocks noGrp="1"/>
          </p:cNvSpPr>
          <p:nvPr>
            <p:ph sz="quarter" idx="1"/>
          </p:nvPr>
        </p:nvSpPr>
        <p:spPr/>
        <p:txBody>
          <a:bodyPr>
            <a:normAutofit lnSpcReduction="10000"/>
          </a:bodyPr>
          <a:lstStyle/>
          <a:p>
            <a:r>
              <a:rPr lang="en-GB" dirty="0"/>
              <a:t>Placement</a:t>
            </a:r>
          </a:p>
          <a:p>
            <a:r>
              <a:rPr lang="en-GB" dirty="0"/>
              <a:t>Hours</a:t>
            </a:r>
          </a:p>
          <a:p>
            <a:r>
              <a:rPr lang="en-GB" dirty="0"/>
              <a:t>Assessment</a:t>
            </a:r>
          </a:p>
          <a:p>
            <a:r>
              <a:rPr lang="en-GB" dirty="0"/>
              <a:t>Supervision</a:t>
            </a:r>
          </a:p>
          <a:p>
            <a:r>
              <a:rPr lang="en-GB" dirty="0"/>
              <a:t>Notes</a:t>
            </a:r>
          </a:p>
          <a:p>
            <a:r>
              <a:rPr lang="en-GB" dirty="0"/>
              <a:t>Reading</a:t>
            </a:r>
          </a:p>
          <a:p>
            <a:r>
              <a:rPr lang="en-GB" dirty="0"/>
              <a:t>Applying theory to practice</a:t>
            </a:r>
          </a:p>
          <a:p>
            <a:r>
              <a:rPr lang="en-GB" dirty="0"/>
              <a:t>Meetings</a:t>
            </a:r>
          </a:p>
          <a:p>
            <a:r>
              <a:rPr lang="en-GB" dirty="0"/>
              <a:t>Learning</a:t>
            </a:r>
          </a:p>
          <a:p>
            <a:r>
              <a:rPr lang="en-GB" dirty="0"/>
              <a:t>Assisting</a:t>
            </a:r>
          </a:p>
          <a:p>
            <a:endParaRPr lang="en-GB" dirty="0"/>
          </a:p>
        </p:txBody>
      </p:sp>
      <p:pic>
        <p:nvPicPr>
          <p:cNvPr id="1026" name="Picture 2" descr="To Get the Most Out of Your Team, Ask Better Questions - Business HorsePower">
            <a:extLst>
              <a:ext uri="{FF2B5EF4-FFF2-40B4-BE49-F238E27FC236}">
                <a16:creationId xmlns:a16="http://schemas.microsoft.com/office/drawing/2014/main" id="{53C6B9A0-F59D-43A6-A0C7-B77F3007A2AF}"/>
              </a:ext>
            </a:extLst>
          </p:cNvPr>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bwMode="auto">
          <a:xfrm>
            <a:off x="4180841" y="1412776"/>
            <a:ext cx="4744184" cy="47441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91670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1616</TotalTime>
  <Words>3512</Words>
  <Application>Microsoft Office PowerPoint</Application>
  <PresentationFormat>On-screen Show (4:3)</PresentationFormat>
  <Paragraphs>300</Paragraphs>
  <Slides>47</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47</vt:i4>
      </vt:variant>
    </vt:vector>
  </HeadingPairs>
  <TitlesOfParts>
    <vt:vector size="54" baseType="lpstr">
      <vt:lpstr>Bookman Old Style</vt:lpstr>
      <vt:lpstr>Calibri</vt:lpstr>
      <vt:lpstr>Century Gothic</vt:lpstr>
      <vt:lpstr>Gill Sans MT</vt:lpstr>
      <vt:lpstr>Wingdings</vt:lpstr>
      <vt:lpstr>Wingdings 3</vt:lpstr>
      <vt:lpstr>Origin</vt:lpstr>
      <vt:lpstr>ECYW4006 Youth Work Practice 1: Preparing the Workforce</vt:lpstr>
      <vt:lpstr>Introduction and Module Overview</vt:lpstr>
      <vt:lpstr>Aim</vt:lpstr>
      <vt:lpstr>Learning Outcomes  Upon Successful completion of this module, the student should be able to demonstrate the ability to: </vt:lpstr>
      <vt:lpstr>Indicative Content</vt:lpstr>
      <vt:lpstr>Indicative Content</vt:lpstr>
      <vt:lpstr>Assessments - 4 Components (Parts)</vt:lpstr>
      <vt:lpstr>Assessments</vt:lpstr>
      <vt:lpstr> Assessment Component  1 – 80% Coursework: A Professional Journal (3000 words)</vt:lpstr>
      <vt:lpstr>Assessment components 2 and 3</vt:lpstr>
      <vt:lpstr>Important information</vt:lpstr>
      <vt:lpstr>Important information</vt:lpstr>
      <vt:lpstr>Important Considerations</vt:lpstr>
      <vt:lpstr>Unfamiliar Terms? Any Questions</vt:lpstr>
      <vt:lpstr>Important information</vt:lpstr>
      <vt:lpstr>Important Consideration</vt:lpstr>
      <vt:lpstr>Final Submission Date</vt:lpstr>
      <vt:lpstr>Comfort Break – 15 minutes</vt:lpstr>
      <vt:lpstr>Fieldwork Guidelines</vt:lpstr>
      <vt:lpstr>National Occupational Standards</vt:lpstr>
      <vt:lpstr>This week’s Independent Directed Study</vt:lpstr>
      <vt:lpstr>Group Task (today) (1) 20 minutes</vt:lpstr>
      <vt:lpstr>Groups</vt:lpstr>
      <vt:lpstr>ECYW4006 Youth Work Practice 1: Preparing the Workforce</vt:lpstr>
      <vt:lpstr>The importance of placement learning</vt:lpstr>
      <vt:lpstr>What are Youth work placements</vt:lpstr>
      <vt:lpstr>What are Youth work placements</vt:lpstr>
      <vt:lpstr>The youth and Community work programme</vt:lpstr>
      <vt:lpstr>Face to Face Contact</vt:lpstr>
      <vt:lpstr>The youth and Community work programme</vt:lpstr>
      <vt:lpstr>Non Face-to-Face 100 hours</vt:lpstr>
      <vt:lpstr>Non Face-to-Face 100 hours</vt:lpstr>
      <vt:lpstr>Non-Face-to-Face (100 hours)</vt:lpstr>
      <vt:lpstr>Youth Work Placements</vt:lpstr>
      <vt:lpstr>Youth Work Placements</vt:lpstr>
      <vt:lpstr>Functional Map</vt:lpstr>
      <vt:lpstr>Professional Development Plan</vt:lpstr>
      <vt:lpstr>Level Descriptors</vt:lpstr>
      <vt:lpstr>Youth Work Placements</vt:lpstr>
      <vt:lpstr>Placement Team  Roles and Responsibilities</vt:lpstr>
      <vt:lpstr>Placement Team</vt:lpstr>
      <vt:lpstr>The Placement Process</vt:lpstr>
      <vt:lpstr>The Placement Process</vt:lpstr>
      <vt:lpstr>Next Week</vt:lpstr>
      <vt:lpstr>Placement Progression Meetings Wednesday the 6th of October (on campus)</vt:lpstr>
      <vt:lpstr>Placement Progression Meetings Thursday 7th of October (via MS Teams)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SJYW4012 Fieldwork</dc:title>
  <dc:creator>Administrator</dc:creator>
  <cp:lastModifiedBy>Darrel Williams</cp:lastModifiedBy>
  <cp:revision>95</cp:revision>
  <dcterms:created xsi:type="dcterms:W3CDTF">2015-08-13T10:50:17Z</dcterms:created>
  <dcterms:modified xsi:type="dcterms:W3CDTF">2021-10-04T07:52:41Z</dcterms:modified>
</cp:coreProperties>
</file>