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ink/ink1.xml" ContentType="application/inkml+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3"/>
  </p:sldMasterIdLst>
  <p:notesMasterIdLst>
    <p:notesMasterId r:id="rId100"/>
  </p:notesMasterIdLst>
  <p:handoutMasterIdLst>
    <p:handoutMasterId r:id="rId101"/>
  </p:handoutMasterIdLst>
  <p:sldIdLst>
    <p:sldId id="256" r:id="rId4"/>
    <p:sldId id="257" r:id="rId5"/>
    <p:sldId id="344" r:id="rId6"/>
    <p:sldId id="399" r:id="rId7"/>
    <p:sldId id="400" r:id="rId8"/>
    <p:sldId id="401" r:id="rId9"/>
    <p:sldId id="402" r:id="rId10"/>
    <p:sldId id="403" r:id="rId11"/>
    <p:sldId id="404" r:id="rId12"/>
    <p:sldId id="327" r:id="rId13"/>
    <p:sldId id="345" r:id="rId14"/>
    <p:sldId id="349" r:id="rId15"/>
    <p:sldId id="350" r:id="rId16"/>
    <p:sldId id="310" r:id="rId17"/>
    <p:sldId id="311" r:id="rId18"/>
    <p:sldId id="405" r:id="rId19"/>
    <p:sldId id="352" r:id="rId20"/>
    <p:sldId id="353" r:id="rId21"/>
    <p:sldId id="354" r:id="rId22"/>
    <p:sldId id="355" r:id="rId23"/>
    <p:sldId id="406" r:id="rId24"/>
    <p:sldId id="342" r:id="rId25"/>
    <p:sldId id="407" r:id="rId26"/>
    <p:sldId id="408" r:id="rId27"/>
    <p:sldId id="409" r:id="rId28"/>
    <p:sldId id="410" r:id="rId29"/>
    <p:sldId id="411" r:id="rId30"/>
    <p:sldId id="316" r:id="rId31"/>
    <p:sldId id="317" r:id="rId32"/>
    <p:sldId id="318" r:id="rId33"/>
    <p:sldId id="319" r:id="rId34"/>
    <p:sldId id="320" r:id="rId35"/>
    <p:sldId id="321" r:id="rId36"/>
    <p:sldId id="412" r:id="rId37"/>
    <p:sldId id="322" r:id="rId38"/>
    <p:sldId id="414" r:id="rId39"/>
    <p:sldId id="413" r:id="rId40"/>
    <p:sldId id="415" r:id="rId41"/>
    <p:sldId id="416" r:id="rId42"/>
    <p:sldId id="431" r:id="rId43"/>
    <p:sldId id="418" r:id="rId44"/>
    <p:sldId id="420" r:id="rId45"/>
    <p:sldId id="421" r:id="rId46"/>
    <p:sldId id="422" r:id="rId47"/>
    <p:sldId id="423" r:id="rId48"/>
    <p:sldId id="419" r:id="rId49"/>
    <p:sldId id="356" r:id="rId50"/>
    <p:sldId id="357" r:id="rId51"/>
    <p:sldId id="358" r:id="rId52"/>
    <p:sldId id="359" r:id="rId53"/>
    <p:sldId id="360" r:id="rId54"/>
    <p:sldId id="361" r:id="rId55"/>
    <p:sldId id="424" r:id="rId56"/>
    <p:sldId id="425" r:id="rId57"/>
    <p:sldId id="362" r:id="rId58"/>
    <p:sldId id="363" r:id="rId59"/>
    <p:sldId id="426" r:id="rId60"/>
    <p:sldId id="364" r:id="rId61"/>
    <p:sldId id="365" r:id="rId62"/>
    <p:sldId id="366" r:id="rId63"/>
    <p:sldId id="367" r:id="rId64"/>
    <p:sldId id="368" r:id="rId65"/>
    <p:sldId id="369" r:id="rId66"/>
    <p:sldId id="370" r:id="rId67"/>
    <p:sldId id="427" r:id="rId68"/>
    <p:sldId id="371" r:id="rId69"/>
    <p:sldId id="372" r:id="rId70"/>
    <p:sldId id="373" r:id="rId71"/>
    <p:sldId id="374" r:id="rId72"/>
    <p:sldId id="375" r:id="rId73"/>
    <p:sldId id="376" r:id="rId74"/>
    <p:sldId id="377" r:id="rId75"/>
    <p:sldId id="378" r:id="rId76"/>
    <p:sldId id="379" r:id="rId77"/>
    <p:sldId id="380" r:id="rId78"/>
    <p:sldId id="381" r:id="rId79"/>
    <p:sldId id="382" r:id="rId80"/>
    <p:sldId id="383" r:id="rId81"/>
    <p:sldId id="384" r:id="rId82"/>
    <p:sldId id="385" r:id="rId83"/>
    <p:sldId id="386" r:id="rId84"/>
    <p:sldId id="387" r:id="rId85"/>
    <p:sldId id="388" r:id="rId86"/>
    <p:sldId id="389" r:id="rId87"/>
    <p:sldId id="428" r:id="rId88"/>
    <p:sldId id="390" r:id="rId89"/>
    <p:sldId id="429" r:id="rId90"/>
    <p:sldId id="391" r:id="rId91"/>
    <p:sldId id="393" r:id="rId92"/>
    <p:sldId id="392" r:id="rId93"/>
    <p:sldId id="394" r:id="rId94"/>
    <p:sldId id="395" r:id="rId95"/>
    <p:sldId id="396" r:id="rId96"/>
    <p:sldId id="397" r:id="rId97"/>
    <p:sldId id="398" r:id="rId98"/>
    <p:sldId id="430" r:id="rId9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BC6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5FC0DC-5CB0-4980-9D8E-B58E297C2004}" v="2" dt="2022-09-19T16:31:25.49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99"/>
    <p:restoredTop sz="71730" autoAdjust="0"/>
  </p:normalViewPr>
  <p:slideViewPr>
    <p:cSldViewPr>
      <p:cViewPr varScale="1">
        <p:scale>
          <a:sx n="87" d="100"/>
          <a:sy n="87" d="100"/>
        </p:scale>
        <p:origin x="2664"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presProps" Target="presProps.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slide" Target="slides/slide92.xml"/><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33" Type="http://schemas.openxmlformats.org/officeDocument/2006/relationships/slide" Target="slides/slide30.xml"/><Relationship Id="rId38" Type="http://schemas.openxmlformats.org/officeDocument/2006/relationships/slide" Target="slides/slide35.xml"/><Relationship Id="rId59" Type="http://schemas.openxmlformats.org/officeDocument/2006/relationships/slide" Target="slides/slide56.xml"/><Relationship Id="rId103"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microsoft.com/office/2015/10/relationships/revisionInfo" Target="revisionInfo.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customXml" Target="../customXml/item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notesMaster" Target="notesMasters/notesMaster1.xml"/><Relationship Id="rId105"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1.xml"/><Relationship Id="rId25" Type="http://schemas.openxmlformats.org/officeDocument/2006/relationships/slide" Target="slides/slide22.xml"/><Relationship Id="rId46" Type="http://schemas.openxmlformats.org/officeDocument/2006/relationships/slide" Target="slides/slide43.xml"/><Relationship Id="rId67" Type="http://schemas.openxmlformats.org/officeDocument/2006/relationships/slide" Target="slides/slide6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485B20-08E1-BE42-A582-E0FF255730C2}" type="doc">
      <dgm:prSet loTypeId="urn:microsoft.com/office/officeart/2005/8/layout/hChevron3" loCatId="" qsTypeId="urn:microsoft.com/office/officeart/2005/8/quickstyle/simple1" qsCatId="simple" csTypeId="urn:microsoft.com/office/officeart/2005/8/colors/accent1_2" csCatId="accent1" phldr="1"/>
      <dgm:spPr/>
    </dgm:pt>
    <dgm:pt modelId="{F5249F2B-196B-BC42-ADBB-BA3AC3BA734A}">
      <dgm:prSet phldrT="[Text]" custT="1"/>
      <dgm:spPr/>
      <dgm:t>
        <a:bodyPr/>
        <a:lstStyle/>
        <a:p>
          <a:r>
            <a:rPr lang="en-GB" sz="1400" dirty="0"/>
            <a:t>Requirement Analysis</a:t>
          </a:r>
        </a:p>
      </dgm:t>
    </dgm:pt>
    <dgm:pt modelId="{D247768F-6465-5E49-A7F1-B4964AB7176B}" type="parTrans" cxnId="{BE4E63D1-4FCD-664F-9826-37098934D704}">
      <dgm:prSet/>
      <dgm:spPr/>
      <dgm:t>
        <a:bodyPr/>
        <a:lstStyle/>
        <a:p>
          <a:endParaRPr lang="en-GB" sz="1400"/>
        </a:p>
      </dgm:t>
    </dgm:pt>
    <dgm:pt modelId="{40AED836-46CE-954E-8F1E-FDFA104EBE7A}" type="sibTrans" cxnId="{BE4E63D1-4FCD-664F-9826-37098934D704}">
      <dgm:prSet/>
      <dgm:spPr/>
      <dgm:t>
        <a:bodyPr/>
        <a:lstStyle/>
        <a:p>
          <a:endParaRPr lang="en-GB" sz="1400"/>
        </a:p>
      </dgm:t>
    </dgm:pt>
    <dgm:pt modelId="{D79CD88C-FF48-2B4F-BD01-357074187C38}">
      <dgm:prSet phldrT="[Text]" custT="1"/>
      <dgm:spPr/>
      <dgm:t>
        <a:bodyPr/>
        <a:lstStyle/>
        <a:p>
          <a:r>
            <a:rPr lang="en-GB" sz="1400" dirty="0"/>
            <a:t>Conceptual Design</a:t>
          </a:r>
        </a:p>
      </dgm:t>
    </dgm:pt>
    <dgm:pt modelId="{AB2DDA7C-98A4-8647-BFA8-0C382C346952}" type="parTrans" cxnId="{C968F774-1353-6F42-AE45-8E31C0B3AE43}">
      <dgm:prSet/>
      <dgm:spPr/>
      <dgm:t>
        <a:bodyPr/>
        <a:lstStyle/>
        <a:p>
          <a:endParaRPr lang="en-GB" sz="1400"/>
        </a:p>
      </dgm:t>
    </dgm:pt>
    <dgm:pt modelId="{7401BBB5-AB4C-3541-B797-8BA03DC05434}" type="sibTrans" cxnId="{C968F774-1353-6F42-AE45-8E31C0B3AE43}">
      <dgm:prSet/>
      <dgm:spPr/>
      <dgm:t>
        <a:bodyPr/>
        <a:lstStyle/>
        <a:p>
          <a:endParaRPr lang="en-GB" sz="1400"/>
        </a:p>
      </dgm:t>
    </dgm:pt>
    <dgm:pt modelId="{DA9F26FF-0160-B547-9CA5-0417B152A970}">
      <dgm:prSet phldrT="[Text]" custT="1"/>
      <dgm:spPr/>
      <dgm:t>
        <a:bodyPr/>
        <a:lstStyle/>
        <a:p>
          <a:r>
            <a:rPr lang="en-GB" sz="1400" dirty="0"/>
            <a:t>Logical DB Design</a:t>
          </a:r>
        </a:p>
      </dgm:t>
    </dgm:pt>
    <dgm:pt modelId="{9B0222A7-31C5-AA4A-9F16-BF0A31E6A46A}" type="parTrans" cxnId="{B5507ACD-2053-F24D-9AFC-6C3EBB88B9FF}">
      <dgm:prSet/>
      <dgm:spPr/>
      <dgm:t>
        <a:bodyPr/>
        <a:lstStyle/>
        <a:p>
          <a:endParaRPr lang="en-GB" sz="1400"/>
        </a:p>
      </dgm:t>
    </dgm:pt>
    <dgm:pt modelId="{32840E72-CBE3-AE4C-8D44-45FBF66FCE43}" type="sibTrans" cxnId="{B5507ACD-2053-F24D-9AFC-6C3EBB88B9FF}">
      <dgm:prSet/>
      <dgm:spPr/>
      <dgm:t>
        <a:bodyPr/>
        <a:lstStyle/>
        <a:p>
          <a:endParaRPr lang="en-GB" sz="1400"/>
        </a:p>
      </dgm:t>
    </dgm:pt>
    <dgm:pt modelId="{862B7CAB-32E6-B24F-8479-5BF2D018EC31}">
      <dgm:prSet phldrT="[Text]" custT="1"/>
      <dgm:spPr/>
      <dgm:t>
        <a:bodyPr/>
        <a:lstStyle/>
        <a:p>
          <a:r>
            <a:rPr lang="en-GB" sz="1400" dirty="0"/>
            <a:t>Schema Refinement</a:t>
          </a:r>
        </a:p>
      </dgm:t>
    </dgm:pt>
    <dgm:pt modelId="{7D153F17-CFCD-B540-9D01-B1204CD04E73}" type="parTrans" cxnId="{FC8BC78F-D52B-C84E-A573-9EEB65783A6E}">
      <dgm:prSet/>
      <dgm:spPr/>
      <dgm:t>
        <a:bodyPr/>
        <a:lstStyle/>
        <a:p>
          <a:endParaRPr lang="en-GB" sz="1400"/>
        </a:p>
      </dgm:t>
    </dgm:pt>
    <dgm:pt modelId="{3634A77C-37F6-D240-932A-68511218F0EA}" type="sibTrans" cxnId="{FC8BC78F-D52B-C84E-A573-9EEB65783A6E}">
      <dgm:prSet/>
      <dgm:spPr/>
      <dgm:t>
        <a:bodyPr/>
        <a:lstStyle/>
        <a:p>
          <a:endParaRPr lang="en-GB" sz="1400"/>
        </a:p>
      </dgm:t>
    </dgm:pt>
    <dgm:pt modelId="{6111205B-30A6-5241-BC24-6846F842F421}">
      <dgm:prSet custT="1"/>
      <dgm:spPr/>
      <dgm:t>
        <a:bodyPr/>
        <a:lstStyle/>
        <a:p>
          <a:r>
            <a:rPr lang="en-GB" sz="1400" dirty="0"/>
            <a:t>Physical DB Design</a:t>
          </a:r>
        </a:p>
      </dgm:t>
    </dgm:pt>
    <dgm:pt modelId="{D5BB6921-A8D8-8A4D-AA17-3978114D9DF2}" type="parTrans" cxnId="{1AFA5102-D2DD-DD4D-9EC2-87537D73D82B}">
      <dgm:prSet/>
      <dgm:spPr/>
      <dgm:t>
        <a:bodyPr/>
        <a:lstStyle/>
        <a:p>
          <a:endParaRPr lang="en-GB" sz="1400"/>
        </a:p>
      </dgm:t>
    </dgm:pt>
    <dgm:pt modelId="{D774F09B-3F4B-BC4D-9EE9-08FAC1CB75C8}" type="sibTrans" cxnId="{1AFA5102-D2DD-DD4D-9EC2-87537D73D82B}">
      <dgm:prSet/>
      <dgm:spPr/>
      <dgm:t>
        <a:bodyPr/>
        <a:lstStyle/>
        <a:p>
          <a:endParaRPr lang="en-GB" sz="1400"/>
        </a:p>
      </dgm:t>
    </dgm:pt>
    <dgm:pt modelId="{EB9FD316-79F0-F14E-82D8-78769483CAF6}">
      <dgm:prSet custT="1"/>
      <dgm:spPr/>
      <dgm:t>
        <a:bodyPr/>
        <a:lstStyle/>
        <a:p>
          <a:r>
            <a:rPr lang="en-GB" sz="1400" dirty="0"/>
            <a:t>Application Security &amp; Design</a:t>
          </a:r>
        </a:p>
      </dgm:t>
    </dgm:pt>
    <dgm:pt modelId="{8AA504AF-2B6E-2347-80DD-7AC107E6B1FC}" type="parTrans" cxnId="{786E5714-03D2-464D-B48C-CEA6B4C8681A}">
      <dgm:prSet/>
      <dgm:spPr/>
      <dgm:t>
        <a:bodyPr/>
        <a:lstStyle/>
        <a:p>
          <a:endParaRPr lang="en-GB" sz="1400"/>
        </a:p>
      </dgm:t>
    </dgm:pt>
    <dgm:pt modelId="{ED0FEDEA-3810-8B40-97FE-D55161E9C4B1}" type="sibTrans" cxnId="{786E5714-03D2-464D-B48C-CEA6B4C8681A}">
      <dgm:prSet/>
      <dgm:spPr/>
      <dgm:t>
        <a:bodyPr/>
        <a:lstStyle/>
        <a:p>
          <a:endParaRPr lang="en-GB" sz="1400"/>
        </a:p>
      </dgm:t>
    </dgm:pt>
    <dgm:pt modelId="{A8E7F2C1-1A89-2A48-930B-EAC47DA98A04}" type="pres">
      <dgm:prSet presAssocID="{D5485B20-08E1-BE42-A582-E0FF255730C2}" presName="Name0" presStyleCnt="0">
        <dgm:presLayoutVars>
          <dgm:dir/>
          <dgm:resizeHandles val="exact"/>
        </dgm:presLayoutVars>
      </dgm:prSet>
      <dgm:spPr/>
    </dgm:pt>
    <dgm:pt modelId="{5BAC7E68-28CD-6349-A334-1941A7EC7A3C}" type="pres">
      <dgm:prSet presAssocID="{F5249F2B-196B-BC42-ADBB-BA3AC3BA734A}" presName="parTxOnly" presStyleLbl="node1" presStyleIdx="0" presStyleCnt="6">
        <dgm:presLayoutVars>
          <dgm:bulletEnabled val="1"/>
        </dgm:presLayoutVars>
      </dgm:prSet>
      <dgm:spPr/>
    </dgm:pt>
    <dgm:pt modelId="{3CB43B03-1AB2-BD42-84DB-91DDF115A7ED}" type="pres">
      <dgm:prSet presAssocID="{40AED836-46CE-954E-8F1E-FDFA104EBE7A}" presName="parSpace" presStyleCnt="0"/>
      <dgm:spPr/>
    </dgm:pt>
    <dgm:pt modelId="{E306DE1A-BD22-2B41-A0A5-35256E797B11}" type="pres">
      <dgm:prSet presAssocID="{D79CD88C-FF48-2B4F-BD01-357074187C38}" presName="parTxOnly" presStyleLbl="node1" presStyleIdx="1" presStyleCnt="6" custScaleX="124941">
        <dgm:presLayoutVars>
          <dgm:bulletEnabled val="1"/>
        </dgm:presLayoutVars>
      </dgm:prSet>
      <dgm:spPr/>
    </dgm:pt>
    <dgm:pt modelId="{331AD583-E289-0A41-AF5C-E7E5477A735F}" type="pres">
      <dgm:prSet presAssocID="{7401BBB5-AB4C-3541-B797-8BA03DC05434}" presName="parSpace" presStyleCnt="0"/>
      <dgm:spPr/>
    </dgm:pt>
    <dgm:pt modelId="{FEDD92C7-6A33-5946-A2F6-FF1D5244B85F}" type="pres">
      <dgm:prSet presAssocID="{DA9F26FF-0160-B547-9CA5-0417B152A970}" presName="parTxOnly" presStyleLbl="node1" presStyleIdx="2" presStyleCnt="6">
        <dgm:presLayoutVars>
          <dgm:bulletEnabled val="1"/>
        </dgm:presLayoutVars>
      </dgm:prSet>
      <dgm:spPr/>
    </dgm:pt>
    <dgm:pt modelId="{E65C826D-27F4-9948-94C1-81D78440D455}" type="pres">
      <dgm:prSet presAssocID="{32840E72-CBE3-AE4C-8D44-45FBF66FCE43}" presName="parSpace" presStyleCnt="0"/>
      <dgm:spPr/>
    </dgm:pt>
    <dgm:pt modelId="{8BA3CBE9-A790-DF4E-A920-F42889FAC1D3}" type="pres">
      <dgm:prSet presAssocID="{862B7CAB-32E6-B24F-8479-5BF2D018EC31}" presName="parTxOnly" presStyleLbl="node1" presStyleIdx="3" presStyleCnt="6" custScaleX="123678">
        <dgm:presLayoutVars>
          <dgm:bulletEnabled val="1"/>
        </dgm:presLayoutVars>
      </dgm:prSet>
      <dgm:spPr/>
    </dgm:pt>
    <dgm:pt modelId="{5E81B785-5B79-0A4F-B57F-A11914CA6ADF}" type="pres">
      <dgm:prSet presAssocID="{3634A77C-37F6-D240-932A-68511218F0EA}" presName="parSpace" presStyleCnt="0"/>
      <dgm:spPr/>
    </dgm:pt>
    <dgm:pt modelId="{1FF36E83-F07D-0B48-91F5-1F2E4E25707D}" type="pres">
      <dgm:prSet presAssocID="{6111205B-30A6-5241-BC24-6846F842F421}" presName="parTxOnly" presStyleLbl="node1" presStyleIdx="4" presStyleCnt="6">
        <dgm:presLayoutVars>
          <dgm:bulletEnabled val="1"/>
        </dgm:presLayoutVars>
      </dgm:prSet>
      <dgm:spPr/>
    </dgm:pt>
    <dgm:pt modelId="{41ABEFED-B703-694B-9202-2946EDC7D901}" type="pres">
      <dgm:prSet presAssocID="{D774F09B-3F4B-BC4D-9EE9-08FAC1CB75C8}" presName="parSpace" presStyleCnt="0"/>
      <dgm:spPr/>
    </dgm:pt>
    <dgm:pt modelId="{C5F20501-B7A9-E741-9125-EC06BAC824C0}" type="pres">
      <dgm:prSet presAssocID="{EB9FD316-79F0-F14E-82D8-78769483CAF6}" presName="parTxOnly" presStyleLbl="node1" presStyleIdx="5" presStyleCnt="6" custScaleX="153640">
        <dgm:presLayoutVars>
          <dgm:bulletEnabled val="1"/>
        </dgm:presLayoutVars>
      </dgm:prSet>
      <dgm:spPr/>
    </dgm:pt>
  </dgm:ptLst>
  <dgm:cxnLst>
    <dgm:cxn modelId="{1AFA5102-D2DD-DD4D-9EC2-87537D73D82B}" srcId="{D5485B20-08E1-BE42-A582-E0FF255730C2}" destId="{6111205B-30A6-5241-BC24-6846F842F421}" srcOrd="4" destOrd="0" parTransId="{D5BB6921-A8D8-8A4D-AA17-3978114D9DF2}" sibTransId="{D774F09B-3F4B-BC4D-9EE9-08FAC1CB75C8}"/>
    <dgm:cxn modelId="{786E5714-03D2-464D-B48C-CEA6B4C8681A}" srcId="{D5485B20-08E1-BE42-A582-E0FF255730C2}" destId="{EB9FD316-79F0-F14E-82D8-78769483CAF6}" srcOrd="5" destOrd="0" parTransId="{8AA504AF-2B6E-2347-80DD-7AC107E6B1FC}" sibTransId="{ED0FEDEA-3810-8B40-97FE-D55161E9C4B1}"/>
    <dgm:cxn modelId="{35E3C319-AAB4-5646-BE60-4952FBAECC80}" type="presOf" srcId="{D5485B20-08E1-BE42-A582-E0FF255730C2}" destId="{A8E7F2C1-1A89-2A48-930B-EAC47DA98A04}" srcOrd="0" destOrd="0" presId="urn:microsoft.com/office/officeart/2005/8/layout/hChevron3"/>
    <dgm:cxn modelId="{FFC4D627-CBC8-444F-8102-4D3F575BC347}" type="presOf" srcId="{6111205B-30A6-5241-BC24-6846F842F421}" destId="{1FF36E83-F07D-0B48-91F5-1F2E4E25707D}" srcOrd="0" destOrd="0" presId="urn:microsoft.com/office/officeart/2005/8/layout/hChevron3"/>
    <dgm:cxn modelId="{4F3CE72C-EC6A-994A-9B02-29B756072174}" type="presOf" srcId="{D79CD88C-FF48-2B4F-BD01-357074187C38}" destId="{E306DE1A-BD22-2B41-A0A5-35256E797B11}" srcOrd="0" destOrd="0" presId="urn:microsoft.com/office/officeart/2005/8/layout/hChevron3"/>
    <dgm:cxn modelId="{DAABCF38-1913-0949-A764-B257F86DF749}" type="presOf" srcId="{EB9FD316-79F0-F14E-82D8-78769483CAF6}" destId="{C5F20501-B7A9-E741-9125-EC06BAC824C0}" srcOrd="0" destOrd="0" presId="urn:microsoft.com/office/officeart/2005/8/layout/hChevron3"/>
    <dgm:cxn modelId="{67590252-C057-B847-B5F6-65357B972CBC}" type="presOf" srcId="{862B7CAB-32E6-B24F-8479-5BF2D018EC31}" destId="{8BA3CBE9-A790-DF4E-A920-F42889FAC1D3}" srcOrd="0" destOrd="0" presId="urn:microsoft.com/office/officeart/2005/8/layout/hChevron3"/>
    <dgm:cxn modelId="{3A6C2E5E-00E6-CB4F-B54C-4C5B4981A846}" type="presOf" srcId="{F5249F2B-196B-BC42-ADBB-BA3AC3BA734A}" destId="{5BAC7E68-28CD-6349-A334-1941A7EC7A3C}" srcOrd="0" destOrd="0" presId="urn:microsoft.com/office/officeart/2005/8/layout/hChevron3"/>
    <dgm:cxn modelId="{C968F774-1353-6F42-AE45-8E31C0B3AE43}" srcId="{D5485B20-08E1-BE42-A582-E0FF255730C2}" destId="{D79CD88C-FF48-2B4F-BD01-357074187C38}" srcOrd="1" destOrd="0" parTransId="{AB2DDA7C-98A4-8647-BFA8-0C382C346952}" sibTransId="{7401BBB5-AB4C-3541-B797-8BA03DC05434}"/>
    <dgm:cxn modelId="{F220A283-9AD5-7840-AEED-588EE95E61CB}" type="presOf" srcId="{DA9F26FF-0160-B547-9CA5-0417B152A970}" destId="{FEDD92C7-6A33-5946-A2F6-FF1D5244B85F}" srcOrd="0" destOrd="0" presId="urn:microsoft.com/office/officeart/2005/8/layout/hChevron3"/>
    <dgm:cxn modelId="{FC8BC78F-D52B-C84E-A573-9EEB65783A6E}" srcId="{D5485B20-08E1-BE42-A582-E0FF255730C2}" destId="{862B7CAB-32E6-B24F-8479-5BF2D018EC31}" srcOrd="3" destOrd="0" parTransId="{7D153F17-CFCD-B540-9D01-B1204CD04E73}" sibTransId="{3634A77C-37F6-D240-932A-68511218F0EA}"/>
    <dgm:cxn modelId="{B5507ACD-2053-F24D-9AFC-6C3EBB88B9FF}" srcId="{D5485B20-08E1-BE42-A582-E0FF255730C2}" destId="{DA9F26FF-0160-B547-9CA5-0417B152A970}" srcOrd="2" destOrd="0" parTransId="{9B0222A7-31C5-AA4A-9F16-BF0A31E6A46A}" sibTransId="{32840E72-CBE3-AE4C-8D44-45FBF66FCE43}"/>
    <dgm:cxn modelId="{BE4E63D1-4FCD-664F-9826-37098934D704}" srcId="{D5485B20-08E1-BE42-A582-E0FF255730C2}" destId="{F5249F2B-196B-BC42-ADBB-BA3AC3BA734A}" srcOrd="0" destOrd="0" parTransId="{D247768F-6465-5E49-A7F1-B4964AB7176B}" sibTransId="{40AED836-46CE-954E-8F1E-FDFA104EBE7A}"/>
    <dgm:cxn modelId="{4FCAC38B-33F2-464F-8A15-5C7C03BBCF9D}" type="presParOf" srcId="{A8E7F2C1-1A89-2A48-930B-EAC47DA98A04}" destId="{5BAC7E68-28CD-6349-A334-1941A7EC7A3C}" srcOrd="0" destOrd="0" presId="urn:microsoft.com/office/officeart/2005/8/layout/hChevron3"/>
    <dgm:cxn modelId="{3CC1B604-5865-4546-B1F2-B2BEEAC0FFC2}" type="presParOf" srcId="{A8E7F2C1-1A89-2A48-930B-EAC47DA98A04}" destId="{3CB43B03-1AB2-BD42-84DB-91DDF115A7ED}" srcOrd="1" destOrd="0" presId="urn:microsoft.com/office/officeart/2005/8/layout/hChevron3"/>
    <dgm:cxn modelId="{1B115470-2ABF-6D40-887E-D51295318B60}" type="presParOf" srcId="{A8E7F2C1-1A89-2A48-930B-EAC47DA98A04}" destId="{E306DE1A-BD22-2B41-A0A5-35256E797B11}" srcOrd="2" destOrd="0" presId="urn:microsoft.com/office/officeart/2005/8/layout/hChevron3"/>
    <dgm:cxn modelId="{D404573F-C3DB-584A-856E-7040CCD7357D}" type="presParOf" srcId="{A8E7F2C1-1A89-2A48-930B-EAC47DA98A04}" destId="{331AD583-E289-0A41-AF5C-E7E5477A735F}" srcOrd="3" destOrd="0" presId="urn:microsoft.com/office/officeart/2005/8/layout/hChevron3"/>
    <dgm:cxn modelId="{5BE3D4AE-D487-0F4B-8984-76CEF551D54B}" type="presParOf" srcId="{A8E7F2C1-1A89-2A48-930B-EAC47DA98A04}" destId="{FEDD92C7-6A33-5946-A2F6-FF1D5244B85F}" srcOrd="4" destOrd="0" presId="urn:microsoft.com/office/officeart/2005/8/layout/hChevron3"/>
    <dgm:cxn modelId="{C223246F-561E-0B4C-8B9F-6BF252FD157D}" type="presParOf" srcId="{A8E7F2C1-1A89-2A48-930B-EAC47DA98A04}" destId="{E65C826D-27F4-9948-94C1-81D78440D455}" srcOrd="5" destOrd="0" presId="urn:microsoft.com/office/officeart/2005/8/layout/hChevron3"/>
    <dgm:cxn modelId="{FA0A1A06-2EA7-834D-A4D3-B353CC922E1D}" type="presParOf" srcId="{A8E7F2C1-1A89-2A48-930B-EAC47DA98A04}" destId="{8BA3CBE9-A790-DF4E-A920-F42889FAC1D3}" srcOrd="6" destOrd="0" presId="urn:microsoft.com/office/officeart/2005/8/layout/hChevron3"/>
    <dgm:cxn modelId="{002CB351-726C-EC43-BC01-A4A56A0F1472}" type="presParOf" srcId="{A8E7F2C1-1A89-2A48-930B-EAC47DA98A04}" destId="{5E81B785-5B79-0A4F-B57F-A11914CA6ADF}" srcOrd="7" destOrd="0" presId="urn:microsoft.com/office/officeart/2005/8/layout/hChevron3"/>
    <dgm:cxn modelId="{AE760306-9968-A44D-8FF6-CF05ACB88BE0}" type="presParOf" srcId="{A8E7F2C1-1A89-2A48-930B-EAC47DA98A04}" destId="{1FF36E83-F07D-0B48-91F5-1F2E4E25707D}" srcOrd="8" destOrd="0" presId="urn:microsoft.com/office/officeart/2005/8/layout/hChevron3"/>
    <dgm:cxn modelId="{83EEB8B3-D37A-0D4B-B7F2-B950C4F21F6E}" type="presParOf" srcId="{A8E7F2C1-1A89-2A48-930B-EAC47DA98A04}" destId="{41ABEFED-B703-694B-9202-2946EDC7D901}" srcOrd="9" destOrd="0" presId="urn:microsoft.com/office/officeart/2005/8/layout/hChevron3"/>
    <dgm:cxn modelId="{06AD97F5-D3D0-BB4E-AEF5-7F9F52D01E9F}" type="presParOf" srcId="{A8E7F2C1-1A89-2A48-930B-EAC47DA98A04}" destId="{C5F20501-B7A9-E741-9125-EC06BAC824C0}" srcOrd="10"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D2DE1A-7DA5-1840-B5A5-EA2348A3B5AB}"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349753A6-E1B4-AC43-846E-3487B966F855}">
      <dgm:prSet phldrT="[Text]"/>
      <dgm:spPr/>
      <dgm:t>
        <a:bodyPr/>
        <a:lstStyle/>
        <a:p>
          <a:r>
            <a:rPr lang="en-GB" dirty="0"/>
            <a:t>Entity Sets</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D05EBD82-8308-D04E-9E42-69A07CF6AF44}" type="parTrans" cxnId="{7DAD6258-036A-014B-AE92-E3B250B174C1}">
      <dgm:prSet/>
      <dgm:spPr/>
      <dgm:t>
        <a:bodyPr/>
        <a:lstStyle/>
        <a:p>
          <a:endParaRPr lang="en-GB"/>
        </a:p>
      </dgm:t>
    </dgm:pt>
    <dgm:pt modelId="{67EB32A9-01AA-CB47-8FFA-F6163ABD3A82}" type="sibTrans" cxnId="{7DAD6258-036A-014B-AE92-E3B250B174C1}">
      <dgm:prSet/>
      <dgm:spPr/>
      <dgm:t>
        <a:bodyPr/>
        <a:lstStyle/>
        <a:p>
          <a:endParaRPr lang="en-GB"/>
        </a:p>
      </dgm:t>
    </dgm:pt>
    <dgm:pt modelId="{7A3FA452-EBB7-3949-AB17-E746A47DC122}">
      <dgm:prSet phldrT="[Text]" custT="1"/>
      <dgm:spPr/>
      <dgm:t>
        <a:bodyPr/>
        <a:lstStyle/>
        <a:p>
          <a:r>
            <a:rPr lang="en-GB" sz="2000" dirty="0"/>
            <a:t>Entity-abstract object of some sort</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8605AB9D-42A4-CD49-B44D-F9DD31C8294B}" type="parTrans" cxnId="{F13037E2-3D18-4C40-9E82-FFFD8C29EE58}">
      <dgm:prSet/>
      <dgm:spPr/>
      <dgm:t>
        <a:bodyPr/>
        <a:lstStyle/>
        <a:p>
          <a:endParaRPr lang="en-GB"/>
        </a:p>
      </dgm:t>
    </dgm:pt>
    <dgm:pt modelId="{DAD1EDAC-42E4-A74C-9506-DAFCCD2D899C}" type="sibTrans" cxnId="{F13037E2-3D18-4C40-9E82-FFFD8C29EE58}">
      <dgm:prSet/>
      <dgm:spPr/>
      <dgm:t>
        <a:bodyPr/>
        <a:lstStyle/>
        <a:p>
          <a:endParaRPr lang="en-GB"/>
        </a:p>
      </dgm:t>
    </dgm:pt>
    <dgm:pt modelId="{10CB04EF-A6ED-F74E-A99D-77E19A76F114}">
      <dgm:prSet phldrT="[Text]" custT="1"/>
      <dgm:spPr/>
      <dgm:t>
        <a:bodyPr/>
        <a:lstStyle/>
        <a:p>
          <a:r>
            <a:rPr lang="en-GB" sz="2000" dirty="0"/>
            <a:t>Entity Sets-a collection of similar entities </a:t>
          </a:r>
        </a:p>
      </dgm:t>
    </dgm:pt>
    <dgm:pt modelId="{F95F9865-99E2-464F-A9CF-03793E30AE19}" type="parTrans" cxnId="{C3C6BDC3-0061-1745-81B8-D3D9F1791D4B}">
      <dgm:prSet/>
      <dgm:spPr/>
      <dgm:t>
        <a:bodyPr/>
        <a:lstStyle/>
        <a:p>
          <a:endParaRPr lang="en-GB"/>
        </a:p>
      </dgm:t>
    </dgm:pt>
    <dgm:pt modelId="{FD89AFEE-7E78-7843-87A6-6A0E2B157016}" type="sibTrans" cxnId="{C3C6BDC3-0061-1745-81B8-D3D9F1791D4B}">
      <dgm:prSet/>
      <dgm:spPr/>
      <dgm:t>
        <a:bodyPr/>
        <a:lstStyle/>
        <a:p>
          <a:endParaRPr lang="en-GB"/>
        </a:p>
      </dgm:t>
    </dgm:pt>
    <dgm:pt modelId="{2D4C599D-C361-E544-9968-AF76C2FD21B8}">
      <dgm:prSet phldrT="[Text]"/>
      <dgm:spPr/>
      <dgm:t>
        <a:bodyPr/>
        <a:lstStyle/>
        <a:p>
          <a:r>
            <a:rPr lang="en-GB" dirty="0"/>
            <a:t>Attributes</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103D66D4-4C4D-CC48-A952-5DEAC07418F1}" type="parTrans" cxnId="{4812AEC2-014B-544C-8F5D-B6696302B679}">
      <dgm:prSet/>
      <dgm:spPr/>
      <dgm:t>
        <a:bodyPr/>
        <a:lstStyle/>
        <a:p>
          <a:endParaRPr lang="en-GB"/>
        </a:p>
      </dgm:t>
    </dgm:pt>
    <dgm:pt modelId="{222D6998-1FF7-BB40-81F0-15B5DF614A0C}" type="sibTrans" cxnId="{4812AEC2-014B-544C-8F5D-B6696302B679}">
      <dgm:prSet/>
      <dgm:spPr/>
      <dgm:t>
        <a:bodyPr/>
        <a:lstStyle/>
        <a:p>
          <a:endParaRPr lang="en-GB"/>
        </a:p>
      </dgm:t>
    </dgm:pt>
    <dgm:pt modelId="{46AB695E-7538-8E46-82BE-E6D1E4A8D332}">
      <dgm:prSet phldrT="[Text]" custT="1"/>
      <dgm:spPr/>
      <dgm:t>
        <a:bodyPr/>
        <a:lstStyle/>
        <a:p>
          <a:r>
            <a:rPr lang="en-GB" sz="2000" dirty="0"/>
            <a:t>Properties of the entities in that set</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13AA7476-9F79-6746-802E-99F6AD4AA36E}" type="parTrans" cxnId="{52D05217-7209-CB4A-A005-0205607F4DED}">
      <dgm:prSet/>
      <dgm:spPr/>
      <dgm:t>
        <a:bodyPr/>
        <a:lstStyle/>
        <a:p>
          <a:endParaRPr lang="en-GB"/>
        </a:p>
      </dgm:t>
    </dgm:pt>
    <dgm:pt modelId="{12528D36-9F1D-7741-9B5B-59DC29D87FCF}" type="sibTrans" cxnId="{52D05217-7209-CB4A-A005-0205607F4DED}">
      <dgm:prSet/>
      <dgm:spPr/>
      <dgm:t>
        <a:bodyPr/>
        <a:lstStyle/>
        <a:p>
          <a:endParaRPr lang="en-GB"/>
        </a:p>
      </dgm:t>
    </dgm:pt>
    <dgm:pt modelId="{1F0FF9A9-76BA-9746-A80D-9E57241E79DA}">
      <dgm:prSet phldrT="[Text]" custT="1"/>
      <dgm:spPr/>
      <dgm:t>
        <a:bodyPr/>
        <a:lstStyle/>
        <a:p>
          <a:r>
            <a:rPr lang="en-GB" sz="2000" dirty="0"/>
            <a:t>Assumptions: attributes are of primitive types, such as strings, integers, or reals </a:t>
          </a:r>
        </a:p>
      </dgm:t>
    </dgm:pt>
    <dgm:pt modelId="{866906BF-52A4-944C-8369-122FFFD7A22B}" type="parTrans" cxnId="{ED18510F-B15F-D349-BF44-D08F8E8AB96C}">
      <dgm:prSet/>
      <dgm:spPr/>
      <dgm:t>
        <a:bodyPr/>
        <a:lstStyle/>
        <a:p>
          <a:endParaRPr lang="en-GB"/>
        </a:p>
      </dgm:t>
    </dgm:pt>
    <dgm:pt modelId="{6AED934D-5FDF-5241-8162-427DD678D065}" type="sibTrans" cxnId="{ED18510F-B15F-D349-BF44-D08F8E8AB96C}">
      <dgm:prSet/>
      <dgm:spPr/>
      <dgm:t>
        <a:bodyPr/>
        <a:lstStyle/>
        <a:p>
          <a:endParaRPr lang="en-GB"/>
        </a:p>
      </dgm:t>
    </dgm:pt>
    <dgm:pt modelId="{34F1BB19-A0B7-CE45-8EE8-EC2B3F1FE652}">
      <dgm:prSet phldrT="[Text]"/>
      <dgm:spPr/>
      <dgm:t>
        <a:bodyPr/>
        <a:lstStyle/>
        <a:p>
          <a:r>
            <a:rPr lang="en-GB" dirty="0"/>
            <a:t>Relationships</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B72098E0-29F2-7C4C-88BF-1D8DA271FC38}" type="parTrans" cxnId="{88952ADE-E54D-FA4C-9CE6-EFBD48EC6879}">
      <dgm:prSet/>
      <dgm:spPr/>
      <dgm:t>
        <a:bodyPr/>
        <a:lstStyle/>
        <a:p>
          <a:endParaRPr lang="en-GB"/>
        </a:p>
      </dgm:t>
    </dgm:pt>
    <dgm:pt modelId="{1D6B6112-34E8-4C49-8D9C-082126DF1889}" type="sibTrans" cxnId="{88952ADE-E54D-FA4C-9CE6-EFBD48EC6879}">
      <dgm:prSet/>
      <dgm:spPr/>
      <dgm:t>
        <a:bodyPr/>
        <a:lstStyle/>
        <a:p>
          <a:endParaRPr lang="en-GB"/>
        </a:p>
      </dgm:t>
    </dgm:pt>
    <dgm:pt modelId="{92449A94-6ADA-084E-A604-72F87F46C5E1}">
      <dgm:prSet phldrT="[Text]" custT="1"/>
      <dgm:spPr/>
      <dgm:t>
        <a:bodyPr/>
        <a:lstStyle/>
        <a:p>
          <a:r>
            <a:rPr lang="en-GB" sz="2400" dirty="0"/>
            <a:t>Connections among two or more entity sets </a:t>
          </a:r>
        </a:p>
      </dgm:t>
      <dgm:extLst>
        <a:ext uri="{E40237B7-FDA0-4F09-8148-C483321AD2D9}">
          <dgm14:cNvPr xmlns:dgm14="http://schemas.microsoft.com/office/drawing/2010/diagram" id="0" name=""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
      </dgm:extLst>
    </dgm:pt>
    <dgm:pt modelId="{B78EBE6C-C101-C14C-87AF-61BF583D7ADE}" type="parTrans" cxnId="{247609AD-C882-2E41-B1A1-986527D294F5}">
      <dgm:prSet/>
      <dgm:spPr/>
      <dgm:t>
        <a:bodyPr/>
        <a:lstStyle/>
        <a:p>
          <a:endParaRPr lang="en-GB"/>
        </a:p>
      </dgm:t>
    </dgm:pt>
    <dgm:pt modelId="{F8D6EBC5-92EB-0943-BAD4-E9F2F2859D0B}" type="sibTrans" cxnId="{247609AD-C882-2E41-B1A1-986527D294F5}">
      <dgm:prSet/>
      <dgm:spPr/>
      <dgm:t>
        <a:bodyPr/>
        <a:lstStyle/>
        <a:p>
          <a:endParaRPr lang="en-GB"/>
        </a:p>
      </dgm:t>
    </dgm:pt>
    <dgm:pt modelId="{785F8969-1E65-7941-8760-5FD0E39FE0CF}" type="pres">
      <dgm:prSet presAssocID="{CBD2DE1A-7DA5-1840-B5A5-EA2348A3B5AB}" presName="Name0" presStyleCnt="0">
        <dgm:presLayoutVars>
          <dgm:dir/>
          <dgm:animLvl val="lvl"/>
          <dgm:resizeHandles val="exact"/>
        </dgm:presLayoutVars>
      </dgm:prSet>
      <dgm:spPr/>
    </dgm:pt>
    <dgm:pt modelId="{E0295D41-C690-AE40-8848-161E1088B7BC}" type="pres">
      <dgm:prSet presAssocID="{349753A6-E1B4-AC43-846E-3487B966F855}" presName="composite" presStyleCnt="0"/>
      <dgm:spPr/>
    </dgm:pt>
    <dgm:pt modelId="{4707EA98-A20A-4244-8D4D-548B0C3C11A6}" type="pres">
      <dgm:prSet presAssocID="{349753A6-E1B4-AC43-846E-3487B966F855}" presName="parTx" presStyleLbl="alignNode1" presStyleIdx="0" presStyleCnt="3">
        <dgm:presLayoutVars>
          <dgm:chMax val="0"/>
          <dgm:chPref val="0"/>
          <dgm:bulletEnabled val="1"/>
        </dgm:presLayoutVars>
      </dgm:prSet>
      <dgm:spPr/>
    </dgm:pt>
    <dgm:pt modelId="{3237DD85-7FC0-034A-B278-37B7F9A88252}" type="pres">
      <dgm:prSet presAssocID="{349753A6-E1B4-AC43-846E-3487B966F855}" presName="desTx" presStyleLbl="alignAccFollowNode1" presStyleIdx="0" presStyleCnt="3">
        <dgm:presLayoutVars>
          <dgm:bulletEnabled val="1"/>
        </dgm:presLayoutVars>
      </dgm:prSet>
      <dgm:spPr/>
    </dgm:pt>
    <dgm:pt modelId="{83084871-8F50-D743-A3E8-994F151270A3}" type="pres">
      <dgm:prSet presAssocID="{67EB32A9-01AA-CB47-8FFA-F6163ABD3A82}" presName="space" presStyleCnt="0"/>
      <dgm:spPr/>
    </dgm:pt>
    <dgm:pt modelId="{12713025-8FFA-8D45-AE17-17DC66A80A55}" type="pres">
      <dgm:prSet presAssocID="{2D4C599D-C361-E544-9968-AF76C2FD21B8}" presName="composite" presStyleCnt="0"/>
      <dgm:spPr/>
    </dgm:pt>
    <dgm:pt modelId="{EF679374-6856-284F-ABE5-23B99F2BD334}" type="pres">
      <dgm:prSet presAssocID="{2D4C599D-C361-E544-9968-AF76C2FD21B8}" presName="parTx" presStyleLbl="alignNode1" presStyleIdx="1" presStyleCnt="3">
        <dgm:presLayoutVars>
          <dgm:chMax val="0"/>
          <dgm:chPref val="0"/>
          <dgm:bulletEnabled val="1"/>
        </dgm:presLayoutVars>
      </dgm:prSet>
      <dgm:spPr/>
    </dgm:pt>
    <dgm:pt modelId="{28F8C0EC-22AF-F643-8A57-4EEE23536F0A}" type="pres">
      <dgm:prSet presAssocID="{2D4C599D-C361-E544-9968-AF76C2FD21B8}" presName="desTx" presStyleLbl="alignAccFollowNode1" presStyleIdx="1" presStyleCnt="3">
        <dgm:presLayoutVars>
          <dgm:bulletEnabled val="1"/>
        </dgm:presLayoutVars>
      </dgm:prSet>
      <dgm:spPr/>
    </dgm:pt>
    <dgm:pt modelId="{2ABDF0D0-4AD8-A547-B600-4554027D8D4A}" type="pres">
      <dgm:prSet presAssocID="{222D6998-1FF7-BB40-81F0-15B5DF614A0C}" presName="space" presStyleCnt="0"/>
      <dgm:spPr/>
    </dgm:pt>
    <dgm:pt modelId="{95AFF291-E91E-5145-90E7-E968339FD274}" type="pres">
      <dgm:prSet presAssocID="{34F1BB19-A0B7-CE45-8EE8-EC2B3F1FE652}" presName="composite" presStyleCnt="0"/>
      <dgm:spPr/>
    </dgm:pt>
    <dgm:pt modelId="{AF044495-61F4-2A45-998C-F939DFD762C2}" type="pres">
      <dgm:prSet presAssocID="{34F1BB19-A0B7-CE45-8EE8-EC2B3F1FE652}" presName="parTx" presStyleLbl="alignNode1" presStyleIdx="2" presStyleCnt="3">
        <dgm:presLayoutVars>
          <dgm:chMax val="0"/>
          <dgm:chPref val="0"/>
          <dgm:bulletEnabled val="1"/>
        </dgm:presLayoutVars>
      </dgm:prSet>
      <dgm:spPr/>
    </dgm:pt>
    <dgm:pt modelId="{16FBDDE7-1952-6640-99CE-288C4164FB1C}" type="pres">
      <dgm:prSet presAssocID="{34F1BB19-A0B7-CE45-8EE8-EC2B3F1FE652}" presName="desTx" presStyleLbl="alignAccFollowNode1" presStyleIdx="2" presStyleCnt="3">
        <dgm:presLayoutVars>
          <dgm:bulletEnabled val="1"/>
        </dgm:presLayoutVars>
      </dgm:prSet>
      <dgm:spPr/>
    </dgm:pt>
  </dgm:ptLst>
  <dgm:cxnLst>
    <dgm:cxn modelId="{ED18510F-B15F-D349-BF44-D08F8E8AB96C}" srcId="{2D4C599D-C361-E544-9968-AF76C2FD21B8}" destId="{1F0FF9A9-76BA-9746-A80D-9E57241E79DA}" srcOrd="1" destOrd="0" parTransId="{866906BF-52A4-944C-8369-122FFFD7A22B}" sibTransId="{6AED934D-5FDF-5241-8162-427DD678D065}"/>
    <dgm:cxn modelId="{52D05217-7209-CB4A-A005-0205607F4DED}" srcId="{2D4C599D-C361-E544-9968-AF76C2FD21B8}" destId="{46AB695E-7538-8E46-82BE-E6D1E4A8D332}" srcOrd="0" destOrd="0" parTransId="{13AA7476-9F79-6746-802E-99F6AD4AA36E}" sibTransId="{12528D36-9F1D-7741-9B5B-59DC29D87FCF}"/>
    <dgm:cxn modelId="{CDE3371E-8824-E346-A992-676C1CE755FD}" type="presOf" srcId="{46AB695E-7538-8E46-82BE-E6D1E4A8D332}" destId="{28F8C0EC-22AF-F643-8A57-4EEE23536F0A}" srcOrd="0" destOrd="0" presId="urn:microsoft.com/office/officeart/2005/8/layout/hList1"/>
    <dgm:cxn modelId="{F452F924-7A3E-154A-BC53-D29F3BBE961C}" type="presOf" srcId="{10CB04EF-A6ED-F74E-A99D-77E19A76F114}" destId="{3237DD85-7FC0-034A-B278-37B7F9A88252}" srcOrd="0" destOrd="1" presId="urn:microsoft.com/office/officeart/2005/8/layout/hList1"/>
    <dgm:cxn modelId="{34B8142B-42A6-0A49-973D-8B767EE6494B}" type="presOf" srcId="{34F1BB19-A0B7-CE45-8EE8-EC2B3F1FE652}" destId="{AF044495-61F4-2A45-998C-F939DFD762C2}" srcOrd="0" destOrd="0" presId="urn:microsoft.com/office/officeart/2005/8/layout/hList1"/>
    <dgm:cxn modelId="{7DAD6258-036A-014B-AE92-E3B250B174C1}" srcId="{CBD2DE1A-7DA5-1840-B5A5-EA2348A3B5AB}" destId="{349753A6-E1B4-AC43-846E-3487B966F855}" srcOrd="0" destOrd="0" parTransId="{D05EBD82-8308-D04E-9E42-69A07CF6AF44}" sibTransId="{67EB32A9-01AA-CB47-8FFA-F6163ABD3A82}"/>
    <dgm:cxn modelId="{53851085-21F8-5D4E-A460-1247CBBBADCD}" type="presOf" srcId="{7A3FA452-EBB7-3949-AB17-E746A47DC122}" destId="{3237DD85-7FC0-034A-B278-37B7F9A88252}" srcOrd="0" destOrd="0" presId="urn:microsoft.com/office/officeart/2005/8/layout/hList1"/>
    <dgm:cxn modelId="{A90D3DA6-75BB-7E40-A65E-7DDEC6B30792}" type="presOf" srcId="{2D4C599D-C361-E544-9968-AF76C2FD21B8}" destId="{EF679374-6856-284F-ABE5-23B99F2BD334}" srcOrd="0" destOrd="0" presId="urn:microsoft.com/office/officeart/2005/8/layout/hList1"/>
    <dgm:cxn modelId="{247609AD-C882-2E41-B1A1-986527D294F5}" srcId="{34F1BB19-A0B7-CE45-8EE8-EC2B3F1FE652}" destId="{92449A94-6ADA-084E-A604-72F87F46C5E1}" srcOrd="0" destOrd="0" parTransId="{B78EBE6C-C101-C14C-87AF-61BF583D7ADE}" sibTransId="{F8D6EBC5-92EB-0943-BAD4-E9F2F2859D0B}"/>
    <dgm:cxn modelId="{4812AEC2-014B-544C-8F5D-B6696302B679}" srcId="{CBD2DE1A-7DA5-1840-B5A5-EA2348A3B5AB}" destId="{2D4C599D-C361-E544-9968-AF76C2FD21B8}" srcOrd="1" destOrd="0" parTransId="{103D66D4-4C4D-CC48-A952-5DEAC07418F1}" sibTransId="{222D6998-1FF7-BB40-81F0-15B5DF614A0C}"/>
    <dgm:cxn modelId="{C3C6BDC3-0061-1745-81B8-D3D9F1791D4B}" srcId="{349753A6-E1B4-AC43-846E-3487B966F855}" destId="{10CB04EF-A6ED-F74E-A99D-77E19A76F114}" srcOrd="1" destOrd="0" parTransId="{F95F9865-99E2-464F-A9CF-03793E30AE19}" sibTransId="{FD89AFEE-7E78-7843-87A6-6A0E2B157016}"/>
    <dgm:cxn modelId="{EA035CD0-2B53-484A-8EC0-2EB9AE5D6F2F}" type="presOf" srcId="{CBD2DE1A-7DA5-1840-B5A5-EA2348A3B5AB}" destId="{785F8969-1E65-7941-8760-5FD0E39FE0CF}" srcOrd="0" destOrd="0" presId="urn:microsoft.com/office/officeart/2005/8/layout/hList1"/>
    <dgm:cxn modelId="{88952ADE-E54D-FA4C-9CE6-EFBD48EC6879}" srcId="{CBD2DE1A-7DA5-1840-B5A5-EA2348A3B5AB}" destId="{34F1BB19-A0B7-CE45-8EE8-EC2B3F1FE652}" srcOrd="2" destOrd="0" parTransId="{B72098E0-29F2-7C4C-88BF-1D8DA271FC38}" sibTransId="{1D6B6112-34E8-4C49-8D9C-082126DF1889}"/>
    <dgm:cxn modelId="{46EB59E1-6CA6-0C47-90EE-2D6D7286D3E8}" type="presOf" srcId="{349753A6-E1B4-AC43-846E-3487B966F855}" destId="{4707EA98-A20A-4244-8D4D-548B0C3C11A6}" srcOrd="0" destOrd="0" presId="urn:microsoft.com/office/officeart/2005/8/layout/hList1"/>
    <dgm:cxn modelId="{F13037E2-3D18-4C40-9E82-FFFD8C29EE58}" srcId="{349753A6-E1B4-AC43-846E-3487B966F855}" destId="{7A3FA452-EBB7-3949-AB17-E746A47DC122}" srcOrd="0" destOrd="0" parTransId="{8605AB9D-42A4-CD49-B44D-F9DD31C8294B}" sibTransId="{DAD1EDAC-42E4-A74C-9506-DAFCCD2D899C}"/>
    <dgm:cxn modelId="{011973EF-85BF-0F49-8314-AB7743916BC7}" type="presOf" srcId="{92449A94-6ADA-084E-A604-72F87F46C5E1}" destId="{16FBDDE7-1952-6640-99CE-288C4164FB1C}" srcOrd="0" destOrd="0" presId="urn:microsoft.com/office/officeart/2005/8/layout/hList1"/>
    <dgm:cxn modelId="{9A31B2F0-C5D0-6A46-8537-EE1295E4EA34}" type="presOf" srcId="{1F0FF9A9-76BA-9746-A80D-9E57241E79DA}" destId="{28F8C0EC-22AF-F643-8A57-4EEE23536F0A}" srcOrd="0" destOrd="1" presId="urn:microsoft.com/office/officeart/2005/8/layout/hList1"/>
    <dgm:cxn modelId="{C3657C47-5B6D-2D4E-84D9-8BEEA18B34CD}" type="presParOf" srcId="{785F8969-1E65-7941-8760-5FD0E39FE0CF}" destId="{E0295D41-C690-AE40-8848-161E1088B7BC}" srcOrd="0" destOrd="0" presId="urn:microsoft.com/office/officeart/2005/8/layout/hList1"/>
    <dgm:cxn modelId="{95AE428D-C205-7542-B5F6-14FF3256DC37}" type="presParOf" srcId="{E0295D41-C690-AE40-8848-161E1088B7BC}" destId="{4707EA98-A20A-4244-8D4D-548B0C3C11A6}" srcOrd="0" destOrd="0" presId="urn:microsoft.com/office/officeart/2005/8/layout/hList1"/>
    <dgm:cxn modelId="{AC51BDA2-C209-5F4A-9818-DBAD779C13A9}" type="presParOf" srcId="{E0295D41-C690-AE40-8848-161E1088B7BC}" destId="{3237DD85-7FC0-034A-B278-37B7F9A88252}" srcOrd="1" destOrd="0" presId="urn:microsoft.com/office/officeart/2005/8/layout/hList1"/>
    <dgm:cxn modelId="{ED6C7EDB-DE09-4744-AC82-CD1F184173D6}" type="presParOf" srcId="{785F8969-1E65-7941-8760-5FD0E39FE0CF}" destId="{83084871-8F50-D743-A3E8-994F151270A3}" srcOrd="1" destOrd="0" presId="urn:microsoft.com/office/officeart/2005/8/layout/hList1"/>
    <dgm:cxn modelId="{646AA943-5CD9-4142-856D-21AD27AC34B2}" type="presParOf" srcId="{785F8969-1E65-7941-8760-5FD0E39FE0CF}" destId="{12713025-8FFA-8D45-AE17-17DC66A80A55}" srcOrd="2" destOrd="0" presId="urn:microsoft.com/office/officeart/2005/8/layout/hList1"/>
    <dgm:cxn modelId="{A039DCFB-CB42-C84C-AD0B-4AD9EF2A66C3}" type="presParOf" srcId="{12713025-8FFA-8D45-AE17-17DC66A80A55}" destId="{EF679374-6856-284F-ABE5-23B99F2BD334}" srcOrd="0" destOrd="0" presId="urn:microsoft.com/office/officeart/2005/8/layout/hList1"/>
    <dgm:cxn modelId="{39FC64C2-995A-A947-AC1F-984FD2484E29}" type="presParOf" srcId="{12713025-8FFA-8D45-AE17-17DC66A80A55}" destId="{28F8C0EC-22AF-F643-8A57-4EEE23536F0A}" srcOrd="1" destOrd="0" presId="urn:microsoft.com/office/officeart/2005/8/layout/hList1"/>
    <dgm:cxn modelId="{C19C1687-9D60-8B4D-A643-DC0C7A74EB64}" type="presParOf" srcId="{785F8969-1E65-7941-8760-5FD0E39FE0CF}" destId="{2ABDF0D0-4AD8-A547-B600-4554027D8D4A}" srcOrd="3" destOrd="0" presId="urn:microsoft.com/office/officeart/2005/8/layout/hList1"/>
    <dgm:cxn modelId="{E1634EEA-9B28-DB4D-8C68-BF52D6F12B68}" type="presParOf" srcId="{785F8969-1E65-7941-8760-5FD0E39FE0CF}" destId="{95AFF291-E91E-5145-90E7-E968339FD274}" srcOrd="4" destOrd="0" presId="urn:microsoft.com/office/officeart/2005/8/layout/hList1"/>
    <dgm:cxn modelId="{79BE806D-F544-FD48-B5C2-BA0B76D803DB}" type="presParOf" srcId="{95AFF291-E91E-5145-90E7-E968339FD274}" destId="{AF044495-61F4-2A45-998C-F939DFD762C2}" srcOrd="0" destOrd="0" presId="urn:microsoft.com/office/officeart/2005/8/layout/hList1"/>
    <dgm:cxn modelId="{E663FA08-A949-0349-B4DA-60212B009B1D}" type="presParOf" srcId="{95AFF291-E91E-5145-90E7-E968339FD274}" destId="{16FBDDE7-1952-6640-99CE-288C4164FB1C}"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58FE161-F3F9-8A42-A1D2-6D708CCEE2E9}" type="doc">
      <dgm:prSet loTypeId="urn:microsoft.com/office/officeart/2005/8/layout/vList5" loCatId="" qsTypeId="urn:microsoft.com/office/officeart/2005/8/quickstyle/simple1" qsCatId="simple" csTypeId="urn:microsoft.com/office/officeart/2005/8/colors/accent1_2" csCatId="accent1" phldr="1"/>
      <dgm:spPr/>
      <dgm:t>
        <a:bodyPr/>
        <a:lstStyle/>
        <a:p>
          <a:endParaRPr lang="en-GB"/>
        </a:p>
      </dgm:t>
    </dgm:pt>
    <dgm:pt modelId="{A3AAE87B-7821-DC46-99A0-43209DE0DE51}">
      <dgm:prSet phldrT="[Text]"/>
      <dgm:spPr/>
      <dgm:t>
        <a:bodyPr/>
        <a:lstStyle/>
        <a:p>
          <a:r>
            <a:rPr lang="en-GB" dirty="0"/>
            <a:t>Regular Entities</a:t>
          </a:r>
        </a:p>
      </dgm:t>
    </dgm:pt>
    <dgm:pt modelId="{4870A071-C3B9-884F-A91C-006E65A9BE34}" type="parTrans" cxnId="{53F4C1BE-FEFF-C04F-A3A8-C88CAB961355}">
      <dgm:prSet/>
      <dgm:spPr/>
      <dgm:t>
        <a:bodyPr/>
        <a:lstStyle/>
        <a:p>
          <a:endParaRPr lang="en-GB"/>
        </a:p>
      </dgm:t>
    </dgm:pt>
    <dgm:pt modelId="{EC454DD7-ECC3-8043-A483-6A6EF1BB0A04}" type="sibTrans" cxnId="{53F4C1BE-FEFF-C04F-A3A8-C88CAB961355}">
      <dgm:prSet/>
      <dgm:spPr/>
      <dgm:t>
        <a:bodyPr/>
        <a:lstStyle/>
        <a:p>
          <a:endParaRPr lang="en-GB"/>
        </a:p>
      </dgm:t>
    </dgm:pt>
    <dgm:pt modelId="{B4F4032B-F1D3-954F-AC13-F6904DB85B7B}">
      <dgm:prSet phldrT="[Text]"/>
      <dgm:spPr/>
      <dgm:t>
        <a:bodyPr/>
        <a:lstStyle/>
        <a:p>
          <a:r>
            <a:rPr lang="en-GB" dirty="0"/>
            <a:t>Called as Strong Entities. </a:t>
          </a:r>
        </a:p>
      </dgm:t>
    </dgm:pt>
    <dgm:pt modelId="{46E93BC4-A551-0448-8658-A5B135EAEF29}" type="parTrans" cxnId="{26D9754E-6B7D-F846-98CB-010416201AC2}">
      <dgm:prSet/>
      <dgm:spPr/>
      <dgm:t>
        <a:bodyPr/>
        <a:lstStyle/>
        <a:p>
          <a:endParaRPr lang="en-GB"/>
        </a:p>
      </dgm:t>
    </dgm:pt>
    <dgm:pt modelId="{56A1BF39-6CE7-2D48-97BF-EE8B875BBF30}" type="sibTrans" cxnId="{26D9754E-6B7D-F846-98CB-010416201AC2}">
      <dgm:prSet/>
      <dgm:spPr/>
      <dgm:t>
        <a:bodyPr/>
        <a:lstStyle/>
        <a:p>
          <a:endParaRPr lang="en-GB"/>
        </a:p>
      </dgm:t>
    </dgm:pt>
    <dgm:pt modelId="{9E334BDC-C093-C049-A8A2-614D4F26F146}">
      <dgm:prSet phldrT="[Text]"/>
      <dgm:spPr/>
      <dgm:t>
        <a:bodyPr/>
        <a:lstStyle/>
        <a:p>
          <a:r>
            <a:rPr lang="en-GB" dirty="0"/>
            <a:t>Independent Entities</a:t>
          </a:r>
        </a:p>
      </dgm:t>
    </dgm:pt>
    <dgm:pt modelId="{3FC6EF2C-6DAF-1B46-83E9-33F1F29F8846}" type="parTrans" cxnId="{6ACFE413-B6BE-5641-97CA-38C1E5938826}">
      <dgm:prSet/>
      <dgm:spPr/>
      <dgm:t>
        <a:bodyPr/>
        <a:lstStyle/>
        <a:p>
          <a:endParaRPr lang="en-GB"/>
        </a:p>
      </dgm:t>
    </dgm:pt>
    <dgm:pt modelId="{E5DBEB27-F242-3C45-8AEB-A14380F3D4B9}" type="sibTrans" cxnId="{6ACFE413-B6BE-5641-97CA-38C1E5938826}">
      <dgm:prSet/>
      <dgm:spPr/>
      <dgm:t>
        <a:bodyPr/>
        <a:lstStyle/>
        <a:p>
          <a:endParaRPr lang="en-GB"/>
        </a:p>
      </dgm:t>
    </dgm:pt>
    <dgm:pt modelId="{A023F900-4EAC-9B4E-B3F3-51ECFC7D9209}">
      <dgm:prSet phldrT="[Text]"/>
      <dgm:spPr/>
      <dgm:t>
        <a:bodyPr/>
        <a:lstStyle/>
        <a:p>
          <a:r>
            <a:rPr lang="en-GB" dirty="0"/>
            <a:t>Weak Entities</a:t>
          </a:r>
        </a:p>
      </dgm:t>
    </dgm:pt>
    <dgm:pt modelId="{E57F7F63-9603-6945-BA60-479E01388D06}" type="parTrans" cxnId="{4741CC52-CB38-1646-BC64-5171AE92F550}">
      <dgm:prSet/>
      <dgm:spPr/>
      <dgm:t>
        <a:bodyPr/>
        <a:lstStyle/>
        <a:p>
          <a:endParaRPr lang="en-GB"/>
        </a:p>
      </dgm:t>
    </dgm:pt>
    <dgm:pt modelId="{3EE7A246-F0DF-6849-899E-08CED316907D}" type="sibTrans" cxnId="{4741CC52-CB38-1646-BC64-5171AE92F550}">
      <dgm:prSet/>
      <dgm:spPr/>
      <dgm:t>
        <a:bodyPr/>
        <a:lstStyle/>
        <a:p>
          <a:endParaRPr lang="en-GB"/>
        </a:p>
      </dgm:t>
    </dgm:pt>
    <dgm:pt modelId="{C1BE8A82-D5F4-3F4F-8B20-A8991353A875}">
      <dgm:prSet phldrT="[Text]"/>
      <dgm:spPr/>
      <dgm:t>
        <a:bodyPr/>
        <a:lstStyle/>
        <a:p>
          <a:r>
            <a:rPr lang="en-GB" dirty="0"/>
            <a:t>Its existence depends on some other entity</a:t>
          </a:r>
        </a:p>
      </dgm:t>
    </dgm:pt>
    <dgm:pt modelId="{6C11410B-1161-8A4D-8673-BEFDFE026653}" type="parTrans" cxnId="{C0F3B2B6-9438-D242-9A57-C4350996B4F4}">
      <dgm:prSet/>
      <dgm:spPr/>
      <dgm:t>
        <a:bodyPr/>
        <a:lstStyle/>
        <a:p>
          <a:endParaRPr lang="en-GB"/>
        </a:p>
      </dgm:t>
    </dgm:pt>
    <dgm:pt modelId="{D6E9A20B-D129-F746-A3DB-B2F6FEC05367}" type="sibTrans" cxnId="{C0F3B2B6-9438-D242-9A57-C4350996B4F4}">
      <dgm:prSet/>
      <dgm:spPr/>
      <dgm:t>
        <a:bodyPr/>
        <a:lstStyle/>
        <a:p>
          <a:endParaRPr lang="en-GB"/>
        </a:p>
      </dgm:t>
    </dgm:pt>
    <dgm:pt modelId="{7F1C3519-DDE1-E14A-B357-29F847634596}">
      <dgm:prSet phldrT="[Text]"/>
      <dgm:spPr/>
      <dgm:t>
        <a:bodyPr/>
        <a:lstStyle/>
        <a:p>
          <a:r>
            <a:rPr lang="en-GB" dirty="0"/>
            <a:t>E.g. Employee</a:t>
          </a:r>
        </a:p>
      </dgm:t>
    </dgm:pt>
    <dgm:pt modelId="{1E248731-2F7C-894A-AEC7-35064D622D9D}" type="parTrans" cxnId="{B90D70DC-E94F-594A-991C-406A6946FE9F}">
      <dgm:prSet/>
      <dgm:spPr/>
      <dgm:t>
        <a:bodyPr/>
        <a:lstStyle/>
        <a:p>
          <a:endParaRPr lang="en-GB"/>
        </a:p>
      </dgm:t>
    </dgm:pt>
    <dgm:pt modelId="{01C9BFF1-F8E9-C84F-9255-155EC5B25898}" type="sibTrans" cxnId="{B90D70DC-E94F-594A-991C-406A6946FE9F}">
      <dgm:prSet/>
      <dgm:spPr/>
      <dgm:t>
        <a:bodyPr/>
        <a:lstStyle/>
        <a:p>
          <a:endParaRPr lang="en-GB"/>
        </a:p>
      </dgm:t>
    </dgm:pt>
    <dgm:pt modelId="{D50D9CDA-86D5-2540-8FEA-2FFAD1200C0D}">
      <dgm:prSet phldrT="[Text]"/>
      <dgm:spPr/>
      <dgm:t>
        <a:bodyPr/>
        <a:lstStyle/>
        <a:p>
          <a:r>
            <a:rPr lang="en-GB" dirty="0"/>
            <a:t>E.g. </a:t>
          </a:r>
          <a:r>
            <a:rPr lang="en-GB" dirty="0" err="1"/>
            <a:t>EmployeeDependants</a:t>
          </a:r>
          <a:endParaRPr lang="en-GB" dirty="0"/>
        </a:p>
      </dgm:t>
    </dgm:pt>
    <dgm:pt modelId="{E6F4E417-378F-2341-B95F-0A5C73F78AD9}" type="parTrans" cxnId="{17275826-9D67-6F4A-9EEB-16CC0AE4AC9B}">
      <dgm:prSet/>
      <dgm:spPr/>
      <dgm:t>
        <a:bodyPr/>
        <a:lstStyle/>
        <a:p>
          <a:endParaRPr lang="en-GB"/>
        </a:p>
      </dgm:t>
    </dgm:pt>
    <dgm:pt modelId="{D4FDC6A3-B78E-AE4B-99CA-5A9A0225C4ED}" type="sibTrans" cxnId="{17275826-9D67-6F4A-9EEB-16CC0AE4AC9B}">
      <dgm:prSet/>
      <dgm:spPr/>
      <dgm:t>
        <a:bodyPr/>
        <a:lstStyle/>
        <a:p>
          <a:endParaRPr lang="en-GB"/>
        </a:p>
      </dgm:t>
    </dgm:pt>
    <dgm:pt modelId="{D2B0F4CF-DF2F-A647-93E7-6CC51786EE5F}">
      <dgm:prSet phldrT="[Text]"/>
      <dgm:spPr/>
      <dgm:t>
        <a:bodyPr/>
        <a:lstStyle/>
        <a:p>
          <a:r>
            <a:rPr lang="en-GB" dirty="0"/>
            <a:t>If an Employee Instance is deleted, then the dependants too are deleted. They do not exist without the employee.</a:t>
          </a:r>
        </a:p>
      </dgm:t>
    </dgm:pt>
    <dgm:pt modelId="{2632AD4F-5E06-A84D-B6AA-8F0E49320EEE}" type="parTrans" cxnId="{124EAAFD-21D1-0144-B10E-0F60074264E5}">
      <dgm:prSet/>
      <dgm:spPr/>
      <dgm:t>
        <a:bodyPr/>
        <a:lstStyle/>
        <a:p>
          <a:endParaRPr lang="en-GB"/>
        </a:p>
      </dgm:t>
    </dgm:pt>
    <dgm:pt modelId="{61AFC1F1-6DAD-044B-B960-057852FE5A36}" type="sibTrans" cxnId="{124EAAFD-21D1-0144-B10E-0F60074264E5}">
      <dgm:prSet/>
      <dgm:spPr/>
      <dgm:t>
        <a:bodyPr/>
        <a:lstStyle/>
        <a:p>
          <a:endParaRPr lang="en-GB"/>
        </a:p>
      </dgm:t>
    </dgm:pt>
    <dgm:pt modelId="{95AD0FAB-5079-0546-BB4A-FBDBF865740C}" type="pres">
      <dgm:prSet presAssocID="{258FE161-F3F9-8A42-A1D2-6D708CCEE2E9}" presName="Name0" presStyleCnt="0">
        <dgm:presLayoutVars>
          <dgm:dir/>
          <dgm:animLvl val="lvl"/>
          <dgm:resizeHandles val="exact"/>
        </dgm:presLayoutVars>
      </dgm:prSet>
      <dgm:spPr/>
    </dgm:pt>
    <dgm:pt modelId="{179F8E49-C013-C042-9746-BA110F44382C}" type="pres">
      <dgm:prSet presAssocID="{A3AAE87B-7821-DC46-99A0-43209DE0DE51}" presName="linNode" presStyleCnt="0"/>
      <dgm:spPr/>
    </dgm:pt>
    <dgm:pt modelId="{5B70DDEA-5263-1449-B591-C5FF735A7C84}" type="pres">
      <dgm:prSet presAssocID="{A3AAE87B-7821-DC46-99A0-43209DE0DE51}" presName="parentText" presStyleLbl="node1" presStyleIdx="0" presStyleCnt="2">
        <dgm:presLayoutVars>
          <dgm:chMax val="1"/>
          <dgm:bulletEnabled val="1"/>
        </dgm:presLayoutVars>
      </dgm:prSet>
      <dgm:spPr/>
    </dgm:pt>
    <dgm:pt modelId="{900F8A32-AF29-F440-93D8-250520C9CD76}" type="pres">
      <dgm:prSet presAssocID="{A3AAE87B-7821-DC46-99A0-43209DE0DE51}" presName="descendantText" presStyleLbl="alignAccFollowNode1" presStyleIdx="0" presStyleCnt="2">
        <dgm:presLayoutVars>
          <dgm:bulletEnabled val="1"/>
        </dgm:presLayoutVars>
      </dgm:prSet>
      <dgm:spPr/>
    </dgm:pt>
    <dgm:pt modelId="{3CC6B23F-9CB1-9D4C-885D-BE2866405A30}" type="pres">
      <dgm:prSet presAssocID="{EC454DD7-ECC3-8043-A483-6A6EF1BB0A04}" presName="sp" presStyleCnt="0"/>
      <dgm:spPr/>
    </dgm:pt>
    <dgm:pt modelId="{E3887445-49F0-824B-B628-286D1C687BC3}" type="pres">
      <dgm:prSet presAssocID="{A023F900-4EAC-9B4E-B3F3-51ECFC7D9209}" presName="linNode" presStyleCnt="0"/>
      <dgm:spPr/>
    </dgm:pt>
    <dgm:pt modelId="{FAA8FBD8-E5A9-8443-B7BF-7528C0A691A4}" type="pres">
      <dgm:prSet presAssocID="{A023F900-4EAC-9B4E-B3F3-51ECFC7D9209}" presName="parentText" presStyleLbl="node1" presStyleIdx="1" presStyleCnt="2">
        <dgm:presLayoutVars>
          <dgm:chMax val="1"/>
          <dgm:bulletEnabled val="1"/>
        </dgm:presLayoutVars>
      </dgm:prSet>
      <dgm:spPr/>
    </dgm:pt>
    <dgm:pt modelId="{F673E2DF-41B8-8248-994A-45391282B055}" type="pres">
      <dgm:prSet presAssocID="{A023F900-4EAC-9B4E-B3F3-51ECFC7D9209}" presName="descendantText" presStyleLbl="alignAccFollowNode1" presStyleIdx="1" presStyleCnt="2">
        <dgm:presLayoutVars>
          <dgm:bulletEnabled val="1"/>
        </dgm:presLayoutVars>
      </dgm:prSet>
      <dgm:spPr/>
    </dgm:pt>
  </dgm:ptLst>
  <dgm:cxnLst>
    <dgm:cxn modelId="{F9DED700-6CFA-2E4D-B11E-A8DBB697BCE8}" type="presOf" srcId="{9E334BDC-C093-C049-A8A2-614D4F26F146}" destId="{900F8A32-AF29-F440-93D8-250520C9CD76}" srcOrd="0" destOrd="1" presId="urn:microsoft.com/office/officeart/2005/8/layout/vList5"/>
    <dgm:cxn modelId="{0819AA11-CECD-8648-BEDB-36AA4959F00A}" type="presOf" srcId="{C1BE8A82-D5F4-3F4F-8B20-A8991353A875}" destId="{F673E2DF-41B8-8248-994A-45391282B055}" srcOrd="0" destOrd="0" presId="urn:microsoft.com/office/officeart/2005/8/layout/vList5"/>
    <dgm:cxn modelId="{6ACFE413-B6BE-5641-97CA-38C1E5938826}" srcId="{A3AAE87B-7821-DC46-99A0-43209DE0DE51}" destId="{9E334BDC-C093-C049-A8A2-614D4F26F146}" srcOrd="1" destOrd="0" parTransId="{3FC6EF2C-6DAF-1B46-83E9-33F1F29F8846}" sibTransId="{E5DBEB27-F242-3C45-8AEB-A14380F3D4B9}"/>
    <dgm:cxn modelId="{C64EE919-2BED-C146-877A-FE305EF4CC12}" type="presOf" srcId="{D50D9CDA-86D5-2540-8FEA-2FFAD1200C0D}" destId="{F673E2DF-41B8-8248-994A-45391282B055}" srcOrd="0" destOrd="1" presId="urn:microsoft.com/office/officeart/2005/8/layout/vList5"/>
    <dgm:cxn modelId="{17275826-9D67-6F4A-9EEB-16CC0AE4AC9B}" srcId="{A023F900-4EAC-9B4E-B3F3-51ECFC7D9209}" destId="{D50D9CDA-86D5-2540-8FEA-2FFAD1200C0D}" srcOrd="1" destOrd="0" parTransId="{E6F4E417-378F-2341-B95F-0A5C73F78AD9}" sibTransId="{D4FDC6A3-B78E-AE4B-99CA-5A9A0225C4ED}"/>
    <dgm:cxn modelId="{4D8DDC2D-29E0-B746-B82A-9037FA728124}" type="presOf" srcId="{A023F900-4EAC-9B4E-B3F3-51ECFC7D9209}" destId="{FAA8FBD8-E5A9-8443-B7BF-7528C0A691A4}" srcOrd="0" destOrd="0" presId="urn:microsoft.com/office/officeart/2005/8/layout/vList5"/>
    <dgm:cxn modelId="{26D9754E-6B7D-F846-98CB-010416201AC2}" srcId="{A3AAE87B-7821-DC46-99A0-43209DE0DE51}" destId="{B4F4032B-F1D3-954F-AC13-F6904DB85B7B}" srcOrd="0" destOrd="0" parTransId="{46E93BC4-A551-0448-8658-A5B135EAEF29}" sibTransId="{56A1BF39-6CE7-2D48-97BF-EE8B875BBF30}"/>
    <dgm:cxn modelId="{4741CC52-CB38-1646-BC64-5171AE92F550}" srcId="{258FE161-F3F9-8A42-A1D2-6D708CCEE2E9}" destId="{A023F900-4EAC-9B4E-B3F3-51ECFC7D9209}" srcOrd="1" destOrd="0" parTransId="{E57F7F63-9603-6945-BA60-479E01388D06}" sibTransId="{3EE7A246-F0DF-6849-899E-08CED316907D}"/>
    <dgm:cxn modelId="{701EA15D-9926-3D44-BFA5-EA54EACBFC49}" type="presOf" srcId="{D2B0F4CF-DF2F-A647-93E7-6CC51786EE5F}" destId="{F673E2DF-41B8-8248-994A-45391282B055}" srcOrd="0" destOrd="2" presId="urn:microsoft.com/office/officeart/2005/8/layout/vList5"/>
    <dgm:cxn modelId="{74ADFB86-F502-3F49-A37A-DA70CA79C520}" type="presOf" srcId="{A3AAE87B-7821-DC46-99A0-43209DE0DE51}" destId="{5B70DDEA-5263-1449-B591-C5FF735A7C84}" srcOrd="0" destOrd="0" presId="urn:microsoft.com/office/officeart/2005/8/layout/vList5"/>
    <dgm:cxn modelId="{EB022B92-345B-1E4C-807F-4F7DE24E1CE3}" type="presOf" srcId="{B4F4032B-F1D3-954F-AC13-F6904DB85B7B}" destId="{900F8A32-AF29-F440-93D8-250520C9CD76}" srcOrd="0" destOrd="0" presId="urn:microsoft.com/office/officeart/2005/8/layout/vList5"/>
    <dgm:cxn modelId="{C0F3B2B6-9438-D242-9A57-C4350996B4F4}" srcId="{A023F900-4EAC-9B4E-B3F3-51ECFC7D9209}" destId="{C1BE8A82-D5F4-3F4F-8B20-A8991353A875}" srcOrd="0" destOrd="0" parTransId="{6C11410B-1161-8A4D-8673-BEFDFE026653}" sibTransId="{D6E9A20B-D129-F746-A3DB-B2F6FEC05367}"/>
    <dgm:cxn modelId="{5BB9ADBA-26E5-1445-A186-2D2818987E4E}" type="presOf" srcId="{258FE161-F3F9-8A42-A1D2-6D708CCEE2E9}" destId="{95AD0FAB-5079-0546-BB4A-FBDBF865740C}" srcOrd="0" destOrd="0" presId="urn:microsoft.com/office/officeart/2005/8/layout/vList5"/>
    <dgm:cxn modelId="{53F4C1BE-FEFF-C04F-A3A8-C88CAB961355}" srcId="{258FE161-F3F9-8A42-A1D2-6D708CCEE2E9}" destId="{A3AAE87B-7821-DC46-99A0-43209DE0DE51}" srcOrd="0" destOrd="0" parTransId="{4870A071-C3B9-884F-A91C-006E65A9BE34}" sibTransId="{EC454DD7-ECC3-8043-A483-6A6EF1BB0A04}"/>
    <dgm:cxn modelId="{B90D70DC-E94F-594A-991C-406A6946FE9F}" srcId="{A3AAE87B-7821-DC46-99A0-43209DE0DE51}" destId="{7F1C3519-DDE1-E14A-B357-29F847634596}" srcOrd="2" destOrd="0" parTransId="{1E248731-2F7C-894A-AEC7-35064D622D9D}" sibTransId="{01C9BFF1-F8E9-C84F-9255-155EC5B25898}"/>
    <dgm:cxn modelId="{F19EEAEC-43CE-6D41-A88B-61516D826BC9}" type="presOf" srcId="{7F1C3519-DDE1-E14A-B357-29F847634596}" destId="{900F8A32-AF29-F440-93D8-250520C9CD76}" srcOrd="0" destOrd="2" presId="urn:microsoft.com/office/officeart/2005/8/layout/vList5"/>
    <dgm:cxn modelId="{124EAAFD-21D1-0144-B10E-0F60074264E5}" srcId="{D50D9CDA-86D5-2540-8FEA-2FFAD1200C0D}" destId="{D2B0F4CF-DF2F-A647-93E7-6CC51786EE5F}" srcOrd="0" destOrd="0" parTransId="{2632AD4F-5E06-A84D-B6AA-8F0E49320EEE}" sibTransId="{61AFC1F1-6DAD-044B-B960-057852FE5A36}"/>
    <dgm:cxn modelId="{33F27F0A-1D3E-1940-8821-23037A222C5B}" type="presParOf" srcId="{95AD0FAB-5079-0546-BB4A-FBDBF865740C}" destId="{179F8E49-C013-C042-9746-BA110F44382C}" srcOrd="0" destOrd="0" presId="urn:microsoft.com/office/officeart/2005/8/layout/vList5"/>
    <dgm:cxn modelId="{5BE27D4E-6FE8-314F-BD87-901CCA4F1FCC}" type="presParOf" srcId="{179F8E49-C013-C042-9746-BA110F44382C}" destId="{5B70DDEA-5263-1449-B591-C5FF735A7C84}" srcOrd="0" destOrd="0" presId="urn:microsoft.com/office/officeart/2005/8/layout/vList5"/>
    <dgm:cxn modelId="{398A1A30-4E96-1B48-BB08-F59F8C84F1DB}" type="presParOf" srcId="{179F8E49-C013-C042-9746-BA110F44382C}" destId="{900F8A32-AF29-F440-93D8-250520C9CD76}" srcOrd="1" destOrd="0" presId="urn:microsoft.com/office/officeart/2005/8/layout/vList5"/>
    <dgm:cxn modelId="{EAB73E14-CD63-F34D-8710-08C0611DE7D3}" type="presParOf" srcId="{95AD0FAB-5079-0546-BB4A-FBDBF865740C}" destId="{3CC6B23F-9CB1-9D4C-885D-BE2866405A30}" srcOrd="1" destOrd="0" presId="urn:microsoft.com/office/officeart/2005/8/layout/vList5"/>
    <dgm:cxn modelId="{B6782AB8-1425-6445-86B4-77DE438D89F9}" type="presParOf" srcId="{95AD0FAB-5079-0546-BB4A-FBDBF865740C}" destId="{E3887445-49F0-824B-B628-286D1C687BC3}" srcOrd="2" destOrd="0" presId="urn:microsoft.com/office/officeart/2005/8/layout/vList5"/>
    <dgm:cxn modelId="{76A84A2D-FB97-E143-BA33-0679E96556F4}" type="presParOf" srcId="{E3887445-49F0-824B-B628-286D1C687BC3}" destId="{FAA8FBD8-E5A9-8443-B7BF-7528C0A691A4}" srcOrd="0" destOrd="0" presId="urn:microsoft.com/office/officeart/2005/8/layout/vList5"/>
    <dgm:cxn modelId="{622CC60F-129D-7347-AB85-8F28D55B5789}" type="presParOf" srcId="{E3887445-49F0-824B-B628-286D1C687BC3}" destId="{F673E2DF-41B8-8248-994A-45391282B055}"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653E21-7698-4FDF-B86B-15613C9E02E3}" type="doc">
      <dgm:prSet loTypeId="urn:microsoft.com/office/officeart/2005/8/layout/hList3" loCatId="list" qsTypeId="urn:microsoft.com/office/officeart/2005/8/quickstyle/simple3" qsCatId="simple" csTypeId="urn:microsoft.com/office/officeart/2005/8/colors/accent1_2" csCatId="accent1" phldr="1"/>
      <dgm:spPr/>
      <dgm:t>
        <a:bodyPr/>
        <a:lstStyle/>
        <a:p>
          <a:endParaRPr lang="en-GB"/>
        </a:p>
      </dgm:t>
    </dgm:pt>
    <dgm:pt modelId="{391703AD-8965-421F-92D6-06F0A5F7B0AF}">
      <dgm:prSet phldrT="[Text]"/>
      <dgm:spPr/>
      <dgm:t>
        <a:bodyPr/>
        <a:lstStyle/>
        <a:p>
          <a:r>
            <a:rPr lang="en-GB" dirty="0"/>
            <a:t>Attribute Types</a:t>
          </a:r>
        </a:p>
      </dgm:t>
    </dgm:pt>
    <dgm:pt modelId="{63471B87-6F18-4B84-A5CB-DBAD60EF7A6B}" type="parTrans" cxnId="{528BDF89-ECB2-4A7B-9854-D6015D24EE00}">
      <dgm:prSet/>
      <dgm:spPr/>
      <dgm:t>
        <a:bodyPr/>
        <a:lstStyle/>
        <a:p>
          <a:endParaRPr lang="en-GB"/>
        </a:p>
      </dgm:t>
    </dgm:pt>
    <dgm:pt modelId="{E9A25287-CD56-4482-BBCE-C77307788CC7}" type="sibTrans" cxnId="{528BDF89-ECB2-4A7B-9854-D6015D24EE00}">
      <dgm:prSet/>
      <dgm:spPr/>
      <dgm:t>
        <a:bodyPr/>
        <a:lstStyle/>
        <a:p>
          <a:endParaRPr lang="en-GB"/>
        </a:p>
      </dgm:t>
    </dgm:pt>
    <dgm:pt modelId="{6860A647-413E-4D6E-B3BA-8DAEFD5F90F4}">
      <dgm:prSet phldrT="[Text]"/>
      <dgm:spPr/>
      <dgm:t>
        <a:bodyPr/>
        <a:lstStyle/>
        <a:p>
          <a:r>
            <a:rPr lang="en-GB" dirty="0"/>
            <a:t>Simple vs Composite</a:t>
          </a:r>
        </a:p>
      </dgm:t>
    </dgm:pt>
    <dgm:pt modelId="{0204247B-50CF-4693-A02A-7C5DA4AD1A1B}" type="parTrans" cxnId="{020AD01D-6BB4-4C26-9B81-48846963A4BE}">
      <dgm:prSet/>
      <dgm:spPr/>
      <dgm:t>
        <a:bodyPr/>
        <a:lstStyle/>
        <a:p>
          <a:endParaRPr lang="en-GB"/>
        </a:p>
      </dgm:t>
    </dgm:pt>
    <dgm:pt modelId="{CD1B621F-6061-4329-8034-A7AB84D5BB42}" type="sibTrans" cxnId="{020AD01D-6BB4-4C26-9B81-48846963A4BE}">
      <dgm:prSet/>
      <dgm:spPr/>
      <dgm:t>
        <a:bodyPr/>
        <a:lstStyle/>
        <a:p>
          <a:endParaRPr lang="en-GB"/>
        </a:p>
      </dgm:t>
    </dgm:pt>
    <dgm:pt modelId="{D543B0D6-23D2-4E7D-B9B2-55AF7367BA4C}">
      <dgm:prSet phldrT="[Text]"/>
      <dgm:spPr/>
      <dgm:t>
        <a:bodyPr/>
        <a:lstStyle/>
        <a:p>
          <a:r>
            <a:rPr lang="en-GB" dirty="0"/>
            <a:t>Single vs Multivalued</a:t>
          </a:r>
        </a:p>
      </dgm:t>
    </dgm:pt>
    <dgm:pt modelId="{50914742-3FC6-4E33-B254-FE54F4042379}" type="parTrans" cxnId="{7C43DD84-A8DA-4E23-96D1-15A9551210F5}">
      <dgm:prSet/>
      <dgm:spPr/>
      <dgm:t>
        <a:bodyPr/>
        <a:lstStyle/>
        <a:p>
          <a:endParaRPr lang="en-GB"/>
        </a:p>
      </dgm:t>
    </dgm:pt>
    <dgm:pt modelId="{DCF8F03D-5F3C-42F5-8A6F-5DD56B4390D2}" type="sibTrans" cxnId="{7C43DD84-A8DA-4E23-96D1-15A9551210F5}">
      <dgm:prSet/>
      <dgm:spPr/>
      <dgm:t>
        <a:bodyPr/>
        <a:lstStyle/>
        <a:p>
          <a:endParaRPr lang="en-GB"/>
        </a:p>
      </dgm:t>
    </dgm:pt>
    <dgm:pt modelId="{263EF8AF-36EA-4B8D-853F-53C530558B9E}">
      <dgm:prSet phldrT="[Text]"/>
      <dgm:spPr/>
      <dgm:t>
        <a:bodyPr/>
        <a:lstStyle/>
        <a:p>
          <a:r>
            <a:rPr lang="en-GB" dirty="0"/>
            <a:t>Stored vs Derived</a:t>
          </a:r>
        </a:p>
      </dgm:t>
    </dgm:pt>
    <dgm:pt modelId="{8668CAF6-84CC-4432-B960-BD806AB8A67E}" type="parTrans" cxnId="{1E16DDA5-FAAC-41B3-BAD6-E2DF9E73AC8D}">
      <dgm:prSet/>
      <dgm:spPr/>
      <dgm:t>
        <a:bodyPr/>
        <a:lstStyle/>
        <a:p>
          <a:endParaRPr lang="en-GB"/>
        </a:p>
      </dgm:t>
    </dgm:pt>
    <dgm:pt modelId="{C15379E3-5ED3-4B1C-A0F1-145FBA51F855}" type="sibTrans" cxnId="{1E16DDA5-FAAC-41B3-BAD6-E2DF9E73AC8D}">
      <dgm:prSet/>
      <dgm:spPr/>
      <dgm:t>
        <a:bodyPr/>
        <a:lstStyle/>
        <a:p>
          <a:endParaRPr lang="en-GB"/>
        </a:p>
      </dgm:t>
    </dgm:pt>
    <dgm:pt modelId="{158C4FDF-785B-4A34-96CA-02E470D97E7B}">
      <dgm:prSet/>
      <dgm:spPr/>
      <dgm:t>
        <a:bodyPr/>
        <a:lstStyle/>
        <a:p>
          <a:r>
            <a:rPr lang="en-GB" dirty="0"/>
            <a:t>Null vs Complex</a:t>
          </a:r>
        </a:p>
      </dgm:t>
    </dgm:pt>
    <dgm:pt modelId="{3940BF7E-8401-4D59-AB65-E424E180E67D}" type="parTrans" cxnId="{48CB6580-3191-43D5-9570-69F1FD7C0718}">
      <dgm:prSet/>
      <dgm:spPr/>
      <dgm:t>
        <a:bodyPr/>
        <a:lstStyle/>
        <a:p>
          <a:endParaRPr lang="en-GB"/>
        </a:p>
      </dgm:t>
    </dgm:pt>
    <dgm:pt modelId="{4A91A13D-324F-427F-9C08-31239026F01A}" type="sibTrans" cxnId="{48CB6580-3191-43D5-9570-69F1FD7C0718}">
      <dgm:prSet/>
      <dgm:spPr/>
      <dgm:t>
        <a:bodyPr/>
        <a:lstStyle/>
        <a:p>
          <a:endParaRPr lang="en-GB"/>
        </a:p>
      </dgm:t>
    </dgm:pt>
    <dgm:pt modelId="{44CAC0D8-907A-4125-AEB3-42D27366558D}" type="pres">
      <dgm:prSet presAssocID="{8B653E21-7698-4FDF-B86B-15613C9E02E3}" presName="composite" presStyleCnt="0">
        <dgm:presLayoutVars>
          <dgm:chMax val="1"/>
          <dgm:dir/>
          <dgm:resizeHandles val="exact"/>
        </dgm:presLayoutVars>
      </dgm:prSet>
      <dgm:spPr/>
    </dgm:pt>
    <dgm:pt modelId="{D5A86138-4812-4812-9970-3278332CDDB3}" type="pres">
      <dgm:prSet presAssocID="{391703AD-8965-421F-92D6-06F0A5F7B0AF}" presName="roof" presStyleLbl="dkBgShp" presStyleIdx="0" presStyleCnt="2" custLinFactNeighborX="-31193" custLinFactNeighborY="5563"/>
      <dgm:spPr/>
    </dgm:pt>
    <dgm:pt modelId="{7C763830-B8FD-470C-ADBF-6BFB5EAC52A4}" type="pres">
      <dgm:prSet presAssocID="{391703AD-8965-421F-92D6-06F0A5F7B0AF}" presName="pillars" presStyleCnt="0"/>
      <dgm:spPr/>
    </dgm:pt>
    <dgm:pt modelId="{7D2A14EC-4619-467B-8F30-A8AD16FB90D4}" type="pres">
      <dgm:prSet presAssocID="{391703AD-8965-421F-92D6-06F0A5F7B0AF}" presName="pillar1" presStyleLbl="node1" presStyleIdx="0" presStyleCnt="4">
        <dgm:presLayoutVars>
          <dgm:bulletEnabled val="1"/>
        </dgm:presLayoutVars>
      </dgm:prSet>
      <dgm:spPr/>
    </dgm:pt>
    <dgm:pt modelId="{F989D574-9F20-4984-852A-3BB4435CACF4}" type="pres">
      <dgm:prSet presAssocID="{D543B0D6-23D2-4E7D-B9B2-55AF7367BA4C}" presName="pillarX" presStyleLbl="node1" presStyleIdx="1" presStyleCnt="4">
        <dgm:presLayoutVars>
          <dgm:bulletEnabled val="1"/>
        </dgm:presLayoutVars>
      </dgm:prSet>
      <dgm:spPr/>
    </dgm:pt>
    <dgm:pt modelId="{DF28C76A-D517-4D8B-9D7E-C68E0DC1304F}" type="pres">
      <dgm:prSet presAssocID="{263EF8AF-36EA-4B8D-853F-53C530558B9E}" presName="pillarX" presStyleLbl="node1" presStyleIdx="2" presStyleCnt="4">
        <dgm:presLayoutVars>
          <dgm:bulletEnabled val="1"/>
        </dgm:presLayoutVars>
      </dgm:prSet>
      <dgm:spPr/>
    </dgm:pt>
    <dgm:pt modelId="{99C41A2A-59C0-4CFE-B0A6-BC7E8CDA6DEE}" type="pres">
      <dgm:prSet presAssocID="{158C4FDF-785B-4A34-96CA-02E470D97E7B}" presName="pillarX" presStyleLbl="node1" presStyleIdx="3" presStyleCnt="4">
        <dgm:presLayoutVars>
          <dgm:bulletEnabled val="1"/>
        </dgm:presLayoutVars>
      </dgm:prSet>
      <dgm:spPr/>
    </dgm:pt>
    <dgm:pt modelId="{9CB16F95-F148-4D72-94AF-B4A29AA8B02B}" type="pres">
      <dgm:prSet presAssocID="{391703AD-8965-421F-92D6-06F0A5F7B0AF}" presName="base" presStyleLbl="dkBgShp" presStyleIdx="1" presStyleCnt="2"/>
      <dgm:spPr/>
    </dgm:pt>
  </dgm:ptLst>
  <dgm:cxnLst>
    <dgm:cxn modelId="{7420C60D-ACAF-47A6-9055-3B2E5BD3E069}" type="presOf" srcId="{158C4FDF-785B-4A34-96CA-02E470D97E7B}" destId="{99C41A2A-59C0-4CFE-B0A6-BC7E8CDA6DEE}" srcOrd="0" destOrd="0" presId="urn:microsoft.com/office/officeart/2005/8/layout/hList3"/>
    <dgm:cxn modelId="{020AD01D-6BB4-4C26-9B81-48846963A4BE}" srcId="{391703AD-8965-421F-92D6-06F0A5F7B0AF}" destId="{6860A647-413E-4D6E-B3BA-8DAEFD5F90F4}" srcOrd="0" destOrd="0" parTransId="{0204247B-50CF-4693-A02A-7C5DA4AD1A1B}" sibTransId="{CD1B621F-6061-4329-8034-A7AB84D5BB42}"/>
    <dgm:cxn modelId="{C44CA878-AF4C-445A-8ADE-124CD51AC3D9}" type="presOf" srcId="{8B653E21-7698-4FDF-B86B-15613C9E02E3}" destId="{44CAC0D8-907A-4125-AEB3-42D27366558D}" srcOrd="0" destOrd="0" presId="urn:microsoft.com/office/officeart/2005/8/layout/hList3"/>
    <dgm:cxn modelId="{48CB6580-3191-43D5-9570-69F1FD7C0718}" srcId="{391703AD-8965-421F-92D6-06F0A5F7B0AF}" destId="{158C4FDF-785B-4A34-96CA-02E470D97E7B}" srcOrd="3" destOrd="0" parTransId="{3940BF7E-8401-4D59-AB65-E424E180E67D}" sibTransId="{4A91A13D-324F-427F-9C08-31239026F01A}"/>
    <dgm:cxn modelId="{7C43DD84-A8DA-4E23-96D1-15A9551210F5}" srcId="{391703AD-8965-421F-92D6-06F0A5F7B0AF}" destId="{D543B0D6-23D2-4E7D-B9B2-55AF7367BA4C}" srcOrd="1" destOrd="0" parTransId="{50914742-3FC6-4E33-B254-FE54F4042379}" sibTransId="{DCF8F03D-5F3C-42F5-8A6F-5DD56B4390D2}"/>
    <dgm:cxn modelId="{528BDF89-ECB2-4A7B-9854-D6015D24EE00}" srcId="{8B653E21-7698-4FDF-B86B-15613C9E02E3}" destId="{391703AD-8965-421F-92D6-06F0A5F7B0AF}" srcOrd="0" destOrd="0" parTransId="{63471B87-6F18-4B84-A5CB-DBAD60EF7A6B}" sibTransId="{E9A25287-CD56-4482-BBCE-C77307788CC7}"/>
    <dgm:cxn modelId="{4D3F5F94-631F-48FA-BA56-D5FBC023427B}" type="presOf" srcId="{391703AD-8965-421F-92D6-06F0A5F7B0AF}" destId="{D5A86138-4812-4812-9970-3278332CDDB3}" srcOrd="0" destOrd="0" presId="urn:microsoft.com/office/officeart/2005/8/layout/hList3"/>
    <dgm:cxn modelId="{C3C92E9D-C251-4E03-A196-E854DC0680B0}" type="presOf" srcId="{D543B0D6-23D2-4E7D-B9B2-55AF7367BA4C}" destId="{F989D574-9F20-4984-852A-3BB4435CACF4}" srcOrd="0" destOrd="0" presId="urn:microsoft.com/office/officeart/2005/8/layout/hList3"/>
    <dgm:cxn modelId="{1E16DDA5-FAAC-41B3-BAD6-E2DF9E73AC8D}" srcId="{391703AD-8965-421F-92D6-06F0A5F7B0AF}" destId="{263EF8AF-36EA-4B8D-853F-53C530558B9E}" srcOrd="2" destOrd="0" parTransId="{8668CAF6-84CC-4432-B960-BD806AB8A67E}" sibTransId="{C15379E3-5ED3-4B1C-A0F1-145FBA51F855}"/>
    <dgm:cxn modelId="{F6630CA7-49BB-4D85-91AA-E17F271C4630}" type="presOf" srcId="{6860A647-413E-4D6E-B3BA-8DAEFD5F90F4}" destId="{7D2A14EC-4619-467B-8F30-A8AD16FB90D4}" srcOrd="0" destOrd="0" presId="urn:microsoft.com/office/officeart/2005/8/layout/hList3"/>
    <dgm:cxn modelId="{7F3BA3E0-C9A0-4D2C-A1B9-C3ED972187FC}" type="presOf" srcId="{263EF8AF-36EA-4B8D-853F-53C530558B9E}" destId="{DF28C76A-D517-4D8B-9D7E-C68E0DC1304F}" srcOrd="0" destOrd="0" presId="urn:microsoft.com/office/officeart/2005/8/layout/hList3"/>
    <dgm:cxn modelId="{5510F080-98E3-4709-AF4D-A22F75BC15CE}" type="presParOf" srcId="{44CAC0D8-907A-4125-AEB3-42D27366558D}" destId="{D5A86138-4812-4812-9970-3278332CDDB3}" srcOrd="0" destOrd="0" presId="urn:microsoft.com/office/officeart/2005/8/layout/hList3"/>
    <dgm:cxn modelId="{E0F98CA4-1BAB-42CE-BEA9-39F1839D8ED9}" type="presParOf" srcId="{44CAC0D8-907A-4125-AEB3-42D27366558D}" destId="{7C763830-B8FD-470C-ADBF-6BFB5EAC52A4}" srcOrd="1" destOrd="0" presId="urn:microsoft.com/office/officeart/2005/8/layout/hList3"/>
    <dgm:cxn modelId="{AEA64B18-A6B8-427B-9ED5-63E942EB460E}" type="presParOf" srcId="{7C763830-B8FD-470C-ADBF-6BFB5EAC52A4}" destId="{7D2A14EC-4619-467B-8F30-A8AD16FB90D4}" srcOrd="0" destOrd="0" presId="urn:microsoft.com/office/officeart/2005/8/layout/hList3"/>
    <dgm:cxn modelId="{FEE1401F-BEC7-42CD-B1D5-683DBA5CA473}" type="presParOf" srcId="{7C763830-B8FD-470C-ADBF-6BFB5EAC52A4}" destId="{F989D574-9F20-4984-852A-3BB4435CACF4}" srcOrd="1" destOrd="0" presId="urn:microsoft.com/office/officeart/2005/8/layout/hList3"/>
    <dgm:cxn modelId="{71ECE440-FD28-490D-9140-04DBE6025EB7}" type="presParOf" srcId="{7C763830-B8FD-470C-ADBF-6BFB5EAC52A4}" destId="{DF28C76A-D517-4D8B-9D7E-C68E0DC1304F}" srcOrd="2" destOrd="0" presId="urn:microsoft.com/office/officeart/2005/8/layout/hList3"/>
    <dgm:cxn modelId="{83C67C57-AE15-4B08-A99F-31A9ED7AEA64}" type="presParOf" srcId="{7C763830-B8FD-470C-ADBF-6BFB5EAC52A4}" destId="{99C41A2A-59C0-4CFE-B0A6-BC7E8CDA6DEE}" srcOrd="3" destOrd="0" presId="urn:microsoft.com/office/officeart/2005/8/layout/hList3"/>
    <dgm:cxn modelId="{F2838568-6F0F-4DEF-92EE-A049B6222974}" type="presParOf" srcId="{44CAC0D8-907A-4125-AEB3-42D27366558D}" destId="{9CB16F95-F148-4D72-94AF-B4A29AA8B02B}"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AC7E68-28CD-6349-A334-1941A7EC7A3C}">
      <dsp:nvSpPr>
        <dsp:cNvPr id="0" name=""/>
        <dsp:cNvSpPr/>
      </dsp:nvSpPr>
      <dsp:spPr>
        <a:xfrm>
          <a:off x="622" y="1525524"/>
          <a:ext cx="1325877" cy="530351"/>
        </a:xfrm>
        <a:prstGeom prst="homePlat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676"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Requirement Analysis</a:t>
          </a:r>
        </a:p>
      </dsp:txBody>
      <dsp:txXfrm>
        <a:off x="622" y="1525524"/>
        <a:ext cx="1193289" cy="530351"/>
      </dsp:txXfrm>
    </dsp:sp>
    <dsp:sp modelId="{E306DE1A-BD22-2B41-A0A5-35256E797B11}">
      <dsp:nvSpPr>
        <dsp:cNvPr id="0" name=""/>
        <dsp:cNvSpPr/>
      </dsp:nvSpPr>
      <dsp:spPr>
        <a:xfrm>
          <a:off x="1061325" y="1525524"/>
          <a:ext cx="1656564" cy="530351"/>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Conceptual Design</a:t>
          </a:r>
        </a:p>
      </dsp:txBody>
      <dsp:txXfrm>
        <a:off x="1326501" y="1525524"/>
        <a:ext cx="1126213" cy="530351"/>
      </dsp:txXfrm>
    </dsp:sp>
    <dsp:sp modelId="{FEDD92C7-6A33-5946-A2F6-FF1D5244B85F}">
      <dsp:nvSpPr>
        <dsp:cNvPr id="0" name=""/>
        <dsp:cNvSpPr/>
      </dsp:nvSpPr>
      <dsp:spPr>
        <a:xfrm>
          <a:off x="2452714" y="1525524"/>
          <a:ext cx="1325877" cy="530351"/>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Logical DB Design</a:t>
          </a:r>
        </a:p>
      </dsp:txBody>
      <dsp:txXfrm>
        <a:off x="2717890" y="1525524"/>
        <a:ext cx="795526" cy="530351"/>
      </dsp:txXfrm>
    </dsp:sp>
    <dsp:sp modelId="{8BA3CBE9-A790-DF4E-A920-F42889FAC1D3}">
      <dsp:nvSpPr>
        <dsp:cNvPr id="0" name=""/>
        <dsp:cNvSpPr/>
      </dsp:nvSpPr>
      <dsp:spPr>
        <a:xfrm>
          <a:off x="3513416" y="1525524"/>
          <a:ext cx="1639819" cy="530351"/>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Schema Refinement</a:t>
          </a:r>
        </a:p>
      </dsp:txBody>
      <dsp:txXfrm>
        <a:off x="3778592" y="1525524"/>
        <a:ext cx="1109468" cy="530351"/>
      </dsp:txXfrm>
    </dsp:sp>
    <dsp:sp modelId="{1FF36E83-F07D-0B48-91F5-1F2E4E25707D}">
      <dsp:nvSpPr>
        <dsp:cNvPr id="0" name=""/>
        <dsp:cNvSpPr/>
      </dsp:nvSpPr>
      <dsp:spPr>
        <a:xfrm>
          <a:off x="4888060" y="1525524"/>
          <a:ext cx="1325877" cy="530351"/>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Physical DB Design</a:t>
          </a:r>
        </a:p>
      </dsp:txBody>
      <dsp:txXfrm>
        <a:off x="5153236" y="1525524"/>
        <a:ext cx="795526" cy="530351"/>
      </dsp:txXfrm>
    </dsp:sp>
    <dsp:sp modelId="{C5F20501-B7A9-E741-9125-EC06BAC824C0}">
      <dsp:nvSpPr>
        <dsp:cNvPr id="0" name=""/>
        <dsp:cNvSpPr/>
      </dsp:nvSpPr>
      <dsp:spPr>
        <a:xfrm>
          <a:off x="5948762" y="1525524"/>
          <a:ext cx="2037078" cy="530351"/>
        </a:xfrm>
        <a:prstGeom prst="chevron">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marL="0" lvl="0" indent="0" algn="ctr" defTabSz="622300">
            <a:lnSpc>
              <a:spcPct val="90000"/>
            </a:lnSpc>
            <a:spcBef>
              <a:spcPct val="0"/>
            </a:spcBef>
            <a:spcAft>
              <a:spcPct val="35000"/>
            </a:spcAft>
            <a:buNone/>
          </a:pPr>
          <a:r>
            <a:rPr lang="en-GB" sz="1400" kern="1200" dirty="0"/>
            <a:t>Application Security &amp; Design</a:t>
          </a:r>
        </a:p>
      </dsp:txBody>
      <dsp:txXfrm>
        <a:off x="6213938" y="1525524"/>
        <a:ext cx="1506727" cy="53035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7EA98-A20A-4244-8D4D-548B0C3C11A6}">
      <dsp:nvSpPr>
        <dsp:cNvPr id="0" name=""/>
        <dsp:cNvSpPr/>
      </dsp:nvSpPr>
      <dsp:spPr>
        <a:xfrm>
          <a:off x="2428" y="599198"/>
          <a:ext cx="2368153" cy="748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Entity Sets</a:t>
          </a:r>
        </a:p>
      </dsp:txBody>
      <dsp:txXfrm>
        <a:off x="2428" y="599198"/>
        <a:ext cx="2368153" cy="748800"/>
      </dsp:txXfrm>
    </dsp:sp>
    <dsp:sp modelId="{3237DD85-7FC0-034A-B278-37B7F9A88252}">
      <dsp:nvSpPr>
        <dsp:cNvPr id="0" name=""/>
        <dsp:cNvSpPr/>
      </dsp:nvSpPr>
      <dsp:spPr>
        <a:xfrm>
          <a:off x="2428" y="1347998"/>
          <a:ext cx="2368153" cy="2468955"/>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Entity-abstract object of some sort</a:t>
          </a:r>
        </a:p>
        <a:p>
          <a:pPr marL="228600" lvl="1" indent="-228600" algn="l" defTabSz="889000">
            <a:lnSpc>
              <a:spcPct val="90000"/>
            </a:lnSpc>
            <a:spcBef>
              <a:spcPct val="0"/>
            </a:spcBef>
            <a:spcAft>
              <a:spcPct val="15000"/>
            </a:spcAft>
            <a:buChar char="•"/>
          </a:pPr>
          <a:r>
            <a:rPr lang="en-GB" sz="2000" kern="1200" dirty="0"/>
            <a:t>Entity Sets-a collection of similar entities </a:t>
          </a:r>
        </a:p>
      </dsp:txBody>
      <dsp:txXfrm>
        <a:off x="2428" y="1347998"/>
        <a:ext cx="2368153" cy="2468955"/>
      </dsp:txXfrm>
    </dsp:sp>
    <dsp:sp modelId="{EF679374-6856-284F-ABE5-23B99F2BD334}">
      <dsp:nvSpPr>
        <dsp:cNvPr id="0" name=""/>
        <dsp:cNvSpPr/>
      </dsp:nvSpPr>
      <dsp:spPr>
        <a:xfrm>
          <a:off x="2702123" y="599198"/>
          <a:ext cx="2368153" cy="748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Attributes</a:t>
          </a:r>
        </a:p>
      </dsp:txBody>
      <dsp:txXfrm>
        <a:off x="2702123" y="599198"/>
        <a:ext cx="2368153" cy="748800"/>
      </dsp:txXfrm>
    </dsp:sp>
    <dsp:sp modelId="{28F8C0EC-22AF-F643-8A57-4EEE23536F0A}">
      <dsp:nvSpPr>
        <dsp:cNvPr id="0" name=""/>
        <dsp:cNvSpPr/>
      </dsp:nvSpPr>
      <dsp:spPr>
        <a:xfrm>
          <a:off x="2702123" y="1347998"/>
          <a:ext cx="2368153" cy="2468955"/>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GB" sz="2000" kern="1200" dirty="0"/>
            <a:t>Properties of the entities in that set</a:t>
          </a:r>
        </a:p>
        <a:p>
          <a:pPr marL="228600" lvl="1" indent="-228600" algn="l" defTabSz="889000">
            <a:lnSpc>
              <a:spcPct val="90000"/>
            </a:lnSpc>
            <a:spcBef>
              <a:spcPct val="0"/>
            </a:spcBef>
            <a:spcAft>
              <a:spcPct val="15000"/>
            </a:spcAft>
            <a:buChar char="•"/>
          </a:pPr>
          <a:r>
            <a:rPr lang="en-GB" sz="2000" kern="1200" dirty="0"/>
            <a:t>Assumptions: attributes are of primitive types, such as strings, integers, or reals </a:t>
          </a:r>
        </a:p>
      </dsp:txBody>
      <dsp:txXfrm>
        <a:off x="2702123" y="1347998"/>
        <a:ext cx="2368153" cy="2468955"/>
      </dsp:txXfrm>
    </dsp:sp>
    <dsp:sp modelId="{AF044495-61F4-2A45-998C-F939DFD762C2}">
      <dsp:nvSpPr>
        <dsp:cNvPr id="0" name=""/>
        <dsp:cNvSpPr/>
      </dsp:nvSpPr>
      <dsp:spPr>
        <a:xfrm>
          <a:off x="5401818" y="599198"/>
          <a:ext cx="2368153" cy="748800"/>
        </a:xfrm>
        <a:prstGeom prst="rect">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en-GB" sz="2600" kern="1200" dirty="0"/>
            <a:t>Relationships</a:t>
          </a:r>
        </a:p>
      </dsp:txBody>
      <dsp:txXfrm>
        <a:off x="5401818" y="599198"/>
        <a:ext cx="2368153" cy="748800"/>
      </dsp:txXfrm>
    </dsp:sp>
    <dsp:sp modelId="{16FBDDE7-1952-6640-99CE-288C4164FB1C}">
      <dsp:nvSpPr>
        <dsp:cNvPr id="0" name=""/>
        <dsp:cNvSpPr/>
      </dsp:nvSpPr>
      <dsp:spPr>
        <a:xfrm>
          <a:off x="5401818" y="1347998"/>
          <a:ext cx="2368153" cy="2468955"/>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dirty="0"/>
            <a:t>Connections among two or more entity sets </a:t>
          </a:r>
        </a:p>
      </dsp:txBody>
      <dsp:txXfrm>
        <a:off x="5401818" y="1347998"/>
        <a:ext cx="2368153" cy="24689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0F8A32-AF29-F440-93D8-250520C9CD76}">
      <dsp:nvSpPr>
        <dsp:cNvPr id="0" name=""/>
        <dsp:cNvSpPr/>
      </dsp:nvSpPr>
      <dsp:spPr>
        <a:xfrm rot="5400000">
          <a:off x="4586439" y="-1613633"/>
          <a:ext cx="1397585" cy="4974336"/>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Called as Strong Entities. </a:t>
          </a:r>
        </a:p>
        <a:p>
          <a:pPr marL="171450" lvl="1" indent="-171450" algn="l" defTabSz="711200">
            <a:lnSpc>
              <a:spcPct val="90000"/>
            </a:lnSpc>
            <a:spcBef>
              <a:spcPct val="0"/>
            </a:spcBef>
            <a:spcAft>
              <a:spcPct val="15000"/>
            </a:spcAft>
            <a:buChar char="•"/>
          </a:pPr>
          <a:r>
            <a:rPr lang="en-GB" sz="1600" kern="1200" dirty="0"/>
            <a:t>Independent Entities</a:t>
          </a:r>
        </a:p>
        <a:p>
          <a:pPr marL="171450" lvl="1" indent="-171450" algn="l" defTabSz="711200">
            <a:lnSpc>
              <a:spcPct val="90000"/>
            </a:lnSpc>
            <a:spcBef>
              <a:spcPct val="0"/>
            </a:spcBef>
            <a:spcAft>
              <a:spcPct val="15000"/>
            </a:spcAft>
            <a:buChar char="•"/>
          </a:pPr>
          <a:r>
            <a:rPr lang="en-GB" sz="1600" kern="1200" dirty="0"/>
            <a:t>E.g. Employee</a:t>
          </a:r>
        </a:p>
      </dsp:txBody>
      <dsp:txXfrm rot="-5400000">
        <a:off x="2798064" y="242966"/>
        <a:ext cx="4906112" cy="1261137"/>
      </dsp:txXfrm>
    </dsp:sp>
    <dsp:sp modelId="{5B70DDEA-5263-1449-B591-C5FF735A7C84}">
      <dsp:nvSpPr>
        <dsp:cNvPr id="0" name=""/>
        <dsp:cNvSpPr/>
      </dsp:nvSpPr>
      <dsp:spPr>
        <a:xfrm>
          <a:off x="0" y="43"/>
          <a:ext cx="2798064" cy="174698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95250" rIns="190500" bIns="95250" numCol="1" spcCol="1270" anchor="ctr" anchorCtr="0">
          <a:noAutofit/>
        </a:bodyPr>
        <a:lstStyle/>
        <a:p>
          <a:pPr marL="0" lvl="0" indent="0" algn="ctr" defTabSz="2222500">
            <a:lnSpc>
              <a:spcPct val="90000"/>
            </a:lnSpc>
            <a:spcBef>
              <a:spcPct val="0"/>
            </a:spcBef>
            <a:spcAft>
              <a:spcPct val="35000"/>
            </a:spcAft>
            <a:buNone/>
          </a:pPr>
          <a:r>
            <a:rPr lang="en-GB" sz="5000" kern="1200" dirty="0"/>
            <a:t>Regular Entities</a:t>
          </a:r>
        </a:p>
      </dsp:txBody>
      <dsp:txXfrm>
        <a:off x="85281" y="85324"/>
        <a:ext cx="2627502" cy="1576419"/>
      </dsp:txXfrm>
    </dsp:sp>
    <dsp:sp modelId="{F673E2DF-41B8-8248-994A-45391282B055}">
      <dsp:nvSpPr>
        <dsp:cNvPr id="0" name=""/>
        <dsp:cNvSpPr/>
      </dsp:nvSpPr>
      <dsp:spPr>
        <a:xfrm rot="5400000">
          <a:off x="4586439" y="220697"/>
          <a:ext cx="1397585" cy="4974336"/>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30480" rIns="60960" bIns="30480" numCol="1" spcCol="1270" anchor="ctr" anchorCtr="0">
          <a:noAutofit/>
        </a:bodyPr>
        <a:lstStyle/>
        <a:p>
          <a:pPr marL="171450" lvl="1" indent="-171450" algn="l" defTabSz="711200">
            <a:lnSpc>
              <a:spcPct val="90000"/>
            </a:lnSpc>
            <a:spcBef>
              <a:spcPct val="0"/>
            </a:spcBef>
            <a:spcAft>
              <a:spcPct val="15000"/>
            </a:spcAft>
            <a:buChar char="•"/>
          </a:pPr>
          <a:r>
            <a:rPr lang="en-GB" sz="1600" kern="1200" dirty="0"/>
            <a:t>Its existence depends on some other entity</a:t>
          </a:r>
        </a:p>
        <a:p>
          <a:pPr marL="171450" lvl="1" indent="-171450" algn="l" defTabSz="711200">
            <a:lnSpc>
              <a:spcPct val="90000"/>
            </a:lnSpc>
            <a:spcBef>
              <a:spcPct val="0"/>
            </a:spcBef>
            <a:spcAft>
              <a:spcPct val="15000"/>
            </a:spcAft>
            <a:buChar char="•"/>
          </a:pPr>
          <a:r>
            <a:rPr lang="en-GB" sz="1600" kern="1200" dirty="0"/>
            <a:t>E.g. </a:t>
          </a:r>
          <a:r>
            <a:rPr lang="en-GB" sz="1600" kern="1200" dirty="0" err="1"/>
            <a:t>EmployeeDependants</a:t>
          </a:r>
          <a:endParaRPr lang="en-GB" sz="1600" kern="1200" dirty="0"/>
        </a:p>
        <a:p>
          <a:pPr marL="342900" lvl="2" indent="-171450" algn="l" defTabSz="711200">
            <a:lnSpc>
              <a:spcPct val="90000"/>
            </a:lnSpc>
            <a:spcBef>
              <a:spcPct val="0"/>
            </a:spcBef>
            <a:spcAft>
              <a:spcPct val="15000"/>
            </a:spcAft>
            <a:buChar char="•"/>
          </a:pPr>
          <a:r>
            <a:rPr lang="en-GB" sz="1600" kern="1200" dirty="0"/>
            <a:t>If an Employee Instance is deleted, then the dependants too are deleted. They do not exist without the employee.</a:t>
          </a:r>
        </a:p>
      </dsp:txBody>
      <dsp:txXfrm rot="-5400000">
        <a:off x="2798064" y="2077296"/>
        <a:ext cx="4906112" cy="1261137"/>
      </dsp:txXfrm>
    </dsp:sp>
    <dsp:sp modelId="{FAA8FBD8-E5A9-8443-B7BF-7528C0A691A4}">
      <dsp:nvSpPr>
        <dsp:cNvPr id="0" name=""/>
        <dsp:cNvSpPr/>
      </dsp:nvSpPr>
      <dsp:spPr>
        <a:xfrm>
          <a:off x="0" y="1834374"/>
          <a:ext cx="2798064" cy="174698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95250" rIns="190500" bIns="95250" numCol="1" spcCol="1270" anchor="ctr" anchorCtr="0">
          <a:noAutofit/>
        </a:bodyPr>
        <a:lstStyle/>
        <a:p>
          <a:pPr marL="0" lvl="0" indent="0" algn="ctr" defTabSz="2222500">
            <a:lnSpc>
              <a:spcPct val="90000"/>
            </a:lnSpc>
            <a:spcBef>
              <a:spcPct val="0"/>
            </a:spcBef>
            <a:spcAft>
              <a:spcPct val="35000"/>
            </a:spcAft>
            <a:buNone/>
          </a:pPr>
          <a:r>
            <a:rPr lang="en-GB" sz="5000" kern="1200" dirty="0"/>
            <a:t>Weak Entities</a:t>
          </a:r>
        </a:p>
      </dsp:txBody>
      <dsp:txXfrm>
        <a:off x="85281" y="1919655"/>
        <a:ext cx="2627502" cy="157641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A86138-4812-4812-9970-3278332CDDB3}">
      <dsp:nvSpPr>
        <dsp:cNvPr id="0" name=""/>
        <dsp:cNvSpPr/>
      </dsp:nvSpPr>
      <dsp:spPr>
        <a:xfrm>
          <a:off x="0" y="37396"/>
          <a:ext cx="5544616" cy="672241"/>
        </a:xfrm>
        <a:prstGeom prst="rect">
          <a:avLst/>
        </a:prstGeom>
        <a:solidFill>
          <a:schemeClr val="accent1">
            <a:shade val="80000"/>
            <a:hueOff val="0"/>
            <a:satOff val="0"/>
            <a:lumOff val="0"/>
            <a:alphaOff val="0"/>
          </a:schemeClr>
        </a:solidFill>
        <a:ln>
          <a:noFill/>
        </a:ln>
        <a:effectLst>
          <a:outerShdw blurRad="38100" dist="30000" dir="5400000" rotWithShape="0">
            <a:srgbClr val="000000">
              <a:alpha val="45000"/>
            </a:srgbClr>
          </a:outerShdw>
        </a:effectLst>
      </dsp:spPr>
      <dsp:style>
        <a:lnRef idx="0">
          <a:scrgbClr r="0" g="0" b="0"/>
        </a:lnRef>
        <a:fillRef idx="1">
          <a:scrgbClr r="0" g="0" b="0"/>
        </a:fillRef>
        <a:effectRef idx="1">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kern="1200" dirty="0"/>
            <a:t>Attribute Types</a:t>
          </a:r>
        </a:p>
      </dsp:txBody>
      <dsp:txXfrm>
        <a:off x="0" y="37396"/>
        <a:ext cx="5544616" cy="672241"/>
      </dsp:txXfrm>
    </dsp:sp>
    <dsp:sp modelId="{7D2A14EC-4619-467B-8F30-A8AD16FB90D4}">
      <dsp:nvSpPr>
        <dsp:cNvPr id="0" name=""/>
        <dsp:cNvSpPr/>
      </dsp:nvSpPr>
      <dsp:spPr>
        <a:xfrm>
          <a:off x="0" y="672241"/>
          <a:ext cx="1386153" cy="1411707"/>
        </a:xfrm>
        <a:prstGeom prst="rect">
          <a:avLst/>
        </a:prstGeom>
        <a:solidFill>
          <a:schemeClr val="accent1">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Simple vs Composite</a:t>
          </a:r>
        </a:p>
      </dsp:txBody>
      <dsp:txXfrm>
        <a:off x="0" y="672241"/>
        <a:ext cx="1386153" cy="1411707"/>
      </dsp:txXfrm>
    </dsp:sp>
    <dsp:sp modelId="{F989D574-9F20-4984-852A-3BB4435CACF4}">
      <dsp:nvSpPr>
        <dsp:cNvPr id="0" name=""/>
        <dsp:cNvSpPr/>
      </dsp:nvSpPr>
      <dsp:spPr>
        <a:xfrm>
          <a:off x="1386154" y="672241"/>
          <a:ext cx="1386153" cy="1411707"/>
        </a:xfrm>
        <a:prstGeom prst="rect">
          <a:avLst/>
        </a:prstGeom>
        <a:solidFill>
          <a:schemeClr val="accent1">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Single vs Multivalued</a:t>
          </a:r>
        </a:p>
      </dsp:txBody>
      <dsp:txXfrm>
        <a:off x="1386154" y="672241"/>
        <a:ext cx="1386153" cy="1411707"/>
      </dsp:txXfrm>
    </dsp:sp>
    <dsp:sp modelId="{DF28C76A-D517-4D8B-9D7E-C68E0DC1304F}">
      <dsp:nvSpPr>
        <dsp:cNvPr id="0" name=""/>
        <dsp:cNvSpPr/>
      </dsp:nvSpPr>
      <dsp:spPr>
        <a:xfrm>
          <a:off x="2772308" y="672241"/>
          <a:ext cx="1386153" cy="1411707"/>
        </a:xfrm>
        <a:prstGeom prst="rect">
          <a:avLst/>
        </a:prstGeom>
        <a:solidFill>
          <a:schemeClr val="accent1">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Stored vs Derived</a:t>
          </a:r>
        </a:p>
      </dsp:txBody>
      <dsp:txXfrm>
        <a:off x="2772308" y="672241"/>
        <a:ext cx="1386153" cy="1411707"/>
      </dsp:txXfrm>
    </dsp:sp>
    <dsp:sp modelId="{99C41A2A-59C0-4CFE-B0A6-BC7E8CDA6DEE}">
      <dsp:nvSpPr>
        <dsp:cNvPr id="0" name=""/>
        <dsp:cNvSpPr/>
      </dsp:nvSpPr>
      <dsp:spPr>
        <a:xfrm>
          <a:off x="4158461" y="672241"/>
          <a:ext cx="1386153" cy="1411707"/>
        </a:xfrm>
        <a:prstGeom prst="rect">
          <a:avLst/>
        </a:prstGeom>
        <a:solidFill>
          <a:schemeClr val="accent1">
            <a:hueOff val="0"/>
            <a:satOff val="0"/>
            <a:lumOff val="0"/>
            <a:alphaOff val="0"/>
          </a:schemeClr>
        </a:solidFill>
        <a:ln>
          <a:noFill/>
        </a:ln>
        <a:effectLst>
          <a:outerShdw blurRad="38100" dist="30000" dir="5400000" rotWithShape="0">
            <a:srgbClr val="000000">
              <a:alpha val="4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Null vs Complex</a:t>
          </a:r>
        </a:p>
      </dsp:txBody>
      <dsp:txXfrm>
        <a:off x="4158461" y="672241"/>
        <a:ext cx="1386153" cy="1411707"/>
      </dsp:txXfrm>
    </dsp:sp>
    <dsp:sp modelId="{9CB16F95-F148-4D72-94AF-B4A29AA8B02B}">
      <dsp:nvSpPr>
        <dsp:cNvPr id="0" name=""/>
        <dsp:cNvSpPr/>
      </dsp:nvSpPr>
      <dsp:spPr>
        <a:xfrm>
          <a:off x="0" y="2083948"/>
          <a:ext cx="5544616" cy="156856"/>
        </a:xfrm>
        <a:prstGeom prst="rect">
          <a:avLst/>
        </a:prstGeom>
        <a:solidFill>
          <a:schemeClr val="accent1">
            <a:shade val="80000"/>
            <a:hueOff val="0"/>
            <a:satOff val="0"/>
            <a:lumOff val="0"/>
            <a:alphaOff val="0"/>
          </a:schemeClr>
        </a:solidFill>
        <a:ln>
          <a:noFill/>
        </a:ln>
        <a:effectLst>
          <a:outerShdw blurRad="38100" dist="30000" dir="5400000" rotWithShape="0">
            <a:srgbClr val="000000">
              <a:alpha val="45000"/>
            </a:srgbClr>
          </a:outerShdw>
        </a:effectLst>
      </dsp:spPr>
      <dsp:style>
        <a:lnRef idx="0">
          <a:scrgbClr r="0" g="0" b="0"/>
        </a:lnRef>
        <a:fillRef idx="1">
          <a:scrgbClr r="0" g="0" b="0"/>
        </a:fillRef>
        <a:effectRef idx="1">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59A93B2-AC31-4CC8-8888-43B06E0E59AB}" type="datetimeFigureOut">
              <a:rPr lang="en-GB" smtClean="0"/>
              <a:t>13/10/2023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E06CB166-AF45-45F0-8AC9-283301A83121}" type="slidenum">
              <a:rPr lang="en-GB" smtClean="0"/>
              <a:t>‹#›</a:t>
            </a:fld>
            <a:endParaRPr lang="en-GB"/>
          </a:p>
        </p:txBody>
      </p:sp>
    </p:spTree>
    <p:extLst>
      <p:ext uri="{BB962C8B-B14F-4D97-AF65-F5344CB8AC3E}">
        <p14:creationId xmlns:p14="http://schemas.microsoft.com/office/powerpoint/2010/main" val="2351385527"/>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10-08T15:10:07.242"/>
    </inkml:context>
    <inkml:brush xml:id="br0">
      <inkml:brushProperty name="width" value="0.05" units="cm"/>
      <inkml:brushProperty name="height" value="0.05" units="cm"/>
      <inkml:brushProperty name="color" value="#5B2D90"/>
    </inkml:brush>
  </inkml:definitions>
  <inkml:trace contextRef="#ctx0" brushRef="#br0">691 1031 24575,'23'-77'0,"1"0"0,-7 14 0,2 6 0,28-6 0,-5 4 0,-2 10 0,-4-2 0,-24 35 0,3-4 0,7-5 0,-5 7 0,8-7 0,3-9 0,-5 13 0,8-20 0,-4 21 0,-10 0 0,3 7 0,-9 2 0,3 4 0,3-5 0,4 3 0,1-7 0,-2 7 0,0-6 0,-4 6 0,4-3 0,-6 5 0,-3 0 0,-3-1 0,-2 1 0,1 3 0,4-2 0,20-1 0,-7-2 0,14-1 0,-17 4 0,-1-1 0,0 2 0,2-3 0,0 3 0,-2-2 0,-6 6 0,0-6 0,-3 3 0,0 0 0,-1 1 0,1 0 0,0 2 0,0-2 0,-4 0 0,3-1 0,-2 0 0,11 0 0,0 0 0,-1 3 0,1-3 0,9 4 0,-10-3 0,13 2 0,-17-5 0,0 5 0,1-2 0,-1 3 0,0 0 0,1-3 0,-4 2 0,2-2 0,-5-1 0,3 4 0,-4-4 0,0 4 0,0 0 0,3 0 0,-2 0 0,2 0 0,-3 0 0,4 0 0,-3 0 0,2 0 0,-3 0 0,0 0 0,0 0 0,0 0 0,1 0 0,2 0 0,1 0 0,30 0 0,-4 0 0,25 0 0,-1 0 0,-7 0 0,18 0 0,-19 0 0,19 7 0,-34-5 0,3 7 0,-30-8 0,-1 2 0,-3-3 0,1 0 0,2 3 0,-2-2 0,5 6 0,4-3 0,5 5 0,-1-1 0,5 1 0,-4 3 0,5-2 0,11 10 0,-8-9 0,2 5 0,-12-8 0,-6-1 0,1 0 0,-4 0 0,2 0 0,-5 0 0,2 0 0,-2 0 0,-1 1 0,0-4 0,0 2 0,0-2 0,3 6 0,-2-2 0,2 2 0,1 1 0,-2 6 0,4-2 0,-4 5 0,15 5 0,-10-8 0,8 5 0,-9-8 0,-5-6 0,6 5 0,-3-2 0,0 0 0,-1 0 0,-3-1 0,0-2 0,6 11 0,-5-6 0,4 7 0,-2-6 0,3 6 0,-1-7 0,0 6 0,0-2 0,-4-4 0,1 3 0,-3-9 0,-5 0 0,6 9 0,-6-7 0,7 11 0,-5-13 0,1 4 0,5 15 0,-4-10 0,4 14 0,-5-15 0,0-1 0,-1 0 0,2 6 0,-1-4 0,3 4 0,-2 0 0,2-4 0,2 10 0,-5-10 0,3 4 0,-3-6 0,0 0 0,-1 7 0,-3-6 0,3 2 0,-2-3 0,2-3 0,-3 3 0,0 1 0,0-4 0,0-1 0,0 0 0,0 1 0,0 4 0,0-4 0,4 8 0,-3-10 0,3 11 0,0-9 0,-4 0 0,4 8 0,-4-6 0,0 7 0,4 0 0,1 2 0,0-1 0,-1 5 0,-4-4 0,3-1 0,2 5 0,-1-10 0,0 10 0,-4-5 0,0 7 0,0-7 0,4 5 0,-3-10 0,3 4 0,-4-6 0,4 6 0,-3-7 0,3 6 0,-4-2 0,0-1 0,0 4 0,0-6 0,4 6 0,-3-4 0,3 4 0,-1-5 0,1-4 0,0 2 0,-1-5 0,-3 6 0,0-3 0,3 3 0,-2-3 0,2 0 0,-3-1 0,0 1 0,3 0 0,-2-1 0,2 1 0,-3 0 0,0 0 0,0-1 0,0-3 0,0 0 0,4 4 0,-4 0 0,7 3 0,-7-3 0,4 3 0,-4-3 0,0 0 0,0 3 0,0-6 0,0 2 0,0-3 0,0 0 0,0 3 0,0-2 0,0 3 0,0-1 0,0-2 0,0 2 0,0 0 0,-4 2 0,0-1 0,0-1 0,1 0 0,3 1 0,0 1 0,-3-2 0,2 0 0,-2 1 0,0 4 0,2-4 0,-2-1 0,3-3 0,-3 0 0,2 0 0,-7 10 0,4-5 0,-1 14 0,-1-13 0,5 6 0,-5-8 0,2 3 0,0 1 0,0-1 0,-2 0 0,4-3 0,-7 3 0,8-3 0,-9 3 0,9 1 0,-9-1 0,6-3 0,-4 8 0,1-6 0,-2 4 0,-6 13 0,6-18 0,-8 23 0,5-16 0,3-1 0,-7 1 0,3-2 0,-3 5 0,-1-1 0,4-1 0,-1-5 0,3-1 0,-3 0 0,-1-3 0,1 3 0,-1-3 0,4 0 0,-2 3 0,1-6 0,-2 5 0,3-5 0,-3 6 0,3-3 0,-1 0 0,2-1 0,-6 2 0,3 0 0,-7 4 0,0-4 0,7-2 0,-6 2 0,2-4 0,1 3 0,-5 0 0,7-3 0,0 2 0,2-3 0,-1 0 0,1 1 0,-2-1 0,-1 0 0,1 0 0,0-3 0,-7 7 0,5-6 0,-10 8 0,5-5 0,-17 9 0,14-7 0,-7 5 0,20-11 0,-3 2 0,3-2 0,-4 3 0,4 0 0,1-3 0,2 3 0,-8-2 0,3-1 0,-13 4 0,5-7 0,-28 9 0,22-8 0,-14 5 0,10-2 0,16-3 0,-21 7 0,27-8 0,-11 3 0,9 0 0,0-4 0,1 4 0,2-4 0,-2 3 0,-1-3 0,-4 7 0,4-6 0,-8 2 0,6-3 0,-24 0 0,3 0 0,-1 0 0,-12 0 0,22 0 0,-12 0 0,-1 0 0,7 0 0,-17-6 0,18 1 0,-18-8 0,7 2 0,-21-3 0,9-5 0,-19-10 0,-3-2-398,27 8 1,-3-1 397,-4 2 0,-1 0 0,-5-4 0,0 0-688,-6 3 0,1 1 688,3-4 0,1 1 0,0 3 0,2 0 0,4-3 0,3-1-396,-35-14 396,39 16 0,2 1 0,-19-7 0,-10-15 0,20 9 0,16 4 0,-5-6 723,28 21-723,-6-14 1401,10-1-1401,-1 2 443,2-8-443,-10-11 0,3 6 0,-8-19 0,7 11 0,1 0 0,8 11 0,-2-9 0,4 19 0,2-8 0,-1 11 0,4 5 0,-5-4 0,5 5 0,-1-7 0,5 6 0,0-14 0,0 12 0,0-14 0,0 10 0,0 7 0,0-16 0,0 13 0,0-25 0,0 19 0,7-29 0,-1 27 0,1-27 0,1 29 0,-7-19 0,7 19 0,-3-8 0,6 0 0,-5 14 0,11-23 0,-15 32 0,21-32 0,-17 35 0,10-23 0,-9 22 0,1-7 0,0 5 0,0-5 0,2 4 0,4-10 0,2 4 0,-2 4 0,1-1 0,-4 10 0,3-4 0,-3 5 0,3-6 0,-6 6 0,11-7 0,-6 6 0,7-3 0,-6 5 0,1 0 0,5-6 0,1 4 0,1-3 0,-2 4 0,-9 4 0,2-3 0,-5 6 0,3-2 0,-4 3 0,0-3 0,0 2 0,0-2 0,0 3 0,0 0 0,4 0 0,0 0 0,0 0 0,8 8 0,-9-6 0,9 6 0,-8-5 0,0-2 0,-1 2 0,-3-3 0,1 3 0,-1-2 0,0 6 0,0-3 0,0 3 0,-3 0 0,-1 0 0,0 0 0,-2 3 0,2-2 0,-3 6 0,0-3 0,3 0 0,-2 2 0,2-5 0,-3 3 0,0-4 0,0 0 0,0 0 0,0 0 0,0-3 0,0-1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709BF45-866D-408B-BE41-63D4CBED4D11}" type="datetimeFigureOut">
              <a:rPr lang="en-US" smtClean="0"/>
              <a:pPr/>
              <a:t>10/13/23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97F37A7-6CD5-480C-8A9C-8A14678CA55C}" type="slidenum">
              <a:rPr lang="en-GB" smtClean="0"/>
              <a:pPr/>
              <a:t>‹#›</a:t>
            </a:fld>
            <a:endParaRPr lang="en-GB"/>
          </a:p>
        </p:txBody>
      </p:sp>
    </p:spTree>
    <p:extLst>
      <p:ext uri="{BB962C8B-B14F-4D97-AF65-F5344CB8AC3E}">
        <p14:creationId xmlns:p14="http://schemas.microsoft.com/office/powerpoint/2010/main" val="2102162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97F37A7-6CD5-480C-8A9C-8A14678CA55C}" type="slidenum">
              <a:rPr lang="en-GB" smtClean="0"/>
              <a:pPr/>
              <a:t>1</a:t>
            </a:fld>
            <a:endParaRPr lang="en-GB"/>
          </a:p>
        </p:txBody>
      </p:sp>
    </p:spTree>
    <p:extLst>
      <p:ext uri="{BB962C8B-B14F-4D97-AF65-F5344CB8AC3E}">
        <p14:creationId xmlns:p14="http://schemas.microsoft.com/office/powerpoint/2010/main" val="129993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3</a:t>
            </a:fld>
            <a:endParaRPr lang="en-GB"/>
          </a:p>
        </p:txBody>
      </p:sp>
    </p:spTree>
    <p:extLst>
      <p:ext uri="{BB962C8B-B14F-4D97-AF65-F5344CB8AC3E}">
        <p14:creationId xmlns:p14="http://schemas.microsoft.com/office/powerpoint/2010/main" val="42596227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4</a:t>
            </a:fld>
            <a:endParaRPr lang="en-GB"/>
          </a:p>
        </p:txBody>
      </p:sp>
    </p:spTree>
    <p:extLst>
      <p:ext uri="{BB962C8B-B14F-4D97-AF65-F5344CB8AC3E}">
        <p14:creationId xmlns:p14="http://schemas.microsoft.com/office/powerpoint/2010/main" val="26318098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ensuring that user queries are transformed into efficient execution plans, resulting in optimal performance and accurate results from the database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i="0" dirty="0">
                <a:effectLst/>
                <a:latin typeface="Söhne"/>
              </a:rPr>
              <a:t>Result Formation and Presentation</a:t>
            </a:r>
            <a:endParaRPr lang="en-US" dirty="0"/>
          </a:p>
          <a:p>
            <a:r>
              <a:rPr lang="en-GB" b="0" i="0" dirty="0">
                <a:solidFill>
                  <a:srgbClr val="374151"/>
                </a:solidFill>
                <a:effectLst/>
                <a:latin typeface="Söhne"/>
              </a:rPr>
              <a:t> Present the results in the desired output format (e.g., tabular results, JSON, XML).</a:t>
            </a:r>
          </a:p>
          <a:p>
            <a:r>
              <a:rPr lang="en-GB" b="0" i="0" dirty="0">
                <a:solidFill>
                  <a:srgbClr val="374151"/>
                </a:solidFill>
                <a:effectLst/>
                <a:latin typeface="Söhne"/>
              </a:rPr>
              <a:t>JSON (JavaScript Object Notation) alternative to XML</a:t>
            </a:r>
          </a:p>
          <a:p>
            <a:r>
              <a:rPr lang="en-GB" b="0" i="0" dirty="0">
                <a:solidFill>
                  <a:srgbClr val="374151"/>
                </a:solidFill>
                <a:effectLst/>
                <a:latin typeface="Söhne"/>
              </a:rPr>
              <a:t>XML (</a:t>
            </a:r>
            <a:r>
              <a:rPr lang="en-GB" b="0" i="0" dirty="0" err="1">
                <a:solidFill>
                  <a:srgbClr val="374151"/>
                </a:solidFill>
                <a:effectLst/>
                <a:latin typeface="Söhne"/>
              </a:rPr>
              <a:t>eXtensible</a:t>
            </a:r>
            <a:r>
              <a:rPr lang="en-GB" b="0" i="0" dirty="0">
                <a:solidFill>
                  <a:srgbClr val="374151"/>
                </a:solidFill>
                <a:effectLst/>
                <a:latin typeface="Söhne"/>
              </a:rPr>
              <a:t> Markup Language) is a markup language that defines rules for encoding documents in a format that is both human-readable</a:t>
            </a:r>
          </a:p>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a:t>
            </a:fld>
            <a:endParaRPr lang="en-GB"/>
          </a:p>
        </p:txBody>
      </p:sp>
    </p:spTree>
    <p:extLst>
      <p:ext uri="{BB962C8B-B14F-4D97-AF65-F5344CB8AC3E}">
        <p14:creationId xmlns:p14="http://schemas.microsoft.com/office/powerpoint/2010/main" val="2898665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4151"/>
                </a:solidFill>
                <a:effectLst/>
                <a:latin typeface="Söhne"/>
              </a:rPr>
              <a:t>A DDL (Data Definition Language) compiler is a component of a database management system (DBMS) that processes and executes DDL statements. DDL statements are used to define, modify, and manage the structure and schema of the database, including tables, views, indexes, constraints, and other database objects.</a:t>
            </a:r>
          </a:p>
          <a:p>
            <a:pPr algn="l"/>
            <a:r>
              <a:rPr lang="en-GB" b="0" i="0" dirty="0">
                <a:solidFill>
                  <a:srgbClr val="374151"/>
                </a:solidFill>
                <a:effectLst/>
                <a:latin typeface="Söhne"/>
              </a:rPr>
              <a:t>The DDL compiler translates DDL statements into low-level instructions. </a:t>
            </a:r>
          </a:p>
          <a:p>
            <a:pPr algn="l"/>
            <a:r>
              <a:rPr lang="en-GB" b="0" i="0" dirty="0">
                <a:solidFill>
                  <a:srgbClr val="374151"/>
                </a:solidFill>
                <a:effectLst/>
                <a:latin typeface="Söhne"/>
              </a:rPr>
              <a:t>The compiled DDL statements are then executed to create, modify, or delete database objects and define their properties.</a:t>
            </a:r>
          </a:p>
          <a:p>
            <a:pPr algn="l"/>
            <a:r>
              <a:rPr lang="en-GB" b="0" i="0" dirty="0">
                <a:solidFill>
                  <a:srgbClr val="374151"/>
                </a:solidFill>
                <a:effectLst/>
                <a:latin typeface="Söhne"/>
              </a:rPr>
              <a:t>DDL compiler is a crucial component for ensuring the integrity and consistency of the database schema</a:t>
            </a:r>
          </a:p>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6</a:t>
            </a:fld>
            <a:endParaRPr lang="en-GB"/>
          </a:p>
        </p:txBody>
      </p:sp>
    </p:spTree>
    <p:extLst>
      <p:ext uri="{BB962C8B-B14F-4D97-AF65-F5344CB8AC3E}">
        <p14:creationId xmlns:p14="http://schemas.microsoft.com/office/powerpoint/2010/main" val="7695194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"program object code" typically refers to the compiled, machine-executable version of a software program or application. </a:t>
            </a:r>
          </a:p>
          <a:p>
            <a:r>
              <a:rPr lang="en-GB" b="0" i="0" dirty="0">
                <a:solidFill>
                  <a:srgbClr val="374151"/>
                </a:solidFill>
                <a:effectLst/>
                <a:latin typeface="Söhne"/>
              </a:rPr>
              <a:t>while program object code itself is not a traditional database component, managing and storing object code and related metadata within a database can provide various benefits in terms of versioning, history tracking, dependency management, and security.</a:t>
            </a:r>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7</a:t>
            </a:fld>
            <a:endParaRPr lang="en-GB"/>
          </a:p>
        </p:txBody>
      </p:sp>
    </p:spTree>
    <p:extLst>
      <p:ext uri="{BB962C8B-B14F-4D97-AF65-F5344CB8AC3E}">
        <p14:creationId xmlns:p14="http://schemas.microsoft.com/office/powerpoint/2010/main" val="2966196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The database manager, as a key component, </a:t>
            </a:r>
          </a:p>
          <a:p>
            <a:r>
              <a:rPr lang="en-GB" b="0" i="0" dirty="0">
                <a:solidFill>
                  <a:srgbClr val="374151"/>
                </a:solidFill>
                <a:effectLst/>
                <a:latin typeface="Söhne"/>
              </a:rPr>
              <a:t>plays a central role in coordinating and overseeing the functions related to the management of databases. </a:t>
            </a:r>
          </a:p>
          <a:p>
            <a:r>
              <a:rPr lang="en-GB" b="0" i="0" dirty="0">
                <a:solidFill>
                  <a:srgbClr val="374151"/>
                </a:solidFill>
                <a:effectLst/>
                <a:latin typeface="Söhne"/>
              </a:rPr>
              <a:t>specialized software application that allows users to interact with the database, manage data, and </a:t>
            </a:r>
          </a:p>
          <a:p>
            <a:r>
              <a:rPr lang="en-GB" b="0" i="0" dirty="0">
                <a:solidFill>
                  <a:srgbClr val="374151"/>
                </a:solidFill>
                <a:effectLst/>
                <a:latin typeface="Söhne"/>
              </a:rPr>
              <a:t>ensure its integrity, security, and efficient retrieval.</a:t>
            </a:r>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8</a:t>
            </a:fld>
            <a:endParaRPr lang="en-GB"/>
          </a:p>
        </p:txBody>
      </p:sp>
    </p:spTree>
    <p:extLst>
      <p:ext uri="{BB962C8B-B14F-4D97-AF65-F5344CB8AC3E}">
        <p14:creationId xmlns:p14="http://schemas.microsoft.com/office/powerpoint/2010/main" val="2744146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t enables efficient management and utilization of metadata, </a:t>
            </a:r>
          </a:p>
          <a:p>
            <a:r>
              <a:rPr lang="en-GB" b="0" i="0" dirty="0">
                <a:solidFill>
                  <a:srgbClr val="374151"/>
                </a:solidFill>
                <a:effectLst/>
                <a:latin typeface="Söhne"/>
              </a:rPr>
              <a:t>helping users and administrators understand and work with the database effectively.</a:t>
            </a:r>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9</a:t>
            </a:fld>
            <a:endParaRPr lang="en-GB"/>
          </a:p>
        </p:txBody>
      </p:sp>
    </p:spTree>
    <p:extLst>
      <p:ext uri="{BB962C8B-B14F-4D97-AF65-F5344CB8AC3E}">
        <p14:creationId xmlns:p14="http://schemas.microsoft.com/office/powerpoint/2010/main" val="1135962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Google Sans"/>
              </a:rPr>
              <a:t>eCommerce platforms, healthcare systems, social media platforms, online banking systems, hotel booking systems, airline reservation systems, HRMS, email services, ride-hailing applications, and online learning platforms.</a:t>
            </a:r>
          </a:p>
          <a:p>
            <a:endParaRPr lang="en-GB" b="0" i="0" dirty="0">
              <a:solidFill>
                <a:srgbClr val="202124"/>
              </a:solidFill>
              <a:effectLst/>
              <a:latin typeface="Google Sans"/>
            </a:endParaRPr>
          </a:p>
          <a:p>
            <a:r>
              <a:rPr lang="en-US" dirty="0"/>
              <a:t>https://</a:t>
            </a:r>
            <a:r>
              <a:rPr lang="en-US" dirty="0" err="1"/>
              <a:t>forms.office.com</a:t>
            </a:r>
            <a:r>
              <a:rPr lang="en-US" dirty="0"/>
              <a:t>/e/C1e1iLGPJ1</a:t>
            </a:r>
          </a:p>
        </p:txBody>
      </p:sp>
      <p:sp>
        <p:nvSpPr>
          <p:cNvPr id="4" name="Slide Number Placeholder 3"/>
          <p:cNvSpPr>
            <a:spLocks noGrp="1"/>
          </p:cNvSpPr>
          <p:nvPr>
            <p:ph type="sldNum" sz="quarter" idx="5"/>
          </p:nvPr>
        </p:nvSpPr>
        <p:spPr/>
        <p:txBody>
          <a:bodyPr/>
          <a:lstStyle/>
          <a:p>
            <a:fld id="{C97F37A7-6CD5-480C-8A9C-8A14678CA55C}" type="slidenum">
              <a:rPr lang="en-GB" smtClean="0"/>
              <a:pPr/>
              <a:t>10</a:t>
            </a:fld>
            <a:endParaRPr lang="en-GB"/>
          </a:p>
        </p:txBody>
      </p:sp>
    </p:spTree>
    <p:extLst>
      <p:ext uri="{BB962C8B-B14F-4D97-AF65-F5344CB8AC3E}">
        <p14:creationId xmlns:p14="http://schemas.microsoft.com/office/powerpoint/2010/main" val="33222025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000000"/>
                </a:solidFill>
                <a:effectLst/>
                <a:latin typeface="Söhne"/>
              </a:rPr>
              <a:t>Relationships:</a:t>
            </a:r>
          </a:p>
          <a:p>
            <a:pPr algn="l">
              <a:buFont typeface="Arial" panose="020B0604020202020204" pitchFamily="34" charset="0"/>
              <a:buChar char="•"/>
            </a:pPr>
            <a:r>
              <a:rPr lang="en-GB" b="1" i="0" dirty="0">
                <a:solidFill>
                  <a:srgbClr val="000000"/>
                </a:solidFill>
                <a:effectLst/>
                <a:latin typeface="Söhne"/>
              </a:rPr>
              <a:t>Authors</a:t>
            </a:r>
            <a:r>
              <a:rPr lang="en-GB" b="0" i="0" dirty="0">
                <a:solidFill>
                  <a:srgbClr val="000000"/>
                </a:solidFill>
                <a:effectLst/>
                <a:latin typeface="Söhne"/>
              </a:rPr>
              <a:t> and </a:t>
            </a:r>
            <a:r>
              <a:rPr lang="en-GB" b="1" i="0" dirty="0">
                <a:solidFill>
                  <a:srgbClr val="000000"/>
                </a:solidFill>
                <a:effectLst/>
                <a:latin typeface="Söhne"/>
              </a:rPr>
              <a:t>Books</a:t>
            </a:r>
            <a:r>
              <a:rPr lang="en-GB" b="0" i="0" dirty="0">
                <a:solidFill>
                  <a:srgbClr val="000000"/>
                </a:solidFill>
                <a:effectLst/>
                <a:latin typeface="Söhne"/>
              </a:rPr>
              <a:t> have a one-to-many relationship where an author can have multiple books, but each book is written by a single author.</a:t>
            </a:r>
          </a:p>
          <a:p>
            <a:pPr algn="l">
              <a:buFont typeface="Arial" panose="020B0604020202020204" pitchFamily="34" charset="0"/>
              <a:buChar char="•"/>
            </a:pPr>
            <a:r>
              <a:rPr lang="en-GB" b="1" i="0" dirty="0">
                <a:solidFill>
                  <a:srgbClr val="000000"/>
                </a:solidFill>
                <a:effectLst/>
                <a:latin typeface="Söhne"/>
              </a:rPr>
              <a:t>Genres</a:t>
            </a:r>
            <a:r>
              <a:rPr lang="en-GB" b="0" i="0" dirty="0">
                <a:solidFill>
                  <a:srgbClr val="000000"/>
                </a:solidFill>
                <a:effectLst/>
                <a:latin typeface="Söhne"/>
              </a:rPr>
              <a:t> and </a:t>
            </a:r>
            <a:r>
              <a:rPr lang="en-GB" b="1" i="0" dirty="0">
                <a:solidFill>
                  <a:srgbClr val="000000"/>
                </a:solidFill>
                <a:effectLst/>
                <a:latin typeface="Söhne"/>
              </a:rPr>
              <a:t>Books</a:t>
            </a:r>
            <a:r>
              <a:rPr lang="en-GB" b="0" i="0" dirty="0">
                <a:solidFill>
                  <a:srgbClr val="000000"/>
                </a:solidFill>
                <a:effectLst/>
                <a:latin typeface="Söhne"/>
              </a:rPr>
              <a:t> have a one-to-many relationship where a genre can have multiple books, but each book belongs to a single genre.</a:t>
            </a:r>
          </a:p>
          <a:p>
            <a:pPr algn="l">
              <a:buFont typeface="Arial" panose="020B0604020202020204" pitchFamily="34" charset="0"/>
              <a:buChar char="•"/>
            </a:pPr>
            <a:r>
              <a:rPr lang="en-GB" b="1" i="0" dirty="0">
                <a:solidFill>
                  <a:srgbClr val="000000"/>
                </a:solidFill>
                <a:effectLst/>
                <a:latin typeface="Söhne"/>
              </a:rPr>
              <a:t>Customers</a:t>
            </a:r>
            <a:r>
              <a:rPr lang="en-GB" b="0" i="0" dirty="0">
                <a:solidFill>
                  <a:srgbClr val="000000"/>
                </a:solidFill>
                <a:effectLst/>
                <a:latin typeface="Söhne"/>
              </a:rPr>
              <a:t> and </a:t>
            </a:r>
            <a:r>
              <a:rPr lang="en-GB" b="1" i="0" dirty="0">
                <a:solidFill>
                  <a:srgbClr val="000000"/>
                </a:solidFill>
                <a:effectLst/>
                <a:latin typeface="Söhne"/>
              </a:rPr>
              <a:t>Orders</a:t>
            </a:r>
            <a:r>
              <a:rPr lang="en-GB" b="0" i="0" dirty="0">
                <a:solidFill>
                  <a:srgbClr val="000000"/>
                </a:solidFill>
                <a:effectLst/>
                <a:latin typeface="Söhne"/>
              </a:rPr>
              <a:t> have a one-to-many relationship where a customer can place multiple orders, but each order is placed by a single customer.</a:t>
            </a:r>
          </a:p>
          <a:p>
            <a:pPr algn="l">
              <a:buFont typeface="Arial" panose="020B0604020202020204" pitchFamily="34" charset="0"/>
              <a:buChar char="•"/>
            </a:pPr>
            <a:r>
              <a:rPr lang="en-GB" b="1" i="0" dirty="0">
                <a:solidFill>
                  <a:srgbClr val="000000"/>
                </a:solidFill>
                <a:effectLst/>
                <a:latin typeface="Söhne"/>
              </a:rPr>
              <a:t>Orders</a:t>
            </a:r>
            <a:r>
              <a:rPr lang="en-GB" b="0" i="0" dirty="0">
                <a:solidFill>
                  <a:srgbClr val="000000"/>
                </a:solidFill>
                <a:effectLst/>
                <a:latin typeface="Söhne"/>
              </a:rPr>
              <a:t> and </a:t>
            </a:r>
            <a:r>
              <a:rPr lang="en-GB" b="1" i="0" dirty="0" err="1">
                <a:solidFill>
                  <a:srgbClr val="000000"/>
                </a:solidFill>
                <a:effectLst/>
                <a:latin typeface="Söhne"/>
              </a:rPr>
              <a:t>OrderItems</a:t>
            </a:r>
            <a:r>
              <a:rPr lang="en-GB" b="0" i="0" dirty="0">
                <a:solidFill>
                  <a:srgbClr val="000000"/>
                </a:solidFill>
                <a:effectLst/>
                <a:latin typeface="Söhne"/>
              </a:rPr>
              <a:t> have a one-to-many relationship where an order can have multiple order items (representing multiple books), but each order item belongs to a single order.</a:t>
            </a:r>
          </a:p>
          <a:p>
            <a:pPr algn="l"/>
            <a:r>
              <a:rPr lang="en-GB" b="0" i="0" dirty="0">
                <a:solidFill>
                  <a:srgbClr val="000000"/>
                </a:solidFill>
                <a:effectLst/>
                <a:latin typeface="Söhne"/>
              </a:rPr>
              <a:t>This schema provides a foundation for managing essential data in a bookstore, including information about authors, genres, books, customers, orders, and order items. Further refinements and additional tables can be added based on the specific requirements and functionalities of the bookstore system.</a:t>
            </a:r>
          </a:p>
          <a:p>
            <a:pPr algn="l"/>
            <a:br>
              <a:rPr lang="en-GB" b="0" i="0" dirty="0">
                <a:solidFill>
                  <a:srgbClr val="000000"/>
                </a:solidFill>
                <a:effectLst/>
                <a:latin typeface="Söhne"/>
              </a:rPr>
            </a:br>
            <a:endParaRPr lang="en-GB"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C97F37A7-6CD5-480C-8A9C-8A14678CA55C}" type="slidenum">
              <a:rPr lang="en-GB" smtClean="0"/>
              <a:pPr/>
              <a:t>11</a:t>
            </a:fld>
            <a:endParaRPr lang="en-GB"/>
          </a:p>
        </p:txBody>
      </p:sp>
    </p:spTree>
    <p:extLst>
      <p:ext uri="{BB962C8B-B14F-4D97-AF65-F5344CB8AC3E}">
        <p14:creationId xmlns:p14="http://schemas.microsoft.com/office/powerpoint/2010/main" val="3888599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355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150068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560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7095773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14</a:t>
            </a:fld>
            <a:endParaRPr lang="en-US" altLang="en-US"/>
          </a:p>
        </p:txBody>
      </p:sp>
    </p:spTree>
    <p:extLst>
      <p:ext uri="{BB962C8B-B14F-4D97-AF65-F5344CB8AC3E}">
        <p14:creationId xmlns:p14="http://schemas.microsoft.com/office/powerpoint/2010/main" val="8805661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15</a:t>
            </a:fld>
            <a:endParaRPr lang="en-US" altLang="en-US"/>
          </a:p>
        </p:txBody>
      </p:sp>
    </p:spTree>
    <p:extLst>
      <p:ext uri="{BB962C8B-B14F-4D97-AF65-F5344CB8AC3E}">
        <p14:creationId xmlns:p14="http://schemas.microsoft.com/office/powerpoint/2010/main" val="741124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765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23253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9698"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b="0" i="1" dirty="0">
              <a:solidFill>
                <a:srgbClr val="333333"/>
              </a:solidFill>
              <a:effectLst/>
              <a:latin typeface="PT Serif" panose="020A0603040505020204" pitchFamily="18" charset="77"/>
            </a:endParaRPr>
          </a:p>
          <a:p>
            <a:r>
              <a:rPr lang="en-GB" b="0" i="1" dirty="0">
                <a:solidFill>
                  <a:srgbClr val="333333"/>
                </a:solidFill>
                <a:effectLst/>
                <a:latin typeface="PT Serif" panose="020A0603040505020204" pitchFamily="18" charset="77"/>
              </a:rPr>
              <a:t>Student entity has </a:t>
            </a:r>
            <a:r>
              <a:rPr lang="en-GB" b="0" i="1" dirty="0" err="1">
                <a:solidFill>
                  <a:srgbClr val="333333"/>
                </a:solidFill>
                <a:effectLst/>
                <a:latin typeface="PT Serif" panose="020A0603040505020204" pitchFamily="18" charset="77"/>
              </a:rPr>
              <a:t>groupf</a:t>
            </a:r>
            <a:r>
              <a:rPr lang="en-GB" b="0" i="1" dirty="0">
                <a:solidFill>
                  <a:srgbClr val="333333"/>
                </a:solidFill>
                <a:effectLst/>
                <a:latin typeface="PT Serif" panose="020A0603040505020204" pitchFamily="18" charset="77"/>
              </a:rPr>
              <a:t> students with same properties.</a:t>
            </a:r>
          </a:p>
          <a:p>
            <a:r>
              <a:rPr lang="en-GB" b="0" i="1" dirty="0">
                <a:solidFill>
                  <a:srgbClr val="333333"/>
                </a:solidFill>
                <a:effectLst/>
                <a:latin typeface="PT Serif" panose="020A0603040505020204" pitchFamily="18" charset="77"/>
              </a:rPr>
              <a:t>each student in that table is an entity and can be uniquely identified by their Roll Number</a:t>
            </a:r>
            <a:endParaRPr lang="en-US" altLang="en-US" dirty="0"/>
          </a:p>
        </p:txBody>
      </p:sp>
    </p:spTree>
    <p:extLst>
      <p:ext uri="{BB962C8B-B14F-4D97-AF65-F5344CB8AC3E}">
        <p14:creationId xmlns:p14="http://schemas.microsoft.com/office/powerpoint/2010/main" val="20945345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1746"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0" i="0" dirty="0">
                <a:solidFill>
                  <a:srgbClr val="333333"/>
                </a:solidFill>
                <a:effectLst/>
                <a:latin typeface="PT Serif" panose="020A0603040505020204" pitchFamily="18" charset="77"/>
              </a:rPr>
              <a:t>Tangible Entities are those entities which exist in the real world physically. </a:t>
            </a:r>
            <a:r>
              <a:rPr lang="en-GB" b="1" i="1" dirty="0">
                <a:solidFill>
                  <a:srgbClr val="333333"/>
                </a:solidFill>
                <a:effectLst/>
                <a:latin typeface="PT Serif" panose="020A0603040505020204" pitchFamily="18" charset="77"/>
              </a:rPr>
              <a:t>Example: </a:t>
            </a:r>
            <a:r>
              <a:rPr lang="en-GB" b="0" i="0" dirty="0">
                <a:solidFill>
                  <a:srgbClr val="333333"/>
                </a:solidFill>
                <a:effectLst/>
                <a:latin typeface="PT Serif" panose="020A0603040505020204" pitchFamily="18" charset="77"/>
              </a:rPr>
              <a:t>Person, car, etc.</a:t>
            </a:r>
          </a:p>
          <a:p>
            <a:pPr algn="l"/>
            <a:r>
              <a:rPr lang="en-GB" b="1" i="1" dirty="0">
                <a:solidFill>
                  <a:srgbClr val="333333"/>
                </a:solidFill>
                <a:effectLst/>
                <a:latin typeface="PT Serif" panose="020A0603040505020204" pitchFamily="18" charset="77"/>
              </a:rPr>
              <a:t>Intangible Entity: </a:t>
            </a:r>
            <a:r>
              <a:rPr lang="en-GB" b="0" i="0" dirty="0">
                <a:solidFill>
                  <a:srgbClr val="333333"/>
                </a:solidFill>
                <a:effectLst/>
                <a:latin typeface="PT Serif" panose="020A0603040505020204" pitchFamily="18" charset="77"/>
              </a:rPr>
              <a:t>Intangible Entities are those entities which exist only logically and have no physical existence. </a:t>
            </a:r>
            <a:r>
              <a:rPr lang="en-GB" b="1" i="1" dirty="0">
                <a:solidFill>
                  <a:srgbClr val="333333"/>
                </a:solidFill>
                <a:effectLst/>
                <a:latin typeface="PT Serif" panose="020A0603040505020204" pitchFamily="18" charset="77"/>
              </a:rPr>
              <a:t>Example: </a:t>
            </a:r>
            <a:r>
              <a:rPr lang="en-GB" b="0" i="0" dirty="0">
                <a:solidFill>
                  <a:srgbClr val="333333"/>
                </a:solidFill>
                <a:effectLst/>
                <a:latin typeface="PT Serif" panose="020A0603040505020204" pitchFamily="18" charset="77"/>
              </a:rPr>
              <a:t>Bank Account,</a:t>
            </a:r>
          </a:p>
          <a:p>
            <a:endParaRPr lang="en-US" altLang="en-US" dirty="0"/>
          </a:p>
        </p:txBody>
      </p:sp>
    </p:spTree>
    <p:extLst>
      <p:ext uri="{BB962C8B-B14F-4D97-AF65-F5344CB8AC3E}">
        <p14:creationId xmlns:p14="http://schemas.microsoft.com/office/powerpoint/2010/main" val="19097507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1" dirty="0">
                <a:solidFill>
                  <a:srgbClr val="333333"/>
                </a:solidFill>
                <a:effectLst/>
                <a:latin typeface="PT Serif" panose="020A0603040505020204" pitchFamily="18" charset="77"/>
              </a:rPr>
              <a:t>The E-R representation of the above Staff and Branch Entity Type</a:t>
            </a:r>
            <a:endParaRPr lang="en-GB" dirty="0"/>
          </a:p>
          <a:p>
            <a:r>
              <a:rPr lang="en-GB" dirty="0"/>
              <a:t>We use a rectangle to represent an entity type in the E-R diagram, not entity.</a:t>
            </a:r>
            <a:br>
              <a:rPr lang="en-GB" dirty="0"/>
            </a:br>
            <a:endParaRPr lang="en-US" altLang="en-US" dirty="0"/>
          </a:p>
        </p:txBody>
      </p:sp>
    </p:spTree>
    <p:extLst>
      <p:ext uri="{BB962C8B-B14F-4D97-AF65-F5344CB8AC3E}">
        <p14:creationId xmlns:p14="http://schemas.microsoft.com/office/powerpoint/2010/main" val="2966944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584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0928564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2204984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22</a:t>
            </a:fld>
            <a:endParaRPr lang="en-US" altLang="en-US"/>
          </a:p>
        </p:txBody>
      </p:sp>
    </p:spTree>
    <p:extLst>
      <p:ext uri="{BB962C8B-B14F-4D97-AF65-F5344CB8AC3E}">
        <p14:creationId xmlns:p14="http://schemas.microsoft.com/office/powerpoint/2010/main" val="11105036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33333"/>
                </a:solidFill>
                <a:effectLst/>
                <a:latin typeface="PT Serif" panose="020A0603040505020204" pitchFamily="18" charset="77"/>
              </a:rPr>
              <a:t>Address can only be associated with the customer.</a:t>
            </a:r>
          </a:p>
          <a:p>
            <a:r>
              <a:rPr lang="en-GB" b="0" i="0" dirty="0">
                <a:solidFill>
                  <a:srgbClr val="333333"/>
                </a:solidFill>
                <a:effectLst/>
                <a:latin typeface="PT Serif" panose="020A0603040505020204" pitchFamily="18" charset="77"/>
              </a:rPr>
              <a:t>There can be children only if the parent exits. </a:t>
            </a:r>
          </a:p>
          <a:p>
            <a:r>
              <a:rPr lang="en-GB" b="0" i="0" dirty="0">
                <a:solidFill>
                  <a:srgbClr val="333333"/>
                </a:solidFill>
                <a:effectLst/>
                <a:latin typeface="PT Serif" panose="020A0603040505020204" pitchFamily="18" charset="77"/>
              </a:rPr>
              <a:t>There can be no independent existence of children. </a:t>
            </a:r>
          </a:p>
          <a:p>
            <a:r>
              <a:rPr lang="en-GB" b="0" i="0" dirty="0">
                <a:solidFill>
                  <a:srgbClr val="333333"/>
                </a:solidFill>
                <a:effectLst/>
                <a:latin typeface="PT Serif" panose="020A0603040505020204" pitchFamily="18" charset="77"/>
              </a:rPr>
              <a:t>There can be a room only if building exits.</a:t>
            </a:r>
          </a:p>
          <a:p>
            <a:r>
              <a:rPr lang="en-GB" b="0" i="0" dirty="0">
                <a:solidFill>
                  <a:srgbClr val="333333"/>
                </a:solidFill>
                <a:effectLst/>
                <a:latin typeface="PT Serif" panose="020A0603040505020204" pitchFamily="18" charset="77"/>
              </a:rPr>
              <a:t> There can be no independent existence of a room. </a:t>
            </a:r>
          </a:p>
          <a:p>
            <a:r>
              <a:rPr lang="en-GB" b="0" i="0" dirty="0">
                <a:solidFill>
                  <a:srgbClr val="333333"/>
                </a:solidFill>
                <a:effectLst/>
                <a:latin typeface="PT Serif" panose="020A0603040505020204" pitchFamily="18" charset="77"/>
              </a:rPr>
              <a:t>A weak entity is represented by a double outlined rectangle.</a:t>
            </a:r>
            <a:endParaRPr lang="en-US" altLang="en-US" dirty="0"/>
          </a:p>
        </p:txBody>
      </p:sp>
    </p:spTree>
    <p:extLst>
      <p:ext uri="{BB962C8B-B14F-4D97-AF65-F5344CB8AC3E}">
        <p14:creationId xmlns:p14="http://schemas.microsoft.com/office/powerpoint/2010/main" val="37698149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33333"/>
                </a:solidFill>
                <a:effectLst/>
                <a:latin typeface="PT Serif" panose="020A0603040505020204" pitchFamily="18" charset="77"/>
              </a:rPr>
              <a:t>The relationship between a weak entity type and strong entity type is called an identifying relationship</a:t>
            </a:r>
          </a:p>
          <a:p>
            <a:r>
              <a:rPr lang="en-GB" b="0" i="0" dirty="0">
                <a:solidFill>
                  <a:srgbClr val="333333"/>
                </a:solidFill>
                <a:effectLst/>
                <a:latin typeface="PT Serif" panose="020A0603040505020204" pitchFamily="18" charset="77"/>
              </a:rPr>
              <a:t>shown with a double outlined diamond instead of a single outlined diamond</a:t>
            </a:r>
          </a:p>
          <a:p>
            <a:endParaRPr lang="en-GB" altLang="en-US" b="0" i="0" dirty="0">
              <a:solidFill>
                <a:srgbClr val="333333"/>
              </a:solidFill>
              <a:effectLst/>
              <a:latin typeface="PT Serif" panose="020A0603040505020204" pitchFamily="18" charset="77"/>
            </a:endParaRPr>
          </a:p>
          <a:p>
            <a:r>
              <a:rPr lang="en-GB" altLang="en-US" b="0" i="0" dirty="0">
                <a:solidFill>
                  <a:srgbClr val="333333"/>
                </a:solidFill>
                <a:effectLst/>
                <a:latin typeface="PT Serif" panose="020A0603040505020204" pitchFamily="18" charset="77"/>
              </a:rPr>
              <a:t>Now what are the attributes of customer and address entity type</a:t>
            </a:r>
            <a:endParaRPr lang="en-US" altLang="en-US" dirty="0"/>
          </a:p>
        </p:txBody>
      </p:sp>
    </p:spTree>
    <p:extLst>
      <p:ext uri="{BB962C8B-B14F-4D97-AF65-F5344CB8AC3E}">
        <p14:creationId xmlns:p14="http://schemas.microsoft.com/office/powerpoint/2010/main" val="31228949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33333"/>
                </a:solidFill>
                <a:effectLst/>
                <a:latin typeface="PT Serif" panose="020A0603040505020204" pitchFamily="18" charset="77"/>
              </a:rPr>
              <a:t>The relationship between a weak entity type and strong entity type is called an identifying relationship</a:t>
            </a:r>
          </a:p>
          <a:p>
            <a:r>
              <a:rPr lang="en-GB" b="0" i="0" dirty="0">
                <a:solidFill>
                  <a:srgbClr val="333333"/>
                </a:solidFill>
                <a:effectLst/>
                <a:latin typeface="PT Serif" panose="020A0603040505020204" pitchFamily="18" charset="77"/>
              </a:rPr>
              <a:t>shown with a double outlined diamond instead of a single outlined diamond</a:t>
            </a:r>
          </a:p>
          <a:p>
            <a:endParaRPr lang="en-GB" altLang="en-US" b="0" i="0" dirty="0">
              <a:solidFill>
                <a:srgbClr val="333333"/>
              </a:solidFill>
              <a:effectLst/>
              <a:latin typeface="PT Serif" panose="020A0603040505020204" pitchFamily="18" charset="77"/>
            </a:endParaRPr>
          </a:p>
          <a:p>
            <a:r>
              <a:rPr lang="en-GB" altLang="en-US" b="0" i="0" dirty="0">
                <a:solidFill>
                  <a:srgbClr val="333333"/>
                </a:solidFill>
                <a:effectLst/>
                <a:latin typeface="PT Serif" panose="020A0603040505020204" pitchFamily="18" charset="77"/>
              </a:rPr>
              <a:t>Now what are the attributes of customer and address entity type</a:t>
            </a:r>
            <a:endParaRPr lang="en-US" altLang="en-US" dirty="0"/>
          </a:p>
        </p:txBody>
      </p:sp>
    </p:spTree>
    <p:extLst>
      <p:ext uri="{BB962C8B-B14F-4D97-AF65-F5344CB8AC3E}">
        <p14:creationId xmlns:p14="http://schemas.microsoft.com/office/powerpoint/2010/main" val="4524449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33333"/>
                </a:solidFill>
                <a:effectLst/>
                <a:latin typeface="PT Serif" panose="020A0603040505020204" pitchFamily="18" charset="77"/>
              </a:rPr>
              <a:t>The relationship between a weak entity type and strong entity type is called an identifying relationship</a:t>
            </a:r>
          </a:p>
          <a:p>
            <a:r>
              <a:rPr lang="en-GB" b="0" i="0" dirty="0">
                <a:solidFill>
                  <a:srgbClr val="333333"/>
                </a:solidFill>
                <a:effectLst/>
                <a:latin typeface="PT Serif" panose="020A0603040505020204" pitchFamily="18" charset="77"/>
              </a:rPr>
              <a:t>shown with a double outlined diamond instead of a single outlined diamond</a:t>
            </a:r>
          </a:p>
          <a:p>
            <a:endParaRPr lang="en-GB" altLang="en-US" b="0" i="0" dirty="0">
              <a:solidFill>
                <a:srgbClr val="333333"/>
              </a:solidFill>
              <a:effectLst/>
              <a:latin typeface="PT Serif" panose="020A0603040505020204" pitchFamily="18" charset="77"/>
            </a:endParaRPr>
          </a:p>
          <a:p>
            <a:r>
              <a:rPr lang="en-GB" altLang="en-US" b="0" i="0" dirty="0">
                <a:solidFill>
                  <a:srgbClr val="333333"/>
                </a:solidFill>
                <a:effectLst/>
                <a:latin typeface="PT Serif" panose="020A0603040505020204" pitchFamily="18" charset="77"/>
              </a:rPr>
              <a:t>Now what are the attributes of customer and address entity type</a:t>
            </a:r>
          </a:p>
          <a:p>
            <a:r>
              <a:rPr lang="en-GB" altLang="en-US" b="0" i="0" dirty="0">
                <a:solidFill>
                  <a:srgbClr val="333333"/>
                </a:solidFill>
                <a:effectLst/>
                <a:latin typeface="PT Serif" panose="020A0603040505020204" pitchFamily="18" charset="77"/>
              </a:rPr>
              <a:t>Can you find the other possible attributes and complete this </a:t>
            </a:r>
            <a:endParaRPr lang="en-US" altLang="en-US" dirty="0"/>
          </a:p>
        </p:txBody>
      </p:sp>
    </p:spTree>
    <p:extLst>
      <p:ext uri="{BB962C8B-B14F-4D97-AF65-F5344CB8AC3E}">
        <p14:creationId xmlns:p14="http://schemas.microsoft.com/office/powerpoint/2010/main" val="29272846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33333"/>
                </a:solidFill>
                <a:effectLst/>
                <a:latin typeface="PT Serif" panose="020A0603040505020204" pitchFamily="18" charset="77"/>
              </a:rPr>
              <a:t>The relationship between a weak entity type and strong entity type is called an identifying relationship</a:t>
            </a:r>
          </a:p>
          <a:p>
            <a:r>
              <a:rPr lang="en-GB" b="0" i="0" dirty="0">
                <a:solidFill>
                  <a:srgbClr val="333333"/>
                </a:solidFill>
                <a:effectLst/>
                <a:latin typeface="PT Serif" panose="020A0603040505020204" pitchFamily="18" charset="77"/>
              </a:rPr>
              <a:t>shown with a double outlined diamond instead of a single outlined diamond</a:t>
            </a:r>
          </a:p>
          <a:p>
            <a:endParaRPr lang="en-GB" altLang="en-US" b="0" i="0" dirty="0">
              <a:solidFill>
                <a:srgbClr val="333333"/>
              </a:solidFill>
              <a:effectLst/>
              <a:latin typeface="PT Serif" panose="020A0603040505020204" pitchFamily="18" charset="77"/>
            </a:endParaRPr>
          </a:p>
          <a:p>
            <a:r>
              <a:rPr lang="en-GB" altLang="en-US" b="0" i="0" dirty="0">
                <a:solidFill>
                  <a:srgbClr val="333333"/>
                </a:solidFill>
                <a:effectLst/>
                <a:latin typeface="PT Serif" panose="020A0603040505020204" pitchFamily="18" charset="77"/>
              </a:rPr>
              <a:t>Now what are the attributes of customer and address entity type</a:t>
            </a:r>
          </a:p>
          <a:p>
            <a:r>
              <a:rPr lang="en-GB" altLang="en-US" b="0" i="0" dirty="0">
                <a:solidFill>
                  <a:srgbClr val="333333"/>
                </a:solidFill>
                <a:effectLst/>
                <a:latin typeface="PT Serif" panose="020A0603040505020204" pitchFamily="18" charset="77"/>
              </a:rPr>
              <a:t>Can you find the other possible attributes and complete this </a:t>
            </a:r>
          </a:p>
          <a:p>
            <a:endParaRPr lang="en-GB" altLang="en-US" b="0" i="0" dirty="0">
              <a:solidFill>
                <a:srgbClr val="333333"/>
              </a:solidFill>
              <a:effectLst/>
              <a:latin typeface="PT Serif" panose="020A0603040505020204" pitchFamily="18" charset="77"/>
            </a:endParaRPr>
          </a:p>
          <a:p>
            <a:r>
              <a:rPr lang="en-US" altLang="en-US" dirty="0"/>
              <a:t>https://</a:t>
            </a:r>
            <a:r>
              <a:rPr lang="en-US" altLang="en-US" dirty="0" err="1"/>
              <a:t>www.tutorialspoint.com</a:t>
            </a:r>
            <a:r>
              <a:rPr lang="en-US" altLang="en-US" dirty="0"/>
              <a:t>/</a:t>
            </a:r>
            <a:r>
              <a:rPr lang="en-US" altLang="en-US" dirty="0" err="1"/>
              <a:t>dbms</a:t>
            </a:r>
            <a:r>
              <a:rPr lang="en-US" altLang="en-US" dirty="0"/>
              <a:t>/</a:t>
            </a:r>
            <a:r>
              <a:rPr lang="en-US" altLang="en-US" dirty="0" err="1"/>
              <a:t>er_diagram_representation.htm</a:t>
            </a:r>
            <a:endParaRPr lang="en-US" altLang="en-US" dirty="0"/>
          </a:p>
        </p:txBody>
      </p:sp>
    </p:spTree>
    <p:extLst>
      <p:ext uri="{BB962C8B-B14F-4D97-AF65-F5344CB8AC3E}">
        <p14:creationId xmlns:p14="http://schemas.microsoft.com/office/powerpoint/2010/main" val="37797430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28</a:t>
            </a:fld>
            <a:endParaRPr lang="en-US" altLang="en-US"/>
          </a:p>
        </p:txBody>
      </p:sp>
    </p:spTree>
    <p:extLst>
      <p:ext uri="{BB962C8B-B14F-4D97-AF65-F5344CB8AC3E}">
        <p14:creationId xmlns:p14="http://schemas.microsoft.com/office/powerpoint/2010/main" val="41357131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379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Revised </a:t>
            </a:r>
            <a:r>
              <a:rPr lang="en-US" altLang="en-US" dirty="0" err="1"/>
              <a:t>showin</a:t>
            </a:r>
            <a:r>
              <a:rPr lang="en-US" altLang="en-US" dirty="0"/>
              <a:t> the attribute types</a:t>
            </a:r>
          </a:p>
          <a:p>
            <a:r>
              <a:rPr lang="en-US" altLang="en-US" dirty="0" err="1"/>
              <a:t>CustomerId</a:t>
            </a:r>
            <a:r>
              <a:rPr lang="en-US" altLang="en-US" dirty="0"/>
              <a:t> – Key  underlined</a:t>
            </a:r>
          </a:p>
          <a:p>
            <a:r>
              <a:rPr lang="en-US" altLang="en-US" dirty="0" err="1"/>
              <a:t>Customername</a:t>
            </a:r>
            <a:r>
              <a:rPr lang="en-US" altLang="en-US" dirty="0"/>
              <a:t> , gender , city </a:t>
            </a:r>
            <a:r>
              <a:rPr lang="en-US" altLang="en-US" dirty="0" err="1"/>
              <a:t>etc</a:t>
            </a:r>
            <a:r>
              <a:rPr lang="en-US" altLang="en-US" dirty="0"/>
              <a:t> are single valued attribute</a:t>
            </a:r>
          </a:p>
          <a:p>
            <a:r>
              <a:rPr lang="en-US" altLang="en-US" dirty="0"/>
              <a:t>Phone number – multi valued attribute</a:t>
            </a:r>
          </a:p>
          <a:p>
            <a:endParaRPr lang="en-US" altLang="en-US" dirty="0"/>
          </a:p>
          <a:p>
            <a:r>
              <a:rPr lang="en-US" altLang="en-US" dirty="0"/>
              <a:t>Address – weak entity</a:t>
            </a:r>
          </a:p>
          <a:p>
            <a:r>
              <a:rPr lang="en-US" altLang="en-US" dirty="0"/>
              <a:t>Relation ‘has’ – </a:t>
            </a:r>
            <a:r>
              <a:rPr lang="en-US" altLang="en-US" dirty="0" err="1"/>
              <a:t>idendifying</a:t>
            </a:r>
            <a:r>
              <a:rPr lang="en-US" altLang="en-US" dirty="0"/>
              <a:t> relation</a:t>
            </a:r>
          </a:p>
          <a:p>
            <a:r>
              <a:rPr lang="en-US" altLang="en-US" dirty="0"/>
              <a:t>In this example address is an entity- there is another way where Address can be an attribute.</a:t>
            </a:r>
          </a:p>
        </p:txBody>
      </p:sp>
    </p:spTree>
    <p:extLst>
      <p:ext uri="{BB962C8B-B14F-4D97-AF65-F5344CB8AC3E}">
        <p14:creationId xmlns:p14="http://schemas.microsoft.com/office/powerpoint/2010/main" val="16863547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Employee – Entity,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Dependents – Weak Entity,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GB" dirty="0"/>
              <a:t>ID – Key, Name – single valued attribute, Address is a composite attribute, Phone is a multi valued attribute, Age is a derived attribute</a:t>
            </a:r>
          </a:p>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35</a:t>
            </a:fld>
            <a:endParaRPr lang="en-US" altLang="en-US"/>
          </a:p>
        </p:txBody>
      </p:sp>
    </p:spTree>
    <p:extLst>
      <p:ext uri="{BB962C8B-B14F-4D97-AF65-F5344CB8AC3E}">
        <p14:creationId xmlns:p14="http://schemas.microsoft.com/office/powerpoint/2010/main" val="27942123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36</a:t>
            </a:fld>
            <a:endParaRPr lang="en-US" altLang="en-US"/>
          </a:p>
        </p:txBody>
      </p:sp>
    </p:spTree>
    <p:extLst>
      <p:ext uri="{BB962C8B-B14F-4D97-AF65-F5344CB8AC3E}">
        <p14:creationId xmlns:p14="http://schemas.microsoft.com/office/powerpoint/2010/main" val="23883214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37</a:t>
            </a:fld>
            <a:endParaRPr lang="en-US" altLang="en-US"/>
          </a:p>
        </p:txBody>
      </p:sp>
    </p:spTree>
    <p:extLst>
      <p:ext uri="{BB962C8B-B14F-4D97-AF65-F5344CB8AC3E}">
        <p14:creationId xmlns:p14="http://schemas.microsoft.com/office/powerpoint/2010/main" val="24270539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38</a:t>
            </a:fld>
            <a:endParaRPr lang="en-US" altLang="en-US"/>
          </a:p>
        </p:txBody>
      </p:sp>
    </p:spTree>
    <p:extLst>
      <p:ext uri="{BB962C8B-B14F-4D97-AF65-F5344CB8AC3E}">
        <p14:creationId xmlns:p14="http://schemas.microsoft.com/office/powerpoint/2010/main" val="6517168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err="1">
                <a:solidFill>
                  <a:srgbClr val="374151"/>
                </a:solidFill>
                <a:effectLst/>
                <a:latin typeface="Söhne"/>
              </a:rPr>
              <a:t>CarID</a:t>
            </a:r>
            <a:r>
              <a:rPr lang="en-GB" b="0" i="0" dirty="0">
                <a:solidFill>
                  <a:srgbClr val="374151"/>
                </a:solidFill>
                <a:effectLst/>
                <a:latin typeface="Söhne"/>
              </a:rPr>
              <a:t> (Primary Key), Make, Model, Year, License Plate, VIN (Vehicle Identification Number), etc.</a:t>
            </a:r>
          </a:p>
          <a:p>
            <a:r>
              <a:rPr lang="en-GB" b="0" i="0" dirty="0" err="1">
                <a:solidFill>
                  <a:srgbClr val="374151"/>
                </a:solidFill>
                <a:effectLst/>
                <a:latin typeface="Söhne"/>
              </a:rPr>
              <a:t>ReportNo</a:t>
            </a:r>
            <a:r>
              <a:rPr lang="en-GB" b="0" i="0" dirty="0">
                <a:solidFill>
                  <a:srgbClr val="374151"/>
                </a:solidFill>
                <a:effectLst/>
                <a:latin typeface="Söhne"/>
              </a:rPr>
              <a:t> (Primary Key), Date, Location, Description, Damage Amount</a:t>
            </a:r>
            <a:endParaRPr lang="en-US" dirty="0"/>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39</a:t>
            </a:fld>
            <a:endParaRPr lang="en-US" altLang="en-US"/>
          </a:p>
        </p:txBody>
      </p:sp>
    </p:spTree>
    <p:extLst>
      <p:ext uri="{BB962C8B-B14F-4D97-AF65-F5344CB8AC3E}">
        <p14:creationId xmlns:p14="http://schemas.microsoft.com/office/powerpoint/2010/main" val="11380549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forms.office.com</a:t>
            </a:r>
            <a:r>
              <a:rPr lang="en-US" dirty="0"/>
              <a:t>/e/m9qpwFPCYX</a:t>
            </a:r>
          </a:p>
        </p:txBody>
      </p:sp>
      <p:sp>
        <p:nvSpPr>
          <p:cNvPr id="4" name="Slide Number Placeholder 3"/>
          <p:cNvSpPr>
            <a:spLocks noGrp="1"/>
          </p:cNvSpPr>
          <p:nvPr>
            <p:ph type="sldNum" sz="quarter" idx="5"/>
          </p:nvPr>
        </p:nvSpPr>
        <p:spPr/>
        <p:txBody>
          <a:bodyPr/>
          <a:lstStyle/>
          <a:p>
            <a:fld id="{C97F37A7-6CD5-480C-8A9C-8A14678CA55C}" type="slidenum">
              <a:rPr lang="en-GB" smtClean="0"/>
              <a:pPr/>
              <a:t>40</a:t>
            </a:fld>
            <a:endParaRPr lang="en-GB"/>
          </a:p>
        </p:txBody>
      </p:sp>
    </p:spTree>
    <p:extLst>
      <p:ext uri="{BB962C8B-B14F-4D97-AF65-F5344CB8AC3E}">
        <p14:creationId xmlns:p14="http://schemas.microsoft.com/office/powerpoint/2010/main" val="34212680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73239"/>
                </a:solidFill>
                <a:effectLst/>
                <a:latin typeface="Nunito" pitchFamily="2" charset="77"/>
              </a:rPr>
              <a:t>Relationship is represented by a diamond shaped box. </a:t>
            </a:r>
          </a:p>
          <a:p>
            <a:pPr algn="l"/>
            <a:r>
              <a:rPr lang="en-GB" b="0" i="0" dirty="0">
                <a:solidFill>
                  <a:srgbClr val="273239"/>
                </a:solidFill>
                <a:effectLst/>
                <a:latin typeface="Nunito" pitchFamily="2" charset="77"/>
              </a:rPr>
              <a:t>Rectangle represents participating entities.</a:t>
            </a:r>
          </a:p>
          <a:p>
            <a:pPr algn="l"/>
            <a:r>
              <a:rPr lang="en-GB" b="0" i="0" dirty="0">
                <a:solidFill>
                  <a:srgbClr val="273239"/>
                </a:solidFill>
                <a:effectLst/>
                <a:latin typeface="Nunito" pitchFamily="2" charset="77"/>
              </a:rPr>
              <a:t>Rectangle of the entity is connected to the diamond of the relationship by a line.</a:t>
            </a:r>
          </a:p>
          <a:p>
            <a:pPr algn="l"/>
            <a:r>
              <a:rPr lang="en-GB" b="0" i="0" dirty="0">
                <a:solidFill>
                  <a:srgbClr val="273239"/>
                </a:solidFill>
                <a:effectLst/>
                <a:latin typeface="Nunito" pitchFamily="2" charset="77"/>
              </a:rPr>
              <a:t>The names of entities and relationships is written in their specified shapes.</a:t>
            </a:r>
            <a:endParaRPr lang="en-GB"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41</a:t>
            </a:fld>
            <a:endParaRPr lang="en-US" altLang="en-US"/>
          </a:p>
        </p:txBody>
      </p:sp>
    </p:spTree>
    <p:extLst>
      <p:ext uri="{BB962C8B-B14F-4D97-AF65-F5344CB8AC3E}">
        <p14:creationId xmlns:p14="http://schemas.microsoft.com/office/powerpoint/2010/main" val="11257399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Verdana" panose="020B0604030504040204" pitchFamily="34" charset="0"/>
              </a:rPr>
              <a:t>A relationship where two entities are participating is called a </a:t>
            </a:r>
            <a:r>
              <a:rPr lang="en-GB" b="1" i="0" dirty="0">
                <a:solidFill>
                  <a:srgbClr val="000000"/>
                </a:solidFill>
                <a:effectLst/>
                <a:latin typeface="Verdana" panose="020B0604030504040204" pitchFamily="34" charset="0"/>
              </a:rPr>
              <a:t>binary relationship</a:t>
            </a:r>
            <a:r>
              <a:rPr lang="en-GB" b="0" i="0" dirty="0">
                <a:solidFill>
                  <a:srgbClr val="000000"/>
                </a:solidFill>
                <a:effectLst/>
                <a:latin typeface="Verdana" panose="020B0604030504040204" pitchFamily="34" charset="0"/>
              </a:rPr>
              <a:t>. </a:t>
            </a:r>
          </a:p>
          <a:p>
            <a:pPr algn="l"/>
            <a:r>
              <a:rPr lang="en-GB" b="0" i="0" dirty="0">
                <a:solidFill>
                  <a:srgbClr val="000000"/>
                </a:solidFill>
                <a:effectLst/>
                <a:latin typeface="Verdana" panose="020B0604030504040204" pitchFamily="34" charset="0"/>
              </a:rPr>
              <a:t>Cardinality is the number of instance of an entity from a relation that can be associated with the relation.</a:t>
            </a:r>
          </a:p>
          <a:p>
            <a:pPr algn="l"/>
            <a:r>
              <a:rPr lang="en-GB" b="1" i="0" dirty="0">
                <a:solidFill>
                  <a:srgbClr val="000000"/>
                </a:solidFill>
                <a:effectLst/>
                <a:latin typeface="Verdana" panose="020B0604030504040204" pitchFamily="34" charset="0"/>
              </a:rPr>
              <a:t>One-to-one</a:t>
            </a:r>
            <a:r>
              <a:rPr lang="en-GB" b="0" i="0" dirty="0">
                <a:solidFill>
                  <a:srgbClr val="000000"/>
                </a:solidFill>
                <a:effectLst/>
                <a:latin typeface="Verdana" panose="020B0604030504040204" pitchFamily="34" charset="0"/>
              </a:rPr>
              <a:t> − When only one instance of an entity is associated with the relationship, it is marked as '1:1</a:t>
            </a:r>
            <a:endParaRPr lang="en-GB"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42</a:t>
            </a:fld>
            <a:endParaRPr lang="en-US" altLang="en-US"/>
          </a:p>
        </p:txBody>
      </p:sp>
    </p:spTree>
    <p:extLst>
      <p:ext uri="{BB962C8B-B14F-4D97-AF65-F5344CB8AC3E}">
        <p14:creationId xmlns:p14="http://schemas.microsoft.com/office/powerpoint/2010/main" val="135151663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1" i="0" dirty="0">
                <a:solidFill>
                  <a:srgbClr val="000000"/>
                </a:solidFill>
                <a:effectLst/>
                <a:latin typeface="inherit"/>
              </a:rPr>
              <a:t>One-to-many</a:t>
            </a:r>
            <a:r>
              <a:rPr lang="en-GB" b="0" i="0" dirty="0">
                <a:solidFill>
                  <a:srgbClr val="000000"/>
                </a:solidFill>
                <a:effectLst/>
                <a:latin typeface="Verdana" panose="020B0604030504040204" pitchFamily="34" charset="0"/>
              </a:rPr>
              <a:t> − When more than one instance of an entity is associated with a relationship, it is marked as '1:N’. </a:t>
            </a:r>
          </a:p>
          <a:p>
            <a:pPr algn="l">
              <a:buFont typeface="Arial" panose="020B0604020202020204" pitchFamily="34" charset="0"/>
              <a:buChar char="•"/>
            </a:pPr>
            <a:r>
              <a:rPr lang="en-GB" b="0" i="0" dirty="0">
                <a:solidFill>
                  <a:srgbClr val="000000"/>
                </a:solidFill>
                <a:effectLst/>
                <a:latin typeface="Verdana" panose="020B0604030504040204" pitchFamily="34" charset="0"/>
              </a:rPr>
              <a:t>The following image reflects that only one instance of entity on the left and more than one instance of an entity on the right can be associated with the relationship. </a:t>
            </a:r>
          </a:p>
          <a:p>
            <a:pPr algn="l">
              <a:buFont typeface="Arial" panose="020B0604020202020204" pitchFamily="34" charset="0"/>
              <a:buChar char="•"/>
            </a:pPr>
            <a:r>
              <a:rPr lang="en-GB" b="0" i="0" dirty="0">
                <a:solidFill>
                  <a:srgbClr val="000000"/>
                </a:solidFill>
                <a:effectLst/>
                <a:latin typeface="Verdana" panose="020B0604030504040204" pitchFamily="34" charset="0"/>
              </a:rPr>
              <a:t>It depicts one-to-many relationship.</a:t>
            </a: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43</a:t>
            </a:fld>
            <a:endParaRPr lang="en-US" altLang="en-US"/>
          </a:p>
        </p:txBody>
      </p:sp>
    </p:spTree>
    <p:extLst>
      <p:ext uri="{BB962C8B-B14F-4D97-AF65-F5344CB8AC3E}">
        <p14:creationId xmlns:p14="http://schemas.microsoft.com/office/powerpoint/2010/main" val="162500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1" i="0" dirty="0">
                <a:solidFill>
                  <a:srgbClr val="000000"/>
                </a:solidFill>
                <a:effectLst/>
                <a:latin typeface="inherit"/>
              </a:rPr>
              <a:t>Many-to-one</a:t>
            </a:r>
            <a:r>
              <a:rPr lang="en-GB" b="0" i="0" dirty="0">
                <a:solidFill>
                  <a:srgbClr val="000000"/>
                </a:solidFill>
                <a:effectLst/>
                <a:latin typeface="Verdana" panose="020B0604030504040204" pitchFamily="34" charset="0"/>
              </a:rPr>
              <a:t> − When more than one instance of entity is associated with the relationship, it is marked as 'N:1’.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00000"/>
                </a:solidFill>
                <a:effectLst/>
                <a:latin typeface="Verdana" panose="020B0604030504040204" pitchFamily="34" charset="0"/>
              </a:rPr>
              <a:t>The following image reflects that more than one instance of an entity on the left and only one instance of an entity on the right can be associated with the relationship.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00000"/>
                </a:solidFill>
                <a:effectLst/>
                <a:latin typeface="Verdana" panose="020B0604030504040204" pitchFamily="34" charset="0"/>
              </a:rPr>
              <a:t>It depicts many-to-one relationship.</a:t>
            </a:r>
          </a:p>
          <a:p>
            <a:pPr algn="l">
              <a:buFont typeface="Arial" panose="020B0604020202020204" pitchFamily="34" charset="0"/>
              <a:buChar char="•"/>
            </a:pPr>
            <a:endParaRPr lang="en-GB" b="0" i="0" dirty="0">
              <a:solidFill>
                <a:srgbClr val="000000"/>
              </a:solidFill>
              <a:effectLst/>
              <a:latin typeface="Verdana" panose="020B0604030504040204" pitchFamily="34" charset="0"/>
            </a:endParaRP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44</a:t>
            </a:fld>
            <a:endParaRPr lang="en-US" altLang="en-US"/>
          </a:p>
        </p:txBody>
      </p:sp>
    </p:spTree>
    <p:extLst>
      <p:ext uri="{BB962C8B-B14F-4D97-AF65-F5344CB8AC3E}">
        <p14:creationId xmlns:p14="http://schemas.microsoft.com/office/powerpoint/2010/main" val="35664486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000000"/>
                </a:solidFill>
                <a:effectLst/>
                <a:latin typeface="Verdana" panose="020B0604030504040204" pitchFamily="34" charset="0"/>
              </a:rPr>
              <a:t>reflects that more than one instance of an entity on the left and more than one instance of an entity on the right can be associated with the relationship. It depicts many-to-many relationship.</a:t>
            </a: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45</a:t>
            </a:fld>
            <a:endParaRPr lang="en-US" altLang="en-US"/>
          </a:p>
        </p:txBody>
      </p:sp>
    </p:spTree>
    <p:extLst>
      <p:ext uri="{BB962C8B-B14F-4D97-AF65-F5344CB8AC3E}">
        <p14:creationId xmlns:p14="http://schemas.microsoft.com/office/powerpoint/2010/main" val="3367670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4151"/>
                </a:solidFill>
                <a:effectLst/>
                <a:latin typeface="Söhne"/>
              </a:rPr>
              <a:t>Owns and has are the relationship to show how the entities are associated to each other.</a:t>
            </a:r>
          </a:p>
          <a:p>
            <a:pPr algn="l"/>
            <a:endParaRPr lang="en-GB" b="0" i="0" dirty="0">
              <a:solidFill>
                <a:srgbClr val="374151"/>
              </a:solidFill>
              <a:effectLst/>
              <a:latin typeface="Söhne"/>
            </a:endParaRPr>
          </a:p>
          <a:p>
            <a:pPr algn="l"/>
            <a:r>
              <a:rPr lang="en-GB" b="0" i="0" dirty="0">
                <a:solidFill>
                  <a:srgbClr val="374151"/>
                </a:solidFill>
                <a:effectLst/>
                <a:latin typeface="Söhne"/>
              </a:rPr>
              <a:t>Relationships:</a:t>
            </a:r>
          </a:p>
          <a:p>
            <a:pPr algn="l">
              <a:buFont typeface="+mj-lt"/>
              <a:buAutoNum type="arabicPeriod"/>
            </a:pPr>
            <a:r>
              <a:rPr lang="en-GB" b="1" i="0" dirty="0">
                <a:solidFill>
                  <a:srgbClr val="374151"/>
                </a:solidFill>
                <a:effectLst/>
                <a:latin typeface="Söhne"/>
              </a:rPr>
              <a:t>Owns</a:t>
            </a:r>
            <a:r>
              <a:rPr lang="en-GB" b="0" i="0" dirty="0">
                <a:solidFill>
                  <a:srgbClr val="374151"/>
                </a:solidFill>
                <a:effectLst/>
                <a:latin typeface="Söhne"/>
              </a:rPr>
              <a:t>:</a:t>
            </a:r>
          </a:p>
          <a:p>
            <a:pPr marL="742950" lvl="1" indent="-285750" algn="l">
              <a:buFont typeface="+mj-lt"/>
              <a:buAutoNum type="arabicPeriod"/>
            </a:pPr>
            <a:r>
              <a:rPr lang="en-GB" b="0" i="0" dirty="0">
                <a:solidFill>
                  <a:srgbClr val="374151"/>
                </a:solidFill>
                <a:effectLst/>
                <a:latin typeface="Söhne"/>
              </a:rPr>
              <a:t>Relationship between Customer and Car.</a:t>
            </a:r>
          </a:p>
          <a:p>
            <a:pPr marL="742950" lvl="1" indent="-285750" algn="l">
              <a:buFont typeface="+mj-lt"/>
              <a:buAutoNum type="arabicPeriod"/>
            </a:pPr>
            <a:r>
              <a:rPr lang="en-GB" b="0" i="0" dirty="0">
                <a:solidFill>
                  <a:srgbClr val="374151"/>
                </a:solidFill>
                <a:effectLst/>
                <a:latin typeface="Söhne"/>
              </a:rPr>
              <a:t>One customer can own one or more cars.</a:t>
            </a:r>
          </a:p>
          <a:p>
            <a:pPr marL="742950" lvl="1" indent="-285750" algn="l">
              <a:buFont typeface="+mj-lt"/>
              <a:buAutoNum type="arabicPeriod"/>
            </a:pPr>
            <a:r>
              <a:rPr lang="en-GB" b="0" i="0" dirty="0">
                <a:solidFill>
                  <a:srgbClr val="374151"/>
                </a:solidFill>
                <a:effectLst/>
                <a:latin typeface="Söhne"/>
              </a:rPr>
              <a:t>One car is owned by one and only one customer.</a:t>
            </a:r>
          </a:p>
          <a:p>
            <a:pPr marL="742950" lvl="1" indent="-285750" algn="l">
              <a:buFont typeface="+mj-lt"/>
              <a:buAutoNum type="arabicPeriod"/>
            </a:pPr>
            <a:r>
              <a:rPr lang="en-GB" b="0" i="0" dirty="0">
                <a:solidFill>
                  <a:srgbClr val="374151"/>
                </a:solidFill>
                <a:effectLst/>
                <a:latin typeface="Söhne"/>
              </a:rPr>
              <a:t>Cardinality: One (Customer) to Many (Car).</a:t>
            </a:r>
          </a:p>
          <a:p>
            <a:pPr algn="l">
              <a:buFont typeface="+mj-lt"/>
              <a:buAutoNum type="arabicPeriod"/>
            </a:pPr>
            <a:r>
              <a:rPr lang="en-GB" b="1" i="0" dirty="0">
                <a:solidFill>
                  <a:srgbClr val="374151"/>
                </a:solidFill>
                <a:effectLst/>
                <a:latin typeface="Söhne"/>
              </a:rPr>
              <a:t>Has</a:t>
            </a:r>
            <a:r>
              <a:rPr lang="en-GB" b="0" i="0" dirty="0">
                <a:solidFill>
                  <a:srgbClr val="374151"/>
                </a:solidFill>
                <a:effectLst/>
                <a:latin typeface="Söhne"/>
              </a:rPr>
              <a:t>:</a:t>
            </a:r>
          </a:p>
          <a:p>
            <a:pPr marL="742950" lvl="1" indent="-285750" algn="l">
              <a:buFont typeface="+mj-lt"/>
              <a:buAutoNum type="arabicPeriod"/>
            </a:pPr>
            <a:r>
              <a:rPr lang="en-GB" b="0" i="0" dirty="0">
                <a:solidFill>
                  <a:srgbClr val="374151"/>
                </a:solidFill>
                <a:effectLst/>
                <a:latin typeface="Söhne"/>
              </a:rPr>
              <a:t>Relationship between Car and Accident.</a:t>
            </a:r>
          </a:p>
          <a:p>
            <a:pPr marL="742950" lvl="1" indent="-285750" algn="l">
              <a:buFont typeface="+mj-lt"/>
              <a:buAutoNum type="arabicPeriod"/>
            </a:pPr>
            <a:r>
              <a:rPr lang="en-GB" b="0" i="0" dirty="0">
                <a:solidFill>
                  <a:srgbClr val="374151"/>
                </a:solidFill>
                <a:effectLst/>
                <a:latin typeface="Söhne"/>
              </a:rPr>
              <a:t>One car can be associated with zero to many accidents.</a:t>
            </a:r>
          </a:p>
          <a:p>
            <a:pPr marL="742950" lvl="1" indent="-285750" algn="l">
              <a:buFont typeface="+mj-lt"/>
              <a:buAutoNum type="arabicPeriod"/>
            </a:pPr>
            <a:r>
              <a:rPr lang="en-GB" b="0" i="0" dirty="0">
                <a:solidFill>
                  <a:srgbClr val="374151"/>
                </a:solidFill>
                <a:effectLst/>
                <a:latin typeface="Söhne"/>
              </a:rPr>
              <a:t>One accident is associated with one and only one car.</a:t>
            </a:r>
          </a:p>
          <a:p>
            <a:pPr marL="742950" lvl="1" indent="-285750" algn="l">
              <a:buFont typeface="+mj-lt"/>
              <a:buAutoNum type="arabicPeriod"/>
            </a:pPr>
            <a:r>
              <a:rPr lang="en-GB" b="0" i="0" dirty="0">
                <a:solidFill>
                  <a:srgbClr val="374151"/>
                </a:solidFill>
                <a:effectLst/>
                <a:latin typeface="Söhne"/>
              </a:rPr>
              <a:t>Cardinality: Zero or Many (Car) to One (Accident).</a:t>
            </a:r>
          </a:p>
        </p:txBody>
      </p:sp>
      <p:sp>
        <p:nvSpPr>
          <p:cNvPr id="4" name="Slide Number Placeholder 3"/>
          <p:cNvSpPr>
            <a:spLocks noGrp="1"/>
          </p:cNvSpPr>
          <p:nvPr>
            <p:ph type="sldNum" sz="quarter" idx="5"/>
          </p:nvPr>
        </p:nvSpPr>
        <p:spPr/>
        <p:txBody>
          <a:bodyPr/>
          <a:lstStyle/>
          <a:p>
            <a:fld id="{65189C83-8B5B-0E4C-B1C5-1741A38877F8}" type="slidenum">
              <a:rPr lang="en-US" altLang="en-US" smtClean="0"/>
              <a:pPr/>
              <a:t>46</a:t>
            </a:fld>
            <a:endParaRPr lang="en-US" altLang="en-US"/>
          </a:p>
        </p:txBody>
      </p:sp>
    </p:spTree>
    <p:extLst>
      <p:ext uri="{BB962C8B-B14F-4D97-AF65-F5344CB8AC3E}">
        <p14:creationId xmlns:p14="http://schemas.microsoft.com/office/powerpoint/2010/main" val="187384100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39938"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023226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53</a:t>
            </a:fld>
            <a:endParaRPr lang="en-GB"/>
          </a:p>
        </p:txBody>
      </p:sp>
    </p:spTree>
    <p:extLst>
      <p:ext uri="{BB962C8B-B14F-4D97-AF65-F5344CB8AC3E}">
        <p14:creationId xmlns:p14="http://schemas.microsoft.com/office/powerpoint/2010/main" val="36255345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p:cNvSpPr>
          <p:nvPr>
            <p:ph type="sldImg"/>
          </p:nvPr>
        </p:nvSpPr>
        <p:spPr bwMode="auto">
          <a:xfrm>
            <a:off x="1016000" y="855663"/>
            <a:ext cx="4584700" cy="3438525"/>
          </a:xfrm>
          <a:prstGeom prst="rect">
            <a:avLst/>
          </a:prstGeom>
          <a:solidFill>
            <a:srgbClr val="FFFFFF"/>
          </a:solidFill>
          <a:ln w="12700">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sp>
      <p:sp>
        <p:nvSpPr>
          <p:cNvPr id="51203" name="Rectangle 3"/>
          <p:cNvSpPr>
            <a:spLocks noGrp="1" noChangeArrowheads="1"/>
          </p:cNvSpPr>
          <p:nvPr>
            <p:ph type="body" idx="1"/>
          </p:nvPr>
        </p:nvSpPr>
        <p:spPr bwMode="auto">
          <a:xfrm>
            <a:off x="914400" y="4651375"/>
            <a:ext cx="4800600" cy="4133850"/>
          </a:xfrm>
          <a:prstGeom prst="rect">
            <a:avLst/>
          </a:prstGeo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90488" tIns="44450" rIns="90488" bIns="44450"/>
          <a:lstStyle/>
          <a:p>
            <a:pPr>
              <a:defRPr/>
            </a:pPr>
            <a:endParaRPr lang="en-US">
              <a:latin typeface="Times New Roman" charset="0"/>
              <a:ea typeface="ＭＳ Ｐゴシック" charset="0"/>
            </a:endParaRPr>
          </a:p>
        </p:txBody>
      </p:sp>
    </p:spTree>
    <p:extLst>
      <p:ext uri="{BB962C8B-B14F-4D97-AF65-F5344CB8AC3E}">
        <p14:creationId xmlns:p14="http://schemas.microsoft.com/office/powerpoint/2010/main" val="367614574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74151"/>
                </a:solidFill>
                <a:effectLst/>
                <a:latin typeface="Söhne"/>
              </a:rPr>
              <a:t>A recursive relationship in an Entity-Relationship Diagram (ERD) involves an entity that is related to itself. </a:t>
            </a:r>
          </a:p>
          <a:p>
            <a:r>
              <a:rPr lang="en-GB" b="0" i="0" dirty="0">
                <a:solidFill>
                  <a:srgbClr val="374151"/>
                </a:solidFill>
                <a:effectLst/>
                <a:latin typeface="Söhne"/>
              </a:rPr>
              <a:t>This is also known as a self-referencing or unary relationship. </a:t>
            </a:r>
          </a:p>
          <a:p>
            <a:endParaRPr lang="en-GB" b="0" i="0" dirty="0">
              <a:solidFill>
                <a:srgbClr val="374151"/>
              </a:solidFill>
              <a:effectLst/>
              <a:latin typeface="Söhne"/>
            </a:endParaRPr>
          </a:p>
          <a:p>
            <a:r>
              <a:rPr lang="en-GB" b="0" i="0" dirty="0">
                <a:solidFill>
                  <a:srgbClr val="374151"/>
                </a:solidFill>
                <a:effectLst/>
                <a:latin typeface="Söhne"/>
              </a:rPr>
              <a:t>we have an staff entity where each staff may have a supervisor who is also an staff within the organization.</a:t>
            </a:r>
          </a:p>
          <a:p>
            <a:endParaRPr lang="en-GB" b="0" i="0" dirty="0">
              <a:solidFill>
                <a:srgbClr val="374151"/>
              </a:solidFill>
              <a:effectLst/>
              <a:latin typeface="Söhne"/>
            </a:endParaRPr>
          </a:p>
          <a:p>
            <a:r>
              <a:rPr lang="en-GB" b="0" i="0" dirty="0">
                <a:solidFill>
                  <a:srgbClr val="374151"/>
                </a:solidFill>
                <a:effectLst/>
                <a:latin typeface="Söhne"/>
              </a:rPr>
              <a:t>In the ”supervises" relationship, a staff can supervise another staff, and </a:t>
            </a:r>
          </a:p>
          <a:p>
            <a:r>
              <a:rPr lang="en-GB" b="0" i="0" dirty="0">
                <a:solidFill>
                  <a:srgbClr val="374151"/>
                </a:solidFill>
                <a:effectLst/>
                <a:latin typeface="Söhne"/>
              </a:rPr>
              <a:t>each staff can have at most one supervisor. </a:t>
            </a:r>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56</a:t>
            </a:fld>
            <a:endParaRPr lang="en-GB"/>
          </a:p>
        </p:txBody>
      </p:sp>
    </p:spTree>
    <p:extLst>
      <p:ext uri="{BB962C8B-B14F-4D97-AF65-F5344CB8AC3E}">
        <p14:creationId xmlns:p14="http://schemas.microsoft.com/office/powerpoint/2010/main" val="36307933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74151"/>
                </a:solidFill>
                <a:effectLst/>
                <a:latin typeface="Söhne"/>
              </a:rPr>
              <a:t>In the staff table, we have staff details, including their </a:t>
            </a:r>
            <a:r>
              <a:rPr lang="en-GB" b="0" i="0" dirty="0" err="1">
                <a:solidFill>
                  <a:srgbClr val="374151"/>
                </a:solidFill>
                <a:effectLst/>
                <a:latin typeface="Söhne"/>
              </a:rPr>
              <a:t>staffID</a:t>
            </a:r>
            <a:r>
              <a:rPr lang="en-GB" b="0" i="0" dirty="0">
                <a:solidFill>
                  <a:srgbClr val="374151"/>
                </a:solidFill>
                <a:effectLst/>
                <a:latin typeface="Söhne"/>
              </a:rPr>
              <a:t>, Name, Position, and </a:t>
            </a:r>
            <a:r>
              <a:rPr lang="en-GB" b="0" i="0" dirty="0" err="1">
                <a:solidFill>
                  <a:srgbClr val="374151"/>
                </a:solidFill>
                <a:effectLst/>
                <a:latin typeface="Söhne"/>
              </a:rPr>
              <a:t>SupervisorID</a:t>
            </a:r>
            <a:r>
              <a:rPr lang="en-GB" b="0" i="0" dirty="0">
                <a:solidFill>
                  <a:srgbClr val="374151"/>
                </a:solidFill>
                <a:effectLst/>
                <a:latin typeface="Söhne"/>
              </a:rPr>
              <a:t> (where applicable).</a:t>
            </a:r>
          </a:p>
          <a:p>
            <a:pPr algn="l"/>
            <a:r>
              <a:rPr lang="en-GB" b="0" i="0" dirty="0">
                <a:solidFill>
                  <a:srgbClr val="374151"/>
                </a:solidFill>
                <a:effectLst/>
                <a:latin typeface="Söhne"/>
              </a:rPr>
              <a:t>In the Supervisor table, we define the relationships where a staff (</a:t>
            </a:r>
            <a:r>
              <a:rPr lang="en-GB" b="0" i="0" dirty="0" err="1">
                <a:solidFill>
                  <a:srgbClr val="374151"/>
                </a:solidFill>
                <a:effectLst/>
                <a:latin typeface="Söhne"/>
              </a:rPr>
              <a:t>StaffID</a:t>
            </a:r>
            <a:r>
              <a:rPr lang="en-GB" b="0" i="0" dirty="0">
                <a:solidFill>
                  <a:srgbClr val="374151"/>
                </a:solidFill>
                <a:effectLst/>
                <a:latin typeface="Söhne"/>
              </a:rPr>
              <a:t>) is supervised by another staff (</a:t>
            </a:r>
            <a:r>
              <a:rPr lang="en-GB" b="0" i="0" dirty="0" err="1">
                <a:solidFill>
                  <a:srgbClr val="374151"/>
                </a:solidFill>
                <a:effectLst/>
                <a:latin typeface="Söhne"/>
              </a:rPr>
              <a:t>SupervisorID</a:t>
            </a:r>
            <a:r>
              <a:rPr lang="en-GB" b="0" i="0" dirty="0">
                <a:solidFill>
                  <a:srgbClr val="374151"/>
                </a:solidFill>
                <a:effectLst/>
                <a:latin typeface="Söhne"/>
              </a:rPr>
              <a:t>). </a:t>
            </a:r>
          </a:p>
          <a:p>
            <a:pPr algn="l"/>
            <a:r>
              <a:rPr lang="en-GB" b="0" i="0" dirty="0">
                <a:solidFill>
                  <a:srgbClr val="374151"/>
                </a:solidFill>
                <a:effectLst/>
                <a:latin typeface="Söhne"/>
              </a:rPr>
              <a:t>The StartDate indicates when the supervisor relationship started, and </a:t>
            </a:r>
            <a:r>
              <a:rPr lang="en-GB" b="0" i="0" dirty="0" err="1">
                <a:solidFill>
                  <a:srgbClr val="374151"/>
                </a:solidFill>
                <a:effectLst/>
                <a:latin typeface="Söhne"/>
              </a:rPr>
              <a:t>EndDate</a:t>
            </a:r>
            <a:r>
              <a:rPr lang="en-GB" b="0" i="0" dirty="0">
                <a:solidFill>
                  <a:srgbClr val="374151"/>
                </a:solidFill>
                <a:effectLst/>
                <a:latin typeface="Söhne"/>
              </a:rPr>
              <a:t> would be populated if the relationship ended, </a:t>
            </a:r>
          </a:p>
          <a:p>
            <a:pPr algn="l"/>
            <a:r>
              <a:rPr lang="en-GB" b="0" i="0" dirty="0">
                <a:solidFill>
                  <a:srgbClr val="374151"/>
                </a:solidFill>
                <a:effectLst/>
                <a:latin typeface="Söhne"/>
              </a:rPr>
              <a:t>but in this example, it's left as NULL to signify ongoing relationships.</a:t>
            </a:r>
          </a:p>
          <a:p>
            <a:pPr algn="l"/>
            <a:endParaRPr lang="en-GB" b="0" i="0" dirty="0">
              <a:solidFill>
                <a:srgbClr val="374151"/>
              </a:solidFill>
              <a:effectLst/>
              <a:latin typeface="Söhne"/>
            </a:endParaRPr>
          </a:p>
          <a:p>
            <a:pPr algn="l"/>
            <a:r>
              <a:rPr lang="en-GB" b="0" i="0" dirty="0">
                <a:solidFill>
                  <a:srgbClr val="374151"/>
                </a:solidFill>
                <a:effectLst/>
                <a:latin typeface="Söhne"/>
              </a:rPr>
              <a:t>In the example shown we have Alice Smith and Bob </a:t>
            </a:r>
            <a:r>
              <a:rPr lang="en-GB" b="0" i="0" dirty="0" err="1">
                <a:solidFill>
                  <a:srgbClr val="374151"/>
                </a:solidFill>
                <a:effectLst/>
                <a:latin typeface="Söhne"/>
              </a:rPr>
              <a:t>supervisd</a:t>
            </a:r>
            <a:r>
              <a:rPr lang="en-GB" b="0" i="0" dirty="0">
                <a:solidFill>
                  <a:srgbClr val="374151"/>
                </a:solidFill>
                <a:effectLst/>
                <a:latin typeface="Söhne"/>
              </a:rPr>
              <a:t> by John Doe</a:t>
            </a:r>
          </a:p>
          <a:p>
            <a:pPr algn="l"/>
            <a:endParaRPr lang="en-GB" b="0" i="0" dirty="0">
              <a:solidFill>
                <a:srgbClr val="374151"/>
              </a:solidFill>
              <a:effectLst/>
              <a:latin typeface="Söhne"/>
            </a:endParaRPr>
          </a:p>
          <a:p>
            <a:pPr algn="l"/>
            <a:r>
              <a:rPr lang="en-GB" b="0" i="0" dirty="0">
                <a:solidFill>
                  <a:srgbClr val="374151"/>
                </a:solidFill>
                <a:effectLst/>
                <a:latin typeface="Söhne"/>
              </a:rPr>
              <a:t>And Eve Davies supervised by Alice Smith </a:t>
            </a:r>
          </a:p>
          <a:p>
            <a:endParaRPr lang="en-GB" b="0" i="0" dirty="0">
              <a:solidFill>
                <a:srgbClr val="374151"/>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C97F37A7-6CD5-480C-8A9C-8A14678CA55C}" type="slidenum">
              <a:rPr lang="en-GB" smtClean="0"/>
              <a:pPr/>
              <a:t>57</a:t>
            </a:fld>
            <a:endParaRPr lang="en-GB"/>
          </a:p>
        </p:txBody>
      </p:sp>
    </p:spTree>
    <p:extLst>
      <p:ext uri="{BB962C8B-B14F-4D97-AF65-F5344CB8AC3E}">
        <p14:creationId xmlns:p14="http://schemas.microsoft.com/office/powerpoint/2010/main" val="17869415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4915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0676158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2226"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183264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427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71847707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632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56539804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837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Identify primary key, derived attribute, composite attribute and multivalued attribute and represent them using their respective notations.</a:t>
            </a:r>
          </a:p>
          <a:p>
            <a:endParaRPr lang="en-US" altLang="en-US" dirty="0"/>
          </a:p>
        </p:txBody>
      </p:sp>
    </p:spTree>
    <p:extLst>
      <p:ext uri="{BB962C8B-B14F-4D97-AF65-F5344CB8AC3E}">
        <p14:creationId xmlns:p14="http://schemas.microsoft.com/office/powerpoint/2010/main" val="8342338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5837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93300359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6144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72713989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050"/>
          <p:cNvSpPr>
            <a:spLocks noGrp="1" noRot="1" noChangeAspect="1" noChangeArrowheads="1"/>
          </p:cNvSpPr>
          <p:nvPr>
            <p:ph type="sldImg"/>
          </p:nvPr>
        </p:nvSpPr>
        <p:spPr bwMode="auto">
          <a:xfrm>
            <a:off x="1016000" y="855663"/>
            <a:ext cx="4584700" cy="3438525"/>
          </a:xfrm>
          <a:prstGeom prst="rect">
            <a:avLst/>
          </a:prstGeom>
          <a:solidFill>
            <a:srgbClr val="FFFFFF"/>
          </a:solidFill>
          <a:ln w="12700">
            <a:solidFill>
              <a:srgbClr val="000000"/>
            </a:solidFill>
            <a:miter lim="800000"/>
            <a:headEnd/>
            <a:tailEnd/>
          </a:ln>
          <a:extLs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sp>
      <p:sp>
        <p:nvSpPr>
          <p:cNvPr id="69635" name="Rectangle 2051"/>
          <p:cNvSpPr>
            <a:spLocks noGrp="1" noChangeArrowheads="1"/>
          </p:cNvSpPr>
          <p:nvPr>
            <p:ph type="body" idx="1"/>
          </p:nvPr>
        </p:nvSpPr>
        <p:spPr bwMode="auto">
          <a:xfrm>
            <a:off x="914400" y="4651375"/>
            <a:ext cx="4800600" cy="4133850"/>
          </a:xfrm>
          <a:prstGeom prst="rect">
            <a:avLst/>
          </a:prstGeom>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rgbClr val="000000"/>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90488" tIns="44450" rIns="90488" bIns="44450"/>
          <a:lstStyle/>
          <a:p>
            <a:pPr>
              <a:defRPr/>
            </a:pPr>
            <a:endParaRPr lang="en-US">
              <a:latin typeface="Times New Roman" charset="0"/>
              <a:ea typeface="ＭＳ Ｐゴシック" charset="0"/>
            </a:endParaRPr>
          </a:p>
        </p:txBody>
      </p:sp>
    </p:spTree>
    <p:extLst>
      <p:ext uri="{BB962C8B-B14F-4D97-AF65-F5344CB8AC3E}">
        <p14:creationId xmlns:p14="http://schemas.microsoft.com/office/powerpoint/2010/main" val="3548873016"/>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67586"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72660579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6963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33694142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168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50764323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373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A staff can over see zero or mor </a:t>
            </a:r>
            <a:r>
              <a:rPr lang="en-US" altLang="en-US" dirty="0" err="1"/>
              <a:t>eproperties</a:t>
            </a:r>
            <a:br>
              <a:rPr lang="en-US" altLang="en-US" dirty="0"/>
            </a:br>
            <a:r>
              <a:rPr lang="en-US" altLang="en-US" dirty="0"/>
              <a:t>A property for rent can be associated with 0 or 1 staff.</a:t>
            </a:r>
          </a:p>
        </p:txBody>
      </p:sp>
    </p:spTree>
    <p:extLst>
      <p:ext uri="{BB962C8B-B14F-4D97-AF65-F5344CB8AC3E}">
        <p14:creationId xmlns:p14="http://schemas.microsoft.com/office/powerpoint/2010/main" val="27835611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5778"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74151"/>
                </a:solidFill>
                <a:effectLst/>
                <a:latin typeface="Söhne"/>
              </a:rPr>
              <a:t>a semantic net, visually represents the relationships and connections between concepts or entities in a domain. </a:t>
            </a:r>
          </a:p>
          <a:p>
            <a:endParaRPr lang="en-GB" b="0" i="0" dirty="0">
              <a:solidFill>
                <a:srgbClr val="374151"/>
              </a:solidFill>
              <a:effectLst/>
              <a:latin typeface="Söhne"/>
            </a:endParaRPr>
          </a:p>
          <a:p>
            <a:r>
              <a:rPr lang="en-GB" b="0" i="0" dirty="0">
                <a:solidFill>
                  <a:srgbClr val="374151"/>
                </a:solidFill>
                <a:effectLst/>
                <a:latin typeface="Söhne"/>
              </a:rPr>
              <a:t>In this case, we'll create a simple semantic network to represent the "newspaper advertisements" domain with a focus on the "property for rent" relationship type.</a:t>
            </a:r>
            <a:endParaRPr lang="en-US" altLang="en-US" dirty="0"/>
          </a:p>
        </p:txBody>
      </p:sp>
    </p:spTree>
    <p:extLst>
      <p:ext uri="{BB962C8B-B14F-4D97-AF65-F5344CB8AC3E}">
        <p14:creationId xmlns:p14="http://schemas.microsoft.com/office/powerpoint/2010/main" val="270233215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77826"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98919434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87042"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b="0" i="0" dirty="0">
                <a:solidFill>
                  <a:srgbClr val="374151"/>
                </a:solidFill>
                <a:effectLst/>
                <a:latin typeface="Söhne"/>
              </a:rPr>
              <a:t>Fan redundancy occurs when an entity is related to multiple other entities, </a:t>
            </a:r>
          </a:p>
          <a:p>
            <a:r>
              <a:rPr lang="en-GB" b="0" i="0" dirty="0">
                <a:solidFill>
                  <a:srgbClr val="374151"/>
                </a:solidFill>
                <a:effectLst/>
                <a:latin typeface="Söhne"/>
              </a:rPr>
              <a:t>and querying this relationship can result in redundant or ambiguous information.</a:t>
            </a:r>
          </a:p>
          <a:p>
            <a:endParaRPr lang="en-GB" altLang="en-US" b="0" i="0" dirty="0">
              <a:solidFill>
                <a:srgbClr val="374151"/>
              </a:solidFill>
              <a:effectLst/>
              <a:latin typeface="Söhne"/>
            </a:endParaRPr>
          </a:p>
          <a:p>
            <a:r>
              <a:rPr lang="en-GB" altLang="en-US" b="0" i="0" dirty="0">
                <a:solidFill>
                  <a:srgbClr val="374151"/>
                </a:solidFill>
                <a:effectLst/>
                <a:latin typeface="Söhne"/>
              </a:rPr>
              <a:t>Chasm – ka sum</a:t>
            </a:r>
            <a:endParaRPr lang="en-US" altLang="en-US" dirty="0"/>
          </a:p>
        </p:txBody>
      </p:sp>
    </p:spTree>
    <p:extLst>
      <p:ext uri="{BB962C8B-B14F-4D97-AF65-F5344CB8AC3E}">
        <p14:creationId xmlns:p14="http://schemas.microsoft.com/office/powerpoint/2010/main" val="26690939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8909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t>Chasm - gap</a:t>
            </a:r>
          </a:p>
        </p:txBody>
      </p:sp>
    </p:spTree>
    <p:extLst>
      <p:ext uri="{BB962C8B-B14F-4D97-AF65-F5344CB8AC3E}">
        <p14:creationId xmlns:p14="http://schemas.microsoft.com/office/powerpoint/2010/main" val="98427828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8909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0" i="0" dirty="0">
                <a:solidFill>
                  <a:srgbClr val="374151"/>
                </a:solidFill>
                <a:effectLst/>
                <a:latin typeface="Söhne"/>
              </a:rPr>
              <a:t>Consider three entities: Customer, Order, and </a:t>
            </a:r>
            <a:r>
              <a:rPr lang="en-GB" b="0" i="0" dirty="0" err="1">
                <a:solidFill>
                  <a:srgbClr val="374151"/>
                </a:solidFill>
                <a:effectLst/>
                <a:latin typeface="Söhne"/>
              </a:rPr>
              <a:t>OrderItem</a:t>
            </a:r>
            <a:r>
              <a:rPr lang="en-GB" b="0" i="0" dirty="0">
                <a:solidFill>
                  <a:srgbClr val="374151"/>
                </a:solidFill>
                <a:effectLst/>
                <a:latin typeface="Söhne"/>
              </a:rPr>
              <a:t>.</a:t>
            </a:r>
          </a:p>
          <a:p>
            <a:pPr algn="l">
              <a:buFont typeface="Arial" panose="020B0604020202020204" pitchFamily="34" charset="0"/>
              <a:buChar char="•"/>
            </a:pPr>
            <a:r>
              <a:rPr lang="en-GB" b="0" i="0" dirty="0">
                <a:solidFill>
                  <a:srgbClr val="374151"/>
                </a:solidFill>
                <a:effectLst/>
                <a:latin typeface="Söhne"/>
              </a:rPr>
              <a:t>Customer places Orders (1 to many relationship).</a:t>
            </a:r>
          </a:p>
          <a:p>
            <a:pPr algn="l">
              <a:buFont typeface="Arial" panose="020B0604020202020204" pitchFamily="34" charset="0"/>
              <a:buChar char="•"/>
            </a:pPr>
            <a:r>
              <a:rPr lang="en-GB" b="0" i="0" dirty="0">
                <a:solidFill>
                  <a:srgbClr val="374151"/>
                </a:solidFill>
                <a:effectLst/>
                <a:latin typeface="Söhne"/>
              </a:rPr>
              <a:t>Order contains </a:t>
            </a:r>
            <a:r>
              <a:rPr lang="en-GB" b="0" i="0" dirty="0" err="1">
                <a:solidFill>
                  <a:srgbClr val="374151"/>
                </a:solidFill>
                <a:effectLst/>
                <a:latin typeface="Söhne"/>
              </a:rPr>
              <a:t>Orderdetails</a:t>
            </a:r>
            <a:r>
              <a:rPr lang="en-GB" b="0" i="0" dirty="0">
                <a:solidFill>
                  <a:srgbClr val="374151"/>
                </a:solidFill>
                <a:effectLst/>
                <a:latin typeface="Söhne"/>
              </a:rPr>
              <a:t> (1 to many relationship).</a:t>
            </a:r>
          </a:p>
          <a:p>
            <a:pPr algn="l">
              <a:buFont typeface="Arial" panose="020B0604020202020204" pitchFamily="34" charset="0"/>
              <a:buChar char="•"/>
            </a:pPr>
            <a:endParaRPr lang="en-GB" b="0" i="0" dirty="0">
              <a:solidFill>
                <a:srgbClr val="374151"/>
              </a:solidFill>
              <a:effectLst/>
              <a:latin typeface="Söhne"/>
            </a:endParaRPr>
          </a:p>
          <a:p>
            <a:pPr algn="l">
              <a:buFont typeface="Arial" panose="020B0604020202020204" pitchFamily="34" charset="0"/>
              <a:buChar char="•"/>
            </a:pPr>
            <a:r>
              <a:rPr lang="en-GB" b="0" i="0" dirty="0">
                <a:solidFill>
                  <a:srgbClr val="374151"/>
                </a:solidFill>
                <a:effectLst/>
                <a:latin typeface="Söhne"/>
              </a:rPr>
              <a:t>If we connect Customer to </a:t>
            </a:r>
            <a:r>
              <a:rPr lang="en-GB" b="0" i="0" dirty="0" err="1">
                <a:solidFill>
                  <a:srgbClr val="374151"/>
                </a:solidFill>
                <a:effectLst/>
                <a:latin typeface="Söhne"/>
              </a:rPr>
              <a:t>OrderItem</a:t>
            </a:r>
            <a:r>
              <a:rPr lang="en-GB" b="0" i="0" dirty="0">
                <a:solidFill>
                  <a:srgbClr val="374151"/>
                </a:solidFill>
                <a:effectLst/>
                <a:latin typeface="Söhne"/>
              </a:rPr>
              <a:t> directly (Customer -&gt; </a:t>
            </a:r>
            <a:r>
              <a:rPr lang="en-GB" b="0" i="0" dirty="0" err="1">
                <a:solidFill>
                  <a:srgbClr val="374151"/>
                </a:solidFill>
                <a:effectLst/>
                <a:latin typeface="Söhne"/>
              </a:rPr>
              <a:t>OrderItem</a:t>
            </a:r>
            <a:r>
              <a:rPr lang="en-GB" b="0" i="0" dirty="0">
                <a:solidFill>
                  <a:srgbClr val="374151"/>
                </a:solidFill>
                <a:effectLst/>
                <a:latin typeface="Söhne"/>
              </a:rPr>
              <a:t>), it can create a fan redundancy fan trap.</a:t>
            </a:r>
          </a:p>
          <a:p>
            <a:endParaRPr lang="en-US" altLang="en-US" dirty="0"/>
          </a:p>
        </p:txBody>
      </p:sp>
    </p:spTree>
    <p:extLst>
      <p:ext uri="{BB962C8B-B14F-4D97-AF65-F5344CB8AC3E}">
        <p14:creationId xmlns:p14="http://schemas.microsoft.com/office/powerpoint/2010/main" val="87122143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8909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a:r>
              <a:rPr lang="en-GB" b="0" i="0" dirty="0">
                <a:solidFill>
                  <a:srgbClr val="374151"/>
                </a:solidFill>
                <a:effectLst/>
                <a:latin typeface="Söhne"/>
              </a:rPr>
              <a:t>Consider three entities: Customer, Order, and </a:t>
            </a:r>
            <a:r>
              <a:rPr lang="en-GB" b="0" i="0" dirty="0" err="1">
                <a:solidFill>
                  <a:srgbClr val="374151"/>
                </a:solidFill>
                <a:effectLst/>
                <a:latin typeface="Söhne"/>
              </a:rPr>
              <a:t>OrderItem</a:t>
            </a:r>
            <a:r>
              <a:rPr lang="en-GB" b="0" i="0" dirty="0">
                <a:solidFill>
                  <a:srgbClr val="374151"/>
                </a:solidFill>
                <a:effectLst/>
                <a:latin typeface="Söhne"/>
              </a:rPr>
              <a:t>.</a:t>
            </a:r>
          </a:p>
          <a:p>
            <a:pPr algn="l">
              <a:buFont typeface="Arial" panose="020B0604020202020204" pitchFamily="34" charset="0"/>
              <a:buChar char="•"/>
            </a:pPr>
            <a:r>
              <a:rPr lang="en-GB" b="0" i="0" dirty="0">
                <a:solidFill>
                  <a:srgbClr val="374151"/>
                </a:solidFill>
                <a:effectLst/>
                <a:latin typeface="Söhne"/>
              </a:rPr>
              <a:t>Customer places Orders (1 to many relationship).</a:t>
            </a:r>
          </a:p>
          <a:p>
            <a:pPr algn="l">
              <a:buFont typeface="Arial" panose="020B0604020202020204" pitchFamily="34" charset="0"/>
              <a:buChar char="•"/>
            </a:pPr>
            <a:r>
              <a:rPr lang="en-GB" b="0" i="0" dirty="0">
                <a:solidFill>
                  <a:srgbClr val="374151"/>
                </a:solidFill>
                <a:effectLst/>
                <a:latin typeface="Söhne"/>
              </a:rPr>
              <a:t>Order contains </a:t>
            </a:r>
            <a:r>
              <a:rPr lang="en-GB" b="0" i="0" dirty="0" err="1">
                <a:solidFill>
                  <a:srgbClr val="374151"/>
                </a:solidFill>
                <a:effectLst/>
                <a:latin typeface="Söhne"/>
              </a:rPr>
              <a:t>Orderdetails</a:t>
            </a:r>
            <a:r>
              <a:rPr lang="en-GB" b="0" i="0" dirty="0">
                <a:solidFill>
                  <a:srgbClr val="374151"/>
                </a:solidFill>
                <a:effectLst/>
                <a:latin typeface="Söhne"/>
              </a:rPr>
              <a:t> (1 to many relationship).</a:t>
            </a:r>
          </a:p>
          <a:p>
            <a:pPr algn="l">
              <a:buFont typeface="Arial" panose="020B0604020202020204" pitchFamily="34" charset="0"/>
              <a:buChar char="•"/>
            </a:pPr>
            <a:endParaRPr lang="en-GB" b="0" i="0" dirty="0">
              <a:solidFill>
                <a:srgbClr val="374151"/>
              </a:solidFill>
              <a:effectLst/>
              <a:latin typeface="Söhne"/>
            </a:endParaRPr>
          </a:p>
          <a:p>
            <a:pPr algn="l">
              <a:buFont typeface="Arial" panose="020B0604020202020204" pitchFamily="34" charset="0"/>
              <a:buChar char="•"/>
            </a:pPr>
            <a:r>
              <a:rPr lang="en-GB" b="0" i="0" dirty="0">
                <a:solidFill>
                  <a:srgbClr val="374151"/>
                </a:solidFill>
                <a:effectLst/>
                <a:latin typeface="Söhne"/>
              </a:rPr>
              <a:t>If we connect Customer to </a:t>
            </a:r>
            <a:r>
              <a:rPr lang="en-GB" b="0" i="0" dirty="0" err="1">
                <a:solidFill>
                  <a:srgbClr val="374151"/>
                </a:solidFill>
                <a:effectLst/>
                <a:latin typeface="Söhne"/>
              </a:rPr>
              <a:t>OrderItem</a:t>
            </a:r>
            <a:r>
              <a:rPr lang="en-GB" b="0" i="0" dirty="0">
                <a:solidFill>
                  <a:srgbClr val="374151"/>
                </a:solidFill>
                <a:effectLst/>
                <a:latin typeface="Söhne"/>
              </a:rPr>
              <a:t> directly (Customer -&gt; </a:t>
            </a:r>
            <a:r>
              <a:rPr lang="en-GB" b="0" i="0" dirty="0" err="1">
                <a:solidFill>
                  <a:srgbClr val="374151"/>
                </a:solidFill>
                <a:effectLst/>
                <a:latin typeface="Söhne"/>
              </a:rPr>
              <a:t>OrderItem</a:t>
            </a:r>
            <a:r>
              <a:rPr lang="en-GB" b="0" i="0" dirty="0">
                <a:solidFill>
                  <a:srgbClr val="374151"/>
                </a:solidFill>
                <a:effectLst/>
                <a:latin typeface="Söhne"/>
              </a:rPr>
              <a:t>), it can create a fan redundancy fan trap.</a:t>
            </a:r>
          </a:p>
          <a:p>
            <a:endParaRPr lang="en-US" altLang="en-US" dirty="0"/>
          </a:p>
        </p:txBody>
      </p:sp>
    </p:spTree>
    <p:extLst>
      <p:ext uri="{BB962C8B-B14F-4D97-AF65-F5344CB8AC3E}">
        <p14:creationId xmlns:p14="http://schemas.microsoft.com/office/powerpoint/2010/main" val="37138932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91138"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70456852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9523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15709438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Rectangle 1026"/>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93186" name="Rectangle 1027"/>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28183840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Rectangle 1026"/>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97282" name="Rectangle 1027"/>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21492114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99330"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0970817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01378"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23560206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5"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03426"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5114436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3" name="Rectangle 2"/>
          <p:cNvSpPr>
            <a:spLocks noGrp="1" noRot="1" noChangeAspect="1" noChangeArrowheads="1" noTextEdit="1"/>
          </p:cNvSpPr>
          <p:nvPr>
            <p:ph type="sldImg"/>
          </p:nvPr>
        </p:nvSpPr>
        <p:spPr bwMode="auto">
          <a:xfrm>
            <a:off x="857250" y="736600"/>
            <a:ext cx="4902200" cy="3678238"/>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105474" name="Rectangle 3"/>
          <p:cNvSpPr>
            <a:spLocks noGrp="1" noChangeArrowheads="1"/>
          </p:cNvSpPr>
          <p:nvPr>
            <p:ph type="body" idx="1"/>
          </p:nvPr>
        </p:nvSpPr>
        <p:spPr bwMode="auto">
          <a:xfrm>
            <a:off x="661988" y="4660900"/>
            <a:ext cx="5292725" cy="4413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8398703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FD89C59-280D-43ED-8FC0-545418D6ECAE}" type="datetimeFigureOut">
              <a:rPr lang="en-US" smtClean="0"/>
              <a:pPr/>
              <a:t>10/13/23</a:t>
            </a:fld>
            <a:endParaRPr lang="en-GB"/>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GB"/>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A6EA856F-7FCD-4AED-824B-82A47E56E707}" type="slidenum">
              <a:rPr lang="en-GB" smtClean="0"/>
              <a:pPr/>
              <a:t>‹#›</a:t>
            </a:fld>
            <a:endParaRPr lang="en-GB"/>
          </a:p>
        </p:txBody>
      </p:sp>
      <p:pic>
        <p:nvPicPr>
          <p:cNvPr id="4" name="Picture 3"/>
          <p:cNvPicPr>
            <a:picLocks noChangeAspect="1"/>
          </p:cNvPicPr>
          <p:nvPr userDrawn="1"/>
        </p:nvPicPr>
        <p:blipFill>
          <a:blip r:embed="rId2"/>
          <a:stretch>
            <a:fillRect/>
          </a:stretch>
        </p:blipFill>
        <p:spPr>
          <a:xfrm>
            <a:off x="108000" y="108000"/>
            <a:ext cx="2857500" cy="1000125"/>
          </a:xfrm>
          <a:prstGeom prst="rect">
            <a:avLst/>
          </a:prstGeom>
        </p:spPr>
      </p:pic>
      <p:pic>
        <p:nvPicPr>
          <p:cNvPr id="16" name="Picture 15"/>
          <p:cNvPicPr>
            <a:picLocks noChangeAspect="1"/>
          </p:cNvPicPr>
          <p:nvPr userDrawn="1"/>
        </p:nvPicPr>
        <p:blipFill>
          <a:blip r:embed="rId3"/>
          <a:stretch>
            <a:fillRect/>
          </a:stretch>
        </p:blipFill>
        <p:spPr>
          <a:xfrm>
            <a:off x="7596000" y="108000"/>
            <a:ext cx="1543050" cy="1143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dirty="0"/>
              <a:t>Click to edit Master title style</a:t>
            </a:r>
          </a:p>
        </p:txBody>
      </p:sp>
      <p:sp>
        <p:nvSpPr>
          <p:cNvPr id="4" name="Date Placeholder 3"/>
          <p:cNvSpPr>
            <a:spLocks noGrp="1"/>
          </p:cNvSpPr>
          <p:nvPr>
            <p:ph type="dt" sz="half" idx="10"/>
          </p:nvPr>
        </p:nvSpPr>
        <p:spPr/>
        <p:txBody>
          <a:bodyPr/>
          <a:lstStyle/>
          <a:p>
            <a:fld id="{EFD89C59-280D-43ED-8FC0-545418D6ECAE}" type="datetimeFigureOut">
              <a:rPr lang="en-US" smtClean="0"/>
              <a:pPr/>
              <a:t>10/13/23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EFD89C59-280D-43ED-8FC0-545418D6ECAE}" type="datetimeFigureOut">
              <a:rPr lang="en-US" smtClean="0"/>
              <a:pPr/>
              <a:t>10/13/23</a:t>
            </a:fld>
            <a:endParaRPr lang="en-GB"/>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p:txBody>
          <a:bodyPr/>
          <a:lstStyle/>
          <a:p>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EFD89C59-280D-43ED-8FC0-545418D6ECAE}" type="datetimeFigureOut">
              <a:rPr lang="en-US" smtClean="0"/>
              <a:pPr/>
              <a:t>10/13/23</a:t>
            </a:fld>
            <a:endParaRPr lang="en-GB"/>
          </a:p>
        </p:txBody>
      </p:sp>
      <p:sp>
        <p:nvSpPr>
          <p:cNvPr id="10" name="Slide Number Placeholder 9"/>
          <p:cNvSpPr>
            <a:spLocks noGrp="1"/>
          </p:cNvSpPr>
          <p:nvPr>
            <p:ph type="sldNum" sz="quarter" idx="16"/>
          </p:nvPr>
        </p:nvSpPr>
        <p:spPr/>
        <p:txBody>
          <a:bodyPr rtlCol="0"/>
          <a:lstStyle/>
          <a:p>
            <a:fld id="{A6EA856F-7FCD-4AED-824B-82A47E56E707}" type="slidenum">
              <a:rPr lang="en-GB" smtClean="0"/>
              <a:pPr/>
              <a:t>‹#›</a:t>
            </a:fld>
            <a:endParaRPr lang="en-GB"/>
          </a:p>
        </p:txBody>
      </p:sp>
      <p:sp>
        <p:nvSpPr>
          <p:cNvPr id="12" name="Footer Placeholder 11"/>
          <p:cNvSpPr>
            <a:spLocks noGrp="1"/>
          </p:cNvSpPr>
          <p:nvPr>
            <p:ph type="ftr" sz="quarter" idx="17"/>
          </p:nvPr>
        </p:nvSpPr>
        <p:spPr/>
        <p:txBody>
          <a:bodyPr rtlCol="0"/>
          <a:lstStyle/>
          <a:p>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EFD89C59-280D-43ED-8FC0-545418D6ECAE}" type="datetimeFigureOut">
              <a:rPr lang="en-US" smtClean="0"/>
              <a:pPr/>
              <a:t>10/13/23</a:t>
            </a:fld>
            <a:endParaRPr lang="en-GB"/>
          </a:p>
        </p:txBody>
      </p:sp>
      <p:sp>
        <p:nvSpPr>
          <p:cNvPr id="12" name="Slide Number Placeholder 11"/>
          <p:cNvSpPr>
            <a:spLocks noGrp="1"/>
          </p:cNvSpPr>
          <p:nvPr>
            <p:ph type="sldNum" sz="quarter" idx="16"/>
          </p:nvPr>
        </p:nvSpPr>
        <p:spPr/>
        <p:txBody>
          <a:bodyPr rtlCol="0"/>
          <a:lstStyle/>
          <a:p>
            <a:fld id="{A6EA856F-7FCD-4AED-824B-82A47E56E707}" type="slidenum">
              <a:rPr lang="en-GB" smtClean="0"/>
              <a:pPr/>
              <a:t>‹#›</a:t>
            </a:fld>
            <a:endParaRPr lang="en-GB"/>
          </a:p>
        </p:txBody>
      </p:sp>
      <p:sp>
        <p:nvSpPr>
          <p:cNvPr id="14" name="Footer Placeholder 13"/>
          <p:cNvSpPr>
            <a:spLocks noGrp="1"/>
          </p:cNvSpPr>
          <p:nvPr>
            <p:ph type="ftr" sz="quarter" idx="17"/>
          </p:nvPr>
        </p:nvSpPr>
        <p:spPr/>
        <p:txBody>
          <a:bodyPr rtlCol="0"/>
          <a:lstStyle/>
          <a:p>
            <a:endParaRPr lang="en-GB"/>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EFD89C59-280D-43ED-8FC0-545418D6ECAE}" type="datetimeFigureOut">
              <a:rPr lang="en-US" smtClean="0"/>
              <a:pPr/>
              <a:t>10/13/23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D89C59-280D-43ED-8FC0-545418D6ECAE}" type="datetimeFigureOut">
              <a:rPr lang="en-US" smtClean="0"/>
              <a:pPr/>
              <a:t>10/13/23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A6EA856F-7FCD-4AED-824B-82A47E56E70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EFD89C59-280D-43ED-8FC0-545418D6ECAE}" type="datetimeFigureOut">
              <a:rPr lang="en-US" smtClean="0"/>
              <a:pPr/>
              <a:t>10/13/23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A6EA856F-7FCD-4AED-824B-82A47E56E707}" type="slidenum">
              <a:rPr lang="en-GB" smtClean="0"/>
              <a:pPr/>
              <a:t>‹#›</a:t>
            </a:fld>
            <a:endParaRPr lang="en-GB"/>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FD89C59-280D-43ED-8FC0-545418D6ECAE}" type="datetimeFigureOut">
              <a:rPr lang="en-US" smtClean="0"/>
              <a:pPr/>
              <a:t>10/13/23</a:t>
            </a:fld>
            <a:endParaRPr lang="en-GB"/>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A6EA856F-7FCD-4AED-824B-82A47E56E707}" type="slidenum">
              <a:rPr lang="en-GB" smtClean="0"/>
              <a:pPr/>
              <a:t>‹#›</a:t>
            </a:fld>
            <a:endParaRPr lang="en-GB"/>
          </a:p>
        </p:txBody>
      </p:sp>
      <p:sp>
        <p:nvSpPr>
          <p:cNvPr id="14" name="Footer Placeholder 13"/>
          <p:cNvSpPr>
            <a:spLocks noGrp="1"/>
          </p:cNvSpPr>
          <p:nvPr>
            <p:ph type="ftr" sz="quarter" idx="12"/>
          </p:nvPr>
        </p:nvSpPr>
        <p:spPr>
          <a:xfrm>
            <a:off x="1600200" y="6248206"/>
            <a:ext cx="4572000" cy="365125"/>
          </a:xfrm>
        </p:spPr>
        <p:txBody>
          <a:bodyPr rtlCol="0"/>
          <a:lstStyle/>
          <a:p>
            <a:endParaRPr lang="en-GB"/>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FD89C59-280D-43ED-8FC0-545418D6ECAE}" type="datetimeFigureOut">
              <a:rPr lang="en-US" smtClean="0"/>
              <a:pPr/>
              <a:t>10/13/23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EA856F-7FCD-4AED-824B-82A47E56E70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FD89C59-280D-43ED-8FC0-545418D6ECAE}" type="datetimeFigureOut">
              <a:rPr lang="en-US" smtClean="0"/>
              <a:pPr/>
              <a:t>10/13/23</a:t>
            </a:fld>
            <a:endParaRPr lang="en-GB"/>
          </a:p>
        </p:txBody>
      </p:sp>
      <p:sp>
        <p:nvSpPr>
          <p:cNvPr id="5" name="Footer Placeholder 4"/>
          <p:cNvSpPr>
            <a:spLocks noGrp="1"/>
          </p:cNvSpPr>
          <p:nvPr>
            <p:ph type="ftr" sz="quarter" idx="11"/>
          </p:nvPr>
        </p:nvSpPr>
        <p:spPr>
          <a:xfrm>
            <a:off x="457201" y="6248207"/>
            <a:ext cx="5573483" cy="365125"/>
          </a:xfrm>
        </p:spPr>
        <p:txBody>
          <a:bodyPr/>
          <a:lstStyle/>
          <a:p>
            <a:endParaRPr lang="en-GB"/>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A6EA856F-7FCD-4AED-824B-82A47E56E70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dirty="0"/>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FD89C59-280D-43ED-8FC0-545418D6ECAE}" type="datetimeFigureOut">
              <a:rPr lang="en-US" smtClean="0"/>
              <a:pPr/>
              <a:t>10/13/23</a:t>
            </a:fld>
            <a:endParaRPr lang="en-GB"/>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A6EA856F-7FCD-4AED-824B-82A47E56E70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150.png"/><Relationship Id="rId4" Type="http://schemas.openxmlformats.org/officeDocument/2006/relationships/customXml" Target="../ink/ink1.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4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Entity relationship Diagrams</a:t>
            </a:r>
          </a:p>
        </p:txBody>
      </p:sp>
      <p:sp>
        <p:nvSpPr>
          <p:cNvPr id="3" name="Subtitle 2"/>
          <p:cNvSpPr>
            <a:spLocks noGrp="1"/>
          </p:cNvSpPr>
          <p:nvPr>
            <p:ph type="subTitle" idx="1"/>
          </p:nvPr>
        </p:nvSpPr>
        <p:spPr/>
        <p:txBody>
          <a:bodyPr>
            <a:normAutofit fontScale="77500" lnSpcReduction="20000"/>
          </a:bodyPr>
          <a:lstStyle/>
          <a:p>
            <a:r>
              <a:rPr lang="en-GB" dirty="0"/>
              <a:t>ACCA7002-Database Systems (DBS)</a:t>
            </a:r>
          </a:p>
          <a:p>
            <a:r>
              <a:rPr lang="en-GB" dirty="0"/>
              <a:t>Dr Suresh </a:t>
            </a:r>
            <a:r>
              <a:rPr lang="en-GB" dirty="0" err="1"/>
              <a:t>Shanmugasundaram</a:t>
            </a:r>
            <a:endParaRPr lang="en-GB" dirty="0"/>
          </a:p>
        </p:txBody>
      </p:sp>
      <p:sp>
        <p:nvSpPr>
          <p:cNvPr id="5" name="Date Placeholder 4"/>
          <p:cNvSpPr>
            <a:spLocks noGrp="1"/>
          </p:cNvSpPr>
          <p:nvPr>
            <p:ph type="dt" sz="half" idx="10"/>
          </p:nvPr>
        </p:nvSpPr>
        <p:spPr/>
        <p:txBody>
          <a:bodyPr/>
          <a:lstStyle/>
          <a:p>
            <a:r>
              <a:rPr lang="en-US" dirty="0"/>
              <a:t>Week:</a:t>
            </a:r>
          </a:p>
          <a:p>
            <a:r>
              <a:rPr lang="en-US" dirty="0"/>
              <a:t>10-Oct-2023</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F19F0-7D6C-4066-B731-F090A48F978B}"/>
              </a:ext>
            </a:extLst>
          </p:cNvPr>
          <p:cNvSpPr>
            <a:spLocks noGrp="1"/>
          </p:cNvSpPr>
          <p:nvPr>
            <p:ph type="title"/>
          </p:nvPr>
        </p:nvSpPr>
        <p:spPr/>
        <p:txBody>
          <a:bodyPr>
            <a:normAutofit/>
          </a:bodyPr>
          <a:lstStyle/>
          <a:p>
            <a:pPr algn="ctr"/>
            <a:r>
              <a:rPr lang="en-GB" dirty="0"/>
              <a:t>Recap Quiz</a:t>
            </a:r>
          </a:p>
        </p:txBody>
      </p:sp>
      <p:pic>
        <p:nvPicPr>
          <p:cNvPr id="1026" name="Picture 2">
            <a:extLst>
              <a:ext uri="{FF2B5EF4-FFF2-40B4-BE49-F238E27FC236}">
                <a16:creationId xmlns:a16="http://schemas.microsoft.com/office/drawing/2014/main" id="{7D6D5110-40F1-98F3-4302-E9C57A411003}"/>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2441575" y="1600200"/>
            <a:ext cx="4495800"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35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2348880"/>
            <a:ext cx="3763692" cy="2520280"/>
          </a:xfrm>
        </p:spPr>
        <p:txBody>
          <a:bodyPr/>
          <a:lstStyle/>
          <a:p>
            <a:r>
              <a:rPr lang="en-US" dirty="0"/>
              <a:t>Describe the functionalities of the database components</a:t>
            </a:r>
          </a:p>
        </p:txBody>
      </p:sp>
      <p:pic>
        <p:nvPicPr>
          <p:cNvPr id="6" name="Picture 4">
            <a:extLst>
              <a:ext uri="{FF2B5EF4-FFF2-40B4-BE49-F238E27FC236}">
                <a16:creationId xmlns:a16="http://schemas.microsoft.com/office/drawing/2014/main" id="{04FBD2DD-946C-0501-0E24-B8C246CE69BE}"/>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622772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DML Pre-processor</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lnSpcReduction="10000"/>
          </a:bodyPr>
          <a:lstStyle/>
          <a:p>
            <a:r>
              <a:rPr lang="en-GB" b="1" i="0" dirty="0">
                <a:effectLst/>
                <a:latin typeface="Söhne"/>
              </a:rPr>
              <a:t>Syntax Verification</a:t>
            </a:r>
          </a:p>
          <a:p>
            <a:r>
              <a:rPr lang="en-GB" b="1" i="0" dirty="0">
                <a:effectLst/>
                <a:latin typeface="Söhne"/>
              </a:rPr>
              <a:t>Semantic Checking</a:t>
            </a:r>
          </a:p>
          <a:p>
            <a:r>
              <a:rPr lang="en-GB" b="1" i="0" dirty="0">
                <a:effectLst/>
                <a:latin typeface="Söhne"/>
              </a:rPr>
              <a:t>Query Optimization</a:t>
            </a:r>
          </a:p>
          <a:p>
            <a:r>
              <a:rPr lang="en-GB" b="1" i="0" dirty="0">
                <a:effectLst/>
                <a:latin typeface="Söhne"/>
              </a:rPr>
              <a:t>Access Path Selection</a:t>
            </a:r>
          </a:p>
          <a:p>
            <a:r>
              <a:rPr lang="en-GB" b="1" i="0" dirty="0">
                <a:effectLst/>
                <a:latin typeface="Söhne"/>
              </a:rPr>
              <a:t>Transaction Handling</a:t>
            </a:r>
          </a:p>
          <a:p>
            <a:r>
              <a:rPr lang="en-GB" b="1" i="0" dirty="0">
                <a:effectLst/>
                <a:latin typeface="Söhne"/>
              </a:rPr>
              <a:t>Security Verification</a:t>
            </a:r>
          </a:p>
          <a:p>
            <a:r>
              <a:rPr lang="en-GB" b="1" i="0" dirty="0">
                <a:effectLst/>
                <a:latin typeface="Söhne"/>
              </a:rPr>
              <a:t>Error Handling</a:t>
            </a:r>
          </a:p>
          <a:p>
            <a:r>
              <a:rPr lang="en-GB" b="1" i="0" dirty="0">
                <a:effectLst/>
                <a:latin typeface="Söhne"/>
              </a:rPr>
              <a:t>Data Integrity Enforcement</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577B148C-9C19-F98B-A8F2-68D782E32E7C}"/>
              </a:ext>
            </a:extLst>
          </p:cNvPr>
          <p:cNvSpPr/>
          <p:nvPr/>
        </p:nvSpPr>
        <p:spPr>
          <a:xfrm>
            <a:off x="4427984" y="2780928"/>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236465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Query processor</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fontScale="92500" lnSpcReduction="20000"/>
          </a:bodyPr>
          <a:lstStyle/>
          <a:p>
            <a:r>
              <a:rPr lang="en-GB" b="1" i="0" dirty="0">
                <a:effectLst/>
                <a:latin typeface="Söhne"/>
              </a:rPr>
              <a:t>Parsing and Lexical Analysis</a:t>
            </a:r>
          </a:p>
          <a:p>
            <a:r>
              <a:rPr lang="en-GB" b="1" i="0" dirty="0">
                <a:effectLst/>
                <a:latin typeface="Söhne"/>
              </a:rPr>
              <a:t>Semantic Analysis</a:t>
            </a:r>
          </a:p>
          <a:p>
            <a:r>
              <a:rPr lang="en-GB" b="1" i="0" dirty="0">
                <a:effectLst/>
                <a:latin typeface="Söhne"/>
              </a:rPr>
              <a:t>Query Optimization</a:t>
            </a:r>
          </a:p>
          <a:p>
            <a:r>
              <a:rPr lang="en-GB" b="1" i="0" dirty="0">
                <a:effectLst/>
                <a:latin typeface="Söhne"/>
              </a:rPr>
              <a:t>Logical Plan Generation</a:t>
            </a:r>
          </a:p>
          <a:p>
            <a:r>
              <a:rPr lang="en-GB" b="1" i="0" dirty="0">
                <a:effectLst/>
                <a:latin typeface="Söhne"/>
              </a:rPr>
              <a:t>Physical Plan Generation</a:t>
            </a:r>
          </a:p>
          <a:p>
            <a:r>
              <a:rPr lang="en-GB" b="1" i="0" dirty="0">
                <a:effectLst/>
                <a:latin typeface="Söhne"/>
              </a:rPr>
              <a:t>Execution Plan Execution</a:t>
            </a:r>
          </a:p>
          <a:p>
            <a:r>
              <a:rPr lang="en-GB" b="1" i="0" dirty="0">
                <a:effectLst/>
                <a:latin typeface="Söhne"/>
              </a:rPr>
              <a:t>Result Formation and Presentation</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19310DCE-7914-EF25-1C6A-A2D4FA18D697}"/>
              </a:ext>
            </a:extLst>
          </p:cNvPr>
          <p:cNvSpPr/>
          <p:nvPr/>
        </p:nvSpPr>
        <p:spPr>
          <a:xfrm>
            <a:off x="5949790" y="2780928"/>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051083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DDL Compiler</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a:bodyPr>
          <a:lstStyle/>
          <a:p>
            <a:r>
              <a:rPr lang="en-GB" b="1" i="0" dirty="0">
                <a:effectLst/>
                <a:latin typeface="Söhne"/>
              </a:rPr>
              <a:t>Syntax and Semantic Analysis</a:t>
            </a:r>
          </a:p>
          <a:p>
            <a:r>
              <a:rPr lang="en-GB" b="1" i="0" dirty="0">
                <a:effectLst/>
                <a:latin typeface="Söhne"/>
              </a:rPr>
              <a:t>Schema Validation</a:t>
            </a:r>
          </a:p>
          <a:p>
            <a:r>
              <a:rPr lang="en-GB" b="1" i="0" dirty="0">
                <a:effectLst/>
                <a:latin typeface="Söhne"/>
              </a:rPr>
              <a:t>Query Optimization</a:t>
            </a:r>
          </a:p>
          <a:p>
            <a:r>
              <a:rPr lang="en-GB" b="1" i="0" dirty="0">
                <a:effectLst/>
                <a:latin typeface="Söhne"/>
              </a:rPr>
              <a:t>Transaction Handling</a:t>
            </a:r>
          </a:p>
          <a:p>
            <a:r>
              <a:rPr lang="en-GB" b="1" i="0" dirty="0">
                <a:effectLst/>
                <a:latin typeface="Söhne"/>
              </a:rPr>
              <a:t>Metadata Update</a:t>
            </a:r>
          </a:p>
          <a:p>
            <a:r>
              <a:rPr lang="en-GB" b="1" i="0" dirty="0">
                <a:effectLst/>
                <a:latin typeface="Söhne"/>
              </a:rPr>
              <a:t>Error Handling</a:t>
            </a:r>
          </a:p>
          <a:p>
            <a:r>
              <a:rPr lang="en-GB" b="1" i="0" dirty="0">
                <a:effectLst/>
                <a:latin typeface="Söhne"/>
              </a:rPr>
              <a:t>Execution of DDL Statements</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9C09EE12-53AD-50A0-7A9F-5D62384C9F20}"/>
              </a:ext>
            </a:extLst>
          </p:cNvPr>
          <p:cNvSpPr/>
          <p:nvPr/>
        </p:nvSpPr>
        <p:spPr>
          <a:xfrm>
            <a:off x="7452320" y="2780928"/>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70306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Program Object Code</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a:bodyPr>
          <a:lstStyle/>
          <a:p>
            <a:r>
              <a:rPr lang="en-GB" b="1" i="0" dirty="0">
                <a:effectLst/>
                <a:latin typeface="Söhne"/>
              </a:rPr>
              <a:t>Storage and Retrieval</a:t>
            </a:r>
          </a:p>
          <a:p>
            <a:r>
              <a:rPr lang="en-GB" b="1" i="0" dirty="0">
                <a:effectLst/>
                <a:latin typeface="Söhne"/>
              </a:rPr>
              <a:t>Dependency Tracking</a:t>
            </a:r>
            <a:endParaRPr lang="en-GB" b="1" dirty="0">
              <a:latin typeface="Söhne"/>
            </a:endParaRPr>
          </a:p>
          <a:p>
            <a:r>
              <a:rPr lang="en-GB" b="1" i="0" dirty="0">
                <a:effectLst/>
                <a:latin typeface="Söhne"/>
              </a:rPr>
              <a:t>Metadata Management</a:t>
            </a:r>
          </a:p>
          <a:p>
            <a:r>
              <a:rPr lang="en-GB" b="1" i="0" dirty="0">
                <a:effectLst/>
                <a:latin typeface="Söhne"/>
              </a:rPr>
              <a:t>Access Control and Security</a:t>
            </a:r>
          </a:p>
          <a:p>
            <a:r>
              <a:rPr lang="en-GB" b="1" i="0" dirty="0">
                <a:effectLst/>
                <a:latin typeface="Söhne"/>
              </a:rPr>
              <a:t>Query and Analysis</a:t>
            </a:r>
          </a:p>
          <a:p>
            <a:r>
              <a:rPr lang="en-GB" b="1" i="0" dirty="0">
                <a:effectLst/>
                <a:latin typeface="Söhne"/>
              </a:rPr>
              <a:t>Integration with Build Systems</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9C09EE12-53AD-50A0-7A9F-5D62384C9F20}"/>
              </a:ext>
            </a:extLst>
          </p:cNvPr>
          <p:cNvSpPr/>
          <p:nvPr/>
        </p:nvSpPr>
        <p:spPr>
          <a:xfrm>
            <a:off x="4499992" y="3511525"/>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593502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Database Manager</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fontScale="85000" lnSpcReduction="20000"/>
          </a:bodyPr>
          <a:lstStyle/>
          <a:p>
            <a:r>
              <a:rPr lang="en-GB" b="1" i="0" dirty="0">
                <a:effectLst/>
                <a:latin typeface="Söhne"/>
              </a:rPr>
              <a:t>Storage and Retrieval</a:t>
            </a:r>
          </a:p>
          <a:p>
            <a:r>
              <a:rPr lang="en-GB" b="1" i="0" dirty="0">
                <a:effectLst/>
                <a:latin typeface="Söhne"/>
              </a:rPr>
              <a:t>Query Processing and Optimization</a:t>
            </a:r>
          </a:p>
          <a:p>
            <a:r>
              <a:rPr lang="en-GB" b="1" i="0" dirty="0">
                <a:effectLst/>
                <a:latin typeface="Söhne"/>
              </a:rPr>
              <a:t>Transaction Management</a:t>
            </a:r>
          </a:p>
          <a:p>
            <a:r>
              <a:rPr lang="en-GB" b="1" i="0" dirty="0">
                <a:effectLst/>
                <a:latin typeface="Söhne"/>
              </a:rPr>
              <a:t>Concurrency Control</a:t>
            </a:r>
          </a:p>
          <a:p>
            <a:r>
              <a:rPr lang="en-GB" b="1" i="0" dirty="0">
                <a:effectLst/>
                <a:latin typeface="Söhne"/>
              </a:rPr>
              <a:t>Data Integrity and Constraints</a:t>
            </a:r>
          </a:p>
          <a:p>
            <a:r>
              <a:rPr lang="en-GB" b="1" i="0" dirty="0">
                <a:effectLst/>
                <a:latin typeface="Söhne"/>
              </a:rPr>
              <a:t>Database Backup and Recovery</a:t>
            </a:r>
          </a:p>
          <a:p>
            <a:r>
              <a:rPr lang="en-GB" b="1" i="0" dirty="0">
                <a:effectLst/>
                <a:latin typeface="Söhne"/>
              </a:rPr>
              <a:t>Metadata Management</a:t>
            </a:r>
          </a:p>
          <a:p>
            <a:r>
              <a:rPr lang="en-GB" b="1" i="0" dirty="0">
                <a:effectLst/>
                <a:latin typeface="Söhne"/>
              </a:rPr>
              <a:t>Optimization of Database Performance</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9C09EE12-53AD-50A0-7A9F-5D62384C9F20}"/>
              </a:ext>
            </a:extLst>
          </p:cNvPr>
          <p:cNvSpPr/>
          <p:nvPr/>
        </p:nvSpPr>
        <p:spPr>
          <a:xfrm>
            <a:off x="5949790" y="3511525"/>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056614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Database Manager</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07504" y="1772815"/>
            <a:ext cx="3888432" cy="4658147"/>
          </a:xfrm>
        </p:spPr>
        <p:txBody>
          <a:bodyPr>
            <a:normAutofit/>
          </a:bodyPr>
          <a:lstStyle/>
          <a:p>
            <a:r>
              <a:rPr lang="en-GB" b="1" i="0" dirty="0">
                <a:effectLst/>
                <a:latin typeface="Söhne"/>
              </a:rPr>
              <a:t>Metadata Storage</a:t>
            </a:r>
          </a:p>
          <a:p>
            <a:r>
              <a:rPr lang="en-GB" b="1" i="0" dirty="0">
                <a:effectLst/>
                <a:latin typeface="Söhne"/>
              </a:rPr>
              <a:t>Metadata Retrieva</a:t>
            </a:r>
            <a:r>
              <a:rPr lang="en-GB" b="1" dirty="0">
                <a:latin typeface="Söhne"/>
              </a:rPr>
              <a:t>l</a:t>
            </a:r>
          </a:p>
          <a:p>
            <a:r>
              <a:rPr lang="en-GB" b="1" i="0" dirty="0">
                <a:effectLst/>
                <a:latin typeface="Söhne"/>
              </a:rPr>
              <a:t>Metadata Update and Maintenance</a:t>
            </a:r>
          </a:p>
          <a:p>
            <a:r>
              <a:rPr lang="en-GB" b="1" i="0" dirty="0">
                <a:effectLst/>
                <a:latin typeface="Söhne"/>
              </a:rPr>
              <a:t>Metadata Search and Query</a:t>
            </a:r>
          </a:p>
          <a:p>
            <a:r>
              <a:rPr lang="en-GB" b="1" i="0" dirty="0">
                <a:effectLst/>
                <a:latin typeface="Söhne"/>
              </a:rPr>
              <a:t>Data Relationship and Dependency Management</a:t>
            </a:r>
            <a:endParaRPr lang="en-US" dirty="0"/>
          </a:p>
        </p:txBody>
      </p:sp>
      <p:pic>
        <p:nvPicPr>
          <p:cNvPr id="3" name="Picture 4">
            <a:extLst>
              <a:ext uri="{FF2B5EF4-FFF2-40B4-BE49-F238E27FC236}">
                <a16:creationId xmlns:a16="http://schemas.microsoft.com/office/drawing/2014/main" id="{1C04CB95-9D5E-0D08-B752-E46D0DBC3E1C}"/>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1196" y="1600200"/>
            <a:ext cx="5165300" cy="48307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12700">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Lst>
        </p:spPr>
      </p:pic>
      <p:sp>
        <p:nvSpPr>
          <p:cNvPr id="4" name="Frame 3">
            <a:extLst>
              <a:ext uri="{FF2B5EF4-FFF2-40B4-BE49-F238E27FC236}">
                <a16:creationId xmlns:a16="http://schemas.microsoft.com/office/drawing/2014/main" id="{9C09EE12-53AD-50A0-7A9F-5D62384C9F20}"/>
              </a:ext>
            </a:extLst>
          </p:cNvPr>
          <p:cNvSpPr/>
          <p:nvPr/>
        </p:nvSpPr>
        <p:spPr>
          <a:xfrm>
            <a:off x="7380312" y="3511525"/>
            <a:ext cx="1008112" cy="504056"/>
          </a:xfrm>
          <a:prstGeom prst="frame">
            <a:avLst/>
          </a:prstGeom>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657792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 Database Schema Design</a:t>
            </a:r>
          </a:p>
        </p:txBody>
      </p:sp>
      <p:sp>
        <p:nvSpPr>
          <p:cNvPr id="5" name="Content Placeholder 4">
            <a:extLst>
              <a:ext uri="{FF2B5EF4-FFF2-40B4-BE49-F238E27FC236}">
                <a16:creationId xmlns:a16="http://schemas.microsoft.com/office/drawing/2014/main" id="{A0C59F25-A399-5201-E059-13C6BA320D43}"/>
              </a:ext>
            </a:extLst>
          </p:cNvPr>
          <p:cNvSpPr>
            <a:spLocks noGrp="1"/>
          </p:cNvSpPr>
          <p:nvPr>
            <p:ph sz="quarter" idx="1"/>
          </p:nvPr>
        </p:nvSpPr>
        <p:spPr>
          <a:xfrm>
            <a:off x="179512" y="1916832"/>
            <a:ext cx="8153400" cy="3096344"/>
          </a:xfrm>
        </p:spPr>
        <p:txBody>
          <a:bodyPr>
            <a:noAutofit/>
          </a:bodyPr>
          <a:lstStyle/>
          <a:p>
            <a:r>
              <a:rPr lang="en-US" sz="2800" dirty="0"/>
              <a:t>Choose a real-life example of database</a:t>
            </a:r>
          </a:p>
          <a:p>
            <a:r>
              <a:rPr lang="en-US" sz="2800" dirty="0"/>
              <a:t>design a database schema for the scenario, </a:t>
            </a:r>
          </a:p>
          <a:p>
            <a:pPr marL="0" indent="0">
              <a:buNone/>
            </a:pPr>
            <a:r>
              <a:rPr lang="en-US" sz="2800" dirty="0"/>
              <a:t>(identifying tables, columns, and relationships)</a:t>
            </a:r>
          </a:p>
          <a:p>
            <a:r>
              <a:rPr lang="en-US" sz="2800" dirty="0"/>
              <a:t>Present it with justification of your choice</a:t>
            </a:r>
          </a:p>
        </p:txBody>
      </p:sp>
      <p:pic>
        <p:nvPicPr>
          <p:cNvPr id="1026" name="Picture 2">
            <a:extLst>
              <a:ext uri="{FF2B5EF4-FFF2-40B4-BE49-F238E27FC236}">
                <a16:creationId xmlns:a16="http://schemas.microsoft.com/office/drawing/2014/main" id="{02529E35-6F90-7396-FBF1-CE822DA692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4005064"/>
            <a:ext cx="2852936" cy="285293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8C96821-182C-CB30-6631-113FDDAC31A7}"/>
              </a:ext>
            </a:extLst>
          </p:cNvPr>
          <p:cNvSpPr txBox="1"/>
          <p:nvPr/>
        </p:nvSpPr>
        <p:spPr>
          <a:xfrm>
            <a:off x="5491848" y="5983069"/>
            <a:ext cx="3652152" cy="338554"/>
          </a:xfrm>
          <a:prstGeom prst="rect">
            <a:avLst/>
          </a:prstGeom>
          <a:noFill/>
        </p:spPr>
        <p:txBody>
          <a:bodyPr wrap="square">
            <a:spAutoFit/>
          </a:bodyPr>
          <a:lstStyle/>
          <a:p>
            <a:r>
              <a:rPr lang="en-US" sz="1600" dirty="0"/>
              <a:t>https://</a:t>
            </a:r>
            <a:r>
              <a:rPr lang="en-US" sz="1600" dirty="0" err="1"/>
              <a:t>forms.office.com</a:t>
            </a:r>
            <a:r>
              <a:rPr lang="en-US" sz="1600" dirty="0"/>
              <a:t>/e/C1e1iLGPJ1</a:t>
            </a:r>
          </a:p>
        </p:txBody>
      </p:sp>
    </p:spTree>
    <p:extLst>
      <p:ext uri="{BB962C8B-B14F-4D97-AF65-F5344CB8AC3E}">
        <p14:creationId xmlns:p14="http://schemas.microsoft.com/office/powerpoint/2010/main" val="36679169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Activity - Database Schema Design</a:t>
            </a:r>
          </a:p>
        </p:txBody>
      </p:sp>
      <p:pic>
        <p:nvPicPr>
          <p:cNvPr id="4" name="Picture 3">
            <a:extLst>
              <a:ext uri="{FF2B5EF4-FFF2-40B4-BE49-F238E27FC236}">
                <a16:creationId xmlns:a16="http://schemas.microsoft.com/office/drawing/2014/main" id="{77B4D896-A24C-68B3-442E-2F5DAAD642D2}"/>
              </a:ext>
            </a:extLst>
          </p:cNvPr>
          <p:cNvPicPr>
            <a:picLocks noChangeAspect="1"/>
          </p:cNvPicPr>
          <p:nvPr/>
        </p:nvPicPr>
        <p:blipFill rotWithShape="1">
          <a:blip r:embed="rId3"/>
          <a:srcRect t="14378"/>
          <a:stretch/>
        </p:blipFill>
        <p:spPr>
          <a:xfrm>
            <a:off x="617088" y="1628800"/>
            <a:ext cx="7645400" cy="4784576"/>
          </a:xfrm>
          <a:prstGeom prst="rect">
            <a:avLst/>
          </a:prstGeom>
        </p:spPr>
      </p:pic>
    </p:spTree>
    <p:extLst>
      <p:ext uri="{BB962C8B-B14F-4D97-AF65-F5344CB8AC3E}">
        <p14:creationId xmlns:p14="http://schemas.microsoft.com/office/powerpoint/2010/main" val="18476995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F8F2D01-95C8-42D0-A394-E1D794994E0B}" type="slidenum">
              <a:rPr lang="en-GB" altLang="en-US"/>
              <a:pPr/>
              <a:t>12</a:t>
            </a:fld>
            <a:endParaRPr lang="en-GB" altLang="en-US"/>
          </a:p>
        </p:txBody>
      </p:sp>
      <p:sp>
        <p:nvSpPr>
          <p:cNvPr id="6146"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Objectives</a:t>
            </a:r>
          </a:p>
        </p:txBody>
      </p:sp>
      <p:sp>
        <p:nvSpPr>
          <p:cNvPr id="6147" name="Rectangle 3"/>
          <p:cNvSpPr>
            <a:spLocks noGrp="1" noChangeArrowheads="1"/>
          </p:cNvSpPr>
          <p:nvPr>
            <p:ph type="body" idx="1"/>
          </p:nvPr>
        </p:nvSpPr>
        <p:spPr>
          <a:xfrm>
            <a:off x="638175" y="1772816"/>
            <a:ext cx="8505825"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2500" lnSpcReduction="20000"/>
          </a:bodyPr>
          <a:lstStyle/>
          <a:p>
            <a:r>
              <a:rPr lang="en-AU" altLang="en-US" b="1" dirty="0">
                <a:latin typeface="Times" panose="02020603050405020304" pitchFamily="18" charset="0"/>
                <a:cs typeface="Times New Roman" panose="02020603050405020304" pitchFamily="18" charset="0"/>
              </a:rPr>
              <a:t>How to use Entity–Relationship (ER) </a:t>
            </a:r>
            <a:r>
              <a:rPr lang="en-AU" altLang="en-US" b="1" dirty="0" err="1">
                <a:latin typeface="Times" panose="02020603050405020304" pitchFamily="18" charset="0"/>
                <a:cs typeface="Times New Roman" panose="02020603050405020304" pitchFamily="18" charset="0"/>
              </a:rPr>
              <a:t>modeling</a:t>
            </a:r>
            <a:r>
              <a:rPr lang="en-AU" altLang="en-US" b="1" dirty="0">
                <a:latin typeface="Times" panose="02020603050405020304" pitchFamily="18" charset="0"/>
                <a:cs typeface="Times New Roman" panose="02020603050405020304" pitchFamily="18" charset="0"/>
              </a:rPr>
              <a:t> in database design.</a:t>
            </a:r>
            <a:r>
              <a:rPr lang="en-GB" altLang="en-US" b="1" dirty="0">
                <a:latin typeface="Times" panose="02020603050405020304" pitchFamily="18" charset="0"/>
              </a:rPr>
              <a:t> </a:t>
            </a:r>
          </a:p>
          <a:p>
            <a:pPr>
              <a:lnSpc>
                <a:spcPct val="0"/>
              </a:lnSpc>
            </a:pPr>
            <a:endParaRPr lang="en-GB" altLang="en-US" b="1" dirty="0">
              <a:latin typeface="Times" panose="02020603050405020304" pitchFamily="18" charset="0"/>
            </a:endParaRPr>
          </a:p>
          <a:p>
            <a:r>
              <a:rPr lang="en-AU" altLang="en-US" b="1" dirty="0">
                <a:latin typeface="Times" panose="02020603050405020304" pitchFamily="18" charset="0"/>
                <a:cs typeface="Times New Roman" panose="02020603050405020304" pitchFamily="18" charset="0"/>
              </a:rPr>
              <a:t>Basic concepts associated with ER model.</a:t>
            </a:r>
            <a:r>
              <a:rPr lang="en-GB" altLang="en-US" b="1" dirty="0">
                <a:latin typeface="Times" panose="02020603050405020304" pitchFamily="18" charset="0"/>
              </a:rPr>
              <a:t> </a:t>
            </a:r>
          </a:p>
          <a:p>
            <a:pPr>
              <a:lnSpc>
                <a:spcPct val="0"/>
              </a:lnSpc>
            </a:pPr>
            <a:endParaRPr lang="en-GB" altLang="en-US" b="1" dirty="0">
              <a:latin typeface="Times" panose="02020603050405020304" pitchFamily="18" charset="0"/>
            </a:endParaRPr>
          </a:p>
          <a:p>
            <a:r>
              <a:rPr lang="en-AU" altLang="en-US" b="1" dirty="0">
                <a:latin typeface="Times" panose="02020603050405020304" pitchFamily="18" charset="0"/>
                <a:cs typeface="Times New Roman" panose="02020603050405020304" pitchFamily="18" charset="0"/>
              </a:rPr>
              <a:t>Diagrammatic technique for displaying ER model using Unified </a:t>
            </a:r>
            <a:r>
              <a:rPr lang="en-AU" altLang="en-US" b="1" dirty="0" err="1">
                <a:latin typeface="Times" panose="02020603050405020304" pitchFamily="18" charset="0"/>
                <a:cs typeface="Times New Roman" panose="02020603050405020304" pitchFamily="18" charset="0"/>
              </a:rPr>
              <a:t>Modeling</a:t>
            </a:r>
            <a:r>
              <a:rPr lang="en-AU" altLang="en-US" b="1" dirty="0">
                <a:latin typeface="Times" panose="02020603050405020304" pitchFamily="18" charset="0"/>
                <a:cs typeface="Times New Roman" panose="02020603050405020304" pitchFamily="18" charset="0"/>
              </a:rPr>
              <a:t> Language (UML).</a:t>
            </a:r>
          </a:p>
          <a:p>
            <a:pPr>
              <a:lnSpc>
                <a:spcPct val="0"/>
              </a:lnSpc>
            </a:pPr>
            <a:endParaRPr lang="en-GB" altLang="en-US" b="1" dirty="0">
              <a:latin typeface="Times" panose="02020603050405020304" pitchFamily="18" charset="0"/>
            </a:endParaRPr>
          </a:p>
          <a:p>
            <a:r>
              <a:rPr lang="en-AU" altLang="en-US" b="1" dirty="0">
                <a:latin typeface="Times" panose="02020603050405020304" pitchFamily="18" charset="0"/>
                <a:cs typeface="Times New Roman" panose="02020603050405020304" pitchFamily="18" charset="0"/>
              </a:rPr>
              <a:t>How to identify and resolve problems with ER models called connection traps.</a:t>
            </a:r>
            <a:r>
              <a:rPr lang="en-GB" altLang="en-US" b="1" dirty="0">
                <a:latin typeface="Times" panose="02020603050405020304" pitchFamily="18" charset="0"/>
              </a:rPr>
              <a:t> </a:t>
            </a:r>
          </a:p>
          <a:p>
            <a:pPr>
              <a:lnSpc>
                <a:spcPct val="0"/>
              </a:lnSpc>
            </a:pPr>
            <a:endParaRPr lang="en-GB" altLang="en-US" b="1" dirty="0">
              <a:latin typeface="Times" panose="02020603050405020304" pitchFamily="18" charset="0"/>
            </a:endParaRPr>
          </a:p>
          <a:p>
            <a:r>
              <a:rPr lang="en-AU" altLang="en-US" b="1" dirty="0">
                <a:latin typeface="Times" panose="02020603050405020304" pitchFamily="18" charset="0"/>
                <a:cs typeface="Times New Roman" panose="02020603050405020304" pitchFamily="18" charset="0"/>
              </a:rPr>
              <a:t>How to build an ER model from a requirements specification.</a:t>
            </a:r>
            <a:r>
              <a:rPr lang="en-GB" altLang="en-US" b="1" dirty="0">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614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457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809157DD-53F1-4673-8B1E-6FE744C984FA}" type="slidenum">
              <a:rPr lang="en-GB" altLang="en-US"/>
              <a:pPr/>
              <a:t>13</a:t>
            </a:fld>
            <a:endParaRPr lang="en-GB" altLang="en-US"/>
          </a:p>
        </p:txBody>
      </p:sp>
      <p:sp>
        <p:nvSpPr>
          <p:cNvPr id="13314"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ER </a:t>
            </a:r>
            <a:r>
              <a:rPr lang="en-AU" b="1">
                <a:latin typeface="Times" pitchFamily="18" charset="0"/>
                <a:ea typeface="+mn-ea"/>
                <a:cs typeface="Times New Roman" pitchFamily="18" charset="0"/>
              </a:rPr>
              <a:t>diagram of Branch user views of </a:t>
            </a:r>
            <a:r>
              <a:rPr lang="en-AU" b="1" i="1">
                <a:latin typeface="Times" pitchFamily="18" charset="0"/>
                <a:ea typeface="+mn-ea"/>
                <a:cs typeface="Times New Roman" pitchFamily="18" charset="0"/>
              </a:rPr>
              <a:t>DreamHome</a:t>
            </a:r>
            <a:endParaRPr lang="en-GB" b="1">
              <a:latin typeface="Times" pitchFamily="18" charset="0"/>
              <a:ea typeface="+mn-ea"/>
            </a:endParaRPr>
          </a:p>
        </p:txBody>
      </p:sp>
      <p:pic>
        <p:nvPicPr>
          <p:cNvPr id="13320" name="Picture 8" descr="DS3-Figure 11-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188" y="1700213"/>
            <a:ext cx="60960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3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6F5FB-C61F-AA48-BCA4-5F556167079A}"/>
              </a:ext>
            </a:extLst>
          </p:cNvPr>
          <p:cNvSpPr>
            <a:spLocks noGrp="1"/>
          </p:cNvSpPr>
          <p:nvPr>
            <p:ph type="title"/>
          </p:nvPr>
        </p:nvSpPr>
        <p:spPr/>
        <p:txBody>
          <a:bodyPr/>
          <a:lstStyle/>
          <a:p>
            <a:r>
              <a:rPr lang="en-US" dirty="0"/>
              <a:t>Database Design Process</a:t>
            </a:r>
          </a:p>
        </p:txBody>
      </p:sp>
      <p:graphicFrame>
        <p:nvGraphicFramePr>
          <p:cNvPr id="4" name="Content Placeholder 3" descr="Requirement Analysis&#13;&#10;Conceptual Design&#13;&#10;Logical DB Design&#13;&#10;Schema Refinement&#13;&#10;Physical DB Design&#13;&#10;Application Security &amp; Design&#13;&#10;">
            <a:extLst>
              <a:ext uri="{FF2B5EF4-FFF2-40B4-BE49-F238E27FC236}">
                <a16:creationId xmlns:a16="http://schemas.microsoft.com/office/drawing/2014/main" id="{80D45A2B-1F36-4B4D-A5FB-68E77DD51E4B}"/>
              </a:ext>
            </a:extLst>
          </p:cNvPr>
          <p:cNvGraphicFramePr>
            <a:graphicFrameLocks noGrp="1"/>
          </p:cNvGraphicFramePr>
          <p:nvPr>
            <p:ph idx="1"/>
          </p:nvPr>
        </p:nvGraphicFramePr>
        <p:xfrm>
          <a:off x="762000" y="1524000"/>
          <a:ext cx="7986464"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3" name="Group 12" descr="Understand the application, identify what data &amp; what operations should be stored&#13;&#10;">
            <a:extLst>
              <a:ext uri="{FF2B5EF4-FFF2-40B4-BE49-F238E27FC236}">
                <a16:creationId xmlns:a16="http://schemas.microsoft.com/office/drawing/2014/main" id="{F34952BB-B5EB-004B-9D4A-707EC363CD77}"/>
              </a:ext>
            </a:extLst>
          </p:cNvPr>
          <p:cNvGrpSpPr/>
          <p:nvPr/>
        </p:nvGrpSpPr>
        <p:grpSpPr>
          <a:xfrm>
            <a:off x="395536" y="3573016"/>
            <a:ext cx="2213114" cy="1722884"/>
            <a:chOff x="395536" y="3573016"/>
            <a:chExt cx="2213114" cy="1722884"/>
          </a:xfrm>
        </p:grpSpPr>
        <p:sp>
          <p:nvSpPr>
            <p:cNvPr id="5" name="TextBox 4" descr="Understand the application, identify what data &amp; what operations should be stored&#13;&#10;">
              <a:extLst>
                <a:ext uri="{FF2B5EF4-FFF2-40B4-BE49-F238E27FC236}">
                  <a16:creationId xmlns:a16="http://schemas.microsoft.com/office/drawing/2014/main" id="{904BBFD5-118B-5C42-A0FD-148CBFA3E507}"/>
                </a:ext>
              </a:extLst>
            </p:cNvPr>
            <p:cNvSpPr txBox="1"/>
            <p:nvPr/>
          </p:nvSpPr>
          <p:spPr>
            <a:xfrm>
              <a:off x="395536" y="3818572"/>
              <a:ext cx="2213114" cy="1477328"/>
            </a:xfrm>
            <a:prstGeom prst="rect">
              <a:avLst/>
            </a:prstGeom>
            <a:noFill/>
          </p:spPr>
          <p:txBody>
            <a:bodyPr wrap="square" rtlCol="0">
              <a:spAutoFit/>
            </a:bodyPr>
            <a:lstStyle/>
            <a:p>
              <a:r>
                <a:rPr lang="en-GB" sz="1800" dirty="0">
                  <a:latin typeface="+mn-lt"/>
                </a:rPr>
                <a:t>Understand the application, identify </a:t>
              </a:r>
              <a:r>
                <a:rPr lang="en-GB" sz="1800" b="1" dirty="0">
                  <a:latin typeface="+mn-lt"/>
                </a:rPr>
                <a:t>what</a:t>
              </a:r>
              <a:r>
                <a:rPr lang="en-GB" sz="1800" dirty="0">
                  <a:latin typeface="+mn-lt"/>
                </a:rPr>
                <a:t> </a:t>
              </a:r>
              <a:r>
                <a:rPr lang="en-GB" sz="1800" b="1" dirty="0">
                  <a:latin typeface="+mn-lt"/>
                </a:rPr>
                <a:t>data</a:t>
              </a:r>
              <a:r>
                <a:rPr lang="en-GB" sz="1800" dirty="0">
                  <a:latin typeface="+mn-lt"/>
                </a:rPr>
                <a:t> &amp; </a:t>
              </a:r>
              <a:r>
                <a:rPr lang="en-GB" sz="1800" b="1" dirty="0">
                  <a:latin typeface="+mn-lt"/>
                </a:rPr>
                <a:t>what operations</a:t>
              </a:r>
              <a:r>
                <a:rPr lang="en-GB" sz="1800" dirty="0">
                  <a:latin typeface="+mn-lt"/>
                </a:rPr>
                <a:t> should be stored</a:t>
              </a:r>
              <a:endParaRPr lang="en-GB" sz="1800" b="1" dirty="0">
                <a:latin typeface="+mn-lt"/>
              </a:endParaRPr>
            </a:p>
          </p:txBody>
        </p:sp>
        <p:cxnSp>
          <p:nvCxnSpPr>
            <p:cNvPr id="12" name="Straight Arrow Connector 11">
              <a:extLst>
                <a:ext uri="{FF2B5EF4-FFF2-40B4-BE49-F238E27FC236}">
                  <a16:creationId xmlns:a16="http://schemas.microsoft.com/office/drawing/2014/main" id="{14E4C7E9-D14A-C74C-906B-0844A928B776}"/>
                </a:ext>
              </a:extLst>
            </p:cNvPr>
            <p:cNvCxnSpPr/>
            <p:nvPr/>
          </p:nvCxnSpPr>
          <p:spPr bwMode="auto">
            <a:xfrm flipV="1">
              <a:off x="1475656" y="3573016"/>
              <a:ext cx="0" cy="24555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16" name="Group 15" descr="Develop high level description of Data &amp; its Constraints, ER modelling comes here&#13;&#10;">
            <a:extLst>
              <a:ext uri="{FF2B5EF4-FFF2-40B4-BE49-F238E27FC236}">
                <a16:creationId xmlns:a16="http://schemas.microsoft.com/office/drawing/2014/main" id="{3659D80A-FB5F-2342-A113-8AC23EE5D159}"/>
              </a:ext>
            </a:extLst>
          </p:cNvPr>
          <p:cNvGrpSpPr/>
          <p:nvPr/>
        </p:nvGrpSpPr>
        <p:grpSpPr>
          <a:xfrm>
            <a:off x="1671596" y="1694452"/>
            <a:ext cx="2617303" cy="1348353"/>
            <a:chOff x="1671596" y="1694452"/>
            <a:chExt cx="2617303" cy="1348353"/>
          </a:xfrm>
        </p:grpSpPr>
        <p:sp>
          <p:nvSpPr>
            <p:cNvPr id="6" name="TextBox 5">
              <a:extLst>
                <a:ext uri="{FF2B5EF4-FFF2-40B4-BE49-F238E27FC236}">
                  <a16:creationId xmlns:a16="http://schemas.microsoft.com/office/drawing/2014/main" id="{056ADEFB-2A6D-8E48-9644-818827E1A4BB}"/>
                </a:ext>
              </a:extLst>
            </p:cNvPr>
            <p:cNvSpPr txBox="1"/>
            <p:nvPr/>
          </p:nvSpPr>
          <p:spPr>
            <a:xfrm>
              <a:off x="1671596" y="1694452"/>
              <a:ext cx="2617303" cy="1200329"/>
            </a:xfrm>
            <a:prstGeom prst="rect">
              <a:avLst/>
            </a:prstGeom>
            <a:noFill/>
          </p:spPr>
          <p:txBody>
            <a:bodyPr wrap="square" rtlCol="0">
              <a:spAutoFit/>
            </a:bodyPr>
            <a:lstStyle/>
            <a:p>
              <a:r>
                <a:rPr lang="en-GB" sz="1800" dirty="0">
                  <a:latin typeface="+mn-lt"/>
                </a:rPr>
                <a:t>Develop high level description of </a:t>
              </a:r>
              <a:r>
                <a:rPr lang="en-GB" sz="1800" b="1" dirty="0">
                  <a:latin typeface="+mn-lt"/>
                </a:rPr>
                <a:t>Data &amp; its Constraints, ER modelling </a:t>
              </a:r>
              <a:r>
                <a:rPr lang="en-GB" sz="1800" dirty="0">
                  <a:latin typeface="+mn-lt"/>
                </a:rPr>
                <a:t>comes here</a:t>
              </a:r>
              <a:endParaRPr lang="en-GB" sz="1800" b="1" dirty="0">
                <a:latin typeface="+mn-lt"/>
              </a:endParaRPr>
            </a:p>
          </p:txBody>
        </p:sp>
        <p:cxnSp>
          <p:nvCxnSpPr>
            <p:cNvPr id="15" name="Straight Arrow Connector 14">
              <a:extLst>
                <a:ext uri="{FF2B5EF4-FFF2-40B4-BE49-F238E27FC236}">
                  <a16:creationId xmlns:a16="http://schemas.microsoft.com/office/drawing/2014/main" id="{7747DEEE-998E-9545-9C20-8F1B642EB0DD}"/>
                </a:ext>
              </a:extLst>
            </p:cNvPr>
            <p:cNvCxnSpPr/>
            <p:nvPr/>
          </p:nvCxnSpPr>
          <p:spPr bwMode="auto">
            <a:xfrm>
              <a:off x="2608650" y="2894781"/>
              <a:ext cx="0" cy="14802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19" name="Group 18" descr="Choose a DBMS to implement the design and convert the ER model to DB Schema&#13;&#10;">
            <a:extLst>
              <a:ext uri="{FF2B5EF4-FFF2-40B4-BE49-F238E27FC236}">
                <a16:creationId xmlns:a16="http://schemas.microsoft.com/office/drawing/2014/main" id="{C4E070FB-B87E-9046-9E40-AE3CB8456724}"/>
              </a:ext>
            </a:extLst>
          </p:cNvPr>
          <p:cNvGrpSpPr/>
          <p:nvPr/>
        </p:nvGrpSpPr>
        <p:grpSpPr>
          <a:xfrm>
            <a:off x="2980248" y="3645024"/>
            <a:ext cx="2213114" cy="1726303"/>
            <a:chOff x="2980248" y="3645024"/>
            <a:chExt cx="2213114" cy="1726303"/>
          </a:xfrm>
        </p:grpSpPr>
        <p:sp>
          <p:nvSpPr>
            <p:cNvPr id="7" name="TextBox 6">
              <a:extLst>
                <a:ext uri="{FF2B5EF4-FFF2-40B4-BE49-F238E27FC236}">
                  <a16:creationId xmlns:a16="http://schemas.microsoft.com/office/drawing/2014/main" id="{68166BA5-2CD3-764F-A620-FE5996267D24}"/>
                </a:ext>
              </a:extLst>
            </p:cNvPr>
            <p:cNvSpPr txBox="1"/>
            <p:nvPr/>
          </p:nvSpPr>
          <p:spPr>
            <a:xfrm>
              <a:off x="2980248" y="3893999"/>
              <a:ext cx="2213114" cy="1477328"/>
            </a:xfrm>
            <a:prstGeom prst="rect">
              <a:avLst/>
            </a:prstGeom>
            <a:noFill/>
          </p:spPr>
          <p:txBody>
            <a:bodyPr wrap="square" rtlCol="0">
              <a:spAutoFit/>
            </a:bodyPr>
            <a:lstStyle/>
            <a:p>
              <a:r>
                <a:rPr lang="en-GB" sz="1800" dirty="0">
                  <a:latin typeface="+mn-lt"/>
                </a:rPr>
                <a:t>Choose a </a:t>
              </a:r>
              <a:r>
                <a:rPr lang="en-GB" sz="1800" b="1" dirty="0">
                  <a:latin typeface="+mn-lt"/>
                </a:rPr>
                <a:t>DBMS</a:t>
              </a:r>
              <a:r>
                <a:rPr lang="en-GB" sz="1800" dirty="0">
                  <a:latin typeface="+mn-lt"/>
                </a:rPr>
                <a:t> to implement the design and </a:t>
              </a:r>
              <a:r>
                <a:rPr lang="en-GB" sz="1800" b="1" dirty="0">
                  <a:latin typeface="+mn-lt"/>
                </a:rPr>
                <a:t>convert the ER model to DB Schema</a:t>
              </a:r>
            </a:p>
          </p:txBody>
        </p:sp>
        <p:cxnSp>
          <p:nvCxnSpPr>
            <p:cNvPr id="18" name="Straight Arrow Connector 17">
              <a:extLst>
                <a:ext uri="{FF2B5EF4-FFF2-40B4-BE49-F238E27FC236}">
                  <a16:creationId xmlns:a16="http://schemas.microsoft.com/office/drawing/2014/main" id="{0DABC6D4-BE01-524F-A327-8B5230741BEC}"/>
                </a:ext>
              </a:extLst>
            </p:cNvPr>
            <p:cNvCxnSpPr/>
            <p:nvPr/>
          </p:nvCxnSpPr>
          <p:spPr bwMode="auto">
            <a:xfrm flipV="1">
              <a:off x="3707905" y="3645024"/>
              <a:ext cx="0" cy="24897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22" name="Group 21" descr="Analyse relations and identify any potential problems and refine it. Normalisation comes here&#13;&#10;">
            <a:extLst>
              <a:ext uri="{FF2B5EF4-FFF2-40B4-BE49-F238E27FC236}">
                <a16:creationId xmlns:a16="http://schemas.microsoft.com/office/drawing/2014/main" id="{64FA21F8-9C27-E740-97B5-FBF7B6974079}"/>
              </a:ext>
            </a:extLst>
          </p:cNvPr>
          <p:cNvGrpSpPr/>
          <p:nvPr/>
        </p:nvGrpSpPr>
        <p:grpSpPr>
          <a:xfrm>
            <a:off x="4278034" y="1555952"/>
            <a:ext cx="2617303" cy="1486853"/>
            <a:chOff x="4278034" y="1555952"/>
            <a:chExt cx="2617303" cy="1486853"/>
          </a:xfrm>
        </p:grpSpPr>
        <p:sp>
          <p:nvSpPr>
            <p:cNvPr id="8" name="TextBox 7">
              <a:extLst>
                <a:ext uri="{FF2B5EF4-FFF2-40B4-BE49-F238E27FC236}">
                  <a16:creationId xmlns:a16="http://schemas.microsoft.com/office/drawing/2014/main" id="{E76722D5-6356-7F48-9726-E7F1D8E77847}"/>
                </a:ext>
              </a:extLst>
            </p:cNvPr>
            <p:cNvSpPr txBox="1"/>
            <p:nvPr/>
          </p:nvSpPr>
          <p:spPr>
            <a:xfrm>
              <a:off x="4278034" y="1555952"/>
              <a:ext cx="2617303" cy="1477328"/>
            </a:xfrm>
            <a:prstGeom prst="rect">
              <a:avLst/>
            </a:prstGeom>
            <a:noFill/>
          </p:spPr>
          <p:txBody>
            <a:bodyPr wrap="square" rtlCol="0">
              <a:spAutoFit/>
            </a:bodyPr>
            <a:lstStyle/>
            <a:p>
              <a:r>
                <a:rPr lang="en-GB" sz="1800" dirty="0">
                  <a:latin typeface="+mn-lt"/>
                </a:rPr>
                <a:t>Analyse relations and identify any potential problems and refine it. </a:t>
              </a:r>
              <a:r>
                <a:rPr lang="en-GB" sz="1800" b="1" dirty="0">
                  <a:latin typeface="+mn-lt"/>
                </a:rPr>
                <a:t>Normalisation </a:t>
              </a:r>
              <a:r>
                <a:rPr lang="en-GB" sz="1800" dirty="0">
                  <a:latin typeface="+mn-lt"/>
                </a:rPr>
                <a:t>comes here</a:t>
              </a:r>
              <a:endParaRPr lang="en-GB" sz="1800" b="1" dirty="0">
                <a:latin typeface="+mn-lt"/>
              </a:endParaRPr>
            </a:p>
          </p:txBody>
        </p:sp>
        <p:cxnSp>
          <p:nvCxnSpPr>
            <p:cNvPr id="21" name="Straight Arrow Connector 20">
              <a:extLst>
                <a:ext uri="{FF2B5EF4-FFF2-40B4-BE49-F238E27FC236}">
                  <a16:creationId xmlns:a16="http://schemas.microsoft.com/office/drawing/2014/main" id="{59AE905E-8F2D-A84D-9F81-211FDB40E555}"/>
                </a:ext>
              </a:extLst>
            </p:cNvPr>
            <p:cNvCxnSpPr/>
            <p:nvPr/>
          </p:nvCxnSpPr>
          <p:spPr bwMode="auto">
            <a:xfrm>
              <a:off x="5436096" y="2894781"/>
              <a:ext cx="0" cy="14802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25" name="Group 24" descr="DB Design refined to ensure that it meets performance criteria. Indexing, clustering etc comes here&#13;&#10;">
            <a:extLst>
              <a:ext uri="{FF2B5EF4-FFF2-40B4-BE49-F238E27FC236}">
                <a16:creationId xmlns:a16="http://schemas.microsoft.com/office/drawing/2014/main" id="{C2F96018-E673-AD47-B051-4DBFCB65317B}"/>
              </a:ext>
            </a:extLst>
          </p:cNvPr>
          <p:cNvGrpSpPr/>
          <p:nvPr/>
        </p:nvGrpSpPr>
        <p:grpSpPr>
          <a:xfrm>
            <a:off x="5436096" y="3629025"/>
            <a:ext cx="2617303" cy="1666875"/>
            <a:chOff x="5436096" y="3629025"/>
            <a:chExt cx="2617303" cy="1666875"/>
          </a:xfrm>
        </p:grpSpPr>
        <p:sp>
          <p:nvSpPr>
            <p:cNvPr id="9" name="TextBox 8">
              <a:extLst>
                <a:ext uri="{FF2B5EF4-FFF2-40B4-BE49-F238E27FC236}">
                  <a16:creationId xmlns:a16="http://schemas.microsoft.com/office/drawing/2014/main" id="{7EDC44CC-FC95-704C-B26B-141885B31051}"/>
                </a:ext>
              </a:extLst>
            </p:cNvPr>
            <p:cNvSpPr txBox="1"/>
            <p:nvPr/>
          </p:nvSpPr>
          <p:spPr>
            <a:xfrm>
              <a:off x="5436096" y="3818572"/>
              <a:ext cx="2617303" cy="1477328"/>
            </a:xfrm>
            <a:prstGeom prst="rect">
              <a:avLst/>
            </a:prstGeom>
            <a:noFill/>
          </p:spPr>
          <p:txBody>
            <a:bodyPr wrap="square" rtlCol="0">
              <a:spAutoFit/>
            </a:bodyPr>
            <a:lstStyle/>
            <a:p>
              <a:r>
                <a:rPr lang="en-GB" sz="1800" dirty="0">
                  <a:latin typeface="+mn-lt"/>
                </a:rPr>
                <a:t>DB Design refined to ensure that it meets performance criteria. </a:t>
              </a:r>
              <a:r>
                <a:rPr lang="en-GB" sz="1800" b="1" dirty="0">
                  <a:latin typeface="+mn-lt"/>
                </a:rPr>
                <a:t>Indexing, clustering etc </a:t>
              </a:r>
              <a:r>
                <a:rPr lang="en-GB" sz="1800" dirty="0">
                  <a:latin typeface="+mn-lt"/>
                </a:rPr>
                <a:t>comes here</a:t>
              </a:r>
            </a:p>
          </p:txBody>
        </p:sp>
        <p:cxnSp>
          <p:nvCxnSpPr>
            <p:cNvPr id="24" name="Straight Arrow Connector 23">
              <a:extLst>
                <a:ext uri="{FF2B5EF4-FFF2-40B4-BE49-F238E27FC236}">
                  <a16:creationId xmlns:a16="http://schemas.microsoft.com/office/drawing/2014/main" id="{1B9C5B75-3D46-F14B-A6AD-B7D26AD0DCBE}"/>
                </a:ext>
              </a:extLst>
            </p:cNvPr>
            <p:cNvCxnSpPr/>
            <p:nvPr/>
          </p:nvCxnSpPr>
          <p:spPr bwMode="auto">
            <a:xfrm flipV="1">
              <a:off x="6444208" y="3629025"/>
              <a:ext cx="13742" cy="26497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28" name="Group 27" descr="What happens after DB design is done? How apps use it, how to restrict access to relations and implement access rules&#13;&#10;">
            <a:extLst>
              <a:ext uri="{FF2B5EF4-FFF2-40B4-BE49-F238E27FC236}">
                <a16:creationId xmlns:a16="http://schemas.microsoft.com/office/drawing/2014/main" id="{8D8CE366-67D1-4C49-8515-4C8CCBB15E35}"/>
              </a:ext>
            </a:extLst>
          </p:cNvPr>
          <p:cNvGrpSpPr/>
          <p:nvPr/>
        </p:nvGrpSpPr>
        <p:grpSpPr>
          <a:xfrm>
            <a:off x="6755617" y="1011480"/>
            <a:ext cx="2181630" cy="2031325"/>
            <a:chOff x="6755617" y="1011480"/>
            <a:chExt cx="2181630" cy="2031325"/>
          </a:xfrm>
        </p:grpSpPr>
        <p:sp>
          <p:nvSpPr>
            <p:cNvPr id="10" name="TextBox 9">
              <a:extLst>
                <a:ext uri="{FF2B5EF4-FFF2-40B4-BE49-F238E27FC236}">
                  <a16:creationId xmlns:a16="http://schemas.microsoft.com/office/drawing/2014/main" id="{7D034CF7-84BA-5F41-B842-24397FAFA5B3}"/>
                </a:ext>
              </a:extLst>
            </p:cNvPr>
            <p:cNvSpPr txBox="1"/>
            <p:nvPr/>
          </p:nvSpPr>
          <p:spPr>
            <a:xfrm>
              <a:off x="6755617" y="1011480"/>
              <a:ext cx="2181630" cy="2031325"/>
            </a:xfrm>
            <a:prstGeom prst="rect">
              <a:avLst/>
            </a:prstGeom>
            <a:noFill/>
          </p:spPr>
          <p:txBody>
            <a:bodyPr wrap="square" rtlCol="0">
              <a:spAutoFit/>
            </a:bodyPr>
            <a:lstStyle/>
            <a:p>
              <a:r>
                <a:rPr lang="en-GB" sz="1800" dirty="0">
                  <a:latin typeface="+mn-lt"/>
                </a:rPr>
                <a:t>What happens after DB design is done? How apps use it, how to restrict access to relations and implement access rules</a:t>
              </a:r>
              <a:endParaRPr lang="en-GB" sz="1800" b="1" dirty="0">
                <a:latin typeface="+mn-lt"/>
              </a:endParaRPr>
            </a:p>
          </p:txBody>
        </p:sp>
        <p:cxnSp>
          <p:nvCxnSpPr>
            <p:cNvPr id="27" name="Straight Arrow Connector 26">
              <a:extLst>
                <a:ext uri="{FF2B5EF4-FFF2-40B4-BE49-F238E27FC236}">
                  <a16:creationId xmlns:a16="http://schemas.microsoft.com/office/drawing/2014/main" id="{5B392F29-195F-534E-936C-00C8E5D45CB1}"/>
                </a:ext>
              </a:extLst>
            </p:cNvPr>
            <p:cNvCxnSpPr/>
            <p:nvPr/>
          </p:nvCxnSpPr>
          <p:spPr bwMode="auto">
            <a:xfrm>
              <a:off x="8172400" y="2894781"/>
              <a:ext cx="0" cy="138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spTree>
    <p:extLst>
      <p:ext uri="{BB962C8B-B14F-4D97-AF65-F5344CB8AC3E}">
        <p14:creationId xmlns:p14="http://schemas.microsoft.com/office/powerpoint/2010/main" val="3158274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8FFD7-6706-6840-8ACB-DE0BF9AEDA6D}"/>
              </a:ext>
            </a:extLst>
          </p:cNvPr>
          <p:cNvSpPr>
            <a:spLocks noGrp="1"/>
          </p:cNvSpPr>
          <p:nvPr>
            <p:ph type="title"/>
          </p:nvPr>
        </p:nvSpPr>
        <p:spPr/>
        <p:txBody>
          <a:bodyPr/>
          <a:lstStyle/>
          <a:p>
            <a:r>
              <a:rPr lang="en-US" dirty="0"/>
              <a:t>Principal Elements</a:t>
            </a:r>
          </a:p>
        </p:txBody>
      </p:sp>
      <p:sp>
        <p:nvSpPr>
          <p:cNvPr id="3" name="Content Placeholder 2">
            <a:extLst>
              <a:ext uri="{FF2B5EF4-FFF2-40B4-BE49-F238E27FC236}">
                <a16:creationId xmlns:a16="http://schemas.microsoft.com/office/drawing/2014/main" id="{AF587027-AB72-304B-B4FE-2E3CE8A26337}"/>
              </a:ext>
            </a:extLst>
          </p:cNvPr>
          <p:cNvSpPr>
            <a:spLocks noGrp="1"/>
          </p:cNvSpPr>
          <p:nvPr>
            <p:ph idx="1"/>
          </p:nvPr>
        </p:nvSpPr>
        <p:spPr/>
        <p:txBody>
          <a:bodyPr/>
          <a:lstStyle/>
          <a:p>
            <a:r>
              <a:rPr lang="en-GB" b="1" dirty="0"/>
              <a:t>Three</a:t>
            </a:r>
            <a:r>
              <a:rPr lang="en-GB" dirty="0"/>
              <a:t> principal element types: </a:t>
            </a:r>
          </a:p>
          <a:p>
            <a:endParaRPr lang="en-US" dirty="0"/>
          </a:p>
        </p:txBody>
      </p:sp>
      <p:graphicFrame>
        <p:nvGraphicFramePr>
          <p:cNvPr id="4" name="Diagram 3" descr="Entity Sets&#13;&#10;&#9;Entity-abstract object of some sort&#13;&#10;&#9;Entity Sets-a collection of similar entities &#13;&#10;Attributes&#13;&#10;&#9;Properties of the entities in that set&#13;&#10;&#9;Assumptions: attributes are of primitive types, such as strings, integers, or reals &#13;&#10;Relationships&#13;&#10;&#9;Connections among two or more entity sets &#13;&#10;">
            <a:extLst>
              <a:ext uri="{FF2B5EF4-FFF2-40B4-BE49-F238E27FC236}">
                <a16:creationId xmlns:a16="http://schemas.microsoft.com/office/drawing/2014/main" id="{01398C11-4757-A240-B816-DC34E7E574BD}"/>
              </a:ext>
            </a:extLst>
          </p:cNvPr>
          <p:cNvGraphicFramePr/>
          <p:nvPr/>
        </p:nvGraphicFramePr>
        <p:xfrm>
          <a:off x="762000" y="2060848"/>
          <a:ext cx="7772400" cy="44161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63801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FC52A6A5-03E6-439B-886C-C6CAC6CABBC3}" type="slidenum">
              <a:rPr lang="en-GB" altLang="en-US"/>
              <a:pPr/>
              <a:t>16</a:t>
            </a:fld>
            <a:endParaRPr lang="en-GB" altLang="en-US"/>
          </a:p>
        </p:txBody>
      </p:sp>
      <p:sp>
        <p:nvSpPr>
          <p:cNvPr id="11266" name="Rectangle 2"/>
          <p:cNvSpPr>
            <a:spLocks noGrp="1" noChangeArrowheads="1"/>
          </p:cNvSpPr>
          <p:nvPr>
            <p:ph type="title"/>
          </p:nvPr>
        </p:nvSpPr>
        <p:spPr>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Concepts of the ER Model</a:t>
            </a:r>
          </a:p>
        </p:txBody>
      </p:sp>
      <p:sp>
        <p:nvSpPr>
          <p:cNvPr id="11267" name="Rectangle 3"/>
          <p:cNvSpPr>
            <a:spLocks noGrp="1" noChangeArrowheads="1"/>
          </p:cNvSpPr>
          <p:nvPr>
            <p:ph type="body" idx="1"/>
          </p:nvPr>
        </p:nvSpPr>
        <p:spPr>
          <a:xfrm>
            <a:off x="5334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Entity types</a:t>
            </a:r>
          </a:p>
          <a:p>
            <a:pPr>
              <a:lnSpc>
                <a:spcPct val="30000"/>
              </a:lnSpc>
            </a:pPr>
            <a:endParaRPr lang="en-GB" altLang="en-US">
              <a:latin typeface="Times" panose="02020603050405020304" pitchFamily="18" charset="0"/>
            </a:endParaRPr>
          </a:p>
          <a:p>
            <a:r>
              <a:rPr lang="en-GB" altLang="en-US" b="1">
                <a:latin typeface="Times" panose="02020603050405020304" pitchFamily="18" charset="0"/>
              </a:rPr>
              <a:t>Relationship types </a:t>
            </a:r>
          </a:p>
          <a:p>
            <a:pPr>
              <a:lnSpc>
                <a:spcPct val="30000"/>
              </a:lnSpc>
            </a:pPr>
            <a:endParaRPr lang="en-GB" altLang="en-US" b="1">
              <a:latin typeface="Times" panose="02020603050405020304" pitchFamily="18" charset="0"/>
            </a:endParaRPr>
          </a:p>
          <a:p>
            <a:r>
              <a:rPr lang="en-GB" altLang="en-US" b="1">
                <a:latin typeface="Times" panose="02020603050405020304" pitchFamily="18" charset="0"/>
              </a:rPr>
              <a:t>Attributes</a:t>
            </a:r>
          </a:p>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a:latin typeface="Times" panose="02020603050405020304" pitchFamily="18" charset="0"/>
            </a:endParaRPr>
          </a:p>
        </p:txBody>
      </p:sp>
      <p:pic>
        <p:nvPicPr>
          <p:cNvPr id="2050" name="Picture 2" descr="ER Diagrams in DBMS: Entity Relationship Diagram Model | Simplilearn">
            <a:extLst>
              <a:ext uri="{FF2B5EF4-FFF2-40B4-BE49-F238E27FC236}">
                <a16:creationId xmlns:a16="http://schemas.microsoft.com/office/drawing/2014/main" id="{E3E6A3C4-4356-56D0-6173-114B65ED2B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7" y="2996479"/>
            <a:ext cx="5868144" cy="32651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863233"/>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26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126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1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B71E6E1B-2E9E-45AA-A80D-214399E7DFA9}" type="slidenum">
              <a:rPr lang="en-GB" altLang="en-US"/>
              <a:pPr/>
              <a:t>17</a:t>
            </a:fld>
            <a:endParaRPr lang="en-GB" altLang="en-US"/>
          </a:p>
        </p:txBody>
      </p:sp>
      <p:sp>
        <p:nvSpPr>
          <p:cNvPr id="1536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Entity Type</a:t>
            </a:r>
          </a:p>
        </p:txBody>
      </p:sp>
      <p:sp>
        <p:nvSpPr>
          <p:cNvPr id="15363" name="Rectangle 3"/>
          <p:cNvSpPr>
            <a:spLocks noGrp="1" noChangeArrowheads="1"/>
          </p:cNvSpPr>
          <p:nvPr>
            <p:ph type="body" idx="1"/>
          </p:nvPr>
        </p:nvSpPr>
        <p:spPr>
          <a:xfrm>
            <a:off x="457200" y="1600200"/>
            <a:ext cx="7924800" cy="1828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70000" lnSpcReduction="20000"/>
          </a:bodyPr>
          <a:lstStyle/>
          <a:p>
            <a:r>
              <a:rPr lang="en-GB" altLang="en-US" b="1" dirty="0">
                <a:latin typeface="Times" panose="02020603050405020304" pitchFamily="18" charset="0"/>
              </a:rPr>
              <a:t>Entity type</a:t>
            </a:r>
          </a:p>
          <a:p>
            <a:pPr lvl="1"/>
            <a:r>
              <a:rPr lang="en-AU" altLang="en-US" b="1" dirty="0">
                <a:latin typeface="Times" panose="02020603050405020304" pitchFamily="18" charset="0"/>
                <a:cs typeface="Times New Roman" panose="02020603050405020304" pitchFamily="18" charset="0"/>
              </a:rPr>
              <a:t>Group of objects with same properties,  identified by enterprise as having an independent existence.</a:t>
            </a:r>
            <a:r>
              <a:rPr lang="en-GB" altLang="en-US" b="1" dirty="0">
                <a:latin typeface="Times" panose="02020603050405020304" pitchFamily="18" charset="0"/>
              </a:rPr>
              <a:t> </a:t>
            </a:r>
          </a:p>
          <a:p>
            <a:pPr lvl="1">
              <a:buFontTx/>
              <a:buNone/>
            </a:pPr>
            <a:endParaRPr lang="en-GB" altLang="en-US" b="1" dirty="0">
              <a:latin typeface="Times" panose="02020603050405020304" pitchFamily="18" charset="0"/>
            </a:endParaRPr>
          </a:p>
          <a:p>
            <a:r>
              <a:rPr lang="en-GB" altLang="en-US" b="1" dirty="0">
                <a:latin typeface="Times" panose="02020603050405020304" pitchFamily="18" charset="0"/>
              </a:rPr>
              <a:t>Entity occurrence</a:t>
            </a:r>
          </a:p>
          <a:p>
            <a:pPr lvl="1"/>
            <a:r>
              <a:rPr lang="en-AU" altLang="en-US" b="1" dirty="0">
                <a:latin typeface="Times" panose="02020603050405020304" pitchFamily="18" charset="0"/>
                <a:cs typeface="Times New Roman" panose="02020603050405020304" pitchFamily="18" charset="0"/>
              </a:rPr>
              <a:t>Uniquely identifiable object of an entity type.</a:t>
            </a:r>
            <a:r>
              <a:rPr lang="en-GB" altLang="en-US" b="1" dirty="0">
                <a:latin typeface="Times" panose="02020603050405020304" pitchFamily="18" charset="0"/>
              </a:rPr>
              <a:t> </a:t>
            </a:r>
          </a:p>
        </p:txBody>
      </p:sp>
      <p:pic>
        <p:nvPicPr>
          <p:cNvPr id="3076" name="Picture 4">
            <a:extLst>
              <a:ext uri="{FF2B5EF4-FFF2-40B4-BE49-F238E27FC236}">
                <a16:creationId xmlns:a16="http://schemas.microsoft.com/office/drawing/2014/main" id="{867E4970-2968-CAF6-5F4A-AE59937513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865933"/>
            <a:ext cx="7020272" cy="278373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536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536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536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53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A9E9ADFF-9347-4720-A258-5D8F19139E0C}" type="slidenum">
              <a:rPr lang="en-GB" altLang="en-US"/>
              <a:pPr/>
              <a:t>18</a:t>
            </a:fld>
            <a:endParaRPr lang="en-GB" altLang="en-US"/>
          </a:p>
        </p:txBody>
      </p:sp>
      <p:sp>
        <p:nvSpPr>
          <p:cNvPr id="131074"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Examples of Entity Types</a:t>
            </a:r>
          </a:p>
        </p:txBody>
      </p:sp>
      <p:pic>
        <p:nvPicPr>
          <p:cNvPr id="131078" name="Picture 6" descr="DS3-Figure 11-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1752600"/>
            <a:ext cx="403860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577D612-C2B8-139B-B08A-F85B6B14FB16}"/>
              </a:ext>
            </a:extLst>
          </p:cNvPr>
          <p:cNvSpPr txBox="1"/>
          <p:nvPr/>
        </p:nvSpPr>
        <p:spPr>
          <a:xfrm>
            <a:off x="6084168" y="1916832"/>
            <a:ext cx="2160240" cy="369332"/>
          </a:xfrm>
          <a:prstGeom prst="rect">
            <a:avLst/>
          </a:prstGeom>
          <a:noFill/>
        </p:spPr>
        <p:txBody>
          <a:bodyPr wrap="square" rtlCol="0">
            <a:spAutoFit/>
          </a:bodyPr>
          <a:lstStyle/>
          <a:p>
            <a:r>
              <a:rPr lang="en-GB" b="1" i="1" dirty="0">
                <a:solidFill>
                  <a:srgbClr val="333333"/>
                </a:solidFill>
                <a:effectLst/>
                <a:latin typeface="PT Serif" panose="020A0603040505020204" pitchFamily="18" charset="77"/>
              </a:rPr>
              <a:t>Tangible Entity</a:t>
            </a:r>
            <a:endParaRPr lang="en-US" dirty="0"/>
          </a:p>
        </p:txBody>
      </p:sp>
      <p:sp>
        <p:nvSpPr>
          <p:cNvPr id="3" name="TextBox 2">
            <a:extLst>
              <a:ext uri="{FF2B5EF4-FFF2-40B4-BE49-F238E27FC236}">
                <a16:creationId xmlns:a16="http://schemas.microsoft.com/office/drawing/2014/main" id="{94B6FDE9-FA7B-181A-F484-61D4F0DCDCC3}"/>
              </a:ext>
            </a:extLst>
          </p:cNvPr>
          <p:cNvSpPr txBox="1"/>
          <p:nvPr/>
        </p:nvSpPr>
        <p:spPr>
          <a:xfrm>
            <a:off x="6071051" y="3859850"/>
            <a:ext cx="2160240" cy="369332"/>
          </a:xfrm>
          <a:prstGeom prst="rect">
            <a:avLst/>
          </a:prstGeom>
          <a:noFill/>
        </p:spPr>
        <p:txBody>
          <a:bodyPr wrap="square" rtlCol="0">
            <a:spAutoFit/>
          </a:bodyPr>
          <a:lstStyle/>
          <a:p>
            <a:r>
              <a:rPr lang="en-GB" b="1" i="1" dirty="0">
                <a:solidFill>
                  <a:srgbClr val="333333"/>
                </a:solidFill>
                <a:effectLst/>
                <a:latin typeface="PT Serif" panose="020A0603040505020204" pitchFamily="18" charset="77"/>
              </a:rPr>
              <a:t>Intangible Entity</a:t>
            </a:r>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107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19</a:t>
            </a:fld>
            <a:endParaRPr lang="en-GB" altLang="en-US"/>
          </a:p>
        </p:txBody>
      </p:sp>
      <p:sp>
        <p:nvSpPr>
          <p:cNvPr id="18434" name="Rectangle 2"/>
          <p:cNvSpPr>
            <a:spLocks noGrp="1" noChangeArrowheads="1"/>
          </p:cNvSpPr>
          <p:nvPr>
            <p:ph type="title"/>
          </p:nvPr>
        </p:nvSpPr>
        <p:spPr>
          <a:xfrm>
            <a:off x="381000" y="266700"/>
            <a:ext cx="83058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ER </a:t>
            </a:r>
            <a:r>
              <a:rPr lang="en-AU" b="1">
                <a:latin typeface="Times" pitchFamily="18" charset="0"/>
                <a:ea typeface="+mn-ea"/>
                <a:cs typeface="Times New Roman" pitchFamily="18" charset="0"/>
              </a:rPr>
              <a:t>diagram of </a:t>
            </a:r>
            <a:r>
              <a:rPr lang="en-AU" b="1">
                <a:latin typeface="Times" pitchFamily="18" charset="0"/>
                <a:ea typeface="+mn-ea"/>
                <a:cs typeface="Arial" charset="0"/>
              </a:rPr>
              <a:t>Staff </a:t>
            </a:r>
            <a:r>
              <a:rPr lang="en-AU" b="1">
                <a:latin typeface="Times" pitchFamily="18" charset="0"/>
                <a:ea typeface="+mn-ea"/>
                <a:cs typeface="Times New Roman" pitchFamily="18" charset="0"/>
              </a:rPr>
              <a:t>and</a:t>
            </a:r>
            <a:r>
              <a:rPr lang="en-AU" b="1">
                <a:latin typeface="Times" pitchFamily="18" charset="0"/>
                <a:ea typeface="+mn-ea"/>
                <a:cs typeface="Arial" charset="0"/>
              </a:rPr>
              <a:t> Branch </a:t>
            </a:r>
            <a:r>
              <a:rPr lang="en-AU" b="1">
                <a:latin typeface="Times" pitchFamily="18" charset="0"/>
                <a:ea typeface="+mn-ea"/>
                <a:cs typeface="Times New Roman" pitchFamily="18" charset="0"/>
              </a:rPr>
              <a:t>entity types</a:t>
            </a:r>
            <a:endParaRPr lang="en-GB" b="1">
              <a:latin typeface="Times" pitchFamily="18" charset="0"/>
              <a:ea typeface="+mn-ea"/>
              <a:cs typeface="Times New Roman" pitchFamily="18" charset="0"/>
            </a:endParaRPr>
          </a:p>
        </p:txBody>
      </p:sp>
      <p:pic>
        <p:nvPicPr>
          <p:cNvPr id="18440" name="Picture 8" descr="DS3-Figure 11-0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95400" y="2057400"/>
            <a:ext cx="51054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4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2472F03D-5CC2-408A-A8AC-237E55C504F1}" type="slidenum">
              <a:rPr lang="en-GB" altLang="en-US"/>
              <a:pPr/>
              <a:t>20</a:t>
            </a:fld>
            <a:endParaRPr lang="en-GB" altLang="en-US"/>
          </a:p>
        </p:txBody>
      </p:sp>
      <p:sp>
        <p:nvSpPr>
          <p:cNvPr id="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Relationship Types</a:t>
            </a:r>
          </a:p>
        </p:txBody>
      </p:sp>
      <p:sp>
        <p:nvSpPr>
          <p:cNvPr id="33795" name="Rectangle 3"/>
          <p:cNvSpPr>
            <a:spLocks noGrp="1" noChangeArrowheads="1"/>
          </p:cNvSpPr>
          <p:nvPr>
            <p:ph type="body" idx="1"/>
          </p:nvPr>
        </p:nvSpPr>
        <p:spPr>
          <a:xfrm>
            <a:off x="457200" y="1600200"/>
            <a:ext cx="7727950" cy="2101174"/>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85000" lnSpcReduction="20000"/>
          </a:bodyPr>
          <a:lstStyle/>
          <a:p>
            <a:r>
              <a:rPr lang="en-GB" altLang="en-US" b="1" dirty="0">
                <a:latin typeface="Times" panose="02020603050405020304" pitchFamily="18" charset="0"/>
              </a:rPr>
              <a:t>Relationship type</a:t>
            </a:r>
          </a:p>
          <a:p>
            <a:pPr lvl="1"/>
            <a:r>
              <a:rPr lang="en-AU" altLang="en-US" b="1" dirty="0">
                <a:latin typeface="Times" panose="02020603050405020304" pitchFamily="18" charset="0"/>
                <a:cs typeface="Times New Roman" panose="02020603050405020304" pitchFamily="18" charset="0"/>
              </a:rPr>
              <a:t>Set of meaningful associations among entity types.</a:t>
            </a:r>
            <a:r>
              <a:rPr lang="en-GB" altLang="en-US" b="1" dirty="0">
                <a:latin typeface="Times" panose="02020603050405020304" pitchFamily="18" charset="0"/>
              </a:rPr>
              <a:t> </a:t>
            </a:r>
          </a:p>
          <a:p>
            <a:pPr lvl="1"/>
            <a:endParaRPr lang="en-GB" altLang="en-US" dirty="0">
              <a:latin typeface="Times" panose="02020603050405020304" pitchFamily="18" charset="0"/>
            </a:endParaRPr>
          </a:p>
          <a:p>
            <a:r>
              <a:rPr lang="en-GB" altLang="en-US" b="1" dirty="0">
                <a:latin typeface="Times" panose="02020603050405020304" pitchFamily="18" charset="0"/>
              </a:rPr>
              <a:t>Relationship occurrence</a:t>
            </a:r>
          </a:p>
          <a:p>
            <a:pPr lvl="1"/>
            <a:r>
              <a:rPr lang="en-AU" altLang="en-US" b="1" dirty="0">
                <a:latin typeface="Times" panose="02020603050405020304" pitchFamily="18" charset="0"/>
                <a:cs typeface="Times New Roman" panose="02020603050405020304" pitchFamily="18" charset="0"/>
              </a:rPr>
              <a:t>Uniquely identifiable association, which includes one occurrence from each participating entity type.</a:t>
            </a:r>
            <a:r>
              <a:rPr lang="en-GB" altLang="en-US" b="1" dirty="0">
                <a:latin typeface="Times" panose="02020603050405020304" pitchFamily="18" charset="0"/>
              </a:rPr>
              <a:t> </a:t>
            </a:r>
          </a:p>
        </p:txBody>
      </p:sp>
      <p:pic>
        <p:nvPicPr>
          <p:cNvPr id="3" name="Picture 8" descr="DS3-Figure 11-03">
            <a:extLst>
              <a:ext uri="{FF2B5EF4-FFF2-40B4-BE49-F238E27FC236}">
                <a16:creationId xmlns:a16="http://schemas.microsoft.com/office/drawing/2014/main" id="{43BD806B-F69F-1EC1-D5BD-B843A36A10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75656" y="3917950"/>
            <a:ext cx="5105400"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iamond 3">
            <a:extLst>
              <a:ext uri="{FF2B5EF4-FFF2-40B4-BE49-F238E27FC236}">
                <a16:creationId xmlns:a16="http://schemas.microsoft.com/office/drawing/2014/main" id="{57FB1F05-BDA5-7A3D-DF40-4180C2642A2E}"/>
              </a:ext>
            </a:extLst>
          </p:cNvPr>
          <p:cNvSpPr/>
          <p:nvPr/>
        </p:nvSpPr>
        <p:spPr>
          <a:xfrm>
            <a:off x="3131840" y="3684051"/>
            <a:ext cx="1652600" cy="1252736"/>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Works for</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37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379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37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37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21</a:t>
            </a:fld>
            <a:endParaRPr lang="en-GB" altLang="en-US"/>
          </a:p>
        </p:txBody>
      </p:sp>
      <p:sp>
        <p:nvSpPr>
          <p:cNvPr id="18434" name="Rectangle 2"/>
          <p:cNvSpPr>
            <a:spLocks noGrp="1" noChangeArrowheads="1"/>
          </p:cNvSpPr>
          <p:nvPr>
            <p:ph type="title"/>
          </p:nvPr>
        </p:nvSpPr>
        <p:spPr>
          <a:xfrm>
            <a:off x="381000" y="266700"/>
            <a:ext cx="8305800" cy="1104900"/>
          </a:xfrm>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normAutofit/>
          </a:bodyPr>
          <a:lstStyle/>
          <a:p>
            <a:pPr>
              <a:defRPr/>
            </a:pPr>
            <a:r>
              <a:rPr lang="en-GB" b="1" dirty="0">
                <a:latin typeface="Times" pitchFamily="18" charset="0"/>
                <a:ea typeface="+mn-ea"/>
              </a:rPr>
              <a:t>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899592" y="2619772"/>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3" name="Rectangle 2">
            <a:extLst>
              <a:ext uri="{FF2B5EF4-FFF2-40B4-BE49-F238E27FC236}">
                <a16:creationId xmlns:a16="http://schemas.microsoft.com/office/drawing/2014/main" id="{B5333D55-771B-176C-32B8-2E63F748377A}"/>
              </a:ext>
            </a:extLst>
          </p:cNvPr>
          <p:cNvSpPr/>
          <p:nvPr/>
        </p:nvSpPr>
        <p:spPr>
          <a:xfrm>
            <a:off x="5502593" y="2619772"/>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Address</a:t>
            </a:r>
          </a:p>
        </p:txBody>
      </p:sp>
      <p:sp>
        <p:nvSpPr>
          <p:cNvPr id="5" name="TextBox 4">
            <a:extLst>
              <a:ext uri="{FF2B5EF4-FFF2-40B4-BE49-F238E27FC236}">
                <a16:creationId xmlns:a16="http://schemas.microsoft.com/office/drawing/2014/main" id="{212A6F4A-7A4C-A1E9-2B3E-43F4DC64CEDF}"/>
              </a:ext>
            </a:extLst>
          </p:cNvPr>
          <p:cNvSpPr txBox="1"/>
          <p:nvPr/>
        </p:nvSpPr>
        <p:spPr>
          <a:xfrm>
            <a:off x="1691680" y="4602718"/>
            <a:ext cx="6716588" cy="369332"/>
          </a:xfrm>
          <a:prstGeom prst="rect">
            <a:avLst/>
          </a:prstGeom>
          <a:noFill/>
        </p:spPr>
        <p:txBody>
          <a:bodyPr wrap="square">
            <a:spAutoFit/>
          </a:bodyPr>
          <a:lstStyle/>
          <a:p>
            <a:r>
              <a:rPr lang="en-GB" b="0" i="0" dirty="0">
                <a:solidFill>
                  <a:srgbClr val="374151"/>
                </a:solidFill>
                <a:effectLst/>
                <a:latin typeface="Söhne"/>
              </a:rPr>
              <a:t>A strong entity is an entity that can exist independently</a:t>
            </a:r>
            <a:endParaRPr lang="en-US" dirty="0"/>
          </a:p>
        </p:txBody>
      </p:sp>
      <p:sp>
        <p:nvSpPr>
          <p:cNvPr id="7" name="TextBox 6">
            <a:extLst>
              <a:ext uri="{FF2B5EF4-FFF2-40B4-BE49-F238E27FC236}">
                <a16:creationId xmlns:a16="http://schemas.microsoft.com/office/drawing/2014/main" id="{AE5293BD-A28B-F53C-96BA-B88DFC16BDDA}"/>
              </a:ext>
            </a:extLst>
          </p:cNvPr>
          <p:cNvSpPr txBox="1"/>
          <p:nvPr/>
        </p:nvSpPr>
        <p:spPr>
          <a:xfrm>
            <a:off x="1691680" y="5150993"/>
            <a:ext cx="7272808" cy="369332"/>
          </a:xfrm>
          <a:prstGeom prst="rect">
            <a:avLst/>
          </a:prstGeom>
          <a:noFill/>
        </p:spPr>
        <p:txBody>
          <a:bodyPr wrap="square">
            <a:spAutoFit/>
          </a:bodyPr>
          <a:lstStyle/>
          <a:p>
            <a:r>
              <a:rPr lang="en-GB" b="0" i="0" dirty="0">
                <a:solidFill>
                  <a:srgbClr val="374151"/>
                </a:solidFill>
                <a:effectLst/>
                <a:latin typeface="Söhne"/>
              </a:rPr>
              <a:t>A weak entity is an entity that depends on another entity for its existence.</a:t>
            </a:r>
            <a:endParaRPr lang="en-US" dirty="0"/>
          </a:p>
        </p:txBody>
      </p:sp>
    </p:spTree>
    <p:extLst>
      <p:ext uri="{BB962C8B-B14F-4D97-AF65-F5344CB8AC3E}">
        <p14:creationId xmlns:p14="http://schemas.microsoft.com/office/powerpoint/2010/main" val="2341335672"/>
      </p:ext>
    </p:extLst>
  </p:cSld>
  <p:clrMapOvr>
    <a:masterClrMapping/>
  </p:clrMapOvr>
  <p:transition>
    <p:wipe dir="d"/>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66D8B-B721-7149-993B-0A73E13B444B}"/>
              </a:ext>
            </a:extLst>
          </p:cNvPr>
          <p:cNvSpPr>
            <a:spLocks noGrp="1"/>
          </p:cNvSpPr>
          <p:nvPr>
            <p:ph type="title"/>
          </p:nvPr>
        </p:nvSpPr>
        <p:spPr/>
        <p:txBody>
          <a:bodyPr/>
          <a:lstStyle/>
          <a:p>
            <a:r>
              <a:rPr lang="en-US" dirty="0"/>
              <a:t>Types of Entities</a:t>
            </a:r>
          </a:p>
        </p:txBody>
      </p:sp>
      <p:graphicFrame>
        <p:nvGraphicFramePr>
          <p:cNvPr id="5" name="Content Placeholder 4" descr="Regular Entities&#13;&#10;&#9;Called as Strong Entities. &#13;&#10;&#9;Independent Entities&#13;&#10;&#9;E.g. Employee&#13;&#10;Weak Entities&#13;&#10;&#9;Its existence depends on some other entity&#13;&#10;&#9;E.g. EmployeeDependants&#13;&#10;&#9;&#9;If an Employee Instance is deleted, then the dependants too are deleted. They do not exist without the employee.&#13;&#10;">
            <a:extLst>
              <a:ext uri="{FF2B5EF4-FFF2-40B4-BE49-F238E27FC236}">
                <a16:creationId xmlns:a16="http://schemas.microsoft.com/office/drawing/2014/main" id="{494ED8D3-C32E-3144-A6D5-22086A9352D6}"/>
              </a:ext>
            </a:extLst>
          </p:cNvPr>
          <p:cNvGraphicFramePr>
            <a:graphicFrameLocks noGrp="1"/>
          </p:cNvGraphicFramePr>
          <p:nvPr>
            <p:ph idx="1"/>
          </p:nvPr>
        </p:nvGraphicFramePr>
        <p:xfrm>
          <a:off x="762000" y="1524000"/>
          <a:ext cx="77724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4" name="Group 13">
            <a:extLst>
              <a:ext uri="{FF2B5EF4-FFF2-40B4-BE49-F238E27FC236}">
                <a16:creationId xmlns:a16="http://schemas.microsoft.com/office/drawing/2014/main" id="{B0F06578-19F8-944F-A27D-D306737202BD}"/>
              </a:ext>
              <a:ext uri="{C183D7F6-B498-43B3-948B-1728B52AA6E4}">
                <adec:decorative xmlns:adec="http://schemas.microsoft.com/office/drawing/2017/decorative" val="1"/>
              </a:ext>
            </a:extLst>
          </p:cNvPr>
          <p:cNvGrpSpPr/>
          <p:nvPr/>
        </p:nvGrpSpPr>
        <p:grpSpPr>
          <a:xfrm>
            <a:off x="323528" y="5556545"/>
            <a:ext cx="3888431" cy="952428"/>
            <a:chOff x="323528" y="5556545"/>
            <a:chExt cx="3888431" cy="952428"/>
          </a:xfrm>
        </p:grpSpPr>
        <p:sp>
          <p:nvSpPr>
            <p:cNvPr id="6" name="Rectangle 5">
              <a:extLst>
                <a:ext uri="{FF2B5EF4-FFF2-40B4-BE49-F238E27FC236}">
                  <a16:creationId xmlns:a16="http://schemas.microsoft.com/office/drawing/2014/main" id="{8D99FE17-7D5C-504C-BA16-17AEF4971E56}"/>
                </a:ext>
              </a:extLst>
            </p:cNvPr>
            <p:cNvSpPr/>
            <p:nvPr/>
          </p:nvSpPr>
          <p:spPr>
            <a:xfrm>
              <a:off x="1141308" y="5925877"/>
              <a:ext cx="2252870" cy="583096"/>
            </a:xfrm>
            <a:prstGeom prst="rect">
              <a:avLst/>
            </a:prstGeom>
            <a:solidFill>
              <a:schemeClr val="bg1">
                <a:lumMod val="6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GB" dirty="0"/>
                <a:t>Employee</a:t>
              </a:r>
            </a:p>
          </p:txBody>
        </p:sp>
        <p:sp>
          <p:nvSpPr>
            <p:cNvPr id="7" name="TextBox 6">
              <a:extLst>
                <a:ext uri="{FF2B5EF4-FFF2-40B4-BE49-F238E27FC236}">
                  <a16:creationId xmlns:a16="http://schemas.microsoft.com/office/drawing/2014/main" id="{940EA0DA-C592-2F41-8396-DCA094BB3AC7}"/>
                </a:ext>
              </a:extLst>
            </p:cNvPr>
            <p:cNvSpPr txBox="1"/>
            <p:nvPr/>
          </p:nvSpPr>
          <p:spPr>
            <a:xfrm>
              <a:off x="323528" y="5556545"/>
              <a:ext cx="3888431" cy="369332"/>
            </a:xfrm>
            <a:prstGeom prst="rect">
              <a:avLst/>
            </a:prstGeom>
            <a:noFill/>
          </p:spPr>
          <p:txBody>
            <a:bodyPr wrap="square" rtlCol="0">
              <a:spAutoFit/>
            </a:bodyPr>
            <a:lstStyle/>
            <a:p>
              <a:pPr algn="ctr"/>
              <a:r>
                <a:rPr lang="en-GB" sz="1800" dirty="0">
                  <a:latin typeface="+mn-lt"/>
                </a:rPr>
                <a:t>Notation for a Regular Entity</a:t>
              </a:r>
            </a:p>
          </p:txBody>
        </p:sp>
      </p:grpSp>
      <p:grpSp>
        <p:nvGrpSpPr>
          <p:cNvPr id="13" name="Group 12">
            <a:extLst>
              <a:ext uri="{FF2B5EF4-FFF2-40B4-BE49-F238E27FC236}">
                <a16:creationId xmlns:a16="http://schemas.microsoft.com/office/drawing/2014/main" id="{588FABCE-AEF6-DF4B-BFA3-975B2167A346}"/>
              </a:ext>
              <a:ext uri="{C183D7F6-B498-43B3-948B-1728B52AA6E4}">
                <adec:decorative xmlns:adec="http://schemas.microsoft.com/office/drawing/2017/decorative" val="1"/>
              </a:ext>
            </a:extLst>
          </p:cNvPr>
          <p:cNvGrpSpPr/>
          <p:nvPr/>
        </p:nvGrpSpPr>
        <p:grpSpPr>
          <a:xfrm>
            <a:off x="4243981" y="5538859"/>
            <a:ext cx="3888431" cy="952428"/>
            <a:chOff x="4243981" y="5538859"/>
            <a:chExt cx="3888431" cy="952428"/>
          </a:xfrm>
        </p:grpSpPr>
        <p:sp>
          <p:nvSpPr>
            <p:cNvPr id="8" name="Rectangle 7">
              <a:extLst>
                <a:ext uri="{FF2B5EF4-FFF2-40B4-BE49-F238E27FC236}">
                  <a16:creationId xmlns:a16="http://schemas.microsoft.com/office/drawing/2014/main" id="{118FA3C6-50E2-3F4E-A4AF-38E1CBB2874B}"/>
                </a:ext>
              </a:extLst>
            </p:cNvPr>
            <p:cNvSpPr/>
            <p:nvPr/>
          </p:nvSpPr>
          <p:spPr>
            <a:xfrm>
              <a:off x="5061761" y="5908191"/>
              <a:ext cx="2252870" cy="583096"/>
            </a:xfrm>
            <a:prstGeom prst="rect">
              <a:avLst/>
            </a:prstGeom>
            <a:solidFill>
              <a:schemeClr val="bg1">
                <a:lumMod val="65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en-GB" sz="2000" dirty="0" err="1"/>
                <a:t>EmpDependant</a:t>
              </a:r>
              <a:endParaRPr lang="en-GB" sz="2000" dirty="0"/>
            </a:p>
          </p:txBody>
        </p:sp>
        <p:sp>
          <p:nvSpPr>
            <p:cNvPr id="12" name="Rectangle 11">
              <a:extLst>
                <a:ext uri="{FF2B5EF4-FFF2-40B4-BE49-F238E27FC236}">
                  <a16:creationId xmlns:a16="http://schemas.microsoft.com/office/drawing/2014/main" id="{2774BAF1-E63F-924E-9AC3-B3790AFF35FD}"/>
                </a:ext>
              </a:extLst>
            </p:cNvPr>
            <p:cNvSpPr/>
            <p:nvPr/>
          </p:nvSpPr>
          <p:spPr>
            <a:xfrm>
              <a:off x="5137961" y="5975548"/>
              <a:ext cx="2100470" cy="448382"/>
            </a:xfrm>
            <a:prstGeom prst="rect">
              <a:avLst/>
            </a:prstGeom>
            <a:solidFill>
              <a:schemeClr val="bg1">
                <a:lumMod val="65000"/>
                <a:alpha val="19000"/>
              </a:schemeClr>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9" name="TextBox 8">
              <a:extLst>
                <a:ext uri="{FF2B5EF4-FFF2-40B4-BE49-F238E27FC236}">
                  <a16:creationId xmlns:a16="http://schemas.microsoft.com/office/drawing/2014/main" id="{5E60D737-C157-1D42-AFBF-A58AC774A3F8}"/>
                </a:ext>
              </a:extLst>
            </p:cNvPr>
            <p:cNvSpPr txBox="1"/>
            <p:nvPr/>
          </p:nvSpPr>
          <p:spPr>
            <a:xfrm>
              <a:off x="4243981" y="5538859"/>
              <a:ext cx="3888431" cy="369332"/>
            </a:xfrm>
            <a:prstGeom prst="rect">
              <a:avLst/>
            </a:prstGeom>
            <a:noFill/>
          </p:spPr>
          <p:txBody>
            <a:bodyPr wrap="square" rtlCol="0">
              <a:spAutoFit/>
            </a:bodyPr>
            <a:lstStyle/>
            <a:p>
              <a:pPr algn="ctr"/>
              <a:r>
                <a:rPr lang="en-GB" sz="1800" dirty="0">
                  <a:latin typeface="+mn-lt"/>
                </a:rPr>
                <a:t>Notation for a Weak Entity</a:t>
              </a:r>
            </a:p>
          </p:txBody>
        </p:sp>
      </p:grpSp>
    </p:spTree>
    <p:extLst>
      <p:ext uri="{BB962C8B-B14F-4D97-AF65-F5344CB8AC3E}">
        <p14:creationId xmlns:p14="http://schemas.microsoft.com/office/powerpoint/2010/main" val="2281693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23</a:t>
            </a:fld>
            <a:endParaRPr lang="en-GB" altLang="en-US"/>
          </a:p>
        </p:txBody>
      </p:sp>
      <p:sp>
        <p:nvSpPr>
          <p:cNvPr id="18434" name="Rectangle 2"/>
          <p:cNvSpPr>
            <a:spLocks noGrp="1" noChangeArrowheads="1"/>
          </p:cNvSpPr>
          <p:nvPr>
            <p:ph type="title"/>
          </p:nvPr>
        </p:nvSpPr>
        <p:spPr>
          <a:xfrm>
            <a:off x="381000" y="266700"/>
            <a:ext cx="83058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a:bodyPr>
          <a:lstStyle/>
          <a:p>
            <a:pPr>
              <a:defRPr/>
            </a:pPr>
            <a:r>
              <a:rPr lang="en-GB" b="1" dirty="0">
                <a:latin typeface="Times" pitchFamily="18" charset="0"/>
                <a:ea typeface="+mn-ea"/>
              </a:rPr>
              <a:t>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978868" y="2091730"/>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8" y="2091730"/>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486C8B00-B1EC-C078-DBB2-7B2CAB1355DA}"/>
              </a:ext>
            </a:extLst>
          </p:cNvPr>
          <p:cNvSpPr txBox="1"/>
          <p:nvPr/>
        </p:nvSpPr>
        <p:spPr>
          <a:xfrm>
            <a:off x="1058144" y="1626354"/>
            <a:ext cx="2160240" cy="369332"/>
          </a:xfrm>
          <a:prstGeom prst="rect">
            <a:avLst/>
          </a:prstGeom>
          <a:noFill/>
          <a:ln>
            <a:solidFill>
              <a:schemeClr val="tx1"/>
            </a:solidFill>
          </a:ln>
        </p:spPr>
        <p:txBody>
          <a:bodyPr wrap="square">
            <a:spAutoFit/>
          </a:bodyPr>
          <a:lstStyle/>
          <a:p>
            <a:pPr algn="l"/>
            <a:r>
              <a:rPr lang="en-GB" b="0" i="0" dirty="0">
                <a:solidFill>
                  <a:srgbClr val="333333"/>
                </a:solidFill>
                <a:effectLst/>
                <a:latin typeface="PT Serif" panose="020A0603040505020204" pitchFamily="18" charset="77"/>
              </a:rPr>
              <a:t>Strong Entity Type</a:t>
            </a:r>
          </a:p>
        </p:txBody>
      </p:sp>
      <p:sp>
        <p:nvSpPr>
          <p:cNvPr id="10" name="TextBox 9">
            <a:extLst>
              <a:ext uri="{FF2B5EF4-FFF2-40B4-BE49-F238E27FC236}">
                <a16:creationId xmlns:a16="http://schemas.microsoft.com/office/drawing/2014/main" id="{06BCAF02-DA96-439B-BFCB-1235D82CE077}"/>
              </a:ext>
            </a:extLst>
          </p:cNvPr>
          <p:cNvSpPr txBox="1"/>
          <p:nvPr/>
        </p:nvSpPr>
        <p:spPr>
          <a:xfrm>
            <a:off x="5491709" y="1626354"/>
            <a:ext cx="2318791" cy="369332"/>
          </a:xfrm>
          <a:prstGeom prst="rect">
            <a:avLst/>
          </a:prstGeom>
          <a:noFill/>
          <a:ln>
            <a:solidFill>
              <a:schemeClr val="tx1"/>
            </a:solidFill>
          </a:ln>
        </p:spPr>
        <p:txBody>
          <a:bodyPr wrap="square">
            <a:spAutoFit/>
          </a:bodyPr>
          <a:lstStyle/>
          <a:p>
            <a:pPr algn="l"/>
            <a:r>
              <a:rPr lang="en-GB" b="0" i="0" dirty="0">
                <a:solidFill>
                  <a:srgbClr val="333333"/>
                </a:solidFill>
                <a:effectLst/>
                <a:latin typeface="PT Serif" panose="020A0603040505020204" pitchFamily="18" charset="77"/>
              </a:rPr>
              <a:t>Weak Entity Type</a:t>
            </a:r>
          </a:p>
        </p:txBody>
      </p:sp>
      <p:sp>
        <p:nvSpPr>
          <p:cNvPr id="11" name="Rectangle 10">
            <a:extLst>
              <a:ext uri="{FF2B5EF4-FFF2-40B4-BE49-F238E27FC236}">
                <a16:creationId xmlns:a16="http://schemas.microsoft.com/office/drawing/2014/main" id="{1F676B51-3583-579C-4568-BC243D6F2F48}"/>
              </a:ext>
            </a:extLst>
          </p:cNvPr>
          <p:cNvSpPr/>
          <p:nvPr/>
        </p:nvSpPr>
        <p:spPr>
          <a:xfrm>
            <a:off x="978868" y="362496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Parent</a:t>
            </a:r>
          </a:p>
        </p:txBody>
      </p:sp>
      <p:sp>
        <p:nvSpPr>
          <p:cNvPr id="12" name="Frame 11">
            <a:extLst>
              <a:ext uri="{FF2B5EF4-FFF2-40B4-BE49-F238E27FC236}">
                <a16:creationId xmlns:a16="http://schemas.microsoft.com/office/drawing/2014/main" id="{3093EC78-B643-734B-0C82-429383D5458E}"/>
              </a:ext>
            </a:extLst>
          </p:cNvPr>
          <p:cNvSpPr/>
          <p:nvPr/>
        </p:nvSpPr>
        <p:spPr>
          <a:xfrm>
            <a:off x="5491707" y="3614143"/>
            <a:ext cx="2318791" cy="1152128"/>
          </a:xfrm>
          <a:prstGeom prst="frame">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09" y="2459504"/>
            <a:ext cx="987386" cy="646331"/>
          </a:xfrm>
          <a:prstGeom prst="rect">
            <a:avLst/>
          </a:prstGeom>
          <a:noFill/>
        </p:spPr>
        <p:txBody>
          <a:bodyPr wrap="none" rtlCol="0">
            <a:spAutoFit/>
          </a:bodyPr>
          <a:lstStyle/>
          <a:p>
            <a:r>
              <a:rPr lang="en-US" dirty="0"/>
              <a:t>Address</a:t>
            </a:r>
          </a:p>
          <a:p>
            <a:endParaRPr lang="en-US" dirty="0"/>
          </a:p>
        </p:txBody>
      </p:sp>
      <p:sp>
        <p:nvSpPr>
          <p:cNvPr id="14" name="TextBox 13">
            <a:extLst>
              <a:ext uri="{FF2B5EF4-FFF2-40B4-BE49-F238E27FC236}">
                <a16:creationId xmlns:a16="http://schemas.microsoft.com/office/drawing/2014/main" id="{7D3BDD6D-7CAD-4FFB-23F1-1AA4ECD6F69D}"/>
              </a:ext>
            </a:extLst>
          </p:cNvPr>
          <p:cNvSpPr txBox="1"/>
          <p:nvPr/>
        </p:nvSpPr>
        <p:spPr>
          <a:xfrm>
            <a:off x="6115539" y="3972887"/>
            <a:ext cx="1029256" cy="369332"/>
          </a:xfrm>
          <a:prstGeom prst="rect">
            <a:avLst/>
          </a:prstGeom>
          <a:noFill/>
        </p:spPr>
        <p:txBody>
          <a:bodyPr wrap="none" rtlCol="0">
            <a:spAutoFit/>
          </a:bodyPr>
          <a:lstStyle/>
          <a:p>
            <a:r>
              <a:rPr lang="en-US" dirty="0"/>
              <a:t>Children</a:t>
            </a:r>
          </a:p>
        </p:txBody>
      </p:sp>
      <p:sp>
        <p:nvSpPr>
          <p:cNvPr id="15" name="Rectangle 14">
            <a:extLst>
              <a:ext uri="{FF2B5EF4-FFF2-40B4-BE49-F238E27FC236}">
                <a16:creationId xmlns:a16="http://schemas.microsoft.com/office/drawing/2014/main" id="{263B8B4E-31DF-5346-F55F-4AAD76FBE75B}"/>
              </a:ext>
            </a:extLst>
          </p:cNvPr>
          <p:cNvSpPr/>
          <p:nvPr/>
        </p:nvSpPr>
        <p:spPr>
          <a:xfrm>
            <a:off x="978868" y="5020072"/>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Building</a:t>
            </a:r>
          </a:p>
        </p:txBody>
      </p:sp>
      <p:sp>
        <p:nvSpPr>
          <p:cNvPr id="16" name="Frame 15">
            <a:extLst>
              <a:ext uri="{FF2B5EF4-FFF2-40B4-BE49-F238E27FC236}">
                <a16:creationId xmlns:a16="http://schemas.microsoft.com/office/drawing/2014/main" id="{B30E8DB2-8D6F-EC13-836B-34FDFF14C7CF}"/>
              </a:ext>
            </a:extLst>
          </p:cNvPr>
          <p:cNvSpPr/>
          <p:nvPr/>
        </p:nvSpPr>
        <p:spPr>
          <a:xfrm>
            <a:off x="5457360" y="5020072"/>
            <a:ext cx="2318791" cy="1152128"/>
          </a:xfrm>
          <a:prstGeom prst="frame">
            <a:avLst/>
          </a:prstGeom>
          <a:solidFill>
            <a:schemeClr val="accent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7" name="TextBox 16">
            <a:extLst>
              <a:ext uri="{FF2B5EF4-FFF2-40B4-BE49-F238E27FC236}">
                <a16:creationId xmlns:a16="http://schemas.microsoft.com/office/drawing/2014/main" id="{A07DB28F-FF63-EE57-42EB-8D9BDC044CA4}"/>
              </a:ext>
            </a:extLst>
          </p:cNvPr>
          <p:cNvSpPr txBox="1"/>
          <p:nvPr/>
        </p:nvSpPr>
        <p:spPr>
          <a:xfrm>
            <a:off x="6333098" y="5382535"/>
            <a:ext cx="759182" cy="369332"/>
          </a:xfrm>
          <a:prstGeom prst="rect">
            <a:avLst/>
          </a:prstGeom>
          <a:noFill/>
        </p:spPr>
        <p:txBody>
          <a:bodyPr wrap="none" rtlCol="0">
            <a:spAutoFit/>
          </a:bodyPr>
          <a:lstStyle/>
          <a:p>
            <a:r>
              <a:rPr lang="en-US" dirty="0"/>
              <a:t>Room</a:t>
            </a:r>
          </a:p>
        </p:txBody>
      </p:sp>
    </p:spTree>
    <p:extLst>
      <p:ext uri="{BB962C8B-B14F-4D97-AF65-F5344CB8AC3E}">
        <p14:creationId xmlns:p14="http://schemas.microsoft.com/office/powerpoint/2010/main" val="2060875610"/>
      </p:ext>
    </p:extLst>
  </p:cSld>
  <p:clrMapOvr>
    <a:masterClrMapping/>
  </p:clrMapOvr>
  <p:transition>
    <p:wipe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iamond 17">
            <a:extLst>
              <a:ext uri="{FF2B5EF4-FFF2-40B4-BE49-F238E27FC236}">
                <a16:creationId xmlns:a16="http://schemas.microsoft.com/office/drawing/2014/main" id="{487203ED-07E2-4093-0606-2F1BC79C44A2}"/>
              </a:ext>
            </a:extLst>
          </p:cNvPr>
          <p:cNvSpPr/>
          <p:nvPr/>
        </p:nvSpPr>
        <p:spPr>
          <a:xfrm>
            <a:off x="3980215" y="4148237"/>
            <a:ext cx="1095841" cy="108006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24</a:t>
            </a:fld>
            <a:endParaRPr lang="en-GB" altLang="en-US"/>
          </a:p>
        </p:txBody>
      </p:sp>
      <p:sp>
        <p:nvSpPr>
          <p:cNvPr id="18434" name="Rectangle 2"/>
          <p:cNvSpPr>
            <a:spLocks noGrp="1" noChangeArrowheads="1"/>
          </p:cNvSpPr>
          <p:nvPr>
            <p:ph type="title"/>
          </p:nvPr>
        </p:nvSpPr>
        <p:spPr>
          <a:xfrm>
            <a:off x="419100" y="97402"/>
            <a:ext cx="8305800" cy="1104900"/>
          </a:xfrm>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normAutofit fontScale="90000"/>
          </a:bodyPr>
          <a:lstStyle/>
          <a:p>
            <a:pPr>
              <a:defRPr/>
            </a:pPr>
            <a:r>
              <a:rPr lang="en-GB" b="1" dirty="0">
                <a:latin typeface="Times" pitchFamily="18" charset="0"/>
                <a:ea typeface="+mn-ea"/>
              </a:rPr>
              <a:t>Relationship between 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1029746" y="407701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9" y="4077016"/>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486C8B00-B1EC-C078-DBB2-7B2CAB1355DA}"/>
              </a:ext>
            </a:extLst>
          </p:cNvPr>
          <p:cNvSpPr txBox="1"/>
          <p:nvPr/>
        </p:nvSpPr>
        <p:spPr>
          <a:xfrm>
            <a:off x="683568" y="2050406"/>
            <a:ext cx="2160240" cy="369332"/>
          </a:xfrm>
          <a:prstGeom prst="rect">
            <a:avLst/>
          </a:prstGeom>
          <a:noFill/>
          <a:ln>
            <a:solidFill>
              <a:schemeClr val="tx1"/>
            </a:solidFill>
          </a:ln>
        </p:spPr>
        <p:txBody>
          <a:bodyPr wrap="square">
            <a:spAutoFit/>
          </a:bodyPr>
          <a:lstStyle/>
          <a:p>
            <a:pPr algn="l"/>
            <a:r>
              <a:rPr lang="en-GB" b="0" i="0" dirty="0">
                <a:solidFill>
                  <a:srgbClr val="333333"/>
                </a:solidFill>
                <a:effectLst/>
                <a:latin typeface="PT Serif" panose="020A0603040505020204" pitchFamily="18" charset="77"/>
              </a:rPr>
              <a:t>Strong Entity Type</a:t>
            </a:r>
          </a:p>
        </p:txBody>
      </p:sp>
      <p:sp>
        <p:nvSpPr>
          <p:cNvPr id="10" name="TextBox 9">
            <a:extLst>
              <a:ext uri="{FF2B5EF4-FFF2-40B4-BE49-F238E27FC236}">
                <a16:creationId xmlns:a16="http://schemas.microsoft.com/office/drawing/2014/main" id="{06BCAF02-DA96-439B-BFCB-1235D82CE077}"/>
              </a:ext>
            </a:extLst>
          </p:cNvPr>
          <p:cNvSpPr txBox="1"/>
          <p:nvPr/>
        </p:nvSpPr>
        <p:spPr>
          <a:xfrm>
            <a:off x="5698604" y="2033490"/>
            <a:ext cx="2318791" cy="369332"/>
          </a:xfrm>
          <a:prstGeom prst="rect">
            <a:avLst/>
          </a:prstGeom>
          <a:noFill/>
          <a:ln>
            <a:solidFill>
              <a:schemeClr val="tx1"/>
            </a:solidFill>
          </a:ln>
        </p:spPr>
        <p:txBody>
          <a:bodyPr wrap="square">
            <a:spAutoFit/>
          </a:bodyPr>
          <a:lstStyle/>
          <a:p>
            <a:pPr algn="l"/>
            <a:r>
              <a:rPr lang="en-GB" b="0" i="0" dirty="0">
                <a:solidFill>
                  <a:srgbClr val="333333"/>
                </a:solidFill>
                <a:effectLst/>
                <a:latin typeface="PT Serif" panose="020A0603040505020204" pitchFamily="18" charset="77"/>
              </a:rPr>
              <a:t>Weak Entity Type</a:t>
            </a: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11" y="4437112"/>
            <a:ext cx="987386" cy="646331"/>
          </a:xfrm>
          <a:prstGeom prst="rect">
            <a:avLst/>
          </a:prstGeom>
          <a:noFill/>
        </p:spPr>
        <p:txBody>
          <a:bodyPr wrap="none" rtlCol="0">
            <a:spAutoFit/>
          </a:bodyPr>
          <a:lstStyle/>
          <a:p>
            <a:r>
              <a:rPr lang="en-US" dirty="0"/>
              <a:t>Address</a:t>
            </a:r>
          </a:p>
          <a:p>
            <a:endParaRPr lang="en-US" dirty="0"/>
          </a:p>
        </p:txBody>
      </p:sp>
      <p:sp>
        <p:nvSpPr>
          <p:cNvPr id="5" name="TextBox 4">
            <a:extLst>
              <a:ext uri="{FF2B5EF4-FFF2-40B4-BE49-F238E27FC236}">
                <a16:creationId xmlns:a16="http://schemas.microsoft.com/office/drawing/2014/main" id="{32600379-987C-0BE4-4682-17D0BD8771A0}"/>
              </a:ext>
            </a:extLst>
          </p:cNvPr>
          <p:cNvSpPr txBox="1"/>
          <p:nvPr/>
        </p:nvSpPr>
        <p:spPr>
          <a:xfrm>
            <a:off x="3072611" y="1881345"/>
            <a:ext cx="2638772" cy="369332"/>
          </a:xfrm>
          <a:prstGeom prst="rect">
            <a:avLst/>
          </a:prstGeom>
          <a:noFill/>
        </p:spPr>
        <p:txBody>
          <a:bodyPr wrap="square">
            <a:spAutoFit/>
          </a:bodyPr>
          <a:lstStyle/>
          <a:p>
            <a:r>
              <a:rPr lang="en-GB" b="0" i="0" dirty="0">
                <a:solidFill>
                  <a:srgbClr val="333333"/>
                </a:solidFill>
                <a:effectLst/>
                <a:latin typeface="PT Serif" panose="020A0603040505020204" pitchFamily="18" charset="77"/>
              </a:rPr>
              <a:t>identifying relationship</a:t>
            </a:r>
            <a:endParaRPr lang="en-US" dirty="0"/>
          </a:p>
        </p:txBody>
      </p:sp>
      <p:sp>
        <p:nvSpPr>
          <p:cNvPr id="9" name="Diamond 8">
            <a:extLst>
              <a:ext uri="{FF2B5EF4-FFF2-40B4-BE49-F238E27FC236}">
                <a16:creationId xmlns:a16="http://schemas.microsoft.com/office/drawing/2014/main" id="{726B2D5E-1CCE-4283-1716-2E4F33A4A9C0}"/>
              </a:ext>
            </a:extLst>
          </p:cNvPr>
          <p:cNvSpPr/>
          <p:nvPr/>
        </p:nvSpPr>
        <p:spPr>
          <a:xfrm>
            <a:off x="4067944" y="4293096"/>
            <a:ext cx="864096" cy="790347"/>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has</a:t>
            </a:r>
          </a:p>
        </p:txBody>
      </p:sp>
      <p:cxnSp>
        <p:nvCxnSpPr>
          <p:cNvPr id="21" name="Straight Connector 20">
            <a:extLst>
              <a:ext uri="{FF2B5EF4-FFF2-40B4-BE49-F238E27FC236}">
                <a16:creationId xmlns:a16="http://schemas.microsoft.com/office/drawing/2014/main" id="{C16F0E28-7B30-90DD-85B7-B8551AC335CB}"/>
              </a:ext>
            </a:extLst>
          </p:cNvPr>
          <p:cNvCxnSpPr>
            <a:cxnSpLocks/>
            <a:stCxn id="8" idx="3"/>
          </p:cNvCxnSpPr>
          <p:nvPr/>
        </p:nvCxnSpPr>
        <p:spPr>
          <a:xfrm flipV="1">
            <a:off x="2843808" y="2218156"/>
            <a:ext cx="2854796" cy="16916"/>
          </a:xfrm>
          <a:prstGeom prst="line">
            <a:avLst/>
          </a:prstGeom>
        </p:spPr>
        <p:style>
          <a:lnRef idx="2">
            <a:schemeClr val="dk1"/>
          </a:lnRef>
          <a:fillRef idx="0">
            <a:schemeClr val="dk1"/>
          </a:fillRef>
          <a:effectRef idx="1">
            <a:schemeClr val="dk1"/>
          </a:effectRef>
          <a:fontRef idx="minor">
            <a:schemeClr val="tx1"/>
          </a:fontRef>
        </p:style>
      </p:cxnSp>
      <p:cxnSp>
        <p:nvCxnSpPr>
          <p:cNvPr id="23" name="Straight Connector 22">
            <a:extLst>
              <a:ext uri="{FF2B5EF4-FFF2-40B4-BE49-F238E27FC236}">
                <a16:creationId xmlns:a16="http://schemas.microsoft.com/office/drawing/2014/main" id="{2CA5F807-B2D8-D077-E532-42979FDC9E67}"/>
              </a:ext>
            </a:extLst>
          </p:cNvPr>
          <p:cNvCxnSpPr>
            <a:cxnSpLocks/>
            <a:endCxn id="9" idx="1"/>
          </p:cNvCxnSpPr>
          <p:nvPr/>
        </p:nvCxnSpPr>
        <p:spPr>
          <a:xfrm>
            <a:off x="3321560" y="4669996"/>
            <a:ext cx="746384" cy="18274"/>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23E83FD-B59B-9C4E-006F-D2C4C1D59163}"/>
              </a:ext>
            </a:extLst>
          </p:cNvPr>
          <p:cNvCxnSpPr>
            <a:cxnSpLocks/>
            <a:endCxn id="4" idx="1"/>
          </p:cNvCxnSpPr>
          <p:nvPr/>
        </p:nvCxnSpPr>
        <p:spPr>
          <a:xfrm flipV="1">
            <a:off x="5078176" y="4653080"/>
            <a:ext cx="413533" cy="35391"/>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165788467"/>
      </p:ext>
    </p:extLst>
  </p:cSld>
  <p:clrMapOvr>
    <a:masterClrMapping/>
  </p:clrMapOvr>
  <p:transition>
    <p:wipe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iamond 17">
            <a:extLst>
              <a:ext uri="{FF2B5EF4-FFF2-40B4-BE49-F238E27FC236}">
                <a16:creationId xmlns:a16="http://schemas.microsoft.com/office/drawing/2014/main" id="{487203ED-07E2-4093-0606-2F1BC79C44A2}"/>
              </a:ext>
            </a:extLst>
          </p:cNvPr>
          <p:cNvSpPr/>
          <p:nvPr/>
        </p:nvSpPr>
        <p:spPr>
          <a:xfrm>
            <a:off x="3980215" y="4148237"/>
            <a:ext cx="1095841" cy="108006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25</a:t>
            </a:fld>
            <a:endParaRPr lang="en-GB" altLang="en-US"/>
          </a:p>
        </p:txBody>
      </p:sp>
      <p:sp>
        <p:nvSpPr>
          <p:cNvPr id="18434" name="Rectangle 2"/>
          <p:cNvSpPr>
            <a:spLocks noGrp="1" noChangeArrowheads="1"/>
          </p:cNvSpPr>
          <p:nvPr>
            <p:ph type="title"/>
          </p:nvPr>
        </p:nvSpPr>
        <p:spPr>
          <a:xfrm>
            <a:off x="419100" y="97402"/>
            <a:ext cx="83058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dirty="0">
                <a:latin typeface="Times" pitchFamily="18" charset="0"/>
                <a:ea typeface="+mn-ea"/>
              </a:rPr>
              <a:t>Relationship between 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1029746" y="407701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9" y="4077016"/>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11" y="4437112"/>
            <a:ext cx="987386" cy="646331"/>
          </a:xfrm>
          <a:prstGeom prst="rect">
            <a:avLst/>
          </a:prstGeom>
          <a:noFill/>
        </p:spPr>
        <p:txBody>
          <a:bodyPr wrap="none" rtlCol="0">
            <a:spAutoFit/>
          </a:bodyPr>
          <a:lstStyle/>
          <a:p>
            <a:r>
              <a:rPr lang="en-US" dirty="0"/>
              <a:t>Address</a:t>
            </a:r>
          </a:p>
          <a:p>
            <a:endParaRPr lang="en-US" dirty="0"/>
          </a:p>
        </p:txBody>
      </p:sp>
      <p:sp>
        <p:nvSpPr>
          <p:cNvPr id="9" name="Diamond 8">
            <a:extLst>
              <a:ext uri="{FF2B5EF4-FFF2-40B4-BE49-F238E27FC236}">
                <a16:creationId xmlns:a16="http://schemas.microsoft.com/office/drawing/2014/main" id="{726B2D5E-1CCE-4283-1716-2E4F33A4A9C0}"/>
              </a:ext>
            </a:extLst>
          </p:cNvPr>
          <p:cNvSpPr/>
          <p:nvPr/>
        </p:nvSpPr>
        <p:spPr>
          <a:xfrm>
            <a:off x="4067944" y="4293096"/>
            <a:ext cx="864096" cy="790347"/>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has</a:t>
            </a:r>
          </a:p>
        </p:txBody>
      </p:sp>
      <p:cxnSp>
        <p:nvCxnSpPr>
          <p:cNvPr id="23" name="Straight Connector 22">
            <a:extLst>
              <a:ext uri="{FF2B5EF4-FFF2-40B4-BE49-F238E27FC236}">
                <a16:creationId xmlns:a16="http://schemas.microsoft.com/office/drawing/2014/main" id="{2CA5F807-B2D8-D077-E532-42979FDC9E67}"/>
              </a:ext>
            </a:extLst>
          </p:cNvPr>
          <p:cNvCxnSpPr>
            <a:cxnSpLocks/>
            <a:endCxn id="9" idx="1"/>
          </p:cNvCxnSpPr>
          <p:nvPr/>
        </p:nvCxnSpPr>
        <p:spPr>
          <a:xfrm>
            <a:off x="3321560" y="4669996"/>
            <a:ext cx="746384" cy="18274"/>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23E83FD-B59B-9C4E-006F-D2C4C1D59163}"/>
              </a:ext>
            </a:extLst>
          </p:cNvPr>
          <p:cNvCxnSpPr>
            <a:cxnSpLocks/>
            <a:endCxn id="4" idx="1"/>
          </p:cNvCxnSpPr>
          <p:nvPr/>
        </p:nvCxnSpPr>
        <p:spPr>
          <a:xfrm flipV="1">
            <a:off x="5078176" y="4653080"/>
            <a:ext cx="413533" cy="35391"/>
          </a:xfrm>
          <a:prstGeom prst="line">
            <a:avLst/>
          </a:prstGeom>
        </p:spPr>
        <p:style>
          <a:lnRef idx="2">
            <a:schemeClr val="dk1"/>
          </a:lnRef>
          <a:fillRef idx="0">
            <a:schemeClr val="dk1"/>
          </a:fillRef>
          <a:effectRef idx="1">
            <a:schemeClr val="dk1"/>
          </a:effectRef>
          <a:fontRef idx="minor">
            <a:schemeClr val="tx1"/>
          </a:fontRef>
        </p:style>
      </p:cxnSp>
    </p:spTree>
    <p:extLst>
      <p:ext uri="{BB962C8B-B14F-4D97-AF65-F5344CB8AC3E}">
        <p14:creationId xmlns:p14="http://schemas.microsoft.com/office/powerpoint/2010/main" val="3988111896"/>
      </p:ext>
    </p:extLst>
  </p:cSld>
  <p:clrMapOvr>
    <a:masterClrMapping/>
  </p:clrMapOvr>
  <p:transition>
    <p:wipe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iamond 17">
            <a:extLst>
              <a:ext uri="{FF2B5EF4-FFF2-40B4-BE49-F238E27FC236}">
                <a16:creationId xmlns:a16="http://schemas.microsoft.com/office/drawing/2014/main" id="{487203ED-07E2-4093-0606-2F1BC79C44A2}"/>
              </a:ext>
            </a:extLst>
          </p:cNvPr>
          <p:cNvSpPr/>
          <p:nvPr/>
        </p:nvSpPr>
        <p:spPr>
          <a:xfrm>
            <a:off x="3980215" y="4148237"/>
            <a:ext cx="1095841" cy="108006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26</a:t>
            </a:fld>
            <a:endParaRPr lang="en-GB" altLang="en-US"/>
          </a:p>
        </p:txBody>
      </p:sp>
      <p:sp>
        <p:nvSpPr>
          <p:cNvPr id="18434" name="Rectangle 2"/>
          <p:cNvSpPr>
            <a:spLocks noGrp="1" noChangeArrowheads="1"/>
          </p:cNvSpPr>
          <p:nvPr>
            <p:ph type="title"/>
          </p:nvPr>
        </p:nvSpPr>
        <p:spPr>
          <a:xfrm>
            <a:off x="419100" y="97402"/>
            <a:ext cx="8305800" cy="1104900"/>
          </a:xfrm>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normAutofit fontScale="90000"/>
          </a:bodyPr>
          <a:lstStyle/>
          <a:p>
            <a:pPr>
              <a:defRPr/>
            </a:pPr>
            <a:r>
              <a:rPr lang="en-GB" b="1" dirty="0">
                <a:latin typeface="Times" pitchFamily="18" charset="0"/>
                <a:ea typeface="+mn-ea"/>
              </a:rPr>
              <a:t>Relationship between 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1029746" y="407701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9" y="4077016"/>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11" y="4437112"/>
            <a:ext cx="987386" cy="646331"/>
          </a:xfrm>
          <a:prstGeom prst="rect">
            <a:avLst/>
          </a:prstGeom>
          <a:noFill/>
        </p:spPr>
        <p:txBody>
          <a:bodyPr wrap="none" rtlCol="0">
            <a:spAutoFit/>
          </a:bodyPr>
          <a:lstStyle/>
          <a:p>
            <a:r>
              <a:rPr lang="en-US" dirty="0"/>
              <a:t>Address</a:t>
            </a:r>
          </a:p>
          <a:p>
            <a:endParaRPr lang="en-US" dirty="0"/>
          </a:p>
        </p:txBody>
      </p:sp>
      <p:sp>
        <p:nvSpPr>
          <p:cNvPr id="9" name="Diamond 8">
            <a:extLst>
              <a:ext uri="{FF2B5EF4-FFF2-40B4-BE49-F238E27FC236}">
                <a16:creationId xmlns:a16="http://schemas.microsoft.com/office/drawing/2014/main" id="{726B2D5E-1CCE-4283-1716-2E4F33A4A9C0}"/>
              </a:ext>
            </a:extLst>
          </p:cNvPr>
          <p:cNvSpPr/>
          <p:nvPr/>
        </p:nvSpPr>
        <p:spPr>
          <a:xfrm>
            <a:off x="4067944" y="4293096"/>
            <a:ext cx="864096" cy="790347"/>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has</a:t>
            </a:r>
          </a:p>
        </p:txBody>
      </p:sp>
      <p:cxnSp>
        <p:nvCxnSpPr>
          <p:cNvPr id="23" name="Straight Connector 22">
            <a:extLst>
              <a:ext uri="{FF2B5EF4-FFF2-40B4-BE49-F238E27FC236}">
                <a16:creationId xmlns:a16="http://schemas.microsoft.com/office/drawing/2014/main" id="{2CA5F807-B2D8-D077-E532-42979FDC9E67}"/>
              </a:ext>
            </a:extLst>
          </p:cNvPr>
          <p:cNvCxnSpPr>
            <a:cxnSpLocks/>
            <a:endCxn id="9" idx="1"/>
          </p:cNvCxnSpPr>
          <p:nvPr/>
        </p:nvCxnSpPr>
        <p:spPr>
          <a:xfrm>
            <a:off x="3321560" y="4669996"/>
            <a:ext cx="746384" cy="18274"/>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23E83FD-B59B-9C4E-006F-D2C4C1D59163}"/>
              </a:ext>
            </a:extLst>
          </p:cNvPr>
          <p:cNvCxnSpPr>
            <a:cxnSpLocks/>
            <a:endCxn id="4" idx="1"/>
          </p:cNvCxnSpPr>
          <p:nvPr/>
        </p:nvCxnSpPr>
        <p:spPr>
          <a:xfrm flipV="1">
            <a:off x="5078176" y="4653080"/>
            <a:ext cx="413533" cy="35391"/>
          </a:xfrm>
          <a:prstGeom prst="line">
            <a:avLst/>
          </a:prstGeom>
        </p:spPr>
        <p:style>
          <a:lnRef idx="2">
            <a:schemeClr val="dk1"/>
          </a:lnRef>
          <a:fillRef idx="0">
            <a:schemeClr val="dk1"/>
          </a:fillRef>
          <a:effectRef idx="1">
            <a:schemeClr val="dk1"/>
          </a:effectRef>
          <a:fontRef idx="minor">
            <a:schemeClr val="tx1"/>
          </a:fontRef>
        </p:style>
      </p:cxnSp>
      <p:sp>
        <p:nvSpPr>
          <p:cNvPr id="3" name="Oval 2">
            <a:extLst>
              <a:ext uri="{FF2B5EF4-FFF2-40B4-BE49-F238E27FC236}">
                <a16:creationId xmlns:a16="http://schemas.microsoft.com/office/drawing/2014/main" id="{446E9105-01D6-CB94-9508-4804D0505130}"/>
              </a:ext>
            </a:extLst>
          </p:cNvPr>
          <p:cNvSpPr/>
          <p:nvPr/>
        </p:nvSpPr>
        <p:spPr>
          <a:xfrm>
            <a:off x="1418724" y="2715143"/>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Customer Id</a:t>
            </a:r>
          </a:p>
        </p:txBody>
      </p:sp>
      <p:sp>
        <p:nvSpPr>
          <p:cNvPr id="6" name="Oval 5">
            <a:extLst>
              <a:ext uri="{FF2B5EF4-FFF2-40B4-BE49-F238E27FC236}">
                <a16:creationId xmlns:a16="http://schemas.microsoft.com/office/drawing/2014/main" id="{689CE3AB-D928-6E22-B40F-AEF43D8263B5}"/>
              </a:ext>
            </a:extLst>
          </p:cNvPr>
          <p:cNvSpPr/>
          <p:nvPr/>
        </p:nvSpPr>
        <p:spPr>
          <a:xfrm>
            <a:off x="5967028" y="2739255"/>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Street</a:t>
            </a:r>
          </a:p>
        </p:txBody>
      </p:sp>
      <p:cxnSp>
        <p:nvCxnSpPr>
          <p:cNvPr id="11" name="Straight Connector 10">
            <a:extLst>
              <a:ext uri="{FF2B5EF4-FFF2-40B4-BE49-F238E27FC236}">
                <a16:creationId xmlns:a16="http://schemas.microsoft.com/office/drawing/2014/main" id="{9E5BFE08-C4AD-55A0-1D54-88EF4FE3756A}"/>
              </a:ext>
            </a:extLst>
          </p:cNvPr>
          <p:cNvCxnSpPr>
            <a:stCxn id="3" idx="4"/>
            <a:endCxn id="2" idx="0"/>
          </p:cNvCxnSpPr>
          <p:nvPr/>
        </p:nvCxnSpPr>
        <p:spPr>
          <a:xfrm>
            <a:off x="2102800" y="3363215"/>
            <a:ext cx="86342" cy="7138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88E6484-F8A6-56DA-DB10-7D45294443E7}"/>
              </a:ext>
            </a:extLst>
          </p:cNvPr>
          <p:cNvCxnSpPr>
            <a:cxnSpLocks/>
            <a:endCxn id="4" idx="0"/>
          </p:cNvCxnSpPr>
          <p:nvPr/>
        </p:nvCxnSpPr>
        <p:spPr>
          <a:xfrm>
            <a:off x="6651104" y="3418695"/>
            <a:ext cx="1" cy="65832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3638343"/>
      </p:ext>
    </p:extLst>
  </p:cSld>
  <p:clrMapOvr>
    <a:masterClrMapping/>
  </p:clrMapOvr>
  <p:transition>
    <p:wipe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Diamond 17">
            <a:extLst>
              <a:ext uri="{FF2B5EF4-FFF2-40B4-BE49-F238E27FC236}">
                <a16:creationId xmlns:a16="http://schemas.microsoft.com/office/drawing/2014/main" id="{487203ED-07E2-4093-0606-2F1BC79C44A2}"/>
              </a:ext>
            </a:extLst>
          </p:cNvPr>
          <p:cNvSpPr/>
          <p:nvPr/>
        </p:nvSpPr>
        <p:spPr>
          <a:xfrm>
            <a:off x="3980215" y="4148237"/>
            <a:ext cx="1095841" cy="108006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27</a:t>
            </a:fld>
            <a:endParaRPr lang="en-GB" altLang="en-US"/>
          </a:p>
        </p:txBody>
      </p:sp>
      <p:sp>
        <p:nvSpPr>
          <p:cNvPr id="18434" name="Rectangle 2"/>
          <p:cNvSpPr>
            <a:spLocks noGrp="1" noChangeArrowheads="1"/>
          </p:cNvSpPr>
          <p:nvPr>
            <p:ph type="title"/>
          </p:nvPr>
        </p:nvSpPr>
        <p:spPr>
          <a:xfrm>
            <a:off x="419100" y="97402"/>
            <a:ext cx="83058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dirty="0">
                <a:latin typeface="Times" pitchFamily="18" charset="0"/>
                <a:ea typeface="+mn-ea"/>
              </a:rPr>
              <a:t>Relationship between 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1029746" y="407701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9" y="4077016"/>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11" y="4437112"/>
            <a:ext cx="987386" cy="646331"/>
          </a:xfrm>
          <a:prstGeom prst="rect">
            <a:avLst/>
          </a:prstGeom>
          <a:noFill/>
        </p:spPr>
        <p:txBody>
          <a:bodyPr wrap="none" rtlCol="0">
            <a:spAutoFit/>
          </a:bodyPr>
          <a:lstStyle/>
          <a:p>
            <a:r>
              <a:rPr lang="en-US" dirty="0"/>
              <a:t>Address</a:t>
            </a:r>
          </a:p>
          <a:p>
            <a:endParaRPr lang="en-US" dirty="0"/>
          </a:p>
        </p:txBody>
      </p:sp>
      <p:sp>
        <p:nvSpPr>
          <p:cNvPr id="9" name="Diamond 8">
            <a:extLst>
              <a:ext uri="{FF2B5EF4-FFF2-40B4-BE49-F238E27FC236}">
                <a16:creationId xmlns:a16="http://schemas.microsoft.com/office/drawing/2014/main" id="{726B2D5E-1CCE-4283-1716-2E4F33A4A9C0}"/>
              </a:ext>
            </a:extLst>
          </p:cNvPr>
          <p:cNvSpPr/>
          <p:nvPr/>
        </p:nvSpPr>
        <p:spPr>
          <a:xfrm>
            <a:off x="4067944" y="4293096"/>
            <a:ext cx="864096" cy="790347"/>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has</a:t>
            </a:r>
          </a:p>
        </p:txBody>
      </p:sp>
      <p:cxnSp>
        <p:nvCxnSpPr>
          <p:cNvPr id="23" name="Straight Connector 22">
            <a:extLst>
              <a:ext uri="{FF2B5EF4-FFF2-40B4-BE49-F238E27FC236}">
                <a16:creationId xmlns:a16="http://schemas.microsoft.com/office/drawing/2014/main" id="{2CA5F807-B2D8-D077-E532-42979FDC9E67}"/>
              </a:ext>
            </a:extLst>
          </p:cNvPr>
          <p:cNvCxnSpPr>
            <a:cxnSpLocks/>
            <a:endCxn id="9" idx="1"/>
          </p:cNvCxnSpPr>
          <p:nvPr/>
        </p:nvCxnSpPr>
        <p:spPr>
          <a:xfrm>
            <a:off x="3321560" y="4669996"/>
            <a:ext cx="746384" cy="18274"/>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23E83FD-B59B-9C4E-006F-D2C4C1D59163}"/>
              </a:ext>
            </a:extLst>
          </p:cNvPr>
          <p:cNvCxnSpPr>
            <a:cxnSpLocks/>
            <a:endCxn id="4" idx="1"/>
          </p:cNvCxnSpPr>
          <p:nvPr/>
        </p:nvCxnSpPr>
        <p:spPr>
          <a:xfrm flipV="1">
            <a:off x="5078176" y="4653080"/>
            <a:ext cx="413533" cy="35391"/>
          </a:xfrm>
          <a:prstGeom prst="line">
            <a:avLst/>
          </a:prstGeom>
        </p:spPr>
        <p:style>
          <a:lnRef idx="2">
            <a:schemeClr val="dk1"/>
          </a:lnRef>
          <a:fillRef idx="0">
            <a:schemeClr val="dk1"/>
          </a:fillRef>
          <a:effectRef idx="1">
            <a:schemeClr val="dk1"/>
          </a:effectRef>
          <a:fontRef idx="minor">
            <a:schemeClr val="tx1"/>
          </a:fontRef>
        </p:style>
      </p:cxnSp>
      <p:sp>
        <p:nvSpPr>
          <p:cNvPr id="3" name="Oval 2">
            <a:extLst>
              <a:ext uri="{FF2B5EF4-FFF2-40B4-BE49-F238E27FC236}">
                <a16:creationId xmlns:a16="http://schemas.microsoft.com/office/drawing/2014/main" id="{446E9105-01D6-CB94-9508-4804D0505130}"/>
              </a:ext>
            </a:extLst>
          </p:cNvPr>
          <p:cNvSpPr/>
          <p:nvPr/>
        </p:nvSpPr>
        <p:spPr>
          <a:xfrm>
            <a:off x="1418724" y="2715143"/>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Customer Id</a:t>
            </a:r>
          </a:p>
        </p:txBody>
      </p:sp>
      <p:sp>
        <p:nvSpPr>
          <p:cNvPr id="6" name="Oval 5">
            <a:extLst>
              <a:ext uri="{FF2B5EF4-FFF2-40B4-BE49-F238E27FC236}">
                <a16:creationId xmlns:a16="http://schemas.microsoft.com/office/drawing/2014/main" id="{689CE3AB-D928-6E22-B40F-AEF43D8263B5}"/>
              </a:ext>
            </a:extLst>
          </p:cNvPr>
          <p:cNvSpPr/>
          <p:nvPr/>
        </p:nvSpPr>
        <p:spPr>
          <a:xfrm>
            <a:off x="5967028" y="2739255"/>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Street</a:t>
            </a:r>
          </a:p>
        </p:txBody>
      </p:sp>
      <p:cxnSp>
        <p:nvCxnSpPr>
          <p:cNvPr id="11" name="Straight Connector 10">
            <a:extLst>
              <a:ext uri="{FF2B5EF4-FFF2-40B4-BE49-F238E27FC236}">
                <a16:creationId xmlns:a16="http://schemas.microsoft.com/office/drawing/2014/main" id="{9E5BFE08-C4AD-55A0-1D54-88EF4FE3756A}"/>
              </a:ext>
            </a:extLst>
          </p:cNvPr>
          <p:cNvCxnSpPr>
            <a:cxnSpLocks/>
            <a:stCxn id="3" idx="4"/>
            <a:endCxn id="2" idx="0"/>
          </p:cNvCxnSpPr>
          <p:nvPr/>
        </p:nvCxnSpPr>
        <p:spPr>
          <a:xfrm>
            <a:off x="2102800" y="3363215"/>
            <a:ext cx="86342" cy="7138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88E6484-F8A6-56DA-DB10-7D45294443E7}"/>
              </a:ext>
            </a:extLst>
          </p:cNvPr>
          <p:cNvCxnSpPr>
            <a:cxnSpLocks/>
            <a:endCxn id="4" idx="0"/>
          </p:cNvCxnSpPr>
          <p:nvPr/>
        </p:nvCxnSpPr>
        <p:spPr>
          <a:xfrm>
            <a:off x="6651104" y="3418695"/>
            <a:ext cx="1" cy="658321"/>
          </a:xfrm>
          <a:prstGeom prst="line">
            <a:avLst/>
          </a:prstGeom>
        </p:spPr>
        <p:style>
          <a:lnRef idx="1">
            <a:schemeClr val="accent1"/>
          </a:lnRef>
          <a:fillRef idx="0">
            <a:schemeClr val="accent1"/>
          </a:fillRef>
          <a:effectRef idx="0">
            <a:schemeClr val="accent1"/>
          </a:effectRef>
          <a:fontRef idx="minor">
            <a:schemeClr val="tx1"/>
          </a:fontRef>
        </p:style>
      </p:cxnSp>
      <p:sp>
        <p:nvSpPr>
          <p:cNvPr id="5" name="Oval 4">
            <a:extLst>
              <a:ext uri="{FF2B5EF4-FFF2-40B4-BE49-F238E27FC236}">
                <a16:creationId xmlns:a16="http://schemas.microsoft.com/office/drawing/2014/main" id="{C22EA4E3-B479-5C64-B8F2-9E90EF5566EC}"/>
              </a:ext>
            </a:extLst>
          </p:cNvPr>
          <p:cNvSpPr/>
          <p:nvPr/>
        </p:nvSpPr>
        <p:spPr>
          <a:xfrm>
            <a:off x="50572" y="3190792"/>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Customer Name</a:t>
            </a:r>
          </a:p>
        </p:txBody>
      </p:sp>
      <p:sp>
        <p:nvSpPr>
          <p:cNvPr id="7" name="Oval 6">
            <a:extLst>
              <a:ext uri="{FF2B5EF4-FFF2-40B4-BE49-F238E27FC236}">
                <a16:creationId xmlns:a16="http://schemas.microsoft.com/office/drawing/2014/main" id="{CBAE3932-7ADD-F3C7-1A66-6C5946CCEDEB}"/>
              </a:ext>
            </a:extLst>
          </p:cNvPr>
          <p:cNvSpPr/>
          <p:nvPr/>
        </p:nvSpPr>
        <p:spPr>
          <a:xfrm>
            <a:off x="70770" y="5736240"/>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Gender</a:t>
            </a:r>
          </a:p>
        </p:txBody>
      </p:sp>
      <p:sp>
        <p:nvSpPr>
          <p:cNvPr id="8" name="Oval 7">
            <a:extLst>
              <a:ext uri="{FF2B5EF4-FFF2-40B4-BE49-F238E27FC236}">
                <a16:creationId xmlns:a16="http://schemas.microsoft.com/office/drawing/2014/main" id="{EE5058D2-A2BC-C5C8-E92B-3A73F8CED256}"/>
              </a:ext>
            </a:extLst>
          </p:cNvPr>
          <p:cNvSpPr/>
          <p:nvPr/>
        </p:nvSpPr>
        <p:spPr>
          <a:xfrm>
            <a:off x="2679846" y="3190792"/>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Phone number</a:t>
            </a:r>
          </a:p>
        </p:txBody>
      </p:sp>
      <p:sp>
        <p:nvSpPr>
          <p:cNvPr id="10" name="Oval 9">
            <a:extLst>
              <a:ext uri="{FF2B5EF4-FFF2-40B4-BE49-F238E27FC236}">
                <a16:creationId xmlns:a16="http://schemas.microsoft.com/office/drawing/2014/main" id="{F7A373E8-BD61-675B-AD1A-4439295EA5F8}"/>
              </a:ext>
            </a:extLst>
          </p:cNvPr>
          <p:cNvSpPr/>
          <p:nvPr/>
        </p:nvSpPr>
        <p:spPr>
          <a:xfrm>
            <a:off x="2516249" y="5750903"/>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Age</a:t>
            </a:r>
          </a:p>
        </p:txBody>
      </p:sp>
      <p:cxnSp>
        <p:nvCxnSpPr>
          <p:cNvPr id="14" name="Straight Connector 13">
            <a:extLst>
              <a:ext uri="{FF2B5EF4-FFF2-40B4-BE49-F238E27FC236}">
                <a16:creationId xmlns:a16="http://schemas.microsoft.com/office/drawing/2014/main" id="{AC9922B3-9FCD-9022-CFD6-726084E1D0C8}"/>
              </a:ext>
            </a:extLst>
          </p:cNvPr>
          <p:cNvCxnSpPr>
            <a:cxnSpLocks/>
            <a:endCxn id="2" idx="1"/>
          </p:cNvCxnSpPr>
          <p:nvPr/>
        </p:nvCxnSpPr>
        <p:spPr>
          <a:xfrm>
            <a:off x="653724" y="3791336"/>
            <a:ext cx="376022" cy="8617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87533BC-9775-3696-CA11-4CFF6177BAEE}"/>
              </a:ext>
            </a:extLst>
          </p:cNvPr>
          <p:cNvCxnSpPr>
            <a:cxnSpLocks/>
            <a:endCxn id="10" idx="0"/>
          </p:cNvCxnSpPr>
          <p:nvPr/>
        </p:nvCxnSpPr>
        <p:spPr>
          <a:xfrm>
            <a:off x="3034454" y="5242964"/>
            <a:ext cx="165871" cy="507939"/>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07615D-C309-F00C-E9D9-504632CEBD32}"/>
              </a:ext>
            </a:extLst>
          </p:cNvPr>
          <p:cNvCxnSpPr>
            <a:cxnSpLocks/>
          </p:cNvCxnSpPr>
          <p:nvPr/>
        </p:nvCxnSpPr>
        <p:spPr>
          <a:xfrm flipH="1">
            <a:off x="2953188" y="3858863"/>
            <a:ext cx="309008" cy="21815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771E4B3-D1F4-CC3E-014F-913389FE6601}"/>
              </a:ext>
            </a:extLst>
          </p:cNvPr>
          <p:cNvCxnSpPr>
            <a:cxnSpLocks/>
          </p:cNvCxnSpPr>
          <p:nvPr/>
        </p:nvCxnSpPr>
        <p:spPr>
          <a:xfrm flipH="1">
            <a:off x="985882" y="5228301"/>
            <a:ext cx="728511" cy="505429"/>
          </a:xfrm>
          <a:prstGeom prst="line">
            <a:avLst/>
          </a:prstGeom>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200FBBE1-DF4C-DCF7-7F69-0561670CE4CE}"/>
              </a:ext>
            </a:extLst>
          </p:cNvPr>
          <p:cNvSpPr/>
          <p:nvPr/>
        </p:nvSpPr>
        <p:spPr>
          <a:xfrm>
            <a:off x="4961728" y="5563429"/>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City</a:t>
            </a:r>
          </a:p>
        </p:txBody>
      </p:sp>
      <p:sp>
        <p:nvSpPr>
          <p:cNvPr id="27" name="Oval 26">
            <a:extLst>
              <a:ext uri="{FF2B5EF4-FFF2-40B4-BE49-F238E27FC236}">
                <a16:creationId xmlns:a16="http://schemas.microsoft.com/office/drawing/2014/main" id="{C11FA553-2042-9CF8-3BDA-D71B84F65175}"/>
              </a:ext>
            </a:extLst>
          </p:cNvPr>
          <p:cNvSpPr/>
          <p:nvPr/>
        </p:nvSpPr>
        <p:spPr>
          <a:xfrm>
            <a:off x="7013954" y="5563429"/>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Postal Code</a:t>
            </a:r>
          </a:p>
        </p:txBody>
      </p:sp>
      <p:cxnSp>
        <p:nvCxnSpPr>
          <p:cNvPr id="28" name="Straight Connector 27">
            <a:extLst>
              <a:ext uri="{FF2B5EF4-FFF2-40B4-BE49-F238E27FC236}">
                <a16:creationId xmlns:a16="http://schemas.microsoft.com/office/drawing/2014/main" id="{3D65A45B-2F5D-6616-0B7A-3B681DEE9730}"/>
              </a:ext>
            </a:extLst>
          </p:cNvPr>
          <p:cNvCxnSpPr>
            <a:cxnSpLocks/>
          </p:cNvCxnSpPr>
          <p:nvPr/>
        </p:nvCxnSpPr>
        <p:spPr>
          <a:xfrm>
            <a:off x="7075211" y="5228301"/>
            <a:ext cx="542754" cy="33512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917AA7C-321D-6503-C038-5F3B42612C39}"/>
              </a:ext>
            </a:extLst>
          </p:cNvPr>
          <p:cNvCxnSpPr>
            <a:cxnSpLocks/>
          </p:cNvCxnSpPr>
          <p:nvPr/>
        </p:nvCxnSpPr>
        <p:spPr>
          <a:xfrm flipH="1">
            <a:off x="5645805" y="5228301"/>
            <a:ext cx="576398" cy="329160"/>
          </a:xfrm>
          <a:prstGeom prst="line">
            <a:avLst/>
          </a:prstGeom>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98ADA32F-A493-9CE5-F6AE-01BC18F1E3D0}"/>
              </a:ext>
            </a:extLst>
          </p:cNvPr>
          <p:cNvSpPr/>
          <p:nvPr/>
        </p:nvSpPr>
        <p:spPr>
          <a:xfrm>
            <a:off x="1187624" y="6209928"/>
            <a:ext cx="15992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err="1"/>
              <a:t>DateofBirth</a:t>
            </a:r>
            <a:endParaRPr lang="en-US" sz="1400" dirty="0"/>
          </a:p>
        </p:txBody>
      </p:sp>
      <p:cxnSp>
        <p:nvCxnSpPr>
          <p:cNvPr id="33" name="Straight Connector 32">
            <a:extLst>
              <a:ext uri="{FF2B5EF4-FFF2-40B4-BE49-F238E27FC236}">
                <a16:creationId xmlns:a16="http://schemas.microsoft.com/office/drawing/2014/main" id="{F37CC7D9-C14B-42D7-DABF-2348DDD65D2E}"/>
              </a:ext>
            </a:extLst>
          </p:cNvPr>
          <p:cNvCxnSpPr>
            <a:cxnSpLocks/>
            <a:endCxn id="32" idx="0"/>
          </p:cNvCxnSpPr>
          <p:nvPr/>
        </p:nvCxnSpPr>
        <p:spPr>
          <a:xfrm flipH="1">
            <a:off x="1987250" y="5225791"/>
            <a:ext cx="150810" cy="9841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7118513"/>
      </p:ext>
    </p:extLst>
  </p:cSld>
  <p:clrMapOvr>
    <a:masterClrMapping/>
  </p:clrMapOvr>
  <p:transition>
    <p:wipe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6E3A3-8C80-314D-8843-DF28ADC1725F}"/>
              </a:ext>
            </a:extLst>
          </p:cNvPr>
          <p:cNvSpPr>
            <a:spLocks noGrp="1"/>
          </p:cNvSpPr>
          <p:nvPr>
            <p:ph type="title"/>
          </p:nvPr>
        </p:nvSpPr>
        <p:spPr/>
        <p:txBody>
          <a:bodyPr/>
          <a:lstStyle/>
          <a:p>
            <a:r>
              <a:rPr lang="en-US" dirty="0"/>
              <a:t>Attribute Types</a:t>
            </a:r>
          </a:p>
        </p:txBody>
      </p:sp>
      <p:sp>
        <p:nvSpPr>
          <p:cNvPr id="3" name="Content Placeholder 2">
            <a:extLst>
              <a:ext uri="{FF2B5EF4-FFF2-40B4-BE49-F238E27FC236}">
                <a16:creationId xmlns:a16="http://schemas.microsoft.com/office/drawing/2014/main" id="{ABB5224D-705A-6842-B96F-7A27989A1FDB}"/>
              </a:ext>
            </a:extLst>
          </p:cNvPr>
          <p:cNvSpPr>
            <a:spLocks noGrp="1"/>
          </p:cNvSpPr>
          <p:nvPr>
            <p:ph idx="1"/>
          </p:nvPr>
        </p:nvSpPr>
        <p:spPr/>
        <p:txBody>
          <a:bodyPr/>
          <a:lstStyle/>
          <a:p>
            <a:r>
              <a:rPr lang="en-GB" sz="2000" dirty="0"/>
              <a:t>Each entity has attributes – </a:t>
            </a:r>
            <a:r>
              <a:rPr lang="en-GB" sz="2000" b="1" dirty="0"/>
              <a:t>properties that describe it.</a:t>
            </a:r>
          </a:p>
          <a:p>
            <a:r>
              <a:rPr lang="en-GB" sz="2000" dirty="0"/>
              <a:t>A particular entity will have values for its attributes.</a:t>
            </a:r>
          </a:p>
          <a:p>
            <a:r>
              <a:rPr lang="en-GB" sz="2000" dirty="0"/>
              <a:t>E.g. an employee entity may have name, age, home address, home phone etc as their attributes.</a:t>
            </a:r>
          </a:p>
          <a:p>
            <a:r>
              <a:rPr lang="en-GB" sz="2000" b="1" dirty="0"/>
              <a:t>Keys: </a:t>
            </a:r>
            <a:r>
              <a:rPr lang="en-GB" sz="2000" dirty="0"/>
              <a:t>Unique value in the context.</a:t>
            </a:r>
            <a:endParaRPr lang="en-GB" sz="2000" b="1" dirty="0"/>
          </a:p>
          <a:p>
            <a:endParaRPr lang="en-US" dirty="0"/>
          </a:p>
        </p:txBody>
      </p:sp>
      <p:graphicFrame>
        <p:nvGraphicFramePr>
          <p:cNvPr id="4" name="Diagram 3" descr="Attribute Types&#13;&#10;&#9;Simple vs Composite&#13;&#10;&#9;Single vs Multivalued&#13;&#10;&#9;Stored vs Derived&#13;&#10;&#9;Null vs Complex&#13;&#10;">
            <a:extLst>
              <a:ext uri="{FF2B5EF4-FFF2-40B4-BE49-F238E27FC236}">
                <a16:creationId xmlns:a16="http://schemas.microsoft.com/office/drawing/2014/main" id="{4A7AE3F3-F384-234C-9CC9-FF1F5BB3D758}"/>
              </a:ext>
            </a:extLst>
          </p:cNvPr>
          <p:cNvGraphicFramePr/>
          <p:nvPr/>
        </p:nvGraphicFramePr>
        <p:xfrm>
          <a:off x="1907704" y="4213597"/>
          <a:ext cx="5544616" cy="2240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441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D96A0-24BA-2049-9ACC-DBBAE30E6B78}"/>
              </a:ext>
            </a:extLst>
          </p:cNvPr>
          <p:cNvSpPr>
            <a:spLocks noGrp="1"/>
          </p:cNvSpPr>
          <p:nvPr>
            <p:ph type="title"/>
          </p:nvPr>
        </p:nvSpPr>
        <p:spPr/>
        <p:txBody>
          <a:bodyPr/>
          <a:lstStyle/>
          <a:p>
            <a:r>
              <a:rPr lang="en-US" dirty="0"/>
              <a:t>Attributes Notation</a:t>
            </a:r>
          </a:p>
        </p:txBody>
      </p:sp>
      <p:sp>
        <p:nvSpPr>
          <p:cNvPr id="3" name="Content Placeholder 2">
            <a:extLst>
              <a:ext uri="{FF2B5EF4-FFF2-40B4-BE49-F238E27FC236}">
                <a16:creationId xmlns:a16="http://schemas.microsoft.com/office/drawing/2014/main" id="{CEDC8DF1-F876-1241-AED7-E840B5CE2C65}"/>
              </a:ext>
            </a:extLst>
          </p:cNvPr>
          <p:cNvSpPr>
            <a:spLocks noGrp="1"/>
          </p:cNvSpPr>
          <p:nvPr>
            <p:ph idx="1"/>
          </p:nvPr>
        </p:nvSpPr>
        <p:spPr/>
        <p:txBody>
          <a:bodyPr/>
          <a:lstStyle/>
          <a:p>
            <a:r>
              <a:rPr lang="en-GB" b="1" dirty="0"/>
              <a:t>Attribute Domain: </a:t>
            </a:r>
            <a:r>
              <a:rPr lang="en-GB" dirty="0"/>
              <a:t>The set of allowable values for one or more attributes. </a:t>
            </a:r>
          </a:p>
          <a:p>
            <a:r>
              <a:rPr lang="en-GB" dirty="0"/>
              <a:t>Each attribute is associated with a set of values called a domain. </a:t>
            </a:r>
          </a:p>
          <a:p>
            <a:endParaRPr lang="en-GB" dirty="0"/>
          </a:p>
          <a:p>
            <a:r>
              <a:rPr lang="en-US" b="1" dirty="0"/>
              <a:t>Notation: </a:t>
            </a:r>
            <a:r>
              <a:rPr lang="en-GB" dirty="0"/>
              <a:t>Attributes are represented by ovals.</a:t>
            </a:r>
            <a:br>
              <a:rPr lang="en-GB" dirty="0"/>
            </a:br>
            <a:endParaRPr lang="en-GB" dirty="0"/>
          </a:p>
          <a:p>
            <a:endParaRPr lang="en-US" b="1" dirty="0"/>
          </a:p>
        </p:txBody>
      </p:sp>
      <p:grpSp>
        <p:nvGrpSpPr>
          <p:cNvPr id="8" name="Group 7">
            <a:extLst>
              <a:ext uri="{FF2B5EF4-FFF2-40B4-BE49-F238E27FC236}">
                <a16:creationId xmlns:a16="http://schemas.microsoft.com/office/drawing/2014/main" id="{1EC7B0DA-DC20-BD41-9C82-62594872C398}"/>
              </a:ext>
              <a:ext uri="{C183D7F6-B498-43B3-948B-1728B52AA6E4}">
                <adec:decorative xmlns:adec="http://schemas.microsoft.com/office/drawing/2017/decorative" val="1"/>
              </a:ext>
            </a:extLst>
          </p:cNvPr>
          <p:cNvGrpSpPr/>
          <p:nvPr/>
        </p:nvGrpSpPr>
        <p:grpSpPr>
          <a:xfrm>
            <a:off x="609600" y="4709869"/>
            <a:ext cx="3888431" cy="1248261"/>
            <a:chOff x="3995936" y="4857786"/>
            <a:chExt cx="3888431" cy="1248261"/>
          </a:xfrm>
        </p:grpSpPr>
        <p:sp>
          <p:nvSpPr>
            <p:cNvPr id="6" name="TextBox 5">
              <a:extLst>
                <a:ext uri="{FF2B5EF4-FFF2-40B4-BE49-F238E27FC236}">
                  <a16:creationId xmlns:a16="http://schemas.microsoft.com/office/drawing/2014/main" id="{5D2168A2-9BE5-A740-8081-68918DE7ADB4}"/>
                </a:ext>
              </a:extLst>
            </p:cNvPr>
            <p:cNvSpPr txBox="1"/>
            <p:nvPr/>
          </p:nvSpPr>
          <p:spPr>
            <a:xfrm>
              <a:off x="3995936" y="4857786"/>
              <a:ext cx="3888431" cy="369332"/>
            </a:xfrm>
            <a:prstGeom prst="rect">
              <a:avLst/>
            </a:prstGeom>
            <a:noFill/>
          </p:spPr>
          <p:txBody>
            <a:bodyPr wrap="square" rtlCol="0">
              <a:spAutoFit/>
            </a:bodyPr>
            <a:lstStyle/>
            <a:p>
              <a:pPr algn="ctr"/>
              <a:r>
                <a:rPr lang="en-GB" sz="1800" dirty="0">
                  <a:latin typeface="+mn-lt"/>
                </a:rPr>
                <a:t>Notation for an Attribute</a:t>
              </a:r>
            </a:p>
          </p:txBody>
        </p:sp>
        <p:sp>
          <p:nvSpPr>
            <p:cNvPr id="7" name="Oval 6">
              <a:extLst>
                <a:ext uri="{FF2B5EF4-FFF2-40B4-BE49-F238E27FC236}">
                  <a16:creationId xmlns:a16="http://schemas.microsoft.com/office/drawing/2014/main" id="{2F785B15-48BC-4E4B-A49F-F246B1382A5C}"/>
                </a:ext>
              </a:extLst>
            </p:cNvPr>
            <p:cNvSpPr/>
            <p:nvPr/>
          </p:nvSpPr>
          <p:spPr bwMode="auto">
            <a:xfrm>
              <a:off x="5220071" y="5274743"/>
              <a:ext cx="1440160" cy="831304"/>
            </a:xfrm>
            <a:prstGeom prst="ellipse">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a:ln>
                    <a:noFill/>
                  </a:ln>
                  <a:solidFill>
                    <a:schemeClr val="tx1"/>
                  </a:solidFill>
                  <a:effectLst/>
                  <a:latin typeface="+mn-lt"/>
                </a:rPr>
                <a:t>Name</a:t>
              </a:r>
            </a:p>
          </p:txBody>
        </p:sp>
      </p:grpSp>
      <p:grpSp>
        <p:nvGrpSpPr>
          <p:cNvPr id="9" name="Group 8">
            <a:extLst>
              <a:ext uri="{FF2B5EF4-FFF2-40B4-BE49-F238E27FC236}">
                <a16:creationId xmlns:a16="http://schemas.microsoft.com/office/drawing/2014/main" id="{568A228A-9B64-2D47-AD63-90A16B2B0939}"/>
              </a:ext>
              <a:ext uri="{C183D7F6-B498-43B3-948B-1728B52AA6E4}">
                <adec:decorative xmlns:adec="http://schemas.microsoft.com/office/drawing/2017/decorative" val="1"/>
              </a:ext>
            </a:extLst>
          </p:cNvPr>
          <p:cNvGrpSpPr/>
          <p:nvPr/>
        </p:nvGrpSpPr>
        <p:grpSpPr>
          <a:xfrm>
            <a:off x="4067944" y="4709869"/>
            <a:ext cx="3888431" cy="1248261"/>
            <a:chOff x="3995936" y="4857786"/>
            <a:chExt cx="3888431" cy="1248261"/>
          </a:xfrm>
        </p:grpSpPr>
        <p:sp>
          <p:nvSpPr>
            <p:cNvPr id="10" name="TextBox 9">
              <a:extLst>
                <a:ext uri="{FF2B5EF4-FFF2-40B4-BE49-F238E27FC236}">
                  <a16:creationId xmlns:a16="http://schemas.microsoft.com/office/drawing/2014/main" id="{CFBFD300-3B53-0047-8B55-84514D762444}"/>
                </a:ext>
              </a:extLst>
            </p:cNvPr>
            <p:cNvSpPr txBox="1"/>
            <p:nvPr/>
          </p:nvSpPr>
          <p:spPr>
            <a:xfrm>
              <a:off x="3995936" y="4857786"/>
              <a:ext cx="3888431" cy="369332"/>
            </a:xfrm>
            <a:prstGeom prst="rect">
              <a:avLst/>
            </a:prstGeom>
            <a:noFill/>
          </p:spPr>
          <p:txBody>
            <a:bodyPr wrap="square" rtlCol="0">
              <a:spAutoFit/>
            </a:bodyPr>
            <a:lstStyle/>
            <a:p>
              <a:pPr algn="ctr"/>
              <a:r>
                <a:rPr lang="en-GB" sz="1800" dirty="0">
                  <a:latin typeface="+mn-lt"/>
                </a:rPr>
                <a:t>Notation for an </a:t>
              </a:r>
              <a:r>
                <a:rPr lang="en-GB" sz="1800" b="1" dirty="0">
                  <a:latin typeface="+mn-lt"/>
                </a:rPr>
                <a:t>Key </a:t>
              </a:r>
              <a:r>
                <a:rPr lang="en-GB" sz="1800" dirty="0">
                  <a:latin typeface="+mn-lt"/>
                </a:rPr>
                <a:t>Attribute</a:t>
              </a:r>
            </a:p>
          </p:txBody>
        </p:sp>
        <p:sp>
          <p:nvSpPr>
            <p:cNvPr id="11" name="Oval 10">
              <a:extLst>
                <a:ext uri="{FF2B5EF4-FFF2-40B4-BE49-F238E27FC236}">
                  <a16:creationId xmlns:a16="http://schemas.microsoft.com/office/drawing/2014/main" id="{5BE5A0D9-871A-2C4F-8C8B-9A49A056D144}"/>
                </a:ext>
              </a:extLst>
            </p:cNvPr>
            <p:cNvSpPr/>
            <p:nvPr/>
          </p:nvSpPr>
          <p:spPr bwMode="auto">
            <a:xfrm>
              <a:off x="5220071" y="5274743"/>
              <a:ext cx="1440160" cy="831304"/>
            </a:xfrm>
            <a:prstGeom prst="ellipse">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sz="2400" b="0" i="0" u="sng" strike="noStrike" cap="none" normalizeH="0" baseline="0" dirty="0">
                  <a:ln>
                    <a:noFill/>
                  </a:ln>
                  <a:solidFill>
                    <a:schemeClr val="tx1"/>
                  </a:solidFill>
                  <a:effectLst/>
                  <a:latin typeface="+mn-lt"/>
                </a:rPr>
                <a:t>ID</a:t>
              </a:r>
            </a:p>
          </p:txBody>
        </p:sp>
      </p:grpSp>
    </p:spTree>
    <p:extLst>
      <p:ext uri="{BB962C8B-B14F-4D97-AF65-F5344CB8AC3E}">
        <p14:creationId xmlns:p14="http://schemas.microsoft.com/office/powerpoint/2010/main" val="774802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E496-9811-444E-BC21-1AC5FB516042}"/>
              </a:ext>
            </a:extLst>
          </p:cNvPr>
          <p:cNvSpPr>
            <a:spLocks noGrp="1"/>
          </p:cNvSpPr>
          <p:nvPr>
            <p:ph type="title"/>
          </p:nvPr>
        </p:nvSpPr>
        <p:spPr/>
        <p:txBody>
          <a:bodyPr/>
          <a:lstStyle/>
          <a:p>
            <a:r>
              <a:rPr lang="en-US" dirty="0"/>
              <a:t>Attribute Types - 1</a:t>
            </a:r>
          </a:p>
        </p:txBody>
      </p:sp>
      <p:graphicFrame>
        <p:nvGraphicFramePr>
          <p:cNvPr id="4" name="Content Placeholder 3">
            <a:extLst>
              <a:ext uri="{FF2B5EF4-FFF2-40B4-BE49-F238E27FC236}">
                <a16:creationId xmlns:a16="http://schemas.microsoft.com/office/drawing/2014/main" id="{38ECB29D-F41C-1944-BBD7-2234540AFF09}"/>
              </a:ext>
            </a:extLst>
          </p:cNvPr>
          <p:cNvGraphicFramePr>
            <a:graphicFrameLocks noGrp="1"/>
          </p:cNvGraphicFramePr>
          <p:nvPr>
            <p:ph idx="1"/>
          </p:nvPr>
        </p:nvGraphicFramePr>
        <p:xfrm>
          <a:off x="762000" y="1524000"/>
          <a:ext cx="7772400" cy="3571240"/>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3597883591"/>
                    </a:ext>
                  </a:extLst>
                </a:gridCol>
                <a:gridCol w="2590800">
                  <a:extLst>
                    <a:ext uri="{9D8B030D-6E8A-4147-A177-3AD203B41FA5}">
                      <a16:colId xmlns:a16="http://schemas.microsoft.com/office/drawing/2014/main" val="3184323118"/>
                    </a:ext>
                  </a:extLst>
                </a:gridCol>
                <a:gridCol w="2590800">
                  <a:extLst>
                    <a:ext uri="{9D8B030D-6E8A-4147-A177-3AD203B41FA5}">
                      <a16:colId xmlns:a16="http://schemas.microsoft.com/office/drawing/2014/main" val="2026430113"/>
                    </a:ext>
                  </a:extLst>
                </a:gridCol>
              </a:tblGrid>
              <a:tr h="370840">
                <a:tc>
                  <a:txBody>
                    <a:bodyPr/>
                    <a:lstStyle/>
                    <a:p>
                      <a:r>
                        <a:rPr lang="en-US" dirty="0"/>
                        <a:t>Type</a:t>
                      </a:r>
                    </a:p>
                  </a:txBody>
                  <a:tcPr/>
                </a:tc>
                <a:tc>
                  <a:txBody>
                    <a:bodyPr/>
                    <a:lstStyle/>
                    <a:p>
                      <a:r>
                        <a:rPr lang="en-US" dirty="0"/>
                        <a:t>Description</a:t>
                      </a:r>
                    </a:p>
                  </a:txBody>
                  <a:tcPr/>
                </a:tc>
                <a:tc>
                  <a:txBody>
                    <a:bodyPr/>
                    <a:lstStyle/>
                    <a:p>
                      <a:r>
                        <a:rPr lang="en-US" dirty="0"/>
                        <a:t>Example</a:t>
                      </a:r>
                    </a:p>
                  </a:txBody>
                  <a:tcPr/>
                </a:tc>
                <a:extLst>
                  <a:ext uri="{0D108BD9-81ED-4DB2-BD59-A6C34878D82A}">
                    <a16:rowId xmlns:a16="http://schemas.microsoft.com/office/drawing/2014/main" val="1409344988"/>
                  </a:ext>
                </a:extLst>
              </a:tr>
              <a:tr h="370840">
                <a:tc>
                  <a:txBody>
                    <a:bodyPr/>
                    <a:lstStyle/>
                    <a:p>
                      <a:r>
                        <a:rPr lang="en-US" dirty="0"/>
                        <a:t>Simple Attribute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kern="1200" dirty="0">
                          <a:solidFill>
                            <a:schemeClr val="dk1"/>
                          </a:solidFill>
                          <a:effectLst/>
                          <a:latin typeface="+mn-lt"/>
                          <a:ea typeface="+mn-ea"/>
                          <a:cs typeface="+mn-cs"/>
                        </a:rPr>
                        <a:t>An attribute composed of a single component with an independent existence. </a:t>
                      </a:r>
                      <a:endParaRPr lang="en-GB" dirty="0"/>
                    </a:p>
                    <a:p>
                      <a:r>
                        <a:rPr lang="en-US" dirty="0"/>
                        <a:t>Also called as </a:t>
                      </a:r>
                      <a:r>
                        <a:rPr lang="en-US" b="1" dirty="0"/>
                        <a:t>atomic</a:t>
                      </a:r>
                      <a:r>
                        <a:rPr lang="en-US" b="0" dirty="0"/>
                        <a:t> attributes.</a:t>
                      </a:r>
                      <a:endParaRPr lang="en-US" dirty="0"/>
                    </a:p>
                  </a:txBody>
                  <a:tcPr/>
                </a:tc>
                <a:tc>
                  <a:txBody>
                    <a:bodyPr/>
                    <a:lstStyle/>
                    <a:p>
                      <a:r>
                        <a:rPr lang="en-US" dirty="0"/>
                        <a:t>Employee entity:</a:t>
                      </a:r>
                    </a:p>
                    <a:p>
                      <a:r>
                        <a:rPr lang="en-US" dirty="0"/>
                        <a:t>Position, salary etc.</a:t>
                      </a:r>
                    </a:p>
                  </a:txBody>
                  <a:tcPr/>
                </a:tc>
                <a:extLst>
                  <a:ext uri="{0D108BD9-81ED-4DB2-BD59-A6C34878D82A}">
                    <a16:rowId xmlns:a16="http://schemas.microsoft.com/office/drawing/2014/main" val="1724712814"/>
                  </a:ext>
                </a:extLst>
              </a:tr>
              <a:tr h="370840">
                <a:tc>
                  <a:txBody>
                    <a:bodyPr/>
                    <a:lstStyle/>
                    <a:p>
                      <a:r>
                        <a:rPr lang="en-US" dirty="0"/>
                        <a:t>Composite Attribute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a:t>
                      </a:r>
                      <a:r>
                        <a:rPr lang="en-GB" sz="1800" b="0" kern="1200" dirty="0">
                          <a:solidFill>
                            <a:schemeClr val="dk1"/>
                          </a:solidFill>
                          <a:effectLst/>
                          <a:latin typeface="+mn-lt"/>
                          <a:ea typeface="+mn-ea"/>
                          <a:cs typeface="+mn-cs"/>
                        </a:rPr>
                        <a:t>n attribute composed of multiple components, each with an independent existence.</a:t>
                      </a:r>
                      <a:endParaRPr lang="en-GB" dirty="0"/>
                    </a:p>
                    <a:p>
                      <a:endParaRPr lang="en-US" dirty="0"/>
                    </a:p>
                  </a:txBody>
                  <a:tcPr/>
                </a:tc>
                <a:tc>
                  <a:txBody>
                    <a:bodyPr/>
                    <a:lstStyle/>
                    <a:p>
                      <a:r>
                        <a:rPr lang="en-US" dirty="0"/>
                        <a:t>Employee entity:</a:t>
                      </a:r>
                    </a:p>
                    <a:p>
                      <a:r>
                        <a:rPr lang="en-US" dirty="0"/>
                        <a:t>Address </a:t>
                      </a:r>
                      <a:r>
                        <a:rPr lang="en-US" dirty="0">
                          <a:sym typeface="Wingdings" pitchFamily="2" charset="2"/>
                        </a:rPr>
                        <a:t> can be made up of </a:t>
                      </a:r>
                      <a:r>
                        <a:rPr lang="en-US" i="1" dirty="0">
                          <a:sym typeface="Wingdings" pitchFamily="2" charset="2"/>
                        </a:rPr>
                        <a:t>street, town, country, postcode</a:t>
                      </a:r>
                      <a:endParaRPr lang="en-US" dirty="0"/>
                    </a:p>
                  </a:txBody>
                  <a:tcPr/>
                </a:tc>
                <a:extLst>
                  <a:ext uri="{0D108BD9-81ED-4DB2-BD59-A6C34878D82A}">
                    <a16:rowId xmlns:a16="http://schemas.microsoft.com/office/drawing/2014/main" val="335098111"/>
                  </a:ext>
                </a:extLst>
              </a:tr>
            </a:tbl>
          </a:graphicData>
        </a:graphic>
      </p:graphicFrame>
    </p:spTree>
    <p:extLst>
      <p:ext uri="{BB962C8B-B14F-4D97-AF65-F5344CB8AC3E}">
        <p14:creationId xmlns:p14="http://schemas.microsoft.com/office/powerpoint/2010/main" val="22555476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E496-9811-444E-BC21-1AC5FB516042}"/>
              </a:ext>
            </a:extLst>
          </p:cNvPr>
          <p:cNvSpPr>
            <a:spLocks noGrp="1"/>
          </p:cNvSpPr>
          <p:nvPr>
            <p:ph type="title"/>
          </p:nvPr>
        </p:nvSpPr>
        <p:spPr/>
        <p:txBody>
          <a:bodyPr/>
          <a:lstStyle/>
          <a:p>
            <a:r>
              <a:rPr lang="en-US" dirty="0"/>
              <a:t>Attribute Types - 2</a:t>
            </a:r>
          </a:p>
        </p:txBody>
      </p:sp>
      <p:graphicFrame>
        <p:nvGraphicFramePr>
          <p:cNvPr id="4" name="Content Placeholder 3">
            <a:extLst>
              <a:ext uri="{FF2B5EF4-FFF2-40B4-BE49-F238E27FC236}">
                <a16:creationId xmlns:a16="http://schemas.microsoft.com/office/drawing/2014/main" id="{38ECB29D-F41C-1944-BBD7-2234540AFF09}"/>
              </a:ext>
            </a:extLst>
          </p:cNvPr>
          <p:cNvGraphicFramePr>
            <a:graphicFrameLocks noGrp="1"/>
          </p:cNvGraphicFramePr>
          <p:nvPr>
            <p:ph idx="1"/>
          </p:nvPr>
        </p:nvGraphicFramePr>
        <p:xfrm>
          <a:off x="762000" y="1524000"/>
          <a:ext cx="7772400" cy="3022600"/>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3597883591"/>
                    </a:ext>
                  </a:extLst>
                </a:gridCol>
                <a:gridCol w="2590800">
                  <a:extLst>
                    <a:ext uri="{9D8B030D-6E8A-4147-A177-3AD203B41FA5}">
                      <a16:colId xmlns:a16="http://schemas.microsoft.com/office/drawing/2014/main" val="3184323118"/>
                    </a:ext>
                  </a:extLst>
                </a:gridCol>
                <a:gridCol w="2590800">
                  <a:extLst>
                    <a:ext uri="{9D8B030D-6E8A-4147-A177-3AD203B41FA5}">
                      <a16:colId xmlns:a16="http://schemas.microsoft.com/office/drawing/2014/main" val="2026430113"/>
                    </a:ext>
                  </a:extLst>
                </a:gridCol>
              </a:tblGrid>
              <a:tr h="370840">
                <a:tc>
                  <a:txBody>
                    <a:bodyPr/>
                    <a:lstStyle/>
                    <a:p>
                      <a:r>
                        <a:rPr lang="en-US" dirty="0"/>
                        <a:t>Type</a:t>
                      </a:r>
                    </a:p>
                  </a:txBody>
                  <a:tcPr/>
                </a:tc>
                <a:tc>
                  <a:txBody>
                    <a:bodyPr/>
                    <a:lstStyle/>
                    <a:p>
                      <a:r>
                        <a:rPr lang="en-US" dirty="0"/>
                        <a:t>Description</a:t>
                      </a:r>
                    </a:p>
                  </a:txBody>
                  <a:tcPr/>
                </a:tc>
                <a:tc>
                  <a:txBody>
                    <a:bodyPr/>
                    <a:lstStyle/>
                    <a:p>
                      <a:r>
                        <a:rPr lang="en-US" dirty="0"/>
                        <a:t>Example</a:t>
                      </a:r>
                    </a:p>
                  </a:txBody>
                  <a:tcPr/>
                </a:tc>
                <a:extLst>
                  <a:ext uri="{0D108BD9-81ED-4DB2-BD59-A6C34878D82A}">
                    <a16:rowId xmlns:a16="http://schemas.microsoft.com/office/drawing/2014/main" val="1409344988"/>
                  </a:ext>
                </a:extLst>
              </a:tr>
              <a:tr h="370840">
                <a:tc>
                  <a:txBody>
                    <a:bodyPr/>
                    <a:lstStyle/>
                    <a:p>
                      <a:r>
                        <a:rPr lang="en-US" dirty="0"/>
                        <a:t>Single Valued Attribute</a:t>
                      </a:r>
                    </a:p>
                  </a:txBody>
                  <a:tcPr/>
                </a:tc>
                <a:tc>
                  <a:txBody>
                    <a:bodyPr/>
                    <a:lstStyle/>
                    <a:p>
                      <a:r>
                        <a:rPr lang="en-GB" sz="1800" b="0" kern="1200" dirty="0">
                          <a:solidFill>
                            <a:schemeClr val="dk1"/>
                          </a:solidFill>
                          <a:effectLst/>
                          <a:latin typeface="+mn-lt"/>
                          <a:ea typeface="+mn-ea"/>
                          <a:cs typeface="+mn-cs"/>
                        </a:rPr>
                        <a:t>An attribute that holds a single value for each occurrence of an entity type. </a:t>
                      </a:r>
                      <a:endParaRPr lang="en-GB" dirty="0"/>
                    </a:p>
                  </a:txBody>
                  <a:tcPr/>
                </a:tc>
                <a:tc>
                  <a:txBody>
                    <a:bodyPr/>
                    <a:lstStyle/>
                    <a:p>
                      <a:r>
                        <a:rPr lang="en-US" dirty="0"/>
                        <a:t>Employee entity:</a:t>
                      </a:r>
                    </a:p>
                    <a:p>
                      <a:r>
                        <a:rPr lang="en-US" dirty="0"/>
                        <a:t>Salary </a:t>
                      </a:r>
                      <a:r>
                        <a:rPr lang="en-US" dirty="0">
                          <a:sym typeface="Wingdings" pitchFamily="2" charset="2"/>
                        </a:rPr>
                        <a:t> can be only one value. Cannot draw more than one salary.</a:t>
                      </a:r>
                      <a:endParaRPr lang="en-US" dirty="0"/>
                    </a:p>
                  </a:txBody>
                  <a:tcPr/>
                </a:tc>
                <a:extLst>
                  <a:ext uri="{0D108BD9-81ED-4DB2-BD59-A6C34878D82A}">
                    <a16:rowId xmlns:a16="http://schemas.microsoft.com/office/drawing/2014/main" val="1724712814"/>
                  </a:ext>
                </a:extLst>
              </a:tr>
              <a:tr h="370840">
                <a:tc>
                  <a:txBody>
                    <a:bodyPr/>
                    <a:lstStyle/>
                    <a:p>
                      <a:r>
                        <a:rPr lang="en-US" dirty="0"/>
                        <a:t>Multi Valued Attribute</a:t>
                      </a:r>
                    </a:p>
                  </a:txBody>
                  <a:tcPr/>
                </a:tc>
                <a:tc>
                  <a:txBody>
                    <a:bodyPr/>
                    <a:lstStyle/>
                    <a:p>
                      <a:r>
                        <a:rPr lang="en-GB" sz="1800" b="0" kern="1200" dirty="0">
                          <a:solidFill>
                            <a:schemeClr val="dk1"/>
                          </a:solidFill>
                          <a:effectLst/>
                          <a:latin typeface="+mn-lt"/>
                          <a:ea typeface="+mn-ea"/>
                          <a:cs typeface="+mn-cs"/>
                        </a:rPr>
                        <a:t>An attribute that holds multiple values for each occurrence of an entity type. </a:t>
                      </a:r>
                      <a:endParaRPr lang="en-GB" dirty="0"/>
                    </a:p>
                    <a:p>
                      <a:endParaRPr lang="en-US" dirty="0"/>
                    </a:p>
                  </a:txBody>
                  <a:tcPr/>
                </a:tc>
                <a:tc>
                  <a:txBody>
                    <a:bodyPr/>
                    <a:lstStyle/>
                    <a:p>
                      <a:r>
                        <a:rPr lang="en-US" dirty="0"/>
                        <a:t>Employee entity:</a:t>
                      </a:r>
                    </a:p>
                    <a:p>
                      <a:r>
                        <a:rPr lang="en-US" dirty="0" err="1"/>
                        <a:t>PhoneNo</a:t>
                      </a:r>
                      <a:r>
                        <a:rPr lang="en-US" dirty="0"/>
                        <a:t> </a:t>
                      </a:r>
                      <a:r>
                        <a:rPr lang="en-US" dirty="0">
                          <a:sym typeface="Wingdings" pitchFamily="2" charset="2"/>
                        </a:rPr>
                        <a:t> A person can have one or more mobile phone number, landline etc.</a:t>
                      </a:r>
                      <a:endParaRPr lang="en-US" dirty="0"/>
                    </a:p>
                  </a:txBody>
                  <a:tcPr/>
                </a:tc>
                <a:extLst>
                  <a:ext uri="{0D108BD9-81ED-4DB2-BD59-A6C34878D82A}">
                    <a16:rowId xmlns:a16="http://schemas.microsoft.com/office/drawing/2014/main" val="335098111"/>
                  </a:ext>
                </a:extLst>
              </a:tr>
            </a:tbl>
          </a:graphicData>
        </a:graphic>
      </p:graphicFrame>
      <p:grpSp>
        <p:nvGrpSpPr>
          <p:cNvPr id="6" name="Group 5">
            <a:extLst>
              <a:ext uri="{FF2B5EF4-FFF2-40B4-BE49-F238E27FC236}">
                <a16:creationId xmlns:a16="http://schemas.microsoft.com/office/drawing/2014/main" id="{B9D94DCA-2379-834A-A26F-C78FBE0533A9}"/>
              </a:ext>
              <a:ext uri="{C183D7F6-B498-43B3-948B-1728B52AA6E4}">
                <adec:decorative xmlns:adec="http://schemas.microsoft.com/office/drawing/2017/decorative" val="1"/>
              </a:ext>
            </a:extLst>
          </p:cNvPr>
          <p:cNvGrpSpPr/>
          <p:nvPr/>
        </p:nvGrpSpPr>
        <p:grpSpPr>
          <a:xfrm>
            <a:off x="1331640" y="4005064"/>
            <a:ext cx="864096" cy="504056"/>
            <a:chOff x="1331640" y="5373216"/>
            <a:chExt cx="1152128" cy="864096"/>
          </a:xfrm>
        </p:grpSpPr>
        <p:sp>
          <p:nvSpPr>
            <p:cNvPr id="3" name="Oval 2">
              <a:extLst>
                <a:ext uri="{FF2B5EF4-FFF2-40B4-BE49-F238E27FC236}">
                  <a16:creationId xmlns:a16="http://schemas.microsoft.com/office/drawing/2014/main" id="{F1E4D802-78F2-FB4A-8320-B39E63E1C079}"/>
                </a:ext>
              </a:extLst>
            </p:cNvPr>
            <p:cNvSpPr/>
            <p:nvPr/>
          </p:nvSpPr>
          <p:spPr bwMode="auto">
            <a:xfrm>
              <a:off x="1331640" y="5373216"/>
              <a:ext cx="1152128" cy="86409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8" charset="0"/>
              </a:endParaRPr>
            </a:p>
          </p:txBody>
        </p:sp>
        <p:sp>
          <p:nvSpPr>
            <p:cNvPr id="5" name="Oval 4">
              <a:extLst>
                <a:ext uri="{FF2B5EF4-FFF2-40B4-BE49-F238E27FC236}">
                  <a16:creationId xmlns:a16="http://schemas.microsoft.com/office/drawing/2014/main" id="{74B24DAB-1254-C344-B5C5-336831115865}"/>
                </a:ext>
              </a:extLst>
            </p:cNvPr>
            <p:cNvSpPr/>
            <p:nvPr/>
          </p:nvSpPr>
          <p:spPr bwMode="auto">
            <a:xfrm>
              <a:off x="1403648" y="5430520"/>
              <a:ext cx="1008112" cy="7347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8" charset="0"/>
              </a:endParaRPr>
            </a:p>
          </p:txBody>
        </p:sp>
      </p:grpSp>
      <p:sp>
        <p:nvSpPr>
          <p:cNvPr id="7" name="Oval 6">
            <a:extLst>
              <a:ext uri="{FF2B5EF4-FFF2-40B4-BE49-F238E27FC236}">
                <a16:creationId xmlns:a16="http://schemas.microsoft.com/office/drawing/2014/main" id="{4960ECF0-7B58-CC49-BB1A-D1234615E52C}"/>
              </a:ext>
              <a:ext uri="{C183D7F6-B498-43B3-948B-1728B52AA6E4}">
                <adec:decorative xmlns:adec="http://schemas.microsoft.com/office/drawing/2017/decorative" val="1"/>
              </a:ext>
            </a:extLst>
          </p:cNvPr>
          <p:cNvSpPr/>
          <p:nvPr/>
        </p:nvSpPr>
        <p:spPr bwMode="auto">
          <a:xfrm>
            <a:off x="1331640" y="2600908"/>
            <a:ext cx="954106" cy="504056"/>
          </a:xfrm>
          <a:prstGeom prst="ellipse">
            <a:avLst/>
          </a:prstGeom>
          <a:solidFill>
            <a:schemeClr val="bg1">
              <a:alpha val="99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8" charset="0"/>
            </a:endParaRPr>
          </a:p>
        </p:txBody>
      </p:sp>
    </p:spTree>
    <p:extLst>
      <p:ext uri="{BB962C8B-B14F-4D97-AF65-F5344CB8AC3E}">
        <p14:creationId xmlns:p14="http://schemas.microsoft.com/office/powerpoint/2010/main" val="2648998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E496-9811-444E-BC21-1AC5FB516042}"/>
              </a:ext>
            </a:extLst>
          </p:cNvPr>
          <p:cNvSpPr>
            <a:spLocks noGrp="1"/>
          </p:cNvSpPr>
          <p:nvPr>
            <p:ph type="title"/>
          </p:nvPr>
        </p:nvSpPr>
        <p:spPr/>
        <p:txBody>
          <a:bodyPr/>
          <a:lstStyle/>
          <a:p>
            <a:r>
              <a:rPr lang="en-US" dirty="0"/>
              <a:t>Attribute Types - 3</a:t>
            </a:r>
          </a:p>
        </p:txBody>
      </p:sp>
      <p:graphicFrame>
        <p:nvGraphicFramePr>
          <p:cNvPr id="4" name="Content Placeholder 3">
            <a:extLst>
              <a:ext uri="{FF2B5EF4-FFF2-40B4-BE49-F238E27FC236}">
                <a16:creationId xmlns:a16="http://schemas.microsoft.com/office/drawing/2014/main" id="{38ECB29D-F41C-1944-BBD7-2234540AFF09}"/>
              </a:ext>
            </a:extLst>
          </p:cNvPr>
          <p:cNvGraphicFramePr>
            <a:graphicFrameLocks noGrp="1"/>
          </p:cNvGraphicFramePr>
          <p:nvPr>
            <p:ph idx="1"/>
          </p:nvPr>
        </p:nvGraphicFramePr>
        <p:xfrm>
          <a:off x="762000" y="1524000"/>
          <a:ext cx="7772400" cy="3845560"/>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3597883591"/>
                    </a:ext>
                  </a:extLst>
                </a:gridCol>
                <a:gridCol w="2590800">
                  <a:extLst>
                    <a:ext uri="{9D8B030D-6E8A-4147-A177-3AD203B41FA5}">
                      <a16:colId xmlns:a16="http://schemas.microsoft.com/office/drawing/2014/main" val="3184323118"/>
                    </a:ext>
                  </a:extLst>
                </a:gridCol>
                <a:gridCol w="2590800">
                  <a:extLst>
                    <a:ext uri="{9D8B030D-6E8A-4147-A177-3AD203B41FA5}">
                      <a16:colId xmlns:a16="http://schemas.microsoft.com/office/drawing/2014/main" val="2026430113"/>
                    </a:ext>
                  </a:extLst>
                </a:gridCol>
              </a:tblGrid>
              <a:tr h="370840">
                <a:tc>
                  <a:txBody>
                    <a:bodyPr/>
                    <a:lstStyle/>
                    <a:p>
                      <a:r>
                        <a:rPr lang="en-US" dirty="0"/>
                        <a:t>Type</a:t>
                      </a:r>
                    </a:p>
                  </a:txBody>
                  <a:tcPr/>
                </a:tc>
                <a:tc>
                  <a:txBody>
                    <a:bodyPr/>
                    <a:lstStyle/>
                    <a:p>
                      <a:r>
                        <a:rPr lang="en-US" dirty="0"/>
                        <a:t>Description</a:t>
                      </a:r>
                    </a:p>
                  </a:txBody>
                  <a:tcPr/>
                </a:tc>
                <a:tc>
                  <a:txBody>
                    <a:bodyPr/>
                    <a:lstStyle/>
                    <a:p>
                      <a:r>
                        <a:rPr lang="en-US" dirty="0"/>
                        <a:t>Example</a:t>
                      </a:r>
                    </a:p>
                  </a:txBody>
                  <a:tcPr/>
                </a:tc>
                <a:extLst>
                  <a:ext uri="{0D108BD9-81ED-4DB2-BD59-A6C34878D82A}">
                    <a16:rowId xmlns:a16="http://schemas.microsoft.com/office/drawing/2014/main" val="1409344988"/>
                  </a:ext>
                </a:extLst>
              </a:tr>
              <a:tr h="370840">
                <a:tc>
                  <a:txBody>
                    <a:bodyPr/>
                    <a:lstStyle/>
                    <a:p>
                      <a:r>
                        <a:rPr lang="en-US" dirty="0"/>
                        <a:t>Stored Attribute</a:t>
                      </a:r>
                    </a:p>
                  </a:txBody>
                  <a:tcPr/>
                </a:tc>
                <a:tc>
                  <a:txBody>
                    <a:bodyPr/>
                    <a:lstStyle/>
                    <a:p>
                      <a:r>
                        <a:rPr lang="en-GB" sz="1800" b="0" kern="1200" dirty="0">
                          <a:solidFill>
                            <a:schemeClr val="dk1"/>
                          </a:solidFill>
                          <a:effectLst/>
                          <a:latin typeface="+mn-lt"/>
                          <a:ea typeface="+mn-ea"/>
                          <a:cs typeface="+mn-cs"/>
                        </a:rPr>
                        <a:t>An attribute that holds a value provided as is.</a:t>
                      </a:r>
                      <a:endParaRPr lang="en-GB" dirty="0"/>
                    </a:p>
                  </a:txBody>
                  <a:tcPr/>
                </a:tc>
                <a:tc>
                  <a:txBody>
                    <a:bodyPr/>
                    <a:lstStyle/>
                    <a:p>
                      <a:r>
                        <a:rPr lang="en-US" dirty="0"/>
                        <a:t>Employee entity:</a:t>
                      </a:r>
                    </a:p>
                    <a:p>
                      <a:r>
                        <a:rPr lang="en-US" dirty="0"/>
                        <a:t>Name </a:t>
                      </a:r>
                      <a:r>
                        <a:rPr lang="en-US" dirty="0">
                          <a:sym typeface="Wingdings" pitchFamily="2" charset="2"/>
                        </a:rPr>
                        <a:t> can be set by the user as used as is.</a:t>
                      </a:r>
                      <a:endParaRPr lang="en-US" dirty="0"/>
                    </a:p>
                  </a:txBody>
                  <a:tcPr/>
                </a:tc>
                <a:extLst>
                  <a:ext uri="{0D108BD9-81ED-4DB2-BD59-A6C34878D82A}">
                    <a16:rowId xmlns:a16="http://schemas.microsoft.com/office/drawing/2014/main" val="1724712814"/>
                  </a:ext>
                </a:extLst>
              </a:tr>
              <a:tr h="370840">
                <a:tc>
                  <a:txBody>
                    <a:bodyPr/>
                    <a:lstStyle/>
                    <a:p>
                      <a:r>
                        <a:rPr lang="en-US" dirty="0"/>
                        <a:t>Derived Attribute</a:t>
                      </a:r>
                    </a:p>
                  </a:txBody>
                  <a:tcPr/>
                </a:tc>
                <a:tc>
                  <a:txBody>
                    <a:bodyPr/>
                    <a:lstStyle/>
                    <a:p>
                      <a:r>
                        <a:rPr lang="en-GB" sz="1800" b="0" kern="1200" dirty="0">
                          <a:solidFill>
                            <a:schemeClr val="dk1"/>
                          </a:solidFill>
                          <a:effectLst/>
                          <a:latin typeface="+mn-lt"/>
                          <a:ea typeface="+mn-ea"/>
                          <a:cs typeface="+mn-cs"/>
                        </a:rPr>
                        <a:t>An attribute that represents a value that is derivable from the value of a related attribute or set of attributes, not necessarily in the same entity type. </a:t>
                      </a:r>
                      <a:endParaRPr lang="en-GB" dirty="0"/>
                    </a:p>
                    <a:p>
                      <a:endParaRPr lang="en-US" dirty="0"/>
                    </a:p>
                  </a:txBody>
                  <a:tcPr/>
                </a:tc>
                <a:tc>
                  <a:txBody>
                    <a:bodyPr/>
                    <a:lstStyle/>
                    <a:p>
                      <a:r>
                        <a:rPr lang="en-US" dirty="0"/>
                        <a:t>Employee entity:</a:t>
                      </a:r>
                    </a:p>
                    <a:p>
                      <a:r>
                        <a:rPr lang="en-US" dirty="0"/>
                        <a:t>Age </a:t>
                      </a:r>
                      <a:r>
                        <a:rPr lang="en-US" dirty="0">
                          <a:sym typeface="Wingdings" pitchFamily="2" charset="2"/>
                        </a:rPr>
                        <a:t> can be derived from </a:t>
                      </a:r>
                      <a:r>
                        <a:rPr lang="en-US" dirty="0" err="1">
                          <a:sym typeface="Wingdings" pitchFamily="2" charset="2"/>
                        </a:rPr>
                        <a:t>dateOfBirth</a:t>
                      </a:r>
                      <a:r>
                        <a:rPr lang="en-US" dirty="0">
                          <a:sym typeface="Wingdings" pitchFamily="2" charset="2"/>
                        </a:rPr>
                        <a:t> and </a:t>
                      </a:r>
                      <a:r>
                        <a:rPr lang="en-US" dirty="0" err="1">
                          <a:sym typeface="Wingdings" pitchFamily="2" charset="2"/>
                        </a:rPr>
                        <a:t>currentDate</a:t>
                      </a:r>
                      <a:r>
                        <a:rPr lang="en-US" dirty="0">
                          <a:sym typeface="Wingdings" pitchFamily="2" charset="2"/>
                        </a:rPr>
                        <a:t>.</a:t>
                      </a:r>
                      <a:endParaRPr lang="en-US" dirty="0"/>
                    </a:p>
                  </a:txBody>
                  <a:tcPr/>
                </a:tc>
                <a:extLst>
                  <a:ext uri="{0D108BD9-81ED-4DB2-BD59-A6C34878D82A}">
                    <a16:rowId xmlns:a16="http://schemas.microsoft.com/office/drawing/2014/main" val="335098111"/>
                  </a:ext>
                </a:extLst>
              </a:tr>
            </a:tbl>
          </a:graphicData>
        </a:graphic>
      </p:graphicFrame>
      <p:sp>
        <p:nvSpPr>
          <p:cNvPr id="3" name="Oval 2">
            <a:extLst>
              <a:ext uri="{FF2B5EF4-FFF2-40B4-BE49-F238E27FC236}">
                <a16:creationId xmlns:a16="http://schemas.microsoft.com/office/drawing/2014/main" id="{1C6837B2-E313-C54A-A91B-D6080B3DDE65}"/>
              </a:ext>
              <a:ext uri="{C183D7F6-B498-43B3-948B-1728B52AA6E4}">
                <adec:decorative xmlns:adec="http://schemas.microsoft.com/office/drawing/2017/decorative" val="1"/>
              </a:ext>
            </a:extLst>
          </p:cNvPr>
          <p:cNvSpPr/>
          <p:nvPr/>
        </p:nvSpPr>
        <p:spPr bwMode="auto">
          <a:xfrm>
            <a:off x="1259632" y="3789040"/>
            <a:ext cx="1080120" cy="504056"/>
          </a:xfrm>
          <a:prstGeom prst="ellipse">
            <a:avLst/>
          </a:prstGeom>
          <a:solidFill>
            <a:schemeClr val="bg1"/>
          </a:solidFill>
          <a:ln w="9525" cap="flat" cmpd="sng" algn="ctr">
            <a:solidFill>
              <a:schemeClr val="tx1"/>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8" charset="0"/>
            </a:endParaRPr>
          </a:p>
        </p:txBody>
      </p:sp>
    </p:spTree>
    <p:extLst>
      <p:ext uri="{BB962C8B-B14F-4D97-AF65-F5344CB8AC3E}">
        <p14:creationId xmlns:p14="http://schemas.microsoft.com/office/powerpoint/2010/main" val="323672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0E496-9811-444E-BC21-1AC5FB516042}"/>
              </a:ext>
            </a:extLst>
          </p:cNvPr>
          <p:cNvSpPr>
            <a:spLocks noGrp="1"/>
          </p:cNvSpPr>
          <p:nvPr>
            <p:ph type="title"/>
          </p:nvPr>
        </p:nvSpPr>
        <p:spPr/>
        <p:txBody>
          <a:bodyPr/>
          <a:lstStyle/>
          <a:p>
            <a:r>
              <a:rPr lang="en-US" dirty="0"/>
              <a:t>Attribute Types - 4</a:t>
            </a:r>
          </a:p>
        </p:txBody>
      </p:sp>
      <p:graphicFrame>
        <p:nvGraphicFramePr>
          <p:cNvPr id="4" name="Content Placeholder 3">
            <a:extLst>
              <a:ext uri="{FF2B5EF4-FFF2-40B4-BE49-F238E27FC236}">
                <a16:creationId xmlns:a16="http://schemas.microsoft.com/office/drawing/2014/main" id="{38ECB29D-F41C-1944-BBD7-2234540AFF09}"/>
              </a:ext>
            </a:extLst>
          </p:cNvPr>
          <p:cNvGraphicFramePr>
            <a:graphicFrameLocks noGrp="1"/>
          </p:cNvGraphicFramePr>
          <p:nvPr>
            <p:ph idx="1"/>
          </p:nvPr>
        </p:nvGraphicFramePr>
        <p:xfrm>
          <a:off x="762000" y="1524000"/>
          <a:ext cx="7772400" cy="4394200"/>
        </p:xfrm>
        <a:graphic>
          <a:graphicData uri="http://schemas.openxmlformats.org/drawingml/2006/table">
            <a:tbl>
              <a:tblPr firstRow="1" bandRow="1">
                <a:tableStyleId>{5C22544A-7EE6-4342-B048-85BDC9FD1C3A}</a:tableStyleId>
              </a:tblPr>
              <a:tblGrid>
                <a:gridCol w="2590800">
                  <a:extLst>
                    <a:ext uri="{9D8B030D-6E8A-4147-A177-3AD203B41FA5}">
                      <a16:colId xmlns:a16="http://schemas.microsoft.com/office/drawing/2014/main" val="3597883591"/>
                    </a:ext>
                  </a:extLst>
                </a:gridCol>
                <a:gridCol w="2590800">
                  <a:extLst>
                    <a:ext uri="{9D8B030D-6E8A-4147-A177-3AD203B41FA5}">
                      <a16:colId xmlns:a16="http://schemas.microsoft.com/office/drawing/2014/main" val="3184323118"/>
                    </a:ext>
                  </a:extLst>
                </a:gridCol>
                <a:gridCol w="2590800">
                  <a:extLst>
                    <a:ext uri="{9D8B030D-6E8A-4147-A177-3AD203B41FA5}">
                      <a16:colId xmlns:a16="http://schemas.microsoft.com/office/drawing/2014/main" val="2026430113"/>
                    </a:ext>
                  </a:extLst>
                </a:gridCol>
              </a:tblGrid>
              <a:tr h="370840">
                <a:tc>
                  <a:txBody>
                    <a:bodyPr/>
                    <a:lstStyle/>
                    <a:p>
                      <a:r>
                        <a:rPr lang="en-US" dirty="0"/>
                        <a:t>Type</a:t>
                      </a:r>
                    </a:p>
                  </a:txBody>
                  <a:tcPr/>
                </a:tc>
                <a:tc>
                  <a:txBody>
                    <a:bodyPr/>
                    <a:lstStyle/>
                    <a:p>
                      <a:r>
                        <a:rPr lang="en-US" dirty="0"/>
                        <a:t>Description</a:t>
                      </a:r>
                    </a:p>
                  </a:txBody>
                  <a:tcPr/>
                </a:tc>
                <a:tc>
                  <a:txBody>
                    <a:bodyPr/>
                    <a:lstStyle/>
                    <a:p>
                      <a:r>
                        <a:rPr lang="en-US" dirty="0"/>
                        <a:t>Example</a:t>
                      </a:r>
                    </a:p>
                  </a:txBody>
                  <a:tcPr/>
                </a:tc>
                <a:extLst>
                  <a:ext uri="{0D108BD9-81ED-4DB2-BD59-A6C34878D82A}">
                    <a16:rowId xmlns:a16="http://schemas.microsoft.com/office/drawing/2014/main" val="1409344988"/>
                  </a:ext>
                </a:extLst>
              </a:tr>
              <a:tr h="370840">
                <a:tc>
                  <a:txBody>
                    <a:bodyPr/>
                    <a:lstStyle/>
                    <a:p>
                      <a:r>
                        <a:rPr lang="en-US" dirty="0"/>
                        <a:t>NULL Attribute</a:t>
                      </a:r>
                    </a:p>
                  </a:txBody>
                  <a:tcPr/>
                </a:tc>
                <a:tc>
                  <a:txBody>
                    <a:bodyPr/>
                    <a:lstStyle/>
                    <a:p>
                      <a:r>
                        <a:rPr lang="en-GB" sz="1800" b="0" kern="1200" dirty="0">
                          <a:solidFill>
                            <a:schemeClr val="dk1"/>
                          </a:solidFill>
                          <a:effectLst/>
                          <a:latin typeface="+mn-lt"/>
                          <a:ea typeface="+mn-ea"/>
                          <a:cs typeface="+mn-cs"/>
                        </a:rPr>
                        <a:t>An attribute that </a:t>
                      </a:r>
                      <a:r>
                        <a:rPr lang="en-GB" sz="1800" b="0" i="0" kern="1200" dirty="0">
                          <a:solidFill>
                            <a:schemeClr val="dk1"/>
                          </a:solidFill>
                          <a:effectLst/>
                          <a:latin typeface="+mn-lt"/>
                          <a:ea typeface="+mn-ea"/>
                          <a:cs typeface="+mn-cs"/>
                        </a:rPr>
                        <a:t>means either the value is unknown or inapplicable. It does not mean zero or blank.</a:t>
                      </a:r>
                      <a:endParaRPr lang="en-GB" dirty="0"/>
                    </a:p>
                  </a:txBody>
                  <a:tcPr/>
                </a:tc>
                <a:tc>
                  <a:txBody>
                    <a:bodyPr/>
                    <a:lstStyle/>
                    <a:p>
                      <a:r>
                        <a:rPr lang="en-US" dirty="0"/>
                        <a:t>Employee entity:</a:t>
                      </a:r>
                    </a:p>
                    <a:p>
                      <a:r>
                        <a:rPr lang="en-US" dirty="0"/>
                        <a:t>Commission </a:t>
                      </a:r>
                      <a:r>
                        <a:rPr lang="en-US" dirty="0">
                          <a:sym typeface="Wingdings" pitchFamily="2" charset="2"/>
                        </a:rPr>
                        <a:t> can be NULL</a:t>
                      </a:r>
                      <a:endParaRPr lang="en-US" dirty="0"/>
                    </a:p>
                  </a:txBody>
                  <a:tcPr/>
                </a:tc>
                <a:extLst>
                  <a:ext uri="{0D108BD9-81ED-4DB2-BD59-A6C34878D82A}">
                    <a16:rowId xmlns:a16="http://schemas.microsoft.com/office/drawing/2014/main" val="1724712814"/>
                  </a:ext>
                </a:extLst>
              </a:tr>
              <a:tr h="370840">
                <a:tc>
                  <a:txBody>
                    <a:bodyPr/>
                    <a:lstStyle/>
                    <a:p>
                      <a:r>
                        <a:rPr lang="en-US" dirty="0"/>
                        <a:t>Complex Attribute</a:t>
                      </a:r>
                    </a:p>
                  </a:txBody>
                  <a:tcPr/>
                </a:tc>
                <a:tc>
                  <a:txBody>
                    <a:bodyPr/>
                    <a:lstStyle/>
                    <a:p>
                      <a:r>
                        <a:rPr lang="en-GB" sz="1800" b="0" kern="1200" dirty="0">
                          <a:solidFill>
                            <a:schemeClr val="dk1"/>
                          </a:solidFill>
                          <a:effectLst/>
                          <a:latin typeface="+mn-lt"/>
                          <a:ea typeface="+mn-ea"/>
                          <a:cs typeface="+mn-cs"/>
                        </a:rPr>
                        <a:t>An attribute that is </a:t>
                      </a:r>
                      <a:r>
                        <a:rPr lang="en-GB" sz="1800" b="0" i="0" kern="1200" dirty="0">
                          <a:solidFill>
                            <a:schemeClr val="dk1"/>
                          </a:solidFill>
                          <a:effectLst/>
                          <a:latin typeface="+mn-lt"/>
                          <a:ea typeface="+mn-ea"/>
                          <a:cs typeface="+mn-cs"/>
                        </a:rPr>
                        <a:t>formed by nesting composite attributes and multi-valued attributes in arbitrary way. We can say this as the both are in the attribute.</a:t>
                      </a:r>
                      <a:endParaRPr lang="en-US" dirty="0"/>
                    </a:p>
                  </a:txBody>
                  <a:tcPr/>
                </a:tc>
                <a:tc>
                  <a:txBody>
                    <a:bodyPr/>
                    <a:lstStyle/>
                    <a:p>
                      <a:r>
                        <a:rPr lang="en-US" dirty="0"/>
                        <a:t>Employee entity:</a:t>
                      </a:r>
                    </a:p>
                    <a:p>
                      <a:r>
                        <a:rPr lang="en-GB" sz="1800" b="0" i="0" kern="1200" dirty="0">
                          <a:solidFill>
                            <a:schemeClr val="dk1"/>
                          </a:solidFill>
                          <a:effectLst/>
                          <a:latin typeface="+mn-lt"/>
                          <a:ea typeface="+mn-ea"/>
                          <a:cs typeface="+mn-cs"/>
                        </a:rPr>
                        <a:t>A person can have many phone numbers, many e-mail addresses, home addresses etc. So if there is an attribute in the name of 'Contact detail’, it can be a complex attribute.</a:t>
                      </a:r>
                      <a:endParaRPr lang="en-US" dirty="0"/>
                    </a:p>
                  </a:txBody>
                  <a:tcPr/>
                </a:tc>
                <a:extLst>
                  <a:ext uri="{0D108BD9-81ED-4DB2-BD59-A6C34878D82A}">
                    <a16:rowId xmlns:a16="http://schemas.microsoft.com/office/drawing/2014/main" val="335098111"/>
                  </a:ext>
                </a:extLst>
              </a:tr>
            </a:tbl>
          </a:graphicData>
        </a:graphic>
      </p:graphicFrame>
      <p:grpSp>
        <p:nvGrpSpPr>
          <p:cNvPr id="5" name="Group 4">
            <a:extLst>
              <a:ext uri="{FF2B5EF4-FFF2-40B4-BE49-F238E27FC236}">
                <a16:creationId xmlns:a16="http://schemas.microsoft.com/office/drawing/2014/main" id="{33A9F565-1B28-CB45-9435-785E23699533}"/>
              </a:ext>
              <a:ext uri="{C183D7F6-B498-43B3-948B-1728B52AA6E4}">
                <adec:decorative xmlns:adec="http://schemas.microsoft.com/office/drawing/2017/decorative" val="1"/>
              </a:ext>
            </a:extLst>
          </p:cNvPr>
          <p:cNvGrpSpPr/>
          <p:nvPr/>
        </p:nvGrpSpPr>
        <p:grpSpPr>
          <a:xfrm>
            <a:off x="1331640" y="4005064"/>
            <a:ext cx="864096" cy="504056"/>
            <a:chOff x="1331640" y="5373216"/>
            <a:chExt cx="1152128" cy="864096"/>
          </a:xfrm>
        </p:grpSpPr>
        <p:sp>
          <p:nvSpPr>
            <p:cNvPr id="6" name="Oval 5">
              <a:extLst>
                <a:ext uri="{FF2B5EF4-FFF2-40B4-BE49-F238E27FC236}">
                  <a16:creationId xmlns:a16="http://schemas.microsoft.com/office/drawing/2014/main" id="{6AF87BD3-BE0F-8243-9417-B6C1FB443ECA}"/>
                </a:ext>
              </a:extLst>
            </p:cNvPr>
            <p:cNvSpPr/>
            <p:nvPr/>
          </p:nvSpPr>
          <p:spPr bwMode="auto">
            <a:xfrm>
              <a:off x="1331640" y="5373216"/>
              <a:ext cx="1152128" cy="864096"/>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pitchFamily="18" charset="0"/>
              </a:endParaRPr>
            </a:p>
          </p:txBody>
        </p:sp>
        <p:sp>
          <p:nvSpPr>
            <p:cNvPr id="7" name="Oval 6">
              <a:extLst>
                <a:ext uri="{FF2B5EF4-FFF2-40B4-BE49-F238E27FC236}">
                  <a16:creationId xmlns:a16="http://schemas.microsoft.com/office/drawing/2014/main" id="{AFE8CDA5-1943-2246-A6B2-D38656ABFB07}"/>
                </a:ext>
              </a:extLst>
            </p:cNvPr>
            <p:cNvSpPr/>
            <p:nvPr/>
          </p:nvSpPr>
          <p:spPr bwMode="auto">
            <a:xfrm>
              <a:off x="1403648" y="5430520"/>
              <a:ext cx="1008112" cy="734784"/>
            </a:xfrm>
            <a:prstGeom prst="ellipse">
              <a:avLst/>
            </a:pr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1400" dirty="0">
                  <a:latin typeface="Times" pitchFamily="18" charset="0"/>
                </a:rPr>
                <a:t>(…)</a:t>
              </a:r>
              <a:endParaRPr kumimoji="0" lang="en-US" sz="1200" b="0" i="0" u="none" strike="noStrike" cap="none" normalizeH="0" baseline="0" dirty="0">
                <a:ln>
                  <a:noFill/>
                </a:ln>
                <a:solidFill>
                  <a:schemeClr val="tx1"/>
                </a:solidFill>
                <a:effectLst/>
                <a:latin typeface="Times" pitchFamily="18" charset="0"/>
              </a:endParaRPr>
            </a:p>
          </p:txBody>
        </p:sp>
      </p:grpSp>
    </p:spTree>
    <p:extLst>
      <p:ext uri="{BB962C8B-B14F-4D97-AF65-F5344CB8AC3E}">
        <p14:creationId xmlns:p14="http://schemas.microsoft.com/office/powerpoint/2010/main" val="18878093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EE5058D2-A2BC-C5C8-E92B-3A73F8CED256}"/>
              </a:ext>
            </a:extLst>
          </p:cNvPr>
          <p:cNvSpPr/>
          <p:nvPr/>
        </p:nvSpPr>
        <p:spPr>
          <a:xfrm>
            <a:off x="2679846" y="3190792"/>
            <a:ext cx="1368152" cy="648072"/>
          </a:xfrm>
          <a:prstGeom prst="ellipse">
            <a:avLst/>
          </a:prstGeom>
          <a:ln cmpd="dbl">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Phone number</a:t>
            </a:r>
          </a:p>
        </p:txBody>
      </p:sp>
      <p:sp>
        <p:nvSpPr>
          <p:cNvPr id="15" name="Oval 14">
            <a:extLst>
              <a:ext uri="{FF2B5EF4-FFF2-40B4-BE49-F238E27FC236}">
                <a16:creationId xmlns:a16="http://schemas.microsoft.com/office/drawing/2014/main" id="{2CA5769E-DE7E-5978-C0BD-0B7BA2AB6D36}"/>
              </a:ext>
            </a:extLst>
          </p:cNvPr>
          <p:cNvSpPr/>
          <p:nvPr/>
        </p:nvSpPr>
        <p:spPr>
          <a:xfrm>
            <a:off x="2786876" y="3272779"/>
            <a:ext cx="1159395" cy="484097"/>
          </a:xfrm>
          <a:prstGeom prst="ellipse">
            <a:avLst/>
          </a:prstGeom>
          <a:ln cmpd="dbl">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00" dirty="0"/>
              <a:t>Phone Number</a:t>
            </a:r>
          </a:p>
        </p:txBody>
      </p:sp>
      <p:sp>
        <p:nvSpPr>
          <p:cNvPr id="18" name="Diamond 17">
            <a:extLst>
              <a:ext uri="{FF2B5EF4-FFF2-40B4-BE49-F238E27FC236}">
                <a16:creationId xmlns:a16="http://schemas.microsoft.com/office/drawing/2014/main" id="{487203ED-07E2-4093-0606-2F1BC79C44A2}"/>
              </a:ext>
            </a:extLst>
          </p:cNvPr>
          <p:cNvSpPr/>
          <p:nvPr/>
        </p:nvSpPr>
        <p:spPr>
          <a:xfrm>
            <a:off x="3980215" y="4148237"/>
            <a:ext cx="1095841" cy="1080064"/>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32CF252-80B4-4B32-B017-B95698DA7D7A}" type="slidenum">
              <a:rPr lang="en-GB" altLang="en-US"/>
              <a:pPr/>
              <a:t>34</a:t>
            </a:fld>
            <a:endParaRPr lang="en-GB" altLang="en-US"/>
          </a:p>
        </p:txBody>
      </p:sp>
      <p:sp>
        <p:nvSpPr>
          <p:cNvPr id="18434" name="Rectangle 2"/>
          <p:cNvSpPr>
            <a:spLocks noGrp="1" noChangeArrowheads="1"/>
          </p:cNvSpPr>
          <p:nvPr>
            <p:ph type="title"/>
          </p:nvPr>
        </p:nvSpPr>
        <p:spPr>
          <a:xfrm>
            <a:off x="419100" y="97402"/>
            <a:ext cx="83058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dirty="0">
                <a:latin typeface="Times" pitchFamily="18" charset="0"/>
                <a:ea typeface="+mn-ea"/>
              </a:rPr>
              <a:t>Relationship between Strong and Weak</a:t>
            </a:r>
            <a:r>
              <a:rPr lang="en-AU" b="1" dirty="0">
                <a:latin typeface="Times" pitchFamily="18" charset="0"/>
                <a:ea typeface="+mn-ea"/>
                <a:cs typeface="Arial" charset="0"/>
              </a:rPr>
              <a:t> </a:t>
            </a:r>
            <a:r>
              <a:rPr lang="en-AU" b="1" dirty="0">
                <a:latin typeface="Times" pitchFamily="18" charset="0"/>
                <a:ea typeface="+mn-ea"/>
                <a:cs typeface="Times New Roman" pitchFamily="18" charset="0"/>
              </a:rPr>
              <a:t>entity types</a:t>
            </a:r>
            <a:endParaRPr lang="en-GB" b="1" dirty="0">
              <a:latin typeface="Times" pitchFamily="18" charset="0"/>
              <a:ea typeface="+mn-ea"/>
              <a:cs typeface="Times New Roman" pitchFamily="18" charset="0"/>
            </a:endParaRPr>
          </a:p>
        </p:txBody>
      </p:sp>
      <p:sp>
        <p:nvSpPr>
          <p:cNvPr id="2" name="Rectangle 1">
            <a:extLst>
              <a:ext uri="{FF2B5EF4-FFF2-40B4-BE49-F238E27FC236}">
                <a16:creationId xmlns:a16="http://schemas.microsoft.com/office/drawing/2014/main" id="{1C616CF7-C644-7FFF-C283-12DD7ADB642F}"/>
              </a:ext>
            </a:extLst>
          </p:cNvPr>
          <p:cNvSpPr/>
          <p:nvPr/>
        </p:nvSpPr>
        <p:spPr>
          <a:xfrm>
            <a:off x="1029746" y="4077016"/>
            <a:ext cx="2318792" cy="115212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Frame 3">
            <a:extLst>
              <a:ext uri="{FF2B5EF4-FFF2-40B4-BE49-F238E27FC236}">
                <a16:creationId xmlns:a16="http://schemas.microsoft.com/office/drawing/2014/main" id="{41A9FD61-F4F3-7D3D-62A0-37F5103162CA}"/>
              </a:ext>
            </a:extLst>
          </p:cNvPr>
          <p:cNvSpPr/>
          <p:nvPr/>
        </p:nvSpPr>
        <p:spPr>
          <a:xfrm>
            <a:off x="5491709" y="4077016"/>
            <a:ext cx="2318791" cy="115212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a:extLst>
              <a:ext uri="{FF2B5EF4-FFF2-40B4-BE49-F238E27FC236}">
                <a16:creationId xmlns:a16="http://schemas.microsoft.com/office/drawing/2014/main" id="{78A81D07-DCE8-66C4-4142-90BDE99B823B}"/>
              </a:ext>
            </a:extLst>
          </p:cNvPr>
          <p:cNvSpPr txBox="1"/>
          <p:nvPr/>
        </p:nvSpPr>
        <p:spPr>
          <a:xfrm>
            <a:off x="6157411" y="4437112"/>
            <a:ext cx="987386" cy="646331"/>
          </a:xfrm>
          <a:prstGeom prst="rect">
            <a:avLst/>
          </a:prstGeom>
          <a:noFill/>
        </p:spPr>
        <p:txBody>
          <a:bodyPr wrap="none" rtlCol="0">
            <a:spAutoFit/>
          </a:bodyPr>
          <a:lstStyle/>
          <a:p>
            <a:r>
              <a:rPr lang="en-US" dirty="0"/>
              <a:t>Address</a:t>
            </a:r>
          </a:p>
          <a:p>
            <a:endParaRPr lang="en-US" dirty="0"/>
          </a:p>
        </p:txBody>
      </p:sp>
      <p:sp>
        <p:nvSpPr>
          <p:cNvPr id="9" name="Diamond 8">
            <a:extLst>
              <a:ext uri="{FF2B5EF4-FFF2-40B4-BE49-F238E27FC236}">
                <a16:creationId xmlns:a16="http://schemas.microsoft.com/office/drawing/2014/main" id="{726B2D5E-1CCE-4283-1716-2E4F33A4A9C0}"/>
              </a:ext>
            </a:extLst>
          </p:cNvPr>
          <p:cNvSpPr/>
          <p:nvPr/>
        </p:nvSpPr>
        <p:spPr>
          <a:xfrm>
            <a:off x="4067944" y="4293096"/>
            <a:ext cx="864096" cy="790347"/>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100" dirty="0"/>
              <a:t>has</a:t>
            </a:r>
          </a:p>
        </p:txBody>
      </p:sp>
      <p:cxnSp>
        <p:nvCxnSpPr>
          <p:cNvPr id="23" name="Straight Connector 22">
            <a:extLst>
              <a:ext uri="{FF2B5EF4-FFF2-40B4-BE49-F238E27FC236}">
                <a16:creationId xmlns:a16="http://schemas.microsoft.com/office/drawing/2014/main" id="{2CA5F807-B2D8-D077-E532-42979FDC9E67}"/>
              </a:ext>
            </a:extLst>
          </p:cNvPr>
          <p:cNvCxnSpPr>
            <a:cxnSpLocks/>
            <a:endCxn id="9" idx="1"/>
          </p:cNvCxnSpPr>
          <p:nvPr/>
        </p:nvCxnSpPr>
        <p:spPr>
          <a:xfrm>
            <a:off x="3321560" y="4669996"/>
            <a:ext cx="746384" cy="18274"/>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23E83FD-B59B-9C4E-006F-D2C4C1D59163}"/>
              </a:ext>
            </a:extLst>
          </p:cNvPr>
          <p:cNvCxnSpPr>
            <a:cxnSpLocks/>
            <a:endCxn id="4" idx="1"/>
          </p:cNvCxnSpPr>
          <p:nvPr/>
        </p:nvCxnSpPr>
        <p:spPr>
          <a:xfrm flipV="1">
            <a:off x="5078176" y="4653080"/>
            <a:ext cx="413533" cy="35391"/>
          </a:xfrm>
          <a:prstGeom prst="line">
            <a:avLst/>
          </a:prstGeom>
        </p:spPr>
        <p:style>
          <a:lnRef idx="2">
            <a:schemeClr val="dk1"/>
          </a:lnRef>
          <a:fillRef idx="0">
            <a:schemeClr val="dk1"/>
          </a:fillRef>
          <a:effectRef idx="1">
            <a:schemeClr val="dk1"/>
          </a:effectRef>
          <a:fontRef idx="minor">
            <a:schemeClr val="tx1"/>
          </a:fontRef>
        </p:style>
      </p:cxnSp>
      <p:sp>
        <p:nvSpPr>
          <p:cNvPr id="3" name="Oval 2">
            <a:extLst>
              <a:ext uri="{FF2B5EF4-FFF2-40B4-BE49-F238E27FC236}">
                <a16:creationId xmlns:a16="http://schemas.microsoft.com/office/drawing/2014/main" id="{446E9105-01D6-CB94-9508-4804D0505130}"/>
              </a:ext>
            </a:extLst>
          </p:cNvPr>
          <p:cNvSpPr/>
          <p:nvPr/>
        </p:nvSpPr>
        <p:spPr>
          <a:xfrm>
            <a:off x="1418724" y="2715143"/>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u="sng" dirty="0"/>
              <a:t>Customer Id</a:t>
            </a:r>
          </a:p>
        </p:txBody>
      </p:sp>
      <p:sp>
        <p:nvSpPr>
          <p:cNvPr id="6" name="Oval 5">
            <a:extLst>
              <a:ext uri="{FF2B5EF4-FFF2-40B4-BE49-F238E27FC236}">
                <a16:creationId xmlns:a16="http://schemas.microsoft.com/office/drawing/2014/main" id="{689CE3AB-D928-6E22-B40F-AEF43D8263B5}"/>
              </a:ext>
            </a:extLst>
          </p:cNvPr>
          <p:cNvSpPr/>
          <p:nvPr/>
        </p:nvSpPr>
        <p:spPr>
          <a:xfrm>
            <a:off x="5967028" y="2739255"/>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Street</a:t>
            </a:r>
          </a:p>
        </p:txBody>
      </p:sp>
      <p:cxnSp>
        <p:nvCxnSpPr>
          <p:cNvPr id="11" name="Straight Connector 10">
            <a:extLst>
              <a:ext uri="{FF2B5EF4-FFF2-40B4-BE49-F238E27FC236}">
                <a16:creationId xmlns:a16="http://schemas.microsoft.com/office/drawing/2014/main" id="{9E5BFE08-C4AD-55A0-1D54-88EF4FE3756A}"/>
              </a:ext>
            </a:extLst>
          </p:cNvPr>
          <p:cNvCxnSpPr>
            <a:cxnSpLocks/>
            <a:stCxn id="3" idx="4"/>
            <a:endCxn id="2" idx="0"/>
          </p:cNvCxnSpPr>
          <p:nvPr/>
        </p:nvCxnSpPr>
        <p:spPr>
          <a:xfrm>
            <a:off x="2102800" y="3363215"/>
            <a:ext cx="86342" cy="7138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88E6484-F8A6-56DA-DB10-7D45294443E7}"/>
              </a:ext>
            </a:extLst>
          </p:cNvPr>
          <p:cNvCxnSpPr>
            <a:cxnSpLocks/>
            <a:endCxn id="4" idx="0"/>
          </p:cNvCxnSpPr>
          <p:nvPr/>
        </p:nvCxnSpPr>
        <p:spPr>
          <a:xfrm>
            <a:off x="6651104" y="3418695"/>
            <a:ext cx="1" cy="658321"/>
          </a:xfrm>
          <a:prstGeom prst="line">
            <a:avLst/>
          </a:prstGeom>
        </p:spPr>
        <p:style>
          <a:lnRef idx="1">
            <a:schemeClr val="accent1"/>
          </a:lnRef>
          <a:fillRef idx="0">
            <a:schemeClr val="accent1"/>
          </a:fillRef>
          <a:effectRef idx="0">
            <a:schemeClr val="accent1"/>
          </a:effectRef>
          <a:fontRef idx="minor">
            <a:schemeClr val="tx1"/>
          </a:fontRef>
        </p:style>
      </p:cxnSp>
      <p:sp>
        <p:nvSpPr>
          <p:cNvPr id="5" name="Oval 4">
            <a:extLst>
              <a:ext uri="{FF2B5EF4-FFF2-40B4-BE49-F238E27FC236}">
                <a16:creationId xmlns:a16="http://schemas.microsoft.com/office/drawing/2014/main" id="{C22EA4E3-B479-5C64-B8F2-9E90EF5566EC}"/>
              </a:ext>
            </a:extLst>
          </p:cNvPr>
          <p:cNvSpPr/>
          <p:nvPr/>
        </p:nvSpPr>
        <p:spPr>
          <a:xfrm>
            <a:off x="50572" y="3190792"/>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Customer Name</a:t>
            </a:r>
          </a:p>
        </p:txBody>
      </p:sp>
      <p:sp>
        <p:nvSpPr>
          <p:cNvPr id="7" name="Oval 6">
            <a:extLst>
              <a:ext uri="{FF2B5EF4-FFF2-40B4-BE49-F238E27FC236}">
                <a16:creationId xmlns:a16="http://schemas.microsoft.com/office/drawing/2014/main" id="{CBAE3932-7ADD-F3C7-1A66-6C5946CCEDEB}"/>
              </a:ext>
            </a:extLst>
          </p:cNvPr>
          <p:cNvSpPr/>
          <p:nvPr/>
        </p:nvSpPr>
        <p:spPr>
          <a:xfrm>
            <a:off x="70770" y="5736240"/>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Gender</a:t>
            </a:r>
          </a:p>
        </p:txBody>
      </p:sp>
      <p:sp>
        <p:nvSpPr>
          <p:cNvPr id="10" name="Oval 9">
            <a:extLst>
              <a:ext uri="{FF2B5EF4-FFF2-40B4-BE49-F238E27FC236}">
                <a16:creationId xmlns:a16="http://schemas.microsoft.com/office/drawing/2014/main" id="{F7A373E8-BD61-675B-AD1A-4439295EA5F8}"/>
              </a:ext>
            </a:extLst>
          </p:cNvPr>
          <p:cNvSpPr/>
          <p:nvPr/>
        </p:nvSpPr>
        <p:spPr>
          <a:xfrm>
            <a:off x="2516249" y="5750903"/>
            <a:ext cx="1368152" cy="648072"/>
          </a:xfrm>
          <a:prstGeom prst="ellipse">
            <a:avLst/>
          </a:prstGeom>
          <a:ln>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Age</a:t>
            </a:r>
          </a:p>
        </p:txBody>
      </p:sp>
      <p:cxnSp>
        <p:nvCxnSpPr>
          <p:cNvPr id="14" name="Straight Connector 13">
            <a:extLst>
              <a:ext uri="{FF2B5EF4-FFF2-40B4-BE49-F238E27FC236}">
                <a16:creationId xmlns:a16="http://schemas.microsoft.com/office/drawing/2014/main" id="{AC9922B3-9FCD-9022-CFD6-726084E1D0C8}"/>
              </a:ext>
            </a:extLst>
          </p:cNvPr>
          <p:cNvCxnSpPr>
            <a:cxnSpLocks/>
            <a:endCxn id="2" idx="1"/>
          </p:cNvCxnSpPr>
          <p:nvPr/>
        </p:nvCxnSpPr>
        <p:spPr>
          <a:xfrm>
            <a:off x="653724" y="3791336"/>
            <a:ext cx="376022" cy="86174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E87533BC-9775-3696-CA11-4CFF6177BAEE}"/>
              </a:ext>
            </a:extLst>
          </p:cNvPr>
          <p:cNvCxnSpPr>
            <a:cxnSpLocks/>
            <a:endCxn id="10" idx="0"/>
          </p:cNvCxnSpPr>
          <p:nvPr/>
        </p:nvCxnSpPr>
        <p:spPr>
          <a:xfrm>
            <a:off x="3034454" y="5242964"/>
            <a:ext cx="165871" cy="507939"/>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07615D-C309-F00C-E9D9-504632CEBD32}"/>
              </a:ext>
            </a:extLst>
          </p:cNvPr>
          <p:cNvCxnSpPr>
            <a:cxnSpLocks/>
          </p:cNvCxnSpPr>
          <p:nvPr/>
        </p:nvCxnSpPr>
        <p:spPr>
          <a:xfrm flipH="1">
            <a:off x="2953188" y="3858863"/>
            <a:ext cx="309008" cy="218153"/>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771E4B3-D1F4-CC3E-014F-913389FE6601}"/>
              </a:ext>
            </a:extLst>
          </p:cNvPr>
          <p:cNvCxnSpPr>
            <a:cxnSpLocks/>
          </p:cNvCxnSpPr>
          <p:nvPr/>
        </p:nvCxnSpPr>
        <p:spPr>
          <a:xfrm flipH="1">
            <a:off x="985882" y="5228301"/>
            <a:ext cx="728511" cy="505429"/>
          </a:xfrm>
          <a:prstGeom prst="line">
            <a:avLst/>
          </a:prstGeom>
        </p:spPr>
        <p:style>
          <a:lnRef idx="1">
            <a:schemeClr val="accent1"/>
          </a:lnRef>
          <a:fillRef idx="0">
            <a:schemeClr val="accent1"/>
          </a:fillRef>
          <a:effectRef idx="0">
            <a:schemeClr val="accent1"/>
          </a:effectRef>
          <a:fontRef idx="minor">
            <a:schemeClr val="tx1"/>
          </a:fontRef>
        </p:style>
      </p:cxnSp>
      <p:sp>
        <p:nvSpPr>
          <p:cNvPr id="26" name="Oval 25">
            <a:extLst>
              <a:ext uri="{FF2B5EF4-FFF2-40B4-BE49-F238E27FC236}">
                <a16:creationId xmlns:a16="http://schemas.microsoft.com/office/drawing/2014/main" id="{200FBBE1-DF4C-DCF7-7F69-0561670CE4CE}"/>
              </a:ext>
            </a:extLst>
          </p:cNvPr>
          <p:cNvSpPr/>
          <p:nvPr/>
        </p:nvSpPr>
        <p:spPr>
          <a:xfrm>
            <a:off x="4961728" y="5563429"/>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City</a:t>
            </a:r>
          </a:p>
        </p:txBody>
      </p:sp>
      <p:sp>
        <p:nvSpPr>
          <p:cNvPr id="27" name="Oval 26">
            <a:extLst>
              <a:ext uri="{FF2B5EF4-FFF2-40B4-BE49-F238E27FC236}">
                <a16:creationId xmlns:a16="http://schemas.microsoft.com/office/drawing/2014/main" id="{C11FA553-2042-9CF8-3BDA-D71B84F65175}"/>
              </a:ext>
            </a:extLst>
          </p:cNvPr>
          <p:cNvSpPr/>
          <p:nvPr/>
        </p:nvSpPr>
        <p:spPr>
          <a:xfrm>
            <a:off x="7013954" y="5563429"/>
            <a:ext cx="13681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t>Postal Code</a:t>
            </a:r>
          </a:p>
        </p:txBody>
      </p:sp>
      <p:cxnSp>
        <p:nvCxnSpPr>
          <p:cNvPr id="28" name="Straight Connector 27">
            <a:extLst>
              <a:ext uri="{FF2B5EF4-FFF2-40B4-BE49-F238E27FC236}">
                <a16:creationId xmlns:a16="http://schemas.microsoft.com/office/drawing/2014/main" id="{3D65A45B-2F5D-6616-0B7A-3B681DEE9730}"/>
              </a:ext>
            </a:extLst>
          </p:cNvPr>
          <p:cNvCxnSpPr>
            <a:cxnSpLocks/>
          </p:cNvCxnSpPr>
          <p:nvPr/>
        </p:nvCxnSpPr>
        <p:spPr>
          <a:xfrm>
            <a:off x="7075211" y="5228301"/>
            <a:ext cx="542754" cy="335128"/>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2917AA7C-321D-6503-C038-5F3B42612C39}"/>
              </a:ext>
            </a:extLst>
          </p:cNvPr>
          <p:cNvCxnSpPr>
            <a:cxnSpLocks/>
          </p:cNvCxnSpPr>
          <p:nvPr/>
        </p:nvCxnSpPr>
        <p:spPr>
          <a:xfrm flipH="1">
            <a:off x="5645805" y="5228301"/>
            <a:ext cx="576398" cy="329160"/>
          </a:xfrm>
          <a:prstGeom prst="line">
            <a:avLst/>
          </a:prstGeom>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98ADA32F-A493-9CE5-F6AE-01BC18F1E3D0}"/>
              </a:ext>
            </a:extLst>
          </p:cNvPr>
          <p:cNvSpPr/>
          <p:nvPr/>
        </p:nvSpPr>
        <p:spPr>
          <a:xfrm>
            <a:off x="1187624" y="6209928"/>
            <a:ext cx="1599252"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err="1"/>
              <a:t>DateofBirth</a:t>
            </a:r>
            <a:endParaRPr lang="en-US" sz="1400" dirty="0"/>
          </a:p>
        </p:txBody>
      </p:sp>
      <p:cxnSp>
        <p:nvCxnSpPr>
          <p:cNvPr id="33" name="Straight Connector 32">
            <a:extLst>
              <a:ext uri="{FF2B5EF4-FFF2-40B4-BE49-F238E27FC236}">
                <a16:creationId xmlns:a16="http://schemas.microsoft.com/office/drawing/2014/main" id="{F37CC7D9-C14B-42D7-DABF-2348DDD65D2E}"/>
              </a:ext>
            </a:extLst>
          </p:cNvPr>
          <p:cNvCxnSpPr>
            <a:cxnSpLocks/>
            <a:endCxn id="32" idx="0"/>
          </p:cNvCxnSpPr>
          <p:nvPr/>
        </p:nvCxnSpPr>
        <p:spPr>
          <a:xfrm flipH="1">
            <a:off x="1987250" y="5225791"/>
            <a:ext cx="150810" cy="9841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6363577"/>
      </p:ext>
    </p:extLst>
  </p:cSld>
  <p:clrMapOvr>
    <a:masterClrMapping/>
  </p:clrMapOvr>
  <p:transition>
    <p:wipe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Entity &amp; Attributes</a:t>
            </a:r>
          </a:p>
        </p:txBody>
      </p:sp>
      <p:pic>
        <p:nvPicPr>
          <p:cNvPr id="4" name="Picture 3" descr="A screenshot of a cell phone&#10;&#10;Description generated with high confidence">
            <a:extLst>
              <a:ext uri="{FF2B5EF4-FFF2-40B4-BE49-F238E27FC236}">
                <a16:creationId xmlns:a16="http://schemas.microsoft.com/office/drawing/2014/main" id="{C828E3C7-38C6-D043-BA5A-E1AC3547B381}"/>
              </a:ext>
            </a:extLst>
          </p:cNvPr>
          <p:cNvPicPr>
            <a:picLocks noChangeAspect="1"/>
          </p:cNvPicPr>
          <p:nvPr/>
        </p:nvPicPr>
        <p:blipFill>
          <a:blip r:embed="rId3"/>
          <a:stretch>
            <a:fillRect/>
          </a:stretch>
        </p:blipFill>
        <p:spPr>
          <a:xfrm>
            <a:off x="571500" y="1583526"/>
            <a:ext cx="8270790" cy="4452387"/>
          </a:xfrm>
          <a:prstGeom prst="rect">
            <a:avLst/>
          </a:prstGeom>
        </p:spPr>
      </p:pic>
      <p:sp>
        <p:nvSpPr>
          <p:cNvPr id="3" name="TextBox 2">
            <a:extLst>
              <a:ext uri="{FF2B5EF4-FFF2-40B4-BE49-F238E27FC236}">
                <a16:creationId xmlns:a16="http://schemas.microsoft.com/office/drawing/2014/main" id="{5B9E4A24-1ACE-B3BF-CF39-5B0A205E2C10}"/>
              </a:ext>
            </a:extLst>
          </p:cNvPr>
          <p:cNvSpPr txBox="1"/>
          <p:nvPr/>
        </p:nvSpPr>
        <p:spPr>
          <a:xfrm>
            <a:off x="755576" y="5805264"/>
            <a:ext cx="8010472" cy="646331"/>
          </a:xfrm>
          <a:prstGeom prst="rect">
            <a:avLst/>
          </a:prstGeom>
          <a:noFill/>
        </p:spPr>
        <p:txBody>
          <a:bodyPr wrap="square" rtlCol="0">
            <a:spAutoFit/>
          </a:bodyPr>
          <a:lstStyle/>
          <a:p>
            <a:r>
              <a:rPr lang="en-US" dirty="0"/>
              <a:t>In the ERD, identify regular entities, weak entities, identifying relationship, key attribute, multivalued attribute, composite, complex, derived attribute.</a:t>
            </a:r>
          </a:p>
        </p:txBody>
      </p:sp>
    </p:spTree>
    <p:extLst>
      <p:ext uri="{BB962C8B-B14F-4D97-AF65-F5344CB8AC3E}">
        <p14:creationId xmlns:p14="http://schemas.microsoft.com/office/powerpoint/2010/main" val="17022807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Exercise- ERD</a:t>
            </a:r>
          </a:p>
        </p:txBody>
      </p:sp>
      <p:sp>
        <p:nvSpPr>
          <p:cNvPr id="6" name="TextBox 5">
            <a:extLst>
              <a:ext uri="{FF2B5EF4-FFF2-40B4-BE49-F238E27FC236}">
                <a16:creationId xmlns:a16="http://schemas.microsoft.com/office/drawing/2014/main" id="{D19EA1AA-9A6E-C859-4784-4EDE29CCF821}"/>
              </a:ext>
            </a:extLst>
          </p:cNvPr>
          <p:cNvSpPr txBox="1"/>
          <p:nvPr/>
        </p:nvSpPr>
        <p:spPr>
          <a:xfrm>
            <a:off x="251520" y="1916832"/>
            <a:ext cx="8153400" cy="2062103"/>
          </a:xfrm>
          <a:prstGeom prst="rect">
            <a:avLst/>
          </a:prstGeom>
          <a:noFill/>
        </p:spPr>
        <p:txBody>
          <a:bodyPr wrap="square">
            <a:spAutoFit/>
          </a:bodyPr>
          <a:lstStyle/>
          <a:p>
            <a:r>
              <a:rPr lang="en-GB" sz="3200" dirty="0"/>
              <a:t>Construct an E-R diagram for a car-insurance company whose </a:t>
            </a:r>
            <a:r>
              <a:rPr lang="en-GB" sz="3200" u="sng" dirty="0"/>
              <a:t>customers</a:t>
            </a:r>
            <a:r>
              <a:rPr lang="en-GB" sz="3200" dirty="0"/>
              <a:t> own one or more </a:t>
            </a:r>
            <a:r>
              <a:rPr lang="en-GB" sz="3200" u="sng" dirty="0"/>
              <a:t>cars</a:t>
            </a:r>
            <a:r>
              <a:rPr lang="en-GB" sz="3200" dirty="0"/>
              <a:t> each. Each car has associated with it zero to any number of recorded </a:t>
            </a:r>
            <a:r>
              <a:rPr lang="en-GB" sz="3200" u="sng" dirty="0"/>
              <a:t>accidents</a:t>
            </a:r>
            <a:r>
              <a:rPr lang="en-GB" sz="3200" dirty="0"/>
              <a:t>.</a:t>
            </a:r>
            <a:endParaRPr lang="en-US" sz="3200" dirty="0"/>
          </a:p>
        </p:txBody>
      </p:sp>
    </p:spTree>
    <p:extLst>
      <p:ext uri="{BB962C8B-B14F-4D97-AF65-F5344CB8AC3E}">
        <p14:creationId xmlns:p14="http://schemas.microsoft.com/office/powerpoint/2010/main" val="32133349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Exercise- Possible Solution</a:t>
            </a:r>
          </a:p>
        </p:txBody>
      </p:sp>
      <p:sp>
        <p:nvSpPr>
          <p:cNvPr id="6" name="TextBox 5">
            <a:extLst>
              <a:ext uri="{FF2B5EF4-FFF2-40B4-BE49-F238E27FC236}">
                <a16:creationId xmlns:a16="http://schemas.microsoft.com/office/drawing/2014/main" id="{D19EA1AA-9A6E-C859-4784-4EDE29CCF821}"/>
              </a:ext>
            </a:extLst>
          </p:cNvPr>
          <p:cNvSpPr txBox="1"/>
          <p:nvPr/>
        </p:nvSpPr>
        <p:spPr>
          <a:xfrm>
            <a:off x="251520" y="1916832"/>
            <a:ext cx="8153400" cy="2062103"/>
          </a:xfrm>
          <a:prstGeom prst="rect">
            <a:avLst/>
          </a:prstGeom>
          <a:noFill/>
        </p:spPr>
        <p:txBody>
          <a:bodyPr wrap="square">
            <a:spAutoFit/>
          </a:bodyPr>
          <a:lstStyle/>
          <a:p>
            <a:r>
              <a:rPr lang="en-GB" sz="3200" dirty="0"/>
              <a:t>Construct an E-R diagram for a car-insurance company whose </a:t>
            </a:r>
            <a:r>
              <a:rPr lang="en-GB" sz="3200" u="sng" dirty="0"/>
              <a:t>customers</a:t>
            </a:r>
            <a:r>
              <a:rPr lang="en-GB" sz="3200" dirty="0"/>
              <a:t> own one or more </a:t>
            </a:r>
            <a:r>
              <a:rPr lang="en-GB" sz="3200" u="sng" dirty="0"/>
              <a:t>cars</a:t>
            </a:r>
            <a:r>
              <a:rPr lang="en-GB" sz="3200" dirty="0"/>
              <a:t> each. Each car has associated with it zero to any number of recorded </a:t>
            </a:r>
            <a:r>
              <a:rPr lang="en-GB" sz="3200" u="sng" dirty="0"/>
              <a:t>accidents</a:t>
            </a:r>
            <a:r>
              <a:rPr lang="en-GB" sz="3200" dirty="0"/>
              <a:t>.</a:t>
            </a:r>
            <a:endParaRPr lang="en-US" sz="3200" dirty="0"/>
          </a:p>
        </p:txBody>
      </p:sp>
      <p:sp>
        <p:nvSpPr>
          <p:cNvPr id="8" name="TextBox 7">
            <a:extLst>
              <a:ext uri="{FF2B5EF4-FFF2-40B4-BE49-F238E27FC236}">
                <a16:creationId xmlns:a16="http://schemas.microsoft.com/office/drawing/2014/main" id="{DBD79CB4-DC4F-FBD0-6551-D97D255941C2}"/>
              </a:ext>
            </a:extLst>
          </p:cNvPr>
          <p:cNvSpPr txBox="1"/>
          <p:nvPr/>
        </p:nvSpPr>
        <p:spPr>
          <a:xfrm>
            <a:off x="192581" y="3861048"/>
            <a:ext cx="8758837" cy="2585323"/>
          </a:xfrm>
          <a:prstGeom prst="rect">
            <a:avLst/>
          </a:prstGeom>
          <a:noFill/>
        </p:spPr>
        <p:txBody>
          <a:bodyPr wrap="square">
            <a:spAutoFit/>
          </a:bodyPr>
          <a:lstStyle/>
          <a:p>
            <a:pPr algn="l"/>
            <a:r>
              <a:rPr lang="en-GB" b="0" i="0" dirty="0">
                <a:solidFill>
                  <a:srgbClr val="374151"/>
                </a:solidFill>
                <a:effectLst/>
                <a:latin typeface="Söhne"/>
              </a:rPr>
              <a:t>Entities:</a:t>
            </a:r>
          </a:p>
          <a:p>
            <a:pPr algn="l">
              <a:buFont typeface="+mj-lt"/>
              <a:buAutoNum type="arabicPeriod"/>
            </a:pPr>
            <a:r>
              <a:rPr lang="en-GB" b="1" i="0" dirty="0">
                <a:solidFill>
                  <a:srgbClr val="374151"/>
                </a:solidFill>
                <a:effectLst/>
                <a:latin typeface="Söhne"/>
              </a:rPr>
              <a:t>Customer</a:t>
            </a:r>
            <a:r>
              <a:rPr lang="en-GB" b="0" i="0" dirty="0">
                <a:solidFill>
                  <a:srgbClr val="374151"/>
                </a:solidFill>
                <a:effectLst/>
                <a:latin typeface="Söhne"/>
              </a:rPr>
              <a:t>:</a:t>
            </a:r>
          </a:p>
          <a:p>
            <a:pPr lvl="1" algn="l"/>
            <a:r>
              <a:rPr lang="en-GB" b="0" i="0" dirty="0">
                <a:solidFill>
                  <a:srgbClr val="374151"/>
                </a:solidFill>
                <a:effectLst/>
                <a:latin typeface="Söhne"/>
              </a:rPr>
              <a:t>Attributes: </a:t>
            </a:r>
            <a:r>
              <a:rPr lang="en-GB" b="0" i="0" dirty="0" err="1">
                <a:solidFill>
                  <a:srgbClr val="374151"/>
                </a:solidFill>
                <a:effectLst/>
                <a:latin typeface="Söhne"/>
              </a:rPr>
              <a:t>CustomerID</a:t>
            </a:r>
            <a:r>
              <a:rPr lang="en-GB" b="0" i="0" dirty="0">
                <a:solidFill>
                  <a:srgbClr val="374151"/>
                </a:solidFill>
                <a:effectLst/>
                <a:latin typeface="Söhne"/>
              </a:rPr>
              <a:t> (Primary Key), First Name, Last Name, Address, Phone Number, Email, etc.</a:t>
            </a:r>
          </a:p>
          <a:p>
            <a:pPr algn="l">
              <a:buFont typeface="+mj-lt"/>
              <a:buAutoNum type="arabicPeriod"/>
            </a:pPr>
            <a:r>
              <a:rPr lang="en-GB" b="1" i="0" dirty="0">
                <a:solidFill>
                  <a:srgbClr val="374151"/>
                </a:solidFill>
                <a:effectLst/>
                <a:latin typeface="Söhne"/>
              </a:rPr>
              <a:t>Car</a:t>
            </a:r>
            <a:r>
              <a:rPr lang="en-GB" b="0" i="0" dirty="0">
                <a:solidFill>
                  <a:srgbClr val="374151"/>
                </a:solidFill>
                <a:effectLst/>
                <a:latin typeface="Söhne"/>
              </a:rPr>
              <a:t>:</a:t>
            </a:r>
          </a:p>
          <a:p>
            <a:pPr lvl="1" algn="l"/>
            <a:r>
              <a:rPr lang="en-GB" b="0" i="0" dirty="0">
                <a:solidFill>
                  <a:srgbClr val="374151"/>
                </a:solidFill>
                <a:effectLst/>
                <a:latin typeface="Söhne"/>
              </a:rPr>
              <a:t>Attributes: </a:t>
            </a:r>
            <a:r>
              <a:rPr lang="en-GB" b="0" i="0" dirty="0" err="1">
                <a:solidFill>
                  <a:srgbClr val="374151"/>
                </a:solidFill>
                <a:effectLst/>
                <a:latin typeface="Söhne"/>
              </a:rPr>
              <a:t>CarID</a:t>
            </a:r>
            <a:r>
              <a:rPr lang="en-GB" b="0" i="0" dirty="0">
                <a:solidFill>
                  <a:srgbClr val="374151"/>
                </a:solidFill>
                <a:effectLst/>
                <a:latin typeface="Söhne"/>
              </a:rPr>
              <a:t> (Primary Key), Make, Model, Year, License Plate, VIN (Vehicle Identification Number), etc.</a:t>
            </a:r>
          </a:p>
          <a:p>
            <a:pPr algn="l">
              <a:buFont typeface="+mj-lt"/>
              <a:buAutoNum type="arabicPeriod"/>
            </a:pPr>
            <a:r>
              <a:rPr lang="en-GB" b="1" i="0" dirty="0">
                <a:solidFill>
                  <a:srgbClr val="374151"/>
                </a:solidFill>
                <a:effectLst/>
                <a:latin typeface="Söhne"/>
              </a:rPr>
              <a:t>Accident</a:t>
            </a:r>
            <a:r>
              <a:rPr lang="en-GB" b="0" i="0" dirty="0">
                <a:solidFill>
                  <a:srgbClr val="374151"/>
                </a:solidFill>
                <a:effectLst/>
                <a:latin typeface="Söhne"/>
              </a:rPr>
              <a:t>:</a:t>
            </a:r>
          </a:p>
          <a:p>
            <a:pPr lvl="1" algn="l"/>
            <a:r>
              <a:rPr lang="en-GB" b="0" i="0" dirty="0">
                <a:solidFill>
                  <a:srgbClr val="374151"/>
                </a:solidFill>
                <a:effectLst/>
                <a:latin typeface="Söhne"/>
              </a:rPr>
              <a:t>Attributes: </a:t>
            </a:r>
            <a:r>
              <a:rPr lang="en-GB" b="0" i="0" dirty="0" err="1">
                <a:solidFill>
                  <a:srgbClr val="374151"/>
                </a:solidFill>
                <a:effectLst/>
                <a:latin typeface="Söhne"/>
              </a:rPr>
              <a:t>ReportId</a:t>
            </a:r>
            <a:r>
              <a:rPr lang="en-GB" b="0" i="0" dirty="0">
                <a:solidFill>
                  <a:srgbClr val="374151"/>
                </a:solidFill>
                <a:effectLst/>
                <a:latin typeface="Söhne"/>
              </a:rPr>
              <a:t> (Primary Key), Date, Location, Description, Damage Amount, etc.</a:t>
            </a:r>
          </a:p>
        </p:txBody>
      </p:sp>
    </p:spTree>
    <p:extLst>
      <p:ext uri="{BB962C8B-B14F-4D97-AF65-F5344CB8AC3E}">
        <p14:creationId xmlns:p14="http://schemas.microsoft.com/office/powerpoint/2010/main" val="10117014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Exercise- Possible Solution</a:t>
            </a:r>
          </a:p>
        </p:txBody>
      </p:sp>
      <p:sp>
        <p:nvSpPr>
          <p:cNvPr id="6" name="TextBox 5">
            <a:extLst>
              <a:ext uri="{FF2B5EF4-FFF2-40B4-BE49-F238E27FC236}">
                <a16:creationId xmlns:a16="http://schemas.microsoft.com/office/drawing/2014/main" id="{D19EA1AA-9A6E-C859-4784-4EDE29CCF821}"/>
              </a:ext>
            </a:extLst>
          </p:cNvPr>
          <p:cNvSpPr txBox="1"/>
          <p:nvPr/>
        </p:nvSpPr>
        <p:spPr>
          <a:xfrm>
            <a:off x="192581" y="1530843"/>
            <a:ext cx="8153400" cy="2062103"/>
          </a:xfrm>
          <a:prstGeom prst="rect">
            <a:avLst/>
          </a:prstGeom>
          <a:noFill/>
        </p:spPr>
        <p:txBody>
          <a:bodyPr wrap="square">
            <a:spAutoFit/>
          </a:bodyPr>
          <a:lstStyle/>
          <a:p>
            <a:r>
              <a:rPr lang="en-GB" sz="3200" dirty="0"/>
              <a:t>Construct an E-R diagram for a car-insurance company whose customers </a:t>
            </a:r>
            <a:r>
              <a:rPr lang="en-GB" sz="3200" u="sng" dirty="0"/>
              <a:t>own</a:t>
            </a:r>
            <a:r>
              <a:rPr lang="en-GB" sz="3200" dirty="0"/>
              <a:t> one or more cars each. Each car </a:t>
            </a:r>
            <a:r>
              <a:rPr lang="en-GB" sz="3200" u="sng" dirty="0"/>
              <a:t>has associated </a:t>
            </a:r>
            <a:r>
              <a:rPr lang="en-GB" sz="3200" dirty="0"/>
              <a:t>with it zero to any number of recorded accidents.</a:t>
            </a:r>
            <a:endParaRPr lang="en-US" sz="3200" dirty="0"/>
          </a:p>
        </p:txBody>
      </p:sp>
      <p:sp>
        <p:nvSpPr>
          <p:cNvPr id="8" name="TextBox 7">
            <a:extLst>
              <a:ext uri="{FF2B5EF4-FFF2-40B4-BE49-F238E27FC236}">
                <a16:creationId xmlns:a16="http://schemas.microsoft.com/office/drawing/2014/main" id="{DBD79CB4-DC4F-FBD0-6551-D97D255941C2}"/>
              </a:ext>
            </a:extLst>
          </p:cNvPr>
          <p:cNvSpPr txBox="1"/>
          <p:nvPr/>
        </p:nvSpPr>
        <p:spPr>
          <a:xfrm>
            <a:off x="309929" y="3578042"/>
            <a:ext cx="8758837" cy="3139321"/>
          </a:xfrm>
          <a:prstGeom prst="rect">
            <a:avLst/>
          </a:prstGeom>
          <a:noFill/>
        </p:spPr>
        <p:txBody>
          <a:bodyPr wrap="square">
            <a:spAutoFit/>
          </a:bodyPr>
          <a:lstStyle/>
          <a:p>
            <a:pPr algn="l"/>
            <a:r>
              <a:rPr lang="en-GB" b="0" i="0" dirty="0">
                <a:solidFill>
                  <a:srgbClr val="374151"/>
                </a:solidFill>
                <a:effectLst/>
                <a:latin typeface="Söhne"/>
              </a:rPr>
              <a:t>Relationships:</a:t>
            </a:r>
          </a:p>
          <a:p>
            <a:pPr algn="l">
              <a:buFont typeface="+mj-lt"/>
              <a:buAutoNum type="arabicPeriod"/>
            </a:pPr>
            <a:r>
              <a:rPr lang="en-GB" b="1" i="0" dirty="0">
                <a:solidFill>
                  <a:srgbClr val="374151"/>
                </a:solidFill>
                <a:effectLst/>
                <a:latin typeface="Söhne"/>
              </a:rPr>
              <a:t>Owns</a:t>
            </a:r>
            <a:r>
              <a:rPr lang="en-GB" b="0" i="0" dirty="0">
                <a:solidFill>
                  <a:srgbClr val="374151"/>
                </a:solidFill>
                <a:effectLst/>
                <a:latin typeface="Söhne"/>
              </a:rPr>
              <a:t>:</a:t>
            </a:r>
          </a:p>
          <a:p>
            <a:pPr marL="742950" lvl="1" indent="-285750" algn="l">
              <a:buFont typeface="+mj-lt"/>
              <a:buAutoNum type="arabicPeriod"/>
            </a:pPr>
            <a:r>
              <a:rPr lang="en-GB" b="0" i="0" dirty="0">
                <a:solidFill>
                  <a:srgbClr val="374151"/>
                </a:solidFill>
                <a:effectLst/>
                <a:latin typeface="Söhne"/>
              </a:rPr>
              <a:t>Relationship between Customer and Car.</a:t>
            </a:r>
          </a:p>
          <a:p>
            <a:pPr marL="742950" lvl="1" indent="-285750" algn="l">
              <a:buFont typeface="+mj-lt"/>
              <a:buAutoNum type="arabicPeriod"/>
            </a:pPr>
            <a:r>
              <a:rPr lang="en-GB" b="0" i="0" dirty="0">
                <a:solidFill>
                  <a:srgbClr val="374151"/>
                </a:solidFill>
                <a:effectLst/>
                <a:latin typeface="Söhne"/>
              </a:rPr>
              <a:t>One customer can own one or more cars.</a:t>
            </a:r>
          </a:p>
          <a:p>
            <a:pPr marL="742950" lvl="1" indent="-285750" algn="l">
              <a:buFont typeface="+mj-lt"/>
              <a:buAutoNum type="arabicPeriod"/>
            </a:pPr>
            <a:r>
              <a:rPr lang="en-GB" b="0" i="0" dirty="0">
                <a:solidFill>
                  <a:srgbClr val="374151"/>
                </a:solidFill>
                <a:effectLst/>
                <a:latin typeface="Söhne"/>
              </a:rPr>
              <a:t>One car is owned by one and only one customer.</a:t>
            </a:r>
          </a:p>
          <a:p>
            <a:pPr marL="742950" lvl="1" indent="-285750" algn="l">
              <a:buFont typeface="+mj-lt"/>
              <a:buAutoNum type="arabicPeriod"/>
            </a:pPr>
            <a:r>
              <a:rPr lang="en-GB" b="0" i="0" dirty="0">
                <a:solidFill>
                  <a:srgbClr val="374151"/>
                </a:solidFill>
                <a:effectLst/>
                <a:latin typeface="Söhne"/>
              </a:rPr>
              <a:t>Cardinality: One (Customer) to Many (Car).</a:t>
            </a:r>
          </a:p>
          <a:p>
            <a:pPr algn="l">
              <a:buFont typeface="+mj-lt"/>
              <a:buAutoNum type="arabicPeriod"/>
            </a:pPr>
            <a:r>
              <a:rPr lang="en-GB" b="1" i="0" dirty="0">
                <a:solidFill>
                  <a:srgbClr val="374151"/>
                </a:solidFill>
                <a:effectLst/>
                <a:latin typeface="Söhne"/>
              </a:rPr>
              <a:t>Has</a:t>
            </a:r>
            <a:r>
              <a:rPr lang="en-GB" b="0" i="0" dirty="0">
                <a:solidFill>
                  <a:srgbClr val="374151"/>
                </a:solidFill>
                <a:effectLst/>
                <a:latin typeface="Söhne"/>
              </a:rPr>
              <a:t>:</a:t>
            </a:r>
          </a:p>
          <a:p>
            <a:pPr marL="742950" lvl="1" indent="-285750" algn="l">
              <a:buFont typeface="+mj-lt"/>
              <a:buAutoNum type="arabicPeriod"/>
            </a:pPr>
            <a:r>
              <a:rPr lang="en-GB" b="0" i="0" dirty="0">
                <a:solidFill>
                  <a:srgbClr val="374151"/>
                </a:solidFill>
                <a:effectLst/>
                <a:latin typeface="Söhne"/>
              </a:rPr>
              <a:t>Relationship between Car and Accident.</a:t>
            </a:r>
          </a:p>
          <a:p>
            <a:pPr marL="742950" lvl="1" indent="-285750" algn="l">
              <a:buFont typeface="+mj-lt"/>
              <a:buAutoNum type="arabicPeriod"/>
            </a:pPr>
            <a:r>
              <a:rPr lang="en-GB" b="0" i="0" dirty="0">
                <a:solidFill>
                  <a:srgbClr val="374151"/>
                </a:solidFill>
                <a:effectLst/>
                <a:latin typeface="Söhne"/>
              </a:rPr>
              <a:t>One car can be associated with zero to many accidents.</a:t>
            </a:r>
          </a:p>
          <a:p>
            <a:pPr marL="742950" lvl="1" indent="-285750" algn="l">
              <a:buFont typeface="+mj-lt"/>
              <a:buAutoNum type="arabicPeriod"/>
            </a:pPr>
            <a:r>
              <a:rPr lang="en-GB" b="0" i="0" dirty="0">
                <a:solidFill>
                  <a:srgbClr val="374151"/>
                </a:solidFill>
                <a:effectLst/>
                <a:latin typeface="Söhne"/>
              </a:rPr>
              <a:t>One accident is associated with one and only one car.</a:t>
            </a:r>
          </a:p>
          <a:p>
            <a:pPr marL="742950" lvl="1" indent="-285750" algn="l">
              <a:buFont typeface="+mj-lt"/>
              <a:buAutoNum type="arabicPeriod"/>
            </a:pPr>
            <a:r>
              <a:rPr lang="en-GB" b="0" i="0" dirty="0">
                <a:solidFill>
                  <a:srgbClr val="374151"/>
                </a:solidFill>
                <a:effectLst/>
                <a:latin typeface="Söhne"/>
              </a:rPr>
              <a:t>Cardinality: Zero or Many (Car) to One (Accident).</a:t>
            </a:r>
          </a:p>
        </p:txBody>
      </p:sp>
    </p:spTree>
    <p:extLst>
      <p:ext uri="{BB962C8B-B14F-4D97-AF65-F5344CB8AC3E}">
        <p14:creationId xmlns:p14="http://schemas.microsoft.com/office/powerpoint/2010/main" val="38600274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18">
            <a:extLst>
              <a:ext uri="{FF2B5EF4-FFF2-40B4-BE49-F238E27FC236}">
                <a16:creationId xmlns:a16="http://schemas.microsoft.com/office/drawing/2014/main" id="{D6C27D8C-0B29-EBB7-7F19-05F991E7A77A}"/>
              </a:ext>
            </a:extLst>
          </p:cNvPr>
          <p:cNvSpPr/>
          <p:nvPr/>
        </p:nvSpPr>
        <p:spPr>
          <a:xfrm>
            <a:off x="686952" y="5692843"/>
            <a:ext cx="1436775" cy="792088"/>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Exercise- Possible Solution</a:t>
            </a:r>
          </a:p>
        </p:txBody>
      </p:sp>
      <p:sp>
        <p:nvSpPr>
          <p:cNvPr id="3" name="Rectangle 2">
            <a:extLst>
              <a:ext uri="{FF2B5EF4-FFF2-40B4-BE49-F238E27FC236}">
                <a16:creationId xmlns:a16="http://schemas.microsoft.com/office/drawing/2014/main" id="{EB095275-6970-28F2-2175-1271CBBAB45D}"/>
              </a:ext>
            </a:extLst>
          </p:cNvPr>
          <p:cNvSpPr/>
          <p:nvPr/>
        </p:nvSpPr>
        <p:spPr>
          <a:xfrm>
            <a:off x="612648"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Rectangle 3">
            <a:extLst>
              <a:ext uri="{FF2B5EF4-FFF2-40B4-BE49-F238E27FC236}">
                <a16:creationId xmlns:a16="http://schemas.microsoft.com/office/drawing/2014/main" id="{6BB43B84-247D-A079-8A91-9CFAA222937D}"/>
              </a:ext>
            </a:extLst>
          </p:cNvPr>
          <p:cNvSpPr/>
          <p:nvPr/>
        </p:nvSpPr>
        <p:spPr>
          <a:xfrm>
            <a:off x="3851920"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Car</a:t>
            </a:r>
          </a:p>
        </p:txBody>
      </p:sp>
      <p:sp>
        <p:nvSpPr>
          <p:cNvPr id="5" name="Rectangle 4">
            <a:extLst>
              <a:ext uri="{FF2B5EF4-FFF2-40B4-BE49-F238E27FC236}">
                <a16:creationId xmlns:a16="http://schemas.microsoft.com/office/drawing/2014/main" id="{FB6D58AC-1C85-3988-3570-9FD5C13119A2}"/>
              </a:ext>
            </a:extLst>
          </p:cNvPr>
          <p:cNvSpPr/>
          <p:nvPr/>
        </p:nvSpPr>
        <p:spPr>
          <a:xfrm>
            <a:off x="7093368"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Accident</a:t>
            </a:r>
          </a:p>
        </p:txBody>
      </p:sp>
      <p:sp>
        <p:nvSpPr>
          <p:cNvPr id="7" name="Frame 6">
            <a:extLst>
              <a:ext uri="{FF2B5EF4-FFF2-40B4-BE49-F238E27FC236}">
                <a16:creationId xmlns:a16="http://schemas.microsoft.com/office/drawing/2014/main" id="{B5C17D72-4E42-6D3F-FE21-CCB896C6C17D}"/>
              </a:ext>
            </a:extLst>
          </p:cNvPr>
          <p:cNvSpPr/>
          <p:nvPr/>
        </p:nvSpPr>
        <p:spPr>
          <a:xfrm>
            <a:off x="3853008" y="3501008"/>
            <a:ext cx="1511080" cy="79208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Diamond 8">
            <a:extLst>
              <a:ext uri="{FF2B5EF4-FFF2-40B4-BE49-F238E27FC236}">
                <a16:creationId xmlns:a16="http://schemas.microsoft.com/office/drawing/2014/main" id="{ED7BAF9E-3C5E-5D8A-EF6C-E7FE81182717}"/>
              </a:ext>
            </a:extLst>
          </p:cNvPr>
          <p:cNvSpPr/>
          <p:nvPr/>
        </p:nvSpPr>
        <p:spPr>
          <a:xfrm>
            <a:off x="2339752" y="3501008"/>
            <a:ext cx="1080118" cy="792088"/>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iamond 10">
            <a:extLst>
              <a:ext uri="{FF2B5EF4-FFF2-40B4-BE49-F238E27FC236}">
                <a16:creationId xmlns:a16="http://schemas.microsoft.com/office/drawing/2014/main" id="{BBB1C10C-B939-CB69-FC9D-2EB726CAF2C6}"/>
              </a:ext>
            </a:extLst>
          </p:cNvPr>
          <p:cNvSpPr/>
          <p:nvPr/>
        </p:nvSpPr>
        <p:spPr>
          <a:xfrm>
            <a:off x="5796138" y="3528662"/>
            <a:ext cx="792088" cy="792088"/>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t>has</a:t>
            </a:r>
          </a:p>
        </p:txBody>
      </p:sp>
      <p:sp>
        <p:nvSpPr>
          <p:cNvPr id="12" name="Diamond 11">
            <a:extLst>
              <a:ext uri="{FF2B5EF4-FFF2-40B4-BE49-F238E27FC236}">
                <a16:creationId xmlns:a16="http://schemas.microsoft.com/office/drawing/2014/main" id="{BA218774-A636-E5A4-35AE-D41469A7BEE6}"/>
              </a:ext>
            </a:extLst>
          </p:cNvPr>
          <p:cNvSpPr/>
          <p:nvPr/>
        </p:nvSpPr>
        <p:spPr>
          <a:xfrm>
            <a:off x="2483768" y="3573016"/>
            <a:ext cx="864096" cy="648072"/>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t>owns</a:t>
            </a:r>
          </a:p>
        </p:txBody>
      </p:sp>
      <p:sp>
        <p:nvSpPr>
          <p:cNvPr id="13" name="Oval 12">
            <a:extLst>
              <a:ext uri="{FF2B5EF4-FFF2-40B4-BE49-F238E27FC236}">
                <a16:creationId xmlns:a16="http://schemas.microsoft.com/office/drawing/2014/main" id="{274DD296-F583-3B88-743D-4A7551FFE031}"/>
              </a:ext>
            </a:extLst>
          </p:cNvPr>
          <p:cNvSpPr/>
          <p:nvPr/>
        </p:nvSpPr>
        <p:spPr>
          <a:xfrm>
            <a:off x="0" y="2507522"/>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FName</a:t>
            </a:r>
          </a:p>
        </p:txBody>
      </p:sp>
      <p:sp>
        <p:nvSpPr>
          <p:cNvPr id="14" name="Oval 13">
            <a:extLst>
              <a:ext uri="{FF2B5EF4-FFF2-40B4-BE49-F238E27FC236}">
                <a16:creationId xmlns:a16="http://schemas.microsoft.com/office/drawing/2014/main" id="{1001363E-2680-736F-4DC1-315D4E4F2E83}"/>
              </a:ext>
            </a:extLst>
          </p:cNvPr>
          <p:cNvSpPr/>
          <p:nvPr/>
        </p:nvSpPr>
        <p:spPr>
          <a:xfrm>
            <a:off x="756120" y="1640480"/>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u="sng" dirty="0"/>
              <a:t>Id</a:t>
            </a:r>
          </a:p>
        </p:txBody>
      </p:sp>
      <p:sp>
        <p:nvSpPr>
          <p:cNvPr id="15" name="Oval 14">
            <a:extLst>
              <a:ext uri="{FF2B5EF4-FFF2-40B4-BE49-F238E27FC236}">
                <a16:creationId xmlns:a16="http://schemas.microsoft.com/office/drawing/2014/main" id="{4C1F3370-5C81-F44C-55EF-DA9ED6487733}"/>
              </a:ext>
            </a:extLst>
          </p:cNvPr>
          <p:cNvSpPr/>
          <p:nvPr/>
        </p:nvSpPr>
        <p:spPr>
          <a:xfrm>
            <a:off x="1637561" y="2511545"/>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err="1"/>
              <a:t>LName</a:t>
            </a:r>
            <a:endParaRPr lang="en-US" sz="1200" dirty="0"/>
          </a:p>
        </p:txBody>
      </p:sp>
      <p:sp>
        <p:nvSpPr>
          <p:cNvPr id="16" name="Oval 15">
            <a:extLst>
              <a:ext uri="{FF2B5EF4-FFF2-40B4-BE49-F238E27FC236}">
                <a16:creationId xmlns:a16="http://schemas.microsoft.com/office/drawing/2014/main" id="{5A3E8D2A-D500-9E23-6E79-3951F0CA1FEE}"/>
              </a:ext>
            </a:extLst>
          </p:cNvPr>
          <p:cNvSpPr/>
          <p:nvPr/>
        </p:nvSpPr>
        <p:spPr>
          <a:xfrm>
            <a:off x="1645370" y="4752197"/>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Email</a:t>
            </a:r>
          </a:p>
        </p:txBody>
      </p:sp>
      <p:sp>
        <p:nvSpPr>
          <p:cNvPr id="17" name="Oval 16">
            <a:extLst>
              <a:ext uri="{FF2B5EF4-FFF2-40B4-BE49-F238E27FC236}">
                <a16:creationId xmlns:a16="http://schemas.microsoft.com/office/drawing/2014/main" id="{78D2BD38-D116-6F3D-BF2F-C20A6F257181}"/>
              </a:ext>
            </a:extLst>
          </p:cNvPr>
          <p:cNvSpPr/>
          <p:nvPr/>
        </p:nvSpPr>
        <p:spPr>
          <a:xfrm>
            <a:off x="756120" y="5755196"/>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00" dirty="0"/>
              <a:t>&lt;&lt;Address&gt;&gt;</a:t>
            </a:r>
          </a:p>
        </p:txBody>
      </p:sp>
      <p:sp>
        <p:nvSpPr>
          <p:cNvPr id="18" name="Oval 17">
            <a:extLst>
              <a:ext uri="{FF2B5EF4-FFF2-40B4-BE49-F238E27FC236}">
                <a16:creationId xmlns:a16="http://schemas.microsoft.com/office/drawing/2014/main" id="{D1D7240E-C214-2086-4734-9E16890FE316}"/>
              </a:ext>
            </a:extLst>
          </p:cNvPr>
          <p:cNvSpPr/>
          <p:nvPr/>
        </p:nvSpPr>
        <p:spPr>
          <a:xfrm>
            <a:off x="0" y="4783088"/>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Phone</a:t>
            </a:r>
          </a:p>
        </p:txBody>
      </p:sp>
      <p:cxnSp>
        <p:nvCxnSpPr>
          <p:cNvPr id="21" name="Straight Connector 20">
            <a:extLst>
              <a:ext uri="{FF2B5EF4-FFF2-40B4-BE49-F238E27FC236}">
                <a16:creationId xmlns:a16="http://schemas.microsoft.com/office/drawing/2014/main" id="{954639F5-0AF5-28FA-3D37-2D8001929097}"/>
              </a:ext>
            </a:extLst>
          </p:cNvPr>
          <p:cNvCxnSpPr>
            <a:stCxn id="14" idx="4"/>
            <a:endCxn id="3" idx="0"/>
          </p:cNvCxnSpPr>
          <p:nvPr/>
        </p:nvCxnSpPr>
        <p:spPr>
          <a:xfrm>
            <a:off x="1368188" y="2288552"/>
            <a:ext cx="0" cy="1212456"/>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143C28D9-610A-1B7E-8F71-C10EF5BC764B}"/>
              </a:ext>
            </a:extLst>
          </p:cNvPr>
          <p:cNvCxnSpPr>
            <a:cxnSpLocks/>
            <a:endCxn id="19" idx="0"/>
          </p:cNvCxnSpPr>
          <p:nvPr/>
        </p:nvCxnSpPr>
        <p:spPr>
          <a:xfrm flipH="1">
            <a:off x="1405340" y="4320750"/>
            <a:ext cx="12445" cy="137209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D8C01A8-CF4C-CA04-4DA8-359340064A9B}"/>
              </a:ext>
            </a:extLst>
          </p:cNvPr>
          <p:cNvCxnSpPr>
            <a:cxnSpLocks/>
            <a:endCxn id="16" idx="0"/>
          </p:cNvCxnSpPr>
          <p:nvPr/>
        </p:nvCxnSpPr>
        <p:spPr>
          <a:xfrm>
            <a:off x="1862280" y="4274989"/>
            <a:ext cx="395158" cy="47720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A617F16-9164-0568-9F1B-727F7249D8FC}"/>
              </a:ext>
            </a:extLst>
          </p:cNvPr>
          <p:cNvCxnSpPr>
            <a:cxnSpLocks/>
            <a:endCxn id="18" idx="0"/>
          </p:cNvCxnSpPr>
          <p:nvPr/>
        </p:nvCxnSpPr>
        <p:spPr>
          <a:xfrm flipH="1">
            <a:off x="612068" y="4293096"/>
            <a:ext cx="244570" cy="489992"/>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D566AC1-DDF0-9FD3-3C90-269978341B1F}"/>
              </a:ext>
            </a:extLst>
          </p:cNvPr>
          <p:cNvCxnSpPr>
            <a:cxnSpLocks/>
          </p:cNvCxnSpPr>
          <p:nvPr/>
        </p:nvCxnSpPr>
        <p:spPr>
          <a:xfrm flipH="1">
            <a:off x="1602007" y="3026462"/>
            <a:ext cx="244570" cy="489992"/>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5F438C67-36A2-7D2C-A0FE-2F9BB340BAC1}"/>
              </a:ext>
            </a:extLst>
          </p:cNvPr>
          <p:cNvCxnSpPr>
            <a:cxnSpLocks/>
          </p:cNvCxnSpPr>
          <p:nvPr/>
        </p:nvCxnSpPr>
        <p:spPr>
          <a:xfrm>
            <a:off x="686952" y="3166256"/>
            <a:ext cx="169686" cy="350198"/>
          </a:xfrm>
          <a:prstGeom prst="line">
            <a:avLst/>
          </a:prstGeom>
        </p:spPr>
        <p:style>
          <a:lnRef idx="1">
            <a:schemeClr val="accent1"/>
          </a:lnRef>
          <a:fillRef idx="0">
            <a:schemeClr val="accent1"/>
          </a:fillRef>
          <a:effectRef idx="0">
            <a:schemeClr val="accent1"/>
          </a:effectRef>
          <a:fontRef idx="minor">
            <a:schemeClr val="tx1"/>
          </a:fontRef>
        </p:style>
      </p:cxnSp>
      <p:sp>
        <p:nvSpPr>
          <p:cNvPr id="32" name="Oval 31">
            <a:extLst>
              <a:ext uri="{FF2B5EF4-FFF2-40B4-BE49-F238E27FC236}">
                <a16:creationId xmlns:a16="http://schemas.microsoft.com/office/drawing/2014/main" id="{855F04B5-C1F9-95B2-FABB-75D3F8129D0F}"/>
              </a:ext>
            </a:extLst>
          </p:cNvPr>
          <p:cNvSpPr/>
          <p:nvPr/>
        </p:nvSpPr>
        <p:spPr>
          <a:xfrm>
            <a:off x="3239852" y="2049895"/>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err="1"/>
              <a:t>CarID</a:t>
            </a:r>
            <a:endParaRPr lang="en-US" sz="1200" dirty="0"/>
          </a:p>
        </p:txBody>
      </p:sp>
      <p:sp>
        <p:nvSpPr>
          <p:cNvPr id="33" name="Oval 32">
            <a:extLst>
              <a:ext uri="{FF2B5EF4-FFF2-40B4-BE49-F238E27FC236}">
                <a16:creationId xmlns:a16="http://schemas.microsoft.com/office/drawing/2014/main" id="{5C5692C2-6CC6-AD03-020B-B5E189C61868}"/>
              </a:ext>
            </a:extLst>
          </p:cNvPr>
          <p:cNvSpPr/>
          <p:nvPr/>
        </p:nvSpPr>
        <p:spPr>
          <a:xfrm>
            <a:off x="4728385" y="2050597"/>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Make</a:t>
            </a:r>
          </a:p>
        </p:txBody>
      </p:sp>
      <p:sp>
        <p:nvSpPr>
          <p:cNvPr id="34" name="Oval 33">
            <a:extLst>
              <a:ext uri="{FF2B5EF4-FFF2-40B4-BE49-F238E27FC236}">
                <a16:creationId xmlns:a16="http://schemas.microsoft.com/office/drawing/2014/main" id="{4B3EA9EC-07A7-34B1-C6F8-878EA041B61A}"/>
              </a:ext>
            </a:extLst>
          </p:cNvPr>
          <p:cNvSpPr/>
          <p:nvPr/>
        </p:nvSpPr>
        <p:spPr>
          <a:xfrm>
            <a:off x="3995392" y="5925428"/>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VIN</a:t>
            </a:r>
          </a:p>
        </p:txBody>
      </p:sp>
      <p:sp>
        <p:nvSpPr>
          <p:cNvPr id="35" name="Oval 34">
            <a:extLst>
              <a:ext uri="{FF2B5EF4-FFF2-40B4-BE49-F238E27FC236}">
                <a16:creationId xmlns:a16="http://schemas.microsoft.com/office/drawing/2014/main" id="{AA8DB5D0-503B-F975-B0DE-D000A1D7E732}"/>
              </a:ext>
            </a:extLst>
          </p:cNvPr>
          <p:cNvSpPr/>
          <p:nvPr/>
        </p:nvSpPr>
        <p:spPr>
          <a:xfrm>
            <a:off x="3239852" y="4771399"/>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Model</a:t>
            </a:r>
          </a:p>
        </p:txBody>
      </p:sp>
      <p:sp>
        <p:nvSpPr>
          <p:cNvPr id="36" name="Oval 35">
            <a:extLst>
              <a:ext uri="{FF2B5EF4-FFF2-40B4-BE49-F238E27FC236}">
                <a16:creationId xmlns:a16="http://schemas.microsoft.com/office/drawing/2014/main" id="{A1435B10-75C1-2FAA-17BE-164A6F4243DA}"/>
              </a:ext>
            </a:extLst>
          </p:cNvPr>
          <p:cNvSpPr/>
          <p:nvPr/>
        </p:nvSpPr>
        <p:spPr>
          <a:xfrm>
            <a:off x="4968046" y="4799053"/>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Year</a:t>
            </a:r>
          </a:p>
        </p:txBody>
      </p:sp>
      <p:cxnSp>
        <p:nvCxnSpPr>
          <p:cNvPr id="37" name="Straight Connector 36">
            <a:extLst>
              <a:ext uri="{FF2B5EF4-FFF2-40B4-BE49-F238E27FC236}">
                <a16:creationId xmlns:a16="http://schemas.microsoft.com/office/drawing/2014/main" id="{383CC101-1ADF-4A61-F6C6-32C14648223C}"/>
              </a:ext>
            </a:extLst>
          </p:cNvPr>
          <p:cNvCxnSpPr>
            <a:cxnSpLocks/>
            <a:endCxn id="7" idx="0"/>
          </p:cNvCxnSpPr>
          <p:nvPr/>
        </p:nvCxnSpPr>
        <p:spPr>
          <a:xfrm flipH="1">
            <a:off x="4608548" y="2714634"/>
            <a:ext cx="708419" cy="786374"/>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712609E-249F-862E-C6F8-068F237A82A7}"/>
              </a:ext>
            </a:extLst>
          </p:cNvPr>
          <p:cNvCxnSpPr>
            <a:cxnSpLocks/>
          </p:cNvCxnSpPr>
          <p:nvPr/>
        </p:nvCxnSpPr>
        <p:spPr>
          <a:xfrm>
            <a:off x="3960474" y="2696183"/>
            <a:ext cx="370923" cy="804123"/>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C266D058-9387-73B5-9552-1AE8ED9FDCC1}"/>
              </a:ext>
            </a:extLst>
          </p:cNvPr>
          <p:cNvCxnSpPr>
            <a:cxnSpLocks/>
            <a:endCxn id="34" idx="0"/>
          </p:cNvCxnSpPr>
          <p:nvPr/>
        </p:nvCxnSpPr>
        <p:spPr>
          <a:xfrm flipH="1">
            <a:off x="4607460" y="4313959"/>
            <a:ext cx="64812" cy="1611469"/>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B73AC5D-1D13-ECB6-9BCB-8EFEE75AD9D2}"/>
              </a:ext>
            </a:extLst>
          </p:cNvPr>
          <p:cNvCxnSpPr>
            <a:cxnSpLocks/>
            <a:endCxn id="36" idx="0"/>
          </p:cNvCxnSpPr>
          <p:nvPr/>
        </p:nvCxnSpPr>
        <p:spPr>
          <a:xfrm>
            <a:off x="4957249" y="4293798"/>
            <a:ext cx="622865" cy="50525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E98D58D-3FC6-C6FE-53B6-583720636F31}"/>
              </a:ext>
            </a:extLst>
          </p:cNvPr>
          <p:cNvCxnSpPr>
            <a:cxnSpLocks/>
            <a:endCxn id="35" idx="0"/>
          </p:cNvCxnSpPr>
          <p:nvPr/>
        </p:nvCxnSpPr>
        <p:spPr>
          <a:xfrm flipH="1">
            <a:off x="3851920" y="4313870"/>
            <a:ext cx="265676" cy="457529"/>
          </a:xfrm>
          <a:prstGeom prst="line">
            <a:avLst/>
          </a:prstGeom>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EF162E5C-872E-EDD2-6664-D9A97DB95EAE}"/>
              </a:ext>
            </a:extLst>
          </p:cNvPr>
          <p:cNvSpPr/>
          <p:nvPr/>
        </p:nvSpPr>
        <p:spPr>
          <a:xfrm>
            <a:off x="7163744" y="1574822"/>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u="sng" dirty="0" err="1"/>
              <a:t>ReportId</a:t>
            </a:r>
            <a:endParaRPr lang="en-US" sz="1200" u="sng" dirty="0"/>
          </a:p>
        </p:txBody>
      </p:sp>
      <p:sp>
        <p:nvSpPr>
          <p:cNvPr id="48" name="Oval 47">
            <a:extLst>
              <a:ext uri="{FF2B5EF4-FFF2-40B4-BE49-F238E27FC236}">
                <a16:creationId xmlns:a16="http://schemas.microsoft.com/office/drawing/2014/main" id="{F34E4AE4-08B1-DE91-02E9-76E7D8638DCE}"/>
              </a:ext>
            </a:extLst>
          </p:cNvPr>
          <p:cNvSpPr/>
          <p:nvPr/>
        </p:nvSpPr>
        <p:spPr>
          <a:xfrm>
            <a:off x="6277070" y="2443026"/>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Date</a:t>
            </a:r>
          </a:p>
        </p:txBody>
      </p:sp>
      <p:sp>
        <p:nvSpPr>
          <p:cNvPr id="49" name="Oval 48">
            <a:extLst>
              <a:ext uri="{FF2B5EF4-FFF2-40B4-BE49-F238E27FC236}">
                <a16:creationId xmlns:a16="http://schemas.microsoft.com/office/drawing/2014/main" id="{B08D7D83-EDD7-7D79-1C3B-1264BE42EA88}"/>
              </a:ext>
            </a:extLst>
          </p:cNvPr>
          <p:cNvSpPr/>
          <p:nvPr/>
        </p:nvSpPr>
        <p:spPr>
          <a:xfrm>
            <a:off x="7848908" y="2443026"/>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dirty="0"/>
              <a:t>Location</a:t>
            </a:r>
          </a:p>
        </p:txBody>
      </p:sp>
      <p:sp>
        <p:nvSpPr>
          <p:cNvPr id="50" name="Oval 49">
            <a:extLst>
              <a:ext uri="{FF2B5EF4-FFF2-40B4-BE49-F238E27FC236}">
                <a16:creationId xmlns:a16="http://schemas.microsoft.com/office/drawing/2014/main" id="{672999E9-4A5C-A601-3678-60651B56956C}"/>
              </a:ext>
            </a:extLst>
          </p:cNvPr>
          <p:cNvSpPr/>
          <p:nvPr/>
        </p:nvSpPr>
        <p:spPr>
          <a:xfrm>
            <a:off x="6429527" y="4783088"/>
            <a:ext cx="1224136"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000" dirty="0" err="1"/>
              <a:t>Desciption</a:t>
            </a:r>
            <a:endParaRPr lang="en-US" sz="1000" dirty="0"/>
          </a:p>
        </p:txBody>
      </p:sp>
      <p:sp>
        <p:nvSpPr>
          <p:cNvPr id="51" name="Oval 50">
            <a:extLst>
              <a:ext uri="{FF2B5EF4-FFF2-40B4-BE49-F238E27FC236}">
                <a16:creationId xmlns:a16="http://schemas.microsoft.com/office/drawing/2014/main" id="{78BFDF58-7287-DE94-BC6D-F02DB73D7F57}"/>
              </a:ext>
            </a:extLst>
          </p:cNvPr>
          <p:cNvSpPr/>
          <p:nvPr/>
        </p:nvSpPr>
        <p:spPr>
          <a:xfrm>
            <a:off x="7501206" y="5421237"/>
            <a:ext cx="1511080" cy="64807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900" dirty="0" err="1"/>
              <a:t>Damage_Amount</a:t>
            </a:r>
            <a:endParaRPr lang="en-US" sz="900" dirty="0"/>
          </a:p>
        </p:txBody>
      </p:sp>
      <p:cxnSp>
        <p:nvCxnSpPr>
          <p:cNvPr id="52" name="Straight Connector 51">
            <a:extLst>
              <a:ext uri="{FF2B5EF4-FFF2-40B4-BE49-F238E27FC236}">
                <a16:creationId xmlns:a16="http://schemas.microsoft.com/office/drawing/2014/main" id="{815807C8-D3BA-3522-0D15-882C458C49B6}"/>
              </a:ext>
            </a:extLst>
          </p:cNvPr>
          <p:cNvCxnSpPr>
            <a:cxnSpLocks/>
          </p:cNvCxnSpPr>
          <p:nvPr/>
        </p:nvCxnSpPr>
        <p:spPr>
          <a:xfrm>
            <a:off x="7653663" y="2226856"/>
            <a:ext cx="0" cy="1289598"/>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869C792-74A6-351F-A1A2-AB820CAD03A9}"/>
              </a:ext>
            </a:extLst>
          </p:cNvPr>
          <p:cNvCxnSpPr>
            <a:cxnSpLocks/>
            <a:endCxn id="51" idx="0"/>
          </p:cNvCxnSpPr>
          <p:nvPr/>
        </p:nvCxnSpPr>
        <p:spPr>
          <a:xfrm>
            <a:off x="8244408" y="4165171"/>
            <a:ext cx="12338" cy="1256066"/>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6022D3E1-5062-A4BB-A961-B5FE6B55044C}"/>
              </a:ext>
            </a:extLst>
          </p:cNvPr>
          <p:cNvCxnSpPr>
            <a:cxnSpLocks/>
            <a:stCxn id="5" idx="2"/>
            <a:endCxn id="50" idx="0"/>
          </p:cNvCxnSpPr>
          <p:nvPr/>
        </p:nvCxnSpPr>
        <p:spPr>
          <a:xfrm flipH="1">
            <a:off x="7041595" y="4293096"/>
            <a:ext cx="807313" cy="489992"/>
          </a:xfrm>
          <a:prstGeom prst="line">
            <a:avLst/>
          </a:prstGeom>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378EF15D-F895-96BD-34C5-4A6DE9C89543}"/>
              </a:ext>
            </a:extLst>
          </p:cNvPr>
          <p:cNvCxnSpPr>
            <a:cxnSpLocks/>
            <a:endCxn id="5" idx="0"/>
          </p:cNvCxnSpPr>
          <p:nvPr/>
        </p:nvCxnSpPr>
        <p:spPr>
          <a:xfrm flipH="1">
            <a:off x="7848908" y="3062533"/>
            <a:ext cx="547154" cy="438475"/>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F0FAD1E7-450B-6EE8-318F-C2FF4CA9A26F}"/>
              </a:ext>
            </a:extLst>
          </p:cNvPr>
          <p:cNvCxnSpPr>
            <a:cxnSpLocks/>
          </p:cNvCxnSpPr>
          <p:nvPr/>
        </p:nvCxnSpPr>
        <p:spPr>
          <a:xfrm>
            <a:off x="6876256" y="2922434"/>
            <a:ext cx="504056" cy="606228"/>
          </a:xfrm>
          <a:prstGeom prst="line">
            <a:avLst/>
          </a:prstGeom>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F1BAB6BB-9A41-5695-A4A5-AD3DC1A82E66}"/>
              </a:ext>
            </a:extLst>
          </p:cNvPr>
          <p:cNvCxnSpPr>
            <a:cxnSpLocks/>
            <a:stCxn id="3" idx="3"/>
            <a:endCxn id="9" idx="1"/>
          </p:cNvCxnSpPr>
          <p:nvPr/>
        </p:nvCxnSpPr>
        <p:spPr>
          <a:xfrm>
            <a:off x="2123728" y="3897052"/>
            <a:ext cx="216024"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7C804C9-D443-F009-9D88-EA63E7D5ECA7}"/>
              </a:ext>
            </a:extLst>
          </p:cNvPr>
          <p:cNvCxnSpPr>
            <a:cxnSpLocks/>
            <a:endCxn id="7" idx="1"/>
          </p:cNvCxnSpPr>
          <p:nvPr/>
        </p:nvCxnSpPr>
        <p:spPr>
          <a:xfrm>
            <a:off x="3419870" y="3897052"/>
            <a:ext cx="4331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EFE24E1-B073-F508-117F-BEAF8DB2B4A8}"/>
              </a:ext>
            </a:extLst>
          </p:cNvPr>
          <p:cNvCxnSpPr>
            <a:cxnSpLocks/>
          </p:cNvCxnSpPr>
          <p:nvPr/>
        </p:nvCxnSpPr>
        <p:spPr>
          <a:xfrm>
            <a:off x="5388767" y="3918993"/>
            <a:ext cx="4331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05C2CD0-B8AA-F7F6-F020-6581D6AC3C6A}"/>
              </a:ext>
            </a:extLst>
          </p:cNvPr>
          <p:cNvCxnSpPr>
            <a:cxnSpLocks/>
            <a:endCxn id="5" idx="1"/>
          </p:cNvCxnSpPr>
          <p:nvPr/>
        </p:nvCxnSpPr>
        <p:spPr>
          <a:xfrm flipV="1">
            <a:off x="6588226" y="3897052"/>
            <a:ext cx="505142" cy="3816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05078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090D0-EB82-F34A-0648-833C3744C598}"/>
              </a:ext>
            </a:extLst>
          </p:cNvPr>
          <p:cNvSpPr>
            <a:spLocks noGrp="1"/>
          </p:cNvSpPr>
          <p:nvPr>
            <p:ph type="title"/>
          </p:nvPr>
        </p:nvSpPr>
        <p:spPr/>
        <p:txBody>
          <a:bodyPr/>
          <a:lstStyle/>
          <a:p>
            <a:r>
              <a:rPr lang="en-US" dirty="0"/>
              <a:t>Recap Quiz</a:t>
            </a:r>
          </a:p>
        </p:txBody>
      </p:sp>
      <p:sp>
        <p:nvSpPr>
          <p:cNvPr id="3" name="Content Placeholder 2">
            <a:extLst>
              <a:ext uri="{FF2B5EF4-FFF2-40B4-BE49-F238E27FC236}">
                <a16:creationId xmlns:a16="http://schemas.microsoft.com/office/drawing/2014/main" id="{93DC857A-A450-7030-FCD6-4A8BFC1EB3B7}"/>
              </a:ext>
            </a:extLst>
          </p:cNvPr>
          <p:cNvSpPr>
            <a:spLocks noGrp="1"/>
          </p:cNvSpPr>
          <p:nvPr>
            <p:ph sz="quarter" idx="1"/>
          </p:nvPr>
        </p:nvSpPr>
        <p:spPr/>
        <p:txBody>
          <a:bodyPr/>
          <a:lstStyle/>
          <a:p>
            <a:endParaRPr lang="en-US" dirty="0"/>
          </a:p>
        </p:txBody>
      </p:sp>
      <p:sp>
        <p:nvSpPr>
          <p:cNvPr id="5" name="TextBox 4">
            <a:extLst>
              <a:ext uri="{FF2B5EF4-FFF2-40B4-BE49-F238E27FC236}">
                <a16:creationId xmlns:a16="http://schemas.microsoft.com/office/drawing/2014/main" id="{A417C219-1979-3791-3675-B4E27639C927}"/>
              </a:ext>
            </a:extLst>
          </p:cNvPr>
          <p:cNvSpPr txBox="1"/>
          <p:nvPr/>
        </p:nvSpPr>
        <p:spPr>
          <a:xfrm>
            <a:off x="612648" y="6260068"/>
            <a:ext cx="4572000" cy="369332"/>
          </a:xfrm>
          <a:prstGeom prst="rect">
            <a:avLst/>
          </a:prstGeom>
          <a:noFill/>
        </p:spPr>
        <p:txBody>
          <a:bodyPr wrap="square">
            <a:spAutoFit/>
          </a:bodyPr>
          <a:lstStyle/>
          <a:p>
            <a:r>
              <a:rPr lang="en-US" dirty="0"/>
              <a:t>https://</a:t>
            </a:r>
            <a:r>
              <a:rPr lang="en-US" dirty="0" err="1"/>
              <a:t>forms.office.com</a:t>
            </a:r>
            <a:r>
              <a:rPr lang="en-US" dirty="0"/>
              <a:t>/e/m9qpwFPCYX</a:t>
            </a:r>
          </a:p>
        </p:txBody>
      </p:sp>
      <p:pic>
        <p:nvPicPr>
          <p:cNvPr id="3074" name="Picture 2">
            <a:extLst>
              <a:ext uri="{FF2B5EF4-FFF2-40B4-BE49-F238E27FC236}">
                <a16:creationId xmlns:a16="http://schemas.microsoft.com/office/drawing/2014/main" id="{291CA1F2-428C-2B0A-4771-3C744E9BA0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0448" y="1124744"/>
            <a:ext cx="5040868" cy="504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5510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a:xfrm>
            <a:off x="323528" y="228600"/>
            <a:ext cx="8820472" cy="990600"/>
          </a:xfrm>
        </p:spPr>
        <p:txBody>
          <a:bodyPr>
            <a:normAutofit fontScale="90000"/>
          </a:bodyPr>
          <a:lstStyle/>
          <a:p>
            <a:r>
              <a:rPr lang="en-US" dirty="0"/>
              <a:t>Diagrammatic Notation for Relationships</a:t>
            </a:r>
          </a:p>
        </p:txBody>
      </p:sp>
      <p:pic>
        <p:nvPicPr>
          <p:cNvPr id="4098" name="Picture 2">
            <a:extLst>
              <a:ext uri="{FF2B5EF4-FFF2-40B4-BE49-F238E27FC236}">
                <a16:creationId xmlns:a16="http://schemas.microsoft.com/office/drawing/2014/main" id="{711BEF12-24C6-544F-A370-ECACD26A6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2780928"/>
            <a:ext cx="6883400" cy="2057400"/>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10" name="Ink 9">
                <a:extLst>
                  <a:ext uri="{FF2B5EF4-FFF2-40B4-BE49-F238E27FC236}">
                    <a16:creationId xmlns:a16="http://schemas.microsoft.com/office/drawing/2014/main" id="{9C2B17FF-F387-6297-8F83-CB5AB0EEE378}"/>
                  </a:ext>
                </a:extLst>
              </p14:cNvPr>
              <p14:cNvContentPartPr/>
              <p14:nvPr/>
            </p14:nvContentPartPr>
            <p14:xfrm>
              <a:off x="3807116" y="3308933"/>
              <a:ext cx="1326240" cy="1230480"/>
            </p14:xfrm>
          </p:contentPart>
        </mc:Choice>
        <mc:Fallback xmlns="">
          <p:pic>
            <p:nvPicPr>
              <p:cNvPr id="10" name="Ink 9">
                <a:extLst>
                  <a:ext uri="{FF2B5EF4-FFF2-40B4-BE49-F238E27FC236}">
                    <a16:creationId xmlns:a16="http://schemas.microsoft.com/office/drawing/2014/main" id="{9C2B17FF-F387-6297-8F83-CB5AB0EEE378}"/>
                  </a:ext>
                </a:extLst>
              </p:cNvPr>
              <p:cNvPicPr/>
              <p:nvPr/>
            </p:nvPicPr>
            <p:blipFill>
              <a:blip r:embed="rId5"/>
              <a:stretch>
                <a:fillRect/>
              </a:stretch>
            </p:blipFill>
            <p:spPr>
              <a:xfrm>
                <a:off x="3798116" y="3299933"/>
                <a:ext cx="1343880" cy="1248120"/>
              </a:xfrm>
              <a:prstGeom prst="rect">
                <a:avLst/>
              </a:prstGeom>
            </p:spPr>
          </p:pic>
        </mc:Fallback>
      </mc:AlternateContent>
    </p:spTree>
    <p:extLst>
      <p:ext uri="{BB962C8B-B14F-4D97-AF65-F5344CB8AC3E}">
        <p14:creationId xmlns:p14="http://schemas.microsoft.com/office/powerpoint/2010/main" val="32269650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a:xfrm>
            <a:off x="323528" y="228600"/>
            <a:ext cx="8820472" cy="990600"/>
          </a:xfrm>
        </p:spPr>
        <p:txBody>
          <a:bodyPr>
            <a:normAutofit/>
          </a:bodyPr>
          <a:lstStyle/>
          <a:p>
            <a:r>
              <a:rPr lang="en-US" dirty="0"/>
              <a:t>Binary Relationship and Cardinality</a:t>
            </a:r>
          </a:p>
        </p:txBody>
      </p:sp>
      <p:pic>
        <p:nvPicPr>
          <p:cNvPr id="6146" name="Picture 2" descr="One-to-one">
            <a:extLst>
              <a:ext uri="{FF2B5EF4-FFF2-40B4-BE49-F238E27FC236}">
                <a16:creationId xmlns:a16="http://schemas.microsoft.com/office/drawing/2014/main" id="{14028283-68B5-5B64-6C8D-A0122F3409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057462"/>
            <a:ext cx="4287273" cy="119392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97B5B71-A168-0663-2769-8491E9F9A8A4}"/>
              </a:ext>
            </a:extLst>
          </p:cNvPr>
          <p:cNvSpPr txBox="1"/>
          <p:nvPr/>
        </p:nvSpPr>
        <p:spPr>
          <a:xfrm>
            <a:off x="1763688" y="1657463"/>
            <a:ext cx="1656184" cy="369332"/>
          </a:xfrm>
          <a:prstGeom prst="rect">
            <a:avLst/>
          </a:prstGeom>
          <a:noFill/>
        </p:spPr>
        <p:txBody>
          <a:bodyPr wrap="square">
            <a:spAutoFit/>
          </a:bodyPr>
          <a:lstStyle/>
          <a:p>
            <a:r>
              <a:rPr lang="en-GB" b="1" i="0" dirty="0">
                <a:solidFill>
                  <a:srgbClr val="000000"/>
                </a:solidFill>
                <a:effectLst/>
                <a:latin typeface="Verdana" panose="020B0604030504040204" pitchFamily="34" charset="0"/>
              </a:rPr>
              <a:t>One-to-one</a:t>
            </a:r>
            <a:endParaRPr lang="en-US" dirty="0"/>
          </a:p>
        </p:txBody>
      </p:sp>
      <p:pic>
        <p:nvPicPr>
          <p:cNvPr id="5" name="Picture 2" descr="One-to-one">
            <a:extLst>
              <a:ext uri="{FF2B5EF4-FFF2-40B4-BE49-F238E27FC236}">
                <a16:creationId xmlns:a16="http://schemas.microsoft.com/office/drawing/2014/main" id="{55423590-F8BD-2FEA-7E9F-453B249FD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4089648"/>
            <a:ext cx="4287273" cy="11939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B7B84AF-74F7-3447-DA0A-61099F87B0DA}"/>
              </a:ext>
            </a:extLst>
          </p:cNvPr>
          <p:cNvSpPr txBox="1"/>
          <p:nvPr/>
        </p:nvSpPr>
        <p:spPr>
          <a:xfrm>
            <a:off x="4499992" y="4550931"/>
            <a:ext cx="576064" cy="246221"/>
          </a:xfrm>
          <a:prstGeom prst="rect">
            <a:avLst/>
          </a:prstGeom>
          <a:solidFill>
            <a:srgbClr val="FFC000"/>
          </a:solidFill>
        </p:spPr>
        <p:txBody>
          <a:bodyPr wrap="square" rtlCol="0">
            <a:spAutoFit/>
          </a:bodyPr>
          <a:lstStyle/>
          <a:p>
            <a:r>
              <a:rPr lang="en-US" sz="1000" dirty="0"/>
              <a:t>Person</a:t>
            </a:r>
          </a:p>
        </p:txBody>
      </p:sp>
      <p:sp>
        <p:nvSpPr>
          <p:cNvPr id="7" name="TextBox 6">
            <a:extLst>
              <a:ext uri="{FF2B5EF4-FFF2-40B4-BE49-F238E27FC236}">
                <a16:creationId xmlns:a16="http://schemas.microsoft.com/office/drawing/2014/main" id="{A12967EC-340A-CC4C-BE26-D9EE3D14C810}"/>
              </a:ext>
            </a:extLst>
          </p:cNvPr>
          <p:cNvSpPr txBox="1"/>
          <p:nvPr/>
        </p:nvSpPr>
        <p:spPr>
          <a:xfrm>
            <a:off x="7812360" y="4550931"/>
            <a:ext cx="576064" cy="215444"/>
          </a:xfrm>
          <a:prstGeom prst="rect">
            <a:avLst/>
          </a:prstGeom>
          <a:solidFill>
            <a:srgbClr val="FFC000"/>
          </a:solidFill>
        </p:spPr>
        <p:txBody>
          <a:bodyPr wrap="square" rtlCol="0">
            <a:spAutoFit/>
          </a:bodyPr>
          <a:lstStyle/>
          <a:p>
            <a:r>
              <a:rPr lang="en-US" sz="800" dirty="0"/>
              <a:t>Passport</a:t>
            </a:r>
          </a:p>
        </p:txBody>
      </p:sp>
      <p:sp>
        <p:nvSpPr>
          <p:cNvPr id="8" name="TextBox 7">
            <a:extLst>
              <a:ext uri="{FF2B5EF4-FFF2-40B4-BE49-F238E27FC236}">
                <a16:creationId xmlns:a16="http://schemas.microsoft.com/office/drawing/2014/main" id="{41B69785-F4E0-4215-F90B-6D178E76AE8B}"/>
              </a:ext>
            </a:extLst>
          </p:cNvPr>
          <p:cNvSpPr txBox="1"/>
          <p:nvPr/>
        </p:nvSpPr>
        <p:spPr>
          <a:xfrm>
            <a:off x="6012160" y="4550931"/>
            <a:ext cx="936104" cy="276999"/>
          </a:xfrm>
          <a:prstGeom prst="rect">
            <a:avLst/>
          </a:prstGeom>
          <a:solidFill>
            <a:srgbClr val="FFC000"/>
          </a:solidFill>
        </p:spPr>
        <p:txBody>
          <a:bodyPr wrap="square" rtlCol="0">
            <a:spAutoFit/>
          </a:bodyPr>
          <a:lstStyle/>
          <a:p>
            <a:r>
              <a:rPr lang="en-US" sz="1200" dirty="0"/>
              <a:t>Has</a:t>
            </a:r>
          </a:p>
        </p:txBody>
      </p:sp>
    </p:spTree>
    <p:extLst>
      <p:ext uri="{BB962C8B-B14F-4D97-AF65-F5344CB8AC3E}">
        <p14:creationId xmlns:p14="http://schemas.microsoft.com/office/powerpoint/2010/main" val="25414939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a:xfrm>
            <a:off x="323528" y="228600"/>
            <a:ext cx="8820472" cy="990600"/>
          </a:xfrm>
        </p:spPr>
        <p:txBody>
          <a:bodyPr>
            <a:normAutofit/>
          </a:bodyPr>
          <a:lstStyle/>
          <a:p>
            <a:r>
              <a:rPr lang="en-US" dirty="0"/>
              <a:t>Binary Relationship and Cardinality</a:t>
            </a:r>
          </a:p>
        </p:txBody>
      </p:sp>
      <p:sp>
        <p:nvSpPr>
          <p:cNvPr id="4" name="TextBox 3">
            <a:extLst>
              <a:ext uri="{FF2B5EF4-FFF2-40B4-BE49-F238E27FC236}">
                <a16:creationId xmlns:a16="http://schemas.microsoft.com/office/drawing/2014/main" id="{097B5B71-A168-0663-2769-8491E9F9A8A4}"/>
              </a:ext>
            </a:extLst>
          </p:cNvPr>
          <p:cNvSpPr txBox="1"/>
          <p:nvPr/>
        </p:nvSpPr>
        <p:spPr>
          <a:xfrm>
            <a:off x="1763688" y="1657463"/>
            <a:ext cx="2016224" cy="369332"/>
          </a:xfrm>
          <a:prstGeom prst="rect">
            <a:avLst/>
          </a:prstGeom>
          <a:noFill/>
        </p:spPr>
        <p:txBody>
          <a:bodyPr wrap="square">
            <a:spAutoFit/>
          </a:bodyPr>
          <a:lstStyle/>
          <a:p>
            <a:r>
              <a:rPr lang="en-GB" b="1" i="0" dirty="0">
                <a:solidFill>
                  <a:srgbClr val="000000"/>
                </a:solidFill>
                <a:effectLst/>
                <a:latin typeface="Verdana" panose="020B0604030504040204" pitchFamily="34" charset="0"/>
              </a:rPr>
              <a:t>One-to-many</a:t>
            </a:r>
            <a:endParaRPr lang="en-US" dirty="0"/>
          </a:p>
        </p:txBody>
      </p:sp>
      <p:pic>
        <p:nvPicPr>
          <p:cNvPr id="5" name="Picture 2" descr="One-to-one">
            <a:extLst>
              <a:ext uri="{FF2B5EF4-FFF2-40B4-BE49-F238E27FC236}">
                <a16:creationId xmlns:a16="http://schemas.microsoft.com/office/drawing/2014/main" id="{55423590-F8BD-2FEA-7E9F-453B249FD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4089648"/>
            <a:ext cx="4287273" cy="11939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B7B84AF-74F7-3447-DA0A-61099F87B0DA}"/>
              </a:ext>
            </a:extLst>
          </p:cNvPr>
          <p:cNvSpPr txBox="1"/>
          <p:nvPr/>
        </p:nvSpPr>
        <p:spPr>
          <a:xfrm>
            <a:off x="4499992" y="4550931"/>
            <a:ext cx="792088" cy="246221"/>
          </a:xfrm>
          <a:prstGeom prst="rect">
            <a:avLst/>
          </a:prstGeom>
          <a:solidFill>
            <a:srgbClr val="FFC000"/>
          </a:solidFill>
        </p:spPr>
        <p:txBody>
          <a:bodyPr wrap="square" rtlCol="0">
            <a:spAutoFit/>
          </a:bodyPr>
          <a:lstStyle/>
          <a:p>
            <a:r>
              <a:rPr lang="en-US" sz="1000" dirty="0"/>
              <a:t>Instructor</a:t>
            </a:r>
          </a:p>
        </p:txBody>
      </p:sp>
      <p:sp>
        <p:nvSpPr>
          <p:cNvPr id="7" name="TextBox 6">
            <a:extLst>
              <a:ext uri="{FF2B5EF4-FFF2-40B4-BE49-F238E27FC236}">
                <a16:creationId xmlns:a16="http://schemas.microsoft.com/office/drawing/2014/main" id="{A12967EC-340A-CC4C-BE26-D9EE3D14C810}"/>
              </a:ext>
            </a:extLst>
          </p:cNvPr>
          <p:cNvSpPr txBox="1"/>
          <p:nvPr/>
        </p:nvSpPr>
        <p:spPr>
          <a:xfrm>
            <a:off x="7812360" y="4550931"/>
            <a:ext cx="576064" cy="215444"/>
          </a:xfrm>
          <a:prstGeom prst="rect">
            <a:avLst/>
          </a:prstGeom>
          <a:solidFill>
            <a:srgbClr val="FFC000"/>
          </a:solidFill>
        </p:spPr>
        <p:txBody>
          <a:bodyPr wrap="square" rtlCol="0">
            <a:spAutoFit/>
          </a:bodyPr>
          <a:lstStyle/>
          <a:p>
            <a:r>
              <a:rPr lang="en-US" sz="800" dirty="0"/>
              <a:t>Course</a:t>
            </a:r>
          </a:p>
        </p:txBody>
      </p:sp>
      <p:sp>
        <p:nvSpPr>
          <p:cNvPr id="8" name="TextBox 7">
            <a:extLst>
              <a:ext uri="{FF2B5EF4-FFF2-40B4-BE49-F238E27FC236}">
                <a16:creationId xmlns:a16="http://schemas.microsoft.com/office/drawing/2014/main" id="{41B69785-F4E0-4215-F90B-6D178E76AE8B}"/>
              </a:ext>
            </a:extLst>
          </p:cNvPr>
          <p:cNvSpPr txBox="1"/>
          <p:nvPr/>
        </p:nvSpPr>
        <p:spPr>
          <a:xfrm>
            <a:off x="6012160" y="4550931"/>
            <a:ext cx="936104" cy="276999"/>
          </a:xfrm>
          <a:prstGeom prst="rect">
            <a:avLst/>
          </a:prstGeom>
          <a:solidFill>
            <a:srgbClr val="FFC000"/>
          </a:solidFill>
        </p:spPr>
        <p:txBody>
          <a:bodyPr wrap="square" rtlCol="0">
            <a:spAutoFit/>
          </a:bodyPr>
          <a:lstStyle/>
          <a:p>
            <a:r>
              <a:rPr lang="en-US" sz="1200" dirty="0"/>
              <a:t>teaches</a:t>
            </a:r>
          </a:p>
        </p:txBody>
      </p:sp>
      <p:pic>
        <p:nvPicPr>
          <p:cNvPr id="8194" name="Picture 2" descr="One-to-many">
            <a:extLst>
              <a:ext uri="{FF2B5EF4-FFF2-40B4-BE49-F238E27FC236}">
                <a16:creationId xmlns:a16="http://schemas.microsoft.com/office/drawing/2014/main" id="{DAD88DD7-96E7-9FAC-5431-3DD68816436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9228" y="2026795"/>
            <a:ext cx="3972673" cy="110631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9C592E9-BE26-F689-BBA1-B7BB980FDA65}"/>
              </a:ext>
            </a:extLst>
          </p:cNvPr>
          <p:cNvSpPr txBox="1"/>
          <p:nvPr/>
        </p:nvSpPr>
        <p:spPr>
          <a:xfrm>
            <a:off x="7092280" y="4293096"/>
            <a:ext cx="288032" cy="369332"/>
          </a:xfrm>
          <a:prstGeom prst="rect">
            <a:avLst/>
          </a:prstGeom>
          <a:solidFill>
            <a:schemeClr val="bg1"/>
          </a:solidFill>
        </p:spPr>
        <p:txBody>
          <a:bodyPr wrap="square" rtlCol="0">
            <a:spAutoFit/>
          </a:bodyPr>
          <a:lstStyle/>
          <a:p>
            <a:r>
              <a:rPr lang="en-US" dirty="0"/>
              <a:t>N</a:t>
            </a:r>
          </a:p>
        </p:txBody>
      </p:sp>
    </p:spTree>
    <p:extLst>
      <p:ext uri="{BB962C8B-B14F-4D97-AF65-F5344CB8AC3E}">
        <p14:creationId xmlns:p14="http://schemas.microsoft.com/office/powerpoint/2010/main" val="41468710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a:xfrm>
            <a:off x="323528" y="228600"/>
            <a:ext cx="8820472" cy="990600"/>
          </a:xfrm>
        </p:spPr>
        <p:txBody>
          <a:bodyPr>
            <a:normAutofit/>
          </a:bodyPr>
          <a:lstStyle/>
          <a:p>
            <a:r>
              <a:rPr lang="en-US" dirty="0"/>
              <a:t>Binary Relationship and Cardinality</a:t>
            </a:r>
          </a:p>
        </p:txBody>
      </p:sp>
      <p:sp>
        <p:nvSpPr>
          <p:cNvPr id="4" name="TextBox 3">
            <a:extLst>
              <a:ext uri="{FF2B5EF4-FFF2-40B4-BE49-F238E27FC236}">
                <a16:creationId xmlns:a16="http://schemas.microsoft.com/office/drawing/2014/main" id="{097B5B71-A168-0663-2769-8491E9F9A8A4}"/>
              </a:ext>
            </a:extLst>
          </p:cNvPr>
          <p:cNvSpPr txBox="1"/>
          <p:nvPr/>
        </p:nvSpPr>
        <p:spPr>
          <a:xfrm>
            <a:off x="1763688" y="1657463"/>
            <a:ext cx="2016224" cy="369332"/>
          </a:xfrm>
          <a:prstGeom prst="rect">
            <a:avLst/>
          </a:prstGeom>
          <a:noFill/>
        </p:spPr>
        <p:txBody>
          <a:bodyPr wrap="square">
            <a:spAutoFit/>
          </a:bodyPr>
          <a:lstStyle/>
          <a:p>
            <a:r>
              <a:rPr lang="en-GB" b="1" dirty="0">
                <a:solidFill>
                  <a:srgbClr val="000000"/>
                </a:solidFill>
                <a:latin typeface="Verdana" panose="020B0604030504040204" pitchFamily="34" charset="0"/>
              </a:rPr>
              <a:t>Many</a:t>
            </a:r>
            <a:r>
              <a:rPr lang="en-GB" b="1" i="0" dirty="0">
                <a:solidFill>
                  <a:srgbClr val="000000"/>
                </a:solidFill>
                <a:effectLst/>
                <a:latin typeface="Verdana" panose="020B0604030504040204" pitchFamily="34" charset="0"/>
              </a:rPr>
              <a:t>-to-one</a:t>
            </a:r>
            <a:endParaRPr lang="en-US" dirty="0"/>
          </a:p>
        </p:txBody>
      </p:sp>
      <p:pic>
        <p:nvPicPr>
          <p:cNvPr id="5" name="Picture 2" descr="One-to-one">
            <a:extLst>
              <a:ext uri="{FF2B5EF4-FFF2-40B4-BE49-F238E27FC236}">
                <a16:creationId xmlns:a16="http://schemas.microsoft.com/office/drawing/2014/main" id="{55423590-F8BD-2FEA-7E9F-453B249FD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4089648"/>
            <a:ext cx="4287273" cy="11939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B7B84AF-74F7-3447-DA0A-61099F87B0DA}"/>
              </a:ext>
            </a:extLst>
          </p:cNvPr>
          <p:cNvSpPr txBox="1"/>
          <p:nvPr/>
        </p:nvSpPr>
        <p:spPr>
          <a:xfrm>
            <a:off x="4499992" y="4550931"/>
            <a:ext cx="792088" cy="246221"/>
          </a:xfrm>
          <a:prstGeom prst="rect">
            <a:avLst/>
          </a:prstGeom>
          <a:solidFill>
            <a:srgbClr val="FFC000"/>
          </a:solidFill>
        </p:spPr>
        <p:txBody>
          <a:bodyPr wrap="square" rtlCol="0">
            <a:spAutoFit/>
          </a:bodyPr>
          <a:lstStyle/>
          <a:p>
            <a:r>
              <a:rPr lang="en-US" sz="1000" dirty="0"/>
              <a:t>Course</a:t>
            </a:r>
          </a:p>
        </p:txBody>
      </p:sp>
      <p:sp>
        <p:nvSpPr>
          <p:cNvPr id="7" name="TextBox 6">
            <a:extLst>
              <a:ext uri="{FF2B5EF4-FFF2-40B4-BE49-F238E27FC236}">
                <a16:creationId xmlns:a16="http://schemas.microsoft.com/office/drawing/2014/main" id="{A12967EC-340A-CC4C-BE26-D9EE3D14C810}"/>
              </a:ext>
            </a:extLst>
          </p:cNvPr>
          <p:cNvSpPr txBox="1"/>
          <p:nvPr/>
        </p:nvSpPr>
        <p:spPr>
          <a:xfrm>
            <a:off x="7812360" y="4550931"/>
            <a:ext cx="648072" cy="215444"/>
          </a:xfrm>
          <a:prstGeom prst="rect">
            <a:avLst/>
          </a:prstGeom>
          <a:solidFill>
            <a:srgbClr val="FFC000"/>
          </a:solidFill>
        </p:spPr>
        <p:txBody>
          <a:bodyPr wrap="square" rtlCol="0">
            <a:spAutoFit/>
          </a:bodyPr>
          <a:lstStyle/>
          <a:p>
            <a:r>
              <a:rPr lang="en-US" sz="800" dirty="0"/>
              <a:t>Instructor</a:t>
            </a:r>
          </a:p>
        </p:txBody>
      </p:sp>
      <p:sp>
        <p:nvSpPr>
          <p:cNvPr id="8" name="TextBox 7">
            <a:extLst>
              <a:ext uri="{FF2B5EF4-FFF2-40B4-BE49-F238E27FC236}">
                <a16:creationId xmlns:a16="http://schemas.microsoft.com/office/drawing/2014/main" id="{41B69785-F4E0-4215-F90B-6D178E76AE8B}"/>
              </a:ext>
            </a:extLst>
          </p:cNvPr>
          <p:cNvSpPr txBox="1"/>
          <p:nvPr/>
        </p:nvSpPr>
        <p:spPr>
          <a:xfrm>
            <a:off x="6012160" y="4550931"/>
            <a:ext cx="936104" cy="276999"/>
          </a:xfrm>
          <a:prstGeom prst="rect">
            <a:avLst/>
          </a:prstGeom>
          <a:solidFill>
            <a:srgbClr val="FFC000"/>
          </a:solidFill>
        </p:spPr>
        <p:txBody>
          <a:bodyPr wrap="square" rtlCol="0">
            <a:spAutoFit/>
          </a:bodyPr>
          <a:lstStyle/>
          <a:p>
            <a:r>
              <a:rPr lang="en-US" sz="1200" dirty="0"/>
              <a:t>taught by</a:t>
            </a:r>
          </a:p>
        </p:txBody>
      </p:sp>
      <p:sp>
        <p:nvSpPr>
          <p:cNvPr id="3" name="TextBox 2">
            <a:extLst>
              <a:ext uri="{FF2B5EF4-FFF2-40B4-BE49-F238E27FC236}">
                <a16:creationId xmlns:a16="http://schemas.microsoft.com/office/drawing/2014/main" id="{19C592E9-BE26-F689-BBA1-B7BB980FDA65}"/>
              </a:ext>
            </a:extLst>
          </p:cNvPr>
          <p:cNvSpPr txBox="1"/>
          <p:nvPr/>
        </p:nvSpPr>
        <p:spPr>
          <a:xfrm>
            <a:off x="7092280" y="4293096"/>
            <a:ext cx="288032" cy="369332"/>
          </a:xfrm>
          <a:prstGeom prst="rect">
            <a:avLst/>
          </a:prstGeom>
          <a:solidFill>
            <a:schemeClr val="bg1"/>
          </a:solidFill>
        </p:spPr>
        <p:txBody>
          <a:bodyPr wrap="square" rtlCol="0">
            <a:spAutoFit/>
          </a:bodyPr>
          <a:lstStyle/>
          <a:p>
            <a:r>
              <a:rPr lang="en-US" dirty="0"/>
              <a:t>1</a:t>
            </a:r>
          </a:p>
        </p:txBody>
      </p:sp>
      <p:pic>
        <p:nvPicPr>
          <p:cNvPr id="10242" name="Picture 2" descr="Many-to-one">
            <a:extLst>
              <a:ext uri="{FF2B5EF4-FFF2-40B4-BE49-F238E27FC236}">
                <a16:creationId xmlns:a16="http://schemas.microsoft.com/office/drawing/2014/main" id="{4FD74BCE-0255-C3FB-3BF6-4D65FBE14D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2070160"/>
            <a:ext cx="3151510" cy="87763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F9DD7099-74B4-6881-33D1-FDB2F580035E}"/>
              </a:ext>
            </a:extLst>
          </p:cNvPr>
          <p:cNvSpPr txBox="1"/>
          <p:nvPr/>
        </p:nvSpPr>
        <p:spPr>
          <a:xfrm flipH="1">
            <a:off x="5541311" y="4304709"/>
            <a:ext cx="288032" cy="369332"/>
          </a:xfrm>
          <a:prstGeom prst="rect">
            <a:avLst/>
          </a:prstGeom>
          <a:solidFill>
            <a:schemeClr val="bg1"/>
          </a:solidFill>
        </p:spPr>
        <p:txBody>
          <a:bodyPr wrap="square" rtlCol="0">
            <a:spAutoFit/>
          </a:bodyPr>
          <a:lstStyle/>
          <a:p>
            <a:r>
              <a:rPr lang="en-US" dirty="0"/>
              <a:t>N</a:t>
            </a:r>
          </a:p>
        </p:txBody>
      </p:sp>
    </p:spTree>
    <p:extLst>
      <p:ext uri="{BB962C8B-B14F-4D97-AF65-F5344CB8AC3E}">
        <p14:creationId xmlns:p14="http://schemas.microsoft.com/office/powerpoint/2010/main" val="9001378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a:xfrm>
            <a:off x="323528" y="228600"/>
            <a:ext cx="8820472" cy="990600"/>
          </a:xfrm>
        </p:spPr>
        <p:txBody>
          <a:bodyPr>
            <a:normAutofit/>
          </a:bodyPr>
          <a:lstStyle/>
          <a:p>
            <a:r>
              <a:rPr lang="en-US" dirty="0"/>
              <a:t>Binary Relationship and Cardinality</a:t>
            </a:r>
          </a:p>
        </p:txBody>
      </p:sp>
      <p:sp>
        <p:nvSpPr>
          <p:cNvPr id="4" name="TextBox 3">
            <a:extLst>
              <a:ext uri="{FF2B5EF4-FFF2-40B4-BE49-F238E27FC236}">
                <a16:creationId xmlns:a16="http://schemas.microsoft.com/office/drawing/2014/main" id="{097B5B71-A168-0663-2769-8491E9F9A8A4}"/>
              </a:ext>
            </a:extLst>
          </p:cNvPr>
          <p:cNvSpPr txBox="1"/>
          <p:nvPr/>
        </p:nvSpPr>
        <p:spPr>
          <a:xfrm>
            <a:off x="1763688" y="1657463"/>
            <a:ext cx="2160240" cy="369332"/>
          </a:xfrm>
          <a:prstGeom prst="rect">
            <a:avLst/>
          </a:prstGeom>
          <a:noFill/>
        </p:spPr>
        <p:txBody>
          <a:bodyPr wrap="square">
            <a:spAutoFit/>
          </a:bodyPr>
          <a:lstStyle/>
          <a:p>
            <a:r>
              <a:rPr lang="en-GB" b="1" dirty="0">
                <a:solidFill>
                  <a:srgbClr val="000000"/>
                </a:solidFill>
                <a:latin typeface="Verdana" panose="020B0604030504040204" pitchFamily="34" charset="0"/>
              </a:rPr>
              <a:t>Many</a:t>
            </a:r>
            <a:r>
              <a:rPr lang="en-GB" b="1" i="0" dirty="0">
                <a:solidFill>
                  <a:srgbClr val="000000"/>
                </a:solidFill>
                <a:effectLst/>
                <a:latin typeface="Verdana" panose="020B0604030504040204" pitchFamily="34" charset="0"/>
              </a:rPr>
              <a:t>-to-many</a:t>
            </a:r>
            <a:endParaRPr lang="en-US" dirty="0"/>
          </a:p>
        </p:txBody>
      </p:sp>
      <p:pic>
        <p:nvPicPr>
          <p:cNvPr id="5" name="Picture 2" descr="One-to-one">
            <a:extLst>
              <a:ext uri="{FF2B5EF4-FFF2-40B4-BE49-F238E27FC236}">
                <a16:creationId xmlns:a16="http://schemas.microsoft.com/office/drawing/2014/main" id="{55423590-F8BD-2FEA-7E9F-453B249FD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4089648"/>
            <a:ext cx="4287273" cy="119392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B7B84AF-74F7-3447-DA0A-61099F87B0DA}"/>
              </a:ext>
            </a:extLst>
          </p:cNvPr>
          <p:cNvSpPr txBox="1"/>
          <p:nvPr/>
        </p:nvSpPr>
        <p:spPr>
          <a:xfrm>
            <a:off x="4499992" y="4550931"/>
            <a:ext cx="792088" cy="246221"/>
          </a:xfrm>
          <a:prstGeom prst="rect">
            <a:avLst/>
          </a:prstGeom>
          <a:solidFill>
            <a:srgbClr val="FFC000"/>
          </a:solidFill>
        </p:spPr>
        <p:txBody>
          <a:bodyPr wrap="square" rtlCol="0">
            <a:spAutoFit/>
          </a:bodyPr>
          <a:lstStyle/>
          <a:p>
            <a:r>
              <a:rPr lang="en-US" sz="1000" dirty="0"/>
              <a:t>Author</a:t>
            </a:r>
          </a:p>
        </p:txBody>
      </p:sp>
      <p:sp>
        <p:nvSpPr>
          <p:cNvPr id="7" name="TextBox 6">
            <a:extLst>
              <a:ext uri="{FF2B5EF4-FFF2-40B4-BE49-F238E27FC236}">
                <a16:creationId xmlns:a16="http://schemas.microsoft.com/office/drawing/2014/main" id="{A12967EC-340A-CC4C-BE26-D9EE3D14C810}"/>
              </a:ext>
            </a:extLst>
          </p:cNvPr>
          <p:cNvSpPr txBox="1"/>
          <p:nvPr/>
        </p:nvSpPr>
        <p:spPr>
          <a:xfrm>
            <a:off x="7812360" y="4550931"/>
            <a:ext cx="576064" cy="215444"/>
          </a:xfrm>
          <a:prstGeom prst="rect">
            <a:avLst/>
          </a:prstGeom>
          <a:solidFill>
            <a:srgbClr val="FFC000"/>
          </a:solidFill>
        </p:spPr>
        <p:txBody>
          <a:bodyPr wrap="square" rtlCol="0">
            <a:spAutoFit/>
          </a:bodyPr>
          <a:lstStyle/>
          <a:p>
            <a:r>
              <a:rPr lang="en-US" sz="800" dirty="0"/>
              <a:t>Book</a:t>
            </a:r>
          </a:p>
        </p:txBody>
      </p:sp>
      <p:sp>
        <p:nvSpPr>
          <p:cNvPr id="8" name="TextBox 7">
            <a:extLst>
              <a:ext uri="{FF2B5EF4-FFF2-40B4-BE49-F238E27FC236}">
                <a16:creationId xmlns:a16="http://schemas.microsoft.com/office/drawing/2014/main" id="{41B69785-F4E0-4215-F90B-6D178E76AE8B}"/>
              </a:ext>
            </a:extLst>
          </p:cNvPr>
          <p:cNvSpPr txBox="1"/>
          <p:nvPr/>
        </p:nvSpPr>
        <p:spPr>
          <a:xfrm>
            <a:off x="6012160" y="4550931"/>
            <a:ext cx="936104" cy="276999"/>
          </a:xfrm>
          <a:prstGeom prst="rect">
            <a:avLst/>
          </a:prstGeom>
          <a:solidFill>
            <a:srgbClr val="FFC000"/>
          </a:solidFill>
        </p:spPr>
        <p:txBody>
          <a:bodyPr wrap="square" rtlCol="0">
            <a:spAutoFit/>
          </a:bodyPr>
          <a:lstStyle/>
          <a:p>
            <a:r>
              <a:rPr lang="en-US" sz="1200" dirty="0"/>
              <a:t>writes</a:t>
            </a:r>
          </a:p>
        </p:txBody>
      </p:sp>
      <p:sp>
        <p:nvSpPr>
          <p:cNvPr id="3" name="TextBox 2">
            <a:extLst>
              <a:ext uri="{FF2B5EF4-FFF2-40B4-BE49-F238E27FC236}">
                <a16:creationId xmlns:a16="http://schemas.microsoft.com/office/drawing/2014/main" id="{19C592E9-BE26-F689-BBA1-B7BB980FDA65}"/>
              </a:ext>
            </a:extLst>
          </p:cNvPr>
          <p:cNvSpPr txBox="1"/>
          <p:nvPr/>
        </p:nvSpPr>
        <p:spPr>
          <a:xfrm>
            <a:off x="7092280" y="4293096"/>
            <a:ext cx="288032" cy="369332"/>
          </a:xfrm>
          <a:prstGeom prst="rect">
            <a:avLst/>
          </a:prstGeom>
          <a:solidFill>
            <a:schemeClr val="bg1"/>
          </a:solidFill>
        </p:spPr>
        <p:txBody>
          <a:bodyPr wrap="square" rtlCol="0">
            <a:spAutoFit/>
          </a:bodyPr>
          <a:lstStyle/>
          <a:p>
            <a:r>
              <a:rPr lang="en-US" dirty="0"/>
              <a:t>1</a:t>
            </a:r>
          </a:p>
        </p:txBody>
      </p:sp>
      <p:sp>
        <p:nvSpPr>
          <p:cNvPr id="9" name="TextBox 8">
            <a:extLst>
              <a:ext uri="{FF2B5EF4-FFF2-40B4-BE49-F238E27FC236}">
                <a16:creationId xmlns:a16="http://schemas.microsoft.com/office/drawing/2014/main" id="{F9DD7099-74B4-6881-33D1-FDB2F580035E}"/>
              </a:ext>
            </a:extLst>
          </p:cNvPr>
          <p:cNvSpPr txBox="1"/>
          <p:nvPr/>
        </p:nvSpPr>
        <p:spPr>
          <a:xfrm flipH="1">
            <a:off x="5541311" y="4304709"/>
            <a:ext cx="288032" cy="369332"/>
          </a:xfrm>
          <a:prstGeom prst="rect">
            <a:avLst/>
          </a:prstGeom>
          <a:solidFill>
            <a:schemeClr val="bg1"/>
          </a:solidFill>
        </p:spPr>
        <p:txBody>
          <a:bodyPr wrap="square" rtlCol="0">
            <a:spAutoFit/>
          </a:bodyPr>
          <a:lstStyle/>
          <a:p>
            <a:r>
              <a:rPr lang="en-US" dirty="0"/>
              <a:t>N</a:t>
            </a:r>
          </a:p>
        </p:txBody>
      </p:sp>
      <p:pic>
        <p:nvPicPr>
          <p:cNvPr id="12290" name="Picture 2" descr="Many-to-many">
            <a:extLst>
              <a:ext uri="{FF2B5EF4-FFF2-40B4-BE49-F238E27FC236}">
                <a16:creationId xmlns:a16="http://schemas.microsoft.com/office/drawing/2014/main" id="{D94C0DAA-1C2C-F589-CE5B-C7CF707664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075290"/>
            <a:ext cx="4287274" cy="119392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47AA226-05B6-FD9D-3B18-184B225A03C8}"/>
              </a:ext>
            </a:extLst>
          </p:cNvPr>
          <p:cNvSpPr txBox="1"/>
          <p:nvPr/>
        </p:nvSpPr>
        <p:spPr>
          <a:xfrm flipH="1">
            <a:off x="7086686" y="4289321"/>
            <a:ext cx="288032" cy="369332"/>
          </a:xfrm>
          <a:prstGeom prst="rect">
            <a:avLst/>
          </a:prstGeom>
          <a:solidFill>
            <a:schemeClr val="bg1"/>
          </a:solidFill>
        </p:spPr>
        <p:txBody>
          <a:bodyPr wrap="square" rtlCol="0">
            <a:spAutoFit/>
          </a:bodyPr>
          <a:lstStyle/>
          <a:p>
            <a:r>
              <a:rPr lang="en-US" dirty="0"/>
              <a:t>N</a:t>
            </a:r>
          </a:p>
        </p:txBody>
      </p:sp>
    </p:spTree>
    <p:extLst>
      <p:ext uri="{BB962C8B-B14F-4D97-AF65-F5344CB8AC3E}">
        <p14:creationId xmlns:p14="http://schemas.microsoft.com/office/powerpoint/2010/main" val="351432282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3297D-8060-D342-841F-EC1DA51CE78A}"/>
              </a:ext>
            </a:extLst>
          </p:cNvPr>
          <p:cNvSpPr>
            <a:spLocks noGrp="1"/>
          </p:cNvSpPr>
          <p:nvPr>
            <p:ph type="title"/>
          </p:nvPr>
        </p:nvSpPr>
        <p:spPr/>
        <p:txBody>
          <a:bodyPr/>
          <a:lstStyle/>
          <a:p>
            <a:r>
              <a:rPr lang="en-US" dirty="0"/>
              <a:t>Relationship</a:t>
            </a:r>
          </a:p>
        </p:txBody>
      </p:sp>
      <p:sp>
        <p:nvSpPr>
          <p:cNvPr id="3" name="Rectangle 2">
            <a:extLst>
              <a:ext uri="{FF2B5EF4-FFF2-40B4-BE49-F238E27FC236}">
                <a16:creationId xmlns:a16="http://schemas.microsoft.com/office/drawing/2014/main" id="{EB095275-6970-28F2-2175-1271CBBAB45D}"/>
              </a:ext>
            </a:extLst>
          </p:cNvPr>
          <p:cNvSpPr/>
          <p:nvPr/>
        </p:nvSpPr>
        <p:spPr>
          <a:xfrm>
            <a:off x="179512"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Customer</a:t>
            </a:r>
          </a:p>
        </p:txBody>
      </p:sp>
      <p:sp>
        <p:nvSpPr>
          <p:cNvPr id="4" name="Rectangle 3">
            <a:extLst>
              <a:ext uri="{FF2B5EF4-FFF2-40B4-BE49-F238E27FC236}">
                <a16:creationId xmlns:a16="http://schemas.microsoft.com/office/drawing/2014/main" id="{6BB43B84-247D-A079-8A91-9CFAA222937D}"/>
              </a:ext>
            </a:extLst>
          </p:cNvPr>
          <p:cNvSpPr/>
          <p:nvPr/>
        </p:nvSpPr>
        <p:spPr>
          <a:xfrm>
            <a:off x="3851920"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Car</a:t>
            </a:r>
          </a:p>
        </p:txBody>
      </p:sp>
      <p:sp>
        <p:nvSpPr>
          <p:cNvPr id="5" name="Rectangle 4">
            <a:extLst>
              <a:ext uri="{FF2B5EF4-FFF2-40B4-BE49-F238E27FC236}">
                <a16:creationId xmlns:a16="http://schemas.microsoft.com/office/drawing/2014/main" id="{FB6D58AC-1C85-3988-3570-9FD5C13119A2}"/>
              </a:ext>
            </a:extLst>
          </p:cNvPr>
          <p:cNvSpPr/>
          <p:nvPr/>
        </p:nvSpPr>
        <p:spPr>
          <a:xfrm>
            <a:off x="7525416" y="3501008"/>
            <a:ext cx="1511080" cy="79208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Accident</a:t>
            </a:r>
          </a:p>
        </p:txBody>
      </p:sp>
      <p:sp>
        <p:nvSpPr>
          <p:cNvPr id="7" name="Frame 6">
            <a:extLst>
              <a:ext uri="{FF2B5EF4-FFF2-40B4-BE49-F238E27FC236}">
                <a16:creationId xmlns:a16="http://schemas.microsoft.com/office/drawing/2014/main" id="{B5C17D72-4E42-6D3F-FE21-CCB896C6C17D}"/>
              </a:ext>
            </a:extLst>
          </p:cNvPr>
          <p:cNvSpPr/>
          <p:nvPr/>
        </p:nvSpPr>
        <p:spPr>
          <a:xfrm>
            <a:off x="3853008" y="3501008"/>
            <a:ext cx="1511080" cy="792088"/>
          </a:xfrm>
          <a:prstGeom prst="fram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Diamond 8">
            <a:extLst>
              <a:ext uri="{FF2B5EF4-FFF2-40B4-BE49-F238E27FC236}">
                <a16:creationId xmlns:a16="http://schemas.microsoft.com/office/drawing/2014/main" id="{ED7BAF9E-3C5E-5D8A-EF6C-E7FE81182717}"/>
              </a:ext>
            </a:extLst>
          </p:cNvPr>
          <p:cNvSpPr/>
          <p:nvPr/>
        </p:nvSpPr>
        <p:spPr>
          <a:xfrm>
            <a:off x="2339752" y="3501008"/>
            <a:ext cx="1080118" cy="792088"/>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iamond 10">
            <a:extLst>
              <a:ext uri="{FF2B5EF4-FFF2-40B4-BE49-F238E27FC236}">
                <a16:creationId xmlns:a16="http://schemas.microsoft.com/office/drawing/2014/main" id="{BBB1C10C-B939-CB69-FC9D-2EB726CAF2C6}"/>
              </a:ext>
            </a:extLst>
          </p:cNvPr>
          <p:cNvSpPr/>
          <p:nvPr/>
        </p:nvSpPr>
        <p:spPr>
          <a:xfrm>
            <a:off x="6012160" y="3528662"/>
            <a:ext cx="792088" cy="792088"/>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t>has</a:t>
            </a:r>
          </a:p>
        </p:txBody>
      </p:sp>
      <p:sp>
        <p:nvSpPr>
          <p:cNvPr id="12" name="Diamond 11">
            <a:extLst>
              <a:ext uri="{FF2B5EF4-FFF2-40B4-BE49-F238E27FC236}">
                <a16:creationId xmlns:a16="http://schemas.microsoft.com/office/drawing/2014/main" id="{BA218774-A636-E5A4-35AE-D41469A7BEE6}"/>
              </a:ext>
            </a:extLst>
          </p:cNvPr>
          <p:cNvSpPr/>
          <p:nvPr/>
        </p:nvSpPr>
        <p:spPr>
          <a:xfrm>
            <a:off x="2483768" y="3573016"/>
            <a:ext cx="864096" cy="648072"/>
          </a:xfrm>
          <a:prstGeom prst="diamon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800" dirty="0"/>
              <a:t>owns</a:t>
            </a:r>
          </a:p>
        </p:txBody>
      </p:sp>
      <p:cxnSp>
        <p:nvCxnSpPr>
          <p:cNvPr id="63" name="Straight Connector 62">
            <a:extLst>
              <a:ext uri="{FF2B5EF4-FFF2-40B4-BE49-F238E27FC236}">
                <a16:creationId xmlns:a16="http://schemas.microsoft.com/office/drawing/2014/main" id="{F1BAB6BB-9A41-5695-A4A5-AD3DC1A82E66}"/>
              </a:ext>
            </a:extLst>
          </p:cNvPr>
          <p:cNvCxnSpPr>
            <a:cxnSpLocks/>
            <a:stCxn id="3" idx="3"/>
            <a:endCxn id="9" idx="1"/>
          </p:cNvCxnSpPr>
          <p:nvPr/>
        </p:nvCxnSpPr>
        <p:spPr>
          <a:xfrm>
            <a:off x="1690592" y="3897052"/>
            <a:ext cx="64916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57C804C9-D443-F009-9D88-EA63E7D5ECA7}"/>
              </a:ext>
            </a:extLst>
          </p:cNvPr>
          <p:cNvCxnSpPr>
            <a:cxnSpLocks/>
            <a:endCxn id="7" idx="1"/>
          </p:cNvCxnSpPr>
          <p:nvPr/>
        </p:nvCxnSpPr>
        <p:spPr>
          <a:xfrm>
            <a:off x="3419870" y="3897052"/>
            <a:ext cx="43313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2EFE24E1-B073-F508-117F-BEAF8DB2B4A8}"/>
              </a:ext>
            </a:extLst>
          </p:cNvPr>
          <p:cNvCxnSpPr>
            <a:cxnSpLocks/>
            <a:endCxn id="11" idx="1"/>
          </p:cNvCxnSpPr>
          <p:nvPr/>
        </p:nvCxnSpPr>
        <p:spPr>
          <a:xfrm>
            <a:off x="5388767" y="3918993"/>
            <a:ext cx="623393" cy="571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05C2CD0-B8AA-F7F6-F020-6581D6AC3C6A}"/>
              </a:ext>
            </a:extLst>
          </p:cNvPr>
          <p:cNvCxnSpPr>
            <a:cxnSpLocks/>
            <a:stCxn id="11" idx="3"/>
            <a:endCxn id="5" idx="1"/>
          </p:cNvCxnSpPr>
          <p:nvPr/>
        </p:nvCxnSpPr>
        <p:spPr>
          <a:xfrm flipV="1">
            <a:off x="6804248" y="3897052"/>
            <a:ext cx="721168" cy="2765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38099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2AFF7B24-DDEF-473F-A7DA-58AF59CB0977}" type="slidenum">
              <a:rPr lang="en-GB" altLang="en-US"/>
              <a:pPr/>
              <a:t>47</a:t>
            </a:fld>
            <a:endParaRPr lang="en-GB" altLang="en-US"/>
          </a:p>
        </p:txBody>
      </p:sp>
      <p:sp>
        <p:nvSpPr>
          <p:cNvPr id="159746" name="Rectangle 1026"/>
          <p:cNvSpPr>
            <a:spLocks noGrp="1" noChangeArrowheads="1"/>
          </p:cNvSpPr>
          <p:nvPr>
            <p:ph type="title"/>
          </p:nvPr>
        </p:nvSpPr>
        <p:spPr/>
        <p:txBody>
          <a:bodyPr>
            <a:normAutofit fontScale="90000"/>
          </a:bodyPr>
          <a:lstStyle/>
          <a:p>
            <a:pPr>
              <a:defRPr/>
            </a:pPr>
            <a:r>
              <a:rPr lang="en-AU" b="1">
                <a:latin typeface="Times" pitchFamily="18" charset="0"/>
                <a:ea typeface="+mn-ea"/>
                <a:cs typeface="Times New Roman" pitchFamily="18" charset="0"/>
              </a:rPr>
              <a:t>Semantic net of </a:t>
            </a:r>
            <a:r>
              <a:rPr lang="en-AU" b="1" i="1">
                <a:latin typeface="Times" pitchFamily="18" charset="0"/>
                <a:ea typeface="+mn-ea"/>
                <a:cs typeface="Times New Roman" pitchFamily="18" charset="0"/>
              </a:rPr>
              <a:t>Has</a:t>
            </a:r>
            <a:r>
              <a:rPr lang="en-AU" b="1">
                <a:latin typeface="Times" pitchFamily="18" charset="0"/>
                <a:ea typeface="+mn-ea"/>
                <a:cs typeface="Times New Roman" pitchFamily="18" charset="0"/>
              </a:rPr>
              <a:t> relationship type</a:t>
            </a:r>
            <a:endParaRPr lang="en-GB">
              <a:latin typeface="Times" pitchFamily="18" charset="0"/>
              <a:ea typeface="+mn-ea"/>
            </a:endParaRPr>
          </a:p>
        </p:txBody>
      </p:sp>
      <p:pic>
        <p:nvPicPr>
          <p:cNvPr id="36867" name="Picture 1029" descr="DS3-Figure 11-0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1600200"/>
            <a:ext cx="73152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9263DBA-F3E8-45B2-99FB-44A811699D16}" type="slidenum">
              <a:rPr lang="en-GB" altLang="en-US"/>
              <a:pPr/>
              <a:t>48</a:t>
            </a:fld>
            <a:endParaRPr lang="en-GB" altLang="en-US"/>
          </a:p>
        </p:txBody>
      </p:sp>
      <p:sp>
        <p:nvSpPr>
          <p:cNvPr id="160770" name="Rectangle 2"/>
          <p:cNvSpPr>
            <a:spLocks noGrp="1" noChangeArrowheads="1"/>
          </p:cNvSpPr>
          <p:nvPr>
            <p:ph type="title"/>
          </p:nvPr>
        </p:nvSpPr>
        <p:spPr>
          <a:xfrm>
            <a:off x="381000" y="266700"/>
            <a:ext cx="8458200" cy="1104900"/>
          </a:xfrm>
        </p:spPr>
        <p:txBody>
          <a:bodyPr>
            <a:normAutofit fontScale="90000"/>
          </a:bodyPr>
          <a:lstStyle/>
          <a:p>
            <a:pPr>
              <a:defRPr/>
            </a:pPr>
            <a:r>
              <a:rPr lang="en-GB" b="1">
                <a:latin typeface="Times" pitchFamily="18" charset="0"/>
                <a:ea typeface="+mn-ea"/>
              </a:rPr>
              <a:t>ER </a:t>
            </a:r>
            <a:r>
              <a:rPr lang="en-AU" b="1">
                <a:latin typeface="Times" pitchFamily="18" charset="0"/>
                <a:ea typeface="+mn-ea"/>
                <a:cs typeface="Times New Roman" pitchFamily="18" charset="0"/>
              </a:rPr>
              <a:t>diagram of </a:t>
            </a:r>
            <a:r>
              <a:rPr lang="en-AU" b="1">
                <a:latin typeface="Times" pitchFamily="18" charset="0"/>
                <a:ea typeface="+mn-ea"/>
                <a:cs typeface="Arial" charset="0"/>
              </a:rPr>
              <a:t>Branch </a:t>
            </a:r>
            <a:r>
              <a:rPr lang="en-AU" b="1" i="1">
                <a:latin typeface="Times" pitchFamily="18" charset="0"/>
                <a:ea typeface="+mn-ea"/>
                <a:cs typeface="Arial" charset="0"/>
              </a:rPr>
              <a:t>Has</a:t>
            </a:r>
            <a:r>
              <a:rPr lang="en-AU" b="1">
                <a:latin typeface="Times" pitchFamily="18" charset="0"/>
                <a:ea typeface="+mn-ea"/>
                <a:cs typeface="Arial" charset="0"/>
              </a:rPr>
              <a:t> Staff </a:t>
            </a:r>
            <a:r>
              <a:rPr lang="en-AU" b="1">
                <a:latin typeface="Times" pitchFamily="18" charset="0"/>
                <a:ea typeface="+mn-ea"/>
                <a:cs typeface="Times New Roman" pitchFamily="18" charset="0"/>
              </a:rPr>
              <a:t>relationship </a:t>
            </a:r>
            <a:endParaRPr lang="en-GB" b="1">
              <a:latin typeface="Times" pitchFamily="18" charset="0"/>
              <a:ea typeface="+mn-ea"/>
              <a:cs typeface="Times New Roman" pitchFamily="18" charset="0"/>
            </a:endParaRPr>
          </a:p>
        </p:txBody>
      </p:sp>
      <p:pic>
        <p:nvPicPr>
          <p:cNvPr id="37891" name="Picture 6" descr="DS3-Figure 11-0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 y="1828800"/>
            <a:ext cx="6248400" cy="3436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6535B67-837F-49CF-A4B5-22338AEA7BE6}" type="slidenum">
              <a:rPr lang="en-GB" altLang="en-US"/>
              <a:pPr/>
              <a:t>49</a:t>
            </a:fld>
            <a:endParaRPr lang="en-GB" altLang="en-US"/>
          </a:p>
        </p:txBody>
      </p:sp>
      <p:sp>
        <p:nvSpPr>
          <p:cNvPr id="3584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Relationship Types</a:t>
            </a:r>
          </a:p>
        </p:txBody>
      </p:sp>
      <p:sp>
        <p:nvSpPr>
          <p:cNvPr id="35843" name="Rectangle 3"/>
          <p:cNvSpPr>
            <a:spLocks noGrp="1" noChangeArrowheads="1"/>
          </p:cNvSpPr>
          <p:nvPr>
            <p:ph type="body" idx="1"/>
          </p:nvPr>
        </p:nvSpPr>
        <p:spPr>
          <a:xfrm>
            <a:off x="381000" y="1676400"/>
            <a:ext cx="83058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Degree of a Relationship</a:t>
            </a:r>
          </a:p>
          <a:p>
            <a:pPr lvl="1"/>
            <a:r>
              <a:rPr lang="en-GB" altLang="en-US" b="1">
                <a:latin typeface="Times" panose="02020603050405020304" pitchFamily="18" charset="0"/>
              </a:rPr>
              <a:t>Number of participating entities in  relationship.</a:t>
            </a:r>
          </a:p>
          <a:p>
            <a:pPr lvl="1">
              <a:lnSpc>
                <a:spcPct val="50000"/>
              </a:lnSpc>
            </a:pPr>
            <a:endParaRPr lang="en-GB" altLang="en-US" b="1">
              <a:latin typeface="Times" panose="02020603050405020304" pitchFamily="18" charset="0"/>
            </a:endParaRPr>
          </a:p>
          <a:p>
            <a:r>
              <a:rPr lang="en-AU" altLang="en-US" b="1">
                <a:latin typeface="Times" panose="02020603050405020304" pitchFamily="18" charset="0"/>
                <a:cs typeface="Times New Roman" panose="02020603050405020304" pitchFamily="18" charset="0"/>
              </a:rPr>
              <a:t>Relationship of degree :</a:t>
            </a:r>
          </a:p>
          <a:p>
            <a:pPr lvl="1"/>
            <a:r>
              <a:rPr lang="en-AU" altLang="en-US" b="1">
                <a:latin typeface="Times" panose="02020603050405020304" pitchFamily="18" charset="0"/>
                <a:cs typeface="Times New Roman" panose="02020603050405020304" pitchFamily="18" charset="0"/>
              </a:rPr>
              <a:t>two is binary </a:t>
            </a:r>
          </a:p>
          <a:p>
            <a:pPr lvl="1"/>
            <a:r>
              <a:rPr lang="en-AU" altLang="en-US" b="1">
                <a:latin typeface="Times" panose="02020603050405020304" pitchFamily="18" charset="0"/>
                <a:cs typeface="Times New Roman" panose="02020603050405020304" pitchFamily="18" charset="0"/>
              </a:rPr>
              <a:t>three is ternary</a:t>
            </a:r>
          </a:p>
          <a:p>
            <a:pPr lvl="1"/>
            <a:r>
              <a:rPr lang="en-AU" altLang="en-US" b="1">
                <a:latin typeface="Times" panose="02020603050405020304" pitchFamily="18" charset="0"/>
                <a:cs typeface="Times New Roman" panose="02020603050405020304" pitchFamily="18" charset="0"/>
              </a:rPr>
              <a:t>four is quaternary.</a:t>
            </a:r>
            <a:endParaRPr lang="en-GB" altLang="en-US" b="1">
              <a:latin typeface="Times" panose="02020603050405020304" pitchFamily="18" charset="0"/>
              <a:cs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584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584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584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3584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3584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499"/>
                                          </p:stCondLst>
                                        </p:cTn>
                                        <p:tgtEl>
                                          <p:spTgt spid="358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DB969F87-C268-4ACC-90EF-BB2DF7FBB1E4}" type="slidenum">
              <a:rPr lang="en-GB" altLang="en-US"/>
              <a:pPr/>
              <a:t>50</a:t>
            </a:fld>
            <a:endParaRPr lang="en-GB" altLang="en-US"/>
          </a:p>
        </p:txBody>
      </p:sp>
      <p:sp>
        <p:nvSpPr>
          <p:cNvPr id="161794" name="Rectangle 2"/>
          <p:cNvSpPr>
            <a:spLocks noGrp="1" noChangeArrowheads="1"/>
          </p:cNvSpPr>
          <p:nvPr>
            <p:ph type="title"/>
          </p:nvPr>
        </p:nvSpPr>
        <p:spPr>
          <a:xfrm>
            <a:off x="381000" y="266700"/>
            <a:ext cx="7924800" cy="1104900"/>
          </a:xfrm>
        </p:spPr>
        <p:txBody>
          <a:bodyPr>
            <a:normAutofit fontScale="90000"/>
          </a:bodyPr>
          <a:lstStyle/>
          <a:p>
            <a:pPr>
              <a:defRPr/>
            </a:pPr>
            <a:r>
              <a:rPr lang="en-AU" b="1">
                <a:latin typeface="Times" pitchFamily="18" charset="0"/>
                <a:ea typeface="+mn-ea"/>
                <a:cs typeface="Times New Roman" pitchFamily="18" charset="0"/>
              </a:rPr>
              <a:t>Binary relationship called </a:t>
            </a:r>
            <a:r>
              <a:rPr lang="en-AU" b="1" i="1">
                <a:latin typeface="Times" pitchFamily="18" charset="0"/>
                <a:ea typeface="+mn-ea"/>
                <a:cs typeface="Times New Roman" pitchFamily="18" charset="0"/>
              </a:rPr>
              <a:t>P</a:t>
            </a:r>
            <a:r>
              <a:rPr lang="en-AU" b="1" i="1">
                <a:latin typeface="Times" pitchFamily="18" charset="0"/>
                <a:ea typeface="+mn-ea"/>
                <a:cs typeface="Arial" charset="0"/>
              </a:rPr>
              <a:t>Owns</a:t>
            </a:r>
            <a:endParaRPr lang="en-GB">
              <a:latin typeface="Times" pitchFamily="18" charset="0"/>
              <a:ea typeface="+mn-ea"/>
            </a:endParaRPr>
          </a:p>
        </p:txBody>
      </p:sp>
      <p:pic>
        <p:nvPicPr>
          <p:cNvPr id="161797" name="Picture 5" descr="DS3-Figure 11-0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905000"/>
            <a:ext cx="779145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1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5C5B37E3-3111-45BC-AFBC-08D18F081361}" type="slidenum">
              <a:rPr lang="en-GB" altLang="en-US"/>
              <a:pPr/>
              <a:t>51</a:t>
            </a:fld>
            <a:endParaRPr lang="en-GB" altLang="en-US"/>
          </a:p>
        </p:txBody>
      </p:sp>
      <p:sp>
        <p:nvSpPr>
          <p:cNvPr id="162818" name="Rectangle 2"/>
          <p:cNvSpPr>
            <a:spLocks noGrp="1" noChangeArrowheads="1"/>
          </p:cNvSpPr>
          <p:nvPr>
            <p:ph type="title"/>
          </p:nvPr>
        </p:nvSpPr>
        <p:spPr/>
        <p:txBody>
          <a:bodyPr>
            <a:normAutofit fontScale="90000"/>
          </a:bodyPr>
          <a:lstStyle/>
          <a:p>
            <a:pPr>
              <a:defRPr/>
            </a:pPr>
            <a:r>
              <a:rPr lang="en-AU" b="1">
                <a:latin typeface="Times" pitchFamily="18" charset="0"/>
                <a:ea typeface="+mn-ea"/>
                <a:cs typeface="Times New Roman" pitchFamily="18" charset="0"/>
              </a:rPr>
              <a:t>Ternary relationship called </a:t>
            </a:r>
            <a:r>
              <a:rPr lang="en-AU" b="1" i="1">
                <a:latin typeface="Times" pitchFamily="18" charset="0"/>
                <a:ea typeface="+mn-ea"/>
                <a:cs typeface="Arial" charset="0"/>
              </a:rPr>
              <a:t>Registers</a:t>
            </a:r>
            <a:endParaRPr lang="en-GB">
              <a:latin typeface="Times" pitchFamily="18" charset="0"/>
              <a:ea typeface="+mn-ea"/>
            </a:endParaRPr>
          </a:p>
        </p:txBody>
      </p:sp>
      <p:pic>
        <p:nvPicPr>
          <p:cNvPr id="162821" name="Picture 5" descr="DS3-Figure 11-0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905000"/>
            <a:ext cx="7315200" cy="264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28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EB7919F-11A1-402B-A4D1-6EA6566A430B}" type="slidenum">
              <a:rPr lang="en-GB" altLang="en-US"/>
              <a:pPr/>
              <a:t>52</a:t>
            </a:fld>
            <a:endParaRPr lang="en-GB" altLang="en-US"/>
          </a:p>
        </p:txBody>
      </p:sp>
      <p:sp>
        <p:nvSpPr>
          <p:cNvPr id="163842" name="Rectangle 2"/>
          <p:cNvSpPr>
            <a:spLocks noGrp="1" noChangeArrowheads="1"/>
          </p:cNvSpPr>
          <p:nvPr>
            <p:ph type="title"/>
          </p:nvPr>
        </p:nvSpPr>
        <p:spPr/>
        <p:txBody>
          <a:bodyPr>
            <a:normAutofit fontScale="90000"/>
          </a:bodyPr>
          <a:lstStyle/>
          <a:p>
            <a:pPr>
              <a:defRPr/>
            </a:pPr>
            <a:r>
              <a:rPr lang="en-AU" b="1" dirty="0">
                <a:latin typeface="Times" pitchFamily="18" charset="0"/>
                <a:ea typeface="+mn-ea"/>
                <a:cs typeface="Times New Roman" pitchFamily="18" charset="0"/>
              </a:rPr>
              <a:t>Quaternary relationship called </a:t>
            </a:r>
            <a:r>
              <a:rPr lang="en-AU" b="1" i="1" dirty="0">
                <a:latin typeface="Times" pitchFamily="18" charset="0"/>
                <a:ea typeface="+mn-ea"/>
                <a:cs typeface="Arial" charset="0"/>
              </a:rPr>
              <a:t>Arranges</a:t>
            </a:r>
          </a:p>
        </p:txBody>
      </p:sp>
      <p:pic>
        <p:nvPicPr>
          <p:cNvPr id="43011" name="Picture 5" descr="DS3-Figure 11-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7162800" cy="359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EB7919F-11A1-402B-A4D1-6EA6566A430B}" type="slidenum">
              <a:rPr lang="en-GB" altLang="en-US"/>
              <a:pPr/>
              <a:t>53</a:t>
            </a:fld>
            <a:endParaRPr lang="en-GB" altLang="en-US"/>
          </a:p>
        </p:txBody>
      </p:sp>
      <p:sp>
        <p:nvSpPr>
          <p:cNvPr id="163842" name="Rectangle 2"/>
          <p:cNvSpPr>
            <a:spLocks noGrp="1" noChangeArrowheads="1"/>
          </p:cNvSpPr>
          <p:nvPr>
            <p:ph type="title"/>
          </p:nvPr>
        </p:nvSpPr>
        <p:spPr/>
        <p:txBody>
          <a:bodyPr>
            <a:normAutofit/>
          </a:bodyPr>
          <a:lstStyle/>
          <a:p>
            <a:pPr>
              <a:defRPr/>
            </a:pPr>
            <a:r>
              <a:rPr lang="en-AU" b="1" dirty="0">
                <a:latin typeface="Times" pitchFamily="18" charset="0"/>
                <a:ea typeface="+mn-ea"/>
                <a:cs typeface="Times New Roman" pitchFamily="18" charset="0"/>
              </a:rPr>
              <a:t>Try this</a:t>
            </a:r>
            <a:endParaRPr lang="en-AU" b="1" i="1" dirty="0">
              <a:latin typeface="Times" pitchFamily="18" charset="0"/>
              <a:ea typeface="+mn-ea"/>
              <a:cs typeface="Arial" charset="0"/>
            </a:endParaRPr>
          </a:p>
        </p:txBody>
      </p:sp>
      <p:sp>
        <p:nvSpPr>
          <p:cNvPr id="2" name="TextBox 1">
            <a:extLst>
              <a:ext uri="{FF2B5EF4-FFF2-40B4-BE49-F238E27FC236}">
                <a16:creationId xmlns:a16="http://schemas.microsoft.com/office/drawing/2014/main" id="{EC501A7C-0C7B-E7D9-5278-7F373F17154D}"/>
              </a:ext>
            </a:extLst>
          </p:cNvPr>
          <p:cNvSpPr txBox="1"/>
          <p:nvPr/>
        </p:nvSpPr>
        <p:spPr>
          <a:xfrm>
            <a:off x="4788024" y="1902023"/>
            <a:ext cx="3974976" cy="923330"/>
          </a:xfrm>
          <a:prstGeom prst="rect">
            <a:avLst/>
          </a:prstGeom>
          <a:solidFill>
            <a:schemeClr val="bg1"/>
          </a:solidFill>
        </p:spPr>
        <p:txBody>
          <a:bodyPr wrap="square" rtlCol="0">
            <a:spAutoFit/>
          </a:bodyPr>
          <a:lstStyle/>
          <a:p>
            <a:r>
              <a:rPr lang="en-US" dirty="0"/>
              <a:t>Student  enrolls for a course along with instructor teaching the course and the classroom where it is taught</a:t>
            </a:r>
          </a:p>
        </p:txBody>
      </p:sp>
    </p:spTree>
    <p:extLst>
      <p:ext uri="{BB962C8B-B14F-4D97-AF65-F5344CB8AC3E}">
        <p14:creationId xmlns:p14="http://schemas.microsoft.com/office/powerpoint/2010/main" val="2740257786"/>
      </p:ext>
    </p:extLst>
  </p:cSld>
  <p:clrMapOvr>
    <a:masterClrMapping/>
  </p:clrMapOvr>
  <p:transition>
    <p:wipe dir="d"/>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EB7919F-11A1-402B-A4D1-6EA6566A430B}" type="slidenum">
              <a:rPr lang="en-GB" altLang="en-US"/>
              <a:pPr/>
              <a:t>54</a:t>
            </a:fld>
            <a:endParaRPr lang="en-GB" altLang="en-US"/>
          </a:p>
        </p:txBody>
      </p:sp>
      <p:sp>
        <p:nvSpPr>
          <p:cNvPr id="163842" name="Rectangle 2"/>
          <p:cNvSpPr>
            <a:spLocks noGrp="1" noChangeArrowheads="1"/>
          </p:cNvSpPr>
          <p:nvPr>
            <p:ph type="title"/>
          </p:nvPr>
        </p:nvSpPr>
        <p:spPr/>
        <p:txBody>
          <a:bodyPr>
            <a:normAutofit/>
          </a:bodyPr>
          <a:lstStyle/>
          <a:p>
            <a:pPr>
              <a:defRPr/>
            </a:pPr>
            <a:r>
              <a:rPr lang="en-AU" b="1" dirty="0">
                <a:latin typeface="Times" pitchFamily="18" charset="0"/>
                <a:ea typeface="+mn-ea"/>
                <a:cs typeface="Times New Roman" pitchFamily="18" charset="0"/>
              </a:rPr>
              <a:t>Try this</a:t>
            </a:r>
            <a:endParaRPr lang="en-AU" b="1" i="1" dirty="0">
              <a:latin typeface="Times" pitchFamily="18" charset="0"/>
              <a:ea typeface="+mn-ea"/>
              <a:cs typeface="Arial" charset="0"/>
            </a:endParaRPr>
          </a:p>
        </p:txBody>
      </p:sp>
      <p:pic>
        <p:nvPicPr>
          <p:cNvPr id="43011" name="Picture 5" descr="DS3-Figure 11-0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52600"/>
            <a:ext cx="7162800" cy="359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EC501A7C-0C7B-E7D9-5278-7F373F17154D}"/>
              </a:ext>
            </a:extLst>
          </p:cNvPr>
          <p:cNvSpPr txBox="1"/>
          <p:nvPr/>
        </p:nvSpPr>
        <p:spPr>
          <a:xfrm>
            <a:off x="4788024" y="1902023"/>
            <a:ext cx="3974976" cy="923330"/>
          </a:xfrm>
          <a:prstGeom prst="rect">
            <a:avLst/>
          </a:prstGeom>
          <a:solidFill>
            <a:schemeClr val="bg1"/>
          </a:solidFill>
        </p:spPr>
        <p:txBody>
          <a:bodyPr wrap="square" rtlCol="0">
            <a:spAutoFit/>
          </a:bodyPr>
          <a:lstStyle/>
          <a:p>
            <a:r>
              <a:rPr lang="en-US" dirty="0"/>
              <a:t>Student is enrolls for a course along with instructor teaching the course and the classroom where it is taught</a:t>
            </a:r>
          </a:p>
        </p:txBody>
      </p:sp>
      <p:sp>
        <p:nvSpPr>
          <p:cNvPr id="3" name="TextBox 2">
            <a:extLst>
              <a:ext uri="{FF2B5EF4-FFF2-40B4-BE49-F238E27FC236}">
                <a16:creationId xmlns:a16="http://schemas.microsoft.com/office/drawing/2014/main" id="{62DCCFF3-7C5A-4960-9B7D-04E2A2A9A547}"/>
              </a:ext>
            </a:extLst>
          </p:cNvPr>
          <p:cNvSpPr txBox="1"/>
          <p:nvPr/>
        </p:nvSpPr>
        <p:spPr>
          <a:xfrm>
            <a:off x="3347864" y="3429000"/>
            <a:ext cx="792088" cy="307777"/>
          </a:xfrm>
          <a:prstGeom prst="rect">
            <a:avLst/>
          </a:prstGeom>
          <a:solidFill>
            <a:schemeClr val="bg1"/>
          </a:solidFill>
        </p:spPr>
        <p:txBody>
          <a:bodyPr wrap="square" rtlCol="0">
            <a:spAutoFit/>
          </a:bodyPr>
          <a:lstStyle/>
          <a:p>
            <a:r>
              <a:rPr lang="en-US" sz="1400" dirty="0"/>
              <a:t>Enrolls</a:t>
            </a:r>
          </a:p>
        </p:txBody>
      </p:sp>
      <p:sp>
        <p:nvSpPr>
          <p:cNvPr id="4" name="TextBox 3">
            <a:extLst>
              <a:ext uri="{FF2B5EF4-FFF2-40B4-BE49-F238E27FC236}">
                <a16:creationId xmlns:a16="http://schemas.microsoft.com/office/drawing/2014/main" id="{9757CC0D-50EC-ABEE-6EE9-AD6A93F04F1C}"/>
              </a:ext>
            </a:extLst>
          </p:cNvPr>
          <p:cNvSpPr txBox="1"/>
          <p:nvPr/>
        </p:nvSpPr>
        <p:spPr>
          <a:xfrm>
            <a:off x="3347863" y="2132856"/>
            <a:ext cx="1008113" cy="369332"/>
          </a:xfrm>
          <a:prstGeom prst="rect">
            <a:avLst/>
          </a:prstGeom>
          <a:solidFill>
            <a:schemeClr val="bg1"/>
          </a:solidFill>
        </p:spPr>
        <p:txBody>
          <a:bodyPr wrap="square" rtlCol="0">
            <a:spAutoFit/>
          </a:bodyPr>
          <a:lstStyle/>
          <a:p>
            <a:r>
              <a:rPr lang="en-US" dirty="0"/>
              <a:t>Course</a:t>
            </a:r>
          </a:p>
        </p:txBody>
      </p:sp>
      <p:sp>
        <p:nvSpPr>
          <p:cNvPr id="5" name="TextBox 4">
            <a:extLst>
              <a:ext uri="{FF2B5EF4-FFF2-40B4-BE49-F238E27FC236}">
                <a16:creationId xmlns:a16="http://schemas.microsoft.com/office/drawing/2014/main" id="{4DB4BA84-FB2C-B5C2-4FA1-9CD11BA7B01B}"/>
              </a:ext>
            </a:extLst>
          </p:cNvPr>
          <p:cNvSpPr txBox="1"/>
          <p:nvPr/>
        </p:nvSpPr>
        <p:spPr>
          <a:xfrm>
            <a:off x="1008719" y="3367445"/>
            <a:ext cx="1008113" cy="369332"/>
          </a:xfrm>
          <a:prstGeom prst="rect">
            <a:avLst/>
          </a:prstGeom>
          <a:solidFill>
            <a:schemeClr val="bg1"/>
          </a:solidFill>
        </p:spPr>
        <p:txBody>
          <a:bodyPr wrap="square" rtlCol="0">
            <a:spAutoFit/>
          </a:bodyPr>
          <a:lstStyle/>
          <a:p>
            <a:r>
              <a:rPr lang="en-US" dirty="0"/>
              <a:t>Student</a:t>
            </a:r>
          </a:p>
        </p:txBody>
      </p:sp>
      <p:sp>
        <p:nvSpPr>
          <p:cNvPr id="6" name="TextBox 5">
            <a:extLst>
              <a:ext uri="{FF2B5EF4-FFF2-40B4-BE49-F238E27FC236}">
                <a16:creationId xmlns:a16="http://schemas.microsoft.com/office/drawing/2014/main" id="{A207EAAD-D2CD-9326-B307-27ABABE1AA98}"/>
              </a:ext>
            </a:extLst>
          </p:cNvPr>
          <p:cNvSpPr txBox="1"/>
          <p:nvPr/>
        </p:nvSpPr>
        <p:spPr>
          <a:xfrm>
            <a:off x="3059833" y="4663589"/>
            <a:ext cx="1296144" cy="369332"/>
          </a:xfrm>
          <a:prstGeom prst="rect">
            <a:avLst/>
          </a:prstGeom>
          <a:solidFill>
            <a:schemeClr val="bg1"/>
          </a:solidFill>
        </p:spPr>
        <p:txBody>
          <a:bodyPr wrap="square" rtlCol="0">
            <a:spAutoFit/>
          </a:bodyPr>
          <a:lstStyle/>
          <a:p>
            <a:r>
              <a:rPr lang="en-US" dirty="0"/>
              <a:t>Classroom</a:t>
            </a:r>
          </a:p>
        </p:txBody>
      </p:sp>
      <p:sp>
        <p:nvSpPr>
          <p:cNvPr id="7" name="TextBox 6">
            <a:extLst>
              <a:ext uri="{FF2B5EF4-FFF2-40B4-BE49-F238E27FC236}">
                <a16:creationId xmlns:a16="http://schemas.microsoft.com/office/drawing/2014/main" id="{6AA28A50-D913-48A1-AA96-A4F3ECDBAB2D}"/>
              </a:ext>
            </a:extLst>
          </p:cNvPr>
          <p:cNvSpPr txBox="1"/>
          <p:nvPr/>
        </p:nvSpPr>
        <p:spPr>
          <a:xfrm>
            <a:off x="5364088" y="3408342"/>
            <a:ext cx="1224136" cy="369332"/>
          </a:xfrm>
          <a:prstGeom prst="rect">
            <a:avLst/>
          </a:prstGeom>
          <a:solidFill>
            <a:schemeClr val="bg1"/>
          </a:solidFill>
        </p:spPr>
        <p:txBody>
          <a:bodyPr wrap="square" rtlCol="0">
            <a:spAutoFit/>
          </a:bodyPr>
          <a:lstStyle/>
          <a:p>
            <a:r>
              <a:rPr lang="en-US" dirty="0"/>
              <a:t>Instructor</a:t>
            </a:r>
          </a:p>
        </p:txBody>
      </p:sp>
    </p:spTree>
    <p:extLst>
      <p:ext uri="{BB962C8B-B14F-4D97-AF65-F5344CB8AC3E}">
        <p14:creationId xmlns:p14="http://schemas.microsoft.com/office/powerpoint/2010/main" val="587402058"/>
      </p:ext>
    </p:extLst>
  </p:cSld>
  <p:clrMapOvr>
    <a:masterClrMapping/>
  </p:clrMapOvr>
  <p:transition>
    <p:wipe dir="d"/>
  </p:transition>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7AC61F2-8AD6-42F9-9B9B-AC763251A18E}" type="slidenum">
              <a:rPr lang="en-GB" altLang="en-US"/>
              <a:pPr/>
              <a:t>55</a:t>
            </a:fld>
            <a:endParaRPr lang="en-GB" altLang="en-US"/>
          </a:p>
        </p:txBody>
      </p:sp>
      <p:sp>
        <p:nvSpPr>
          <p:cNvPr id="165890" name="Rectangle 2050"/>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Relationship Types</a:t>
            </a:r>
          </a:p>
        </p:txBody>
      </p:sp>
      <p:sp>
        <p:nvSpPr>
          <p:cNvPr id="165891" name="Rectangle 2051"/>
          <p:cNvSpPr>
            <a:spLocks noGrp="1" noChangeArrowheads="1"/>
          </p:cNvSpPr>
          <p:nvPr>
            <p:ph type="body" idx="1"/>
          </p:nvPr>
        </p:nvSpPr>
        <p:spPr>
          <a:xfrm>
            <a:off x="381000" y="1600200"/>
            <a:ext cx="78486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Recursive Relationship</a:t>
            </a:r>
          </a:p>
          <a:p>
            <a:pPr lvl="1"/>
            <a:r>
              <a:rPr lang="en-AU" altLang="en-US" b="1">
                <a:latin typeface="Times" panose="02020603050405020304" pitchFamily="18" charset="0"/>
                <a:cs typeface="Times New Roman" panose="02020603050405020304" pitchFamily="18" charset="0"/>
              </a:rPr>
              <a:t>Relationship type where </a:t>
            </a:r>
            <a:r>
              <a:rPr lang="en-AU" altLang="en-US" b="1" i="1">
                <a:latin typeface="Times" panose="02020603050405020304" pitchFamily="18" charset="0"/>
                <a:cs typeface="Times New Roman" panose="02020603050405020304" pitchFamily="18" charset="0"/>
              </a:rPr>
              <a:t>same</a:t>
            </a:r>
            <a:r>
              <a:rPr lang="en-AU" altLang="en-US" b="1">
                <a:latin typeface="Times" panose="02020603050405020304" pitchFamily="18" charset="0"/>
                <a:cs typeface="Times New Roman" panose="02020603050405020304" pitchFamily="18" charset="0"/>
              </a:rPr>
              <a:t> entity type participates more than once in </a:t>
            </a:r>
            <a:r>
              <a:rPr lang="en-AU" altLang="en-US" b="1" i="1">
                <a:latin typeface="Times" panose="02020603050405020304" pitchFamily="18" charset="0"/>
                <a:cs typeface="Times New Roman" panose="02020603050405020304" pitchFamily="18" charset="0"/>
              </a:rPr>
              <a:t>different roles</a:t>
            </a:r>
            <a:r>
              <a:rPr lang="en-AU" altLang="en-US" b="1">
                <a:latin typeface="Times" panose="02020603050405020304" pitchFamily="18" charset="0"/>
                <a:cs typeface="Times New Roman" panose="02020603050405020304" pitchFamily="18" charset="0"/>
              </a:rPr>
              <a:t>.</a:t>
            </a:r>
            <a:r>
              <a:rPr lang="en-GB" altLang="en-US" b="1">
                <a:latin typeface="Times" panose="02020603050405020304" pitchFamily="18" charset="0"/>
              </a:rPr>
              <a:t> </a:t>
            </a:r>
          </a:p>
          <a:p>
            <a:pPr lvl="1">
              <a:lnSpc>
                <a:spcPct val="40000"/>
              </a:lnSpc>
            </a:pPr>
            <a:endParaRPr lang="en-GB" altLang="en-US" b="1">
              <a:latin typeface="Times" panose="02020603050405020304" pitchFamily="18" charset="0"/>
            </a:endParaRPr>
          </a:p>
          <a:p>
            <a:r>
              <a:rPr lang="en-AU" altLang="en-US" b="1">
                <a:latin typeface="Times" panose="02020603050405020304" pitchFamily="18" charset="0"/>
                <a:cs typeface="Times New Roman" panose="02020603050405020304" pitchFamily="18" charset="0"/>
              </a:rPr>
              <a:t>Relationships may be given role names to indicate purpose that each participating entity type plays in a relationship.</a:t>
            </a:r>
            <a:r>
              <a:rPr lang="en-GB" altLang="en-US" b="1">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658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6589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658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891" grpId="0" build="p"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AF65D3F8-C1BF-43BB-A629-209CDDD60A9D}" type="slidenum">
              <a:rPr lang="en-GB" altLang="en-US"/>
              <a:pPr/>
              <a:t>56</a:t>
            </a:fld>
            <a:endParaRPr lang="en-GB" altLang="en-US"/>
          </a:p>
        </p:txBody>
      </p:sp>
      <p:sp>
        <p:nvSpPr>
          <p:cNvPr id="164866" name="Rectangle 2"/>
          <p:cNvSpPr>
            <a:spLocks noGrp="1" noChangeArrowheads="1"/>
          </p:cNvSpPr>
          <p:nvPr>
            <p:ph type="title"/>
          </p:nvPr>
        </p:nvSpPr>
        <p:spPr/>
        <p:txBody>
          <a:bodyPr>
            <a:normAutofit fontScale="90000"/>
          </a:bodyPr>
          <a:lstStyle/>
          <a:p>
            <a:pPr>
              <a:defRPr/>
            </a:pPr>
            <a:r>
              <a:rPr lang="en-AU" b="1" dirty="0">
                <a:latin typeface="Times" pitchFamily="18" charset="0"/>
                <a:ea typeface="+mn-ea"/>
                <a:cs typeface="Times New Roman" pitchFamily="18" charset="0"/>
              </a:rPr>
              <a:t>Recursive relationship called </a:t>
            </a:r>
            <a:r>
              <a:rPr lang="en-AU" b="1" i="1" dirty="0">
                <a:latin typeface="Times" pitchFamily="18" charset="0"/>
                <a:ea typeface="+mn-ea"/>
                <a:cs typeface="Arial" charset="0"/>
              </a:rPr>
              <a:t>Supervises</a:t>
            </a:r>
            <a:r>
              <a:rPr lang="en-AU" b="1" dirty="0">
                <a:latin typeface="Times" pitchFamily="18" charset="0"/>
                <a:ea typeface="+mn-ea"/>
                <a:cs typeface="Times New Roman" pitchFamily="18" charset="0"/>
              </a:rPr>
              <a:t> with role names</a:t>
            </a:r>
            <a:endParaRPr lang="en-GB" dirty="0">
              <a:latin typeface="Times" pitchFamily="18" charset="0"/>
              <a:ea typeface="+mn-ea"/>
            </a:endParaRPr>
          </a:p>
        </p:txBody>
      </p:sp>
      <p:pic>
        <p:nvPicPr>
          <p:cNvPr id="164869" name="Picture 5" descr="DS3-Figure 11-0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000" y="1828800"/>
            <a:ext cx="6934200" cy="319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48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AF65D3F8-C1BF-43BB-A629-209CDDD60A9D}" type="slidenum">
              <a:rPr lang="en-GB" altLang="en-US"/>
              <a:pPr/>
              <a:t>57</a:t>
            </a:fld>
            <a:endParaRPr lang="en-GB" altLang="en-US"/>
          </a:p>
        </p:txBody>
      </p:sp>
      <p:sp>
        <p:nvSpPr>
          <p:cNvPr id="164866" name="Rectangle 2"/>
          <p:cNvSpPr>
            <a:spLocks noGrp="1" noChangeArrowheads="1"/>
          </p:cNvSpPr>
          <p:nvPr>
            <p:ph type="title"/>
          </p:nvPr>
        </p:nvSpPr>
        <p:spPr/>
        <p:txBody>
          <a:bodyPr>
            <a:normAutofit fontScale="90000"/>
          </a:bodyPr>
          <a:lstStyle/>
          <a:p>
            <a:pPr>
              <a:defRPr/>
            </a:pPr>
            <a:r>
              <a:rPr lang="en-AU" b="1" dirty="0">
                <a:latin typeface="Times" pitchFamily="18" charset="0"/>
                <a:ea typeface="+mn-ea"/>
                <a:cs typeface="Times New Roman" pitchFamily="18" charset="0"/>
              </a:rPr>
              <a:t>Recursive relationship – How will the table(s) look like?</a:t>
            </a:r>
            <a:endParaRPr lang="en-GB" dirty="0">
              <a:latin typeface="Times" pitchFamily="18" charset="0"/>
              <a:ea typeface="+mn-ea"/>
            </a:endParaRPr>
          </a:p>
        </p:txBody>
      </p:sp>
      <p:sp>
        <p:nvSpPr>
          <p:cNvPr id="3" name="TextBox 2">
            <a:extLst>
              <a:ext uri="{FF2B5EF4-FFF2-40B4-BE49-F238E27FC236}">
                <a16:creationId xmlns:a16="http://schemas.microsoft.com/office/drawing/2014/main" id="{F9894E61-BD14-7EAA-F439-B4B8DA70BF2F}"/>
              </a:ext>
            </a:extLst>
          </p:cNvPr>
          <p:cNvSpPr txBox="1"/>
          <p:nvPr/>
        </p:nvSpPr>
        <p:spPr>
          <a:xfrm>
            <a:off x="24235" y="1916832"/>
            <a:ext cx="6473507" cy="2308324"/>
          </a:xfrm>
          <a:prstGeom prst="rect">
            <a:avLst/>
          </a:prstGeom>
          <a:noFill/>
        </p:spPr>
        <p:txBody>
          <a:bodyPr wrap="square">
            <a:spAutoFit/>
          </a:bodyPr>
          <a:lstStyle/>
          <a:p>
            <a:r>
              <a:rPr lang="en-US" dirty="0"/>
              <a:t>+------------------+--------------------------+-------------+-----------------+</a:t>
            </a:r>
          </a:p>
          <a:p>
            <a:r>
              <a:rPr lang="en-US" dirty="0"/>
              <a:t>| </a:t>
            </a:r>
            <a:r>
              <a:rPr lang="en-US" dirty="0" err="1"/>
              <a:t>StaffID</a:t>
            </a:r>
            <a:r>
              <a:rPr lang="en-US" dirty="0"/>
              <a:t>              | Name        		| Position   | </a:t>
            </a:r>
            <a:r>
              <a:rPr lang="en-US" dirty="0" err="1"/>
              <a:t>SupervisorID</a:t>
            </a:r>
            <a:r>
              <a:rPr lang="en-US" dirty="0"/>
              <a:t> |</a:t>
            </a:r>
          </a:p>
          <a:p>
            <a:r>
              <a:rPr lang="en-US" dirty="0"/>
              <a:t>+------------------+--------------------------+-------------+-----------------+</a:t>
            </a:r>
          </a:p>
          <a:p>
            <a:r>
              <a:rPr lang="en-US" dirty="0"/>
              <a:t>| 1    	            | John Doe   	 	| Manager      | NULL          |</a:t>
            </a:r>
          </a:p>
          <a:p>
            <a:r>
              <a:rPr lang="en-US" dirty="0"/>
              <a:t>| </a:t>
            </a:r>
            <a:r>
              <a:rPr lang="en-US" dirty="0">
                <a:solidFill>
                  <a:srgbClr val="FF0000"/>
                </a:solidFill>
              </a:rPr>
              <a:t>2     	            | Alice Smith 	| Team Lead  | 1                  </a:t>
            </a:r>
            <a:r>
              <a:rPr lang="en-US" dirty="0"/>
              <a:t>|</a:t>
            </a:r>
          </a:p>
          <a:p>
            <a:r>
              <a:rPr lang="en-US" dirty="0"/>
              <a:t>| </a:t>
            </a:r>
            <a:r>
              <a:rPr lang="en-US" dirty="0">
                <a:solidFill>
                  <a:srgbClr val="FF0000"/>
                </a:solidFill>
              </a:rPr>
              <a:t>3  	            | Bob Johnson 	| Staff.             | 1                  </a:t>
            </a:r>
            <a:r>
              <a:rPr lang="en-US" dirty="0"/>
              <a:t>|</a:t>
            </a:r>
          </a:p>
          <a:p>
            <a:r>
              <a:rPr lang="en-US" dirty="0"/>
              <a:t>| </a:t>
            </a:r>
            <a:r>
              <a:rPr lang="en-US" dirty="0">
                <a:solidFill>
                  <a:schemeClr val="accent6">
                    <a:lumMod val="60000"/>
                    <a:lumOff val="40000"/>
                  </a:schemeClr>
                </a:solidFill>
              </a:rPr>
              <a:t>4 	            | Eve Davis   		| Staff.             | 2                  </a:t>
            </a:r>
            <a:r>
              <a:rPr lang="en-US" dirty="0"/>
              <a:t>|</a:t>
            </a:r>
          </a:p>
          <a:p>
            <a:r>
              <a:rPr lang="en-US" dirty="0"/>
              <a:t>+------------------+--------------------------+--------------+-------------+</a:t>
            </a:r>
          </a:p>
        </p:txBody>
      </p:sp>
      <p:sp>
        <p:nvSpPr>
          <p:cNvPr id="5" name="TextBox 4">
            <a:extLst>
              <a:ext uri="{FF2B5EF4-FFF2-40B4-BE49-F238E27FC236}">
                <a16:creationId xmlns:a16="http://schemas.microsoft.com/office/drawing/2014/main" id="{D759B739-A084-B629-2AC0-29F5161227A4}"/>
              </a:ext>
            </a:extLst>
          </p:cNvPr>
          <p:cNvSpPr txBox="1"/>
          <p:nvPr/>
        </p:nvSpPr>
        <p:spPr>
          <a:xfrm>
            <a:off x="59949" y="1547500"/>
            <a:ext cx="4586748" cy="369332"/>
          </a:xfrm>
          <a:prstGeom prst="rect">
            <a:avLst/>
          </a:prstGeom>
          <a:noFill/>
        </p:spPr>
        <p:txBody>
          <a:bodyPr wrap="square">
            <a:spAutoFit/>
          </a:bodyPr>
          <a:lstStyle/>
          <a:p>
            <a:r>
              <a:rPr lang="en-GB" b="0" i="0" dirty="0">
                <a:solidFill>
                  <a:srgbClr val="374151"/>
                </a:solidFill>
                <a:effectLst/>
                <a:latin typeface="Söhne"/>
              </a:rPr>
              <a:t>Staff Table Data:</a:t>
            </a:r>
            <a:endParaRPr lang="en-US" dirty="0"/>
          </a:p>
        </p:txBody>
      </p:sp>
      <p:sp>
        <p:nvSpPr>
          <p:cNvPr id="7" name="TextBox 6">
            <a:extLst>
              <a:ext uri="{FF2B5EF4-FFF2-40B4-BE49-F238E27FC236}">
                <a16:creationId xmlns:a16="http://schemas.microsoft.com/office/drawing/2014/main" id="{FCDD6568-C73D-98C0-EC4B-902C8E586A09}"/>
              </a:ext>
            </a:extLst>
          </p:cNvPr>
          <p:cNvSpPr txBox="1"/>
          <p:nvPr/>
        </p:nvSpPr>
        <p:spPr>
          <a:xfrm>
            <a:off x="63417" y="4826675"/>
            <a:ext cx="6961536" cy="2031325"/>
          </a:xfrm>
          <a:prstGeom prst="rect">
            <a:avLst/>
          </a:prstGeom>
          <a:noFill/>
        </p:spPr>
        <p:txBody>
          <a:bodyPr wrap="square">
            <a:spAutoFit/>
          </a:bodyPr>
          <a:lstStyle/>
          <a:p>
            <a:r>
              <a:rPr lang="en-US" dirty="0"/>
              <a:t>+------------------+----------------+---------------+-------------+--------------+</a:t>
            </a:r>
          </a:p>
          <a:p>
            <a:r>
              <a:rPr lang="en-US" dirty="0"/>
              <a:t>| </a:t>
            </a:r>
            <a:r>
              <a:rPr lang="en-US" dirty="0" err="1"/>
              <a:t>RelationshipID</a:t>
            </a:r>
            <a:r>
              <a:rPr lang="en-US" dirty="0"/>
              <a:t>| </a:t>
            </a:r>
            <a:r>
              <a:rPr lang="en-US" dirty="0" err="1"/>
              <a:t>StaffID</a:t>
            </a:r>
            <a:r>
              <a:rPr lang="en-US" dirty="0"/>
              <a:t>.        | </a:t>
            </a:r>
            <a:r>
              <a:rPr lang="en-US" dirty="0" err="1"/>
              <a:t>SupervisorID</a:t>
            </a:r>
            <a:r>
              <a:rPr lang="en-US" dirty="0"/>
              <a:t>| StartDate  | </a:t>
            </a:r>
            <a:r>
              <a:rPr lang="en-US" dirty="0" err="1"/>
              <a:t>EndDate</a:t>
            </a:r>
            <a:r>
              <a:rPr lang="en-US" dirty="0"/>
              <a:t>    |</a:t>
            </a:r>
          </a:p>
          <a:p>
            <a:r>
              <a:rPr lang="en-US" dirty="0"/>
              <a:t>+------------------+----------------+---------------+-------------+--------------+</a:t>
            </a:r>
          </a:p>
          <a:p>
            <a:r>
              <a:rPr lang="en-US" dirty="0"/>
              <a:t>| 1                         | </a:t>
            </a:r>
            <a:r>
              <a:rPr lang="en-US" dirty="0">
                <a:solidFill>
                  <a:schemeClr val="accent2"/>
                </a:solidFill>
              </a:rPr>
              <a:t>2                     | 1                     </a:t>
            </a:r>
            <a:r>
              <a:rPr lang="en-US" dirty="0"/>
              <a:t>| 2023-01-01 | NULL       |</a:t>
            </a:r>
          </a:p>
          <a:p>
            <a:r>
              <a:rPr lang="en-US" dirty="0"/>
              <a:t>| 2                         | </a:t>
            </a:r>
            <a:r>
              <a:rPr lang="en-US" dirty="0">
                <a:solidFill>
                  <a:schemeClr val="accent2"/>
                </a:solidFill>
              </a:rPr>
              <a:t>3                     | 1                     </a:t>
            </a:r>
            <a:r>
              <a:rPr lang="en-US" dirty="0"/>
              <a:t>| 2022-12-15 | NULL       |</a:t>
            </a:r>
          </a:p>
          <a:p>
            <a:r>
              <a:rPr lang="en-US" dirty="0"/>
              <a:t>| 3                         | </a:t>
            </a:r>
            <a:r>
              <a:rPr lang="en-US" dirty="0">
                <a:solidFill>
                  <a:schemeClr val="accent6">
                    <a:lumMod val="60000"/>
                    <a:lumOff val="40000"/>
                  </a:schemeClr>
                </a:solidFill>
              </a:rPr>
              <a:t>4                     | 2                     </a:t>
            </a:r>
            <a:r>
              <a:rPr lang="en-US" dirty="0"/>
              <a:t>| 2023-02-01 | NULL       |</a:t>
            </a:r>
          </a:p>
          <a:p>
            <a:r>
              <a:rPr lang="en-US" dirty="0"/>
              <a:t>+------------------+----------------+---------------+----------------+------------+</a:t>
            </a:r>
          </a:p>
        </p:txBody>
      </p:sp>
      <p:sp>
        <p:nvSpPr>
          <p:cNvPr id="10" name="TextBox 9">
            <a:extLst>
              <a:ext uri="{FF2B5EF4-FFF2-40B4-BE49-F238E27FC236}">
                <a16:creationId xmlns:a16="http://schemas.microsoft.com/office/drawing/2014/main" id="{A91683AE-987D-1D0E-AC25-2F5D855171B9}"/>
              </a:ext>
            </a:extLst>
          </p:cNvPr>
          <p:cNvSpPr txBox="1"/>
          <p:nvPr/>
        </p:nvSpPr>
        <p:spPr>
          <a:xfrm>
            <a:off x="94767" y="4383655"/>
            <a:ext cx="4586748" cy="369332"/>
          </a:xfrm>
          <a:prstGeom prst="rect">
            <a:avLst/>
          </a:prstGeom>
          <a:noFill/>
        </p:spPr>
        <p:txBody>
          <a:bodyPr wrap="square">
            <a:spAutoFit/>
          </a:bodyPr>
          <a:lstStyle/>
          <a:p>
            <a:r>
              <a:rPr lang="en-GB" b="0" i="0" dirty="0">
                <a:solidFill>
                  <a:srgbClr val="374151"/>
                </a:solidFill>
                <a:effectLst/>
                <a:latin typeface="Söhne"/>
              </a:rPr>
              <a:t>Supervisor Table Data:</a:t>
            </a:r>
            <a:endParaRPr lang="en-US" dirty="0"/>
          </a:p>
        </p:txBody>
      </p:sp>
    </p:spTree>
    <p:extLst>
      <p:ext uri="{BB962C8B-B14F-4D97-AF65-F5344CB8AC3E}">
        <p14:creationId xmlns:p14="http://schemas.microsoft.com/office/powerpoint/2010/main" val="3943578689"/>
      </p:ext>
    </p:extLst>
  </p:cSld>
  <p:clrMapOvr>
    <a:masterClrMapping/>
  </p:clrMapOvr>
  <p:transition>
    <p:wipe dir="d"/>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D5A5042-ECBA-4361-9DF1-9F027500A73D}" type="slidenum">
              <a:rPr lang="en-GB" altLang="en-US"/>
              <a:pPr/>
              <a:t>58</a:t>
            </a:fld>
            <a:endParaRPr lang="en-GB" altLang="en-US"/>
          </a:p>
        </p:txBody>
      </p:sp>
      <p:sp>
        <p:nvSpPr>
          <p:cNvPr id="167938" name="Rectangle 2"/>
          <p:cNvSpPr>
            <a:spLocks noGrp="1" noChangeArrowheads="1"/>
          </p:cNvSpPr>
          <p:nvPr>
            <p:ph type="title"/>
          </p:nvPr>
        </p:nvSpPr>
        <p:spPr>
          <a:xfrm>
            <a:off x="612648" y="228600"/>
            <a:ext cx="8423848" cy="990600"/>
          </a:xfrm>
        </p:spPr>
        <p:txBody>
          <a:bodyPr>
            <a:normAutofit fontScale="90000"/>
          </a:bodyPr>
          <a:lstStyle/>
          <a:p>
            <a:pPr>
              <a:defRPr/>
            </a:pPr>
            <a:r>
              <a:rPr lang="en-AU" b="1" dirty="0">
                <a:latin typeface="Times" pitchFamily="18" charset="0"/>
                <a:ea typeface="+mn-ea"/>
                <a:cs typeface="Times New Roman" pitchFamily="18" charset="0"/>
              </a:rPr>
              <a:t>Entities associated through two distinct relationships with role names</a:t>
            </a:r>
            <a:endParaRPr lang="en-GB" dirty="0">
              <a:latin typeface="Times" pitchFamily="18" charset="0"/>
              <a:ea typeface="+mn-ea"/>
            </a:endParaRPr>
          </a:p>
        </p:txBody>
      </p:sp>
      <p:pic>
        <p:nvPicPr>
          <p:cNvPr id="167941" name="Picture 5" descr="DS3-Figure 11-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975" y="1603375"/>
            <a:ext cx="6096000" cy="467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79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2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765054E-1357-452D-92E4-95BACA7D18F0}" type="slidenum">
              <a:rPr lang="en-GB" altLang="en-US"/>
              <a:pPr/>
              <a:t>59</a:t>
            </a:fld>
            <a:endParaRPr lang="en-GB" altLang="en-US"/>
          </a:p>
        </p:txBody>
      </p:sp>
      <p:sp>
        <p:nvSpPr>
          <p:cNvPr id="2048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Recap: Attributes</a:t>
            </a:r>
          </a:p>
        </p:txBody>
      </p:sp>
      <p:sp>
        <p:nvSpPr>
          <p:cNvPr id="20483" name="Rectangle 3"/>
          <p:cNvSpPr>
            <a:spLocks noGrp="1" noChangeArrowheads="1"/>
          </p:cNvSpPr>
          <p:nvPr>
            <p:ph type="body" idx="1"/>
          </p:nvPr>
        </p:nvSpPr>
        <p:spPr>
          <a:xfrm>
            <a:off x="533400" y="16764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Attribute</a:t>
            </a:r>
          </a:p>
          <a:p>
            <a:pPr lvl="1"/>
            <a:r>
              <a:rPr lang="en-GB" altLang="en-US" b="1">
                <a:latin typeface="Times" panose="02020603050405020304" pitchFamily="18" charset="0"/>
              </a:rPr>
              <a:t>Property of an entity or a relationship type.</a:t>
            </a:r>
          </a:p>
          <a:p>
            <a:pPr lvl="1">
              <a:lnSpc>
                <a:spcPct val="40000"/>
              </a:lnSpc>
            </a:pPr>
            <a:endParaRPr lang="en-GB" altLang="en-US">
              <a:latin typeface="Times" panose="02020603050405020304" pitchFamily="18" charset="0"/>
            </a:endParaRPr>
          </a:p>
          <a:p>
            <a:r>
              <a:rPr lang="en-GB" altLang="en-US" b="1">
                <a:latin typeface="Times" panose="02020603050405020304" pitchFamily="18" charset="0"/>
              </a:rPr>
              <a:t>Attribute Domain</a:t>
            </a:r>
          </a:p>
          <a:p>
            <a:pPr lvl="1"/>
            <a:r>
              <a:rPr lang="en-AU" altLang="en-US" b="1">
                <a:latin typeface="Times" panose="02020603050405020304" pitchFamily="18" charset="0"/>
                <a:cs typeface="Times New Roman" panose="02020603050405020304" pitchFamily="18" charset="0"/>
              </a:rPr>
              <a:t>Set of allowable values for one or more attributes.</a:t>
            </a:r>
            <a:r>
              <a:rPr lang="en-GB" altLang="en-US" b="1">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048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048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048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048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FA76F4B-E109-459E-9E22-CF59D1CEF4C2}" type="slidenum">
              <a:rPr lang="en-GB" altLang="en-US"/>
              <a:pPr/>
              <a:t>60</a:t>
            </a:fld>
            <a:endParaRPr lang="en-GB" altLang="en-US"/>
          </a:p>
        </p:txBody>
      </p:sp>
      <p:sp>
        <p:nvSpPr>
          <p:cNvPr id="22530"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Recap: Attributes</a:t>
            </a:r>
          </a:p>
        </p:txBody>
      </p:sp>
      <p:sp>
        <p:nvSpPr>
          <p:cNvPr id="22531" name="Rectangle 3"/>
          <p:cNvSpPr>
            <a:spLocks noGrp="1" noChangeArrowheads="1"/>
          </p:cNvSpPr>
          <p:nvPr>
            <p:ph type="body" idx="1"/>
          </p:nvPr>
        </p:nvSpPr>
        <p:spPr>
          <a:xfrm>
            <a:off x="5334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Simple Attribute</a:t>
            </a:r>
          </a:p>
          <a:p>
            <a:pPr lvl="1"/>
            <a:r>
              <a:rPr lang="en-GB" altLang="en-US" b="1">
                <a:latin typeface="Times" panose="02020603050405020304" pitchFamily="18" charset="0"/>
              </a:rPr>
              <a:t>Attribute composed of a single component with an independent existence.</a:t>
            </a:r>
          </a:p>
          <a:p>
            <a:pPr lvl="1">
              <a:lnSpc>
                <a:spcPct val="40000"/>
              </a:lnSpc>
            </a:pPr>
            <a:endParaRPr lang="en-GB" altLang="en-US" b="1">
              <a:latin typeface="Times" panose="02020603050405020304" pitchFamily="18" charset="0"/>
            </a:endParaRPr>
          </a:p>
          <a:p>
            <a:r>
              <a:rPr lang="en-GB" altLang="en-US" b="1">
                <a:latin typeface="Times" panose="02020603050405020304" pitchFamily="18" charset="0"/>
              </a:rPr>
              <a:t>Composite Attribute</a:t>
            </a:r>
          </a:p>
          <a:p>
            <a:pPr lvl="1"/>
            <a:r>
              <a:rPr lang="en-GB" altLang="en-US" b="1">
                <a:latin typeface="Times" panose="02020603050405020304" pitchFamily="18" charset="0"/>
              </a:rPr>
              <a:t>Attribute composed of multiple components, each with an independent existence.</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253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253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253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87A9EB69-A7F1-4289-922D-9BE60BCFFF30}" type="slidenum">
              <a:rPr lang="en-GB" altLang="en-US"/>
              <a:pPr/>
              <a:t>61</a:t>
            </a:fld>
            <a:endParaRPr lang="en-GB" altLang="en-US"/>
          </a:p>
        </p:txBody>
      </p:sp>
      <p:sp>
        <p:nvSpPr>
          <p:cNvPr id="23554"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Recap: Attributes</a:t>
            </a:r>
          </a:p>
        </p:txBody>
      </p:sp>
      <p:sp>
        <p:nvSpPr>
          <p:cNvPr id="23555" name="Rectangle 3"/>
          <p:cNvSpPr>
            <a:spLocks noGrp="1" noChangeArrowheads="1"/>
          </p:cNvSpPr>
          <p:nvPr>
            <p:ph type="body" idx="1"/>
          </p:nvPr>
        </p:nvSpPr>
        <p:spPr>
          <a:xfrm>
            <a:off x="4572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Single-valued Attribute</a:t>
            </a:r>
          </a:p>
          <a:p>
            <a:pPr lvl="1"/>
            <a:r>
              <a:rPr lang="en-AU" altLang="en-US" b="1">
                <a:latin typeface="Times" panose="02020603050405020304" pitchFamily="18" charset="0"/>
                <a:cs typeface="Times New Roman" panose="02020603050405020304" pitchFamily="18" charset="0"/>
              </a:rPr>
              <a:t>Attribute that holds a single value for each occurrence of an entity type.</a:t>
            </a:r>
            <a:r>
              <a:rPr lang="en-GB" altLang="en-US" b="1">
                <a:latin typeface="Times" panose="02020603050405020304" pitchFamily="18" charset="0"/>
              </a:rPr>
              <a:t> </a:t>
            </a:r>
          </a:p>
          <a:p>
            <a:pPr>
              <a:lnSpc>
                <a:spcPct val="40000"/>
              </a:lnSpc>
            </a:pPr>
            <a:endParaRPr lang="en-GB" altLang="en-US" b="1">
              <a:latin typeface="Times" panose="02020603050405020304" pitchFamily="18" charset="0"/>
            </a:endParaRPr>
          </a:p>
          <a:p>
            <a:r>
              <a:rPr lang="en-GB" altLang="en-US" b="1">
                <a:latin typeface="Times" panose="02020603050405020304" pitchFamily="18" charset="0"/>
              </a:rPr>
              <a:t>Multi-valued Attribute</a:t>
            </a:r>
          </a:p>
          <a:p>
            <a:pPr lvl="1"/>
            <a:r>
              <a:rPr lang="en-AU" altLang="en-US" b="1">
                <a:latin typeface="Times" panose="02020603050405020304" pitchFamily="18" charset="0"/>
                <a:cs typeface="Times New Roman" panose="02020603050405020304" pitchFamily="18" charset="0"/>
              </a:rPr>
              <a:t>Attribute that holds multiple values for each occurrence of an entity type.</a:t>
            </a:r>
            <a:r>
              <a:rPr lang="en-GB" altLang="en-US" b="1">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355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3555">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355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35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4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86E8C26C-AB91-44D9-B51E-E731AE431448}" type="slidenum">
              <a:rPr lang="en-GB" altLang="en-US"/>
              <a:pPr/>
              <a:t>62</a:t>
            </a:fld>
            <a:endParaRPr lang="en-GB" altLang="en-US"/>
          </a:p>
        </p:txBody>
      </p:sp>
      <p:sp>
        <p:nvSpPr>
          <p:cNvPr id="2560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Recap: Attributes</a:t>
            </a:r>
          </a:p>
        </p:txBody>
      </p:sp>
      <p:sp>
        <p:nvSpPr>
          <p:cNvPr id="25603" name="Rectangle 3"/>
          <p:cNvSpPr>
            <a:spLocks noGrp="1" noChangeArrowheads="1"/>
          </p:cNvSpPr>
          <p:nvPr>
            <p:ph type="body" idx="1"/>
          </p:nvPr>
        </p:nvSpPr>
        <p:spPr>
          <a:xfrm>
            <a:off x="533400" y="16764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Derived Attribute</a:t>
            </a:r>
          </a:p>
          <a:p>
            <a:pPr lvl="1"/>
            <a:r>
              <a:rPr lang="en-AU" altLang="en-US" b="1">
                <a:latin typeface="Times" panose="02020603050405020304" pitchFamily="18" charset="0"/>
                <a:cs typeface="Times New Roman" panose="02020603050405020304" pitchFamily="18" charset="0"/>
              </a:rPr>
              <a:t>Attribute that represents a value that is derivable from value of a related attribute, or set of attributes, not necessarily in the same entity type.</a:t>
            </a:r>
            <a:r>
              <a:rPr lang="en-GB" altLang="en-US" b="1">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560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F3D81D96-EF2F-46B8-9155-4380B2E7DD0B}" type="slidenum">
              <a:rPr lang="en-GB" altLang="en-US"/>
              <a:pPr/>
              <a:t>63</a:t>
            </a:fld>
            <a:endParaRPr lang="en-GB" altLang="en-US"/>
          </a:p>
        </p:txBody>
      </p:sp>
      <p:sp>
        <p:nvSpPr>
          <p:cNvPr id="29698" name="Rectangle 1026"/>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dirty="0">
                <a:latin typeface="Times" pitchFamily="18" charset="0"/>
                <a:ea typeface="+mn-ea"/>
              </a:rPr>
              <a:t>Recap: Keys</a:t>
            </a:r>
          </a:p>
        </p:txBody>
      </p:sp>
      <p:sp>
        <p:nvSpPr>
          <p:cNvPr id="29699" name="Rectangle 1027"/>
          <p:cNvSpPr>
            <a:spLocks noGrp="1" noChangeArrowheads="1"/>
          </p:cNvSpPr>
          <p:nvPr>
            <p:ph type="body" idx="1"/>
          </p:nvPr>
        </p:nvSpPr>
        <p:spPr>
          <a:xfrm>
            <a:off x="4572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ormAutofit fontScale="92500" lnSpcReduction="10000"/>
          </a:bodyPr>
          <a:lstStyle/>
          <a:p>
            <a:r>
              <a:rPr lang="en-GB" altLang="en-US" b="1">
                <a:latin typeface="Times" panose="02020603050405020304" pitchFamily="18" charset="0"/>
              </a:rPr>
              <a:t>Candidate Key</a:t>
            </a:r>
          </a:p>
          <a:p>
            <a:pPr lvl="1"/>
            <a:r>
              <a:rPr lang="en-AU" altLang="en-US" b="1">
                <a:latin typeface="Times" panose="02020603050405020304" pitchFamily="18" charset="0"/>
                <a:cs typeface="Times New Roman" panose="02020603050405020304" pitchFamily="18" charset="0"/>
              </a:rPr>
              <a:t>Minimal set of attributes that uniquely identifies each occurrence of an entity type.</a:t>
            </a:r>
            <a:r>
              <a:rPr lang="en-GB" altLang="en-US" b="1">
                <a:latin typeface="Times" panose="02020603050405020304" pitchFamily="18" charset="0"/>
              </a:rPr>
              <a:t> </a:t>
            </a:r>
          </a:p>
          <a:p>
            <a:pPr lvl="1">
              <a:lnSpc>
                <a:spcPct val="40000"/>
              </a:lnSpc>
            </a:pPr>
            <a:endParaRPr lang="en-GB" altLang="en-US" b="1">
              <a:latin typeface="Times" panose="02020603050405020304" pitchFamily="18" charset="0"/>
            </a:endParaRPr>
          </a:p>
          <a:p>
            <a:r>
              <a:rPr lang="en-GB" altLang="en-US" b="1">
                <a:latin typeface="Times" panose="02020603050405020304" pitchFamily="18" charset="0"/>
              </a:rPr>
              <a:t>Primary Key</a:t>
            </a:r>
          </a:p>
          <a:p>
            <a:pPr lvl="1"/>
            <a:r>
              <a:rPr lang="en-AU" altLang="en-US" b="1">
                <a:latin typeface="Times" panose="02020603050405020304" pitchFamily="18" charset="0"/>
                <a:cs typeface="Times New Roman" panose="02020603050405020304" pitchFamily="18" charset="0"/>
              </a:rPr>
              <a:t>Candidate key selected to uniquely identify each occurrence of an entity type.</a:t>
            </a:r>
            <a:r>
              <a:rPr lang="en-GB" altLang="en-US" b="1">
                <a:latin typeface="Times" panose="02020603050405020304" pitchFamily="18" charset="0"/>
              </a:rPr>
              <a:t> </a:t>
            </a:r>
          </a:p>
          <a:p>
            <a:pPr lvl="1">
              <a:lnSpc>
                <a:spcPct val="30000"/>
              </a:lnSpc>
            </a:pPr>
            <a:endParaRPr lang="en-GB" altLang="en-US" b="1">
              <a:latin typeface="Times" panose="02020603050405020304" pitchFamily="18" charset="0"/>
            </a:endParaRPr>
          </a:p>
          <a:p>
            <a:r>
              <a:rPr lang="en-GB" altLang="en-US" b="1">
                <a:latin typeface="Times" panose="02020603050405020304" pitchFamily="18" charset="0"/>
              </a:rPr>
              <a:t>Composite Key</a:t>
            </a:r>
          </a:p>
          <a:p>
            <a:pPr lvl="1"/>
            <a:r>
              <a:rPr lang="en-AU" altLang="en-US" b="1">
                <a:latin typeface="Times" panose="02020603050405020304" pitchFamily="18" charset="0"/>
                <a:cs typeface="Times New Roman" panose="02020603050405020304" pitchFamily="18" charset="0"/>
              </a:rPr>
              <a:t>A candidate key that consists of two or more attributes.</a:t>
            </a:r>
            <a:r>
              <a:rPr lang="en-GB" altLang="en-US" b="1">
                <a:latin typeface="Times"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969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29699">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2969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29699">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9699">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2969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070245B9-C51C-4E55-AF68-1361671192B5}" type="slidenum">
              <a:rPr lang="en-GB" altLang="en-US"/>
              <a:pPr/>
              <a:t>64</a:t>
            </a:fld>
            <a:endParaRPr lang="en-GB" altLang="en-US"/>
          </a:p>
        </p:txBody>
      </p:sp>
      <p:sp>
        <p:nvSpPr>
          <p:cNvPr id="27650" name="Rectangle 1026"/>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ER </a:t>
            </a:r>
            <a:r>
              <a:rPr lang="en-AU" b="1">
                <a:latin typeface="Times" pitchFamily="18" charset="0"/>
                <a:ea typeface="+mn-ea"/>
                <a:cs typeface="Times New Roman" pitchFamily="18" charset="0"/>
              </a:rPr>
              <a:t>diagram of  </a:t>
            </a:r>
            <a:r>
              <a:rPr lang="en-AU" b="1">
                <a:latin typeface="Times" pitchFamily="18" charset="0"/>
                <a:ea typeface="+mn-ea"/>
                <a:cs typeface="Arial" charset="0"/>
              </a:rPr>
              <a:t>Staff </a:t>
            </a:r>
            <a:r>
              <a:rPr lang="en-AU" b="1">
                <a:latin typeface="Times" pitchFamily="18" charset="0"/>
                <a:ea typeface="+mn-ea"/>
                <a:cs typeface="Times New Roman" pitchFamily="18" charset="0"/>
              </a:rPr>
              <a:t>and  </a:t>
            </a:r>
            <a:r>
              <a:rPr lang="en-AU" b="1">
                <a:latin typeface="Times" pitchFamily="18" charset="0"/>
                <a:ea typeface="+mn-ea"/>
                <a:cs typeface="Arial" charset="0"/>
              </a:rPr>
              <a:t>Branch</a:t>
            </a:r>
            <a:r>
              <a:rPr lang="en-AU" b="1">
                <a:latin typeface="Times" pitchFamily="18" charset="0"/>
                <a:ea typeface="+mn-ea"/>
                <a:cs typeface="Times New Roman" pitchFamily="18" charset="0"/>
              </a:rPr>
              <a:t> entities and their attributes</a:t>
            </a:r>
            <a:endParaRPr lang="en-GB" b="1">
              <a:latin typeface="Times" pitchFamily="18" charset="0"/>
              <a:ea typeface="+mn-ea"/>
              <a:cs typeface="Times New Roman" pitchFamily="18" charset="0"/>
            </a:endParaRPr>
          </a:p>
        </p:txBody>
      </p:sp>
      <p:pic>
        <p:nvPicPr>
          <p:cNvPr id="27656" name="Picture 1032" descr="DS3-Figure 11-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1752600"/>
            <a:ext cx="75438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3F5BB88D-D334-EA0D-1470-E498C5148AA8}"/>
              </a:ext>
            </a:extLst>
          </p:cNvPr>
          <p:cNvSpPr txBox="1"/>
          <p:nvPr/>
        </p:nvSpPr>
        <p:spPr>
          <a:xfrm>
            <a:off x="1763688" y="1628800"/>
            <a:ext cx="5094312" cy="1368152"/>
          </a:xfrm>
          <a:prstGeom prst="rect">
            <a:avLst/>
          </a:prstGeom>
          <a:solidFill>
            <a:schemeClr val="bg2"/>
          </a:solidFill>
        </p:spPr>
        <p:txBody>
          <a:bodyPr wrap="square" rtlCol="0">
            <a:spAutoFit/>
          </a:bodyPr>
          <a:lstStyle/>
          <a:p>
            <a:endParaRPr lang="en-US" dirty="0"/>
          </a:p>
        </p:txBody>
      </p:sp>
      <p:sp>
        <p:nvSpPr>
          <p:cNvPr id="3" name="TextBox 2">
            <a:extLst>
              <a:ext uri="{FF2B5EF4-FFF2-40B4-BE49-F238E27FC236}">
                <a16:creationId xmlns:a16="http://schemas.microsoft.com/office/drawing/2014/main" id="{44FC1C56-C18E-DA6A-ABEC-AD13EAE390FB}"/>
              </a:ext>
            </a:extLst>
          </p:cNvPr>
          <p:cNvSpPr txBox="1"/>
          <p:nvPr/>
        </p:nvSpPr>
        <p:spPr>
          <a:xfrm>
            <a:off x="1475656" y="4827885"/>
            <a:ext cx="5094312" cy="1368152"/>
          </a:xfrm>
          <a:prstGeom prst="rect">
            <a:avLst/>
          </a:prstGeom>
          <a:solidFill>
            <a:schemeClr val="bg2"/>
          </a:solidFill>
        </p:spPr>
        <p:txBody>
          <a:bodyPr wrap="square" rtlCol="0">
            <a:spAutoFit/>
          </a:bodyPr>
          <a:lstStyle/>
          <a:p>
            <a:endParaRPr lang="en-US" dirty="0"/>
          </a:p>
        </p:txBody>
      </p:sp>
      <p:sp>
        <p:nvSpPr>
          <p:cNvPr id="4" name="TextBox 3">
            <a:extLst>
              <a:ext uri="{FF2B5EF4-FFF2-40B4-BE49-F238E27FC236}">
                <a16:creationId xmlns:a16="http://schemas.microsoft.com/office/drawing/2014/main" id="{16A887B3-52D1-F253-A15C-C879E57E479C}"/>
              </a:ext>
            </a:extLst>
          </p:cNvPr>
          <p:cNvSpPr txBox="1"/>
          <p:nvPr/>
        </p:nvSpPr>
        <p:spPr>
          <a:xfrm>
            <a:off x="6569968" y="3239155"/>
            <a:ext cx="1905000" cy="1368152"/>
          </a:xfrm>
          <a:prstGeom prst="rect">
            <a:avLst/>
          </a:prstGeom>
          <a:solidFill>
            <a:schemeClr val="bg2"/>
          </a:solidFill>
        </p:spPr>
        <p:txBody>
          <a:bodyPr wrap="square" rtlCol="0">
            <a:spAutoFit/>
          </a:bodyPr>
          <a:lstStyle/>
          <a:p>
            <a:endParaRPr lang="en-US" dirty="0"/>
          </a:p>
        </p:txBody>
      </p:sp>
      <p:sp>
        <p:nvSpPr>
          <p:cNvPr id="5" name="TextBox 4">
            <a:extLst>
              <a:ext uri="{FF2B5EF4-FFF2-40B4-BE49-F238E27FC236}">
                <a16:creationId xmlns:a16="http://schemas.microsoft.com/office/drawing/2014/main" id="{989D8E61-0665-4DB9-6456-A1E9E58268BF}"/>
              </a:ext>
            </a:extLst>
          </p:cNvPr>
          <p:cNvSpPr txBox="1"/>
          <p:nvPr/>
        </p:nvSpPr>
        <p:spPr>
          <a:xfrm>
            <a:off x="3779912" y="3733800"/>
            <a:ext cx="1224136" cy="1368152"/>
          </a:xfrm>
          <a:prstGeom prst="rect">
            <a:avLst/>
          </a:prstGeom>
          <a:solidFill>
            <a:schemeClr val="bg2"/>
          </a:solidFill>
        </p:spPr>
        <p:txBody>
          <a:bodyPr wrap="square" rtlCol="0">
            <a:spAutoFit/>
          </a:bodyPr>
          <a:lstStyle/>
          <a:p>
            <a:endParaRPr lang="en-US" dirty="0"/>
          </a:p>
        </p:txBody>
      </p:sp>
      <p:sp>
        <p:nvSpPr>
          <p:cNvPr id="6" name="TextBox 5">
            <a:extLst>
              <a:ext uri="{FF2B5EF4-FFF2-40B4-BE49-F238E27FC236}">
                <a16:creationId xmlns:a16="http://schemas.microsoft.com/office/drawing/2014/main" id="{BCD5D605-1A3D-88CD-E010-B3D817CBFB30}"/>
              </a:ext>
            </a:extLst>
          </p:cNvPr>
          <p:cNvSpPr txBox="1"/>
          <p:nvPr/>
        </p:nvSpPr>
        <p:spPr>
          <a:xfrm>
            <a:off x="533400" y="3266499"/>
            <a:ext cx="1371467" cy="1368152"/>
          </a:xfrm>
          <a:prstGeom prst="rect">
            <a:avLst/>
          </a:prstGeom>
          <a:solidFill>
            <a:schemeClr val="bg2"/>
          </a:solidFill>
        </p:spPr>
        <p:txBody>
          <a:bodyPr wrap="square" rtlCol="0">
            <a:spAutoFit/>
          </a:bodyPr>
          <a:lstStyle/>
          <a:p>
            <a:endParaRPr lang="en-US" dirty="0"/>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76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070245B9-C51C-4E55-AF68-1361671192B5}" type="slidenum">
              <a:rPr lang="en-GB" altLang="en-US"/>
              <a:pPr/>
              <a:t>65</a:t>
            </a:fld>
            <a:endParaRPr lang="en-GB" altLang="en-US"/>
          </a:p>
        </p:txBody>
      </p:sp>
      <p:sp>
        <p:nvSpPr>
          <p:cNvPr id="27650" name="Rectangle 1026"/>
          <p:cNvSpPr>
            <a:spLocks noGrp="1" noChangeArrowheads="1"/>
          </p:cNvSpPr>
          <p:nvPr>
            <p:ph type="title"/>
          </p:nvPr>
        </p:nvSpPr>
        <p:spPr>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ER </a:t>
            </a:r>
            <a:r>
              <a:rPr lang="en-AU" b="1">
                <a:latin typeface="Times" pitchFamily="18" charset="0"/>
                <a:ea typeface="+mn-ea"/>
                <a:cs typeface="Times New Roman" pitchFamily="18" charset="0"/>
              </a:rPr>
              <a:t>diagram of  </a:t>
            </a:r>
            <a:r>
              <a:rPr lang="en-AU" b="1">
                <a:latin typeface="Times" pitchFamily="18" charset="0"/>
                <a:ea typeface="+mn-ea"/>
                <a:cs typeface="Arial" charset="0"/>
              </a:rPr>
              <a:t>Staff </a:t>
            </a:r>
            <a:r>
              <a:rPr lang="en-AU" b="1">
                <a:latin typeface="Times" pitchFamily="18" charset="0"/>
                <a:ea typeface="+mn-ea"/>
                <a:cs typeface="Times New Roman" pitchFamily="18" charset="0"/>
              </a:rPr>
              <a:t>and  </a:t>
            </a:r>
            <a:r>
              <a:rPr lang="en-AU" b="1">
                <a:latin typeface="Times" pitchFamily="18" charset="0"/>
                <a:ea typeface="+mn-ea"/>
                <a:cs typeface="Arial" charset="0"/>
              </a:rPr>
              <a:t>Branch</a:t>
            </a:r>
            <a:r>
              <a:rPr lang="en-AU" b="1">
                <a:latin typeface="Times" pitchFamily="18" charset="0"/>
                <a:ea typeface="+mn-ea"/>
                <a:cs typeface="Times New Roman" pitchFamily="18" charset="0"/>
              </a:rPr>
              <a:t> entities and their attributes</a:t>
            </a:r>
            <a:endParaRPr lang="en-GB" b="1">
              <a:latin typeface="Times" pitchFamily="18" charset="0"/>
              <a:ea typeface="+mn-ea"/>
              <a:cs typeface="Times New Roman" pitchFamily="18" charset="0"/>
            </a:endParaRPr>
          </a:p>
        </p:txBody>
      </p:sp>
      <p:pic>
        <p:nvPicPr>
          <p:cNvPr id="27656" name="Picture 1032" descr="DS3-Figure 11-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1752600"/>
            <a:ext cx="75438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2155435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76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D3D997D1-B7E0-4850-9B84-CA80735B7DCB}" type="slidenum">
              <a:rPr lang="en-GB" altLang="en-US"/>
              <a:pPr/>
              <a:t>66</a:t>
            </a:fld>
            <a:endParaRPr lang="en-GB" altLang="en-US"/>
          </a:p>
        </p:txBody>
      </p:sp>
      <p:sp>
        <p:nvSpPr>
          <p:cNvPr id="17410"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Entity Type</a:t>
            </a:r>
          </a:p>
        </p:txBody>
      </p:sp>
      <p:sp>
        <p:nvSpPr>
          <p:cNvPr id="17411" name="Rectangle 3"/>
          <p:cNvSpPr>
            <a:spLocks noGrp="1" noChangeArrowheads="1"/>
          </p:cNvSpPr>
          <p:nvPr>
            <p:ph type="body" idx="1"/>
          </p:nvPr>
        </p:nvSpPr>
        <p:spPr>
          <a:xfrm>
            <a:off x="3810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Strong Entity Type</a:t>
            </a:r>
          </a:p>
          <a:p>
            <a:pPr lvl="1"/>
            <a:r>
              <a:rPr lang="en-AU" altLang="en-US" b="1">
                <a:latin typeface="Times" panose="02020603050405020304" pitchFamily="18" charset="0"/>
                <a:cs typeface="Times New Roman" panose="02020603050405020304" pitchFamily="18" charset="0"/>
              </a:rPr>
              <a:t>Entity type that is </a:t>
            </a:r>
            <a:r>
              <a:rPr lang="en-AU" altLang="en-US" b="1" i="1">
                <a:latin typeface="Times" panose="02020603050405020304" pitchFamily="18" charset="0"/>
                <a:cs typeface="Times New Roman" panose="02020603050405020304" pitchFamily="18" charset="0"/>
              </a:rPr>
              <a:t>not</a:t>
            </a:r>
            <a:r>
              <a:rPr lang="en-AU" altLang="en-US" b="1">
                <a:latin typeface="Times" panose="02020603050405020304" pitchFamily="18" charset="0"/>
                <a:cs typeface="Times New Roman" panose="02020603050405020304" pitchFamily="18" charset="0"/>
              </a:rPr>
              <a:t> existence-dependent on some other entity type.</a:t>
            </a:r>
            <a:r>
              <a:rPr lang="en-GB" altLang="en-US" b="1">
                <a:latin typeface="Times" panose="02020603050405020304" pitchFamily="18" charset="0"/>
              </a:rPr>
              <a:t> </a:t>
            </a:r>
          </a:p>
          <a:p>
            <a:pPr lvl="1">
              <a:lnSpc>
                <a:spcPct val="40000"/>
              </a:lnSpc>
            </a:pPr>
            <a:endParaRPr lang="en-GB" altLang="en-US" b="1">
              <a:latin typeface="Times" panose="02020603050405020304" pitchFamily="18" charset="0"/>
            </a:endParaRPr>
          </a:p>
          <a:p>
            <a:r>
              <a:rPr lang="en-GB" altLang="en-US" b="1">
                <a:latin typeface="Times" panose="02020603050405020304" pitchFamily="18" charset="0"/>
              </a:rPr>
              <a:t>Weak Entity Type</a:t>
            </a:r>
          </a:p>
          <a:p>
            <a:pPr lvl="1"/>
            <a:r>
              <a:rPr lang="en-AU" altLang="en-US" b="1">
                <a:latin typeface="Times" panose="02020603050405020304" pitchFamily="18" charset="0"/>
                <a:cs typeface="Times New Roman" panose="02020603050405020304" pitchFamily="18" charset="0"/>
              </a:rPr>
              <a:t>Entity type that is existence-dependent on some other entity type.</a:t>
            </a:r>
            <a:r>
              <a:rPr lang="en-GB" altLang="en-US" b="1">
                <a:latin typeface="Times" panose="02020603050405020304" pitchFamily="18" charset="0"/>
              </a:rPr>
              <a:t> </a:t>
            </a:r>
          </a:p>
          <a:p>
            <a:endParaRPr lang="en-GB" altLang="en-US" b="1">
              <a:latin typeface="Times"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7411">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74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7411">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utoUpdateAnimBg="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BCFE6B90-D6F3-4E4D-B44B-063FB0EE4F9D}" type="slidenum">
              <a:rPr lang="en-GB" altLang="en-US"/>
              <a:pPr/>
              <a:t>67</a:t>
            </a:fld>
            <a:endParaRPr lang="en-GB" altLang="en-US"/>
          </a:p>
        </p:txBody>
      </p:sp>
      <p:sp>
        <p:nvSpPr>
          <p:cNvPr id="52226"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Strong entity type called </a:t>
            </a:r>
            <a:r>
              <a:rPr lang="en-AU" b="1">
                <a:latin typeface="Times" pitchFamily="18" charset="0"/>
                <a:ea typeface="+mn-ea"/>
                <a:cs typeface="Arial" charset="0"/>
              </a:rPr>
              <a:t>Client</a:t>
            </a:r>
            <a:r>
              <a:rPr lang="en-AU" b="1">
                <a:latin typeface="Times" pitchFamily="18" charset="0"/>
                <a:ea typeface="+mn-ea"/>
                <a:cs typeface="Times New Roman" pitchFamily="18" charset="0"/>
              </a:rPr>
              <a:t> and weak entity type called </a:t>
            </a:r>
            <a:r>
              <a:rPr lang="en-AU" b="1">
                <a:latin typeface="Times" pitchFamily="18" charset="0"/>
                <a:ea typeface="+mn-ea"/>
                <a:cs typeface="Arial" charset="0"/>
              </a:rPr>
              <a:t>Preference</a:t>
            </a:r>
            <a:r>
              <a:rPr lang="en-GB" b="1">
                <a:latin typeface="Times" pitchFamily="18" charset="0"/>
                <a:ea typeface="+mn-ea"/>
              </a:rPr>
              <a:t> </a:t>
            </a:r>
          </a:p>
        </p:txBody>
      </p:sp>
      <p:pic>
        <p:nvPicPr>
          <p:cNvPr id="52232" name="Picture 8" descr="DS3-Figure 11-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5363" y="2420938"/>
            <a:ext cx="6324600" cy="360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22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F7F1D85B-C8A3-4719-BB6A-F9262D914738}" type="slidenum">
              <a:rPr lang="en-GB" altLang="en-US"/>
              <a:pPr/>
              <a:t>68</a:t>
            </a:fld>
            <a:endParaRPr lang="en-GB" altLang="en-US"/>
          </a:p>
        </p:txBody>
      </p:sp>
      <p:sp>
        <p:nvSpPr>
          <p:cNvPr id="169986" name="Rectangle 2"/>
          <p:cNvSpPr>
            <a:spLocks noGrp="1" noChangeArrowheads="1"/>
          </p:cNvSpPr>
          <p:nvPr>
            <p:ph type="title"/>
          </p:nvPr>
        </p:nvSpPr>
        <p:spPr>
          <a:xfrm>
            <a:off x="381000" y="266700"/>
            <a:ext cx="87630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Relationship called </a:t>
            </a:r>
            <a:r>
              <a:rPr lang="en-AU" b="1" i="1">
                <a:latin typeface="Times" pitchFamily="18" charset="0"/>
                <a:ea typeface="+mn-ea"/>
                <a:cs typeface="Arial" charset="0"/>
              </a:rPr>
              <a:t>Advertises</a:t>
            </a:r>
            <a:r>
              <a:rPr lang="en-AU" b="1">
                <a:latin typeface="Times" pitchFamily="18" charset="0"/>
                <a:ea typeface="+mn-ea"/>
                <a:cs typeface="Times New Roman" pitchFamily="18" charset="0"/>
              </a:rPr>
              <a:t> with attributes</a:t>
            </a:r>
            <a:endParaRPr lang="en-GB" b="1">
              <a:latin typeface="Times" pitchFamily="18" charset="0"/>
              <a:ea typeface="+mn-ea"/>
            </a:endParaRPr>
          </a:p>
        </p:txBody>
      </p:sp>
      <p:pic>
        <p:nvPicPr>
          <p:cNvPr id="169989" name="Picture 5" descr="DS3-Figure 11-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400" y="1828800"/>
            <a:ext cx="6858000" cy="3838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699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0452A578-B2D4-4A65-82DB-02538215B497}" type="slidenum">
              <a:rPr lang="en-GB" altLang="en-US"/>
              <a:pPr/>
              <a:t>69</a:t>
            </a:fld>
            <a:endParaRPr lang="en-GB" altLang="en-US"/>
          </a:p>
        </p:txBody>
      </p:sp>
      <p:sp>
        <p:nvSpPr>
          <p:cNvPr id="147458" name="Rectangle 2"/>
          <p:cNvSpPr>
            <a:spLocks noGrp="1" noChangeArrowheads="1"/>
          </p:cNvSpPr>
          <p:nvPr>
            <p:ph type="title"/>
          </p:nvPr>
        </p:nvSpPr>
        <p:spPr/>
        <p:txBody>
          <a:bodyPr/>
          <a:lstStyle/>
          <a:p>
            <a:pPr>
              <a:defRPr/>
            </a:pPr>
            <a:r>
              <a:rPr lang="en-GB" b="1">
                <a:latin typeface="Times" pitchFamily="18" charset="0"/>
                <a:ea typeface="+mn-ea"/>
              </a:rPr>
              <a:t>Structural Constraints</a:t>
            </a:r>
          </a:p>
        </p:txBody>
      </p:sp>
      <p:sp>
        <p:nvSpPr>
          <p:cNvPr id="147459" name="Rectangle 3"/>
          <p:cNvSpPr>
            <a:spLocks noGrp="1" noChangeArrowheads="1"/>
          </p:cNvSpPr>
          <p:nvPr>
            <p:ph type="body" idx="1"/>
          </p:nvPr>
        </p:nvSpPr>
        <p:spPr>
          <a:xfrm>
            <a:off x="533400" y="1600200"/>
            <a:ext cx="7727950" cy="4114800"/>
          </a:xfrm>
        </p:spPr>
        <p:txBody>
          <a:bodyPr>
            <a:normAutofit lnSpcReduction="10000"/>
          </a:bodyPr>
          <a:lstStyle/>
          <a:p>
            <a:r>
              <a:rPr lang="en-GB" altLang="en-US" b="1">
                <a:latin typeface="Times" panose="02020603050405020304" pitchFamily="18" charset="0"/>
              </a:rPr>
              <a:t>Main type of constraint on relationships is called </a:t>
            </a:r>
            <a:r>
              <a:rPr lang="en-GB" altLang="en-US" i="1">
                <a:latin typeface="Times" panose="02020603050405020304" pitchFamily="18" charset="0"/>
              </a:rPr>
              <a:t>multiplicity</a:t>
            </a:r>
            <a:r>
              <a:rPr lang="en-GB" altLang="en-US" b="1">
                <a:latin typeface="Times" panose="02020603050405020304" pitchFamily="18" charset="0"/>
              </a:rPr>
              <a:t>.</a:t>
            </a:r>
          </a:p>
          <a:p>
            <a:pPr>
              <a:lnSpc>
                <a:spcPct val="30000"/>
              </a:lnSpc>
            </a:pPr>
            <a:endParaRPr lang="en-GB" altLang="en-US" b="1">
              <a:latin typeface="Times" panose="02020603050405020304" pitchFamily="18" charset="0"/>
            </a:endParaRPr>
          </a:p>
          <a:p>
            <a:r>
              <a:rPr lang="en-GB" altLang="en-US" b="1">
                <a:latin typeface="Times" panose="02020603050405020304" pitchFamily="18" charset="0"/>
              </a:rPr>
              <a:t>Multiplicity - </a:t>
            </a:r>
            <a:r>
              <a:rPr lang="en-AU" altLang="en-US" b="1">
                <a:latin typeface="Times" panose="02020603050405020304" pitchFamily="18" charset="0"/>
                <a:cs typeface="Times New Roman" panose="02020603050405020304" pitchFamily="18" charset="0"/>
              </a:rPr>
              <a:t>number (or range) of possible occurrences of an entity type that may relate to a single occurrence of an associated entity type through a particular relationship.</a:t>
            </a:r>
            <a:r>
              <a:rPr lang="en-GB" altLang="en-US" b="1">
                <a:latin typeface="Times" panose="02020603050405020304" pitchFamily="18" charset="0"/>
              </a:rPr>
              <a:t> </a:t>
            </a:r>
          </a:p>
          <a:p>
            <a:pPr lvl="1">
              <a:lnSpc>
                <a:spcPct val="30000"/>
              </a:lnSpc>
            </a:pPr>
            <a:endParaRPr lang="en-GB" altLang="en-US" b="1">
              <a:latin typeface="Times" panose="02020603050405020304" pitchFamily="18" charset="0"/>
            </a:endParaRPr>
          </a:p>
          <a:p>
            <a:r>
              <a:rPr lang="en-GB" altLang="en-US" b="1">
                <a:latin typeface="Times" panose="02020603050405020304" pitchFamily="18" charset="0"/>
              </a:rPr>
              <a:t>Represents policies (called </a:t>
            </a:r>
            <a:r>
              <a:rPr lang="en-GB" altLang="en-US" b="1" i="1">
                <a:latin typeface="Times" panose="02020603050405020304" pitchFamily="18" charset="0"/>
              </a:rPr>
              <a:t>business rules</a:t>
            </a:r>
            <a:r>
              <a:rPr lang="en-GB" altLang="en-US" b="1">
                <a:latin typeface="Times" panose="02020603050405020304" pitchFamily="18" charset="0"/>
              </a:rPr>
              <a:t>) established by user or company.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745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47459">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474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build="p"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9343F5EA-59CE-4C7A-9BE0-41197D0AC25C}" type="slidenum">
              <a:rPr lang="en-GB" altLang="en-US"/>
              <a:pPr/>
              <a:t>70</a:t>
            </a:fld>
            <a:endParaRPr lang="en-GB" altLang="en-US"/>
          </a:p>
        </p:txBody>
      </p:sp>
      <p:sp>
        <p:nvSpPr>
          <p:cNvPr id="172034" name="Rectangle 1026"/>
          <p:cNvSpPr>
            <a:spLocks noGrp="1" noChangeArrowheads="1"/>
          </p:cNvSpPr>
          <p:nvPr>
            <p:ph type="title"/>
          </p:nvPr>
        </p:nvSpPr>
        <p:spPr/>
        <p:txBody>
          <a:bodyPr/>
          <a:lstStyle/>
          <a:p>
            <a:pPr>
              <a:defRPr/>
            </a:pPr>
            <a:r>
              <a:rPr lang="en-GB" b="1">
                <a:latin typeface="Times" pitchFamily="18" charset="0"/>
                <a:ea typeface="+mn-ea"/>
              </a:rPr>
              <a:t>Structural Constraints</a:t>
            </a:r>
          </a:p>
        </p:txBody>
      </p:sp>
      <p:sp>
        <p:nvSpPr>
          <p:cNvPr id="172035" name="Rectangle 1027"/>
          <p:cNvSpPr>
            <a:spLocks noGrp="1" noChangeArrowheads="1"/>
          </p:cNvSpPr>
          <p:nvPr>
            <p:ph type="body" idx="1"/>
          </p:nvPr>
        </p:nvSpPr>
        <p:spPr>
          <a:xfrm>
            <a:off x="533400" y="1600200"/>
            <a:ext cx="7727950" cy="4114800"/>
          </a:xfrm>
        </p:spPr>
        <p:txBody>
          <a:bodyPr/>
          <a:lstStyle/>
          <a:p>
            <a:r>
              <a:rPr lang="en-AU" altLang="en-US" b="1">
                <a:latin typeface="Times" panose="02020603050405020304" pitchFamily="18" charset="0"/>
                <a:cs typeface="Times New Roman" panose="02020603050405020304" pitchFamily="18" charset="0"/>
              </a:rPr>
              <a:t>The most common degree for relationships is binary. </a:t>
            </a:r>
          </a:p>
          <a:p>
            <a:pPr lvl="1">
              <a:lnSpc>
                <a:spcPct val="40000"/>
              </a:lnSpc>
            </a:pPr>
            <a:endParaRPr lang="en-AU" altLang="en-US" b="1">
              <a:latin typeface="Times" panose="02020603050405020304" pitchFamily="18" charset="0"/>
              <a:cs typeface="Times New Roman" panose="02020603050405020304" pitchFamily="18" charset="0"/>
            </a:endParaRPr>
          </a:p>
          <a:p>
            <a:r>
              <a:rPr lang="en-AU" altLang="en-US" b="1">
                <a:latin typeface="Times" panose="02020603050405020304" pitchFamily="18" charset="0"/>
                <a:cs typeface="Times New Roman" panose="02020603050405020304" pitchFamily="18" charset="0"/>
              </a:rPr>
              <a:t>Binary relationships are generally referred to as being:</a:t>
            </a:r>
          </a:p>
          <a:p>
            <a:pPr lvl="1"/>
            <a:r>
              <a:rPr lang="en-AU" altLang="en-US" b="1">
                <a:latin typeface="Times" panose="02020603050405020304" pitchFamily="18" charset="0"/>
                <a:cs typeface="Times New Roman" panose="02020603050405020304" pitchFamily="18" charset="0"/>
              </a:rPr>
              <a:t>one-to-one (1:1)</a:t>
            </a:r>
          </a:p>
          <a:p>
            <a:pPr lvl="1"/>
            <a:r>
              <a:rPr lang="en-AU" altLang="en-US" b="1">
                <a:latin typeface="Times" panose="02020603050405020304" pitchFamily="18" charset="0"/>
                <a:cs typeface="Times New Roman" panose="02020603050405020304" pitchFamily="18" charset="0"/>
              </a:rPr>
              <a:t>one-to-many (1:*)</a:t>
            </a:r>
          </a:p>
          <a:p>
            <a:pPr lvl="1"/>
            <a:r>
              <a:rPr lang="en-AU" altLang="en-US" b="1">
                <a:latin typeface="Times" panose="02020603050405020304" pitchFamily="18" charset="0"/>
                <a:cs typeface="Times New Roman" panose="02020603050405020304" pitchFamily="18" charset="0"/>
              </a:rPr>
              <a:t>many-to-many (*:*)</a:t>
            </a:r>
            <a:endParaRPr lang="en-GB" altLang="en-US">
              <a:latin typeface="Times" panose="02020603050405020304" pitchFamily="18" charset="0"/>
              <a:cs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20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720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7203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7203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17203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autoUpdateAnimBg="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D3AF2776-28F3-40AE-971E-77BEAF991E72}" type="slidenum">
              <a:rPr lang="en-GB" altLang="en-US"/>
              <a:pPr/>
              <a:t>71</a:t>
            </a:fld>
            <a:endParaRPr lang="en-GB" altLang="en-US"/>
          </a:p>
        </p:txBody>
      </p:sp>
      <p:sp>
        <p:nvSpPr>
          <p:cNvPr id="58370"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Semantic net of </a:t>
            </a:r>
            <a:r>
              <a:rPr lang="en-AU" b="1">
                <a:latin typeface="Times" pitchFamily="18" charset="0"/>
                <a:ea typeface="+mn-ea"/>
                <a:cs typeface="Arial" charset="0"/>
              </a:rPr>
              <a:t>Staff </a:t>
            </a:r>
            <a:r>
              <a:rPr lang="en-AU" b="1" i="1">
                <a:latin typeface="Times" pitchFamily="18" charset="0"/>
                <a:ea typeface="+mn-ea"/>
                <a:cs typeface="Arial" charset="0"/>
              </a:rPr>
              <a:t>Manages </a:t>
            </a:r>
            <a:r>
              <a:rPr lang="en-AU" b="1">
                <a:latin typeface="Times" pitchFamily="18" charset="0"/>
                <a:ea typeface="+mn-ea"/>
                <a:cs typeface="Arial" charset="0"/>
              </a:rPr>
              <a:t>Branch</a:t>
            </a:r>
            <a:r>
              <a:rPr lang="en-AU" b="1">
                <a:latin typeface="Times" pitchFamily="18" charset="0"/>
                <a:ea typeface="+mn-ea"/>
                <a:cs typeface="Times New Roman" pitchFamily="18" charset="0"/>
              </a:rPr>
              <a:t> relationship type</a:t>
            </a:r>
            <a:r>
              <a:rPr lang="en-GB" b="1">
                <a:latin typeface="Times" pitchFamily="18" charset="0"/>
                <a:ea typeface="+mn-ea"/>
              </a:rPr>
              <a:t> </a:t>
            </a:r>
          </a:p>
        </p:txBody>
      </p:sp>
      <p:pic>
        <p:nvPicPr>
          <p:cNvPr id="58375" name="Picture 7" descr="DS3-Figure 11-14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905000"/>
            <a:ext cx="73914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83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79BE4BD2-6A63-4C1E-87DA-B83B0A747B00}" type="slidenum">
              <a:rPr lang="en-GB" altLang="en-US"/>
              <a:pPr/>
              <a:t>72</a:t>
            </a:fld>
            <a:endParaRPr lang="en-GB" altLang="en-US"/>
          </a:p>
        </p:txBody>
      </p:sp>
      <p:sp>
        <p:nvSpPr>
          <p:cNvPr id="60418"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Multiplicity of </a:t>
            </a:r>
            <a:r>
              <a:rPr lang="en-AU" b="1">
                <a:latin typeface="Times" pitchFamily="18" charset="0"/>
                <a:ea typeface="+mn-ea"/>
                <a:cs typeface="Arial" charset="0"/>
              </a:rPr>
              <a:t>Staff </a:t>
            </a:r>
            <a:r>
              <a:rPr lang="en-AU" b="1" i="1">
                <a:latin typeface="Times" pitchFamily="18" charset="0"/>
                <a:ea typeface="+mn-ea"/>
                <a:cs typeface="Arial" charset="0"/>
              </a:rPr>
              <a:t>Manages</a:t>
            </a:r>
            <a:r>
              <a:rPr lang="en-AU" b="1">
                <a:latin typeface="Times" pitchFamily="18" charset="0"/>
                <a:ea typeface="+mn-ea"/>
                <a:cs typeface="Arial" charset="0"/>
              </a:rPr>
              <a:t> Branch</a:t>
            </a:r>
            <a:r>
              <a:rPr lang="en-AU" b="1">
                <a:latin typeface="Times" pitchFamily="18" charset="0"/>
                <a:ea typeface="+mn-ea"/>
                <a:cs typeface="Times New Roman" pitchFamily="18" charset="0"/>
              </a:rPr>
              <a:t> (1:1) relationship</a:t>
            </a:r>
            <a:r>
              <a:rPr lang="en-GB" b="1">
                <a:latin typeface="Times" pitchFamily="18" charset="0"/>
                <a:ea typeface="+mn-ea"/>
              </a:rPr>
              <a:t> </a:t>
            </a:r>
          </a:p>
        </p:txBody>
      </p:sp>
      <p:pic>
        <p:nvPicPr>
          <p:cNvPr id="60424" name="Picture 8" descr="DS3-Figure 11-14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1752600"/>
            <a:ext cx="7010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04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51603C9D-E950-41BD-B1B4-3971CBA14633}" type="slidenum">
              <a:rPr lang="en-GB" altLang="en-US"/>
              <a:pPr/>
              <a:t>73</a:t>
            </a:fld>
            <a:endParaRPr lang="en-GB" altLang="en-US"/>
          </a:p>
        </p:txBody>
      </p:sp>
      <p:sp>
        <p:nvSpPr>
          <p:cNvPr id="62466"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Semantic net of </a:t>
            </a:r>
            <a:r>
              <a:rPr lang="en-AU" b="1">
                <a:latin typeface="Times" pitchFamily="18" charset="0"/>
                <a:ea typeface="+mn-ea"/>
                <a:cs typeface="Arial" charset="0"/>
              </a:rPr>
              <a:t>Staff </a:t>
            </a:r>
            <a:r>
              <a:rPr lang="en-AU" b="1" i="1">
                <a:latin typeface="Times" pitchFamily="18" charset="0"/>
                <a:ea typeface="+mn-ea"/>
                <a:cs typeface="Arial" charset="0"/>
              </a:rPr>
              <a:t>Oversees </a:t>
            </a:r>
            <a:r>
              <a:rPr lang="en-AU" b="1">
                <a:latin typeface="Times" pitchFamily="18" charset="0"/>
                <a:ea typeface="+mn-ea"/>
                <a:cs typeface="Arial" charset="0"/>
              </a:rPr>
              <a:t>PropertyForRent</a:t>
            </a:r>
            <a:r>
              <a:rPr lang="en-AU" b="1">
                <a:latin typeface="Times" pitchFamily="18" charset="0"/>
                <a:ea typeface="+mn-ea"/>
                <a:cs typeface="Times New Roman" pitchFamily="18" charset="0"/>
              </a:rPr>
              <a:t> relationship type</a:t>
            </a:r>
            <a:endParaRPr lang="en-GB" b="1">
              <a:latin typeface="Times" pitchFamily="18" charset="0"/>
              <a:ea typeface="+mn-ea"/>
            </a:endParaRPr>
          </a:p>
        </p:txBody>
      </p:sp>
      <p:pic>
        <p:nvPicPr>
          <p:cNvPr id="62473" name="Picture 9" descr="DS3-Figure 11-15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188" y="2492375"/>
            <a:ext cx="72390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24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E1421857-D63A-4900-9BE4-B6CF1DB10DAF}" type="slidenum">
              <a:rPr lang="en-GB" altLang="en-US"/>
              <a:pPr/>
              <a:t>74</a:t>
            </a:fld>
            <a:endParaRPr lang="en-GB" altLang="en-US"/>
          </a:p>
        </p:txBody>
      </p:sp>
      <p:sp>
        <p:nvSpPr>
          <p:cNvPr id="64514" name="Rectangle 2"/>
          <p:cNvSpPr>
            <a:spLocks noGrp="1" noChangeArrowheads="1"/>
          </p:cNvSpPr>
          <p:nvPr>
            <p:ph type="title"/>
          </p:nvPr>
        </p:nvSpPr>
        <p:spPr>
          <a:xfrm>
            <a:off x="228600" y="304800"/>
            <a:ext cx="91440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dirty="0">
                <a:latin typeface="Times" pitchFamily="18" charset="0"/>
                <a:ea typeface="+mn-ea"/>
                <a:cs typeface="Times New Roman" pitchFamily="18" charset="0"/>
              </a:rPr>
              <a:t>Multiplicity of </a:t>
            </a:r>
            <a:r>
              <a:rPr lang="en-AU" b="1" dirty="0">
                <a:latin typeface="Times" pitchFamily="18" charset="0"/>
                <a:ea typeface="+mn-ea"/>
                <a:cs typeface="Arial" charset="0"/>
              </a:rPr>
              <a:t>Staff </a:t>
            </a:r>
            <a:r>
              <a:rPr lang="en-AU" b="1" i="1" dirty="0">
                <a:latin typeface="Times" pitchFamily="18" charset="0"/>
                <a:ea typeface="+mn-ea"/>
                <a:cs typeface="Arial" charset="0"/>
              </a:rPr>
              <a:t>Oversees</a:t>
            </a:r>
            <a:r>
              <a:rPr lang="en-AU" b="1" dirty="0">
                <a:latin typeface="Times" pitchFamily="18" charset="0"/>
                <a:ea typeface="+mn-ea"/>
                <a:cs typeface="Arial" charset="0"/>
              </a:rPr>
              <a:t> </a:t>
            </a:r>
            <a:r>
              <a:rPr lang="en-AU" b="1" dirty="0" err="1">
                <a:latin typeface="Times" pitchFamily="18" charset="0"/>
                <a:ea typeface="+mn-ea"/>
                <a:cs typeface="Arial" charset="0"/>
              </a:rPr>
              <a:t>PropertyForRent</a:t>
            </a:r>
            <a:r>
              <a:rPr lang="en-AU" b="1" dirty="0">
                <a:latin typeface="Times" pitchFamily="18" charset="0"/>
                <a:ea typeface="+mn-ea"/>
                <a:cs typeface="Times New Roman" pitchFamily="18" charset="0"/>
              </a:rPr>
              <a:t> (1:*)relationship type</a:t>
            </a:r>
            <a:r>
              <a:rPr lang="en-GB" b="1" dirty="0">
                <a:latin typeface="Times" pitchFamily="18" charset="0"/>
                <a:ea typeface="+mn-ea"/>
              </a:rPr>
              <a:t> </a:t>
            </a:r>
          </a:p>
        </p:txBody>
      </p:sp>
      <p:pic>
        <p:nvPicPr>
          <p:cNvPr id="64520" name="Picture 8" descr="DS3-Figure 11-15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9925" y="2565400"/>
            <a:ext cx="72390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45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396A56C-87FA-42E5-8D7A-4F3859797CD8}" type="slidenum">
              <a:rPr lang="en-GB" altLang="en-US"/>
              <a:pPr/>
              <a:t>75</a:t>
            </a:fld>
            <a:endParaRPr lang="en-GB" altLang="en-US"/>
          </a:p>
        </p:txBody>
      </p:sp>
      <p:sp>
        <p:nvSpPr>
          <p:cNvPr id="66562" name="Rectangle 2"/>
          <p:cNvSpPr>
            <a:spLocks noGrp="1" noChangeArrowheads="1"/>
          </p:cNvSpPr>
          <p:nvPr>
            <p:ph type="title"/>
          </p:nvPr>
        </p:nvSpPr>
        <p:spPr>
          <a:xfrm>
            <a:off x="381000" y="266700"/>
            <a:ext cx="83820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Semantic net of </a:t>
            </a:r>
            <a:r>
              <a:rPr lang="en-AU" b="1">
                <a:latin typeface="Times" pitchFamily="18" charset="0"/>
                <a:ea typeface="+mn-ea"/>
                <a:cs typeface="Arial" charset="0"/>
              </a:rPr>
              <a:t>Newspaper </a:t>
            </a:r>
            <a:r>
              <a:rPr lang="en-AU" b="1" i="1">
                <a:latin typeface="Times" pitchFamily="18" charset="0"/>
                <a:ea typeface="+mn-ea"/>
                <a:cs typeface="Arial" charset="0"/>
              </a:rPr>
              <a:t>Advertises</a:t>
            </a:r>
            <a:r>
              <a:rPr lang="en-AU" b="1">
                <a:latin typeface="Times" pitchFamily="18" charset="0"/>
                <a:ea typeface="+mn-ea"/>
                <a:cs typeface="Arial" charset="0"/>
              </a:rPr>
              <a:t> PropertyForRent </a:t>
            </a:r>
            <a:r>
              <a:rPr lang="en-AU" b="1">
                <a:latin typeface="Times" pitchFamily="18" charset="0"/>
                <a:ea typeface="+mn-ea"/>
                <a:cs typeface="Times New Roman" pitchFamily="18" charset="0"/>
              </a:rPr>
              <a:t> relationship type</a:t>
            </a:r>
            <a:r>
              <a:rPr lang="en-GB" b="1">
                <a:latin typeface="Times" pitchFamily="18" charset="0"/>
                <a:ea typeface="+mn-ea"/>
              </a:rPr>
              <a:t> </a:t>
            </a:r>
          </a:p>
        </p:txBody>
      </p:sp>
      <p:pic>
        <p:nvPicPr>
          <p:cNvPr id="66567" name="Picture 7" descr="DS3-Figure 11-16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2276475"/>
            <a:ext cx="7010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65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47285498-0EA4-49B3-8225-2BF7B9266A07}" type="slidenum">
              <a:rPr lang="en-GB" altLang="en-US"/>
              <a:pPr/>
              <a:t>76</a:t>
            </a:fld>
            <a:endParaRPr lang="en-GB" altLang="en-US"/>
          </a:p>
        </p:txBody>
      </p:sp>
      <p:sp>
        <p:nvSpPr>
          <p:cNvPr id="68610" name="Rectangle 2"/>
          <p:cNvSpPr>
            <a:spLocks noGrp="1" noChangeArrowheads="1"/>
          </p:cNvSpPr>
          <p:nvPr>
            <p:ph type="title"/>
          </p:nvPr>
        </p:nvSpPr>
        <p:spPr>
          <a:xfrm>
            <a:off x="457200" y="304800"/>
            <a:ext cx="77724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AU" b="1">
                <a:latin typeface="Times" pitchFamily="18" charset="0"/>
                <a:ea typeface="+mn-ea"/>
                <a:cs typeface="Times New Roman" pitchFamily="18" charset="0"/>
              </a:rPr>
              <a:t>Multiplicity of </a:t>
            </a:r>
            <a:r>
              <a:rPr lang="en-AU" b="1">
                <a:latin typeface="Times" pitchFamily="18" charset="0"/>
                <a:ea typeface="+mn-ea"/>
                <a:cs typeface="Arial" charset="0"/>
              </a:rPr>
              <a:t>Newspaper </a:t>
            </a:r>
            <a:r>
              <a:rPr lang="en-AU" b="1" i="1">
                <a:latin typeface="Times" pitchFamily="18" charset="0"/>
                <a:ea typeface="+mn-ea"/>
                <a:cs typeface="Arial" charset="0"/>
              </a:rPr>
              <a:t>Advertises</a:t>
            </a:r>
            <a:r>
              <a:rPr lang="en-AU" b="1">
                <a:latin typeface="Times" pitchFamily="18" charset="0"/>
                <a:ea typeface="+mn-ea"/>
                <a:cs typeface="Arial" charset="0"/>
              </a:rPr>
              <a:t> PropertyForRent</a:t>
            </a:r>
            <a:r>
              <a:rPr lang="en-AU" b="1">
                <a:latin typeface="Times" pitchFamily="18" charset="0"/>
                <a:ea typeface="+mn-ea"/>
                <a:cs typeface="Times New Roman" pitchFamily="18" charset="0"/>
              </a:rPr>
              <a:t> (*:*) relationship</a:t>
            </a:r>
            <a:r>
              <a:rPr lang="en-GB" b="1">
                <a:latin typeface="Times" pitchFamily="18" charset="0"/>
                <a:ea typeface="+mn-ea"/>
              </a:rPr>
              <a:t> </a:t>
            </a:r>
          </a:p>
        </p:txBody>
      </p:sp>
      <p:pic>
        <p:nvPicPr>
          <p:cNvPr id="68616" name="Picture 8" descr="DS3-Figure 11-16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2492375"/>
            <a:ext cx="7391400" cy="358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686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4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5834AD5E-7C4C-457A-87F9-1CD4A9D0FEF2}" type="slidenum">
              <a:rPr lang="en-GB" altLang="en-US"/>
              <a:pPr/>
              <a:t>77</a:t>
            </a:fld>
            <a:endParaRPr lang="en-GB" altLang="en-US"/>
          </a:p>
        </p:txBody>
      </p:sp>
      <p:sp>
        <p:nvSpPr>
          <p:cNvPr id="173058" name="Rectangle 2"/>
          <p:cNvSpPr>
            <a:spLocks noGrp="1" noChangeArrowheads="1"/>
          </p:cNvSpPr>
          <p:nvPr>
            <p:ph type="title"/>
          </p:nvPr>
        </p:nvSpPr>
        <p:spPr/>
        <p:txBody>
          <a:bodyPr/>
          <a:lstStyle/>
          <a:p>
            <a:pPr>
              <a:defRPr/>
            </a:pPr>
            <a:r>
              <a:rPr lang="en-GB" b="1">
                <a:latin typeface="Times" pitchFamily="18" charset="0"/>
                <a:ea typeface="+mn-ea"/>
              </a:rPr>
              <a:t>Structural Constraints</a:t>
            </a:r>
          </a:p>
        </p:txBody>
      </p:sp>
      <p:sp>
        <p:nvSpPr>
          <p:cNvPr id="173059" name="Rectangle 3"/>
          <p:cNvSpPr>
            <a:spLocks noGrp="1" noChangeArrowheads="1"/>
          </p:cNvSpPr>
          <p:nvPr>
            <p:ph type="body" idx="1"/>
          </p:nvPr>
        </p:nvSpPr>
        <p:spPr>
          <a:xfrm>
            <a:off x="609600" y="1676400"/>
            <a:ext cx="7727950" cy="4114800"/>
          </a:xfrm>
        </p:spPr>
        <p:txBody>
          <a:bodyPr/>
          <a:lstStyle/>
          <a:p>
            <a:r>
              <a:rPr lang="en-AU" altLang="en-US" b="1">
                <a:latin typeface="Times" panose="02020603050405020304" pitchFamily="18" charset="0"/>
                <a:cs typeface="Times New Roman" panose="02020603050405020304" pitchFamily="18" charset="0"/>
              </a:rPr>
              <a:t>Multiplicity for Complex Relationships</a:t>
            </a:r>
            <a:r>
              <a:rPr lang="en-AU" altLang="en-US">
                <a:latin typeface="Times" panose="02020603050405020304" pitchFamily="18" charset="0"/>
                <a:cs typeface="Times New Roman" panose="02020603050405020304" pitchFamily="18" charset="0"/>
              </a:rPr>
              <a:t> </a:t>
            </a:r>
          </a:p>
          <a:p>
            <a:pPr lvl="1"/>
            <a:r>
              <a:rPr lang="en-AU" altLang="en-US" b="1">
                <a:latin typeface="Times" panose="02020603050405020304" pitchFamily="18" charset="0"/>
                <a:cs typeface="Times New Roman" panose="02020603050405020304" pitchFamily="18" charset="0"/>
              </a:rPr>
              <a:t>Number (or range) of possible occurrences of an entity type in an </a:t>
            </a:r>
            <a:r>
              <a:rPr lang="en-AU" altLang="en-US" b="1" i="1">
                <a:latin typeface="Times" panose="02020603050405020304" pitchFamily="18" charset="0"/>
                <a:cs typeface="Times New Roman" panose="02020603050405020304" pitchFamily="18" charset="0"/>
              </a:rPr>
              <a:t>n</a:t>
            </a:r>
            <a:r>
              <a:rPr lang="en-AU" altLang="en-US" b="1">
                <a:latin typeface="Times" panose="02020603050405020304" pitchFamily="18" charset="0"/>
                <a:cs typeface="Times New Roman" panose="02020603050405020304" pitchFamily="18" charset="0"/>
              </a:rPr>
              <a:t>-ary relationship when other (</a:t>
            </a:r>
            <a:r>
              <a:rPr lang="en-AU" altLang="en-US" b="1" i="1">
                <a:latin typeface="Times" panose="02020603050405020304" pitchFamily="18" charset="0"/>
                <a:cs typeface="Times New Roman" panose="02020603050405020304" pitchFamily="18" charset="0"/>
              </a:rPr>
              <a:t>n</a:t>
            </a:r>
            <a:r>
              <a:rPr lang="en-AU" altLang="en-US" b="1">
                <a:latin typeface="Times" panose="02020603050405020304" pitchFamily="18" charset="0"/>
                <a:cs typeface="Times New Roman" panose="02020603050405020304" pitchFamily="18" charset="0"/>
              </a:rPr>
              <a:t>-1) values are fixed.</a:t>
            </a:r>
            <a:r>
              <a:rPr lang="en-GB" altLang="en-US">
                <a:latin typeface="Times" panose="02020603050405020304" pitchFamily="18" charset="0"/>
                <a:cs typeface="Times New Roman" panose="02020603050405020304" pitchFamily="18" charset="0"/>
              </a:rPr>
              <a:t> </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305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7305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build="p" autoUpdateAnimBg="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BAAA833-6677-49FF-B5B4-F1EF67FBD9E8}" type="slidenum">
              <a:rPr lang="en-GB" altLang="en-US"/>
              <a:pPr/>
              <a:t>78</a:t>
            </a:fld>
            <a:endParaRPr lang="en-GB" altLang="en-US"/>
          </a:p>
        </p:txBody>
      </p:sp>
      <p:sp>
        <p:nvSpPr>
          <p:cNvPr id="174082" name="Rectangle 2"/>
          <p:cNvSpPr>
            <a:spLocks noGrp="1" noChangeArrowheads="1"/>
          </p:cNvSpPr>
          <p:nvPr>
            <p:ph type="title"/>
          </p:nvPr>
        </p:nvSpPr>
        <p:spPr>
          <a:xfrm>
            <a:off x="304800" y="304800"/>
            <a:ext cx="8534400" cy="1104900"/>
          </a:xfrm>
        </p:spPr>
        <p:txBody>
          <a:bodyPr>
            <a:normAutofit fontScale="90000"/>
          </a:bodyPr>
          <a:lstStyle/>
          <a:p>
            <a:pPr>
              <a:defRPr/>
            </a:pPr>
            <a:r>
              <a:rPr lang="en-AU" b="1">
                <a:latin typeface="Times" pitchFamily="18" charset="0"/>
                <a:ea typeface="+mn-ea"/>
                <a:cs typeface="Times New Roman" pitchFamily="18" charset="0"/>
              </a:rPr>
              <a:t>Semantic net of ternary </a:t>
            </a:r>
            <a:r>
              <a:rPr lang="en-AU" b="1" i="1">
                <a:latin typeface="Times" pitchFamily="18" charset="0"/>
                <a:ea typeface="+mn-ea"/>
                <a:cs typeface="Arial" charset="0"/>
              </a:rPr>
              <a:t>Registers</a:t>
            </a:r>
            <a:r>
              <a:rPr lang="en-AU" b="1">
                <a:latin typeface="Times" pitchFamily="18" charset="0"/>
                <a:ea typeface="+mn-ea"/>
                <a:cs typeface="Times New Roman" pitchFamily="18" charset="0"/>
              </a:rPr>
              <a:t> relationship with values for Staff and Branch entities fixed</a:t>
            </a:r>
            <a:r>
              <a:rPr lang="en-GB">
                <a:latin typeface="Times" pitchFamily="18" charset="0"/>
                <a:ea typeface="+mn-ea"/>
              </a:rPr>
              <a:t> </a:t>
            </a:r>
          </a:p>
        </p:txBody>
      </p:sp>
      <p:pic>
        <p:nvPicPr>
          <p:cNvPr id="174085" name="Picture 5" descr="DS3-Figure 11-17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2289175"/>
            <a:ext cx="7391400"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740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D201613-72A8-4C5C-AB1C-58C842590315}" type="slidenum">
              <a:rPr lang="en-GB" altLang="en-US"/>
              <a:pPr/>
              <a:t>79</a:t>
            </a:fld>
            <a:endParaRPr lang="en-GB" altLang="en-US"/>
          </a:p>
        </p:txBody>
      </p:sp>
      <p:sp>
        <p:nvSpPr>
          <p:cNvPr id="175106" name="Rectangle 1026"/>
          <p:cNvSpPr>
            <a:spLocks noGrp="1" noChangeArrowheads="1"/>
          </p:cNvSpPr>
          <p:nvPr>
            <p:ph type="title"/>
          </p:nvPr>
        </p:nvSpPr>
        <p:spPr>
          <a:xfrm>
            <a:off x="381000" y="266700"/>
            <a:ext cx="8763000" cy="1104900"/>
          </a:xfrm>
        </p:spPr>
        <p:txBody>
          <a:bodyPr>
            <a:normAutofit fontScale="90000"/>
          </a:bodyPr>
          <a:lstStyle/>
          <a:p>
            <a:pPr>
              <a:defRPr/>
            </a:pPr>
            <a:r>
              <a:rPr lang="en-AU" b="1">
                <a:latin typeface="Times" pitchFamily="18" charset="0"/>
                <a:ea typeface="+mn-ea"/>
                <a:cs typeface="Times New Roman" pitchFamily="18" charset="0"/>
              </a:rPr>
              <a:t>Multiplicity of ternary </a:t>
            </a:r>
            <a:r>
              <a:rPr lang="en-AU" b="1" i="1">
                <a:latin typeface="Times" pitchFamily="18" charset="0"/>
                <a:ea typeface="+mn-ea"/>
                <a:cs typeface="Arial" charset="0"/>
              </a:rPr>
              <a:t>Registers</a:t>
            </a:r>
            <a:r>
              <a:rPr lang="en-AU" b="1">
                <a:latin typeface="Times" pitchFamily="18" charset="0"/>
                <a:ea typeface="+mn-ea"/>
                <a:cs typeface="Times New Roman" pitchFamily="18" charset="0"/>
              </a:rPr>
              <a:t> relationship</a:t>
            </a:r>
            <a:endParaRPr lang="en-GB">
              <a:latin typeface="Times" pitchFamily="18" charset="0"/>
              <a:ea typeface="+mn-ea"/>
            </a:endParaRPr>
          </a:p>
        </p:txBody>
      </p:sp>
      <p:pic>
        <p:nvPicPr>
          <p:cNvPr id="175109" name="Picture 1029" descr="DS3-Figure 11-17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 y="1905000"/>
            <a:ext cx="73152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75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8A5A0C3F-F77D-43A7-A846-FCBC16AE2DA8}" type="slidenum">
              <a:rPr lang="en-GB" altLang="en-US"/>
              <a:pPr/>
              <a:t>80</a:t>
            </a:fld>
            <a:endParaRPr lang="en-GB" altLang="en-US"/>
          </a:p>
        </p:txBody>
      </p:sp>
      <p:sp>
        <p:nvSpPr>
          <p:cNvPr id="150530" name="Rectangle 2"/>
          <p:cNvSpPr>
            <a:spLocks noGrp="1" noChangeArrowheads="1"/>
          </p:cNvSpPr>
          <p:nvPr>
            <p:ph type="title"/>
          </p:nvPr>
        </p:nvSpPr>
        <p:spPr/>
        <p:txBody>
          <a:bodyPr>
            <a:normAutofit fontScale="90000"/>
          </a:bodyPr>
          <a:lstStyle/>
          <a:p>
            <a:pPr>
              <a:defRPr/>
            </a:pPr>
            <a:r>
              <a:rPr lang="en-GB" b="1">
                <a:latin typeface="Times" pitchFamily="18" charset="0"/>
                <a:ea typeface="+mn-ea"/>
              </a:rPr>
              <a:t>Summary of multiplicity constraints</a:t>
            </a:r>
          </a:p>
        </p:txBody>
      </p:sp>
      <p:sp>
        <p:nvSpPr>
          <p:cNvPr id="150533" name="Rectangle 5"/>
          <p:cNvSpPr>
            <a:spLocks noGrp="1" noChangeArrowheads="1"/>
          </p:cNvSpPr>
          <p:nvPr/>
        </p:nvSpPr>
        <p:spPr bwMode="auto">
          <a:xfrm>
            <a:off x="533400" y="1676400"/>
            <a:ext cx="772795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90488" tIns="44450" rIns="90488" bIns="44450"/>
          <a:lstStyle/>
          <a:p>
            <a:pPr>
              <a:buClr>
                <a:schemeClr val="accent2"/>
              </a:buClr>
              <a:buFont typeface="Monotype Sorts" charset="0"/>
              <a:buChar char="u"/>
              <a:defRPr/>
            </a:pPr>
            <a:endParaRPr lang="en-US" sz="2800" b="1">
              <a:latin typeface="Times New Roman" charset="0"/>
              <a:ea typeface="ＭＳ Ｐゴシック" charset="0"/>
            </a:endParaRPr>
          </a:p>
          <a:p>
            <a:pPr>
              <a:defRPr/>
            </a:pPr>
            <a:endParaRPr lang="en-GB" sz="2800" b="1">
              <a:latin typeface="Times New Roman" charset="0"/>
              <a:ea typeface="ＭＳ Ｐゴシック" charset="0"/>
            </a:endParaRPr>
          </a:p>
        </p:txBody>
      </p:sp>
      <p:pic>
        <p:nvPicPr>
          <p:cNvPr id="150534" name="Picture 6" descr="DS3-Table 11-01"/>
          <p:cNvPicPr>
            <a:picLocks noChangeAspect="1" noChangeArrowheads="1"/>
          </p:cNvPicPr>
          <p:nvPr/>
        </p:nvPicPr>
        <p:blipFill>
          <a:blip r:embed="rId2" cstate="print">
            <a:extLst>
              <a:ext uri="{28A0092B-C50C-407E-A947-70E740481C1C}">
                <a14:useLocalDpi xmlns:a14="http://schemas.microsoft.com/office/drawing/2010/main" val="0"/>
              </a:ext>
            </a:extLst>
          </a:blip>
          <a:srcRect l="84" t="12500"/>
          <a:stretch>
            <a:fillRect/>
          </a:stretch>
        </p:blipFill>
        <p:spPr bwMode="auto">
          <a:xfrm>
            <a:off x="468313" y="1773238"/>
            <a:ext cx="7991475" cy="328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15053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505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3" grpId="0" build="p" autoUpdateAnimBg="0"/>
    </p:bld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CAB76040-8220-4C24-832E-A582E117B335}" type="slidenum">
              <a:rPr lang="en-GB" altLang="en-US"/>
              <a:pPr/>
              <a:t>81</a:t>
            </a:fld>
            <a:endParaRPr lang="en-GB" altLang="en-US"/>
          </a:p>
        </p:txBody>
      </p:sp>
      <p:sp>
        <p:nvSpPr>
          <p:cNvPr id="149506" name="Rectangle 1026"/>
          <p:cNvSpPr>
            <a:spLocks noGrp="1" noChangeArrowheads="1"/>
          </p:cNvSpPr>
          <p:nvPr>
            <p:ph type="title"/>
          </p:nvPr>
        </p:nvSpPr>
        <p:spPr/>
        <p:txBody>
          <a:bodyPr/>
          <a:lstStyle/>
          <a:p>
            <a:pPr>
              <a:defRPr/>
            </a:pPr>
            <a:r>
              <a:rPr lang="en-GB" b="1">
                <a:latin typeface="Times" pitchFamily="18" charset="0"/>
                <a:ea typeface="+mn-ea"/>
              </a:rPr>
              <a:t>Structural Constraints</a:t>
            </a:r>
          </a:p>
        </p:txBody>
      </p:sp>
      <p:sp>
        <p:nvSpPr>
          <p:cNvPr id="149507" name="Rectangle 1027"/>
          <p:cNvSpPr>
            <a:spLocks noGrp="1" noChangeArrowheads="1"/>
          </p:cNvSpPr>
          <p:nvPr>
            <p:ph type="body" idx="1"/>
          </p:nvPr>
        </p:nvSpPr>
        <p:spPr>
          <a:xfrm>
            <a:off x="762000" y="1557338"/>
            <a:ext cx="7339013" cy="4114800"/>
          </a:xfrm>
        </p:spPr>
        <p:txBody>
          <a:bodyPr/>
          <a:lstStyle/>
          <a:p>
            <a:r>
              <a:rPr lang="en-GB" altLang="en-US" b="1">
                <a:latin typeface="Times" panose="02020603050405020304" pitchFamily="18" charset="0"/>
              </a:rPr>
              <a:t>Multiplicity is made up of two types of restrictions on relationships: </a:t>
            </a:r>
            <a:r>
              <a:rPr lang="en-GB" altLang="en-US" b="1" i="1">
                <a:latin typeface="Times" panose="02020603050405020304" pitchFamily="18" charset="0"/>
              </a:rPr>
              <a:t>cardinality</a:t>
            </a:r>
            <a:r>
              <a:rPr lang="en-GB" altLang="en-US" b="1">
                <a:latin typeface="Times" panose="02020603050405020304" pitchFamily="18" charset="0"/>
              </a:rPr>
              <a:t> and </a:t>
            </a:r>
            <a:r>
              <a:rPr lang="en-GB" altLang="en-US" b="1" i="1">
                <a:latin typeface="Times" panose="02020603050405020304" pitchFamily="18" charset="0"/>
              </a:rPr>
              <a:t>participation</a:t>
            </a:r>
            <a:r>
              <a:rPr lang="en-GB" altLang="en-US" b="1">
                <a:latin typeface="Times" panose="02020603050405020304" pitchFamily="18" charset="0"/>
              </a:rPr>
              <a:t>.</a:t>
            </a:r>
          </a:p>
          <a:p>
            <a:pPr>
              <a:lnSpc>
                <a:spcPct val="0"/>
              </a:lnSpc>
            </a:pPr>
            <a:endParaRPr lang="en-GB" altLang="en-US">
              <a:latin typeface="Times" panose="02020603050405020304" pitchFamily="18" charset="0"/>
            </a:endParaRPr>
          </a:p>
          <a:p>
            <a:endParaRPr lang="en-GB" altLang="en-US" sz="3000" b="1">
              <a:latin typeface="Times" panose="02020603050405020304" pitchFamily="18" charset="0"/>
              <a:cs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950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07" grpId="0" build="p"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6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5F3D2844-7280-4E5A-8BAA-7E184BDA6377}" type="slidenum">
              <a:rPr lang="en-GB" altLang="en-US"/>
              <a:pPr/>
              <a:t>82</a:t>
            </a:fld>
            <a:endParaRPr lang="en-GB" altLang="en-US"/>
          </a:p>
        </p:txBody>
      </p:sp>
      <p:sp>
        <p:nvSpPr>
          <p:cNvPr id="179202" name="Rectangle 2"/>
          <p:cNvSpPr>
            <a:spLocks noGrp="1" noChangeArrowheads="1"/>
          </p:cNvSpPr>
          <p:nvPr>
            <p:ph type="title"/>
          </p:nvPr>
        </p:nvSpPr>
        <p:spPr/>
        <p:txBody>
          <a:bodyPr/>
          <a:lstStyle/>
          <a:p>
            <a:pPr>
              <a:defRPr/>
            </a:pPr>
            <a:r>
              <a:rPr lang="en-GB" b="1">
                <a:latin typeface="Times" pitchFamily="18" charset="0"/>
                <a:ea typeface="+mn-ea"/>
              </a:rPr>
              <a:t>Structural Constraints</a:t>
            </a:r>
          </a:p>
        </p:txBody>
      </p:sp>
      <p:sp>
        <p:nvSpPr>
          <p:cNvPr id="179203" name="Rectangle 3"/>
          <p:cNvSpPr>
            <a:spLocks noGrp="1" noChangeArrowheads="1"/>
          </p:cNvSpPr>
          <p:nvPr>
            <p:ph type="body" idx="1"/>
          </p:nvPr>
        </p:nvSpPr>
        <p:spPr>
          <a:xfrm>
            <a:off x="762000" y="1557338"/>
            <a:ext cx="8382000" cy="4114800"/>
          </a:xfrm>
        </p:spPr>
        <p:txBody>
          <a:bodyPr/>
          <a:lstStyle/>
          <a:p>
            <a:pPr>
              <a:lnSpc>
                <a:spcPct val="0"/>
              </a:lnSpc>
            </a:pPr>
            <a:endParaRPr lang="en-GB" altLang="en-US">
              <a:latin typeface="Times" panose="02020603050405020304" pitchFamily="18" charset="0"/>
            </a:endParaRPr>
          </a:p>
          <a:p>
            <a:r>
              <a:rPr lang="en-GB" altLang="en-US" b="1">
                <a:latin typeface="Times" panose="02020603050405020304" pitchFamily="18" charset="0"/>
              </a:rPr>
              <a:t>Cardinality </a:t>
            </a:r>
          </a:p>
          <a:p>
            <a:pPr lvl="1"/>
            <a:r>
              <a:rPr lang="en-AU" altLang="en-US" b="1">
                <a:latin typeface="Times" panose="02020603050405020304" pitchFamily="18" charset="0"/>
                <a:cs typeface="Times New Roman" panose="02020603050405020304" pitchFamily="18" charset="0"/>
              </a:rPr>
              <a:t>Describes maximum number of possible relationship occurrences for an entity participating in a given relationship type.</a:t>
            </a:r>
            <a:r>
              <a:rPr lang="en-GB" altLang="en-US" b="1">
                <a:latin typeface="Times" panose="02020603050405020304" pitchFamily="18" charset="0"/>
                <a:cs typeface="Times New Roman" panose="02020603050405020304" pitchFamily="18" charset="0"/>
              </a:rPr>
              <a:t> </a:t>
            </a:r>
          </a:p>
          <a:p>
            <a:pPr lvl="1">
              <a:lnSpc>
                <a:spcPct val="10000"/>
              </a:lnSpc>
            </a:pPr>
            <a:endParaRPr lang="en-GB" altLang="en-US" b="1">
              <a:latin typeface="Times" panose="02020603050405020304" pitchFamily="18" charset="0"/>
              <a:cs typeface="Times New Roman" panose="02020603050405020304" pitchFamily="18" charset="0"/>
            </a:endParaRPr>
          </a:p>
          <a:p>
            <a:r>
              <a:rPr lang="en-GB" altLang="en-US" b="1">
                <a:latin typeface="Times" panose="02020603050405020304" pitchFamily="18" charset="0"/>
              </a:rPr>
              <a:t>Participation</a:t>
            </a:r>
          </a:p>
          <a:p>
            <a:pPr lvl="1"/>
            <a:r>
              <a:rPr lang="en-AU" altLang="en-US" b="1">
                <a:latin typeface="Times" panose="02020603050405020304" pitchFamily="18" charset="0"/>
                <a:cs typeface="Times New Roman" panose="02020603050405020304" pitchFamily="18" charset="0"/>
              </a:rPr>
              <a:t>Determines whether all or only some entity occurrences participate in a relationship.</a:t>
            </a:r>
            <a:endParaRPr lang="en-GB" altLang="en-US" b="1">
              <a:latin typeface="Times" panose="02020603050405020304" pitchFamily="18" charset="0"/>
              <a:cs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920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79203">
                                            <p:txEl>
                                              <p:pRg st="2" end="2"/>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7920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792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3" grpId="0" build="p" autoUpdateAnimBg="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EC7BF07-2471-413B-A9CF-C7C80510AFF5}" type="slidenum">
              <a:rPr lang="en-GB" altLang="en-US"/>
              <a:pPr/>
              <a:t>83</a:t>
            </a:fld>
            <a:endParaRPr lang="en-GB" altLang="en-US"/>
          </a:p>
        </p:txBody>
      </p:sp>
      <p:sp>
        <p:nvSpPr>
          <p:cNvPr id="176130" name="Rectangle 1026"/>
          <p:cNvSpPr>
            <a:spLocks noGrp="1" noChangeArrowheads="1"/>
          </p:cNvSpPr>
          <p:nvPr>
            <p:ph type="title"/>
          </p:nvPr>
        </p:nvSpPr>
        <p:spPr>
          <a:xfrm>
            <a:off x="381000" y="266700"/>
            <a:ext cx="8229600" cy="1104900"/>
          </a:xfrm>
        </p:spPr>
        <p:txBody>
          <a:bodyPr>
            <a:normAutofit fontScale="90000"/>
          </a:bodyPr>
          <a:lstStyle/>
          <a:p>
            <a:pPr>
              <a:defRPr/>
            </a:pPr>
            <a:r>
              <a:rPr lang="en-AU" b="1">
                <a:latin typeface="Times" pitchFamily="18" charset="0"/>
                <a:ea typeface="+mn-ea"/>
                <a:cs typeface="Times New Roman" pitchFamily="18" charset="0"/>
              </a:rPr>
              <a:t>Multiplicity as cardinality and participation constraints</a:t>
            </a:r>
            <a:endParaRPr lang="en-GB">
              <a:latin typeface="Times" pitchFamily="18" charset="0"/>
              <a:ea typeface="+mn-ea"/>
            </a:endParaRPr>
          </a:p>
        </p:txBody>
      </p:sp>
      <p:pic>
        <p:nvPicPr>
          <p:cNvPr id="176133" name="Picture 1029" descr="DS3-Figure 11-1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0" y="1524000"/>
            <a:ext cx="57912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76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BD18C4F4-3A91-4BC7-83B4-21722CEE6F22}" type="slidenum">
              <a:rPr lang="en-GB" altLang="en-US"/>
              <a:pPr/>
              <a:t>84</a:t>
            </a:fld>
            <a:endParaRPr lang="en-GB" altLang="en-US"/>
          </a:p>
        </p:txBody>
      </p:sp>
      <p:sp>
        <p:nvSpPr>
          <p:cNvPr id="74754"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Problems with ER Models</a:t>
            </a:r>
          </a:p>
        </p:txBody>
      </p:sp>
      <p:sp>
        <p:nvSpPr>
          <p:cNvPr id="74755" name="Rectangle 3"/>
          <p:cNvSpPr>
            <a:spLocks noGrp="1" noChangeArrowheads="1"/>
          </p:cNvSpPr>
          <p:nvPr>
            <p:ph type="body" idx="1"/>
          </p:nvPr>
        </p:nvSpPr>
        <p:spPr>
          <a:xfrm>
            <a:off x="457200" y="1600200"/>
            <a:ext cx="772795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Problems may arise when designing a conceptual data model called </a:t>
            </a:r>
            <a:r>
              <a:rPr lang="en-GB" altLang="en-US" b="1" i="1">
                <a:latin typeface="Times" panose="02020603050405020304" pitchFamily="18" charset="0"/>
              </a:rPr>
              <a:t>connection traps</a:t>
            </a:r>
            <a:r>
              <a:rPr lang="en-GB" altLang="en-US" b="1">
                <a:latin typeface="Times" panose="02020603050405020304" pitchFamily="18" charset="0"/>
              </a:rPr>
              <a:t>.  </a:t>
            </a:r>
          </a:p>
          <a:p>
            <a:pPr>
              <a:lnSpc>
                <a:spcPct val="30000"/>
              </a:lnSpc>
            </a:pPr>
            <a:endParaRPr lang="en-GB" altLang="en-US" b="1">
              <a:latin typeface="Times" panose="02020603050405020304" pitchFamily="18" charset="0"/>
            </a:endParaRPr>
          </a:p>
          <a:p>
            <a:r>
              <a:rPr lang="en-GB" altLang="en-US" b="1">
                <a:latin typeface="Times" panose="02020603050405020304" pitchFamily="18" charset="0"/>
              </a:rPr>
              <a:t>Often due to a misinterpretation of the meaning of certain relationships.</a:t>
            </a:r>
          </a:p>
          <a:p>
            <a:pPr>
              <a:lnSpc>
                <a:spcPct val="30000"/>
              </a:lnSpc>
            </a:pPr>
            <a:endParaRPr lang="en-GB" altLang="en-US" b="1">
              <a:latin typeface="Times" panose="02020603050405020304" pitchFamily="18" charset="0"/>
            </a:endParaRPr>
          </a:p>
          <a:p>
            <a:r>
              <a:rPr lang="en-GB" altLang="en-US" b="1">
                <a:latin typeface="Times" panose="02020603050405020304" pitchFamily="18" charset="0"/>
              </a:rPr>
              <a:t>Two main types of connection traps are called </a:t>
            </a:r>
            <a:r>
              <a:rPr lang="en-GB" altLang="en-US" b="1" i="1">
                <a:latin typeface="Times" panose="02020603050405020304" pitchFamily="18" charset="0"/>
              </a:rPr>
              <a:t>fan traps </a:t>
            </a:r>
            <a:r>
              <a:rPr lang="en-GB" altLang="en-US" b="1">
                <a:latin typeface="Times" panose="02020603050405020304" pitchFamily="18" charset="0"/>
              </a:rPr>
              <a:t>and </a:t>
            </a:r>
            <a:r>
              <a:rPr lang="en-GB" altLang="en-US" b="1" i="1">
                <a:latin typeface="Times" panose="02020603050405020304" pitchFamily="18" charset="0"/>
              </a:rPr>
              <a:t>chasm</a:t>
            </a:r>
            <a:r>
              <a:rPr lang="en-GB" altLang="en-US" b="1">
                <a:latin typeface="Times" panose="02020603050405020304" pitchFamily="18" charset="0"/>
              </a:rPr>
              <a:t> </a:t>
            </a:r>
            <a:r>
              <a:rPr lang="en-GB" altLang="en-US" b="1" i="1">
                <a:latin typeface="Times" panose="02020603050405020304" pitchFamily="18" charset="0"/>
              </a:rPr>
              <a:t>traps</a:t>
            </a:r>
            <a:r>
              <a:rPr lang="en-GB" altLang="en-US" b="1">
                <a:latin typeface="Times" panose="02020603050405020304" pitchFamily="18" charset="0"/>
              </a:rPr>
              <a:t>.</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475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475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475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autoUpdateAnimBg="0"/>
    </p:bld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2FB67157-4F32-4B7A-ABEC-4D9A9F6F9E26}" type="slidenum">
              <a:rPr lang="en-GB" altLang="en-US"/>
              <a:pPr/>
              <a:t>85</a:t>
            </a:fld>
            <a:endParaRPr lang="en-GB" altLang="en-US"/>
          </a:p>
        </p:txBody>
      </p:sp>
      <p:sp>
        <p:nvSpPr>
          <p:cNvPr id="76802" name="Rectangle 2"/>
          <p:cNvSpPr>
            <a:spLocks noGrp="1" noChangeArrowheads="1"/>
          </p:cNvSpPr>
          <p:nvPr>
            <p:ph type="title"/>
          </p:nvPr>
        </p:nvSpPr>
        <p:spPr>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Problems with ER Models</a:t>
            </a:r>
          </a:p>
        </p:txBody>
      </p:sp>
      <p:sp>
        <p:nvSpPr>
          <p:cNvPr id="76803" name="Rectangle 3"/>
          <p:cNvSpPr>
            <a:spLocks noGrp="1" noChangeArrowheads="1"/>
          </p:cNvSpPr>
          <p:nvPr>
            <p:ph type="body" idx="1"/>
          </p:nvPr>
        </p:nvSpPr>
        <p:spPr>
          <a:xfrm>
            <a:off x="457200" y="1600200"/>
            <a:ext cx="8229600" cy="411480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a:latin typeface="Times" panose="02020603050405020304" pitchFamily="18" charset="0"/>
              </a:rPr>
              <a:t>Fan Trap</a:t>
            </a:r>
          </a:p>
          <a:p>
            <a:pPr lvl="1"/>
            <a:r>
              <a:rPr lang="en-AU" altLang="en-US" b="1">
                <a:latin typeface="Times" panose="02020603050405020304" pitchFamily="18" charset="0"/>
                <a:cs typeface="Times New Roman" panose="02020603050405020304" pitchFamily="18" charset="0"/>
              </a:rPr>
              <a:t>Where a model represents a relationship between entity types, but pathway between certain entity occurrences is ambiguous.</a:t>
            </a:r>
            <a:r>
              <a:rPr lang="en-GB" altLang="en-US" b="1">
                <a:latin typeface="Times" panose="02020603050405020304" pitchFamily="18" charset="0"/>
              </a:rPr>
              <a:t> </a:t>
            </a:r>
          </a:p>
          <a:p>
            <a:pPr lvl="1">
              <a:lnSpc>
                <a:spcPct val="30000"/>
              </a:lnSpc>
            </a:pPr>
            <a:endParaRPr lang="en-GB" altLang="en-US">
              <a:latin typeface="Times" panose="02020603050405020304" pitchFamily="18" charset="0"/>
            </a:endParaRPr>
          </a:p>
          <a:p>
            <a:r>
              <a:rPr lang="en-GB" altLang="en-US" b="1">
                <a:latin typeface="Times" panose="02020603050405020304" pitchFamily="18" charset="0"/>
              </a:rPr>
              <a:t>Chasm Trap</a:t>
            </a:r>
          </a:p>
          <a:p>
            <a:pPr lvl="1"/>
            <a:r>
              <a:rPr lang="en-AU" altLang="en-US" b="1">
                <a:latin typeface="Times" panose="02020603050405020304" pitchFamily="18" charset="0"/>
                <a:cs typeface="Times New Roman" panose="02020603050405020304" pitchFamily="18" charset="0"/>
              </a:rPr>
              <a:t>Where a model suggests the existence of a relationship between entity types, but pathway does not exist between certain entity occurrences.</a:t>
            </a:r>
            <a:r>
              <a:rPr lang="en-GB" altLang="en-US" b="1">
                <a:latin typeface="Times" panose="02020603050405020304" pitchFamily="18" charset="0"/>
              </a:rPr>
              <a:t> </a:t>
            </a:r>
          </a:p>
        </p:txBody>
      </p:sp>
    </p:spTree>
    <p:extLst>
      <p:ext uri="{BB962C8B-B14F-4D97-AF65-F5344CB8AC3E}">
        <p14:creationId xmlns:p14="http://schemas.microsoft.com/office/powerpoint/2010/main" val="123091906"/>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68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7680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7680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7680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8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2FB67157-4F32-4B7A-ABEC-4D9A9F6F9E26}" type="slidenum">
              <a:rPr lang="en-GB" altLang="en-US"/>
              <a:pPr/>
              <a:t>86</a:t>
            </a:fld>
            <a:endParaRPr lang="en-GB" altLang="en-US"/>
          </a:p>
        </p:txBody>
      </p:sp>
      <p:sp>
        <p:nvSpPr>
          <p:cNvPr id="7680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Problems with ER Models</a:t>
            </a:r>
          </a:p>
        </p:txBody>
      </p:sp>
      <p:sp>
        <p:nvSpPr>
          <p:cNvPr id="76803" name="Rectangle 3"/>
          <p:cNvSpPr>
            <a:spLocks noGrp="1" noChangeArrowheads="1"/>
          </p:cNvSpPr>
          <p:nvPr>
            <p:ph type="body" idx="1"/>
          </p:nvPr>
        </p:nvSpPr>
        <p:spPr>
          <a:xfrm>
            <a:off x="457200" y="1600200"/>
            <a:ext cx="8229600" cy="1972816"/>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dirty="0">
                <a:latin typeface="Times" panose="02020603050405020304" pitchFamily="18" charset="0"/>
              </a:rPr>
              <a:t>Fan Trap</a:t>
            </a:r>
          </a:p>
          <a:p>
            <a:pPr lvl="1"/>
            <a:r>
              <a:rPr lang="en-AU" altLang="en-US" b="1" dirty="0">
                <a:latin typeface="Times" panose="02020603050405020304" pitchFamily="18" charset="0"/>
                <a:cs typeface="Times New Roman" panose="02020603050405020304" pitchFamily="18" charset="0"/>
              </a:rPr>
              <a:t>Where a model represents a relationship between entity types, but pathway between certain entity occurrences is ambiguous.</a:t>
            </a:r>
            <a:r>
              <a:rPr lang="en-GB" altLang="en-US" b="1" dirty="0">
                <a:latin typeface="Times" panose="02020603050405020304" pitchFamily="18" charset="0"/>
              </a:rPr>
              <a:t> </a:t>
            </a:r>
          </a:p>
          <a:p>
            <a:pPr marL="365760" lvl="1" indent="0">
              <a:lnSpc>
                <a:spcPct val="30000"/>
              </a:lnSpc>
              <a:buNone/>
            </a:pPr>
            <a:endParaRPr lang="en-GB" altLang="en-US" dirty="0">
              <a:latin typeface="Times" panose="02020603050405020304" pitchFamily="18" charset="0"/>
            </a:endParaRPr>
          </a:p>
        </p:txBody>
      </p:sp>
      <p:pic>
        <p:nvPicPr>
          <p:cNvPr id="1026" name="Picture 2">
            <a:extLst>
              <a:ext uri="{FF2B5EF4-FFF2-40B4-BE49-F238E27FC236}">
                <a16:creationId xmlns:a16="http://schemas.microsoft.com/office/drawing/2014/main" id="{D01D2FA9-5D7B-233D-0535-6D77426391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156" y="3573016"/>
            <a:ext cx="8028384" cy="26900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680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7680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8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2FB67157-4F32-4B7A-ABEC-4D9A9F6F9E26}" type="slidenum">
              <a:rPr lang="en-GB" altLang="en-US"/>
              <a:pPr/>
              <a:t>87</a:t>
            </a:fld>
            <a:endParaRPr lang="en-GB" altLang="en-US"/>
          </a:p>
        </p:txBody>
      </p:sp>
      <p:sp>
        <p:nvSpPr>
          <p:cNvPr id="76802" name="Rectangle 2"/>
          <p:cNvSpPr>
            <a:spLocks noGrp="1" noChangeArrowheads="1"/>
          </p:cNvSpPr>
          <p:nvPr>
            <p:ph type="title"/>
          </p:nvPr>
        </p:nvSpPr>
        <p:spPr>
          <a:extLst>
            <a:ext uri="{91240B29-F687-4f45-9708-019B960494DF}">
              <a14:hiddenLine xmlns="" xmlns:a14="http://schemas.microsoft.com/office/drawing/2010/main"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Problems with ER Models</a:t>
            </a:r>
          </a:p>
        </p:txBody>
      </p:sp>
      <p:sp>
        <p:nvSpPr>
          <p:cNvPr id="76803" name="Rectangle 3"/>
          <p:cNvSpPr>
            <a:spLocks noGrp="1" noChangeArrowheads="1"/>
          </p:cNvSpPr>
          <p:nvPr>
            <p:ph type="body" idx="1"/>
          </p:nvPr>
        </p:nvSpPr>
        <p:spPr>
          <a:xfrm>
            <a:off x="457200" y="1600200"/>
            <a:ext cx="8229600" cy="748680"/>
          </a:xfrm>
          <a:noFill/>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r>
              <a:rPr lang="en-GB" altLang="en-US" b="1" dirty="0">
                <a:latin typeface="Times" panose="02020603050405020304" pitchFamily="18" charset="0"/>
              </a:rPr>
              <a:t>Fan Trap</a:t>
            </a:r>
          </a:p>
          <a:p>
            <a:pPr marL="365760" lvl="1" indent="0">
              <a:lnSpc>
                <a:spcPct val="30000"/>
              </a:lnSpc>
              <a:buNone/>
            </a:pPr>
            <a:endParaRPr lang="en-GB" altLang="en-US" dirty="0">
              <a:latin typeface="Times" panose="02020603050405020304" pitchFamily="18" charset="0"/>
            </a:endParaRPr>
          </a:p>
        </p:txBody>
      </p:sp>
      <p:sp>
        <p:nvSpPr>
          <p:cNvPr id="3" name="TextBox 2">
            <a:extLst>
              <a:ext uri="{FF2B5EF4-FFF2-40B4-BE49-F238E27FC236}">
                <a16:creationId xmlns:a16="http://schemas.microsoft.com/office/drawing/2014/main" id="{DC445B3C-B758-A999-C3A5-B9B32C106616}"/>
              </a:ext>
            </a:extLst>
          </p:cNvPr>
          <p:cNvSpPr txBox="1"/>
          <p:nvPr/>
        </p:nvSpPr>
        <p:spPr>
          <a:xfrm>
            <a:off x="251520" y="2362313"/>
            <a:ext cx="3600400" cy="1754326"/>
          </a:xfrm>
          <a:prstGeom prst="rect">
            <a:avLst/>
          </a:prstGeom>
          <a:noFill/>
        </p:spPr>
        <p:txBody>
          <a:bodyPr wrap="square">
            <a:spAutoFit/>
          </a:bodyPr>
          <a:lstStyle/>
          <a:p>
            <a:r>
              <a:rPr lang="en-US" dirty="0"/>
              <a:t>+----------------+--------------------+</a:t>
            </a:r>
          </a:p>
          <a:p>
            <a:r>
              <a:rPr lang="en-US" dirty="0"/>
              <a:t>| </a:t>
            </a:r>
            <a:r>
              <a:rPr lang="en-US" dirty="0" err="1"/>
              <a:t>CustomerID</a:t>
            </a:r>
            <a:r>
              <a:rPr lang="en-US" dirty="0"/>
              <a:t>  | </a:t>
            </a:r>
            <a:r>
              <a:rPr lang="en-US" dirty="0" err="1"/>
              <a:t>CustomerName</a:t>
            </a:r>
            <a:r>
              <a:rPr lang="en-US" dirty="0"/>
              <a:t>|</a:t>
            </a:r>
          </a:p>
          <a:p>
            <a:r>
              <a:rPr lang="en-US" dirty="0"/>
              <a:t>+----------------+--------------------+</a:t>
            </a:r>
          </a:p>
          <a:p>
            <a:r>
              <a:rPr lang="en-US" dirty="0"/>
              <a:t>| 101                | John Doe              |</a:t>
            </a:r>
          </a:p>
          <a:p>
            <a:r>
              <a:rPr lang="en-US" dirty="0"/>
              <a:t>| 102                | Alice Smith.        |</a:t>
            </a:r>
          </a:p>
          <a:p>
            <a:r>
              <a:rPr lang="en-US" dirty="0"/>
              <a:t>+---------------+---------------------+</a:t>
            </a:r>
          </a:p>
        </p:txBody>
      </p:sp>
      <p:sp>
        <p:nvSpPr>
          <p:cNvPr id="5" name="TextBox 4">
            <a:extLst>
              <a:ext uri="{FF2B5EF4-FFF2-40B4-BE49-F238E27FC236}">
                <a16:creationId xmlns:a16="http://schemas.microsoft.com/office/drawing/2014/main" id="{06ADBB2C-C511-6DFC-B913-F348AC9462EC}"/>
              </a:ext>
            </a:extLst>
          </p:cNvPr>
          <p:cNvSpPr txBox="1"/>
          <p:nvPr/>
        </p:nvSpPr>
        <p:spPr>
          <a:xfrm>
            <a:off x="3851920" y="2376112"/>
            <a:ext cx="4572000" cy="1754326"/>
          </a:xfrm>
          <a:prstGeom prst="rect">
            <a:avLst/>
          </a:prstGeom>
          <a:noFill/>
        </p:spPr>
        <p:txBody>
          <a:bodyPr wrap="square">
            <a:spAutoFit/>
          </a:bodyPr>
          <a:lstStyle/>
          <a:p>
            <a:r>
              <a:rPr lang="en-US" dirty="0"/>
              <a:t>+----------+-----------------+---------------+</a:t>
            </a:r>
          </a:p>
          <a:p>
            <a:r>
              <a:rPr lang="en-US" dirty="0"/>
              <a:t>| </a:t>
            </a:r>
            <a:r>
              <a:rPr lang="en-US" dirty="0" err="1"/>
              <a:t>OrderID</a:t>
            </a:r>
            <a:r>
              <a:rPr lang="en-US" dirty="0"/>
              <a:t>| </a:t>
            </a:r>
            <a:r>
              <a:rPr lang="en-US" dirty="0" err="1"/>
              <a:t>CustomerID</a:t>
            </a:r>
            <a:r>
              <a:rPr lang="en-US" dirty="0"/>
              <a:t>  | </a:t>
            </a:r>
            <a:r>
              <a:rPr lang="en-US" dirty="0" err="1"/>
              <a:t>OrderDate</a:t>
            </a:r>
            <a:r>
              <a:rPr lang="en-US" dirty="0"/>
              <a:t>   |</a:t>
            </a:r>
          </a:p>
          <a:p>
            <a:r>
              <a:rPr lang="en-US" dirty="0"/>
              <a:t>+----------+-----------------+---------------+</a:t>
            </a:r>
          </a:p>
          <a:p>
            <a:r>
              <a:rPr lang="en-US" dirty="0"/>
              <a:t>| 1             | 101                  | 2023-10-10|</a:t>
            </a:r>
          </a:p>
          <a:p>
            <a:r>
              <a:rPr lang="en-US" dirty="0"/>
              <a:t>| 2             | 102                  | 2023-10-11|</a:t>
            </a:r>
          </a:p>
          <a:p>
            <a:r>
              <a:rPr lang="en-US" dirty="0"/>
              <a:t>+----------+-----------------+---------------+</a:t>
            </a:r>
          </a:p>
        </p:txBody>
      </p:sp>
      <p:sp>
        <p:nvSpPr>
          <p:cNvPr id="8" name="TextBox 7">
            <a:extLst>
              <a:ext uri="{FF2B5EF4-FFF2-40B4-BE49-F238E27FC236}">
                <a16:creationId xmlns:a16="http://schemas.microsoft.com/office/drawing/2014/main" id="{DFD848B2-EEF1-D944-B00B-FD1771E4317C}"/>
              </a:ext>
            </a:extLst>
          </p:cNvPr>
          <p:cNvSpPr txBox="1"/>
          <p:nvPr/>
        </p:nvSpPr>
        <p:spPr>
          <a:xfrm>
            <a:off x="272327" y="4242137"/>
            <a:ext cx="4572000" cy="2031325"/>
          </a:xfrm>
          <a:prstGeom prst="rect">
            <a:avLst/>
          </a:prstGeom>
          <a:noFill/>
        </p:spPr>
        <p:txBody>
          <a:bodyPr wrap="square">
            <a:spAutoFit/>
          </a:bodyPr>
          <a:lstStyle/>
          <a:p>
            <a:r>
              <a:rPr lang="en-US" dirty="0"/>
              <a:t>+------------+--------------+</a:t>
            </a:r>
          </a:p>
          <a:p>
            <a:r>
              <a:rPr lang="en-US" dirty="0"/>
              <a:t>| </a:t>
            </a:r>
            <a:r>
              <a:rPr lang="en-US" dirty="0" err="1"/>
              <a:t>OrderQty</a:t>
            </a:r>
            <a:r>
              <a:rPr lang="en-US" dirty="0"/>
              <a:t> | </a:t>
            </a:r>
            <a:r>
              <a:rPr lang="en-US" dirty="0" err="1"/>
              <a:t>OrderID</a:t>
            </a:r>
            <a:r>
              <a:rPr lang="en-US" dirty="0"/>
              <a:t>    |</a:t>
            </a:r>
          </a:p>
          <a:p>
            <a:r>
              <a:rPr lang="en-US" dirty="0"/>
              <a:t>+------------+------------- |</a:t>
            </a:r>
          </a:p>
          <a:p>
            <a:r>
              <a:rPr lang="en-US" dirty="0"/>
              <a:t>| 100  	  | 1                  |</a:t>
            </a:r>
          </a:p>
          <a:p>
            <a:r>
              <a:rPr lang="en-US" dirty="0"/>
              <a:t>| 210  	  | 1                  |</a:t>
            </a:r>
          </a:p>
          <a:p>
            <a:r>
              <a:rPr lang="en-US" dirty="0"/>
              <a:t>| 100  	  | 2                  |</a:t>
            </a:r>
          </a:p>
          <a:p>
            <a:r>
              <a:rPr lang="en-US" dirty="0"/>
              <a:t>+------------+-------------+</a:t>
            </a:r>
          </a:p>
        </p:txBody>
      </p:sp>
    </p:spTree>
    <p:extLst>
      <p:ext uri="{BB962C8B-B14F-4D97-AF65-F5344CB8AC3E}">
        <p14:creationId xmlns:p14="http://schemas.microsoft.com/office/powerpoint/2010/main" val="105644904"/>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680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utoUpdateAnimBg="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8DE19FB1-C3ED-40FB-9044-89D5CCBBCC19}" type="slidenum">
              <a:rPr lang="en-GB" altLang="en-US"/>
              <a:pPr/>
              <a:t>88</a:t>
            </a:fld>
            <a:endParaRPr lang="en-GB" altLang="en-US"/>
          </a:p>
        </p:txBody>
      </p:sp>
      <p:sp>
        <p:nvSpPr>
          <p:cNvPr id="78850"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An Example of a Fan Trap</a:t>
            </a:r>
          </a:p>
        </p:txBody>
      </p:sp>
      <p:pic>
        <p:nvPicPr>
          <p:cNvPr id="78856" name="Picture 8" descr="DS3-Figure 11-19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2133600"/>
            <a:ext cx="8229600" cy="102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788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B3CDC3DA-52CD-4950-B808-82CD8195FC5F}" type="slidenum">
              <a:rPr lang="en-GB" altLang="en-US"/>
              <a:pPr/>
              <a:t>89</a:t>
            </a:fld>
            <a:endParaRPr lang="en-GB" altLang="en-US"/>
          </a:p>
        </p:txBody>
      </p:sp>
      <p:sp>
        <p:nvSpPr>
          <p:cNvPr id="82946" name="Rectangle 2"/>
          <p:cNvSpPr>
            <a:spLocks noGrp="1" noChangeArrowheads="1"/>
          </p:cNvSpPr>
          <p:nvPr>
            <p:ph type="title"/>
          </p:nvPr>
        </p:nvSpPr>
        <p:spPr>
          <a:xfrm>
            <a:off x="381000" y="266700"/>
            <a:ext cx="84582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Restructuring ER model to remove Fan Trap</a:t>
            </a:r>
          </a:p>
        </p:txBody>
      </p:sp>
      <p:pic>
        <p:nvPicPr>
          <p:cNvPr id="82952" name="Picture 8" descr="DS3-Figure 11-20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1905000"/>
            <a:ext cx="7848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29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C895D7C6-FE8D-4A39-8CCB-BEA199634968}" type="slidenum">
              <a:rPr lang="en-GB" altLang="en-US"/>
              <a:pPr/>
              <a:t>90</a:t>
            </a:fld>
            <a:endParaRPr lang="en-GB" altLang="en-US"/>
          </a:p>
        </p:txBody>
      </p:sp>
      <p:sp>
        <p:nvSpPr>
          <p:cNvPr id="80898"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Semantic Net of ER Model with Fan Trap</a:t>
            </a:r>
          </a:p>
        </p:txBody>
      </p:sp>
      <p:sp>
        <p:nvSpPr>
          <p:cNvPr id="80902" name="Rectangle 6"/>
          <p:cNvSpPr>
            <a:spLocks noGrp="1" noChangeArrowheads="1"/>
          </p:cNvSpPr>
          <p:nvPr>
            <p:ph type="body" idx="1"/>
          </p:nvPr>
        </p:nvSpPr>
        <p:spPr>
          <a:xfrm>
            <a:off x="533400" y="1676400"/>
            <a:ext cx="7727950" cy="4114800"/>
          </a:xfrm>
        </p:spPr>
        <p:txBody>
          <a:bodyPr>
            <a:normAutofit fontScale="92500"/>
          </a:bodyPr>
          <a:lstStyle/>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r>
              <a:rPr lang="en-GB" altLang="en-US" sz="2600" b="1">
                <a:latin typeface="Times" panose="02020603050405020304" pitchFamily="18" charset="0"/>
              </a:rPr>
              <a:t>At which branch office does staff number SG37 work?</a:t>
            </a:r>
          </a:p>
          <a:p>
            <a:endParaRPr lang="en-GB" altLang="en-US" sz="2400" b="1">
              <a:latin typeface="Times" panose="02020603050405020304" pitchFamily="18" charset="0"/>
            </a:endParaRPr>
          </a:p>
        </p:txBody>
      </p:sp>
      <p:pic>
        <p:nvPicPr>
          <p:cNvPr id="80904" name="Picture 8" descr="DS3-Figure 11-19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981200"/>
            <a:ext cx="7696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090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090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2" grpId="0" build="p" autoUpdateAnimBg="0"/>
    </p:bldLst>
  </p:timing>
</p:sld>
</file>

<file path=ppt/slides/slide9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7"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FE1F675-42CA-42D8-98C8-8BBE12DF6AA2}" type="slidenum">
              <a:rPr lang="en-GB" altLang="en-US"/>
              <a:pPr/>
              <a:t>91</a:t>
            </a:fld>
            <a:endParaRPr lang="en-GB" altLang="en-US"/>
          </a:p>
        </p:txBody>
      </p:sp>
      <p:sp>
        <p:nvSpPr>
          <p:cNvPr id="84994"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Semantic Net of Restructured ER Model with Fan Trap Removed</a:t>
            </a:r>
          </a:p>
        </p:txBody>
      </p:sp>
      <p:sp>
        <p:nvSpPr>
          <p:cNvPr id="84998" name="Rectangle 6"/>
          <p:cNvSpPr>
            <a:spLocks noGrp="1" noChangeArrowheads="1"/>
          </p:cNvSpPr>
          <p:nvPr>
            <p:ph type="body" idx="1"/>
          </p:nvPr>
        </p:nvSpPr>
        <p:spPr>
          <a:xfrm>
            <a:off x="533400" y="1676400"/>
            <a:ext cx="7727950" cy="4114800"/>
          </a:xfrm>
        </p:spPr>
        <p:txBody>
          <a:bodyPr>
            <a:normAutofit lnSpcReduction="10000"/>
          </a:bodyPr>
          <a:lstStyle/>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b="1">
              <a:latin typeface="Times" panose="02020603050405020304" pitchFamily="18" charset="0"/>
            </a:endParaRPr>
          </a:p>
          <a:p>
            <a:endParaRPr lang="en-GB" altLang="en-US" b="1">
              <a:latin typeface="Times" panose="02020603050405020304" pitchFamily="18" charset="0"/>
            </a:endParaRPr>
          </a:p>
          <a:p>
            <a:r>
              <a:rPr lang="en-GB" altLang="en-US" b="1">
                <a:latin typeface="Times" panose="02020603050405020304" pitchFamily="18" charset="0"/>
              </a:rPr>
              <a:t>SG37 works at branch B003.</a:t>
            </a:r>
          </a:p>
        </p:txBody>
      </p:sp>
      <p:pic>
        <p:nvPicPr>
          <p:cNvPr id="85001" name="Picture 9" descr="DS3-Figure 11-20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1828800"/>
            <a:ext cx="7620000"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500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4998">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8" grpId="0" build="p" autoUpdateAnimBg="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5"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E62D36FF-244E-4A2A-BDC8-4F7723062145}" type="slidenum">
              <a:rPr lang="en-GB" altLang="en-US"/>
              <a:pPr/>
              <a:t>92</a:t>
            </a:fld>
            <a:endParaRPr lang="en-GB" altLang="en-US"/>
          </a:p>
        </p:txBody>
      </p:sp>
      <p:sp>
        <p:nvSpPr>
          <p:cNvPr id="87042"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lstStyle/>
          <a:p>
            <a:pPr>
              <a:defRPr/>
            </a:pPr>
            <a:r>
              <a:rPr lang="en-GB" b="1">
                <a:latin typeface="Times" pitchFamily="18" charset="0"/>
                <a:ea typeface="+mn-ea"/>
              </a:rPr>
              <a:t>An Example of a Chasm Trap</a:t>
            </a:r>
          </a:p>
        </p:txBody>
      </p:sp>
      <p:pic>
        <p:nvPicPr>
          <p:cNvPr id="87049" name="Picture 9" descr="DS3-Figure 11-21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2057400"/>
            <a:ext cx="8305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70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0353"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61D8CA2D-2E86-44DF-9291-D169F2072088}" type="slidenum">
              <a:rPr lang="en-GB" altLang="en-US"/>
              <a:pPr/>
              <a:t>93</a:t>
            </a:fld>
            <a:endParaRPr lang="en-GB" altLang="en-US"/>
          </a:p>
        </p:txBody>
      </p:sp>
      <p:sp>
        <p:nvSpPr>
          <p:cNvPr id="89090" name="Rectangle 2"/>
          <p:cNvSpPr>
            <a:spLocks noGrp="1" noChangeArrowheads="1"/>
          </p:cNvSpPr>
          <p:nvPr>
            <p:ph type="title"/>
          </p:nvPr>
        </p:nvSpPr>
        <p:spPr>
          <a:xfrm>
            <a:off x="381000" y="266700"/>
            <a:ext cx="82296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Semantic Net of ER Model with Chasm Trap</a:t>
            </a:r>
          </a:p>
        </p:txBody>
      </p:sp>
      <p:sp>
        <p:nvSpPr>
          <p:cNvPr id="89094" name="Rectangle 6"/>
          <p:cNvSpPr>
            <a:spLocks noGrp="1" noChangeArrowheads="1"/>
          </p:cNvSpPr>
          <p:nvPr>
            <p:ph type="body" idx="1"/>
          </p:nvPr>
        </p:nvSpPr>
        <p:spPr>
          <a:xfrm>
            <a:off x="533400" y="1676400"/>
            <a:ext cx="7727950" cy="4114800"/>
          </a:xfrm>
        </p:spPr>
        <p:txBody>
          <a:bodyPr>
            <a:normAutofit lnSpcReduction="10000"/>
          </a:bodyPr>
          <a:lstStyle/>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endParaRPr lang="en-GB" altLang="en-US" sz="2400" b="1">
              <a:latin typeface="Times" panose="02020603050405020304" pitchFamily="18" charset="0"/>
            </a:endParaRPr>
          </a:p>
          <a:p>
            <a:r>
              <a:rPr lang="en-GB" altLang="en-US" b="1">
                <a:latin typeface="Times" panose="02020603050405020304" pitchFamily="18" charset="0"/>
              </a:rPr>
              <a:t>At which branch office is property PA14 available?</a:t>
            </a:r>
          </a:p>
        </p:txBody>
      </p:sp>
      <p:pic>
        <p:nvPicPr>
          <p:cNvPr id="89096" name="Picture 8" descr="DS3-Figure 11-21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1752600"/>
            <a:ext cx="74676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890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9094">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4" grpId="0" build="p" autoUpdateAnimBg="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1"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1F8B6A75-2E69-4E40-A6C6-38FAF69AEE17}" type="slidenum">
              <a:rPr lang="en-GB" altLang="en-US"/>
              <a:pPr/>
              <a:t>94</a:t>
            </a:fld>
            <a:endParaRPr lang="en-GB" altLang="en-US"/>
          </a:p>
        </p:txBody>
      </p:sp>
      <p:sp>
        <p:nvSpPr>
          <p:cNvPr id="91138" name="Rectangle 2"/>
          <p:cNvSpPr>
            <a:spLocks noGrp="1" noChangeArrowheads="1"/>
          </p:cNvSpPr>
          <p:nvPr>
            <p:ph type="title"/>
          </p:nvPr>
        </p:nvSpPr>
        <p:spPr>
          <a:xfrm>
            <a:off x="381000" y="266700"/>
            <a:ext cx="8763000" cy="1104900"/>
          </a:xfrm>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ER Model restructured to remove Chasm Trap</a:t>
            </a:r>
          </a:p>
        </p:txBody>
      </p:sp>
      <p:pic>
        <p:nvPicPr>
          <p:cNvPr id="91145" name="Picture 9" descr="DS3-Figure 11-22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905000"/>
            <a:ext cx="7543800"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11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49" name="Slide Number Placeholder 3"/>
          <p:cNvSpPr>
            <a:spLocks noGrp="1"/>
          </p:cNvSpPr>
          <p:nvPr>
            <p:ph type="sldNum" sz="quarter" idx="4294967295"/>
          </p:nvPr>
        </p:nvSpPr>
        <p:spPr bwMode="auto">
          <a:xfrm>
            <a:off x="6858000" y="6172200"/>
            <a:ext cx="1905000"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anose="02020603050405020304" pitchFamily="18" charset="0"/>
                <a:ea typeface="MS PGothic" panose="020B0600070205080204" pitchFamily="34" charset="-128"/>
              </a:defRPr>
            </a:lvl1pPr>
            <a:lvl2pPr marL="742950" indent="-285750">
              <a:defRPr sz="2400">
                <a:solidFill>
                  <a:schemeClr val="tx1"/>
                </a:solidFill>
                <a:latin typeface="Times New Roman" panose="02020603050405020304" pitchFamily="18" charset="0"/>
                <a:ea typeface="MS PGothic" panose="020B0600070205080204" pitchFamily="34" charset="-128"/>
              </a:defRPr>
            </a:lvl2pPr>
            <a:lvl3pPr marL="1143000" indent="-228600">
              <a:defRPr sz="2400">
                <a:solidFill>
                  <a:schemeClr val="tx1"/>
                </a:solidFill>
                <a:latin typeface="Times New Roman" panose="02020603050405020304" pitchFamily="18" charset="0"/>
                <a:ea typeface="MS PGothic" panose="020B0600070205080204" pitchFamily="34" charset="-128"/>
              </a:defRPr>
            </a:lvl3pPr>
            <a:lvl4pPr marL="1600200" indent="-228600">
              <a:defRPr sz="2400">
                <a:solidFill>
                  <a:schemeClr val="tx1"/>
                </a:solidFill>
                <a:latin typeface="Times New Roman" panose="02020603050405020304" pitchFamily="18" charset="0"/>
                <a:ea typeface="MS PGothic" panose="020B0600070205080204" pitchFamily="34" charset="-128"/>
              </a:defRPr>
            </a:lvl4pPr>
            <a:lvl5pPr marL="2057400" indent="-228600">
              <a:defRPr sz="2400">
                <a:solidFill>
                  <a:schemeClr val="tx1"/>
                </a:solidFill>
                <a:latin typeface="Times New Roman"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ea typeface="MS PGothic" panose="020B0600070205080204" pitchFamily="34" charset="-128"/>
              </a:defRPr>
            </a:lvl9pPr>
          </a:lstStyle>
          <a:p>
            <a:fld id="{5DCF33E7-AA71-4C77-BE6F-6EF55AFC12F5}" type="slidenum">
              <a:rPr lang="en-GB" altLang="en-US"/>
              <a:pPr/>
              <a:t>95</a:t>
            </a:fld>
            <a:endParaRPr lang="en-GB" altLang="en-US"/>
          </a:p>
        </p:txBody>
      </p:sp>
      <p:sp>
        <p:nvSpPr>
          <p:cNvPr id="93186" name="Rectangle 2"/>
          <p:cNvSpPr>
            <a:spLocks noGrp="1" noChangeArrowheads="1"/>
          </p:cNvSpPr>
          <p:nvPr>
            <p:ph type="title"/>
          </p:nvPr>
        </p:nvSpPr>
        <p:spPr>
          <a:extLst>
            <a:ext uri="{91240B29-F687-4f45-9708-019B960494DF}">
              <a14:hiddenLine xmlns:a14="http://schemas.microsoft.com/office/drawing/2010/main" xmlns="" w="12700">
                <a:solidFill>
                  <a:schemeClr val="tx1"/>
                </a:solidFill>
                <a:miter lim="800000"/>
                <a:headEnd/>
                <a:tailEnd/>
              </a14:hiddenLine>
            </a:ext>
          </a:extLst>
        </p:spPr>
        <p:txBody>
          <a:bodyPr lIns="90488" tIns="44450" rIns="90488" bIns="44450">
            <a:normAutofit fontScale="90000"/>
          </a:bodyPr>
          <a:lstStyle/>
          <a:p>
            <a:pPr>
              <a:defRPr/>
            </a:pPr>
            <a:r>
              <a:rPr lang="en-GB" b="1">
                <a:latin typeface="Times" pitchFamily="18" charset="0"/>
                <a:ea typeface="+mn-ea"/>
              </a:rPr>
              <a:t>Semantic Net of Restructured ER Model with Chasm Trap Removed</a:t>
            </a:r>
          </a:p>
        </p:txBody>
      </p:sp>
      <p:pic>
        <p:nvPicPr>
          <p:cNvPr id="93193" name="Picture 9" descr="DS3-Figure 11-22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113" y="1600200"/>
            <a:ext cx="5943600" cy="456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93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7FFAA-988A-F5FA-7498-4F811644DAEF}"/>
              </a:ext>
            </a:extLst>
          </p:cNvPr>
          <p:cNvSpPr>
            <a:spLocks noGrp="1"/>
          </p:cNvSpPr>
          <p:nvPr>
            <p:ph type="title"/>
          </p:nvPr>
        </p:nvSpPr>
        <p:spPr/>
        <p:txBody>
          <a:bodyPr/>
          <a:lstStyle/>
          <a:p>
            <a:r>
              <a:rPr lang="en-US" dirty="0"/>
              <a:t>Coming up</a:t>
            </a:r>
          </a:p>
        </p:txBody>
      </p:sp>
      <p:sp>
        <p:nvSpPr>
          <p:cNvPr id="3" name="Content Placeholder 2">
            <a:extLst>
              <a:ext uri="{FF2B5EF4-FFF2-40B4-BE49-F238E27FC236}">
                <a16:creationId xmlns:a16="http://schemas.microsoft.com/office/drawing/2014/main" id="{8EBFE0B5-6CD0-1A6F-EA78-9D371F1714C8}"/>
              </a:ext>
            </a:extLst>
          </p:cNvPr>
          <p:cNvSpPr>
            <a:spLocks noGrp="1"/>
          </p:cNvSpPr>
          <p:nvPr>
            <p:ph sz="quarter" idx="1"/>
          </p:nvPr>
        </p:nvSpPr>
        <p:spPr/>
        <p:txBody>
          <a:bodyPr/>
          <a:lstStyle/>
          <a:p>
            <a:r>
              <a:rPr lang="en-US" dirty="0" err="1"/>
              <a:t>Normalisation</a:t>
            </a:r>
            <a:endParaRPr lang="en-US" dirty="0"/>
          </a:p>
        </p:txBody>
      </p:sp>
    </p:spTree>
    <p:extLst>
      <p:ext uri="{BB962C8B-B14F-4D97-AF65-F5344CB8AC3E}">
        <p14:creationId xmlns:p14="http://schemas.microsoft.com/office/powerpoint/2010/main" val="2755355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ontrol xmlns="http://schemas.microsoft.com/VisualStudio/2011/storyboarding/control">
  <Id Name="System.Storyboarding.Common.TextInput" Revision="1" Stencil="System.Storyboarding.Common" StencilVersion="0.1"/>
</Control>
</file>

<file path=customXml/item2.xml><?xml version="1.0" encoding="utf-8"?>
<Control xmlns="http://schemas.microsoft.com/VisualStudio/2011/storyboarding/control">
  <Id Name="System.Storyboarding.Backgrounds.WebBrowser" Revision="1" Stencil="System.Storyboarding.Backgrounds" StencilVersion="0.1"/>
</Control>
</file>

<file path=customXml/itemProps1.xml><?xml version="1.0" encoding="utf-8"?>
<ds:datastoreItem xmlns:ds="http://schemas.openxmlformats.org/officeDocument/2006/customXml" ds:itemID="{69CA5B40-25F3-41C0-8BBC-13DDE9C63212}">
  <ds:schemaRefs>
    <ds:schemaRef ds:uri="http://schemas.microsoft.com/VisualStudio/2011/storyboarding/control"/>
  </ds:schemaRefs>
</ds:datastoreItem>
</file>

<file path=customXml/itemProps2.xml><?xml version="1.0" encoding="utf-8"?>
<ds:datastoreItem xmlns:ds="http://schemas.openxmlformats.org/officeDocument/2006/customXml" ds:itemID="{EB7B554C-29BD-42EC-82E7-C9EE7367E9A1}">
  <ds:schemaRefs>
    <ds:schemaRef ds:uri="http://schemas.microsoft.com/VisualStudio/2011/storyboarding/control"/>
  </ds:schemaRefs>
</ds:datastoreItem>
</file>

<file path=docProps/app.xml><?xml version="1.0" encoding="utf-8"?>
<Properties xmlns="http://schemas.openxmlformats.org/officeDocument/2006/extended-properties" xmlns:vt="http://schemas.openxmlformats.org/officeDocument/2006/docPropsVTypes">
  <Template>Median</Template>
  <TotalTime>2363</TotalTime>
  <Words>4475</Words>
  <Application>Microsoft Macintosh PowerPoint</Application>
  <PresentationFormat>On-screen Show (4:3)</PresentationFormat>
  <Paragraphs>764</Paragraphs>
  <Slides>96</Slides>
  <Notes>71</Notes>
  <HiddenSlides>1</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96</vt:i4>
      </vt:variant>
    </vt:vector>
  </HeadingPairs>
  <TitlesOfParts>
    <vt:vector size="111" baseType="lpstr">
      <vt:lpstr>Arial</vt:lpstr>
      <vt:lpstr>Calibri</vt:lpstr>
      <vt:lpstr>Cambria</vt:lpstr>
      <vt:lpstr>Google Sans</vt:lpstr>
      <vt:lpstr>inherit</vt:lpstr>
      <vt:lpstr>Monotype Sorts</vt:lpstr>
      <vt:lpstr>Nunito</vt:lpstr>
      <vt:lpstr>PT Serif</vt:lpstr>
      <vt:lpstr>Söhne</vt:lpstr>
      <vt:lpstr>Times</vt:lpstr>
      <vt:lpstr>Times New Roman</vt:lpstr>
      <vt:lpstr>Verdana</vt:lpstr>
      <vt:lpstr>Wingdings</vt:lpstr>
      <vt:lpstr>Wingdings 2</vt:lpstr>
      <vt:lpstr>Median</vt:lpstr>
      <vt:lpstr>Entity relationship Diagrams</vt:lpstr>
      <vt:lpstr>Recap Quiz</vt:lpstr>
      <vt:lpstr>Activity</vt:lpstr>
      <vt:lpstr>DML Pre-processor</vt:lpstr>
      <vt:lpstr>Query processor</vt:lpstr>
      <vt:lpstr>DDL Compiler</vt:lpstr>
      <vt:lpstr>Program Object Code</vt:lpstr>
      <vt:lpstr>Database Manager</vt:lpstr>
      <vt:lpstr>Database Manager</vt:lpstr>
      <vt:lpstr>Activity - Database Schema Design</vt:lpstr>
      <vt:lpstr>Activity - Database Schema Design</vt:lpstr>
      <vt:lpstr>Objectives</vt:lpstr>
      <vt:lpstr>ER diagram of Branch user views of DreamHome</vt:lpstr>
      <vt:lpstr>Database Design Process</vt:lpstr>
      <vt:lpstr>Principal Elements</vt:lpstr>
      <vt:lpstr>Concepts of the ER Model</vt:lpstr>
      <vt:lpstr>Entity Type</vt:lpstr>
      <vt:lpstr>Examples of Entity Types</vt:lpstr>
      <vt:lpstr>ER diagram of Staff and Branch entity types</vt:lpstr>
      <vt:lpstr>Relationship Types</vt:lpstr>
      <vt:lpstr>Strong and Weak entity types</vt:lpstr>
      <vt:lpstr>Types of Entities</vt:lpstr>
      <vt:lpstr>Strong and Weak entity types</vt:lpstr>
      <vt:lpstr>Relationship between Strong and Weak entity types</vt:lpstr>
      <vt:lpstr>Relationship between Strong and Weak entity types</vt:lpstr>
      <vt:lpstr>Relationship between Strong and Weak entity types</vt:lpstr>
      <vt:lpstr>Relationship between Strong and Weak entity types</vt:lpstr>
      <vt:lpstr>Attribute Types</vt:lpstr>
      <vt:lpstr>Attributes Notation</vt:lpstr>
      <vt:lpstr>Attribute Types - 1</vt:lpstr>
      <vt:lpstr>Attribute Types - 2</vt:lpstr>
      <vt:lpstr>Attribute Types - 3</vt:lpstr>
      <vt:lpstr>Attribute Types - 4</vt:lpstr>
      <vt:lpstr>Relationship between Strong and Weak entity types</vt:lpstr>
      <vt:lpstr>Entity &amp; Attributes</vt:lpstr>
      <vt:lpstr>Exercise- ERD</vt:lpstr>
      <vt:lpstr>Exercise- Possible Solution</vt:lpstr>
      <vt:lpstr>Exercise- Possible Solution</vt:lpstr>
      <vt:lpstr>Exercise- Possible Solution</vt:lpstr>
      <vt:lpstr>Recap Quiz</vt:lpstr>
      <vt:lpstr>Diagrammatic Notation for Relationships</vt:lpstr>
      <vt:lpstr>Binary Relationship and Cardinality</vt:lpstr>
      <vt:lpstr>Binary Relationship and Cardinality</vt:lpstr>
      <vt:lpstr>Binary Relationship and Cardinality</vt:lpstr>
      <vt:lpstr>Binary Relationship and Cardinality</vt:lpstr>
      <vt:lpstr>Relationship</vt:lpstr>
      <vt:lpstr>Semantic net of Has relationship type</vt:lpstr>
      <vt:lpstr>ER diagram of Branch Has Staff relationship </vt:lpstr>
      <vt:lpstr>Relationship Types</vt:lpstr>
      <vt:lpstr>Binary relationship called POwns</vt:lpstr>
      <vt:lpstr>Ternary relationship called Registers</vt:lpstr>
      <vt:lpstr>Quaternary relationship called Arranges</vt:lpstr>
      <vt:lpstr>Try this</vt:lpstr>
      <vt:lpstr>Try this</vt:lpstr>
      <vt:lpstr>Relationship Types</vt:lpstr>
      <vt:lpstr>Recursive relationship called Supervises with role names</vt:lpstr>
      <vt:lpstr>Recursive relationship – How will the table(s) look like?</vt:lpstr>
      <vt:lpstr>Entities associated through two distinct relationships with role names</vt:lpstr>
      <vt:lpstr>Recap: Attributes</vt:lpstr>
      <vt:lpstr>Recap: Attributes</vt:lpstr>
      <vt:lpstr>Recap: Attributes</vt:lpstr>
      <vt:lpstr>Recap: Attributes</vt:lpstr>
      <vt:lpstr>Recap: Keys</vt:lpstr>
      <vt:lpstr>ER diagram of  Staff and  Branch entities and their attributes</vt:lpstr>
      <vt:lpstr>ER diagram of  Staff and  Branch entities and their attributes</vt:lpstr>
      <vt:lpstr>Entity Type</vt:lpstr>
      <vt:lpstr>Strong entity type called Client and weak entity type called Preference </vt:lpstr>
      <vt:lpstr>Relationship called Advertises with attributes</vt:lpstr>
      <vt:lpstr>Structural Constraints</vt:lpstr>
      <vt:lpstr>Structural Constraints</vt:lpstr>
      <vt:lpstr>Semantic net of Staff Manages Branch relationship type </vt:lpstr>
      <vt:lpstr>Multiplicity of Staff Manages Branch (1:1) relationship </vt:lpstr>
      <vt:lpstr>Semantic net of Staff Oversees PropertyForRent relationship type</vt:lpstr>
      <vt:lpstr>Multiplicity of Staff Oversees PropertyForRent (1:*)relationship type </vt:lpstr>
      <vt:lpstr>Semantic net of Newspaper Advertises PropertyForRent  relationship type </vt:lpstr>
      <vt:lpstr>Multiplicity of Newspaper Advertises PropertyForRent (*:*) relationship </vt:lpstr>
      <vt:lpstr>Structural Constraints</vt:lpstr>
      <vt:lpstr>Semantic net of ternary Registers relationship with values for Staff and Branch entities fixed </vt:lpstr>
      <vt:lpstr>Multiplicity of ternary Registers relationship</vt:lpstr>
      <vt:lpstr>Summary of multiplicity constraints</vt:lpstr>
      <vt:lpstr>Structural Constraints</vt:lpstr>
      <vt:lpstr>Structural Constraints</vt:lpstr>
      <vt:lpstr>Multiplicity as cardinality and participation constraints</vt:lpstr>
      <vt:lpstr>Problems with ER Models</vt:lpstr>
      <vt:lpstr>Problems with ER Models</vt:lpstr>
      <vt:lpstr>Problems with ER Models</vt:lpstr>
      <vt:lpstr>Problems with ER Models</vt:lpstr>
      <vt:lpstr>An Example of a Fan Trap</vt:lpstr>
      <vt:lpstr>Restructuring ER model to remove Fan Trap</vt:lpstr>
      <vt:lpstr>Semantic Net of ER Model with Fan Trap</vt:lpstr>
      <vt:lpstr>Semantic Net of Restructured ER Model with Fan Trap Removed</vt:lpstr>
      <vt:lpstr>An Example of a Chasm Trap</vt:lpstr>
      <vt:lpstr>Semantic Net of ER Model with Chasm Trap</vt:lpstr>
      <vt:lpstr>ER Model restructured to remove Chasm Trap</vt:lpstr>
      <vt:lpstr>Semantic Net of Restructured ER Model with Chasm Trap Removed</vt:lpstr>
      <vt:lpstr>Coming up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Kemi Ademoye</dc:creator>
  <cp:lastModifiedBy>Suresh Shanmugasundaram</cp:lastModifiedBy>
  <cp:revision>1427</cp:revision>
  <cp:lastPrinted>2014-09-29T16:21:25Z</cp:lastPrinted>
  <dcterms:created xsi:type="dcterms:W3CDTF">2013-09-18T07:00:31Z</dcterms:created>
  <dcterms:modified xsi:type="dcterms:W3CDTF">2023-10-13T15:21:47Z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fs.IsStoryboard">
    <vt:bool>true</vt:bool>
  </property>
</Properties>
</file>