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61" r:id="rId5"/>
    <p:sldId id="262" r:id="rId6"/>
    <p:sldId id="259" r:id="rId7"/>
    <p:sldId id="263" r:id="rId8"/>
    <p:sldId id="264" r:id="rId9"/>
    <p:sldId id="260" r:id="rId10"/>
    <p:sldId id="267" r:id="rId11"/>
    <p:sldId id="266" r:id="rId12"/>
    <p:sldId id="265"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D4B308-8E7F-6751-49CE-4B612247D300}" v="1415" dt="2022-07-10T07:03:45.761"/>
    <p1510:client id="{2880FA89-C6FA-42EF-86A8-8021C5D7538B}" v="171" dt="2022-07-09T02:25:10.486"/>
    <p1510:client id="{7B37736C-7B67-40BA-8AD7-E175DCDA46A5}" v="442" dt="2022-07-07T17:45:24.320"/>
    <p1510:client id="{8A5B9496-1DB0-4383-A950-4CCE5005577E}" v="303" dt="2022-07-09T07:36:32.955"/>
    <p1510:client id="{98D43605-0C4D-4311-8054-2333C1D2B1D2}" v="77" dt="2022-06-17T16:03:23.117"/>
    <p1510:client id="{D587F835-421C-B3BE-D5F7-19260F69B94B}" v="287" dt="2022-07-05T00:42:51.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2983DD-3E11-4107-ADA5-453F9BCD0C90}" type="datetimeFigureOut">
              <a:t>7/9/2022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E3001E-3449-44E2-B92E-BE93C547618C}" type="slidenum">
              <a:t>‹#›</a:t>
            </a:fld>
            <a:endParaRPr lang="en-GB"/>
          </a:p>
        </p:txBody>
      </p:sp>
    </p:spTree>
    <p:extLst>
      <p:ext uri="{BB962C8B-B14F-4D97-AF65-F5344CB8AC3E}">
        <p14:creationId xmlns:p14="http://schemas.microsoft.com/office/powerpoint/2010/main" val="3381645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arketingtutor.net/pestle-analysis-of-the-nh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88E3001E-3449-44E2-B92E-BE93C547618C}" type="slidenum">
              <a:t>2</a:t>
            </a:fld>
            <a:endParaRPr lang="en-GB"/>
          </a:p>
        </p:txBody>
      </p:sp>
    </p:spTree>
    <p:extLst>
      <p:ext uri="{BB962C8B-B14F-4D97-AF65-F5344CB8AC3E}">
        <p14:creationId xmlns:p14="http://schemas.microsoft.com/office/powerpoint/2010/main" val="352058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5</a:t>
            </a:fld>
            <a:endParaRPr lang="en-GB"/>
          </a:p>
        </p:txBody>
      </p:sp>
    </p:spTree>
    <p:extLst>
      <p:ext uri="{BB962C8B-B14F-4D97-AF65-F5344CB8AC3E}">
        <p14:creationId xmlns:p14="http://schemas.microsoft.com/office/powerpoint/2010/main" val="1921425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6</a:t>
            </a:fld>
            <a:endParaRPr lang="en-GB"/>
          </a:p>
        </p:txBody>
      </p:sp>
    </p:spTree>
    <p:extLst>
      <p:ext uri="{BB962C8B-B14F-4D97-AF65-F5344CB8AC3E}">
        <p14:creationId xmlns:p14="http://schemas.microsoft.com/office/powerpoint/2010/main" val="1790249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Farooq, U. (2020) </a:t>
            </a:r>
            <a:r>
              <a:rPr lang="en-GB" i="1" dirty="0"/>
              <a:t>PESTLE Analysis of the NHS - National Health Services | Marketing Tutor</a:t>
            </a:r>
            <a:r>
              <a:rPr lang="en-GB" dirty="0"/>
              <a:t>, </a:t>
            </a:r>
            <a:r>
              <a:rPr lang="en-GB" i="1" dirty="0"/>
              <a:t>Marketing Tutor</a:t>
            </a:r>
            <a:r>
              <a:rPr lang="en-GB" dirty="0"/>
              <a:t>. Available at: </a:t>
            </a:r>
            <a:r>
              <a:rPr lang="en-GB" dirty="0">
                <a:hlinkClick r:id="rId3"/>
              </a:rPr>
              <a:t>https://www.marketingtutor.net/pestle-analysis-of-the-nhs/</a:t>
            </a:r>
            <a:r>
              <a:rPr lang="en-GB" dirty="0"/>
              <a:t> (Accessed: 9 July 2022).</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8</a:t>
            </a:fld>
            <a:endParaRPr lang="en-GB"/>
          </a:p>
        </p:txBody>
      </p:sp>
    </p:spTree>
    <p:extLst>
      <p:ext uri="{BB962C8B-B14F-4D97-AF65-F5344CB8AC3E}">
        <p14:creationId xmlns:p14="http://schemas.microsoft.com/office/powerpoint/2010/main" val="996173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https://www.health.org.uk/news-and-comment/blogs/six-ways-to-close-the-workforce-gap</a:t>
            </a:r>
          </a:p>
        </p:txBody>
      </p:sp>
      <p:sp>
        <p:nvSpPr>
          <p:cNvPr id="4" name="Slide Number Placeholder 3"/>
          <p:cNvSpPr>
            <a:spLocks noGrp="1"/>
          </p:cNvSpPr>
          <p:nvPr>
            <p:ph type="sldNum" sz="quarter" idx="5"/>
          </p:nvPr>
        </p:nvSpPr>
        <p:spPr/>
        <p:txBody>
          <a:bodyPr/>
          <a:lstStyle/>
          <a:p>
            <a:fld id="{88E3001E-3449-44E2-B92E-BE93C547618C}" type="slidenum">
              <a:rPr lang="en-GB"/>
              <a:t>13</a:t>
            </a:fld>
            <a:endParaRPr lang="en-GB"/>
          </a:p>
        </p:txBody>
      </p:sp>
    </p:spTree>
    <p:extLst>
      <p:ext uri="{BB962C8B-B14F-4D97-AF65-F5344CB8AC3E}">
        <p14:creationId xmlns:p14="http://schemas.microsoft.com/office/powerpoint/2010/main" val="1313933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500288/Clinical_workforce_report.pdf" TargetMode="External"/><Relationship Id="rId3" Type="http://schemas.openxmlformats.org/officeDocument/2006/relationships/hyperlink" Target="https://aese.psu.edu/research/centers/cecd/engagement-toolbox/problems/complex-or-wicked-issues" TargetMode="External"/><Relationship Id="rId7" Type="http://schemas.openxmlformats.org/officeDocument/2006/relationships/hyperlink" Target="https://www.health.org.uk/news-and-comment/blogs/what-action-is-required-to-make-nhs-workforce-shortages-a-thing-of-the-past" TargetMode="External"/><Relationship Id="rId2" Type="http://schemas.openxmlformats.org/officeDocument/2006/relationships/hyperlink" Target="https://www.peninsulagrouplimited.com/topic/employee-conduct/problems-at-work/" TargetMode="External"/><Relationship Id="rId1" Type="http://schemas.openxmlformats.org/officeDocument/2006/relationships/slideLayout" Target="../slideLayouts/slideLayout2.xml"/><Relationship Id="rId6" Type="http://schemas.openxmlformats.org/officeDocument/2006/relationships/hyperlink" Target="https://www.mindtools.com/pages/article/newTMC_03.htm" TargetMode="External"/><Relationship Id="rId5" Type="http://schemas.openxmlformats.org/officeDocument/2006/relationships/hyperlink" Target="https://libguides.libraries.wsu.edu/c.php?g=294263&amp;p=4358409%E2%80%8B" TargetMode="External"/><Relationship Id="rId4" Type="http://schemas.openxmlformats.org/officeDocument/2006/relationships/hyperlink" Target="https://adultcarevoice.co.uk/common-problems-care-workers-face/" TargetMode="External"/><Relationship Id="rId9" Type="http://schemas.openxmlformats.org/officeDocument/2006/relationships/hyperlink" Target="https://www.ukessays.com/essays/management/shortage-of-employees-and-staff-retention-management-essay.php"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4515711"/>
          </a:xfrm>
        </p:spPr>
        <p:txBody>
          <a:bodyPr anchor="b">
            <a:normAutofit/>
          </a:bodyPr>
          <a:lstStyle/>
          <a:p>
            <a:pPr algn="l"/>
            <a:r>
              <a:rPr lang="en-GB" sz="2900" b="1" i="1" dirty="0">
                <a:latin typeface="Arial Nova"/>
                <a:ea typeface="+mj-lt"/>
                <a:cs typeface="+mj-lt"/>
              </a:rPr>
              <a:t> Task 1 Presentation slides</a:t>
            </a:r>
            <a:br>
              <a:rPr lang="en-GB" sz="2900" b="1" i="1" dirty="0">
                <a:latin typeface="Arial Nova"/>
                <a:ea typeface="+mj-lt"/>
                <a:cs typeface="+mj-lt"/>
              </a:rPr>
            </a:br>
            <a:r>
              <a:rPr lang="en-GB" sz="2900" b="1" i="1" dirty="0">
                <a:latin typeface="Arial Nova"/>
                <a:ea typeface="+mj-lt"/>
                <a:cs typeface="+mj-lt"/>
              </a:rPr>
              <a:t> </a:t>
            </a:r>
            <a:br>
              <a:rPr lang="en-GB" sz="2900" b="1" i="1" dirty="0">
                <a:latin typeface="Arial Nova"/>
                <a:ea typeface="+mj-lt"/>
                <a:cs typeface="+mj-lt"/>
              </a:rPr>
            </a:br>
            <a:r>
              <a:rPr lang="en-GB" sz="2900" b="1" i="1" dirty="0">
                <a:latin typeface="Arial Nova"/>
                <a:ea typeface="+mj-lt"/>
                <a:cs typeface="+mj-lt"/>
              </a:rPr>
              <a:t> Problem Solving and Decision Making (BMSW4004_BIRM)</a:t>
            </a:r>
            <a:br>
              <a:rPr lang="en-GB" sz="2900" b="1" i="1" dirty="0">
                <a:latin typeface="Arial Nova"/>
                <a:ea typeface="+mj-lt"/>
                <a:cs typeface="+mj-lt"/>
              </a:rPr>
            </a:br>
            <a:endParaRPr lang="en-GB" sz="2900" i="1" dirty="0">
              <a:latin typeface="Arial Nova"/>
              <a:ea typeface="+mj-lt"/>
              <a:cs typeface="+mj-lt"/>
            </a:endParaRPr>
          </a:p>
          <a:p>
            <a:pPr algn="l"/>
            <a:r>
              <a:rPr lang="en-GB" sz="2900" b="1" i="1" dirty="0">
                <a:latin typeface="Arial Nova"/>
                <a:ea typeface="+mj-lt"/>
                <a:cs typeface="+mj-lt"/>
              </a:rPr>
              <a:t> Elizabeth Idehen </a:t>
            </a:r>
            <a:r>
              <a:rPr lang="en-GB" sz="2900" b="1" i="1" dirty="0" err="1">
                <a:latin typeface="Arial Nova"/>
                <a:ea typeface="+mj-lt"/>
                <a:cs typeface="+mj-lt"/>
              </a:rPr>
              <a:t>Akpasubi</a:t>
            </a:r>
            <a:r>
              <a:rPr lang="en-GB" sz="2900" b="1" i="1" dirty="0">
                <a:latin typeface="Arial Nova"/>
                <a:ea typeface="+mj-lt"/>
                <a:cs typeface="+mj-lt"/>
              </a:rPr>
              <a:t> </a:t>
            </a:r>
            <a:br>
              <a:rPr lang="en-GB" sz="2900" b="1" i="1" dirty="0">
                <a:latin typeface="Arial Nova"/>
                <a:ea typeface="+mj-lt"/>
                <a:cs typeface="+mj-lt"/>
              </a:rPr>
            </a:br>
            <a:endParaRPr lang="en-GB" sz="2900" i="1" dirty="0">
              <a:latin typeface="Arial Nova"/>
              <a:ea typeface="+mj-lt"/>
              <a:cs typeface="+mj-lt"/>
            </a:endParaRPr>
          </a:p>
          <a:p>
            <a:pPr algn="l"/>
            <a:r>
              <a:rPr lang="en-GB" sz="2900" b="1" i="1" dirty="0">
                <a:latin typeface="Arial Nova"/>
                <a:ea typeface="+mj-lt"/>
                <a:cs typeface="+mj-lt"/>
              </a:rPr>
              <a:t>Student Number: 2119449</a:t>
            </a:r>
            <a:br>
              <a:rPr lang="en-GB" sz="2900" b="1" i="1" dirty="0">
                <a:latin typeface="Arial Nova"/>
                <a:ea typeface="+mj-lt"/>
                <a:cs typeface="+mj-lt"/>
              </a:rPr>
            </a:br>
            <a:endParaRPr lang="en-GB" sz="2900" i="1">
              <a:latin typeface="Arial Nova"/>
              <a:ea typeface="+mj-lt"/>
              <a:cs typeface="+mj-lt"/>
            </a:endParaRPr>
          </a:p>
          <a:p>
            <a:pPr algn="l"/>
            <a:r>
              <a:rPr lang="en-GB" sz="2900" b="1" i="1" dirty="0">
                <a:latin typeface="Arial Nova"/>
                <a:ea typeface="+mj-lt"/>
                <a:cs typeface="+mj-lt"/>
              </a:rPr>
              <a:t> Lecturer’s name: Abdi Rahman </a:t>
            </a:r>
            <a:endParaRPr lang="en-GB" sz="2900" i="1" dirty="0">
              <a:latin typeface="Arial Nova"/>
              <a:ea typeface="+mj-lt"/>
              <a:cs typeface="+mj-lt"/>
            </a:endParaRPr>
          </a:p>
          <a:p>
            <a:pPr algn="l"/>
            <a:endParaRPr lang="en-GB" sz="2900">
              <a:cs typeface="Calibri Light"/>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3840F-03AF-0DA6-47C1-8D80CAA7AED3}"/>
              </a:ext>
            </a:extLst>
          </p:cNvPr>
          <p:cNvSpPr>
            <a:spLocks noGrp="1"/>
          </p:cNvSpPr>
          <p:nvPr>
            <p:ph type="title"/>
          </p:nvPr>
        </p:nvSpPr>
        <p:spPr>
          <a:xfrm>
            <a:off x="743374" y="754262"/>
            <a:ext cx="8489681" cy="382356"/>
          </a:xfrm>
        </p:spPr>
        <p:txBody>
          <a:bodyPr anchor="ctr">
            <a:normAutofit/>
          </a:bodyPr>
          <a:lstStyle/>
          <a:p>
            <a:r>
              <a:rPr lang="en-GB" sz="1200" b="1" dirty="0">
                <a:latin typeface="Arial Nova"/>
                <a:ea typeface="+mj-lt"/>
                <a:cs typeface="+mj-lt"/>
              </a:rPr>
              <a:t>Nature and impact of the complex problem on employees and their organisations.</a:t>
            </a:r>
            <a:endParaRPr lang="en-US" sz="1200" b="1" dirty="0">
              <a:latin typeface="Arial Nova"/>
              <a:cs typeface="Calibri Light"/>
            </a:endParaRPr>
          </a:p>
        </p:txBody>
      </p:sp>
      <p:sp>
        <p:nvSpPr>
          <p:cNvPr id="3" name="Content Placeholder 2">
            <a:extLst>
              <a:ext uri="{FF2B5EF4-FFF2-40B4-BE49-F238E27FC236}">
                <a16:creationId xmlns:a16="http://schemas.microsoft.com/office/drawing/2014/main" id="{E9A83C63-D635-94F8-FAA3-E8CFBE2C2715}"/>
              </a:ext>
            </a:extLst>
          </p:cNvPr>
          <p:cNvSpPr>
            <a:spLocks noGrp="1"/>
          </p:cNvSpPr>
          <p:nvPr>
            <p:ph idx="1"/>
          </p:nvPr>
        </p:nvSpPr>
        <p:spPr>
          <a:xfrm>
            <a:off x="743374" y="1183003"/>
            <a:ext cx="10597881" cy="4832394"/>
          </a:xfrm>
        </p:spPr>
        <p:txBody>
          <a:bodyPr vert="horz" lIns="91440" tIns="45720" rIns="91440" bIns="45720" rtlCol="0" anchor="t">
            <a:normAutofit fontScale="92500" lnSpcReduction="10000"/>
          </a:bodyPr>
          <a:lstStyle/>
          <a:p>
            <a:pPr marL="0" indent="0">
              <a:lnSpc>
                <a:spcPct val="150000"/>
              </a:lnSpc>
              <a:buNone/>
            </a:pPr>
            <a:r>
              <a:rPr lang="en-GB" sz="1100" dirty="0">
                <a:latin typeface="Arial Nova"/>
                <a:cs typeface="Calibri"/>
              </a:rPr>
              <a:t>What is complex problem? </a:t>
            </a:r>
            <a:r>
              <a:rPr lang="en-GB" sz="1100" dirty="0">
                <a:latin typeface="Arial Nova"/>
                <a:ea typeface="+mn-lt"/>
                <a:cs typeface="+mn-lt"/>
              </a:rPr>
              <a:t>The ability to approach a problem from many, often conflicting perspectives as well as the possibility of multiple solutions are two characteristics of complex problems. </a:t>
            </a:r>
            <a:endParaRPr lang="en-US" sz="1100">
              <a:latin typeface="Arial Nova"/>
            </a:endParaRPr>
          </a:p>
          <a:p>
            <a:pPr marL="0" indent="0">
              <a:lnSpc>
                <a:spcPct val="150000"/>
              </a:lnSpc>
              <a:buNone/>
            </a:pPr>
            <a:r>
              <a:rPr lang="en-GB" sz="1100" dirty="0">
                <a:latin typeface="Arial Nova"/>
                <a:cs typeface="Calibri"/>
              </a:rPr>
              <a:t>What is problem solving? </a:t>
            </a:r>
            <a:r>
              <a:rPr lang="en-GB" sz="1100" dirty="0">
                <a:latin typeface="Arial Nova"/>
                <a:ea typeface="+mn-lt"/>
                <a:cs typeface="+mn-lt"/>
              </a:rPr>
              <a:t>Problems play a major role in everything we do daily, whether at work or home. Recognising, identifying the issue, creating possible solutions, identifying alternatives, putting the best answer into practise, and adjusting in response to the results are all parts of the problem-solving process.</a:t>
            </a:r>
            <a:endParaRPr lang="en-GB" sz="1100">
              <a:latin typeface="Arial Nova"/>
              <a:cs typeface="Calibri" panose="020F0502020204030204"/>
            </a:endParaRPr>
          </a:p>
          <a:p>
            <a:pPr marL="0" indent="0">
              <a:buNone/>
            </a:pPr>
            <a:endParaRPr lang="en-GB" sz="1100" dirty="0">
              <a:latin typeface="Arial Nova"/>
              <a:cs typeface="Calibri"/>
            </a:endParaRPr>
          </a:p>
          <a:p>
            <a:pPr marL="0" indent="0">
              <a:buNone/>
            </a:pPr>
            <a:r>
              <a:rPr lang="en-GB" sz="1200" b="1" dirty="0">
                <a:latin typeface="Arial Nova"/>
                <a:cs typeface="Calibri"/>
              </a:rPr>
              <a:t>Process of problem solving in the workplace </a:t>
            </a:r>
          </a:p>
          <a:p>
            <a:pPr marL="0" indent="0">
              <a:buNone/>
            </a:pPr>
            <a:endParaRPr lang="en-GB" sz="1200" b="1" dirty="0">
              <a:latin typeface="Arial Nova"/>
              <a:cs typeface="Calibri"/>
            </a:endParaRPr>
          </a:p>
          <a:p>
            <a:pPr marL="0" indent="0">
              <a:lnSpc>
                <a:spcPct val="150000"/>
              </a:lnSpc>
              <a:buNone/>
            </a:pPr>
            <a:r>
              <a:rPr lang="en-GB" sz="1100" dirty="0">
                <a:latin typeface="Arial Nova"/>
                <a:cs typeface="Calibri"/>
              </a:rPr>
              <a:t>1. Identification- </a:t>
            </a:r>
            <a:r>
              <a:rPr lang="en-GB" sz="1100" dirty="0">
                <a:latin typeface="Arial Nova"/>
                <a:ea typeface="+mn-lt"/>
                <a:cs typeface="+mn-lt"/>
              </a:rPr>
              <a:t> employees take part in the first stage of a system that enables them to discover what occurred, why it did, and how to use preventative steps to ensure it does not happen again. This is the first step in determining the problem's sources. Kaizen is the name of this comprehensive method for resolving problems in continuous improvement.</a:t>
            </a:r>
          </a:p>
          <a:p>
            <a:pPr marL="0" indent="0">
              <a:lnSpc>
                <a:spcPct val="150000"/>
              </a:lnSpc>
              <a:buNone/>
            </a:pPr>
            <a:r>
              <a:rPr lang="en-GB" sz="1100" dirty="0">
                <a:latin typeface="Arial Nova"/>
                <a:cs typeface="Calibri"/>
              </a:rPr>
              <a:t>2. Proposition- </a:t>
            </a:r>
            <a:r>
              <a:rPr lang="en-GB" sz="1100" dirty="0">
                <a:latin typeface="Arial Nova"/>
                <a:ea typeface="+mn-lt"/>
                <a:cs typeface="+mn-lt"/>
              </a:rPr>
              <a:t>workers who have mastered the capacity to recognise connections in their working surroundings that influence performance can then apply this knowledge to suggest potential answers for any issues that may arise. Both experienced and less skilled staff benefit from this adaptive way because it encourages creative thinking. Employees can apply innovative solutions to solve standard issues by drawing on their prior knowledge and present circumstances. Employees are required to provide a risk analysis of their suggested plans as part of this phase in addition to providing effective strategies. The solution must be more efficient than the danger it presents to the business.</a:t>
            </a:r>
            <a:endParaRPr lang="en-GB" sz="1100">
              <a:latin typeface="Arial Nova"/>
              <a:cs typeface="Calibri" panose="020F0502020204030204"/>
            </a:endParaRPr>
          </a:p>
          <a:p>
            <a:pPr marL="0" indent="0">
              <a:lnSpc>
                <a:spcPct val="150000"/>
              </a:lnSpc>
              <a:buNone/>
            </a:pPr>
            <a:r>
              <a:rPr lang="en-GB" sz="1100" dirty="0">
                <a:latin typeface="Arial Nova"/>
                <a:cs typeface="Calibri"/>
              </a:rPr>
              <a:t>3. Evaluation- </a:t>
            </a:r>
            <a:r>
              <a:rPr lang="en-GB" sz="1100" dirty="0">
                <a:latin typeface="Arial Nova"/>
                <a:ea typeface="+mn-lt"/>
                <a:cs typeface="+mn-lt"/>
              </a:rPr>
              <a:t>employee involvement in the development of their team's decision-making abilities through problem-solving. They can recognise their connectivity and make the necessary changes to work as a cohesive team in a continuously changing environment. To reduce negative overall consequences, they weigh solutions and how they would affect their co-workers.</a:t>
            </a:r>
          </a:p>
          <a:p>
            <a:pPr marL="0" indent="0">
              <a:lnSpc>
                <a:spcPct val="150000"/>
              </a:lnSpc>
              <a:buNone/>
            </a:pPr>
            <a:r>
              <a:rPr lang="en-GB" sz="1100" dirty="0">
                <a:latin typeface="Arial Nova"/>
                <a:cs typeface="Calibri"/>
              </a:rPr>
              <a:t>4. Implementation- </a:t>
            </a:r>
            <a:r>
              <a:rPr lang="en-GB" sz="1100" dirty="0">
                <a:latin typeface="Arial Nova"/>
                <a:ea typeface="+mn-lt"/>
                <a:cs typeface="+mn-lt"/>
              </a:rPr>
              <a:t>employees are exposed to influence in the process' last stage. They must realize how a remedy would operate in their professional setting before performing it. They draw on their previous attempts to address issues to do this. Using mnemonic devices to prompt memory and the representation of their environments to retain and organise material, employees learn to increase the clarity of their memory (Penninsula 2022).</a:t>
            </a:r>
          </a:p>
        </p:txBody>
      </p:sp>
    </p:spTree>
    <p:extLst>
      <p:ext uri="{BB962C8B-B14F-4D97-AF65-F5344CB8AC3E}">
        <p14:creationId xmlns:p14="http://schemas.microsoft.com/office/powerpoint/2010/main" val="401207175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7F0A3-01CF-2AD3-EAC7-80FF2FCB1BFF}"/>
              </a:ext>
            </a:extLst>
          </p:cNvPr>
          <p:cNvSpPr>
            <a:spLocks noGrp="1"/>
          </p:cNvSpPr>
          <p:nvPr>
            <p:ph type="title"/>
          </p:nvPr>
        </p:nvSpPr>
        <p:spPr>
          <a:xfrm>
            <a:off x="785707" y="657366"/>
            <a:ext cx="7439815" cy="416223"/>
          </a:xfrm>
        </p:spPr>
        <p:txBody>
          <a:bodyPr anchor="ctr">
            <a:normAutofit/>
          </a:bodyPr>
          <a:lstStyle/>
          <a:p>
            <a:r>
              <a:rPr lang="en-GB" sz="1200" b="1" dirty="0">
                <a:latin typeface="Arial Nova"/>
              </a:rPr>
              <a:t>Common problems at work and how to solve them  </a:t>
            </a:r>
          </a:p>
        </p:txBody>
      </p:sp>
      <p:sp>
        <p:nvSpPr>
          <p:cNvPr id="3" name="Content Placeholder 2">
            <a:extLst>
              <a:ext uri="{FF2B5EF4-FFF2-40B4-BE49-F238E27FC236}">
                <a16:creationId xmlns:a16="http://schemas.microsoft.com/office/drawing/2014/main" id="{610B2548-C631-5D1A-9430-F27EE4CC727A}"/>
              </a:ext>
            </a:extLst>
          </p:cNvPr>
          <p:cNvSpPr>
            <a:spLocks noGrp="1"/>
          </p:cNvSpPr>
          <p:nvPr>
            <p:ph idx="1"/>
          </p:nvPr>
        </p:nvSpPr>
        <p:spPr>
          <a:xfrm>
            <a:off x="729263" y="1073877"/>
            <a:ext cx="10709829" cy="5119320"/>
          </a:xfrm>
        </p:spPr>
        <p:txBody>
          <a:bodyPr anchor="t">
            <a:normAutofit/>
          </a:bodyPr>
          <a:lstStyle/>
          <a:p>
            <a:pPr marL="0" indent="0">
              <a:buNone/>
            </a:pPr>
            <a:r>
              <a:rPr lang="en-GB" sz="1100" dirty="0">
                <a:latin typeface="Arial Nova"/>
                <a:cs typeface="Calibri"/>
              </a:rPr>
              <a:t>1. Irregular work hours p</a:t>
            </a:r>
            <a:r>
              <a:rPr lang="en-GB" sz="1100" dirty="0">
                <a:latin typeface="Arial Nova"/>
                <a:ea typeface="+mn-lt"/>
                <a:cs typeface="+mn-lt"/>
              </a:rPr>
              <a:t>articularly independent caregivers who go from house to house, carers put in a lot of longer, unpredictable hours. Working on the weekends and at night which may fall under this category. Care providers frequently struggle with an unbalanced work-personal life, increased stress levels, physical, emotional tiredness when coping with these hours.</a:t>
            </a:r>
            <a:endParaRPr lang="en-US"/>
          </a:p>
          <a:p>
            <a:r>
              <a:rPr lang="en-GB" sz="1100" dirty="0">
                <a:latin typeface="Arial Nova"/>
                <a:cs typeface="Calibri" panose="020F0502020204030204"/>
              </a:rPr>
              <a:t>Possible solutions </a:t>
            </a:r>
          </a:p>
          <a:p>
            <a:r>
              <a:rPr lang="en-GB" sz="1100" dirty="0">
                <a:latin typeface="Arial Nova"/>
                <a:ea typeface="+mn-lt"/>
                <a:cs typeface="+mn-lt"/>
              </a:rPr>
              <a:t>Think ahead at least two weeks. Although a month is ideal, give time for some flexibility.</a:t>
            </a:r>
            <a:endParaRPr lang="en-GB" sz="1100" dirty="0">
              <a:latin typeface="Arial Nova"/>
              <a:cs typeface="Calibri" panose="020F0502020204030204"/>
            </a:endParaRPr>
          </a:p>
          <a:p>
            <a:r>
              <a:rPr lang="en-GB" sz="1100" dirty="0">
                <a:latin typeface="Arial Nova"/>
                <a:ea typeface="+mn-lt"/>
                <a:cs typeface="+mn-lt"/>
              </a:rPr>
              <a:t>Remember to calculate travel time. Independent caregivers travel frequently, so adding this into schedule can give a more accurate picture of the day.</a:t>
            </a:r>
            <a:endParaRPr lang="en-GB" sz="1100" dirty="0">
              <a:latin typeface="Arial Nova"/>
              <a:cs typeface="Calibri" panose="020F0502020204030204"/>
            </a:endParaRPr>
          </a:p>
          <a:p>
            <a:r>
              <a:rPr lang="en-GB" sz="1100" dirty="0">
                <a:latin typeface="Arial Nova"/>
                <a:ea typeface="+mn-lt"/>
                <a:cs typeface="+mn-lt"/>
              </a:rPr>
              <a:t>Save time for own interests. It's necessary to set aside some time each day for activities unrelated to work. It improves mental health and gives valuable family time.</a:t>
            </a:r>
          </a:p>
          <a:p>
            <a:endParaRPr lang="en-GB" sz="1100" dirty="0">
              <a:latin typeface="Arial Nova"/>
              <a:cs typeface="Calibri"/>
            </a:endParaRPr>
          </a:p>
          <a:p>
            <a:pPr marL="0" indent="0">
              <a:buNone/>
            </a:pPr>
            <a:r>
              <a:rPr lang="en-GB" sz="1100" dirty="0">
                <a:latin typeface="Arial Nova"/>
                <a:cs typeface="Calibri"/>
              </a:rPr>
              <a:t>2. Work overload </a:t>
            </a:r>
            <a:r>
              <a:rPr lang="en-GB" sz="1100" dirty="0">
                <a:latin typeface="Arial Nova"/>
                <a:ea typeface="+mn-lt"/>
                <a:cs typeface="+mn-lt"/>
              </a:rPr>
              <a:t>in the UK, there is a lack of care workers, which increases the burden on the industry. A heavy workload is one of the frequent issues that caregivers deal with.</a:t>
            </a:r>
          </a:p>
          <a:p>
            <a:r>
              <a:rPr lang="en-GB" sz="1100" dirty="0">
                <a:latin typeface="Arial Nova"/>
                <a:ea typeface="+mn-lt"/>
                <a:cs typeface="+mn-lt"/>
              </a:rPr>
              <a:t>Potential options</a:t>
            </a:r>
            <a:endParaRPr lang="en-GB" sz="1100" dirty="0">
              <a:latin typeface="Arial Nova"/>
              <a:cs typeface="Calibri"/>
            </a:endParaRPr>
          </a:p>
          <a:p>
            <a:r>
              <a:rPr lang="en-GB" sz="1100" dirty="0">
                <a:latin typeface="Arial Nova"/>
                <a:ea typeface="+mn-lt"/>
                <a:cs typeface="+mn-lt"/>
              </a:rPr>
              <a:t>Regarding workload, be realistic. It is vital to delegate the work to someone else if Proper Care have more patients than they can manage. Both for nurses and the people taking care of, this is the best course of action.</a:t>
            </a:r>
            <a:endParaRPr lang="en-GB" sz="1100" dirty="0">
              <a:latin typeface="Arial Nova"/>
              <a:cs typeface="Calibri" panose="020F0502020204030204"/>
            </a:endParaRPr>
          </a:p>
          <a:p>
            <a:r>
              <a:rPr lang="en-GB" sz="1100" dirty="0">
                <a:latin typeface="Arial Nova"/>
                <a:ea typeface="+mn-lt"/>
                <a:cs typeface="+mn-lt"/>
              </a:rPr>
              <a:t>Tell the truth about ability when working with other healthcare professionals, be honest about the duties with which the person is and not familiar with. They must take care not to put individuals in challenges that they are bad to manage.</a:t>
            </a:r>
          </a:p>
          <a:p>
            <a:endParaRPr lang="en-GB" sz="1100" dirty="0">
              <a:latin typeface="Arial Nova"/>
              <a:cs typeface="Calibri"/>
            </a:endParaRPr>
          </a:p>
          <a:p>
            <a:pPr marL="0" indent="0">
              <a:buNone/>
            </a:pPr>
            <a:r>
              <a:rPr lang="en-GB" sz="1100" dirty="0">
                <a:latin typeface="Arial Nova"/>
                <a:cs typeface="Calibri"/>
              </a:rPr>
              <a:t>3. Limited training </a:t>
            </a:r>
          </a:p>
          <a:p>
            <a:r>
              <a:rPr lang="en-GB" sz="1100" dirty="0">
                <a:latin typeface="Arial Nova"/>
                <a:ea typeface="+mn-lt"/>
                <a:cs typeface="+mn-lt"/>
              </a:rPr>
              <a:t>Due to a shortage of skilled health practitioners, occasionally caregivers are required to perform tasks for which they are not qualified. Additionally, there is more pressure on care providers to join in training programmes so they can advance to more senior roles. Even though they now have the chance to work for a higher salary, this also increases their present work (</a:t>
            </a:r>
            <a:r>
              <a:rPr lang="en-US" sz="1100" dirty="0">
                <a:ea typeface="+mn-lt"/>
                <a:cs typeface="+mn-lt"/>
              </a:rPr>
              <a:t>Ofori B 2020) </a:t>
            </a:r>
            <a:r>
              <a:rPr lang="en-GB" sz="1100" dirty="0">
                <a:latin typeface="Arial Nova"/>
                <a:ea typeface="+mn-lt"/>
                <a:cs typeface="+mn-lt"/>
              </a:rPr>
              <a:t>.</a:t>
            </a:r>
            <a:endParaRPr lang="en-GB" sz="1100" dirty="0">
              <a:latin typeface="Arial Nova"/>
              <a:cs typeface="Calibri" panose="020F0502020204030204"/>
            </a:endParaRPr>
          </a:p>
        </p:txBody>
      </p:sp>
    </p:spTree>
    <p:extLst>
      <p:ext uri="{BB962C8B-B14F-4D97-AF65-F5344CB8AC3E}">
        <p14:creationId xmlns:p14="http://schemas.microsoft.com/office/powerpoint/2010/main" val="11919908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61B270-3476-9BF7-64AE-979486941407}"/>
              </a:ext>
            </a:extLst>
          </p:cNvPr>
          <p:cNvSpPr>
            <a:spLocks noGrp="1"/>
          </p:cNvSpPr>
          <p:nvPr>
            <p:ph idx="1"/>
          </p:nvPr>
        </p:nvSpPr>
        <p:spPr>
          <a:xfrm>
            <a:off x="720797" y="730507"/>
            <a:ext cx="10774739" cy="5434467"/>
          </a:xfrm>
        </p:spPr>
        <p:txBody>
          <a:bodyPr anchor="t">
            <a:normAutofit/>
          </a:bodyPr>
          <a:lstStyle/>
          <a:p>
            <a:r>
              <a:rPr lang="en-GB" sz="1100" dirty="0">
                <a:latin typeface="Arial Nova"/>
                <a:ea typeface="+mn-lt"/>
                <a:cs typeface="+mn-lt"/>
              </a:rPr>
              <a:t>Suggested remedies</a:t>
            </a:r>
            <a:endParaRPr lang="en-GB" sz="1100" dirty="0">
              <a:latin typeface="Arial Nova"/>
              <a:cs typeface="Calibri" panose="020F0502020204030204"/>
            </a:endParaRPr>
          </a:p>
          <a:p>
            <a:r>
              <a:rPr lang="en-GB" sz="1100" dirty="0">
                <a:latin typeface="Arial Nova"/>
                <a:ea typeface="+mn-lt"/>
                <a:cs typeface="+mn-lt"/>
              </a:rPr>
              <a:t>Find job training. It's important for the profession to stay current on healthcare discoveries and regulations, but it can be challenging to do so independently. To learn more about the training programmes offered by local healthcare organisations, contact them.</a:t>
            </a:r>
            <a:endParaRPr lang="en-GB" sz="1100">
              <a:latin typeface="Arial Nova"/>
            </a:endParaRPr>
          </a:p>
          <a:p>
            <a:r>
              <a:rPr lang="en-GB" sz="1100" dirty="0">
                <a:latin typeface="Arial Nova"/>
                <a:ea typeface="+mn-lt"/>
                <a:cs typeface="+mn-lt"/>
              </a:rPr>
              <a:t>Find the balance between usual duties and training. If the person wants to make up for the time spent on training, they might need to cut back on work. Establish a healthy balance.</a:t>
            </a:r>
          </a:p>
          <a:p>
            <a:endParaRPr lang="en-GB" sz="1100" dirty="0">
              <a:latin typeface="Arial Nova"/>
              <a:cs typeface="Calibri"/>
            </a:endParaRPr>
          </a:p>
          <a:p>
            <a:pPr marL="0" indent="0">
              <a:buNone/>
            </a:pPr>
            <a:r>
              <a:rPr lang="en-GB" sz="1100" dirty="0">
                <a:latin typeface="Arial Nova"/>
                <a:cs typeface="Calibri"/>
              </a:rPr>
              <a:t>4. Lack of supervision, mentoring </a:t>
            </a:r>
          </a:p>
          <a:p>
            <a:pPr marL="0" indent="0">
              <a:buNone/>
            </a:pPr>
            <a:endParaRPr lang="en-GB" sz="1100" dirty="0">
              <a:latin typeface="Arial Nova"/>
              <a:ea typeface="+mn-lt"/>
              <a:cs typeface="+mn-lt"/>
            </a:endParaRPr>
          </a:p>
          <a:p>
            <a:r>
              <a:rPr lang="en-GB" sz="1100" dirty="0">
                <a:latin typeface="Arial Nova"/>
                <a:ea typeface="+mn-lt"/>
                <a:cs typeface="+mn-lt"/>
              </a:rPr>
              <a:t>For healthcare professionals, soft skills are crucial. Care professionals need to develop a variety of abilities that can't be taught from a textbook. Having a mentor or supervisor who can assist in resolving the typical issues care workers encounter is key for this reason.</a:t>
            </a:r>
          </a:p>
          <a:p>
            <a:r>
              <a:rPr lang="en-GB" sz="1100" dirty="0">
                <a:latin typeface="Arial Nova"/>
                <a:ea typeface="+mn-lt"/>
                <a:cs typeface="+mn-lt"/>
              </a:rPr>
              <a:t>Solutions</a:t>
            </a:r>
            <a:endParaRPr lang="en-GB" sz="1100" dirty="0">
              <a:latin typeface="Arial Nova"/>
              <a:cs typeface="Calibri"/>
            </a:endParaRPr>
          </a:p>
          <a:p>
            <a:r>
              <a:rPr lang="en-GB" sz="1100" dirty="0">
                <a:latin typeface="Arial Nova"/>
                <a:ea typeface="+mn-lt"/>
                <a:cs typeface="+mn-lt"/>
              </a:rPr>
              <a:t>Join a union. Individuals want an expert on their side who believes that worker unions have the best interests of its members at heart.</a:t>
            </a:r>
            <a:endParaRPr lang="en-GB" sz="1100">
              <a:latin typeface="Arial Nova"/>
            </a:endParaRPr>
          </a:p>
          <a:p>
            <a:r>
              <a:rPr lang="en-GB" sz="1100" dirty="0">
                <a:latin typeface="Arial Nova"/>
                <a:ea typeface="+mn-lt"/>
                <a:cs typeface="+mn-lt"/>
              </a:rPr>
              <a:t>Contact healthcare professionals with more experience. Find a strategy to stay in touch with workers so that they can ask for support and guidance. Might look for a Facebook group or inquire with organisation about similar groups.</a:t>
            </a:r>
          </a:p>
          <a:p>
            <a:endParaRPr lang="en-GB" sz="1100" dirty="0">
              <a:latin typeface="Arial Nova"/>
              <a:cs typeface="Calibri"/>
            </a:endParaRPr>
          </a:p>
          <a:p>
            <a:pPr marL="0" indent="0">
              <a:buNone/>
            </a:pPr>
            <a:r>
              <a:rPr lang="en-GB" sz="1100" dirty="0">
                <a:latin typeface="Arial Nova"/>
                <a:cs typeface="Calibri"/>
              </a:rPr>
              <a:t>5. Personal safety at work </a:t>
            </a:r>
          </a:p>
          <a:p>
            <a:pPr marL="0" indent="0">
              <a:buNone/>
            </a:pPr>
            <a:endParaRPr lang="en-GB" sz="1100" dirty="0">
              <a:latin typeface="Arial Nova"/>
              <a:ea typeface="+mn-lt"/>
              <a:cs typeface="+mn-lt"/>
            </a:endParaRPr>
          </a:p>
          <a:p>
            <a:r>
              <a:rPr lang="en-GB" sz="1100" dirty="0">
                <a:latin typeface="Arial Nova"/>
                <a:ea typeface="+mn-lt"/>
                <a:cs typeface="+mn-lt"/>
              </a:rPr>
              <a:t>Sadly, violence in the workplace is a reality for caregivers. When the patient is unwilling to receive care, the care providers are particularly at danger. To fill the gap, the UK has migrant caregivers, who may encounter discrimination or even racism at work. The healthcare system (as well as society) still needs to figure out how to deal with this issue.</a:t>
            </a:r>
          </a:p>
          <a:p>
            <a:r>
              <a:rPr lang="en-GB" sz="1100" dirty="0">
                <a:latin typeface="Arial Nova"/>
                <a:cs typeface="Calibri" panose="020F0502020204030204"/>
              </a:rPr>
              <a:t>Suggested approach </a:t>
            </a:r>
            <a:r>
              <a:rPr lang="en-GB" sz="1100" dirty="0">
                <a:latin typeface="Arial Nova"/>
                <a:ea typeface="+mn-lt"/>
                <a:cs typeface="+mn-lt"/>
              </a:rPr>
              <a:t>tell family, friends, and colleagues about experience. Consider learning about the patient's sensitivities. Evaluate level of safety (</a:t>
            </a:r>
            <a:r>
              <a:rPr lang="en-US" sz="1100" dirty="0">
                <a:latin typeface="Calibri"/>
                <a:ea typeface="+mn-lt"/>
                <a:cs typeface="+mn-lt"/>
              </a:rPr>
              <a:t>Ofori B 2020)</a:t>
            </a:r>
            <a:r>
              <a:rPr lang="en-GB" sz="1100" dirty="0">
                <a:latin typeface="Arial Nova"/>
                <a:ea typeface="+mn-lt"/>
                <a:cs typeface="+mn-lt"/>
              </a:rPr>
              <a:t>.</a:t>
            </a:r>
            <a:endParaRPr lang="en-GB" sz="1100" dirty="0">
              <a:latin typeface="Arial Nova"/>
              <a:cs typeface="Calibri" panose="020F0502020204030204"/>
            </a:endParaRPr>
          </a:p>
        </p:txBody>
      </p:sp>
    </p:spTree>
    <p:extLst>
      <p:ext uri="{BB962C8B-B14F-4D97-AF65-F5344CB8AC3E}">
        <p14:creationId xmlns:p14="http://schemas.microsoft.com/office/powerpoint/2010/main" val="133984928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36E14A-D7FA-2F18-C85F-A57A527071F4}"/>
              </a:ext>
            </a:extLst>
          </p:cNvPr>
          <p:cNvSpPr>
            <a:spLocks noGrp="1"/>
          </p:cNvSpPr>
          <p:nvPr>
            <p:ph idx="1"/>
          </p:nvPr>
        </p:nvSpPr>
        <p:spPr>
          <a:xfrm>
            <a:off x="767833" y="711692"/>
            <a:ext cx="10652444" cy="5368616"/>
          </a:xfrm>
        </p:spPr>
        <p:txBody>
          <a:bodyPr anchor="t">
            <a:normAutofit/>
          </a:bodyPr>
          <a:lstStyle/>
          <a:p>
            <a:pPr marL="0" indent="0">
              <a:lnSpc>
                <a:spcPct val="150000"/>
              </a:lnSpc>
              <a:buNone/>
            </a:pPr>
            <a:endParaRPr lang="en-GB" sz="1200" dirty="0">
              <a:latin typeface="Arial Nova"/>
              <a:cs typeface="Calibri"/>
            </a:endParaRPr>
          </a:p>
          <a:p>
            <a:pPr marL="0" indent="0">
              <a:lnSpc>
                <a:spcPct val="150000"/>
              </a:lnSpc>
              <a:buNone/>
            </a:pPr>
            <a:r>
              <a:rPr lang="en-GB" sz="1100" dirty="0">
                <a:latin typeface="Arial Nova"/>
                <a:cs typeface="Calibri"/>
              </a:rPr>
              <a:t>6. Dealing with a patient's death i</a:t>
            </a:r>
            <a:r>
              <a:rPr lang="en-GB" sz="1100" dirty="0">
                <a:latin typeface="Arial Nova"/>
                <a:ea typeface="+mn-lt"/>
                <a:cs typeface="+mn-lt"/>
              </a:rPr>
              <a:t>nteracting with service users in such closer range and frequently for long periods of time can form connections. When a patient passes away, care providers may experience similar emotional and mental health problems as friends and family.</a:t>
            </a:r>
            <a:endParaRPr lang="en-US" sz="1100">
              <a:latin typeface="Arial Nova"/>
              <a:cs typeface="Calibri"/>
            </a:endParaRPr>
          </a:p>
          <a:p>
            <a:pPr>
              <a:lnSpc>
                <a:spcPct val="150000"/>
              </a:lnSpc>
            </a:pPr>
            <a:r>
              <a:rPr lang="en-GB" sz="1100" dirty="0">
                <a:latin typeface="Arial Nova"/>
                <a:cs typeface="Calibri"/>
              </a:rPr>
              <a:t>Approach </a:t>
            </a:r>
            <a:r>
              <a:rPr lang="en-GB" sz="1100" dirty="0">
                <a:latin typeface="Arial Nova"/>
                <a:ea typeface="+mn-lt"/>
                <a:cs typeface="+mn-lt"/>
              </a:rPr>
              <a:t>achieve a balance between personal attention and professionalism. Allow time to think.</a:t>
            </a:r>
          </a:p>
          <a:p>
            <a:pPr>
              <a:lnSpc>
                <a:spcPct val="150000"/>
              </a:lnSpc>
            </a:pPr>
            <a:endParaRPr lang="en-GB" sz="1100" dirty="0">
              <a:latin typeface="Arial Nova"/>
              <a:cs typeface="Calibri" panose="020F0502020204030204"/>
            </a:endParaRPr>
          </a:p>
          <a:p>
            <a:pPr marL="0" indent="0">
              <a:lnSpc>
                <a:spcPct val="150000"/>
              </a:lnSpc>
              <a:buNone/>
            </a:pPr>
            <a:r>
              <a:rPr lang="en-GB" sz="1100" dirty="0">
                <a:latin typeface="Arial Nova"/>
                <a:cs typeface="Calibri" panose="020F0502020204030204"/>
              </a:rPr>
              <a:t>7. </a:t>
            </a:r>
            <a:r>
              <a:rPr lang="en-GB" sz="1100" dirty="0">
                <a:latin typeface="Arial Nova"/>
                <a:ea typeface="+mn-lt"/>
                <a:cs typeface="+mn-lt"/>
              </a:rPr>
              <a:t>Relationships with family, healthcare professionals should be kept positive. Despite the possibility of single soldier syndrome in some care workers, a person in need is cared for by several people. Some of the usual issues that nursing staff run with are more about the people involved than the patients.</a:t>
            </a:r>
          </a:p>
          <a:p>
            <a:pPr marL="0" indent="0">
              <a:lnSpc>
                <a:spcPct val="150000"/>
              </a:lnSpc>
              <a:buNone/>
            </a:pPr>
            <a:endParaRPr lang="en-GB" sz="1100" dirty="0">
              <a:latin typeface="Arial Nova"/>
              <a:ea typeface="+mn-lt"/>
              <a:cs typeface="+mn-lt"/>
            </a:endParaRPr>
          </a:p>
          <a:p>
            <a:pPr>
              <a:lnSpc>
                <a:spcPct val="150000"/>
              </a:lnSpc>
            </a:pPr>
            <a:r>
              <a:rPr lang="en-GB" sz="1100" dirty="0">
                <a:latin typeface="Arial Nova"/>
                <a:ea typeface="+mn-lt"/>
                <a:cs typeface="+mn-lt"/>
              </a:rPr>
              <a:t>Options</a:t>
            </a:r>
            <a:endParaRPr lang="en-GB" sz="1100" dirty="0">
              <a:latin typeface="Arial Nova"/>
              <a:cs typeface="Calibri" panose="020F0502020204030204"/>
            </a:endParaRPr>
          </a:p>
          <a:p>
            <a:pPr>
              <a:lnSpc>
                <a:spcPct val="150000"/>
              </a:lnSpc>
            </a:pPr>
            <a:r>
              <a:rPr lang="en-GB" sz="1100" dirty="0">
                <a:latin typeface="Arial Nova"/>
                <a:ea typeface="+mn-lt"/>
                <a:cs typeface="+mn-lt"/>
              </a:rPr>
              <a:t>Update the patient's family. They will not only appreciate it, but it also keep them informed on the condition of their family member. It's essential that people understand that staff are straightforward and truthful about work.</a:t>
            </a:r>
            <a:endParaRPr lang="en-GB" sz="1100">
              <a:latin typeface="Arial Nova"/>
            </a:endParaRPr>
          </a:p>
          <a:p>
            <a:pPr>
              <a:lnSpc>
                <a:spcPct val="150000"/>
              </a:lnSpc>
            </a:pPr>
            <a:r>
              <a:rPr lang="en-GB" sz="1100" dirty="0">
                <a:latin typeface="Arial Nova"/>
                <a:ea typeface="+mn-lt"/>
                <a:cs typeface="+mn-lt"/>
              </a:rPr>
              <a:t>Keep in regular contact with the patient's nursing team. Care providers hardly ever work alone, therefore it's necessary that nurses and doctors are informed of any changes. Keep written records, communicate through phone or email as needed (</a:t>
            </a:r>
            <a:r>
              <a:rPr lang="en-US" sz="1100" dirty="0">
                <a:latin typeface="Arial Nova"/>
                <a:ea typeface="+mn-lt"/>
                <a:cs typeface="+mn-lt"/>
              </a:rPr>
              <a:t>Ofori B 2020)</a:t>
            </a:r>
            <a:r>
              <a:rPr lang="en-GB" sz="1100" dirty="0">
                <a:latin typeface="Arial Nova"/>
                <a:ea typeface="+mn-lt"/>
                <a:cs typeface="+mn-lt"/>
              </a:rPr>
              <a:t>.</a:t>
            </a:r>
            <a:endParaRPr lang="en-GB" sz="1100" dirty="0">
              <a:latin typeface="Arial Nova"/>
            </a:endParaRPr>
          </a:p>
        </p:txBody>
      </p:sp>
    </p:spTree>
    <p:extLst>
      <p:ext uri="{BB962C8B-B14F-4D97-AF65-F5344CB8AC3E}">
        <p14:creationId xmlns:p14="http://schemas.microsoft.com/office/powerpoint/2010/main" val="331226311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51D06-E8F6-BE8F-5485-B5F6336AB7AF}"/>
              </a:ext>
            </a:extLst>
          </p:cNvPr>
          <p:cNvSpPr>
            <a:spLocks noGrp="1"/>
          </p:cNvSpPr>
          <p:nvPr>
            <p:ph type="title"/>
          </p:nvPr>
        </p:nvSpPr>
        <p:spPr>
          <a:xfrm>
            <a:off x="751840" y="703462"/>
            <a:ext cx="8608215" cy="362601"/>
          </a:xfrm>
        </p:spPr>
        <p:txBody>
          <a:bodyPr anchor="ctr">
            <a:normAutofit/>
          </a:bodyPr>
          <a:lstStyle/>
          <a:p>
            <a:r>
              <a:rPr lang="en-GB" sz="1200" b="1" dirty="0">
                <a:latin typeface="Arial Nova"/>
                <a:ea typeface="+mj-lt"/>
                <a:cs typeface="+mj-lt"/>
              </a:rPr>
              <a:t>PESTLE analysis of the macro-environmental factors contributing to the complex problem</a:t>
            </a:r>
            <a:endParaRPr lang="en-US" sz="1200" b="1">
              <a:latin typeface="Arial Nova"/>
            </a:endParaRPr>
          </a:p>
        </p:txBody>
      </p:sp>
      <p:sp>
        <p:nvSpPr>
          <p:cNvPr id="3" name="Content Placeholder 2">
            <a:extLst>
              <a:ext uri="{FF2B5EF4-FFF2-40B4-BE49-F238E27FC236}">
                <a16:creationId xmlns:a16="http://schemas.microsoft.com/office/drawing/2014/main" id="{92E04EB4-70AF-9D0A-70B6-91A6CA56AD33}"/>
              </a:ext>
            </a:extLst>
          </p:cNvPr>
          <p:cNvSpPr>
            <a:spLocks noGrp="1"/>
          </p:cNvSpPr>
          <p:nvPr>
            <p:ph idx="1"/>
          </p:nvPr>
        </p:nvSpPr>
        <p:spPr>
          <a:xfrm>
            <a:off x="802640" y="1259203"/>
            <a:ext cx="10470881" cy="4815461"/>
          </a:xfrm>
        </p:spPr>
        <p:txBody>
          <a:bodyPr anchor="t">
            <a:normAutofit/>
          </a:bodyPr>
          <a:lstStyle/>
          <a:p>
            <a:endParaRPr lang="en-GB" sz="2400" dirty="0">
              <a:ea typeface="+mn-lt"/>
              <a:cs typeface="+mn-lt"/>
            </a:endParaRPr>
          </a:p>
          <a:p>
            <a:endParaRPr lang="en-GB" sz="2400" dirty="0">
              <a:ea typeface="+mn-lt"/>
              <a:cs typeface="+mn-lt"/>
            </a:endParaRPr>
          </a:p>
        </p:txBody>
      </p:sp>
      <p:sp>
        <p:nvSpPr>
          <p:cNvPr id="4" name="TextBox 3">
            <a:extLst>
              <a:ext uri="{FF2B5EF4-FFF2-40B4-BE49-F238E27FC236}">
                <a16:creationId xmlns:a16="http://schemas.microsoft.com/office/drawing/2014/main" id="{133CA524-021B-B591-DFE6-6B8BE12FEC3F}"/>
              </a:ext>
            </a:extLst>
          </p:cNvPr>
          <p:cNvSpPr txBox="1"/>
          <p:nvPr/>
        </p:nvSpPr>
        <p:spPr>
          <a:xfrm>
            <a:off x="754474" y="1064918"/>
            <a:ext cx="10570163"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100" dirty="0">
                <a:latin typeface="Arial Nova"/>
                <a:ea typeface="+mn-lt"/>
                <a:cs typeface="+mn-lt"/>
              </a:rPr>
              <a:t>The macro-environmental external marketing environment factors that have an impact on a firm, organisation are analysed and tracked by marketers using the Pestle analysis. It looks at the external environment's political, economic, social, technological, legal and environmental aspects. The risks and weakness used in a SWOT analysis are found through PESTLE study.</a:t>
            </a:r>
            <a:endParaRPr lang="en-US" sz="1100">
              <a:latin typeface="Arial Nova"/>
              <a:ea typeface="+mn-lt"/>
              <a:cs typeface="+mn-lt"/>
            </a:endParaRPr>
          </a:p>
          <a:p>
            <a:pPr>
              <a:lnSpc>
                <a:spcPct val="150000"/>
              </a:lnSpc>
            </a:pPr>
            <a:endParaRPr lang="en-GB" sz="1100" dirty="0">
              <a:latin typeface="Arial Nova"/>
              <a:ea typeface="+mn-lt"/>
              <a:cs typeface="+mn-lt"/>
            </a:endParaRPr>
          </a:p>
          <a:p>
            <a:pPr>
              <a:lnSpc>
                <a:spcPct val="150000"/>
              </a:lnSpc>
            </a:pPr>
            <a:r>
              <a:rPr lang="en-GB" sz="1100" dirty="0">
                <a:latin typeface="Arial Nova"/>
                <a:ea typeface="+mn-lt"/>
                <a:cs typeface="+mn-lt"/>
              </a:rPr>
              <a:t>Political aspects include government leadership, development, and policies related to foreign trade, internal political challenges, trends, tax policy, movements in regulation.</a:t>
            </a:r>
            <a:endParaRPr lang="en-GB" sz="1100" dirty="0">
              <a:latin typeface="Arial Nova"/>
            </a:endParaRPr>
          </a:p>
          <a:p>
            <a:pPr>
              <a:lnSpc>
                <a:spcPct val="150000"/>
              </a:lnSpc>
            </a:pPr>
            <a:endParaRPr lang="en-GB" sz="1100" dirty="0">
              <a:latin typeface="Arial Nova"/>
            </a:endParaRPr>
          </a:p>
          <a:p>
            <a:pPr>
              <a:lnSpc>
                <a:spcPct val="150000"/>
              </a:lnSpc>
            </a:pPr>
            <a:r>
              <a:rPr lang="en-GB" sz="1100" dirty="0">
                <a:latin typeface="Arial Nova"/>
                <a:ea typeface="+mn-lt"/>
                <a:cs typeface="+mn-lt"/>
              </a:rPr>
              <a:t>Current and future economic growth, inflation, interest rates, job growth, unemployment, labour costs, the influence of globalisation, consumer, company disposable income, possible changes in the economic environment are all economic factors.</a:t>
            </a:r>
            <a:endParaRPr lang="en-GB" sz="1100" dirty="0">
              <a:latin typeface="Arial Nova"/>
            </a:endParaRPr>
          </a:p>
          <a:p>
            <a:pPr>
              <a:lnSpc>
                <a:spcPct val="150000"/>
              </a:lnSpc>
            </a:pPr>
            <a:endParaRPr lang="en-GB" sz="1100" dirty="0">
              <a:latin typeface="Arial Nova"/>
            </a:endParaRPr>
          </a:p>
          <a:p>
            <a:pPr>
              <a:lnSpc>
                <a:spcPct val="150000"/>
              </a:lnSpc>
            </a:pPr>
            <a:r>
              <a:rPr lang="en-GB" sz="1100" dirty="0">
                <a:latin typeface="Arial Nova"/>
                <a:ea typeface="+mn-lt"/>
                <a:cs typeface="+mn-lt"/>
              </a:rPr>
              <a:t>Demographics age, gender, race, and family size are consumer attitudes, views, purchasing trends, population growth rates, employment trends, sociocultural changes, ethnic, religious trends, and living standards are examples of social factors.</a:t>
            </a:r>
            <a:endParaRPr lang="en-GB" sz="1100" dirty="0">
              <a:latin typeface="Arial Nova"/>
            </a:endParaRPr>
          </a:p>
          <a:p>
            <a:pPr>
              <a:lnSpc>
                <a:spcPct val="150000"/>
              </a:lnSpc>
            </a:pPr>
            <a:endParaRPr lang="en-GB" sz="1100" dirty="0">
              <a:latin typeface="Arial Nova"/>
            </a:endParaRPr>
          </a:p>
          <a:p>
            <a:pPr>
              <a:lnSpc>
                <a:spcPct val="150000"/>
              </a:lnSpc>
            </a:pPr>
            <a:r>
              <a:rPr lang="en-GB" sz="1100" dirty="0">
                <a:latin typeface="Arial Nova"/>
                <a:ea typeface="+mn-lt"/>
                <a:cs typeface="+mn-lt"/>
              </a:rPr>
              <a:t>New methods of creating things, delivering assistance, newer ways of distributing goods, providing services, connecting with target markets are all impacted by technological considerations.</a:t>
            </a:r>
            <a:endParaRPr lang="en-GB" sz="1100" dirty="0">
              <a:latin typeface="Arial Nova"/>
            </a:endParaRPr>
          </a:p>
          <a:p>
            <a:pPr>
              <a:lnSpc>
                <a:spcPct val="150000"/>
              </a:lnSpc>
            </a:pPr>
            <a:endParaRPr lang="en-GB" sz="1100" dirty="0">
              <a:latin typeface="Arial Nova"/>
              <a:cs typeface="Calibri"/>
            </a:endParaRPr>
          </a:p>
          <a:p>
            <a:pPr>
              <a:lnSpc>
                <a:spcPct val="150000"/>
              </a:lnSpc>
            </a:pPr>
            <a:r>
              <a:rPr lang="en-GB" sz="1100" dirty="0">
                <a:latin typeface="Arial Nova"/>
                <a:ea typeface="+mn-lt"/>
                <a:cs typeface="+mn-lt"/>
              </a:rPr>
              <a:t>Health and safety, equal opportunity, advertising ethics, consumer rights, legislation, product labelling, safety are all legal considerations.</a:t>
            </a:r>
            <a:endParaRPr lang="en-GB" sz="1100" dirty="0">
              <a:latin typeface="Arial Nova"/>
            </a:endParaRPr>
          </a:p>
          <a:p>
            <a:pPr>
              <a:lnSpc>
                <a:spcPct val="150000"/>
              </a:lnSpc>
            </a:pPr>
            <a:endParaRPr lang="en-GB" sz="1100" dirty="0">
              <a:latin typeface="Arial Nova"/>
            </a:endParaRPr>
          </a:p>
          <a:p>
            <a:pPr>
              <a:lnSpc>
                <a:spcPct val="150000"/>
              </a:lnSpc>
            </a:pPr>
            <a:r>
              <a:rPr lang="en-GB" sz="1100" dirty="0">
                <a:latin typeface="Arial Nova"/>
                <a:ea typeface="+mn-lt"/>
                <a:cs typeface="+mn-lt"/>
              </a:rPr>
              <a:t>Due to the rising cost of raw resources, pollution reduction goals, corporate social responsibility initiatives, carbon footprint targets, environmental issues are crucial (Washington State University 2022).</a:t>
            </a:r>
            <a:endParaRPr lang="en-GB" sz="1100" dirty="0">
              <a:latin typeface="Arial Nova"/>
            </a:endParaRPr>
          </a:p>
          <a:p>
            <a:endParaRPr lang="en-GB" sz="1200" dirty="0">
              <a:latin typeface="Arial Nova"/>
              <a:cs typeface="Calibri"/>
            </a:endParaRPr>
          </a:p>
        </p:txBody>
      </p:sp>
    </p:spTree>
    <p:extLst>
      <p:ext uri="{BB962C8B-B14F-4D97-AF65-F5344CB8AC3E}">
        <p14:creationId xmlns:p14="http://schemas.microsoft.com/office/powerpoint/2010/main" val="1311600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Calibri"/>
            </a:endParaRPr>
          </a:p>
          <a:p>
            <a:pPr algn="ctr"/>
            <a:endParaRPr lang="en-US" dirty="0">
              <a:cs typeface="Calibri"/>
            </a:endParaRPr>
          </a:p>
          <a:p>
            <a:pPr algn="ctr"/>
            <a:r>
              <a:rPr lang="en-US" dirty="0">
                <a:cs typeface="Calibri"/>
              </a:rPr>
              <a:t>O</a:t>
            </a:r>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090FD4-2EE0-80AF-4E3D-F536E6B0E22D}"/>
              </a:ext>
            </a:extLst>
          </p:cNvPr>
          <p:cNvSpPr>
            <a:spLocks noGrp="1"/>
          </p:cNvSpPr>
          <p:nvPr>
            <p:ph idx="1"/>
          </p:nvPr>
        </p:nvSpPr>
        <p:spPr>
          <a:xfrm>
            <a:off x="720796" y="721099"/>
            <a:ext cx="10671259" cy="5406246"/>
          </a:xfrm>
        </p:spPr>
        <p:txBody>
          <a:bodyPr anchor="t">
            <a:normAutofit lnSpcReduction="10000"/>
          </a:bodyPr>
          <a:lstStyle/>
          <a:p>
            <a:pPr marL="0" indent="0">
              <a:lnSpc>
                <a:spcPct val="160000"/>
              </a:lnSpc>
              <a:buNone/>
            </a:pPr>
            <a:r>
              <a:rPr lang="en-GB" sz="1100" dirty="0">
                <a:latin typeface="Arial Nova"/>
                <a:ea typeface="+mn-lt"/>
                <a:cs typeface="+mn-lt"/>
              </a:rPr>
              <a:t>NHS, sometimes known as the National Health Service, is the country's current healthcare system. All UK citizens are eligible for free, comprehensive healthcare through the NHS. Additionally, it functions as a whole healthcare system. Although the NHS has a history going back more than 50 years, it has recently struggled to deliver high-quality healthcare while upholding its operational standards. Below is the PESTLE analysis that affects the health care sector. </a:t>
            </a:r>
            <a:endParaRPr lang="en-US"/>
          </a:p>
          <a:p>
            <a:pPr marL="0" indent="0">
              <a:lnSpc>
                <a:spcPct val="160000"/>
              </a:lnSpc>
              <a:buNone/>
            </a:pPr>
            <a:endParaRPr lang="en-GB" sz="1100" dirty="0">
              <a:latin typeface="Arial Nova"/>
              <a:cs typeface="Calibri"/>
            </a:endParaRPr>
          </a:p>
          <a:p>
            <a:pPr marL="0" indent="0">
              <a:lnSpc>
                <a:spcPct val="160000"/>
              </a:lnSpc>
              <a:buNone/>
            </a:pPr>
            <a:r>
              <a:rPr lang="en-GB" sz="1100" dirty="0">
                <a:latin typeface="Arial Nova"/>
                <a:cs typeface="Calibri"/>
              </a:rPr>
              <a:t>Political Factors </a:t>
            </a:r>
            <a:r>
              <a:rPr lang="en-GB" sz="1100" dirty="0">
                <a:latin typeface="Arial Nova"/>
                <a:ea typeface="+mn-lt"/>
                <a:cs typeface="+mn-lt"/>
              </a:rPr>
              <a:t>the limited supply is one of the main problems at hand. Many medications and medical supplies are being transported to the UK from different EU countries. After the Brexit, the markets will undoubtedly be disrupted by the lack of essential medications. The high unemployment rate will be another key aspect. A considerable percentage of the NHS employees is from the EU. There will be a reduction in this ongoing supply of skilled people after Brexit and there will be a staffing shortage in the NHS.</a:t>
            </a:r>
          </a:p>
          <a:p>
            <a:pPr marL="0" indent="0">
              <a:lnSpc>
                <a:spcPct val="160000"/>
              </a:lnSpc>
              <a:buNone/>
            </a:pPr>
            <a:endParaRPr lang="en-GB" sz="1100" dirty="0">
              <a:latin typeface="Arial Nova"/>
              <a:cs typeface="Calibri"/>
            </a:endParaRPr>
          </a:p>
          <a:p>
            <a:pPr marL="0" indent="0">
              <a:lnSpc>
                <a:spcPct val="160000"/>
              </a:lnSpc>
              <a:buNone/>
            </a:pPr>
            <a:r>
              <a:rPr lang="en-GB" sz="1100" dirty="0">
                <a:latin typeface="Arial Nova"/>
                <a:cs typeface="Calibri"/>
              </a:rPr>
              <a:t>Economic </a:t>
            </a:r>
            <a:r>
              <a:rPr lang="en-GB" sz="1100" dirty="0">
                <a:latin typeface="Arial Nova"/>
                <a:ea typeface="+mn-lt"/>
                <a:cs typeface="+mn-lt"/>
              </a:rPr>
              <a:t>the healthcare system has struggled on several occasions ever since the 2008 financial crisis. Additionally, the impacts of this economic downturn were felt throughout the entire UK, several industries were unable to maintain their standards. The NHS was forced to lower worker salaries because of both a shortage of resources and numerous economic regulations. As a result, a sizable section of the NHS staff left, less qualified individuals took their place. Even though the financial crisis took place ten years ago, its repercussions are still clearly felt by the healthcare sector, which is unable to function at its previous level.</a:t>
            </a:r>
          </a:p>
          <a:p>
            <a:pPr marL="0" indent="0">
              <a:lnSpc>
                <a:spcPct val="160000"/>
              </a:lnSpc>
              <a:buNone/>
            </a:pPr>
            <a:endParaRPr lang="en-GB" sz="1100" dirty="0">
              <a:latin typeface="Arial Nova"/>
              <a:cs typeface="Calibri"/>
            </a:endParaRPr>
          </a:p>
          <a:p>
            <a:pPr marL="0" indent="0">
              <a:lnSpc>
                <a:spcPct val="160000"/>
              </a:lnSpc>
              <a:buNone/>
            </a:pPr>
            <a:r>
              <a:rPr lang="en-GB" sz="1100" dirty="0">
                <a:latin typeface="Arial Nova"/>
                <a:cs typeface="Calibri"/>
              </a:rPr>
              <a:t>Social </a:t>
            </a:r>
            <a:r>
              <a:rPr lang="en-GB" sz="1100" dirty="0">
                <a:latin typeface="Arial Nova"/>
                <a:ea typeface="+mn-lt"/>
                <a:cs typeface="+mn-lt"/>
              </a:rPr>
              <a:t>the number of elderly in the UK is rising quickly. Resulting from the difference in population across the different generations, this is a worldwide problem. As people get older, health problems also get worse. Because diabetes, cancer are age-related disorders, their rate of this is rising. The NHS is even in more pressure, it is challenging for the organisation to treat the increasing number of cases with excellent care. Another factor expanding patient knowledge. The healthcare system's complexities and workings are now better understood by patients. As a result, patients expect the Public system to provide the best possible healthcare.</a:t>
            </a:r>
            <a:endParaRPr lang="en-GB" sz="1100">
              <a:latin typeface="Arial Nova"/>
            </a:endParaRPr>
          </a:p>
          <a:p>
            <a:pPr marL="0" indent="0">
              <a:lnSpc>
                <a:spcPct val="160000"/>
              </a:lnSpc>
              <a:buNone/>
            </a:pPr>
            <a:endParaRPr lang="en-GB" sz="1100" dirty="0">
              <a:latin typeface="Arial Nova"/>
              <a:cs typeface="Calibri"/>
            </a:endParaRPr>
          </a:p>
          <a:p>
            <a:pPr>
              <a:buNone/>
            </a:pPr>
            <a:endParaRPr lang="en-GB" sz="1100" dirty="0">
              <a:latin typeface="Arial Nova"/>
              <a:cs typeface="Calibri"/>
            </a:endParaRPr>
          </a:p>
          <a:p>
            <a:pPr marL="0" indent="0">
              <a:buNone/>
            </a:pPr>
            <a:endParaRPr lang="en-GB" sz="11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p:txBody>
      </p:sp>
    </p:spTree>
    <p:extLst>
      <p:ext uri="{BB962C8B-B14F-4D97-AF65-F5344CB8AC3E}">
        <p14:creationId xmlns:p14="http://schemas.microsoft.com/office/powerpoint/2010/main" val="3176961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53C240-56C0-57A3-441C-776FA39971D9}"/>
              </a:ext>
            </a:extLst>
          </p:cNvPr>
          <p:cNvSpPr>
            <a:spLocks noGrp="1"/>
          </p:cNvSpPr>
          <p:nvPr>
            <p:ph idx="1"/>
          </p:nvPr>
        </p:nvSpPr>
        <p:spPr>
          <a:xfrm>
            <a:off x="758426" y="711692"/>
            <a:ext cx="10624221" cy="5396838"/>
          </a:xfrm>
        </p:spPr>
        <p:txBody>
          <a:bodyPr anchor="t">
            <a:normAutofit/>
          </a:bodyPr>
          <a:lstStyle/>
          <a:p>
            <a:pPr marL="0" indent="0">
              <a:lnSpc>
                <a:spcPct val="150000"/>
              </a:lnSpc>
              <a:buNone/>
            </a:pPr>
            <a:r>
              <a:rPr lang="en-GB" sz="1100" dirty="0">
                <a:latin typeface="Arial Nova"/>
                <a:ea typeface="+mn-lt"/>
                <a:cs typeface="+mn-lt"/>
              </a:rPr>
              <a:t>Technology the quality of services offered by the health service has significantly changed because of the general technological advancements in healthcare. In all hospitals around the UK, modern equipment including advanced scanning systems and other instruments have become standard. These technology improvements have enabled the NHS to offer all its patients high-quality, efficient healthcare.</a:t>
            </a:r>
            <a:endParaRPr lang="en-US" sz="1100" dirty="0">
              <a:latin typeface="Arial Nova"/>
              <a:ea typeface="+mn-lt"/>
              <a:cs typeface="+mn-lt"/>
            </a:endParaRPr>
          </a:p>
          <a:p>
            <a:pPr marL="0" indent="0">
              <a:lnSpc>
                <a:spcPct val="150000"/>
              </a:lnSpc>
              <a:buNone/>
            </a:pPr>
            <a:endParaRPr lang="en-GB" sz="1100" dirty="0">
              <a:latin typeface="Arial Nova"/>
              <a:ea typeface="+mn-lt"/>
              <a:cs typeface="+mn-lt"/>
            </a:endParaRPr>
          </a:p>
          <a:p>
            <a:pPr marL="0" indent="0">
              <a:lnSpc>
                <a:spcPct val="150000"/>
              </a:lnSpc>
              <a:buNone/>
            </a:pPr>
            <a:r>
              <a:rPr lang="en-GB" sz="1100" dirty="0">
                <a:latin typeface="Arial Nova"/>
                <a:ea typeface="+mn-lt"/>
                <a:cs typeface="+mn-lt"/>
              </a:rPr>
              <a:t>Legal patients who are dissatisfied with the quality of care provided are now addressing their complaints in court. Frequently, the patient's family member seeks legal action because they believe the medical system has treated the patient unfairly. The NHS has also dealt with a lot of these lawsuits brought by unsatisfied patients. This is a brand-new and expensive issue that the healthcare must handle. Additionally, the practice of taking legal action against medical institutions is becoming more widespread. However, the number of patients needing legal courses can be decreased with the growth of services through technology and experts in the field.</a:t>
            </a:r>
            <a:endParaRPr lang="en-US" sz="1100" dirty="0">
              <a:latin typeface="Arial Nova"/>
              <a:ea typeface="+mn-lt"/>
              <a:cs typeface="+mn-lt"/>
            </a:endParaRPr>
          </a:p>
          <a:p>
            <a:pPr marL="0" indent="0">
              <a:lnSpc>
                <a:spcPct val="150000"/>
              </a:lnSpc>
              <a:buNone/>
            </a:pPr>
            <a:endParaRPr lang="en-GB" sz="1100" dirty="0">
              <a:latin typeface="Arial Nova"/>
              <a:cs typeface="Calibri"/>
            </a:endParaRPr>
          </a:p>
          <a:p>
            <a:pPr marL="0" indent="0">
              <a:lnSpc>
                <a:spcPct val="150000"/>
              </a:lnSpc>
              <a:buNone/>
            </a:pPr>
            <a:r>
              <a:rPr lang="en-GB" sz="1100" dirty="0">
                <a:latin typeface="Arial Nova"/>
                <a:cs typeface="Calibri"/>
              </a:rPr>
              <a:t>Environmental </a:t>
            </a:r>
            <a:r>
              <a:rPr lang="en-GB" sz="1100" dirty="0">
                <a:latin typeface="Arial Nova"/>
                <a:ea typeface="+mn-lt"/>
                <a:cs typeface="+mn-lt"/>
              </a:rPr>
              <a:t>the toxic waste that is collecting over the planet has a significant contribution from the medical sector. All healthcare practices are under a lot of pressure due to the current crisis of climate . They are expected to handle their waste and resources with the utmost care. The NHS is also the target of criticism from numerous environmental protest groups. They want to improve their waste management practises without contributing to the ongoing worldwide issue. The NHS has taken specific actions to guarantee that the disposal of medical waste has the least possible negative effects.</a:t>
            </a:r>
            <a:endParaRPr lang="en-GB" sz="1100">
              <a:latin typeface="Arial Nova"/>
              <a:cs typeface="Calibri" panose="020F0502020204030204"/>
            </a:endParaRPr>
          </a:p>
          <a:p>
            <a:pPr marL="0" indent="0">
              <a:lnSpc>
                <a:spcPct val="150000"/>
              </a:lnSpc>
              <a:buNone/>
            </a:pPr>
            <a:endParaRPr lang="en-GB" sz="1100" dirty="0">
              <a:latin typeface="Arial Nova"/>
              <a:cs typeface="Calibri"/>
            </a:endParaRPr>
          </a:p>
          <a:p>
            <a:pPr marL="0" indent="0">
              <a:lnSpc>
                <a:spcPct val="150000"/>
              </a:lnSpc>
              <a:buNone/>
            </a:pPr>
            <a:r>
              <a:rPr lang="en-GB" sz="1100" dirty="0">
                <a:latin typeface="Arial Nova"/>
                <a:cs typeface="Calibri"/>
              </a:rPr>
              <a:t>Expectations </a:t>
            </a:r>
            <a:r>
              <a:rPr lang="en-GB" sz="1100" dirty="0">
                <a:latin typeface="Arial Nova"/>
                <a:ea typeface="+mn-lt"/>
                <a:cs typeface="+mn-lt"/>
              </a:rPr>
              <a:t>some of these difficulties can be solved in the future with the development, social of technology and growth of trained doctors.</a:t>
            </a:r>
          </a:p>
        </p:txBody>
      </p:sp>
    </p:spTree>
    <p:extLst>
      <p:ext uri="{BB962C8B-B14F-4D97-AF65-F5344CB8AC3E}">
        <p14:creationId xmlns:p14="http://schemas.microsoft.com/office/powerpoint/2010/main" val="3138691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7E087-F7AD-526A-4872-DCFE0DF51543}"/>
              </a:ext>
            </a:extLst>
          </p:cNvPr>
          <p:cNvSpPr>
            <a:spLocks noGrp="1"/>
          </p:cNvSpPr>
          <p:nvPr>
            <p:ph type="title"/>
          </p:nvPr>
        </p:nvSpPr>
        <p:spPr>
          <a:xfrm>
            <a:off x="794174" y="723217"/>
            <a:ext cx="8430414" cy="348489"/>
          </a:xfrm>
        </p:spPr>
        <p:txBody>
          <a:bodyPr anchor="ctr">
            <a:noAutofit/>
          </a:bodyPr>
          <a:lstStyle/>
          <a:p>
            <a:r>
              <a:rPr lang="en-GB" sz="1200" b="1" dirty="0">
                <a:latin typeface="Arial Nova"/>
                <a:ea typeface="+mj-lt"/>
                <a:cs typeface="+mj-lt"/>
              </a:rPr>
              <a:t>Informed cause and effect analysis, using Fishbone Diagram of the complex problem</a:t>
            </a:r>
            <a:endParaRPr lang="en-US" sz="1200" b="1" dirty="0">
              <a:latin typeface="Arial Nova"/>
              <a:cs typeface="Calibri Light"/>
            </a:endParaRPr>
          </a:p>
        </p:txBody>
      </p:sp>
      <p:sp>
        <p:nvSpPr>
          <p:cNvPr id="3" name="Content Placeholder 2">
            <a:extLst>
              <a:ext uri="{FF2B5EF4-FFF2-40B4-BE49-F238E27FC236}">
                <a16:creationId xmlns:a16="http://schemas.microsoft.com/office/drawing/2014/main" id="{F54AD6B0-13F7-C44B-33D6-4F716AA0E64B}"/>
              </a:ext>
            </a:extLst>
          </p:cNvPr>
          <p:cNvSpPr>
            <a:spLocks noGrp="1"/>
          </p:cNvSpPr>
          <p:nvPr>
            <p:ph idx="1"/>
          </p:nvPr>
        </p:nvSpPr>
        <p:spPr>
          <a:xfrm>
            <a:off x="737729" y="1073877"/>
            <a:ext cx="10598821" cy="5056290"/>
          </a:xfrm>
        </p:spPr>
        <p:txBody>
          <a:bodyPr anchor="t">
            <a:normAutofit/>
          </a:bodyPr>
          <a:lstStyle/>
          <a:p>
            <a:pPr marL="0" indent="0">
              <a:buNone/>
            </a:pPr>
            <a:r>
              <a:rPr lang="en-GB" sz="1100" dirty="0">
                <a:latin typeface="Arial Nova"/>
                <a:ea typeface="+mn-lt"/>
                <a:cs typeface="+mn-lt"/>
              </a:rPr>
              <a:t>Before anyone begins to consider a solution when faced with a major issue, it's vital to examine every potential cause.</a:t>
            </a:r>
            <a:endParaRPr lang="en-GB" sz="1100" dirty="0">
              <a:latin typeface="Arial Nova"/>
              <a:cs typeface="Calibri"/>
            </a:endParaRPr>
          </a:p>
          <a:p>
            <a:pPr marL="0" indent="0">
              <a:buNone/>
            </a:pPr>
            <a:endParaRPr lang="en-GB" sz="1100" dirty="0">
              <a:latin typeface="Arial Nova"/>
              <a:ea typeface="+mn-lt"/>
              <a:cs typeface="+mn-lt"/>
            </a:endParaRPr>
          </a:p>
          <a:p>
            <a:pPr marL="0" indent="0">
              <a:buNone/>
            </a:pPr>
            <a:r>
              <a:rPr lang="en-GB" sz="1100" dirty="0">
                <a:latin typeface="Arial Nova"/>
                <a:ea typeface="+mn-lt"/>
                <a:cs typeface="+mn-lt"/>
              </a:rPr>
              <a:t>Professor Kaoru Ishikawa, leader in quality management, created cause and effect analysis in the 1960s. In 1990, he presented the method in his book Introduction to Quality Control. Ishikawa or Fishbone Diagrams are the types of diagrams produced. Although it was created as a quality control tool, the approach can be applied in other contexts. Can be used it to:</a:t>
            </a:r>
            <a:endParaRPr lang="en-GB" sz="1100">
              <a:latin typeface="Arial Nova"/>
              <a:cs typeface="Calibri" panose="020F0502020204030204"/>
            </a:endParaRPr>
          </a:p>
          <a:p>
            <a:r>
              <a:rPr lang="en-GB" sz="1100" dirty="0">
                <a:latin typeface="Arial Nova"/>
                <a:ea typeface="+mn-lt"/>
                <a:cs typeface="+mn-lt"/>
              </a:rPr>
              <a:t>Find out what is causing a problem.</a:t>
            </a:r>
            <a:endParaRPr lang="en-GB" sz="1100">
              <a:latin typeface="Arial Nova"/>
            </a:endParaRPr>
          </a:p>
          <a:p>
            <a:r>
              <a:rPr lang="en-GB" sz="1100" dirty="0">
                <a:latin typeface="Arial Nova"/>
                <a:ea typeface="+mn-lt"/>
                <a:cs typeface="+mn-lt"/>
              </a:rPr>
              <a:t>Analyse the procedures to find any obstacles.</a:t>
            </a:r>
            <a:endParaRPr lang="en-GB" sz="1100">
              <a:latin typeface="Arial Nova"/>
            </a:endParaRPr>
          </a:p>
          <a:p>
            <a:r>
              <a:rPr lang="en-GB" sz="1100" dirty="0">
                <a:latin typeface="Arial Nova"/>
                <a:ea typeface="+mn-lt"/>
                <a:cs typeface="+mn-lt"/>
              </a:rPr>
              <a:t>Find the position and cause of a process failure.</a:t>
            </a:r>
            <a:endParaRPr lang="en-GB" sz="1100">
              <a:latin typeface="Arial Nova"/>
            </a:endParaRPr>
          </a:p>
          <a:p>
            <a:pPr marL="0" indent="0">
              <a:buNone/>
            </a:pPr>
            <a:endParaRPr lang="en-GB" sz="1100" dirty="0">
              <a:latin typeface="Arial Nova"/>
              <a:cs typeface="Calibri"/>
            </a:endParaRPr>
          </a:p>
          <a:p>
            <a:pPr marL="0" indent="0">
              <a:buNone/>
            </a:pPr>
            <a:r>
              <a:rPr lang="en-GB" sz="1100" dirty="0">
                <a:latin typeface="Arial Nova"/>
                <a:cs typeface="Calibri"/>
              </a:rPr>
              <a:t>Step 1: Identify the problem </a:t>
            </a:r>
          </a:p>
          <a:p>
            <a:pPr marL="0" indent="0">
              <a:buNone/>
            </a:pPr>
            <a:endParaRPr lang="en-GB" sz="1100" dirty="0">
              <a:latin typeface="Arial Nova"/>
              <a:ea typeface="+mn-lt"/>
              <a:cs typeface="+mn-lt"/>
            </a:endParaRPr>
          </a:p>
          <a:p>
            <a:pPr marL="0" indent="0">
              <a:buNone/>
            </a:pPr>
            <a:r>
              <a:rPr lang="en-GB" sz="1100" dirty="0">
                <a:latin typeface="Arial Nova"/>
                <a:ea typeface="+mn-lt"/>
                <a:cs typeface="+mn-lt"/>
              </a:rPr>
              <a:t>Write out the specific issue. When possible, mention the people involved, nature of the issue, timing and location. Then, write the issue in a box on the huge sheet of paper's left side and draw a line horizontally across the paper from the box. There is room to develop ideas with this arrangement, which resembles the head and spine of a fish.</a:t>
            </a:r>
          </a:p>
          <a:p>
            <a:pPr marL="0" indent="0">
              <a:buNone/>
            </a:pPr>
            <a:r>
              <a:rPr lang="en-GB" sz="1100" dirty="0">
                <a:latin typeface="Arial Nova"/>
                <a:ea typeface="+mn-lt"/>
                <a:cs typeface="+mn-lt"/>
              </a:rPr>
              <a:t>In this scenario, manager is dealing with an uncooperative branch office.</a:t>
            </a:r>
            <a:endParaRPr lang="en-GB" sz="1100" dirty="0">
              <a:latin typeface="Arial Nova"/>
            </a:endParaRPr>
          </a:p>
          <a:p>
            <a:pPr marL="0" indent="0">
              <a:buNone/>
            </a:pPr>
            <a:endParaRPr lang="en-GB" sz="1200" dirty="0">
              <a:ea typeface="+mn-lt"/>
              <a:cs typeface="+mn-lt"/>
            </a:endParaRPr>
          </a:p>
        </p:txBody>
      </p:sp>
      <p:pic>
        <p:nvPicPr>
          <p:cNvPr id="4" name="Picture 4">
            <a:extLst>
              <a:ext uri="{FF2B5EF4-FFF2-40B4-BE49-F238E27FC236}">
                <a16:creationId xmlns:a16="http://schemas.microsoft.com/office/drawing/2014/main" id="{71960608-049B-0A4C-370C-F28D6CBFF9D9}"/>
              </a:ext>
            </a:extLst>
          </p:cNvPr>
          <p:cNvPicPr>
            <a:picLocks noChangeAspect="1"/>
          </p:cNvPicPr>
          <p:nvPr/>
        </p:nvPicPr>
        <p:blipFill>
          <a:blip r:embed="rId2"/>
          <a:stretch>
            <a:fillRect/>
          </a:stretch>
        </p:blipFill>
        <p:spPr>
          <a:xfrm>
            <a:off x="5684729" y="4820145"/>
            <a:ext cx="3317309" cy="1294081"/>
          </a:xfrm>
          <a:prstGeom prst="rect">
            <a:avLst/>
          </a:prstGeom>
        </p:spPr>
      </p:pic>
    </p:spTree>
    <p:extLst>
      <p:ext uri="{BB962C8B-B14F-4D97-AF65-F5344CB8AC3E}">
        <p14:creationId xmlns:p14="http://schemas.microsoft.com/office/powerpoint/2010/main" val="1547027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5D1AE2-8B3A-86B3-2CBB-5E4B066555DA}"/>
              </a:ext>
            </a:extLst>
          </p:cNvPr>
          <p:cNvSpPr>
            <a:spLocks noGrp="1"/>
          </p:cNvSpPr>
          <p:nvPr>
            <p:ph idx="1"/>
          </p:nvPr>
        </p:nvSpPr>
        <p:spPr>
          <a:xfrm>
            <a:off x="720796" y="721099"/>
            <a:ext cx="10680666" cy="5434468"/>
          </a:xfrm>
        </p:spPr>
        <p:txBody>
          <a:bodyPr anchor="t">
            <a:normAutofit/>
          </a:bodyPr>
          <a:lstStyle/>
          <a:p>
            <a:pPr marL="0" indent="0">
              <a:buNone/>
            </a:pPr>
            <a:r>
              <a:rPr lang="en-GB" sz="1200" dirty="0">
                <a:latin typeface="Arial Nova"/>
                <a:cs typeface="Calibri" panose="020F0502020204030204"/>
              </a:rPr>
              <a:t>Step 2: Workout the major factors involved </a:t>
            </a:r>
          </a:p>
          <a:p>
            <a:pPr>
              <a:buNone/>
            </a:pPr>
            <a:r>
              <a:rPr lang="en-GB" sz="1200" dirty="0">
                <a:ea typeface="+mn-lt"/>
                <a:cs typeface="+mn-lt"/>
              </a:rPr>
              <a:t>Secondly, determine the elements that might contribute to the issue. These could include people affected by the issue, external factors, systems, tools, materials, other things. Try to produce as many. Can utilise frameworks like the McKinsey 7S Framework, 4Ps of Marketing as starting point. McKinsey 7S Framework offers strategy, structure, systems, shared values, skills, style, and staff as aspects to examine. 4Ps which offers product, place, price, promotion. Think of any additional elements that might have an impact.</a:t>
            </a:r>
            <a:endParaRPr lang="en-GB" dirty="0">
              <a:cs typeface="Calibri"/>
            </a:endParaRPr>
          </a:p>
          <a:p>
            <a:pPr marL="0" indent="0">
              <a:buNone/>
            </a:pPr>
            <a:r>
              <a:rPr lang="en-GB" sz="1200" dirty="0">
                <a:ea typeface="+mn-lt"/>
                <a:cs typeface="+mn-lt"/>
              </a:rPr>
              <a:t>Then, for each factor, draw a line off the diagram's spine and label it.</a:t>
            </a:r>
          </a:p>
          <a:p>
            <a:pPr marL="0" indent="0">
              <a:buNone/>
            </a:pPr>
            <a:r>
              <a:rPr lang="en-GB" sz="1200" dirty="0">
                <a:cs typeface="Calibri"/>
              </a:rPr>
              <a:t>Example: the</a:t>
            </a:r>
            <a:r>
              <a:rPr lang="en-GB" sz="1200" dirty="0">
                <a:ea typeface="+mn-lt"/>
                <a:cs typeface="+mn-lt"/>
              </a:rPr>
              <a:t> manager chooses the following elements to include in his diagram site, task, people equipment, control.</a:t>
            </a:r>
          </a:p>
          <a:p>
            <a:pPr marL="0" indent="0">
              <a:buNone/>
            </a:pPr>
            <a:endParaRPr lang="en-GB" sz="1200" dirty="0">
              <a:latin typeface="Calibri"/>
              <a:cs typeface="Calibri"/>
            </a:endParaRPr>
          </a:p>
          <a:p>
            <a:pPr marL="0" indent="0">
              <a:buNone/>
            </a:pPr>
            <a:endParaRPr lang="en-GB" sz="1200" dirty="0">
              <a:latin typeface="Calibri"/>
              <a:cs typeface="Calibri"/>
            </a:endParaRPr>
          </a:p>
          <a:p>
            <a:pPr marL="0" indent="0">
              <a:buNone/>
            </a:pPr>
            <a:r>
              <a:rPr lang="en-GB" sz="1200" dirty="0">
                <a:latin typeface="Arial Nova"/>
                <a:cs typeface="Calibri"/>
              </a:rPr>
              <a:t>Step 3: Identify possible causes </a:t>
            </a:r>
            <a:endParaRPr lang="en-GB" dirty="0">
              <a:cs typeface="Calibri"/>
            </a:endParaRPr>
          </a:p>
          <a:p>
            <a:pPr marL="0" indent="0">
              <a:buNone/>
            </a:pPr>
            <a:endParaRPr lang="en-GB" sz="1200" dirty="0">
              <a:latin typeface="Arial Nova"/>
              <a:ea typeface="+mn-lt"/>
              <a:cs typeface="+mn-lt"/>
            </a:endParaRPr>
          </a:p>
          <a:p>
            <a:pPr>
              <a:buNone/>
            </a:pPr>
            <a:r>
              <a:rPr lang="en-GB" sz="1200" dirty="0">
                <a:ea typeface="+mn-lt"/>
                <a:cs typeface="+mn-lt"/>
              </a:rPr>
              <a:t>Create a list of potential problems that might be related to each of the elements thought about in step 2 for that factor. Show the potential reasons as shorter lines branching from the diagram's bones. It could be best to divide a huge, complex cause into smaller causes. Put them on lines that branch off each cause line.   </a:t>
            </a:r>
            <a:endParaRPr lang="en-GB" dirty="0">
              <a:cs typeface="Calibri" panose="020F0502020204030204"/>
            </a:endParaRPr>
          </a:p>
          <a:p>
            <a:pPr>
              <a:buNone/>
            </a:pPr>
            <a:endParaRPr lang="en-GB" sz="1200" dirty="0">
              <a:cs typeface="Calibri"/>
            </a:endParaRPr>
          </a:p>
          <a:p>
            <a:pPr marL="0" indent="0">
              <a:buNone/>
            </a:pPr>
            <a:endParaRPr lang="en-GB" sz="1200" dirty="0">
              <a:cs typeface="Calibri"/>
            </a:endParaRPr>
          </a:p>
        </p:txBody>
      </p:sp>
      <p:pic>
        <p:nvPicPr>
          <p:cNvPr id="4" name="Picture 4" descr="Diagram&#10;&#10;Description automatically generated">
            <a:extLst>
              <a:ext uri="{FF2B5EF4-FFF2-40B4-BE49-F238E27FC236}">
                <a16:creationId xmlns:a16="http://schemas.microsoft.com/office/drawing/2014/main" id="{3009EF48-2E1C-F7D1-5FCA-5C7FEF0AF442}"/>
              </a:ext>
            </a:extLst>
          </p:cNvPr>
          <p:cNvPicPr>
            <a:picLocks noChangeAspect="1"/>
          </p:cNvPicPr>
          <p:nvPr/>
        </p:nvPicPr>
        <p:blipFill>
          <a:blip r:embed="rId2"/>
          <a:stretch>
            <a:fillRect/>
          </a:stretch>
        </p:blipFill>
        <p:spPr>
          <a:xfrm>
            <a:off x="8064674" y="1611433"/>
            <a:ext cx="3129418" cy="1944120"/>
          </a:xfrm>
          <a:prstGeom prst="rect">
            <a:avLst/>
          </a:prstGeom>
        </p:spPr>
      </p:pic>
      <p:pic>
        <p:nvPicPr>
          <p:cNvPr id="5" name="Picture 5" descr="Diagram&#10;&#10;Description automatically generated">
            <a:extLst>
              <a:ext uri="{FF2B5EF4-FFF2-40B4-BE49-F238E27FC236}">
                <a16:creationId xmlns:a16="http://schemas.microsoft.com/office/drawing/2014/main" id="{078E5BA3-26C8-6514-F684-AD0A25DABF7B}"/>
              </a:ext>
            </a:extLst>
          </p:cNvPr>
          <p:cNvPicPr>
            <a:picLocks noChangeAspect="1"/>
          </p:cNvPicPr>
          <p:nvPr/>
        </p:nvPicPr>
        <p:blipFill>
          <a:blip r:embed="rId3"/>
          <a:stretch>
            <a:fillRect/>
          </a:stretch>
        </p:blipFill>
        <p:spPr>
          <a:xfrm>
            <a:off x="6880956" y="4001909"/>
            <a:ext cx="4587301" cy="2133757"/>
          </a:xfrm>
          <a:prstGeom prst="rect">
            <a:avLst/>
          </a:prstGeom>
        </p:spPr>
      </p:pic>
      <p:sp>
        <p:nvSpPr>
          <p:cNvPr id="6" name="TextBox 5">
            <a:extLst>
              <a:ext uri="{FF2B5EF4-FFF2-40B4-BE49-F238E27FC236}">
                <a16:creationId xmlns:a16="http://schemas.microsoft.com/office/drawing/2014/main" id="{86FCBD10-0707-31F3-A995-27D98F7F07C9}"/>
              </a:ext>
            </a:extLst>
          </p:cNvPr>
          <p:cNvSpPr txBox="1"/>
          <p:nvPr/>
        </p:nvSpPr>
        <p:spPr>
          <a:xfrm>
            <a:off x="716844" y="4169363"/>
            <a:ext cx="56030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Nova"/>
                <a:cs typeface="Calibri"/>
              </a:rPr>
              <a:t>Instance: manager creates a list of potential explanations for the issue each of the criteria he found in step 2 and includes them to his diagram, as presented in figure 3  (Mind tools 2022).</a:t>
            </a:r>
            <a:endParaRPr lang="en-US" sz="1200" dirty="0">
              <a:latin typeface="Arial Nova"/>
            </a:endParaRPr>
          </a:p>
        </p:txBody>
      </p:sp>
    </p:spTree>
    <p:extLst>
      <p:ext uri="{BB962C8B-B14F-4D97-AF65-F5344CB8AC3E}">
        <p14:creationId xmlns:p14="http://schemas.microsoft.com/office/powerpoint/2010/main" val="178277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07DDBA-13F7-53CB-911E-11C76AB50F54}"/>
              </a:ext>
            </a:extLst>
          </p:cNvPr>
          <p:cNvSpPr>
            <a:spLocks noGrp="1"/>
          </p:cNvSpPr>
          <p:nvPr>
            <p:ph idx="1"/>
          </p:nvPr>
        </p:nvSpPr>
        <p:spPr>
          <a:xfrm>
            <a:off x="721569" y="714785"/>
            <a:ext cx="10705280" cy="5451736"/>
          </a:xfrm>
        </p:spPr>
        <p:txBody>
          <a:bodyPr anchor="t">
            <a:normAutofit/>
          </a:bodyPr>
          <a:lstStyle/>
          <a:p>
            <a:pPr marL="0" indent="0">
              <a:lnSpc>
                <a:spcPct val="150000"/>
              </a:lnSpc>
              <a:buNone/>
            </a:pPr>
            <a:r>
              <a:rPr lang="en-GB" sz="1100" dirty="0">
                <a:latin typeface="Arial Nova"/>
                <a:cs typeface="Calibri"/>
              </a:rPr>
              <a:t>Step 4: Analyse the diagram </a:t>
            </a:r>
            <a:endParaRPr lang="en-US"/>
          </a:p>
          <a:p>
            <a:pPr>
              <a:lnSpc>
                <a:spcPct val="150000"/>
              </a:lnSpc>
              <a:buNone/>
            </a:pPr>
            <a:r>
              <a:rPr lang="en-GB" sz="1100" dirty="0">
                <a:latin typeface="Arial Nova"/>
                <a:ea typeface="+mn-lt"/>
                <a:cs typeface="+mn-lt"/>
              </a:rPr>
              <a:t>By this point, should have a chart that outlines all the potential sources of the issue that can imagined. Now that there are most likely reasons, can further analyse based on the problem's complexity and significance. This could require planning investigations, conducting surveys, and more. These will be made to see which of these potential factors is really causing the issue.</a:t>
            </a:r>
          </a:p>
          <a:p>
            <a:pPr>
              <a:lnSpc>
                <a:spcPct val="150000"/>
              </a:lnSpc>
              <a:buNone/>
            </a:pPr>
            <a:endParaRPr lang="en-GB" sz="1100" dirty="0">
              <a:latin typeface="Arial Nova"/>
              <a:cs typeface="Calibri" panose="020F0502020204030204"/>
            </a:endParaRPr>
          </a:p>
          <a:p>
            <a:pPr>
              <a:lnSpc>
                <a:spcPct val="150000"/>
              </a:lnSpc>
              <a:buNone/>
            </a:pPr>
            <a:r>
              <a:rPr lang="en-GB" sz="1100" dirty="0">
                <a:latin typeface="Arial Nova"/>
                <a:ea typeface="+mn-lt"/>
                <a:cs typeface="+mn-lt"/>
              </a:rPr>
              <a:t>Illustration: manager's analysis is now complete. If hadn't approached the issue in this manner, could have solved it by blaming the branch office's employees for being unpleasant. Instead, believes that setting up a meeting with the Branch Manager is the best course of action. This would enable him to completely explain the new strategy to the manager, discuss any potential issues might be having (Mind tools 2020) .</a:t>
            </a:r>
          </a:p>
          <a:p>
            <a:pPr>
              <a:lnSpc>
                <a:spcPct val="150000"/>
              </a:lnSpc>
              <a:buNone/>
            </a:pPr>
            <a:endParaRPr lang="en-GB" sz="1100" dirty="0">
              <a:latin typeface="Arial Nova"/>
              <a:cs typeface="Calibri" panose="020F0502020204030204"/>
            </a:endParaRPr>
          </a:p>
          <a:p>
            <a:pPr>
              <a:lnSpc>
                <a:spcPct val="150000"/>
              </a:lnSpc>
              <a:buNone/>
            </a:pPr>
            <a:endParaRPr lang="en-GB" sz="1100" dirty="0">
              <a:latin typeface="Arial Nova"/>
              <a:cs typeface="Calibri" panose="020F0502020204030204"/>
            </a:endParaRPr>
          </a:p>
        </p:txBody>
      </p:sp>
      <p:pic>
        <p:nvPicPr>
          <p:cNvPr id="2" name="Picture 3" descr="Diagram&#10;&#10;Description automatically generated">
            <a:extLst>
              <a:ext uri="{FF2B5EF4-FFF2-40B4-BE49-F238E27FC236}">
                <a16:creationId xmlns:a16="http://schemas.microsoft.com/office/drawing/2014/main" id="{45C90EFF-2F7D-30FD-EF0B-882AE74B1F70}"/>
              </a:ext>
            </a:extLst>
          </p:cNvPr>
          <p:cNvPicPr>
            <a:picLocks noChangeAspect="1"/>
          </p:cNvPicPr>
          <p:nvPr/>
        </p:nvPicPr>
        <p:blipFill>
          <a:blip r:embed="rId2"/>
          <a:stretch>
            <a:fillRect/>
          </a:stretch>
        </p:blipFill>
        <p:spPr>
          <a:xfrm>
            <a:off x="2110636" y="3722458"/>
            <a:ext cx="3964487" cy="2123039"/>
          </a:xfrm>
          <a:prstGeom prst="rect">
            <a:avLst/>
          </a:prstGeom>
        </p:spPr>
      </p:pic>
    </p:spTree>
    <p:extLst>
      <p:ext uri="{BB962C8B-B14F-4D97-AF65-F5344CB8AC3E}">
        <p14:creationId xmlns:p14="http://schemas.microsoft.com/office/powerpoint/2010/main" val="709030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93E3C-574B-196E-BE1C-6C4EDFC5585E}"/>
              </a:ext>
            </a:extLst>
          </p:cNvPr>
          <p:cNvSpPr>
            <a:spLocks noGrp="1"/>
          </p:cNvSpPr>
          <p:nvPr>
            <p:ph type="title"/>
          </p:nvPr>
        </p:nvSpPr>
        <p:spPr>
          <a:xfrm>
            <a:off x="730204" y="711928"/>
            <a:ext cx="10680665" cy="357383"/>
          </a:xfrm>
        </p:spPr>
        <p:txBody>
          <a:bodyPr anchor="ctr">
            <a:normAutofit/>
          </a:bodyPr>
          <a:lstStyle/>
          <a:p>
            <a:r>
              <a:rPr lang="en-GB" sz="1200" b="1" dirty="0">
                <a:latin typeface="Arial Nova"/>
                <a:ea typeface="+mj-lt"/>
                <a:cs typeface="+mj-lt"/>
              </a:rPr>
              <a:t>Alternative solutions to staff shortage with solution </a:t>
            </a:r>
            <a:endParaRPr lang="en-US" sz="1200" b="1">
              <a:latin typeface="Arial Nova"/>
            </a:endParaRPr>
          </a:p>
        </p:txBody>
      </p:sp>
      <p:sp>
        <p:nvSpPr>
          <p:cNvPr id="3" name="Content Placeholder 2">
            <a:extLst>
              <a:ext uri="{FF2B5EF4-FFF2-40B4-BE49-F238E27FC236}">
                <a16:creationId xmlns:a16="http://schemas.microsoft.com/office/drawing/2014/main" id="{9344C6C1-E710-BC13-0D2B-B1CC368A4878}"/>
              </a:ext>
            </a:extLst>
          </p:cNvPr>
          <p:cNvSpPr>
            <a:spLocks noGrp="1"/>
          </p:cNvSpPr>
          <p:nvPr>
            <p:ph idx="1"/>
          </p:nvPr>
        </p:nvSpPr>
        <p:spPr>
          <a:xfrm>
            <a:off x="732008" y="1236702"/>
            <a:ext cx="10726156" cy="4940257"/>
          </a:xfrm>
        </p:spPr>
        <p:txBody>
          <a:bodyPr anchor="t">
            <a:normAutofit fontScale="92500" lnSpcReduction="20000"/>
          </a:bodyPr>
          <a:lstStyle/>
          <a:p>
            <a:pPr marL="0" indent="0">
              <a:lnSpc>
                <a:spcPct val="150000"/>
              </a:lnSpc>
              <a:buNone/>
            </a:pPr>
            <a:r>
              <a:rPr lang="en-GB" sz="1100" dirty="0">
                <a:latin typeface="Arial Nova"/>
                <a:ea typeface="+mn-lt"/>
                <a:cs typeface="+mn-lt"/>
              </a:rPr>
              <a:t>Hospital nurses and experts in some fields are still in low supply, as evidenced by these staffing shortages and ongoing agency cost pressures. According to research, service providers are reacting by taking several steps to help restore equilibrium between the local labour supply and demand. </a:t>
            </a:r>
            <a:endParaRPr lang="en-US"/>
          </a:p>
          <a:p>
            <a:pPr marL="0" indent="0">
              <a:lnSpc>
                <a:spcPct val="150000"/>
              </a:lnSpc>
              <a:buNone/>
            </a:pPr>
            <a:endParaRPr lang="en-GB" sz="1100" dirty="0">
              <a:latin typeface="Arial Nova"/>
              <a:cs typeface="Calibri" panose="020F0502020204030204"/>
            </a:endParaRPr>
          </a:p>
          <a:p>
            <a:pPr marL="0" indent="0">
              <a:lnSpc>
                <a:spcPct val="150000"/>
              </a:lnSpc>
              <a:buNone/>
            </a:pPr>
            <a:r>
              <a:rPr lang="en-GB" sz="1100" dirty="0">
                <a:latin typeface="Arial Nova"/>
                <a:cs typeface="Calibri" panose="020F0502020204030204"/>
              </a:rPr>
              <a:t>NHS improvement plan to help carers respond to workforce shortages</a:t>
            </a:r>
          </a:p>
          <a:p>
            <a:pPr marL="0" indent="0">
              <a:lnSpc>
                <a:spcPct val="150000"/>
              </a:lnSpc>
              <a:buNone/>
            </a:pPr>
            <a:r>
              <a:rPr lang="en-GB" sz="1100" dirty="0">
                <a:latin typeface="Arial Nova"/>
                <a:ea typeface="+mn-lt"/>
                <a:cs typeface="+mn-lt"/>
              </a:rPr>
              <a:t>They have observed providers engaging in a range of supply management strategies, such as increasing new hires, decreasing exit, and raising the number of hours that current employees are employed increasing participation. Through attempts to boost efficiency or change the scope of work that employees in particular professions can undertake, providers are also slowing the growth in their demand for staff. However, few providers they spoke with emphasised that developing workforce demand and supply management strategies can give more long-term, sustainable solutions is challenging and that they frequently lack the head space that these plans need.</a:t>
            </a:r>
          </a:p>
          <a:p>
            <a:pPr>
              <a:lnSpc>
                <a:spcPct val="150000"/>
              </a:lnSpc>
              <a:buNone/>
            </a:pPr>
            <a:r>
              <a:rPr lang="en-GB" sz="1100" dirty="0">
                <a:latin typeface="Arial Nova"/>
                <a:ea typeface="+mn-lt"/>
                <a:cs typeface="+mn-lt"/>
              </a:rPr>
              <a:t>NHS acknowledges that managing labour pressures for healthcare professionals depends on having the time and resources to create effective workforce plans and processes. They hope to incorporate lessons from the study that underlies this publication into work to support providers, helping them further with workforce planning. This work might consist of:</a:t>
            </a:r>
            <a:endParaRPr lang="en-GB" sz="1100">
              <a:latin typeface="Arial Nova"/>
              <a:cs typeface="Calibri"/>
            </a:endParaRPr>
          </a:p>
          <a:p>
            <a:pPr>
              <a:lnSpc>
                <a:spcPct val="150000"/>
              </a:lnSpc>
              <a:buNone/>
            </a:pPr>
            <a:endParaRPr lang="en-GB" sz="1100" dirty="0">
              <a:latin typeface="Arial Nova"/>
              <a:ea typeface="+mn-lt"/>
              <a:cs typeface="+mn-lt"/>
            </a:endParaRPr>
          </a:p>
          <a:p>
            <a:pPr>
              <a:lnSpc>
                <a:spcPct val="150000"/>
              </a:lnSpc>
              <a:buNone/>
            </a:pPr>
            <a:r>
              <a:rPr lang="en-GB" sz="1100" dirty="0">
                <a:latin typeface="Arial Nova"/>
                <a:ea typeface="+mn-lt"/>
                <a:cs typeface="+mn-lt"/>
              </a:rPr>
              <a:t>- Creating tools to evaluate best practises in workforce planning. These actions will aid trust boards in their job of supervision and challenge.</a:t>
            </a:r>
            <a:endParaRPr lang="en-GB" sz="1100" dirty="0">
              <a:latin typeface="Arial Nova"/>
              <a:cs typeface="Calibri" panose="020F0502020204030204"/>
            </a:endParaRPr>
          </a:p>
          <a:p>
            <a:pPr>
              <a:lnSpc>
                <a:spcPct val="150000"/>
              </a:lnSpc>
              <a:buNone/>
            </a:pPr>
            <a:r>
              <a:rPr lang="en-GB" sz="1100" dirty="0">
                <a:latin typeface="Arial Nova"/>
                <a:ea typeface="+mn-lt"/>
                <a:cs typeface="+mn-lt"/>
              </a:rPr>
              <a:t>- Publishing case studies that highlight effective strategies culture, workforce related insights learnt</a:t>
            </a:r>
            <a:endParaRPr lang="en-GB" sz="1100" dirty="0">
              <a:latin typeface="Arial Nova"/>
              <a:cs typeface="Calibri" panose="020F0502020204030204"/>
            </a:endParaRPr>
          </a:p>
          <a:p>
            <a:pPr>
              <a:lnSpc>
                <a:spcPct val="150000"/>
              </a:lnSpc>
              <a:buNone/>
            </a:pPr>
            <a:r>
              <a:rPr lang="en-GB" sz="1100" dirty="0">
                <a:latin typeface="Arial Nova"/>
                <a:ea typeface="+mn-lt"/>
                <a:cs typeface="+mn-lt"/>
              </a:rPr>
              <a:t>- Enabling NHS providers easier access to planning resources, such as workforce planning tools, that are available. Those published by NHS Employers and strategy development toolkit that were created in 2014.</a:t>
            </a:r>
          </a:p>
          <a:p>
            <a:pPr>
              <a:lnSpc>
                <a:spcPct val="150000"/>
              </a:lnSpc>
              <a:buNone/>
            </a:pPr>
            <a:r>
              <a:rPr lang="en-GB" sz="1100" dirty="0">
                <a:latin typeface="Arial Nova"/>
                <a:ea typeface="+mn-lt"/>
                <a:cs typeface="+mn-lt"/>
              </a:rPr>
              <a:t>Devoted to assisting service providers in increasing their productivity, which will assist in slowing the rate of growth in their demand for nurses and doctors in areas with a shortage. The Reference Cost Benchmarking Tool has been made accessible to NHS trusts and foundation trusts. This enables providers to assess any regions of outlying cost and compare their expenses to those of comparable NHS providers (Charlesworth 2021). </a:t>
            </a:r>
            <a:endParaRPr lang="en-GB" sz="1100" dirty="0">
              <a:cs typeface="Calibri"/>
            </a:endParaRPr>
          </a:p>
        </p:txBody>
      </p:sp>
    </p:spTree>
    <p:extLst>
      <p:ext uri="{BB962C8B-B14F-4D97-AF65-F5344CB8AC3E}">
        <p14:creationId xmlns:p14="http://schemas.microsoft.com/office/powerpoint/2010/main" val="2697440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5D455264-15BB-289B-B677-4403D5412EF9}"/>
              </a:ext>
            </a:extLst>
          </p:cNvPr>
          <p:cNvSpPr>
            <a:spLocks noGrp="1"/>
          </p:cNvSpPr>
          <p:nvPr>
            <p:ph idx="1"/>
          </p:nvPr>
        </p:nvSpPr>
        <p:spPr>
          <a:xfrm>
            <a:off x="711389" y="674062"/>
            <a:ext cx="10708888" cy="5509727"/>
          </a:xfrm>
        </p:spPr>
        <p:txBody>
          <a:bodyPr anchor="t">
            <a:normAutofit/>
          </a:bodyPr>
          <a:lstStyle/>
          <a:p>
            <a:pPr marL="0" indent="0">
              <a:buNone/>
            </a:pPr>
            <a:r>
              <a:rPr lang="en-GB" sz="1200" b="1" dirty="0">
                <a:latin typeface="Arial Nova"/>
                <a:cs typeface="Calibri" panose="020F0502020204030204"/>
              </a:rPr>
              <a:t>National actions to support local responses </a:t>
            </a:r>
          </a:p>
          <a:p>
            <a:pPr marL="0" indent="0">
              <a:buNone/>
            </a:pPr>
            <a:endParaRPr lang="en-GB" sz="1200" b="1" dirty="0">
              <a:latin typeface="Arial Nova"/>
              <a:cs typeface="Calibri" panose="020F0502020204030204"/>
            </a:endParaRPr>
          </a:p>
          <a:p>
            <a:pPr marL="0" indent="0">
              <a:buNone/>
            </a:pPr>
            <a:r>
              <a:rPr lang="en-GB" sz="1200" b="1" dirty="0">
                <a:latin typeface="Arial Nova"/>
                <a:cs typeface="Calibri" panose="020F0502020204030204"/>
              </a:rPr>
              <a:t>Increasing workforce supply </a:t>
            </a:r>
            <a:endParaRPr lang="en-GB" dirty="0"/>
          </a:p>
          <a:p>
            <a:pPr>
              <a:buNone/>
            </a:pPr>
            <a:r>
              <a:rPr lang="en-GB" sz="1200" dirty="0">
                <a:ea typeface="+mn-lt"/>
                <a:cs typeface="+mn-lt"/>
              </a:rPr>
              <a:t>Liberalization of training: government stated in the Spending Review that it will be introducing additional funding options for students studying nursing, midwifery, and allied health. To enhance nurse supply and produce a better supply-demand balance in the future, they will replace grants and bursaries with typical student loans.</a:t>
            </a:r>
            <a:endParaRPr lang="en-GB" dirty="0"/>
          </a:p>
          <a:p>
            <a:pPr marL="0" indent="0">
              <a:buNone/>
            </a:pPr>
            <a:r>
              <a:rPr lang="en-GB" sz="1200" dirty="0">
                <a:ea typeface="+mn-lt"/>
                <a:cs typeface="+mn-lt"/>
              </a:rPr>
              <a:t>Coordination of workforce planning, predictions: suppliers have warned us that since labour estimates frequently reflect financial constraints, they may underestimate real demand. To address this, companies have collaborated closely with partners, such as NHS England and HEE, to enhance the planning process. </a:t>
            </a:r>
          </a:p>
          <a:p>
            <a:pPr marL="0" indent="0">
              <a:buNone/>
            </a:pPr>
            <a:r>
              <a:rPr lang="en-GB" sz="1200" dirty="0">
                <a:latin typeface="Calibri"/>
                <a:cs typeface="Calibri" panose="020F0502020204030204"/>
              </a:rPr>
              <a:t>International recruitment </a:t>
            </a:r>
          </a:p>
          <a:p>
            <a:pPr marL="0" indent="0">
              <a:buNone/>
            </a:pPr>
            <a:endParaRPr lang="en-GB" sz="1200" dirty="0">
              <a:latin typeface="Calibri"/>
              <a:cs typeface="Calibri" panose="020F0502020204030204"/>
            </a:endParaRPr>
          </a:p>
          <a:p>
            <a:pPr marL="0" indent="0">
              <a:buNone/>
            </a:pPr>
            <a:r>
              <a:rPr lang="en-GB" sz="1200" b="1" dirty="0">
                <a:latin typeface="Calibri"/>
                <a:cs typeface="Calibri" panose="020F0502020204030204"/>
              </a:rPr>
              <a:t>Moderating workforce demand </a:t>
            </a:r>
          </a:p>
          <a:p>
            <a:pPr marL="0" indent="0">
              <a:buNone/>
            </a:pPr>
            <a:r>
              <a:rPr lang="en-GB" sz="1200" dirty="0">
                <a:ea typeface="+mn-lt"/>
                <a:cs typeface="+mn-lt"/>
              </a:rPr>
              <a:t>Improved analysis of how policies affect the workforce before they are implemented, the impact of new regulations and standards on workforce, provider costs should be thoroughly evaluated to ensure that providers can adapt rapidly and effectively to them.</a:t>
            </a:r>
          </a:p>
          <a:p>
            <a:pPr marL="0" indent="0">
              <a:buNone/>
            </a:pPr>
            <a:r>
              <a:rPr lang="en-GB" sz="1200" dirty="0">
                <a:cs typeface="Calibri"/>
              </a:rPr>
              <a:t>Ensuring the best use of the workforce </a:t>
            </a:r>
          </a:p>
          <a:p>
            <a:pPr marL="0" indent="0">
              <a:buNone/>
            </a:pPr>
            <a:endParaRPr lang="en-GB" sz="1200" dirty="0">
              <a:cs typeface="Calibri"/>
            </a:endParaRPr>
          </a:p>
          <a:p>
            <a:pPr marL="0" indent="0">
              <a:buNone/>
            </a:pPr>
            <a:endParaRPr lang="en-GB" sz="1200" dirty="0">
              <a:cs typeface="Calibri"/>
            </a:endParaRPr>
          </a:p>
        </p:txBody>
      </p:sp>
      <p:pic>
        <p:nvPicPr>
          <p:cNvPr id="3" name="Picture 3" descr="A picture containing person, indoor, wall&#10;&#10;Description automatically generated">
            <a:extLst>
              <a:ext uri="{FF2B5EF4-FFF2-40B4-BE49-F238E27FC236}">
                <a16:creationId xmlns:a16="http://schemas.microsoft.com/office/drawing/2014/main" id="{45895E7F-FBB4-AD73-90EF-82028341EE89}"/>
              </a:ext>
            </a:extLst>
          </p:cNvPr>
          <p:cNvPicPr>
            <a:picLocks noChangeAspect="1"/>
          </p:cNvPicPr>
          <p:nvPr/>
        </p:nvPicPr>
        <p:blipFill>
          <a:blip r:embed="rId3"/>
          <a:stretch>
            <a:fillRect/>
          </a:stretch>
        </p:blipFill>
        <p:spPr>
          <a:xfrm>
            <a:off x="711895" y="4460710"/>
            <a:ext cx="2743200" cy="1658744"/>
          </a:xfrm>
          <a:prstGeom prst="rect">
            <a:avLst/>
          </a:prstGeom>
        </p:spPr>
      </p:pic>
      <p:sp>
        <p:nvSpPr>
          <p:cNvPr id="4" name="TextBox 3">
            <a:extLst>
              <a:ext uri="{FF2B5EF4-FFF2-40B4-BE49-F238E27FC236}">
                <a16:creationId xmlns:a16="http://schemas.microsoft.com/office/drawing/2014/main" id="{0570C9C1-AA75-B2F9-1534-C6C77DC60938}"/>
              </a:ext>
            </a:extLst>
          </p:cNvPr>
          <p:cNvSpPr txBox="1"/>
          <p:nvPr/>
        </p:nvSpPr>
        <p:spPr>
          <a:xfrm>
            <a:off x="4092300" y="4098099"/>
            <a:ext cx="5934502" cy="1442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dirty="0">
                <a:latin typeface="Arial Nova"/>
                <a:ea typeface="+mn-lt"/>
                <a:cs typeface="+mn-lt"/>
              </a:rPr>
              <a:t>Constant policy and leadership focus together with changes to local and national organisations are necessary to secure the appropriate quantity of employees with the appropriate skills. But it also requires a of money to invest. Ways for the health social care sector to overcome staff shortage is allow scheduling flexibility, promote career development, listen to employees' voices (NHS improvement 2016). </a:t>
            </a:r>
            <a:endParaRPr lang="en-US" sz="1200" dirty="0">
              <a:latin typeface="Arial Nova"/>
            </a:endParaRPr>
          </a:p>
        </p:txBody>
      </p:sp>
    </p:spTree>
    <p:extLst>
      <p:ext uri="{BB962C8B-B14F-4D97-AF65-F5344CB8AC3E}">
        <p14:creationId xmlns:p14="http://schemas.microsoft.com/office/powerpoint/2010/main" val="3677613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F4188F-A005-F9C0-FD3E-BD14AF9C476B}"/>
              </a:ext>
            </a:extLst>
          </p:cNvPr>
          <p:cNvSpPr>
            <a:spLocks noGrp="1"/>
          </p:cNvSpPr>
          <p:nvPr>
            <p:ph type="title"/>
          </p:nvPr>
        </p:nvSpPr>
        <p:spPr>
          <a:xfrm>
            <a:off x="786647" y="843633"/>
            <a:ext cx="8573408" cy="508414"/>
          </a:xfrm>
        </p:spPr>
        <p:txBody>
          <a:bodyPr anchor="ctr">
            <a:normAutofit/>
          </a:bodyPr>
          <a:lstStyle/>
          <a:p>
            <a:r>
              <a:rPr lang="en-GB" sz="1200" b="1" dirty="0">
                <a:latin typeface="Arial Nova"/>
                <a:cs typeface="Calibri Light"/>
              </a:rPr>
              <a:t>Conclusion </a:t>
            </a:r>
            <a:endParaRPr lang="en-GB" sz="1200" b="1">
              <a:latin typeface="Arial Nova"/>
            </a:endParaRPr>
          </a:p>
        </p:txBody>
      </p:sp>
      <p:sp>
        <p:nvSpPr>
          <p:cNvPr id="3" name="Content Placeholder 2">
            <a:extLst>
              <a:ext uri="{FF2B5EF4-FFF2-40B4-BE49-F238E27FC236}">
                <a16:creationId xmlns:a16="http://schemas.microsoft.com/office/drawing/2014/main" id="{35FA5CEE-0EF6-6640-B1DD-6B3723E96560}"/>
              </a:ext>
            </a:extLst>
          </p:cNvPr>
          <p:cNvSpPr>
            <a:spLocks noGrp="1"/>
          </p:cNvSpPr>
          <p:nvPr>
            <p:ph idx="1"/>
          </p:nvPr>
        </p:nvSpPr>
        <p:spPr>
          <a:xfrm>
            <a:off x="786648" y="1548951"/>
            <a:ext cx="8573407" cy="4220913"/>
          </a:xfrm>
        </p:spPr>
        <p:txBody>
          <a:bodyPr anchor="t">
            <a:normAutofit/>
          </a:bodyPr>
          <a:lstStyle/>
          <a:p>
            <a:pPr marL="0" indent="0">
              <a:lnSpc>
                <a:spcPct val="150000"/>
              </a:lnSpc>
              <a:buNone/>
            </a:pPr>
            <a:r>
              <a:rPr lang="en-GB" sz="1200" dirty="0">
                <a:latin typeface="Arial Nova"/>
                <a:ea typeface="+mn-lt"/>
                <a:cs typeface="+mn-lt"/>
              </a:rPr>
              <a:t>The issue of hiring and keeping workers can have a negative impact on an organization's costs and level of care. The problem can be solved by first choosing the best candidates for the job through appropriate screening. Request that the company set up a team approach or mentoring plan to provide new hires with support throughout the first 30-90 days of employment. Apply metrics to monitor employee satisfaction and track the causes of retention issues. Find ways to promote an environment where employees feel valued, appreciated. A more targeted approach to employee retention may be possible with the outsourcing of the retention issues. Having a retention specialist on staff can improve job satisfaction because of their constant attention to recruiting and connecting with employees.</a:t>
            </a:r>
            <a:endParaRPr lang="en-US" sz="1200">
              <a:latin typeface="Arial Nova"/>
            </a:endParaRPr>
          </a:p>
        </p:txBody>
      </p:sp>
    </p:spTree>
    <p:extLst>
      <p:ext uri="{BB962C8B-B14F-4D97-AF65-F5344CB8AC3E}">
        <p14:creationId xmlns:p14="http://schemas.microsoft.com/office/powerpoint/2010/main" val="3670721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F638A-BFE2-ED50-4B39-C973517F36F2}"/>
              </a:ext>
            </a:extLst>
          </p:cNvPr>
          <p:cNvSpPr>
            <a:spLocks noGrp="1"/>
          </p:cNvSpPr>
          <p:nvPr>
            <p:ph type="title"/>
          </p:nvPr>
        </p:nvSpPr>
        <p:spPr>
          <a:xfrm>
            <a:off x="749018" y="674299"/>
            <a:ext cx="8611037" cy="348489"/>
          </a:xfrm>
        </p:spPr>
        <p:txBody>
          <a:bodyPr anchor="ctr">
            <a:normAutofit/>
          </a:bodyPr>
          <a:lstStyle/>
          <a:p>
            <a:r>
              <a:rPr lang="en-GB" sz="1200" b="1" dirty="0">
                <a:latin typeface="Arial Nova"/>
                <a:cs typeface="Calibri Light"/>
              </a:rPr>
              <a:t>References </a:t>
            </a:r>
            <a:endParaRPr lang="en-GB" sz="1200" b="1">
              <a:latin typeface="Arial Nova"/>
            </a:endParaRPr>
          </a:p>
        </p:txBody>
      </p:sp>
      <p:sp>
        <p:nvSpPr>
          <p:cNvPr id="3" name="Content Placeholder 2">
            <a:extLst>
              <a:ext uri="{FF2B5EF4-FFF2-40B4-BE49-F238E27FC236}">
                <a16:creationId xmlns:a16="http://schemas.microsoft.com/office/drawing/2014/main" id="{96E91E71-A14E-9FB4-4728-7927C3E5E839}"/>
              </a:ext>
            </a:extLst>
          </p:cNvPr>
          <p:cNvSpPr>
            <a:spLocks noGrp="1"/>
          </p:cNvSpPr>
          <p:nvPr>
            <p:ph idx="1"/>
          </p:nvPr>
        </p:nvSpPr>
        <p:spPr>
          <a:xfrm>
            <a:off x="645537" y="1172655"/>
            <a:ext cx="10793555" cy="4935875"/>
          </a:xfrm>
        </p:spPr>
        <p:txBody>
          <a:bodyPr anchor="t">
            <a:normAutofit/>
          </a:bodyPr>
          <a:lstStyle/>
          <a:p>
            <a:pPr>
              <a:lnSpc>
                <a:spcPct val="150000"/>
              </a:lnSpc>
              <a:buNone/>
            </a:pPr>
            <a:r>
              <a:rPr lang="en-US" sz="1100" i="1" dirty="0">
                <a:latin typeface="Arial Nova"/>
              </a:rPr>
              <a:t>Problems At Work Guide | Peninsula UK</a:t>
            </a:r>
            <a:r>
              <a:rPr lang="en-US" sz="1100" dirty="0">
                <a:latin typeface="Arial Nova"/>
              </a:rPr>
              <a:t> (2021). Available at: </a:t>
            </a:r>
            <a:r>
              <a:rPr lang="en-US" sz="1100" dirty="0">
                <a:latin typeface="Arial Nova"/>
                <a:hlinkClick r:id="rId2">
                  <a:extLst>
                    <a:ext uri="{A12FA001-AC4F-418D-AE19-62706E023703}">
                      <ahyp:hlinkClr xmlns:ahyp="http://schemas.microsoft.com/office/drawing/2018/hyperlinkcolor" val="tx"/>
                    </a:ext>
                  </a:extLst>
                </a:hlinkClick>
              </a:rPr>
              <a:t>https://www.peninsulagrouplimited.com/topic/employee-conduct/problems-at-work/</a:t>
            </a:r>
            <a:r>
              <a:rPr lang="en-US" sz="1100" dirty="0">
                <a:latin typeface="Arial Nova"/>
              </a:rPr>
              <a:t> (Accessed: 2 July 2022).</a:t>
            </a:r>
            <a:endParaRPr lang="en-US" sz="1100">
              <a:latin typeface="Arial Nova"/>
              <a:cs typeface="Calibri"/>
            </a:endParaRPr>
          </a:p>
          <a:p>
            <a:pPr>
              <a:lnSpc>
                <a:spcPct val="150000"/>
              </a:lnSpc>
              <a:buNone/>
            </a:pPr>
            <a:r>
              <a:rPr lang="en-US" sz="1100" i="1" dirty="0">
                <a:latin typeface="Arial Nova"/>
              </a:rPr>
              <a:t>Lyndal, T (2014)Complex or 'Wicked Issues'</a:t>
            </a:r>
            <a:r>
              <a:rPr lang="en-US" sz="1100" dirty="0">
                <a:latin typeface="Arial Nova"/>
              </a:rPr>
              <a:t>. Available at: </a:t>
            </a:r>
            <a:r>
              <a:rPr lang="en-US" sz="1100" dirty="0">
                <a:latin typeface="Arial Nova"/>
                <a:hlinkClick r:id="rId3">
                  <a:extLst>
                    <a:ext uri="{A12FA001-AC4F-418D-AE19-62706E023703}">
                      <ahyp:hlinkClr xmlns:ahyp="http://schemas.microsoft.com/office/drawing/2018/hyperlinkcolor" val="tx"/>
                    </a:ext>
                  </a:extLst>
                </a:hlinkClick>
              </a:rPr>
              <a:t>https://aese.psu.edu/research/centers/cecd/engagement-toolbox/problems/complex-or-wicked-issues</a:t>
            </a:r>
            <a:r>
              <a:rPr lang="en-US" sz="1100" dirty="0">
                <a:latin typeface="Arial Nova"/>
              </a:rPr>
              <a:t> (Accessed: 2 July 2022).</a:t>
            </a:r>
          </a:p>
          <a:p>
            <a:pPr>
              <a:lnSpc>
                <a:spcPct val="150000"/>
              </a:lnSpc>
              <a:buNone/>
            </a:pPr>
            <a:r>
              <a:rPr lang="en-US" sz="1100" dirty="0">
                <a:latin typeface="Arial Nova"/>
              </a:rPr>
              <a:t>Ofori, B. (2020) </a:t>
            </a:r>
            <a:r>
              <a:rPr lang="en-US" sz="1100" i="1" dirty="0">
                <a:latin typeface="Arial Nova"/>
              </a:rPr>
              <a:t>7 Common Problems Care Workers Face and How to Overcome Them -</a:t>
            </a:r>
            <a:r>
              <a:rPr lang="en-US" sz="1100" dirty="0">
                <a:latin typeface="Arial Nova"/>
              </a:rPr>
              <a:t>, </a:t>
            </a:r>
            <a:r>
              <a:rPr lang="en-US" sz="1100" i="1" dirty="0">
                <a:latin typeface="Arial Nova"/>
              </a:rPr>
              <a:t>Adultcarevoice.co.uk</a:t>
            </a:r>
            <a:r>
              <a:rPr lang="en-US" sz="1100" dirty="0">
                <a:latin typeface="Arial Nova"/>
              </a:rPr>
              <a:t>. Available at: </a:t>
            </a:r>
            <a:r>
              <a:rPr lang="en-US" sz="1100" dirty="0">
                <a:latin typeface="Arial Nova"/>
                <a:hlinkClick r:id="rId4">
                  <a:extLst>
                    <a:ext uri="{A12FA001-AC4F-418D-AE19-62706E023703}">
                      <ahyp:hlinkClr xmlns:ahyp="http://schemas.microsoft.com/office/drawing/2018/hyperlinkcolor" val="tx"/>
                    </a:ext>
                  </a:extLst>
                </a:hlinkClick>
              </a:rPr>
              <a:t>https://adultcarevoice.co.uk/common-problems-care-workers-face/</a:t>
            </a:r>
            <a:r>
              <a:rPr lang="en-US" sz="1100" dirty="0">
                <a:latin typeface="Arial Nova"/>
              </a:rPr>
              <a:t> (Accessed: 3 July 2022).</a:t>
            </a:r>
          </a:p>
          <a:p>
            <a:pPr>
              <a:lnSpc>
                <a:spcPct val="150000"/>
              </a:lnSpc>
              <a:buNone/>
            </a:pPr>
            <a:r>
              <a:rPr lang="en-US" sz="1100" i="1" dirty="0" err="1">
                <a:latin typeface="Arial Nova"/>
              </a:rPr>
              <a:t>LibGuides</a:t>
            </a:r>
            <a:r>
              <a:rPr lang="en-US" sz="1100" i="1" dirty="0">
                <a:latin typeface="Arial Nova"/>
              </a:rPr>
              <a:t>: Industry Research: PESTEL Analysis</a:t>
            </a:r>
            <a:r>
              <a:rPr lang="en-US" sz="1100" dirty="0">
                <a:latin typeface="Arial Nova"/>
              </a:rPr>
              <a:t> (2022). Available at: </a:t>
            </a:r>
            <a:r>
              <a:rPr lang="en-US" sz="1100" dirty="0">
                <a:latin typeface="Arial Nova"/>
                <a:hlinkClick r:id="rId5">
                  <a:extLst>
                    <a:ext uri="{A12FA001-AC4F-418D-AE19-62706E023703}">
                      <ahyp:hlinkClr xmlns:ahyp="http://schemas.microsoft.com/office/drawing/2018/hyperlinkcolor" val="tx"/>
                    </a:ext>
                  </a:extLst>
                </a:hlinkClick>
              </a:rPr>
              <a:t>https://libguides.libraries.wsu.edu/c.php?g=294263&amp;p=4358409%E2%80%8B</a:t>
            </a:r>
            <a:r>
              <a:rPr lang="en-US" sz="1100" dirty="0">
                <a:latin typeface="Arial Nova"/>
              </a:rPr>
              <a:t> (Accessed: 3 July 2022).</a:t>
            </a:r>
          </a:p>
          <a:p>
            <a:pPr>
              <a:lnSpc>
                <a:spcPct val="150000"/>
              </a:lnSpc>
              <a:buNone/>
            </a:pPr>
            <a:r>
              <a:rPr lang="en-US" sz="1100" i="1" dirty="0">
                <a:latin typeface="Arial Nova"/>
              </a:rPr>
              <a:t>Cause and Effect Analysis: Identifying the Likely Causes of Problems</a:t>
            </a:r>
            <a:r>
              <a:rPr lang="en-US" sz="1100" dirty="0">
                <a:latin typeface="Arial Nova"/>
              </a:rPr>
              <a:t> (2022). Available at: </a:t>
            </a:r>
            <a:r>
              <a:rPr lang="en-US" sz="1100" dirty="0">
                <a:latin typeface="Arial Nova"/>
                <a:hlinkClick r:id="rId6">
                  <a:extLst>
                    <a:ext uri="{A12FA001-AC4F-418D-AE19-62706E023703}">
                      <ahyp:hlinkClr xmlns:ahyp="http://schemas.microsoft.com/office/drawing/2018/hyperlinkcolor" val="tx"/>
                    </a:ext>
                  </a:extLst>
                </a:hlinkClick>
              </a:rPr>
              <a:t>https://www.mindtools.com/pages/article/newTMC_03.htm</a:t>
            </a:r>
            <a:r>
              <a:rPr lang="en-US" sz="1100" dirty="0">
                <a:latin typeface="Arial Nova"/>
              </a:rPr>
              <a:t> (Accessed: 4 July 2022).</a:t>
            </a:r>
          </a:p>
          <a:p>
            <a:pPr>
              <a:lnSpc>
                <a:spcPct val="150000"/>
              </a:lnSpc>
              <a:buNone/>
            </a:pPr>
            <a:r>
              <a:rPr lang="en-US" sz="1100" i="1" dirty="0">
                <a:latin typeface="Arial Nova"/>
              </a:rPr>
              <a:t>Charlesworth A (2021) What action is required to make NHS workforce shortages a thing of the past?</a:t>
            </a:r>
            <a:r>
              <a:rPr lang="en-US" sz="1100" dirty="0">
                <a:latin typeface="Arial Nova"/>
              </a:rPr>
              <a:t>. Available at: </a:t>
            </a:r>
            <a:r>
              <a:rPr lang="en-US" sz="1100" dirty="0">
                <a:latin typeface="Arial Nova"/>
                <a:hlinkClick r:id="rId7">
                  <a:extLst>
                    <a:ext uri="{A12FA001-AC4F-418D-AE19-62706E023703}">
                      <ahyp:hlinkClr xmlns:ahyp="http://schemas.microsoft.com/office/drawing/2018/hyperlinkcolor" val="tx"/>
                    </a:ext>
                  </a:extLst>
                </a:hlinkClick>
              </a:rPr>
              <a:t>https://www.health.org.uk/news-and-comment/blogs/what-action-is-required-to-make-nhs-workforce-shortages-a-thing-of-the-past</a:t>
            </a:r>
            <a:r>
              <a:rPr lang="en-US" sz="1100" dirty="0">
                <a:latin typeface="Arial Nova"/>
              </a:rPr>
              <a:t> (Accessed: 5 July 2022).</a:t>
            </a:r>
            <a:endParaRPr lang="en-US" sz="1100" dirty="0">
              <a:latin typeface="Arial Nova"/>
              <a:cs typeface="Calibri"/>
            </a:endParaRPr>
          </a:p>
          <a:p>
            <a:pPr>
              <a:lnSpc>
                <a:spcPct val="150000"/>
              </a:lnSpc>
              <a:buNone/>
            </a:pPr>
            <a:r>
              <a:rPr lang="en-US" sz="1100" dirty="0">
                <a:latin typeface="Arial Nova"/>
              </a:rPr>
              <a:t>NHS improvement (2016) </a:t>
            </a:r>
            <a:r>
              <a:rPr lang="en-US" sz="1100" i="1" dirty="0">
                <a:latin typeface="Arial Nova"/>
              </a:rPr>
              <a:t>Assets.publishing.service.gov.uk</a:t>
            </a:r>
            <a:r>
              <a:rPr lang="en-US" sz="1100" dirty="0">
                <a:latin typeface="Arial Nova"/>
              </a:rPr>
              <a:t>. Available at: </a:t>
            </a:r>
            <a:r>
              <a:rPr lang="en-US" sz="1100" dirty="0">
                <a:latin typeface="Arial Nova"/>
                <a:hlinkClick r:id="rId8">
                  <a:extLst>
                    <a:ext uri="{A12FA001-AC4F-418D-AE19-62706E023703}">
                      <ahyp:hlinkClr xmlns:ahyp="http://schemas.microsoft.com/office/drawing/2018/hyperlinkcolor" val="tx"/>
                    </a:ext>
                  </a:extLst>
                </a:hlinkClick>
              </a:rPr>
              <a:t>https://assets.publishing.service.gov.uk/government/uploads/system/uploads/attachment_data/file/500288/Clinical_workforce_report.pdf</a:t>
            </a:r>
            <a:r>
              <a:rPr lang="en-US" sz="1100" dirty="0">
                <a:latin typeface="Arial Nova"/>
              </a:rPr>
              <a:t> (Accessed: 5 July 2022).</a:t>
            </a:r>
            <a:endParaRPr lang="en-US" sz="1100" dirty="0">
              <a:latin typeface="Arial Nova"/>
              <a:cs typeface="Calibri"/>
            </a:endParaRPr>
          </a:p>
          <a:p>
            <a:pPr>
              <a:lnSpc>
                <a:spcPct val="150000"/>
              </a:lnSpc>
              <a:buNone/>
            </a:pPr>
            <a:r>
              <a:rPr lang="en-US" sz="1100" i="1" dirty="0">
                <a:latin typeface="Arial Nova"/>
              </a:rPr>
              <a:t>Shortage Of Employees And Staff Retention Management Essay</a:t>
            </a:r>
            <a:r>
              <a:rPr lang="en-US" sz="1100" dirty="0">
                <a:latin typeface="Arial Nova"/>
              </a:rPr>
              <a:t> (2018). Available at: </a:t>
            </a:r>
            <a:r>
              <a:rPr lang="en-US" sz="1100" dirty="0">
                <a:latin typeface="Arial Nova"/>
                <a:hlinkClick r:id="rId9">
                  <a:extLst>
                    <a:ext uri="{A12FA001-AC4F-418D-AE19-62706E023703}">
                      <ahyp:hlinkClr xmlns:ahyp="http://schemas.microsoft.com/office/drawing/2018/hyperlinkcolor" val="tx"/>
                    </a:ext>
                  </a:extLst>
                </a:hlinkClick>
              </a:rPr>
              <a:t>https://www.ukessays.com/essays/management/shortage-of-employees-and-staff-retention-management-essay.php</a:t>
            </a:r>
            <a:r>
              <a:rPr lang="en-US" sz="1100" dirty="0">
                <a:latin typeface="Arial Nova"/>
              </a:rPr>
              <a:t> (Accessed: 5 July 2022).</a:t>
            </a:r>
          </a:p>
          <a:p>
            <a:pPr>
              <a:buNone/>
            </a:pPr>
            <a:endParaRPr lang="en-US" sz="1100" dirty="0">
              <a:latin typeface="Arial Nova"/>
              <a:cs typeface="Calibri"/>
            </a:endParaRPr>
          </a:p>
          <a:p>
            <a:pPr>
              <a:buNone/>
            </a:pPr>
            <a:endParaRPr lang="en-US" sz="12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dirty="0">
              <a:latin typeface="Calibri" panose="020F0502020204030204"/>
              <a:cs typeface="Calibri"/>
            </a:endParaRPr>
          </a:p>
        </p:txBody>
      </p:sp>
    </p:spTree>
    <p:extLst>
      <p:ext uri="{BB962C8B-B14F-4D97-AF65-F5344CB8AC3E}">
        <p14:creationId xmlns:p14="http://schemas.microsoft.com/office/powerpoint/2010/main" val="11352033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5</Notes>
  <HiddenSlides>1</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 Task 1 Presentation slides    Problem Solving and Decision Making (BMSW4004_BIRM)   Elizabeth Idehen Akpasubi   Student Number: 2119449   Lecturer’s name: Abdi Rahman  </vt:lpstr>
      <vt:lpstr>Nature and impact of the complex problem on employees and their organisations.</vt:lpstr>
      <vt:lpstr>Common problems at work and how to solve them  </vt:lpstr>
      <vt:lpstr>PowerPoint Presentation</vt:lpstr>
      <vt:lpstr>PowerPoint Presentation</vt:lpstr>
      <vt:lpstr>PESTLE analysis of the macro-environmental factors contributing to the complex problem</vt:lpstr>
      <vt:lpstr>PowerPoint Presentation</vt:lpstr>
      <vt:lpstr>PowerPoint Presentation</vt:lpstr>
      <vt:lpstr>Informed cause and effect analysis, using Fishbone Diagram of the complex problem</vt:lpstr>
      <vt:lpstr>PowerPoint Presentation</vt:lpstr>
      <vt:lpstr>PowerPoint Presentation</vt:lpstr>
      <vt:lpstr>Alternative solutions to staff shortage with solution </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1038</cp:revision>
  <dcterms:created xsi:type="dcterms:W3CDTF">2022-06-17T15:56:41Z</dcterms:created>
  <dcterms:modified xsi:type="dcterms:W3CDTF">2022-07-10T07:04:09Z</dcterms:modified>
</cp:coreProperties>
</file>