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0"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00317A8-50F3-4DD7-B1E3-102A9BFEA903}" type="datetimeFigureOut">
              <a:rPr lang="en-GB" smtClean="0"/>
              <a:t>05/03/2017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336448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0317A8-50F3-4DD7-B1E3-102A9BFEA903}" type="datetimeFigureOut">
              <a:rPr lang="en-GB" smtClean="0"/>
              <a:t>05/03/2017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3192242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0317A8-50F3-4DD7-B1E3-102A9BFEA903}" type="datetimeFigureOut">
              <a:rPr lang="en-GB" smtClean="0"/>
              <a:t>05/03/2017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2665168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00317A8-50F3-4DD7-B1E3-102A9BFEA903}" type="datetimeFigureOut">
              <a:rPr lang="en-GB" smtClean="0"/>
              <a:t>05/03/2017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2579388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00317A8-50F3-4DD7-B1E3-102A9BFEA903}" type="datetimeFigureOut">
              <a:rPr lang="en-GB" smtClean="0"/>
              <a:t>05/03/2017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4005667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00317A8-50F3-4DD7-B1E3-102A9BFEA903}" type="datetimeFigureOut">
              <a:rPr lang="en-GB" smtClean="0"/>
              <a:t>05/03/2017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4057941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0317A8-50F3-4DD7-B1E3-102A9BFEA903}" type="datetimeFigureOut">
              <a:rPr lang="en-GB" smtClean="0"/>
              <a:t>05/03/2017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2716024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0317A8-50F3-4DD7-B1E3-102A9BFEA903}" type="datetimeFigureOut">
              <a:rPr lang="en-GB" smtClean="0"/>
              <a:t>05/03/2017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4151633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0317A8-50F3-4DD7-B1E3-102A9BFEA903}" type="datetimeFigureOut">
              <a:rPr lang="en-GB" smtClean="0"/>
              <a:t>05/03/2017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2692883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0317A8-50F3-4DD7-B1E3-102A9BFEA903}" type="datetimeFigureOut">
              <a:rPr lang="en-GB" smtClean="0"/>
              <a:t>05/03/2017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1577196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0317A8-50F3-4DD7-B1E3-102A9BFEA903}" type="datetimeFigureOut">
              <a:rPr lang="en-GB" smtClean="0"/>
              <a:t>05/03/2017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BAB394-3898-4974-874A-DDBD674D1DAA}" type="slidenum">
              <a:rPr lang="en-GB" smtClean="0"/>
              <a:t>‹#›</a:t>
            </a:fld>
            <a:endParaRPr lang="en-GB"/>
          </a:p>
        </p:txBody>
      </p:sp>
    </p:spTree>
    <p:extLst>
      <p:ext uri="{BB962C8B-B14F-4D97-AF65-F5344CB8AC3E}">
        <p14:creationId xmlns:p14="http://schemas.microsoft.com/office/powerpoint/2010/main" val="6921490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609600" y="6245225"/>
            <a:ext cx="2844800" cy="476250"/>
          </a:xfrm>
        </p:spPr>
        <p:txBody>
          <a:bodyPr/>
          <a:lstStyle>
            <a:lvl1pPr>
              <a:defRPr/>
            </a:lvl1pPr>
          </a:lstStyle>
          <a:p>
            <a:endParaRPr lang="en-GB" altLang="en-US"/>
          </a:p>
        </p:txBody>
      </p:sp>
      <p:sp>
        <p:nvSpPr>
          <p:cNvPr id="6" name="Footer Placeholder 5"/>
          <p:cNvSpPr>
            <a:spLocks noGrp="1"/>
          </p:cNvSpPr>
          <p:nvPr>
            <p:ph type="ftr" sz="quarter" idx="11"/>
          </p:nvPr>
        </p:nvSpPr>
        <p:spPr>
          <a:xfrm>
            <a:off x="4165600" y="6245225"/>
            <a:ext cx="3860800" cy="476250"/>
          </a:xfrm>
        </p:spPr>
        <p:txBody>
          <a:bodyPr/>
          <a:lstStyle>
            <a:lvl1pPr>
              <a:defRPr/>
            </a:lvl1pPr>
          </a:lstStyle>
          <a:p>
            <a:endParaRPr lang="en-GB" altLang="en-US"/>
          </a:p>
        </p:txBody>
      </p:sp>
      <p:sp>
        <p:nvSpPr>
          <p:cNvPr id="7" name="Slide Number Placeholder 6"/>
          <p:cNvSpPr>
            <a:spLocks noGrp="1"/>
          </p:cNvSpPr>
          <p:nvPr>
            <p:ph type="sldNum" sz="quarter" idx="12"/>
          </p:nvPr>
        </p:nvSpPr>
        <p:spPr>
          <a:xfrm>
            <a:off x="8737600" y="6245225"/>
            <a:ext cx="2844800" cy="476250"/>
          </a:xfrm>
        </p:spPr>
        <p:txBody>
          <a:bodyPr/>
          <a:lstStyle>
            <a:lvl1pPr>
              <a:defRPr/>
            </a:lvl1pPr>
          </a:lstStyle>
          <a:p>
            <a:fld id="{3DCF63D5-8D9B-4EC3-8AEA-5E7DEC90CB12}" type="slidenum">
              <a:rPr lang="en-GB" altLang="en-US"/>
              <a:pPr/>
              <a:t>‹#›</a:t>
            </a:fld>
            <a:endParaRPr lang="en-GB" altLang="en-US"/>
          </a:p>
        </p:txBody>
      </p:sp>
    </p:spTree>
    <p:extLst>
      <p:ext uri="{BB962C8B-B14F-4D97-AF65-F5344CB8AC3E}">
        <p14:creationId xmlns:p14="http://schemas.microsoft.com/office/powerpoint/2010/main" val="279823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0317A8-50F3-4DD7-B1E3-102A9BFEA903}" type="datetimeFigureOut">
              <a:rPr lang="en-GB" smtClean="0"/>
              <a:t>05/03/2017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BAB394-3898-4974-874A-DDBD674D1DAA}" type="slidenum">
              <a:rPr lang="en-GB" smtClean="0"/>
              <a:t>‹#›</a:t>
            </a:fld>
            <a:endParaRPr lang="en-GB"/>
          </a:p>
        </p:txBody>
      </p:sp>
    </p:spTree>
    <p:extLst>
      <p:ext uri="{BB962C8B-B14F-4D97-AF65-F5344CB8AC3E}">
        <p14:creationId xmlns:p14="http://schemas.microsoft.com/office/powerpoint/2010/main" val="2415447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tutor2u.net/business/strategy/globalisation_drivers.htm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ww.irfnet.ch/files-upload/pdf-files/irf_ruraltransport2_r4.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stephenkinsella.net/2008/11/11/economics-for-business-lecture-16-growth-and-convergenc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earchstorage.techtarget.com/definition/business-impact-analysis" TargetMode="External"/><Relationship Id="rId2" Type="http://schemas.openxmlformats.org/officeDocument/2006/relationships/hyperlink" Target="http://www.businessdictionary.com/definition/impact-analysi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business.mmu.ac.uk/staff/staffdetails.php?uref=10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mbsportal.bl.uk/taster/subjareas/busmanhist/mgmtthinkers/ansoff.aspx"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http://upload.wikimedia.org/wikipedia/en/thumb/0/09/The_Porter_Diamond.svg/400px-The_Porter_Diamond.svg.png"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internationalrelationsonline.com/national-competitive-advantage-theory"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https://www.deming.org/media/images/image_systemschart.gif"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www.deming.org/theman/theories/profoundknowledge"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deming.org/theman/theories/fourteenpoint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http://www.professionalacademy.com/media/images/swot%20matrix.png"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professionalacademy.com/news/marketing-theories-swot-analysi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yourarticlelibrary.com/management/8-characteristics-of-good-management-information-systems-explained/3483/"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informationr.net/ir/7-1/paper112.html#chooauster" TargetMode="External"/><Relationship Id="rId2" Type="http://schemas.openxmlformats.org/officeDocument/2006/relationships/hyperlink" Target="http://www.informationr.net/ir/7-1/paper112.html#aguilar"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http://www.informationr.net/ir/7-1/p112fig1.gif"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www.informationr.net/ir/7-1/paper112.html#choo01"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www.informationr.net/ir/7-1/paper112.html#porter" TargetMode="External"/><Relationship Id="rId2" Type="http://schemas.openxmlformats.org/officeDocument/2006/relationships/hyperlink" Target="http://www.informationr.net/ir/7-1/paper112.html#miles"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http://www.informationr.net/ir/7-1/p112fig2.gif"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www.informationr.net/ir/7-1/paper112.html#choo01"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www.informationr.net/ir/7-1/paper112.html#weick95" TargetMode="External"/><Relationship Id="rId2" Type="http://schemas.openxmlformats.org/officeDocument/2006/relationships/hyperlink" Target="http://www.informationr.net/ir/7-1/paper112.html#choo98"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www.informationr.net/ir/7-1/paper112.html#weick95"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informationr.net/ir/7-1/paper112.html" TargetMode="External"/><Relationship Id="rId2" Type="http://schemas.openxmlformats.org/officeDocument/2006/relationships/hyperlink" Target="http://www.informationr.net/ir/7-1/paper112.html#nonaka"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www.tutor2u.net/blog/index.php/site/author/11/"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www.tutorialspoint.com/management_information_system/management_information_system.htm"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www.businessdictionary.com/definition/global-sourcing.html" TargetMode="External"/><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www.businessdictionary.com/definition/global-marketing.html" TargetMode="External"/><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hyperlink" Target="http://www.marketing-schools.org/types-of-marketing/global-marketing.html" TargetMode="External"/><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www.marketing-schools.org/types-of-marketing/global-marketing.html"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www.businessnewsdaily.com/5241-international-marketing-fails.html"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www.businessnewsdaily.com/5241-international-marketing-fails.html" TargetMode="External"/><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mallbusiness.chron.com/legal-cultural-issues-marketing-foreign-country-58165.html" TargetMode="External"/><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hyperlink" Target="http://smallbusiness.chron.com/legal-cultural-issues-marketing-foreign-country-58165.html"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hyperlink" Target="http://smallbusiness.chron.com/legal-cultural-issues-marketing-foreign-country-58165.html" TargetMode="External"/><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2.xml"/><Relationship Id="rId1" Type="http://schemas.openxmlformats.org/officeDocument/2006/relationships/tags" Target="../tags/tag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19536" y="332656"/>
            <a:ext cx="8352928" cy="7294305"/>
          </a:xfrm>
          <a:prstGeom prst="rect">
            <a:avLst/>
          </a:prstGeom>
          <a:noFill/>
        </p:spPr>
        <p:txBody>
          <a:bodyPr wrap="square" rtlCol="0">
            <a:spAutoFit/>
          </a:bodyPr>
          <a:lstStyle/>
          <a:p>
            <a:pPr algn="ctr"/>
            <a:endParaRPr lang="en-GB" dirty="0"/>
          </a:p>
          <a:p>
            <a:pPr algn="ctr"/>
            <a:endParaRPr lang="en-GB" dirty="0"/>
          </a:p>
          <a:p>
            <a:pPr algn="ctr"/>
            <a:endParaRPr lang="en-GB" dirty="0"/>
          </a:p>
          <a:p>
            <a:pPr algn="ctr"/>
            <a:r>
              <a:rPr lang="en-GB" sz="4000" dirty="0" smtClean="0">
                <a:latin typeface="Arial" panose="020B0604020202020204" pitchFamily="34" charset="0"/>
                <a:cs typeface="Arial" panose="020B0604020202020204" pitchFamily="34" charset="0"/>
              </a:rPr>
              <a:t>ADVANCED </a:t>
            </a:r>
            <a:r>
              <a:rPr lang="en-GB" sz="4000" dirty="0">
                <a:latin typeface="Arial" panose="020B0604020202020204" pitchFamily="34" charset="0"/>
                <a:cs typeface="Arial" panose="020B0604020202020204" pitchFamily="34" charset="0"/>
              </a:rPr>
              <a:t>DIPLOMA IN </a:t>
            </a:r>
            <a:r>
              <a:rPr lang="en-GB" sz="4000" dirty="0" smtClean="0">
                <a:latin typeface="Arial" panose="020B0604020202020204" pitchFamily="34" charset="0"/>
                <a:cs typeface="Arial" panose="020B0604020202020204" pitchFamily="34" charset="0"/>
              </a:rPr>
              <a:t>LOGISTICS</a:t>
            </a:r>
          </a:p>
          <a:p>
            <a:pPr algn="ctr"/>
            <a:endParaRPr lang="en-GB" sz="4000" dirty="0">
              <a:latin typeface="Arial" panose="020B0604020202020204" pitchFamily="34" charset="0"/>
              <a:cs typeface="Arial" panose="020B0604020202020204" pitchFamily="34" charset="0"/>
            </a:endParaRPr>
          </a:p>
          <a:p>
            <a:pPr algn="ctr"/>
            <a:r>
              <a:rPr lang="en-GB" sz="3200" dirty="0" smtClean="0">
                <a:latin typeface="Arial" panose="020B0604020202020204" pitchFamily="34" charset="0"/>
                <a:cs typeface="Arial" panose="020B0604020202020204" pitchFamily="34" charset="0"/>
              </a:rPr>
              <a:t>Level 6</a:t>
            </a:r>
            <a:endParaRPr lang="en-GB" sz="3200" dirty="0">
              <a:latin typeface="Arial" panose="020B0604020202020204" pitchFamily="34" charset="0"/>
              <a:cs typeface="Arial" panose="020B0604020202020204" pitchFamily="34" charset="0"/>
            </a:endParaRPr>
          </a:p>
          <a:p>
            <a:pPr algn="ctr"/>
            <a:endParaRPr lang="en-GB" sz="4000" dirty="0">
              <a:latin typeface="Arial" panose="020B0604020202020204" pitchFamily="34" charset="0"/>
              <a:cs typeface="Arial" panose="020B0604020202020204" pitchFamily="34" charset="0"/>
            </a:endParaRPr>
          </a:p>
          <a:p>
            <a:pPr algn="ctr"/>
            <a:r>
              <a:rPr lang="en-GB" sz="4000" dirty="0">
                <a:latin typeface="Arial" panose="020B0604020202020204" pitchFamily="34" charset="0"/>
                <a:cs typeface="Arial" panose="020B0604020202020204" pitchFamily="34" charset="0"/>
              </a:rPr>
              <a:t>ELEMENT 1 </a:t>
            </a:r>
          </a:p>
          <a:p>
            <a:pPr algn="ctr"/>
            <a:endParaRPr lang="en-GB" sz="4000" dirty="0">
              <a:latin typeface="Arial" panose="020B0604020202020204" pitchFamily="34" charset="0"/>
              <a:cs typeface="Arial" panose="020B0604020202020204" pitchFamily="34" charset="0"/>
            </a:endParaRPr>
          </a:p>
          <a:p>
            <a:pPr algn="ctr"/>
            <a:r>
              <a:rPr lang="en-GB" sz="4000" dirty="0">
                <a:latin typeface="Arial" panose="020B0604020202020204" pitchFamily="34" charset="0"/>
                <a:cs typeface="Arial" panose="020B0604020202020204" pitchFamily="34" charset="0"/>
              </a:rPr>
              <a:t>CILT (UK)</a:t>
            </a:r>
          </a:p>
          <a:p>
            <a:pPr algn="ctr"/>
            <a:endParaRPr lang="en-GB" sz="40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a:p>
            <a:endParaRPr lang="en-GB" dirty="0"/>
          </a:p>
        </p:txBody>
      </p:sp>
    </p:spTree>
    <p:custDataLst>
      <p:tags r:id="rId1"/>
    </p:custDataLst>
    <p:extLst>
      <p:ext uri="{BB962C8B-B14F-4D97-AF65-F5344CB8AC3E}">
        <p14:creationId xmlns:p14="http://schemas.microsoft.com/office/powerpoint/2010/main" val="870410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GB" altLang="en-US" sz="4000"/>
              <a:t>Element 1 – Global Environment</a:t>
            </a:r>
          </a:p>
        </p:txBody>
      </p:sp>
      <p:sp>
        <p:nvSpPr>
          <p:cNvPr id="2053" name="Rectangle 5"/>
          <p:cNvSpPr>
            <a:spLocks noGrp="1" noChangeArrowheads="1"/>
          </p:cNvSpPr>
          <p:nvPr>
            <p:ph type="body" idx="1"/>
          </p:nvPr>
        </p:nvSpPr>
        <p:spPr>
          <a:xfrm>
            <a:off x="1992313" y="2205038"/>
            <a:ext cx="8229600" cy="4248150"/>
          </a:xfrm>
        </p:spPr>
        <p:txBody>
          <a:bodyPr/>
          <a:lstStyle/>
          <a:p>
            <a:r>
              <a:rPr lang="en-GB" altLang="en-US"/>
              <a:t>Global factors</a:t>
            </a:r>
          </a:p>
          <a:p>
            <a:r>
              <a:rPr lang="en-GB" altLang="en-US"/>
              <a:t>Theories and Models</a:t>
            </a:r>
          </a:p>
          <a:p>
            <a:r>
              <a:rPr lang="en-GB" altLang="en-US"/>
              <a:t>Characteristics of management information</a:t>
            </a:r>
          </a:p>
          <a:p>
            <a:r>
              <a:rPr lang="en-GB" altLang="en-US"/>
              <a:t>External Information</a:t>
            </a:r>
          </a:p>
          <a:p>
            <a:r>
              <a:rPr lang="en-GB" altLang="en-US"/>
              <a:t>Global markets</a:t>
            </a:r>
          </a:p>
          <a:p>
            <a:r>
              <a:rPr lang="en-GB" altLang="en-US"/>
              <a:t>International agreements and conventions.</a:t>
            </a:r>
          </a:p>
        </p:txBody>
      </p:sp>
      <p:sp>
        <p:nvSpPr>
          <p:cNvPr id="2054" name="Text Box 6"/>
          <p:cNvSpPr txBox="1">
            <a:spLocks noChangeArrowheads="1"/>
          </p:cNvSpPr>
          <p:nvPr/>
        </p:nvSpPr>
        <p:spPr bwMode="auto">
          <a:xfrm>
            <a:off x="3000376" y="1484313"/>
            <a:ext cx="52562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a:t>Indicative Content</a:t>
            </a:r>
          </a:p>
        </p:txBody>
      </p:sp>
    </p:spTree>
    <p:custDataLst>
      <p:tags r:id="rId1"/>
    </p:custDataLst>
    <p:extLst>
      <p:ext uri="{BB962C8B-B14F-4D97-AF65-F5344CB8AC3E}">
        <p14:creationId xmlns:p14="http://schemas.microsoft.com/office/powerpoint/2010/main" val="3063258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GB" altLang="en-US"/>
              <a:t>Element 1 – Global Factors</a:t>
            </a:r>
          </a:p>
        </p:txBody>
      </p:sp>
      <p:pic>
        <p:nvPicPr>
          <p:cNvPr id="4099"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992313" y="2133601"/>
            <a:ext cx="8229600" cy="2879725"/>
          </a:xfrm>
        </p:spPr>
      </p:pic>
    </p:spTree>
    <p:extLst>
      <p:ext uri="{BB962C8B-B14F-4D97-AF65-F5344CB8AC3E}">
        <p14:creationId xmlns:p14="http://schemas.microsoft.com/office/powerpoint/2010/main" val="2081524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ltLang="en-US"/>
              <a:t>Element 1 – Global Factors</a:t>
            </a:r>
          </a:p>
        </p:txBody>
      </p:sp>
      <p:sp>
        <p:nvSpPr>
          <p:cNvPr id="5123" name="Rectangle 3"/>
          <p:cNvSpPr>
            <a:spLocks noGrp="1" noChangeArrowheads="1"/>
          </p:cNvSpPr>
          <p:nvPr>
            <p:ph type="body" idx="1"/>
          </p:nvPr>
        </p:nvSpPr>
        <p:spPr/>
        <p:txBody>
          <a:bodyPr/>
          <a:lstStyle/>
          <a:p>
            <a:pPr>
              <a:lnSpc>
                <a:spcPct val="90000"/>
              </a:lnSpc>
            </a:pPr>
            <a:r>
              <a:rPr lang="en-GB" altLang="en-US" sz="2400"/>
              <a:t>Main Drivers of globalisation</a:t>
            </a:r>
          </a:p>
          <a:p>
            <a:pPr lvl="1">
              <a:lnSpc>
                <a:spcPct val="90000"/>
              </a:lnSpc>
            </a:pPr>
            <a:r>
              <a:rPr lang="en-GB" altLang="en-US" sz="2000"/>
              <a:t>Increased trade between nations</a:t>
            </a:r>
          </a:p>
          <a:p>
            <a:pPr lvl="1">
              <a:lnSpc>
                <a:spcPct val="90000"/>
              </a:lnSpc>
            </a:pPr>
            <a:r>
              <a:rPr lang="en-GB" altLang="en-US" sz="2000"/>
              <a:t>Lower transport costs</a:t>
            </a:r>
          </a:p>
          <a:p>
            <a:pPr lvl="1">
              <a:lnSpc>
                <a:spcPct val="90000"/>
              </a:lnSpc>
            </a:pPr>
            <a:r>
              <a:rPr lang="en-GB" altLang="en-US" sz="2000"/>
              <a:t>Increased liquidity in capital allowing investors in developing nations to invest in developed nations.</a:t>
            </a:r>
          </a:p>
          <a:p>
            <a:pPr lvl="1">
              <a:lnSpc>
                <a:spcPct val="90000"/>
              </a:lnSpc>
            </a:pPr>
            <a:r>
              <a:rPr lang="en-GB" altLang="en-US" sz="2000"/>
              <a:t>Increased flow of communications.</a:t>
            </a:r>
          </a:p>
          <a:p>
            <a:pPr lvl="1">
              <a:lnSpc>
                <a:spcPct val="90000"/>
              </a:lnSpc>
            </a:pPr>
            <a:r>
              <a:rPr lang="en-GB" altLang="en-US" sz="2000"/>
              <a:t>Greater ease and speed of movement of goods and people.</a:t>
            </a:r>
          </a:p>
          <a:p>
            <a:pPr lvl="1">
              <a:lnSpc>
                <a:spcPct val="90000"/>
              </a:lnSpc>
            </a:pPr>
            <a:r>
              <a:rPr lang="en-GB" altLang="en-US" sz="2000"/>
              <a:t>Reduction of cultural barriers</a:t>
            </a:r>
          </a:p>
          <a:p>
            <a:pPr lvl="1">
              <a:lnSpc>
                <a:spcPct val="90000"/>
              </a:lnSpc>
            </a:pPr>
            <a:r>
              <a:rPr lang="en-GB" altLang="en-US" sz="2000"/>
              <a:t>Reduces the likelihood of conflict between developed nations.</a:t>
            </a:r>
          </a:p>
          <a:p>
            <a:pPr lvl="1">
              <a:lnSpc>
                <a:spcPct val="90000"/>
              </a:lnSpc>
            </a:pPr>
            <a:r>
              <a:rPr lang="en-GB" altLang="en-US" sz="2000"/>
              <a:t>Increases environmental protection in developed nations.</a:t>
            </a:r>
          </a:p>
          <a:p>
            <a:pPr lvl="1">
              <a:lnSpc>
                <a:spcPct val="90000"/>
              </a:lnSpc>
              <a:buFontTx/>
              <a:buNone/>
            </a:pPr>
            <a:r>
              <a:rPr lang="en-GB" altLang="en-US" sz="1400">
                <a:hlinkClick r:id="rId2"/>
              </a:rPr>
              <a:t>http://www.tutor2u.net/business/strategy/globalisation_drivers.html</a:t>
            </a:r>
            <a:r>
              <a:rPr lang="en-GB" altLang="en-US" sz="2000"/>
              <a:t> </a:t>
            </a:r>
          </a:p>
          <a:p>
            <a:pPr lvl="1">
              <a:lnSpc>
                <a:spcPct val="90000"/>
              </a:lnSpc>
              <a:buFontTx/>
              <a:buNone/>
            </a:pPr>
            <a:endParaRPr lang="en-GB" altLang="en-US" sz="2000"/>
          </a:p>
          <a:p>
            <a:pPr>
              <a:lnSpc>
                <a:spcPct val="90000"/>
              </a:lnSpc>
            </a:pPr>
            <a:endParaRPr lang="en-GB" altLang="en-US" sz="2400"/>
          </a:p>
        </p:txBody>
      </p:sp>
    </p:spTree>
    <p:extLst>
      <p:ext uri="{BB962C8B-B14F-4D97-AF65-F5344CB8AC3E}">
        <p14:creationId xmlns:p14="http://schemas.microsoft.com/office/powerpoint/2010/main" val="1023467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GB" altLang="en-US"/>
              <a:t>Element 1 – Global Factors</a:t>
            </a:r>
          </a:p>
        </p:txBody>
      </p:sp>
      <p:sp>
        <p:nvSpPr>
          <p:cNvPr id="60419" name="Rectangle 3"/>
          <p:cNvSpPr>
            <a:spLocks noGrp="1" noChangeArrowheads="1"/>
          </p:cNvSpPr>
          <p:nvPr>
            <p:ph type="body" idx="1"/>
          </p:nvPr>
        </p:nvSpPr>
        <p:spPr>
          <a:xfrm>
            <a:off x="1981200" y="1268413"/>
            <a:ext cx="8229600" cy="5256212"/>
          </a:xfrm>
        </p:spPr>
        <p:txBody>
          <a:bodyPr>
            <a:normAutofit lnSpcReduction="10000"/>
          </a:bodyPr>
          <a:lstStyle/>
          <a:p>
            <a:pPr>
              <a:lnSpc>
                <a:spcPct val="80000"/>
              </a:lnSpc>
            </a:pPr>
            <a:r>
              <a:rPr lang="en-GB" altLang="en-US" sz="1600"/>
              <a:t>Implications for organisations</a:t>
            </a:r>
          </a:p>
          <a:p>
            <a:pPr lvl="1">
              <a:lnSpc>
                <a:spcPct val="80000"/>
              </a:lnSpc>
            </a:pPr>
            <a:r>
              <a:rPr lang="en-GB" altLang="en-US" sz="1600"/>
              <a:t>Strategy for operations, sales, marketing, manufacturing, logistics (distribution &amp; transport) and procurement</a:t>
            </a:r>
          </a:p>
          <a:p>
            <a:pPr lvl="1">
              <a:lnSpc>
                <a:spcPct val="80000"/>
              </a:lnSpc>
            </a:pPr>
            <a:endParaRPr lang="en-GB" altLang="en-US" sz="1600"/>
          </a:p>
          <a:p>
            <a:pPr lvl="2">
              <a:lnSpc>
                <a:spcPct val="80000"/>
              </a:lnSpc>
            </a:pPr>
            <a:r>
              <a:rPr lang="en-GB" altLang="en-US" sz="1600"/>
              <a:t>Establishment of production sites overseas</a:t>
            </a:r>
          </a:p>
          <a:p>
            <a:pPr lvl="2">
              <a:lnSpc>
                <a:spcPct val="80000"/>
              </a:lnSpc>
            </a:pPr>
            <a:r>
              <a:rPr lang="en-GB" altLang="en-US" sz="1600"/>
              <a:t>Joint Ventures</a:t>
            </a:r>
          </a:p>
          <a:p>
            <a:pPr lvl="2">
              <a:lnSpc>
                <a:spcPct val="80000"/>
              </a:lnSpc>
            </a:pPr>
            <a:r>
              <a:rPr lang="en-GB" altLang="en-US" sz="1600"/>
              <a:t>Franchising</a:t>
            </a:r>
          </a:p>
          <a:p>
            <a:pPr lvl="2">
              <a:lnSpc>
                <a:spcPct val="80000"/>
              </a:lnSpc>
            </a:pPr>
            <a:r>
              <a:rPr lang="en-GB" altLang="en-US" sz="1600"/>
              <a:t>Offshore-Outsourcing</a:t>
            </a:r>
          </a:p>
          <a:p>
            <a:pPr lvl="2">
              <a:lnSpc>
                <a:spcPct val="80000"/>
              </a:lnSpc>
            </a:pPr>
            <a:r>
              <a:rPr lang="en-GB" altLang="en-US" sz="1600"/>
              <a:t>Selling directly to overseas markets – with either sales agents or distribution agreements or through ecommerce.</a:t>
            </a:r>
          </a:p>
          <a:p>
            <a:pPr lvl="2">
              <a:lnSpc>
                <a:spcPct val="80000"/>
              </a:lnSpc>
            </a:pPr>
            <a:r>
              <a:rPr lang="en-GB" altLang="en-US" sz="1600"/>
              <a:t>Licence technology &amp; other intellectual property.</a:t>
            </a:r>
          </a:p>
          <a:p>
            <a:pPr lvl="2">
              <a:lnSpc>
                <a:spcPct val="80000"/>
              </a:lnSpc>
            </a:pPr>
            <a:r>
              <a:rPr lang="en-GB" altLang="en-US" sz="1600"/>
              <a:t>Potentially higher profits and stronger market position, market access.</a:t>
            </a:r>
          </a:p>
          <a:p>
            <a:pPr lvl="2">
              <a:lnSpc>
                <a:spcPct val="80000"/>
              </a:lnSpc>
            </a:pPr>
            <a:r>
              <a:rPr lang="en-GB" altLang="en-US" sz="1600"/>
              <a:t>Reduced technological barriers to the movement of goods, services and factors of production.</a:t>
            </a:r>
          </a:p>
          <a:p>
            <a:pPr lvl="2">
              <a:lnSpc>
                <a:spcPct val="80000"/>
              </a:lnSpc>
            </a:pPr>
            <a:r>
              <a:rPr lang="en-GB" altLang="en-US" sz="1600"/>
              <a:t>Costs – shift production overseas, lower labour costs.</a:t>
            </a:r>
          </a:p>
          <a:p>
            <a:pPr lvl="2">
              <a:lnSpc>
                <a:spcPct val="80000"/>
              </a:lnSpc>
            </a:pPr>
            <a:r>
              <a:rPr lang="en-GB" altLang="en-US" sz="1600"/>
              <a:t>Establishment of production platforms in low cost countries for the construction of intermediate parts in to completed items at lower costs.</a:t>
            </a:r>
          </a:p>
          <a:p>
            <a:pPr lvl="2">
              <a:lnSpc>
                <a:spcPct val="80000"/>
              </a:lnSpc>
            </a:pPr>
            <a:r>
              <a:rPr lang="en-GB" altLang="en-US" sz="1600"/>
              <a:t>Transport costs avoidance and avoidance of tariff and non tariff bariiers.</a:t>
            </a:r>
          </a:p>
          <a:p>
            <a:pPr lvl="2">
              <a:lnSpc>
                <a:spcPct val="80000"/>
              </a:lnSpc>
            </a:pPr>
            <a:r>
              <a:rPr lang="en-GB" altLang="en-US" sz="1600"/>
              <a:t>Extending product life cycles by producing and marketing products in new countries.</a:t>
            </a:r>
          </a:p>
          <a:p>
            <a:pPr lvl="1">
              <a:lnSpc>
                <a:spcPct val="80000"/>
              </a:lnSpc>
            </a:pPr>
            <a:endParaRPr lang="en-GB" altLang="en-US" sz="1600"/>
          </a:p>
          <a:p>
            <a:pPr>
              <a:lnSpc>
                <a:spcPct val="80000"/>
              </a:lnSpc>
            </a:pPr>
            <a:r>
              <a:rPr lang="en-GB" altLang="en-US" sz="1600"/>
              <a:t>Relationships between transport, socio-economic development, mergers and acquisitions.</a:t>
            </a:r>
          </a:p>
          <a:p>
            <a:pPr>
              <a:lnSpc>
                <a:spcPct val="80000"/>
              </a:lnSpc>
            </a:pPr>
            <a:endParaRPr lang="en-GB" altLang="en-US" sz="1600"/>
          </a:p>
        </p:txBody>
      </p:sp>
    </p:spTree>
    <p:extLst>
      <p:ext uri="{BB962C8B-B14F-4D97-AF65-F5344CB8AC3E}">
        <p14:creationId xmlns:p14="http://schemas.microsoft.com/office/powerpoint/2010/main" val="322528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GB" altLang="en-US"/>
              <a:t>Element 1 – Global Factors</a:t>
            </a:r>
          </a:p>
        </p:txBody>
      </p:sp>
      <p:sp>
        <p:nvSpPr>
          <p:cNvPr id="61443" name="Rectangle 3"/>
          <p:cNvSpPr>
            <a:spLocks noGrp="1" noChangeArrowheads="1"/>
          </p:cNvSpPr>
          <p:nvPr>
            <p:ph type="body" idx="1"/>
          </p:nvPr>
        </p:nvSpPr>
        <p:spPr/>
        <p:txBody>
          <a:bodyPr/>
          <a:lstStyle/>
          <a:p>
            <a:endParaRPr lang="en-GB" altLang="en-US" sz="1200"/>
          </a:p>
          <a:p>
            <a:r>
              <a:rPr lang="en-GB" altLang="en-US"/>
              <a:t>Relationships between transport, socio-economic development, mergers and acquisitions.</a:t>
            </a:r>
          </a:p>
          <a:p>
            <a:endParaRPr lang="en-GB" altLang="en-US"/>
          </a:p>
          <a:p>
            <a:endParaRPr lang="en-GB" altLang="en-US" sz="1200"/>
          </a:p>
          <a:p>
            <a:endParaRPr lang="en-GB" altLang="en-US" sz="1200"/>
          </a:p>
          <a:p>
            <a:r>
              <a:rPr lang="en-GB" altLang="en-US" sz="1200">
                <a:hlinkClick r:id="rId2"/>
              </a:rPr>
              <a:t>http://www.irfnet.ch/files-upload/pdf-files/irf_ruraltransport2_r4.pdf</a:t>
            </a:r>
            <a:r>
              <a:rPr lang="en-GB" altLang="en-US"/>
              <a:t> </a:t>
            </a:r>
          </a:p>
        </p:txBody>
      </p:sp>
      <p:sp>
        <p:nvSpPr>
          <p:cNvPr id="61444" name="Rectangle 4"/>
          <p:cNvSpPr>
            <a:spLocks noChangeArrowheads="1"/>
          </p:cNvSpPr>
          <p:nvPr/>
        </p:nvSpPr>
        <p:spPr bwMode="auto">
          <a:xfrm>
            <a:off x="1992313" y="1628776"/>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endParaRPr lang="en-GB" altLang="en-US" sz="1200"/>
          </a:p>
          <a:p>
            <a:r>
              <a:rPr lang="en-GB" altLang="en-US"/>
              <a:t>Relationships between transport, socio-economic development, mergers and acquisitions.</a:t>
            </a:r>
          </a:p>
          <a:p>
            <a:endParaRPr lang="en-GB" altLang="en-US"/>
          </a:p>
          <a:p>
            <a:endParaRPr lang="en-GB" altLang="en-US" sz="1200"/>
          </a:p>
          <a:p>
            <a:endParaRPr lang="en-GB" altLang="en-US" sz="1200"/>
          </a:p>
          <a:p>
            <a:r>
              <a:rPr lang="en-GB" altLang="en-US" sz="1200">
                <a:hlinkClick r:id="rId2"/>
              </a:rPr>
              <a:t>http://www.irfnet.ch/files-upload/pdf-files/irf_ruraltransport2_r4.pdf</a:t>
            </a:r>
            <a:r>
              <a:rPr lang="en-GB" altLang="en-US"/>
              <a:t> </a:t>
            </a:r>
          </a:p>
        </p:txBody>
      </p:sp>
    </p:spTree>
    <p:extLst>
      <p:ext uri="{BB962C8B-B14F-4D97-AF65-F5344CB8AC3E}">
        <p14:creationId xmlns:p14="http://schemas.microsoft.com/office/powerpoint/2010/main" val="294786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en-US"/>
              <a:t>Element 1 – Theories &amp; Models</a:t>
            </a:r>
          </a:p>
        </p:txBody>
      </p:sp>
      <p:sp>
        <p:nvSpPr>
          <p:cNvPr id="6147" name="Rectangle 3"/>
          <p:cNvSpPr>
            <a:spLocks noGrp="1" noChangeArrowheads="1"/>
          </p:cNvSpPr>
          <p:nvPr>
            <p:ph type="body" idx="1"/>
          </p:nvPr>
        </p:nvSpPr>
        <p:spPr/>
        <p:txBody>
          <a:bodyPr/>
          <a:lstStyle/>
          <a:p>
            <a:r>
              <a:rPr lang="en-GB" altLang="en-US"/>
              <a:t>STEEPLE</a:t>
            </a:r>
          </a:p>
          <a:p>
            <a:r>
              <a:rPr lang="en-GB" altLang="en-US"/>
              <a:t>Convergence theory</a:t>
            </a:r>
          </a:p>
          <a:p>
            <a:r>
              <a:rPr lang="en-GB" altLang="en-US"/>
              <a:t>Impact analysis</a:t>
            </a:r>
          </a:p>
          <a:p>
            <a:r>
              <a:rPr lang="en-GB" altLang="en-US"/>
              <a:t>Hines</a:t>
            </a:r>
          </a:p>
          <a:p>
            <a:r>
              <a:rPr lang="en-GB" altLang="en-US"/>
              <a:t>Porter</a:t>
            </a:r>
          </a:p>
          <a:p>
            <a:r>
              <a:rPr lang="en-GB" altLang="en-US"/>
              <a:t>Deming</a:t>
            </a:r>
          </a:p>
          <a:p>
            <a:r>
              <a:rPr lang="en-GB" altLang="en-US"/>
              <a:t>SWOT</a:t>
            </a:r>
          </a:p>
          <a:p>
            <a:endParaRPr lang="en-GB" altLang="en-US"/>
          </a:p>
        </p:txBody>
      </p:sp>
    </p:spTree>
    <p:extLst>
      <p:ext uri="{BB962C8B-B14F-4D97-AF65-F5344CB8AC3E}">
        <p14:creationId xmlns:p14="http://schemas.microsoft.com/office/powerpoint/2010/main" val="916233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r>
              <a:rPr lang="en-GB" altLang="en-US"/>
              <a:t>Element 1 – Theories &amp; Models</a:t>
            </a:r>
          </a:p>
        </p:txBody>
      </p:sp>
      <p:sp>
        <p:nvSpPr>
          <p:cNvPr id="148483" name="Rectangle 3"/>
          <p:cNvSpPr>
            <a:spLocks noGrp="1" noChangeArrowheads="1"/>
          </p:cNvSpPr>
          <p:nvPr>
            <p:ph type="body" idx="1"/>
          </p:nvPr>
        </p:nvSpPr>
        <p:spPr>
          <a:xfrm>
            <a:off x="1981200" y="1268414"/>
            <a:ext cx="8229600" cy="5329237"/>
          </a:xfrm>
        </p:spPr>
        <p:txBody>
          <a:bodyPr/>
          <a:lstStyle/>
          <a:p>
            <a:pPr>
              <a:lnSpc>
                <a:spcPct val="80000"/>
              </a:lnSpc>
            </a:pPr>
            <a:r>
              <a:rPr lang="en-GB" altLang="en-US" sz="1400"/>
              <a:t>STEEPLE  analysis is often conducted by firms to get a detailed overview on what external factors determine the trends. It also helps to predict what might happen in the future. STEEP is basically an acronym which stands for Social, Technological, Economical, Environmental, and Political. It is also known around the world as PEST, PESTEL, PESTLE, STEPJE, STEP, STEEPLED, and LEPEST.</a:t>
            </a:r>
          </a:p>
          <a:p>
            <a:pPr>
              <a:lnSpc>
                <a:spcPct val="80000"/>
              </a:lnSpc>
            </a:pPr>
            <a:endParaRPr lang="en-GB" altLang="en-US" sz="1400" b="1"/>
          </a:p>
          <a:p>
            <a:pPr>
              <a:lnSpc>
                <a:spcPct val="80000"/>
              </a:lnSpc>
            </a:pPr>
            <a:r>
              <a:rPr lang="en-GB" altLang="en-US" sz="1400" b="1"/>
              <a:t>Social</a:t>
            </a:r>
            <a:r>
              <a:rPr lang="en-GB" altLang="en-US" sz="1400"/>
              <a:t>: The social developments include factors like consumer behavior demographics, religion, lifestyles, values, and advertising.</a:t>
            </a:r>
          </a:p>
          <a:p>
            <a:pPr>
              <a:lnSpc>
                <a:spcPct val="80000"/>
              </a:lnSpc>
            </a:pPr>
            <a:endParaRPr lang="en-GB" altLang="en-US" sz="1400" b="1"/>
          </a:p>
          <a:p>
            <a:pPr>
              <a:lnSpc>
                <a:spcPct val="80000"/>
              </a:lnSpc>
            </a:pPr>
            <a:r>
              <a:rPr lang="en-GB" altLang="en-US" sz="1400" b="1"/>
              <a:t>Technological</a:t>
            </a:r>
            <a:r>
              <a:rPr lang="en-GB" altLang="en-US" sz="1400"/>
              <a:t>: The technology aspect of STEEP analysis focuses highly on technological advancements. It includes factors like innovation, communication, energy, transport, research and development, patent regulations and life-cycle of products.</a:t>
            </a:r>
          </a:p>
          <a:p>
            <a:pPr>
              <a:lnSpc>
                <a:spcPct val="80000"/>
              </a:lnSpc>
            </a:pPr>
            <a:endParaRPr lang="en-GB" altLang="en-US" sz="1400" b="1"/>
          </a:p>
          <a:p>
            <a:pPr>
              <a:lnSpc>
                <a:spcPct val="80000"/>
              </a:lnSpc>
            </a:pPr>
            <a:r>
              <a:rPr lang="en-GB" altLang="en-US" sz="1400" b="1"/>
              <a:t>Economic:</a:t>
            </a:r>
            <a:r>
              <a:rPr lang="en-GB" altLang="en-US" sz="1400"/>
              <a:t> The economic condition is strongly associated with the consumers’ buying position. In this step, factors such as interest rates, international trade, taxes, savings, inflation, subsidies, availability of jobs and entrepreneurship are considered.</a:t>
            </a:r>
          </a:p>
          <a:p>
            <a:pPr>
              <a:lnSpc>
                <a:spcPct val="80000"/>
              </a:lnSpc>
            </a:pPr>
            <a:endParaRPr lang="en-GB" altLang="en-US" sz="1400" b="1"/>
          </a:p>
          <a:p>
            <a:pPr>
              <a:lnSpc>
                <a:spcPct val="80000"/>
              </a:lnSpc>
            </a:pPr>
            <a:r>
              <a:rPr lang="en-GB" altLang="en-US" sz="1400" b="1"/>
              <a:t>Environmental</a:t>
            </a:r>
            <a:r>
              <a:rPr lang="en-GB" altLang="en-US" sz="1400"/>
              <a:t>: Environmental developments involve ecosystem factors such as water, wind, food, soil, energy, pollution and environmental regulations.</a:t>
            </a:r>
          </a:p>
          <a:p>
            <a:pPr>
              <a:lnSpc>
                <a:spcPct val="80000"/>
              </a:lnSpc>
            </a:pPr>
            <a:endParaRPr lang="en-GB" altLang="en-US" sz="1400" b="1"/>
          </a:p>
          <a:p>
            <a:pPr>
              <a:lnSpc>
                <a:spcPct val="80000"/>
              </a:lnSpc>
            </a:pPr>
            <a:r>
              <a:rPr lang="en-GB" altLang="en-US" sz="1400" b="1"/>
              <a:t>Political:</a:t>
            </a:r>
            <a:r>
              <a:rPr lang="en-GB" altLang="en-US" sz="1400"/>
              <a:t> The Political developments can highly influence individuals and organizations. It is important to be aware of likely upcoming shifts in power. Political developments can affect environmental, antitrust, financial markets, trade, and other kinds of laws. Factors to be considered include political stability, regulation of monopolies, tax policies, price regulations consumer protection, jurisdiction and trade unions.</a:t>
            </a:r>
          </a:p>
        </p:txBody>
      </p:sp>
    </p:spTree>
    <p:extLst>
      <p:ext uri="{BB962C8B-B14F-4D97-AF65-F5344CB8AC3E}">
        <p14:creationId xmlns:p14="http://schemas.microsoft.com/office/powerpoint/2010/main" val="1849382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r>
              <a:rPr lang="en-GB" altLang="en-US"/>
              <a:t>Element 1 – Theories &amp; Models</a:t>
            </a:r>
          </a:p>
        </p:txBody>
      </p:sp>
      <p:sp>
        <p:nvSpPr>
          <p:cNvPr id="149507" name="Rectangle 3"/>
          <p:cNvSpPr>
            <a:spLocks noGrp="1" noChangeArrowheads="1"/>
          </p:cNvSpPr>
          <p:nvPr>
            <p:ph type="body" idx="1"/>
          </p:nvPr>
        </p:nvSpPr>
        <p:spPr/>
        <p:txBody>
          <a:bodyPr/>
          <a:lstStyle/>
          <a:p>
            <a:pPr>
              <a:lnSpc>
                <a:spcPct val="80000"/>
              </a:lnSpc>
            </a:pPr>
            <a:r>
              <a:rPr lang="en-GB" altLang="en-US" sz="2000" b="1"/>
              <a:t>Convergence Theory</a:t>
            </a:r>
          </a:p>
          <a:p>
            <a:pPr>
              <a:lnSpc>
                <a:spcPct val="80000"/>
              </a:lnSpc>
            </a:pPr>
            <a:r>
              <a:rPr lang="en-GB" altLang="en-US" sz="2000" u="sng"/>
              <a:t>Definition</a:t>
            </a:r>
            <a:r>
              <a:rPr lang="en-GB" altLang="en-US" sz="2000"/>
              <a:t>. Convergence, as used in the theory of economic growth, refers to the tendency of less developed economies to grow more quickly than more mature economies. </a:t>
            </a:r>
          </a:p>
          <a:p>
            <a:pPr>
              <a:lnSpc>
                <a:spcPct val="80000"/>
              </a:lnSpc>
            </a:pPr>
            <a:r>
              <a:rPr lang="en-GB" altLang="en-US" sz="2000"/>
              <a:t>The theory is based on the idea that the growth rate will slow as an economy approaches the steady state level of capital per worker. Absolute convergence predicts that poor countries will grow more quickly regardless of their eventual steady state level of output. Conditional convergence predicts this pattern only if the countries have similar steady state levels of output.</a:t>
            </a:r>
          </a:p>
          <a:p>
            <a:pPr>
              <a:lnSpc>
                <a:spcPct val="80000"/>
              </a:lnSpc>
            </a:pPr>
            <a:endParaRPr lang="en-GB" altLang="en-US" sz="2000"/>
          </a:p>
          <a:p>
            <a:pPr>
              <a:lnSpc>
                <a:spcPct val="80000"/>
              </a:lnSpc>
            </a:pPr>
            <a:r>
              <a:rPr lang="en-GB" altLang="en-US" sz="2000"/>
              <a:t>Stephen Kinsella. Department of Economics. University of Limerick Ireland</a:t>
            </a:r>
          </a:p>
          <a:p>
            <a:pPr>
              <a:lnSpc>
                <a:spcPct val="80000"/>
              </a:lnSpc>
            </a:pPr>
            <a:endParaRPr lang="en-GB" altLang="en-US" sz="2000">
              <a:hlinkClick r:id="rId2"/>
            </a:endParaRPr>
          </a:p>
          <a:p>
            <a:pPr>
              <a:lnSpc>
                <a:spcPct val="80000"/>
              </a:lnSpc>
            </a:pPr>
            <a:r>
              <a:rPr lang="en-GB" altLang="en-US" sz="2000">
                <a:hlinkClick r:id="rId2"/>
              </a:rPr>
              <a:t>http://www.stephenkinsella.net/2008/11/11/economics-for-business-lecture-16-growth-and-convergence/</a:t>
            </a:r>
            <a:r>
              <a:rPr lang="en-GB" altLang="en-US" sz="2000"/>
              <a:t> </a:t>
            </a:r>
          </a:p>
        </p:txBody>
      </p:sp>
    </p:spTree>
    <p:extLst>
      <p:ext uri="{BB962C8B-B14F-4D97-AF65-F5344CB8AC3E}">
        <p14:creationId xmlns:p14="http://schemas.microsoft.com/office/powerpoint/2010/main" val="1382511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r>
              <a:rPr lang="en-GB" altLang="en-US"/>
              <a:t>Element 1 – Theories &amp; Models</a:t>
            </a:r>
          </a:p>
        </p:txBody>
      </p:sp>
      <p:sp>
        <p:nvSpPr>
          <p:cNvPr id="150531" name="Rectangle 3"/>
          <p:cNvSpPr>
            <a:spLocks noGrp="1" noChangeArrowheads="1"/>
          </p:cNvSpPr>
          <p:nvPr>
            <p:ph type="body" idx="1"/>
          </p:nvPr>
        </p:nvSpPr>
        <p:spPr>
          <a:xfrm>
            <a:off x="1981200" y="1341438"/>
            <a:ext cx="8229600" cy="5256212"/>
          </a:xfrm>
        </p:spPr>
        <p:txBody>
          <a:bodyPr>
            <a:normAutofit fontScale="92500" lnSpcReduction="10000"/>
          </a:bodyPr>
          <a:lstStyle/>
          <a:p>
            <a:pPr>
              <a:lnSpc>
                <a:spcPct val="80000"/>
              </a:lnSpc>
            </a:pPr>
            <a:endParaRPr lang="en-GB" altLang="en-US" sz="1800" b="1" u="sng"/>
          </a:p>
          <a:p>
            <a:pPr>
              <a:lnSpc>
                <a:spcPct val="80000"/>
              </a:lnSpc>
            </a:pPr>
            <a:r>
              <a:rPr lang="en-GB" altLang="en-US" sz="1800" b="1" u="sng"/>
              <a:t>Impact Analysis  </a:t>
            </a:r>
          </a:p>
          <a:p>
            <a:pPr>
              <a:lnSpc>
                <a:spcPct val="80000"/>
              </a:lnSpc>
            </a:pPr>
            <a:r>
              <a:rPr lang="en-GB" altLang="en-US" sz="1800"/>
              <a:t>Assessment of the pros and cons of pursuing a course of action in light of its possible consequences, or the extent and nature of change it may cause.</a:t>
            </a:r>
            <a:endParaRPr lang="en-GB" altLang="en-US" sz="1800">
              <a:hlinkClick r:id="rId2"/>
            </a:endParaRPr>
          </a:p>
          <a:p>
            <a:pPr>
              <a:lnSpc>
                <a:spcPct val="80000"/>
              </a:lnSpc>
            </a:pPr>
            <a:r>
              <a:rPr lang="en-GB" altLang="en-US" sz="1200">
                <a:hlinkClick r:id="rId2"/>
              </a:rPr>
              <a:t>http://www.businessdictionary.com/definition/impact-analysis.html</a:t>
            </a:r>
            <a:endParaRPr lang="en-GB" altLang="en-US" sz="1200"/>
          </a:p>
          <a:p>
            <a:pPr>
              <a:lnSpc>
                <a:spcPct val="80000"/>
              </a:lnSpc>
            </a:pPr>
            <a:endParaRPr lang="en-GB" altLang="en-US" sz="1200"/>
          </a:p>
          <a:p>
            <a:pPr>
              <a:lnSpc>
                <a:spcPct val="80000"/>
              </a:lnSpc>
            </a:pPr>
            <a:endParaRPr lang="en-GB" altLang="en-US" sz="1800" b="1" u="sng"/>
          </a:p>
          <a:p>
            <a:pPr>
              <a:lnSpc>
                <a:spcPct val="80000"/>
              </a:lnSpc>
            </a:pPr>
            <a:r>
              <a:rPr lang="en-GB" altLang="en-US" sz="1800" b="1" u="sng"/>
              <a:t>Business impact analysis</a:t>
            </a:r>
            <a:r>
              <a:rPr lang="en-GB" altLang="en-US" sz="1800"/>
              <a:t> </a:t>
            </a:r>
          </a:p>
          <a:p>
            <a:pPr>
              <a:lnSpc>
                <a:spcPct val="80000"/>
              </a:lnSpc>
            </a:pPr>
            <a:r>
              <a:rPr lang="en-GB" altLang="en-US" sz="1800"/>
              <a:t>(BIA) is an essential component of an organization's business continuance plan; it includes an exploratory component to reveal any vulnerabilities, and a planning component to develop strategies for minimizing risk.</a:t>
            </a:r>
          </a:p>
          <a:p>
            <a:pPr>
              <a:lnSpc>
                <a:spcPct val="80000"/>
              </a:lnSpc>
            </a:pPr>
            <a:r>
              <a:rPr lang="en-GB" altLang="en-US" sz="1800"/>
              <a:t>The result of analysis is a business impact analysis report, which describes the potential risks specific to the organization studied.</a:t>
            </a:r>
          </a:p>
          <a:p>
            <a:pPr>
              <a:lnSpc>
                <a:spcPct val="80000"/>
              </a:lnSpc>
            </a:pPr>
            <a:r>
              <a:rPr lang="en-GB" altLang="en-US" sz="1800"/>
              <a:t>One of the basic assumptions behind BIA is that every component of the organization is reliant upon the continued functioning of every other component, but that some are more crucial than others and require a greater allocation of funds in the wake of a disaster.</a:t>
            </a:r>
          </a:p>
          <a:p>
            <a:pPr>
              <a:lnSpc>
                <a:spcPct val="80000"/>
              </a:lnSpc>
            </a:pPr>
            <a:r>
              <a:rPr lang="en-GB" altLang="en-US" sz="1800"/>
              <a:t>For example, a business may be able to continue more or less normally if the cafeteria has to close, but would come to a complete halt if the information system crashes.</a:t>
            </a:r>
            <a:endParaRPr lang="en-GB" altLang="en-US" sz="1800">
              <a:hlinkClick r:id="rId3"/>
            </a:endParaRPr>
          </a:p>
          <a:p>
            <a:pPr>
              <a:lnSpc>
                <a:spcPct val="80000"/>
              </a:lnSpc>
            </a:pPr>
            <a:r>
              <a:rPr lang="en-GB" altLang="en-US" sz="1400">
                <a:hlinkClick r:id="rId3"/>
              </a:rPr>
              <a:t>http://searchstorage.techtarget.com/definition/business-impact-analysis</a:t>
            </a:r>
            <a:endParaRPr lang="en-GB" altLang="en-US" sz="1400"/>
          </a:p>
        </p:txBody>
      </p:sp>
    </p:spTree>
    <p:extLst>
      <p:ext uri="{BB962C8B-B14F-4D97-AF65-F5344CB8AC3E}">
        <p14:creationId xmlns:p14="http://schemas.microsoft.com/office/powerpoint/2010/main" val="2989704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r>
              <a:rPr lang="en-GB" altLang="en-US"/>
              <a:t>Element 1 – Theories &amp; Models</a:t>
            </a:r>
          </a:p>
        </p:txBody>
      </p:sp>
      <p:sp>
        <p:nvSpPr>
          <p:cNvPr id="152579" name="Rectangle 3"/>
          <p:cNvSpPr>
            <a:spLocks noGrp="1" noChangeArrowheads="1"/>
          </p:cNvSpPr>
          <p:nvPr>
            <p:ph type="body" idx="1"/>
          </p:nvPr>
        </p:nvSpPr>
        <p:spPr/>
        <p:txBody>
          <a:bodyPr/>
          <a:lstStyle/>
          <a:p>
            <a:pPr>
              <a:lnSpc>
                <a:spcPct val="80000"/>
              </a:lnSpc>
            </a:pPr>
            <a:r>
              <a:rPr lang="en-GB" altLang="en-US" sz="1400" b="1" u="sng"/>
              <a:t>Professor Tony Hines, PhD </a:t>
            </a:r>
          </a:p>
          <a:p>
            <a:pPr>
              <a:lnSpc>
                <a:spcPct val="80000"/>
              </a:lnSpc>
            </a:pPr>
            <a:r>
              <a:rPr lang="en-GB" altLang="en-US" sz="1400"/>
              <a:t>Department: Marketing, Operations and Digital Business Centre:   MMU Business School</a:t>
            </a:r>
          </a:p>
          <a:p>
            <a:pPr>
              <a:lnSpc>
                <a:spcPct val="80000"/>
              </a:lnSpc>
            </a:pPr>
            <a:r>
              <a:rPr lang="en-GB" altLang="en-US" sz="1400"/>
              <a:t>Publications( among others)</a:t>
            </a:r>
          </a:p>
          <a:p>
            <a:pPr>
              <a:lnSpc>
                <a:spcPct val="80000"/>
              </a:lnSpc>
            </a:pPr>
            <a:r>
              <a:rPr lang="en-GB" altLang="en-US" sz="1400"/>
              <a:t>Hines, T. (2013). Supply chain strategies: Demand driven and customer focused. Oxford: Routledge. </a:t>
            </a:r>
          </a:p>
          <a:p>
            <a:pPr>
              <a:lnSpc>
                <a:spcPct val="80000"/>
              </a:lnSpc>
            </a:pPr>
            <a:r>
              <a:rPr lang="en-GB" altLang="en-US" sz="1400"/>
              <a:t>[Hines,T. (2004), *Supply Chain Strategies: Customer Driven and Customer Focused,* Oxford: Elsevier ISBN 0750655518</a:t>
            </a:r>
          </a:p>
          <a:p>
            <a:pPr>
              <a:lnSpc>
                <a:spcPct val="80000"/>
              </a:lnSpc>
            </a:pPr>
            <a:endParaRPr lang="en-GB" altLang="en-US" sz="1400"/>
          </a:p>
          <a:p>
            <a:pPr>
              <a:lnSpc>
                <a:spcPct val="80000"/>
              </a:lnSpc>
            </a:pPr>
            <a:r>
              <a:rPr lang="en-GB" altLang="en-US" sz="1400" b="1"/>
              <a:t>Supply Chain Strategies   </a:t>
            </a:r>
            <a:r>
              <a:rPr lang="en-GB" altLang="en-US" sz="1400"/>
              <a:t> The book makes very good use of management and supply-chain research from the last 30 years, as well as being very in tune with current issues. This book is a useful aid to graduates and postgraduates of the supply-chain and operations management disciplines. In conclusion, while having large sections of classical management theory, this book is modern and covers customer-driven supply-chain issues with great clarity and in a balanced way demonstrated through case studies with links to modern research." (Chartered Institute of Purchasing and Supply) </a:t>
            </a:r>
          </a:p>
          <a:p>
            <a:pPr>
              <a:lnSpc>
                <a:spcPct val="80000"/>
              </a:lnSpc>
            </a:pPr>
            <a:endParaRPr lang="en-GB" altLang="en-US" sz="1400"/>
          </a:p>
          <a:p>
            <a:pPr>
              <a:lnSpc>
                <a:spcPct val="80000"/>
              </a:lnSpc>
            </a:pPr>
            <a:r>
              <a:rPr lang="en-GB" altLang="en-US" sz="1400"/>
              <a:t>The USA Institute of Supply Management Review, The Supply Chain Strategies book  was by far the most comprehensive and complete book on current strategies. -     Written in a style to suit the novice and satisfy the expert Supply Chain Strategies lives up to its title and I would strongly recommend you add it to your reading list... Hines succeeds in compiling an excellent and comprehensive study of supply chain management" </a:t>
            </a:r>
            <a:endParaRPr lang="en-GB" altLang="en-US" sz="1400">
              <a:hlinkClick r:id="rId2"/>
            </a:endParaRPr>
          </a:p>
          <a:p>
            <a:pPr>
              <a:lnSpc>
                <a:spcPct val="80000"/>
              </a:lnSpc>
            </a:pPr>
            <a:r>
              <a:rPr lang="en-GB" altLang="en-US" sz="1400">
                <a:hlinkClick r:id="rId2"/>
              </a:rPr>
              <a:t>http://www.business.mmu.ac.uk/staff/staffdetails.php?uref=106</a:t>
            </a:r>
            <a:endParaRPr lang="en-GB" altLang="en-US" sz="1400"/>
          </a:p>
        </p:txBody>
      </p:sp>
    </p:spTree>
    <p:extLst>
      <p:ext uri="{BB962C8B-B14F-4D97-AF65-F5344CB8AC3E}">
        <p14:creationId xmlns:p14="http://schemas.microsoft.com/office/powerpoint/2010/main" val="1153578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r>
              <a:rPr lang="en-GB" altLang="en-US"/>
              <a:t>Element 1 – Theories &amp; Models</a:t>
            </a:r>
          </a:p>
        </p:txBody>
      </p:sp>
      <p:sp>
        <p:nvSpPr>
          <p:cNvPr id="153603" name="Rectangle 3"/>
          <p:cNvSpPr>
            <a:spLocks noGrp="1" noChangeArrowheads="1"/>
          </p:cNvSpPr>
          <p:nvPr>
            <p:ph type="body" idx="1"/>
          </p:nvPr>
        </p:nvSpPr>
        <p:spPr/>
        <p:txBody>
          <a:bodyPr/>
          <a:lstStyle/>
          <a:p>
            <a:r>
              <a:rPr lang="en-US" altLang="en-US" b="1" u="sng"/>
              <a:t>Igor Ansoff</a:t>
            </a:r>
            <a:r>
              <a:rPr lang="en-US" altLang="en-US"/>
              <a:t> (1918-2002) was the originator of the strategic management concept, and was responsible for establishing strategic planning as a management activity in its own right.</a:t>
            </a:r>
          </a:p>
          <a:p>
            <a:r>
              <a:rPr lang="en-US" altLang="en-US"/>
              <a:t>His landmark book, </a:t>
            </a:r>
            <a:r>
              <a:rPr lang="en-US" altLang="en-US" b="1"/>
              <a:t>Corporate strategy</a:t>
            </a:r>
            <a:r>
              <a:rPr lang="en-US" altLang="en-US"/>
              <a:t> (1965), was the first text to concentrate entirely on strategy, and although the ideas outlined are complex, it remains one of the classics of management literature</a:t>
            </a:r>
            <a:r>
              <a:rPr lang="en-GB" altLang="en-US"/>
              <a:t> </a:t>
            </a:r>
          </a:p>
        </p:txBody>
      </p:sp>
    </p:spTree>
    <p:extLst>
      <p:ext uri="{BB962C8B-B14F-4D97-AF65-F5344CB8AC3E}">
        <p14:creationId xmlns:p14="http://schemas.microsoft.com/office/powerpoint/2010/main" val="408845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r>
              <a:rPr lang="en-GB" altLang="en-US"/>
              <a:t>Element 1 – Theories &amp; Models</a:t>
            </a:r>
          </a:p>
        </p:txBody>
      </p:sp>
      <p:sp>
        <p:nvSpPr>
          <p:cNvPr id="154627" name="Rectangle 3"/>
          <p:cNvSpPr>
            <a:spLocks noGrp="1" noChangeArrowheads="1"/>
          </p:cNvSpPr>
          <p:nvPr>
            <p:ph type="body" idx="1"/>
          </p:nvPr>
        </p:nvSpPr>
        <p:spPr/>
        <p:txBody>
          <a:bodyPr/>
          <a:lstStyle/>
          <a:p>
            <a:pPr>
              <a:lnSpc>
                <a:spcPct val="80000"/>
              </a:lnSpc>
            </a:pPr>
            <a:r>
              <a:rPr lang="en-GB" altLang="en-US" sz="2000" b="1"/>
              <a:t>Key theories</a:t>
            </a:r>
            <a:r>
              <a:rPr lang="en-GB" altLang="en-US" sz="2000"/>
              <a:t> - Until the publication of Corporate strategy, companies had little guidance on how to plan for, or make decisions about, the future.</a:t>
            </a:r>
          </a:p>
          <a:p>
            <a:pPr>
              <a:lnSpc>
                <a:spcPct val="80000"/>
              </a:lnSpc>
            </a:pPr>
            <a:r>
              <a:rPr lang="en-GB" altLang="en-US" sz="2000"/>
              <a:t>Traditional methods of planning were based on an extended budgeting system which used the annual budget, projecting it a few years into the future.</a:t>
            </a:r>
          </a:p>
          <a:p>
            <a:pPr>
              <a:lnSpc>
                <a:spcPct val="80000"/>
              </a:lnSpc>
            </a:pPr>
            <a:r>
              <a:rPr lang="en-GB" altLang="en-US" sz="2000"/>
              <a:t>By its nature, this system paid little or no attention to strategic issues. </a:t>
            </a:r>
          </a:p>
          <a:p>
            <a:pPr>
              <a:lnSpc>
                <a:spcPct val="80000"/>
              </a:lnSpc>
            </a:pPr>
            <a:r>
              <a:rPr lang="en-GB" altLang="en-US" sz="2000"/>
              <a:t>With the advent of greater competition, higher interest in acquisitions, mergers and diversification, and greater turbulence in the business environment, however, strategic issues could no longer be ignored.</a:t>
            </a:r>
          </a:p>
          <a:p>
            <a:pPr>
              <a:lnSpc>
                <a:spcPct val="80000"/>
              </a:lnSpc>
            </a:pPr>
            <a:r>
              <a:rPr lang="en-GB" altLang="en-US" sz="2000"/>
              <a:t>Ansoff felt that in developing strategy, it was essential to systematically anticipate future environmental challenges to an organisation, and draw up appropriate strategic plans for responding to these challenges </a:t>
            </a:r>
          </a:p>
        </p:txBody>
      </p:sp>
    </p:spTree>
    <p:extLst>
      <p:ext uri="{BB962C8B-B14F-4D97-AF65-F5344CB8AC3E}">
        <p14:creationId xmlns:p14="http://schemas.microsoft.com/office/powerpoint/2010/main" val="3657835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GB" altLang="en-US"/>
              <a:t>Element 1 – Theories &amp; Models</a:t>
            </a:r>
          </a:p>
        </p:txBody>
      </p:sp>
      <p:sp>
        <p:nvSpPr>
          <p:cNvPr id="155651" name="Rectangle 3"/>
          <p:cNvSpPr>
            <a:spLocks noGrp="1" noChangeArrowheads="1"/>
          </p:cNvSpPr>
          <p:nvPr>
            <p:ph type="body" idx="1"/>
          </p:nvPr>
        </p:nvSpPr>
        <p:spPr/>
        <p:txBody>
          <a:bodyPr>
            <a:normAutofit lnSpcReduction="10000"/>
          </a:bodyPr>
          <a:lstStyle/>
          <a:p>
            <a:pPr>
              <a:lnSpc>
                <a:spcPct val="80000"/>
              </a:lnSpc>
            </a:pPr>
            <a:r>
              <a:rPr lang="en-GB" altLang="en-US" sz="1600" b="1"/>
              <a:t>Components of strategy </a:t>
            </a:r>
          </a:p>
          <a:p>
            <a:pPr>
              <a:lnSpc>
                <a:spcPct val="80000"/>
              </a:lnSpc>
            </a:pPr>
            <a:endParaRPr lang="en-GB" altLang="en-US" sz="1600" b="1"/>
          </a:p>
          <a:p>
            <a:pPr>
              <a:lnSpc>
                <a:spcPct val="80000"/>
              </a:lnSpc>
            </a:pPr>
            <a:r>
              <a:rPr lang="en-GB" altLang="en-US" sz="1600"/>
              <a:t>Ansoff argued that within a company's activities there should be an element of core capability, an idea later adopted and expanded by Hamel and Prahalad.</a:t>
            </a:r>
          </a:p>
          <a:p>
            <a:pPr>
              <a:lnSpc>
                <a:spcPct val="80000"/>
              </a:lnSpc>
            </a:pPr>
            <a:endParaRPr lang="en-GB" altLang="en-US" sz="1600"/>
          </a:p>
          <a:p>
            <a:pPr>
              <a:lnSpc>
                <a:spcPct val="80000"/>
              </a:lnSpc>
            </a:pPr>
            <a:r>
              <a:rPr lang="en-GB" altLang="en-US" sz="1600"/>
              <a:t>To establish a link between past and future corporate activities, the first time such an approach was undertaken, Ansoff identified four key strategy components:</a:t>
            </a:r>
          </a:p>
          <a:p>
            <a:pPr lvl="1">
              <a:lnSpc>
                <a:spcPct val="80000"/>
              </a:lnSpc>
            </a:pPr>
            <a:r>
              <a:rPr lang="en-GB" altLang="en-US" sz="1600"/>
              <a:t>1.Product-market scope: a clear idea of what business or products a company was responsible for (pre-dating the exhortations of Peters and Waterman to stick to the knitting)</a:t>
            </a:r>
          </a:p>
          <a:p>
            <a:pPr lvl="1">
              <a:lnSpc>
                <a:spcPct val="80000"/>
              </a:lnSpc>
            </a:pPr>
            <a:r>
              <a:rPr lang="en-GB" altLang="en-US" sz="1600"/>
              <a:t>2.Growth vector: as explained in the section below on the Ansoff matrix, this offers a way of exploring how growth may be attempted</a:t>
            </a:r>
          </a:p>
          <a:p>
            <a:pPr lvl="1">
              <a:lnSpc>
                <a:spcPct val="80000"/>
              </a:lnSpc>
            </a:pPr>
            <a:r>
              <a:rPr lang="en-GB" altLang="en-US" sz="1600"/>
              <a:t>3.Competitive advantage: those advantages an organisation possesses that will enable it to compete effectively, a concept later championed by Michael Porter</a:t>
            </a:r>
          </a:p>
          <a:p>
            <a:pPr lvl="1">
              <a:lnSpc>
                <a:spcPct val="80000"/>
              </a:lnSpc>
            </a:pPr>
            <a:r>
              <a:rPr lang="en-GB" altLang="en-US" sz="1600"/>
              <a:t>4.Synergy: Ansoff explained synergy as 2+2=5, or how the whole is greater than the mere sum of the parts, and it requires an examination of how opportunities fit the core capabilities of the organisation.</a:t>
            </a:r>
          </a:p>
          <a:p>
            <a:pPr>
              <a:lnSpc>
                <a:spcPct val="80000"/>
              </a:lnSpc>
              <a:buFontTx/>
              <a:buNone/>
            </a:pPr>
            <a:endParaRPr lang="en-GB" altLang="en-US" sz="1600">
              <a:hlinkClick r:id="rId2"/>
            </a:endParaRPr>
          </a:p>
          <a:p>
            <a:pPr>
              <a:lnSpc>
                <a:spcPct val="80000"/>
              </a:lnSpc>
            </a:pPr>
            <a:r>
              <a:rPr lang="en-GB" altLang="en-US" sz="1200">
                <a:hlinkClick r:id="rId2"/>
              </a:rPr>
              <a:t>http://www.mbsportal.bl.uk/taster/subjareas/busmanhist/mgmtthinkers/ansoff.aspx</a:t>
            </a:r>
            <a:r>
              <a:rPr lang="en-GB" altLang="en-US" sz="1600"/>
              <a:t> </a:t>
            </a:r>
          </a:p>
        </p:txBody>
      </p:sp>
    </p:spTree>
    <p:extLst>
      <p:ext uri="{BB962C8B-B14F-4D97-AF65-F5344CB8AC3E}">
        <p14:creationId xmlns:p14="http://schemas.microsoft.com/office/powerpoint/2010/main" val="3247202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r>
              <a:rPr lang="en-GB" altLang="en-US"/>
              <a:t>Element 1 – Theories &amp; Models</a:t>
            </a:r>
          </a:p>
        </p:txBody>
      </p:sp>
      <p:sp>
        <p:nvSpPr>
          <p:cNvPr id="156675" name="Rectangle 3"/>
          <p:cNvSpPr>
            <a:spLocks noGrp="1" noChangeArrowheads="1"/>
          </p:cNvSpPr>
          <p:nvPr>
            <p:ph type="body" idx="1"/>
          </p:nvPr>
        </p:nvSpPr>
        <p:spPr/>
        <p:txBody>
          <a:bodyPr/>
          <a:lstStyle/>
          <a:p>
            <a:pPr>
              <a:lnSpc>
                <a:spcPct val="80000"/>
              </a:lnSpc>
            </a:pPr>
            <a:r>
              <a:rPr lang="en-GB" altLang="en-US" sz="2000" b="1" u="sng"/>
              <a:t>Economist Michael Porter</a:t>
            </a:r>
            <a:r>
              <a:rPr lang="en-GB" altLang="en-US" sz="2000"/>
              <a:t>, a Harvard University professor and advisor for both the public and private sectors, first defined National Competitive Advantage (NCA). The Competitive Advantage of Nations. Porter M (1990).</a:t>
            </a:r>
          </a:p>
          <a:p>
            <a:pPr>
              <a:lnSpc>
                <a:spcPct val="80000"/>
              </a:lnSpc>
            </a:pPr>
            <a:r>
              <a:rPr lang="en-GB" altLang="en-US" sz="2000"/>
              <a:t>Also known as the Porter Competitive Advantage, NCA is basically an evaluation of how competitively a nation participates in international markets.</a:t>
            </a:r>
          </a:p>
          <a:p>
            <a:pPr>
              <a:lnSpc>
                <a:spcPct val="80000"/>
              </a:lnSpc>
            </a:pPr>
            <a:r>
              <a:rPr lang="en-GB" altLang="en-US" sz="2000"/>
              <a:t>Porter offers a diamond-shaped diagram to outline the framework of four key factors that can modify four ingredients to become more competitive.</a:t>
            </a:r>
          </a:p>
          <a:p>
            <a:pPr>
              <a:lnSpc>
                <a:spcPct val="80000"/>
              </a:lnSpc>
            </a:pPr>
            <a:r>
              <a:rPr lang="en-GB" altLang="en-US" sz="2000"/>
              <a:t>The four ingredients are the availability of resources, the information used in deciding which opportunities to pursue for the company, the goals of individuals in companies, and the innovation and investment pressure on companies.</a:t>
            </a:r>
          </a:p>
        </p:txBody>
      </p:sp>
    </p:spTree>
    <p:extLst>
      <p:ext uri="{BB962C8B-B14F-4D97-AF65-F5344CB8AC3E}">
        <p14:creationId xmlns:p14="http://schemas.microsoft.com/office/powerpoint/2010/main" val="31999227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r>
              <a:rPr lang="en-GB" altLang="en-US"/>
              <a:t>Element 1 – Theories &amp; Models</a:t>
            </a:r>
          </a:p>
        </p:txBody>
      </p:sp>
      <p:pic>
        <p:nvPicPr>
          <p:cNvPr id="157700" name="Picture 4" descr="http://upload.wikimedia.org/wikipedia/en/thumb/0/09/The_Porter_Diamond.svg/400px-The_Porter_Diamond.svg.png"/>
          <p:cNvPicPr>
            <a:picLocks noChangeAspect="1" noChangeArrowheads="1"/>
          </p:cNvPicPr>
          <p:nvPr>
            <p:ph idx="1"/>
          </p:nvPr>
        </p:nvPicPr>
        <p:blipFill>
          <a:blip r:embed="rId2" r:link="rId3">
            <a:extLst>
              <a:ext uri="{28A0092B-C50C-407E-A947-70E740481C1C}">
                <a14:useLocalDpi xmlns:a14="http://schemas.microsoft.com/office/drawing/2010/main" val="0"/>
              </a:ext>
            </a:extLst>
          </a:blip>
          <a:srcRect/>
          <a:stretch>
            <a:fillRect/>
          </a:stretch>
        </p:blipFill>
        <p:spPr>
          <a:xfrm>
            <a:off x="2351088" y="1844676"/>
            <a:ext cx="7561262" cy="39608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3117626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r>
              <a:rPr lang="en-GB" altLang="en-US"/>
              <a:t>Element 1 – Theories &amp; Models</a:t>
            </a:r>
          </a:p>
        </p:txBody>
      </p:sp>
      <p:sp>
        <p:nvSpPr>
          <p:cNvPr id="158723" name="Rectangle 3"/>
          <p:cNvSpPr>
            <a:spLocks noGrp="1" noChangeArrowheads="1"/>
          </p:cNvSpPr>
          <p:nvPr>
            <p:ph type="body" idx="1"/>
          </p:nvPr>
        </p:nvSpPr>
        <p:spPr/>
        <p:txBody>
          <a:bodyPr/>
          <a:lstStyle/>
          <a:p>
            <a:pPr>
              <a:lnSpc>
                <a:spcPct val="80000"/>
              </a:lnSpc>
            </a:pPr>
            <a:r>
              <a:rPr lang="en-GB" altLang="en-US" sz="1800" b="1"/>
              <a:t>Porter's Diamond of National Advantage – </a:t>
            </a:r>
          </a:p>
          <a:p>
            <a:pPr>
              <a:lnSpc>
                <a:spcPct val="80000"/>
              </a:lnSpc>
            </a:pPr>
            <a:endParaRPr lang="en-GB" altLang="en-US" sz="1800"/>
          </a:p>
          <a:p>
            <a:pPr>
              <a:lnSpc>
                <a:spcPct val="80000"/>
              </a:lnSpc>
            </a:pPr>
            <a:r>
              <a:rPr lang="en-GB" altLang="en-US" sz="1800"/>
              <a:t>Factor Conditions are general sets of factors that make a nation competitive.</a:t>
            </a:r>
          </a:p>
          <a:p>
            <a:pPr>
              <a:lnSpc>
                <a:spcPct val="80000"/>
              </a:lnSpc>
            </a:pPr>
            <a:r>
              <a:rPr lang="en-GB" altLang="en-US" sz="1800"/>
              <a:t>These factors can be anything from human resources and material resources to infrastructure and the quality of research at universities.</a:t>
            </a:r>
          </a:p>
          <a:p>
            <a:pPr>
              <a:lnSpc>
                <a:spcPct val="80000"/>
              </a:lnSpc>
            </a:pPr>
            <a:r>
              <a:rPr lang="en-GB" altLang="en-US" sz="1800"/>
              <a:t>Although a nation may have an abundance of factor conditions (i.e. low-cost labour and lush vegetation), the usage of these factors is more important than their mere existence. </a:t>
            </a:r>
          </a:p>
          <a:p>
            <a:pPr>
              <a:lnSpc>
                <a:spcPct val="80000"/>
              </a:lnSpc>
            </a:pPr>
            <a:r>
              <a:rPr lang="en-GB" altLang="en-US" sz="1800"/>
              <a:t>Likewise, when a nation lacks a factor, they use innovation to make up for it, which usually leads to an increase in NCA.</a:t>
            </a:r>
          </a:p>
          <a:p>
            <a:pPr>
              <a:lnSpc>
                <a:spcPct val="80000"/>
              </a:lnSpc>
            </a:pPr>
            <a:r>
              <a:rPr lang="en-GB" altLang="en-US" sz="1800"/>
              <a:t>For example, Japan is a small nation that lacks enough land fit for agriculture; in order to make up for this and become more competitive in the international markets, however, Japan has exploited its wealth of human resources to become a global leader in technology.</a:t>
            </a:r>
          </a:p>
          <a:p>
            <a:pPr>
              <a:lnSpc>
                <a:spcPct val="80000"/>
              </a:lnSpc>
            </a:pPr>
            <a:endParaRPr lang="en-GB" altLang="en-US" sz="1800"/>
          </a:p>
          <a:p>
            <a:pPr>
              <a:lnSpc>
                <a:spcPct val="80000"/>
              </a:lnSpc>
            </a:pPr>
            <a:r>
              <a:rPr lang="en-GB" altLang="en-US" sz="1200">
                <a:hlinkClick r:id="rId2"/>
              </a:rPr>
              <a:t>http://internationalrelationsonline.com/national-competitive-advantage-theory</a:t>
            </a:r>
            <a:r>
              <a:rPr lang="en-GB" altLang="en-US" sz="1800"/>
              <a:t>.   </a:t>
            </a:r>
          </a:p>
        </p:txBody>
      </p:sp>
    </p:spTree>
    <p:extLst>
      <p:ext uri="{BB962C8B-B14F-4D97-AF65-F5344CB8AC3E}">
        <p14:creationId xmlns:p14="http://schemas.microsoft.com/office/powerpoint/2010/main" val="2273391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r>
              <a:rPr lang="en-GB" altLang="en-US"/>
              <a:t>Element 1 – Theories &amp; Models</a:t>
            </a:r>
          </a:p>
        </p:txBody>
      </p:sp>
      <p:sp>
        <p:nvSpPr>
          <p:cNvPr id="160771" name="Rectangle 3"/>
          <p:cNvSpPr>
            <a:spLocks noGrp="1" noChangeArrowheads="1"/>
          </p:cNvSpPr>
          <p:nvPr>
            <p:ph type="body" idx="1"/>
          </p:nvPr>
        </p:nvSpPr>
        <p:spPr/>
        <p:txBody>
          <a:bodyPr/>
          <a:lstStyle/>
          <a:p>
            <a:pPr>
              <a:lnSpc>
                <a:spcPct val="90000"/>
              </a:lnSpc>
            </a:pPr>
            <a:r>
              <a:rPr lang="en-GB" altLang="en-US" sz="2400" b="1" u="sng"/>
              <a:t>W Edwards Deming   </a:t>
            </a:r>
            <a:r>
              <a:rPr lang="en-GB" altLang="en-US" sz="2400"/>
              <a:t>The System of Profound Knowledge (SoPK) is the culmination of Dr. W. Edwards Deming’s lifelong work.</a:t>
            </a:r>
          </a:p>
          <a:p>
            <a:pPr>
              <a:lnSpc>
                <a:spcPct val="90000"/>
              </a:lnSpc>
            </a:pPr>
            <a:r>
              <a:rPr lang="en-GB" altLang="en-US" sz="2400"/>
              <a:t>It is an effective theory of management that provides a framework of thought and action for any leader wishing to transform and create a thriving organization, with the aim for everybody to win.</a:t>
            </a:r>
          </a:p>
          <a:p>
            <a:pPr>
              <a:lnSpc>
                <a:spcPct val="90000"/>
              </a:lnSpc>
            </a:pPr>
            <a:r>
              <a:rPr lang="en-GB" altLang="en-US" sz="2400"/>
              <a:t>By management appropriately applying the principles and practices of SoPK, a business can simultaneously reduce costs through reducing waste, rework, staff attrition and litigation, while increasing quality, customer loyalty, worker satisfaction and, ultimately, profitability</a:t>
            </a:r>
            <a:r>
              <a:rPr lang="en-GB" altLang="en-US" sz="2400" b="1" u="sng"/>
              <a:t> .</a:t>
            </a:r>
          </a:p>
        </p:txBody>
      </p:sp>
    </p:spTree>
    <p:extLst>
      <p:ext uri="{BB962C8B-B14F-4D97-AF65-F5344CB8AC3E}">
        <p14:creationId xmlns:p14="http://schemas.microsoft.com/office/powerpoint/2010/main" val="414600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r>
              <a:rPr lang="en-GB" altLang="en-US"/>
              <a:t>Element 1 – Theories &amp; Models</a:t>
            </a:r>
          </a:p>
        </p:txBody>
      </p:sp>
      <p:pic>
        <p:nvPicPr>
          <p:cNvPr id="161796" name="Picture 4" descr="https://www.deming.org/media/images/image_systemschart.gif"/>
          <p:cNvPicPr>
            <a:picLocks noChangeAspect="1" noChangeArrowheads="1"/>
          </p:cNvPicPr>
          <p:nvPr>
            <p:ph idx="1"/>
          </p:nvPr>
        </p:nvPicPr>
        <p:blipFill>
          <a:blip r:embed="rId2" r:link="rId3">
            <a:extLst>
              <a:ext uri="{28A0092B-C50C-407E-A947-70E740481C1C}">
                <a14:useLocalDpi xmlns:a14="http://schemas.microsoft.com/office/drawing/2010/main" val="0"/>
              </a:ext>
            </a:extLst>
          </a:blip>
          <a:srcRect/>
          <a:stretch>
            <a:fillRect/>
          </a:stretch>
        </p:blipFill>
        <p:spPr>
          <a:xfrm>
            <a:off x="1847851" y="1700214"/>
            <a:ext cx="8569325" cy="42497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1798" name="Text Box 6"/>
          <p:cNvSpPr txBox="1">
            <a:spLocks noChangeArrowheads="1"/>
          </p:cNvSpPr>
          <p:nvPr/>
        </p:nvSpPr>
        <p:spPr bwMode="auto">
          <a:xfrm>
            <a:off x="2208214" y="6165850"/>
            <a:ext cx="77755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4"/>
              </a:rPr>
              <a:t>https://www.deming.org/theman/theories/profoundknowledge</a:t>
            </a:r>
            <a:endParaRPr lang="en-GB" altLang="en-US" sz="1200"/>
          </a:p>
        </p:txBody>
      </p:sp>
    </p:spTree>
    <p:extLst>
      <p:ext uri="{BB962C8B-B14F-4D97-AF65-F5344CB8AC3E}">
        <p14:creationId xmlns:p14="http://schemas.microsoft.com/office/powerpoint/2010/main" val="10351884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r>
              <a:rPr lang="en-GB" altLang="en-US"/>
              <a:t>Element 1 – Theories &amp; Models</a:t>
            </a:r>
          </a:p>
        </p:txBody>
      </p:sp>
      <p:sp>
        <p:nvSpPr>
          <p:cNvPr id="162819" name="Rectangle 3"/>
          <p:cNvSpPr>
            <a:spLocks noGrp="1" noChangeArrowheads="1"/>
          </p:cNvSpPr>
          <p:nvPr>
            <p:ph type="body" idx="1"/>
          </p:nvPr>
        </p:nvSpPr>
        <p:spPr/>
        <p:txBody>
          <a:bodyPr/>
          <a:lstStyle/>
          <a:p>
            <a:r>
              <a:rPr lang="en-GB" altLang="en-US" b="1"/>
              <a:t>W. Edwards Deming</a:t>
            </a:r>
            <a:r>
              <a:rPr lang="en-GB" altLang="en-US"/>
              <a:t> offered 14 key principles for management to follow for significantly improving the effectiveness of a business or organization.</a:t>
            </a:r>
          </a:p>
          <a:p>
            <a:r>
              <a:rPr lang="en-GB" altLang="en-US"/>
              <a:t>Many of the principles are philosophical. Others are more programmatic.</a:t>
            </a:r>
          </a:p>
          <a:p>
            <a:r>
              <a:rPr lang="en-GB" altLang="en-US"/>
              <a:t>All are transformative in nature </a:t>
            </a:r>
          </a:p>
          <a:p>
            <a:endParaRPr lang="en-GB" altLang="en-US"/>
          </a:p>
        </p:txBody>
      </p:sp>
    </p:spTree>
    <p:extLst>
      <p:ext uri="{BB962C8B-B14F-4D97-AF65-F5344CB8AC3E}">
        <p14:creationId xmlns:p14="http://schemas.microsoft.com/office/powerpoint/2010/main" val="5017350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r>
              <a:rPr lang="en-GB" altLang="en-US"/>
              <a:t>Element 1 – Theories &amp; Models</a:t>
            </a:r>
          </a:p>
        </p:txBody>
      </p:sp>
      <p:sp>
        <p:nvSpPr>
          <p:cNvPr id="163843" name="Rectangle 3"/>
          <p:cNvSpPr>
            <a:spLocks noGrp="1" noChangeArrowheads="1"/>
          </p:cNvSpPr>
          <p:nvPr>
            <p:ph type="body" idx="1"/>
          </p:nvPr>
        </p:nvSpPr>
        <p:spPr>
          <a:xfrm>
            <a:off x="1981200" y="1268414"/>
            <a:ext cx="8229600" cy="5400675"/>
          </a:xfrm>
        </p:spPr>
        <p:txBody>
          <a:bodyPr>
            <a:normAutofit fontScale="92500" lnSpcReduction="20000"/>
          </a:bodyPr>
          <a:lstStyle/>
          <a:p>
            <a:pPr>
              <a:lnSpc>
                <a:spcPct val="80000"/>
              </a:lnSpc>
            </a:pPr>
            <a:r>
              <a:rPr lang="en-GB" altLang="en-US" sz="1400"/>
              <a:t>1. Create constancy of purpose toward improvement of product and service, with the aim to become competitive and to stay in business, and to provide jobs. </a:t>
            </a:r>
          </a:p>
          <a:p>
            <a:pPr>
              <a:lnSpc>
                <a:spcPct val="80000"/>
              </a:lnSpc>
            </a:pPr>
            <a:endParaRPr lang="en-GB" altLang="en-US" sz="1400"/>
          </a:p>
          <a:p>
            <a:pPr>
              <a:lnSpc>
                <a:spcPct val="80000"/>
              </a:lnSpc>
            </a:pPr>
            <a:r>
              <a:rPr lang="en-GB" altLang="en-US" sz="1400"/>
              <a:t>2. Adopt the new philosophy. We are in a new economic age. Western management must awaken to the challenge, must learn their responsibilities, and take on leadership for change. </a:t>
            </a:r>
          </a:p>
          <a:p>
            <a:pPr>
              <a:lnSpc>
                <a:spcPct val="80000"/>
              </a:lnSpc>
            </a:pPr>
            <a:endParaRPr lang="en-GB" altLang="en-US" sz="1400"/>
          </a:p>
          <a:p>
            <a:pPr>
              <a:lnSpc>
                <a:spcPct val="80000"/>
              </a:lnSpc>
            </a:pPr>
            <a:r>
              <a:rPr lang="en-GB" altLang="en-US" sz="1400"/>
              <a:t>3. Cease dependence on inspection to achieve quality. Eliminate the need for inspection on a mass basis by building quality into the product in the first place. </a:t>
            </a:r>
          </a:p>
          <a:p>
            <a:pPr>
              <a:lnSpc>
                <a:spcPct val="80000"/>
              </a:lnSpc>
            </a:pPr>
            <a:endParaRPr lang="en-GB" altLang="en-US" sz="1400"/>
          </a:p>
          <a:p>
            <a:pPr>
              <a:lnSpc>
                <a:spcPct val="80000"/>
              </a:lnSpc>
            </a:pPr>
            <a:r>
              <a:rPr lang="en-GB" altLang="en-US" sz="1400"/>
              <a:t>4. End the practice of awarding business on the basis of price tag. Instead, minimize total cost. Move toward a single supplier for any one item, on a long-term relationship of loyalty and trust. </a:t>
            </a:r>
          </a:p>
          <a:p>
            <a:pPr>
              <a:lnSpc>
                <a:spcPct val="80000"/>
              </a:lnSpc>
            </a:pPr>
            <a:endParaRPr lang="en-GB" altLang="en-US" sz="1400"/>
          </a:p>
          <a:p>
            <a:pPr>
              <a:lnSpc>
                <a:spcPct val="80000"/>
              </a:lnSpc>
            </a:pPr>
            <a:r>
              <a:rPr lang="en-GB" altLang="en-US" sz="1400"/>
              <a:t>5. Improve constantly and forever the system of production and service, to improve quality and productivity, and thus constantly decrease costs. </a:t>
            </a:r>
          </a:p>
          <a:p>
            <a:pPr>
              <a:lnSpc>
                <a:spcPct val="80000"/>
              </a:lnSpc>
            </a:pPr>
            <a:endParaRPr lang="en-GB" altLang="en-US" sz="1400"/>
          </a:p>
          <a:p>
            <a:pPr>
              <a:lnSpc>
                <a:spcPct val="80000"/>
              </a:lnSpc>
            </a:pPr>
            <a:r>
              <a:rPr lang="en-GB" altLang="en-US" sz="1400"/>
              <a:t>6. Institute training on the job. </a:t>
            </a:r>
          </a:p>
          <a:p>
            <a:pPr>
              <a:lnSpc>
                <a:spcPct val="80000"/>
              </a:lnSpc>
            </a:pPr>
            <a:endParaRPr lang="en-GB" altLang="en-US" sz="1400"/>
          </a:p>
          <a:p>
            <a:pPr>
              <a:lnSpc>
                <a:spcPct val="80000"/>
              </a:lnSpc>
            </a:pPr>
            <a:r>
              <a:rPr lang="en-GB" altLang="en-US" sz="1400"/>
              <a:t>7. Institute leadership (see Point 12 and Ch. 8). The aim of supervision should be to help people and machines and gadgets to do a better job. Supervision of management is in need of overhaul, as well as supervision of production workers. </a:t>
            </a:r>
          </a:p>
          <a:p>
            <a:pPr>
              <a:lnSpc>
                <a:spcPct val="80000"/>
              </a:lnSpc>
            </a:pPr>
            <a:endParaRPr lang="en-GB" altLang="en-US" sz="1400"/>
          </a:p>
          <a:p>
            <a:pPr>
              <a:lnSpc>
                <a:spcPct val="80000"/>
              </a:lnSpc>
            </a:pPr>
            <a:r>
              <a:rPr lang="en-GB" altLang="en-US" sz="1400"/>
              <a:t>8. Drive out fear, so that everyone may work effectively for the company. </a:t>
            </a:r>
          </a:p>
          <a:p>
            <a:pPr>
              <a:lnSpc>
                <a:spcPct val="80000"/>
              </a:lnSpc>
            </a:pPr>
            <a:endParaRPr lang="en-GB" altLang="en-US" sz="1400"/>
          </a:p>
          <a:p>
            <a:pPr>
              <a:lnSpc>
                <a:spcPct val="80000"/>
              </a:lnSpc>
            </a:pPr>
            <a:r>
              <a:rPr lang="en-GB" altLang="en-US" sz="1400"/>
              <a:t>9. Break down barriers between departments. People in research, design, sales, and production must work as a team, to foresee problems of production and in use that may be encountered with the product or service. </a:t>
            </a:r>
          </a:p>
        </p:txBody>
      </p:sp>
    </p:spTree>
    <p:extLst>
      <p:ext uri="{BB962C8B-B14F-4D97-AF65-F5344CB8AC3E}">
        <p14:creationId xmlns:p14="http://schemas.microsoft.com/office/powerpoint/2010/main" val="3340455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r>
              <a:rPr lang="en-GB" altLang="en-US"/>
              <a:t>Element 1 – Theories &amp; Models</a:t>
            </a:r>
          </a:p>
        </p:txBody>
      </p:sp>
      <p:sp>
        <p:nvSpPr>
          <p:cNvPr id="164867" name="Rectangle 3"/>
          <p:cNvSpPr>
            <a:spLocks noGrp="1" noChangeArrowheads="1"/>
          </p:cNvSpPr>
          <p:nvPr>
            <p:ph type="body" idx="1"/>
          </p:nvPr>
        </p:nvSpPr>
        <p:spPr>
          <a:xfrm>
            <a:off x="1981200" y="1196975"/>
            <a:ext cx="8229600" cy="5327650"/>
          </a:xfrm>
        </p:spPr>
        <p:txBody>
          <a:bodyPr>
            <a:normAutofit lnSpcReduction="10000"/>
          </a:bodyPr>
          <a:lstStyle/>
          <a:p>
            <a:pPr>
              <a:lnSpc>
                <a:spcPct val="80000"/>
              </a:lnSpc>
            </a:pPr>
            <a:r>
              <a:rPr lang="en-GB" altLang="en-US" sz="1600"/>
              <a:t>10. Eliminate slogans, exhortations, and targets for the work force asking for zero defects and new levels of productivity. Such exhortations only create adversarial relationships, as the bulk of the causes of low quality and low productivity belong to the system and thus lie beyond the power of the work force. </a:t>
            </a:r>
          </a:p>
          <a:p>
            <a:pPr>
              <a:lnSpc>
                <a:spcPct val="80000"/>
              </a:lnSpc>
            </a:pPr>
            <a:r>
              <a:rPr lang="en-GB" altLang="en-US" sz="1600"/>
              <a:t>•Eliminate work standards (quotas) on the factory floor. Substitute leadership.</a:t>
            </a:r>
          </a:p>
          <a:p>
            <a:pPr>
              <a:lnSpc>
                <a:spcPct val="80000"/>
              </a:lnSpc>
            </a:pPr>
            <a:r>
              <a:rPr lang="en-GB" altLang="en-US" sz="1600"/>
              <a:t>•Eliminate management by objective. Eliminate management by numbers, numerical goals. Substitute leadership. </a:t>
            </a:r>
          </a:p>
          <a:p>
            <a:pPr>
              <a:lnSpc>
                <a:spcPct val="80000"/>
              </a:lnSpc>
            </a:pPr>
            <a:endParaRPr lang="en-GB" altLang="en-US" sz="1600"/>
          </a:p>
          <a:p>
            <a:pPr>
              <a:lnSpc>
                <a:spcPct val="80000"/>
              </a:lnSpc>
            </a:pPr>
            <a:r>
              <a:rPr lang="en-GB" altLang="en-US" sz="1600"/>
              <a:t>11. Remove barriers that rob the hourly worker of his right to pride of workmanship. The responsibility of supervisors must be changed from sheer numbers to quality. </a:t>
            </a:r>
          </a:p>
          <a:p>
            <a:pPr>
              <a:lnSpc>
                <a:spcPct val="80000"/>
              </a:lnSpc>
            </a:pPr>
            <a:endParaRPr lang="en-GB" altLang="en-US" sz="1600"/>
          </a:p>
          <a:p>
            <a:pPr>
              <a:lnSpc>
                <a:spcPct val="80000"/>
              </a:lnSpc>
            </a:pPr>
            <a:r>
              <a:rPr lang="en-GB" altLang="en-US" sz="1600"/>
              <a:t>12. Remove barriers that rob people in management and in engineering of their right to pride of workmanship. This means, inter alia, abolishment of the annual or merit rating and of management by objective.</a:t>
            </a:r>
          </a:p>
          <a:p>
            <a:pPr>
              <a:lnSpc>
                <a:spcPct val="80000"/>
              </a:lnSpc>
            </a:pPr>
            <a:endParaRPr lang="en-GB" altLang="en-US" sz="1600"/>
          </a:p>
          <a:p>
            <a:pPr>
              <a:lnSpc>
                <a:spcPct val="80000"/>
              </a:lnSpc>
            </a:pPr>
            <a:r>
              <a:rPr lang="en-GB" altLang="en-US" sz="1600"/>
              <a:t>13. Institute a vigorous program of education and self-improvement.</a:t>
            </a:r>
          </a:p>
          <a:p>
            <a:pPr>
              <a:lnSpc>
                <a:spcPct val="80000"/>
              </a:lnSpc>
            </a:pPr>
            <a:endParaRPr lang="en-GB" altLang="en-US" sz="1600"/>
          </a:p>
          <a:p>
            <a:pPr>
              <a:lnSpc>
                <a:spcPct val="80000"/>
              </a:lnSpc>
            </a:pPr>
            <a:r>
              <a:rPr lang="en-GB" altLang="en-US" sz="1600"/>
              <a:t>14. Put everybody in the company to work to accomplish the transformation. The transformation is everybody's job.</a:t>
            </a:r>
          </a:p>
          <a:p>
            <a:pPr>
              <a:lnSpc>
                <a:spcPct val="80000"/>
              </a:lnSpc>
            </a:pPr>
            <a:endParaRPr lang="en-GB" altLang="en-US" sz="1600">
              <a:hlinkClick r:id="rId2"/>
            </a:endParaRPr>
          </a:p>
          <a:p>
            <a:pPr>
              <a:lnSpc>
                <a:spcPct val="80000"/>
              </a:lnSpc>
            </a:pPr>
            <a:r>
              <a:rPr lang="en-GB" altLang="en-US" sz="1200">
                <a:hlinkClick r:id="rId2"/>
              </a:rPr>
              <a:t>https://www.deming.org/theman/theories/fourteenpoints</a:t>
            </a:r>
            <a:endParaRPr lang="en-GB" altLang="en-US" sz="1200"/>
          </a:p>
        </p:txBody>
      </p:sp>
    </p:spTree>
    <p:extLst>
      <p:ext uri="{BB962C8B-B14F-4D97-AF65-F5344CB8AC3E}">
        <p14:creationId xmlns:p14="http://schemas.microsoft.com/office/powerpoint/2010/main" val="307684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r>
              <a:rPr lang="en-GB" altLang="en-US"/>
              <a:t>Element 1 – Theories &amp; Models</a:t>
            </a:r>
          </a:p>
        </p:txBody>
      </p:sp>
      <p:sp>
        <p:nvSpPr>
          <p:cNvPr id="166915" name="Rectangle 3"/>
          <p:cNvSpPr>
            <a:spLocks noGrp="1" noChangeArrowheads="1"/>
          </p:cNvSpPr>
          <p:nvPr>
            <p:ph type="body" idx="1"/>
          </p:nvPr>
        </p:nvSpPr>
        <p:spPr/>
        <p:txBody>
          <a:bodyPr/>
          <a:lstStyle/>
          <a:p>
            <a:pPr>
              <a:lnSpc>
                <a:spcPct val="80000"/>
              </a:lnSpc>
            </a:pPr>
            <a:r>
              <a:rPr lang="en-GB" altLang="en-US" sz="1800" b="1"/>
              <a:t>Strengths, Weaknesses, Opportunities and Threats</a:t>
            </a:r>
            <a:r>
              <a:rPr lang="en-GB" altLang="en-US" sz="1800"/>
              <a:t> </a:t>
            </a:r>
          </a:p>
          <a:p>
            <a:pPr>
              <a:lnSpc>
                <a:spcPct val="80000"/>
              </a:lnSpc>
            </a:pPr>
            <a:endParaRPr lang="en-GB" altLang="en-US" sz="1800"/>
          </a:p>
          <a:p>
            <a:pPr>
              <a:lnSpc>
                <a:spcPct val="80000"/>
              </a:lnSpc>
            </a:pPr>
            <a:r>
              <a:rPr lang="en-GB" altLang="en-US" sz="1800"/>
              <a:t>Albert Humphrey was an American business and management consultant.</a:t>
            </a:r>
          </a:p>
          <a:p>
            <a:pPr>
              <a:lnSpc>
                <a:spcPct val="80000"/>
              </a:lnSpc>
            </a:pPr>
            <a:r>
              <a:rPr lang="en-GB" altLang="en-US" sz="1800"/>
              <a:t>During his work at the Stanford Research Institute (1960 – 1970), he produced a team method for planning which was named SOFT analysis, this has developed into what we now know as a SWOT analysis.</a:t>
            </a:r>
          </a:p>
          <a:p>
            <a:pPr>
              <a:lnSpc>
                <a:spcPct val="80000"/>
              </a:lnSpc>
            </a:pPr>
            <a:r>
              <a:rPr lang="en-US" altLang="en-US" sz="1800"/>
              <a:t>The theory seems simple enough, you use it to evaluate the Strengths, Weaknesses, Opportunities and Threats that is involved in a marketing or business project.</a:t>
            </a:r>
          </a:p>
          <a:p>
            <a:pPr>
              <a:lnSpc>
                <a:spcPct val="80000"/>
              </a:lnSpc>
            </a:pPr>
            <a:r>
              <a:rPr lang="en-US" altLang="en-US" sz="1800"/>
              <a:t>You will specify the objective for the project and then identify the internal and external factors that will have a positive as well as negative impact on the objective. </a:t>
            </a:r>
          </a:p>
          <a:p>
            <a:pPr>
              <a:lnSpc>
                <a:spcPct val="80000"/>
              </a:lnSpc>
            </a:pPr>
            <a:r>
              <a:rPr lang="en-US" altLang="en-US" sz="1800"/>
              <a:t>It is worth noting that you should set the final objective after completing the SWOT analysis.</a:t>
            </a:r>
          </a:p>
          <a:p>
            <a:pPr>
              <a:lnSpc>
                <a:spcPct val="80000"/>
              </a:lnSpc>
            </a:pPr>
            <a:r>
              <a:rPr lang="en-US" altLang="en-US" sz="1800"/>
              <a:t>The reason for this is to ensure that the objectives are achievable and not unrealistic given the current internal and external environments.</a:t>
            </a:r>
            <a:endParaRPr lang="en-GB" altLang="en-US" sz="1800"/>
          </a:p>
        </p:txBody>
      </p:sp>
    </p:spTree>
    <p:extLst>
      <p:ext uri="{BB962C8B-B14F-4D97-AF65-F5344CB8AC3E}">
        <p14:creationId xmlns:p14="http://schemas.microsoft.com/office/powerpoint/2010/main" val="32378714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r>
              <a:rPr lang="en-GB" altLang="en-US"/>
              <a:t>Element 1 – Theories &amp; Models</a:t>
            </a:r>
          </a:p>
        </p:txBody>
      </p:sp>
      <p:pic>
        <p:nvPicPr>
          <p:cNvPr id="167940" name="Picture 4" descr="SWOT Analysis Graph"/>
          <p:cNvPicPr>
            <a:picLocks noChangeAspect="1" noChangeArrowheads="1"/>
          </p:cNvPicPr>
          <p:nvPr>
            <p:ph idx="1"/>
          </p:nvPr>
        </p:nvPicPr>
        <p:blipFill>
          <a:blip r:embed="rId2" r:link="rId3">
            <a:extLst>
              <a:ext uri="{28A0092B-C50C-407E-A947-70E740481C1C}">
                <a14:useLocalDpi xmlns:a14="http://schemas.microsoft.com/office/drawing/2010/main" val="0"/>
              </a:ext>
            </a:extLst>
          </a:blip>
          <a:srcRect/>
          <a:stretch>
            <a:fillRect/>
          </a:stretch>
        </p:blipFill>
        <p:spPr>
          <a:xfrm>
            <a:off x="2208214" y="1268414"/>
            <a:ext cx="7559675" cy="53292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033832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r>
              <a:rPr lang="en-GB" altLang="en-US"/>
              <a:t>Element 1 – Theories &amp; Models</a:t>
            </a:r>
          </a:p>
        </p:txBody>
      </p:sp>
      <p:sp>
        <p:nvSpPr>
          <p:cNvPr id="168963" name="Rectangle 3"/>
          <p:cNvSpPr>
            <a:spLocks noGrp="1" noChangeArrowheads="1"/>
          </p:cNvSpPr>
          <p:nvPr>
            <p:ph type="body" idx="1"/>
          </p:nvPr>
        </p:nvSpPr>
        <p:spPr/>
        <p:txBody>
          <a:bodyPr>
            <a:normAutofit fontScale="92500" lnSpcReduction="20000"/>
          </a:bodyPr>
          <a:lstStyle/>
          <a:p>
            <a:pPr>
              <a:lnSpc>
                <a:spcPct val="80000"/>
              </a:lnSpc>
            </a:pPr>
            <a:r>
              <a:rPr lang="en-GB" altLang="en-US" sz="1800" u="sng"/>
              <a:t>Strengths</a:t>
            </a:r>
            <a:r>
              <a:rPr lang="en-GB" altLang="en-US" sz="1800"/>
              <a:t> (Internal factor / Positive influence)</a:t>
            </a:r>
          </a:p>
          <a:p>
            <a:pPr>
              <a:lnSpc>
                <a:spcPct val="80000"/>
              </a:lnSpc>
            </a:pPr>
            <a:endParaRPr lang="en-GB" altLang="en-US" sz="1800"/>
          </a:p>
          <a:p>
            <a:pPr>
              <a:lnSpc>
                <a:spcPct val="80000"/>
              </a:lnSpc>
            </a:pPr>
            <a:r>
              <a:rPr lang="en-GB" altLang="en-US" sz="1800"/>
              <a:t>What are we best at?</a:t>
            </a:r>
          </a:p>
          <a:p>
            <a:pPr>
              <a:lnSpc>
                <a:spcPct val="80000"/>
              </a:lnSpc>
            </a:pPr>
            <a:r>
              <a:rPr lang="en-GB" altLang="en-US" sz="1800"/>
              <a:t>What intellectual property do we own that can help us with this objective?</a:t>
            </a:r>
          </a:p>
          <a:p>
            <a:pPr>
              <a:lnSpc>
                <a:spcPct val="80000"/>
              </a:lnSpc>
            </a:pPr>
            <a:r>
              <a:rPr lang="en-GB" altLang="en-US" sz="1800"/>
              <a:t>What specific skills does the current workforce have that can contribute to this objective? </a:t>
            </a:r>
          </a:p>
          <a:p>
            <a:pPr>
              <a:lnSpc>
                <a:spcPct val="80000"/>
              </a:lnSpc>
            </a:pPr>
            <a:r>
              <a:rPr lang="en-GB" altLang="en-US" sz="1800"/>
              <a:t>What financial resources do we have for reaching this objective?</a:t>
            </a:r>
          </a:p>
          <a:p>
            <a:pPr>
              <a:lnSpc>
                <a:spcPct val="80000"/>
              </a:lnSpc>
            </a:pPr>
            <a:r>
              <a:rPr lang="en-GB" altLang="en-US" sz="1800"/>
              <a:t>What connections and alliances do we have?</a:t>
            </a:r>
          </a:p>
          <a:p>
            <a:pPr>
              <a:lnSpc>
                <a:spcPct val="80000"/>
              </a:lnSpc>
            </a:pPr>
            <a:r>
              <a:rPr lang="en-GB" altLang="en-US" sz="1800"/>
              <a:t>What is our bargaining power with both suppliers and intermediaries?</a:t>
            </a:r>
          </a:p>
          <a:p>
            <a:pPr>
              <a:lnSpc>
                <a:spcPct val="80000"/>
              </a:lnSpc>
            </a:pPr>
            <a:endParaRPr lang="en-GB" altLang="en-US" sz="1800"/>
          </a:p>
          <a:p>
            <a:pPr>
              <a:lnSpc>
                <a:spcPct val="80000"/>
              </a:lnSpc>
            </a:pPr>
            <a:r>
              <a:rPr lang="en-GB" altLang="en-US" sz="1800" u="sng"/>
              <a:t>Opportunities </a:t>
            </a:r>
            <a:r>
              <a:rPr lang="en-GB" altLang="en-US" sz="1800"/>
              <a:t>(External factor / Positive influence)</a:t>
            </a:r>
          </a:p>
          <a:p>
            <a:pPr>
              <a:lnSpc>
                <a:spcPct val="80000"/>
              </a:lnSpc>
            </a:pPr>
            <a:endParaRPr lang="en-GB" altLang="en-US" sz="1800"/>
          </a:p>
          <a:p>
            <a:pPr>
              <a:lnSpc>
                <a:spcPct val="80000"/>
              </a:lnSpc>
            </a:pPr>
            <a:r>
              <a:rPr lang="en-GB" altLang="en-US" sz="1800"/>
              <a:t>What changes in the external environment can we exploit?</a:t>
            </a:r>
          </a:p>
          <a:p>
            <a:pPr>
              <a:lnSpc>
                <a:spcPct val="80000"/>
              </a:lnSpc>
            </a:pPr>
            <a:r>
              <a:rPr lang="en-GB" altLang="en-US" sz="1800"/>
              <a:t>What weaknesses in our competitors can we use to our advantage?</a:t>
            </a:r>
          </a:p>
          <a:p>
            <a:pPr>
              <a:lnSpc>
                <a:spcPct val="80000"/>
              </a:lnSpc>
            </a:pPr>
            <a:r>
              <a:rPr lang="en-GB" altLang="en-US" sz="1800"/>
              <a:t>What new technology might become available to us?</a:t>
            </a:r>
          </a:p>
          <a:p>
            <a:pPr>
              <a:lnSpc>
                <a:spcPct val="80000"/>
              </a:lnSpc>
            </a:pPr>
            <a:r>
              <a:rPr lang="en-GB" altLang="en-US" sz="1800"/>
              <a:t>What new markets might be opening to us?</a:t>
            </a:r>
          </a:p>
        </p:txBody>
      </p:sp>
    </p:spTree>
    <p:extLst>
      <p:ext uri="{BB962C8B-B14F-4D97-AF65-F5344CB8AC3E}">
        <p14:creationId xmlns:p14="http://schemas.microsoft.com/office/powerpoint/2010/main" val="6710095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r>
              <a:rPr lang="en-GB" altLang="en-US"/>
              <a:t>Element 1 – Theories &amp; Models</a:t>
            </a:r>
          </a:p>
        </p:txBody>
      </p:sp>
      <p:sp>
        <p:nvSpPr>
          <p:cNvPr id="169987" name="Rectangle 3"/>
          <p:cNvSpPr>
            <a:spLocks noGrp="1" noChangeArrowheads="1"/>
          </p:cNvSpPr>
          <p:nvPr>
            <p:ph type="body" idx="1"/>
          </p:nvPr>
        </p:nvSpPr>
        <p:spPr>
          <a:xfrm>
            <a:off x="1981200" y="1268413"/>
            <a:ext cx="8229600" cy="5256212"/>
          </a:xfrm>
        </p:spPr>
        <p:txBody>
          <a:bodyPr>
            <a:normAutofit fontScale="85000" lnSpcReduction="20000"/>
          </a:bodyPr>
          <a:lstStyle/>
          <a:p>
            <a:pPr>
              <a:lnSpc>
                <a:spcPct val="80000"/>
              </a:lnSpc>
            </a:pPr>
            <a:endParaRPr lang="en-GB" altLang="en-US" sz="1600"/>
          </a:p>
          <a:p>
            <a:pPr>
              <a:lnSpc>
                <a:spcPct val="80000"/>
              </a:lnSpc>
            </a:pPr>
            <a:r>
              <a:rPr lang="en-GB" altLang="en-US" sz="1600" u="sng"/>
              <a:t>Weaknesses</a:t>
            </a:r>
            <a:r>
              <a:rPr lang="en-GB" altLang="en-US" sz="1600"/>
              <a:t> (Internal factor / Negative influence)</a:t>
            </a:r>
          </a:p>
          <a:p>
            <a:pPr>
              <a:lnSpc>
                <a:spcPct val="80000"/>
              </a:lnSpc>
            </a:pPr>
            <a:endParaRPr lang="en-GB" altLang="en-US" sz="1600"/>
          </a:p>
          <a:p>
            <a:pPr>
              <a:lnSpc>
                <a:spcPct val="80000"/>
              </a:lnSpc>
            </a:pPr>
            <a:r>
              <a:rPr lang="en-GB" altLang="en-US" sz="1600"/>
              <a:t>What are we worst at doing?</a:t>
            </a:r>
          </a:p>
          <a:p>
            <a:pPr>
              <a:lnSpc>
                <a:spcPct val="80000"/>
              </a:lnSpc>
            </a:pPr>
            <a:r>
              <a:rPr lang="en-GB" altLang="en-US" sz="1600"/>
              <a:t>Is our intellectual property outdated?</a:t>
            </a:r>
          </a:p>
          <a:p>
            <a:pPr>
              <a:lnSpc>
                <a:spcPct val="80000"/>
              </a:lnSpc>
            </a:pPr>
            <a:r>
              <a:rPr lang="en-GB" altLang="en-US" sz="1600"/>
              <a:t>What training does our workforce lack?</a:t>
            </a:r>
          </a:p>
          <a:p>
            <a:pPr>
              <a:lnSpc>
                <a:spcPct val="80000"/>
              </a:lnSpc>
            </a:pPr>
            <a:r>
              <a:rPr lang="en-GB" altLang="en-US" sz="1600"/>
              <a:t>What is our financial position?</a:t>
            </a:r>
          </a:p>
          <a:p>
            <a:pPr>
              <a:lnSpc>
                <a:spcPct val="80000"/>
              </a:lnSpc>
            </a:pPr>
            <a:r>
              <a:rPr lang="en-GB" altLang="en-US" sz="1600"/>
              <a:t>What connections and alliances should we have, but don’t?</a:t>
            </a:r>
          </a:p>
          <a:p>
            <a:pPr>
              <a:lnSpc>
                <a:spcPct val="80000"/>
              </a:lnSpc>
            </a:pPr>
            <a:endParaRPr lang="en-GB" altLang="en-US" sz="1600"/>
          </a:p>
          <a:p>
            <a:pPr>
              <a:lnSpc>
                <a:spcPct val="80000"/>
              </a:lnSpc>
            </a:pPr>
            <a:r>
              <a:rPr lang="en-GB" altLang="en-US" sz="1600" u="sng"/>
              <a:t>Threats</a:t>
            </a:r>
            <a:r>
              <a:rPr lang="en-GB" altLang="en-US" sz="1600"/>
              <a:t> (External factors / Negative influence)</a:t>
            </a:r>
          </a:p>
          <a:p>
            <a:pPr>
              <a:lnSpc>
                <a:spcPct val="80000"/>
              </a:lnSpc>
            </a:pPr>
            <a:endParaRPr lang="en-GB" altLang="en-US" sz="1600"/>
          </a:p>
          <a:p>
            <a:pPr>
              <a:lnSpc>
                <a:spcPct val="80000"/>
              </a:lnSpc>
            </a:pPr>
            <a:r>
              <a:rPr lang="en-GB" altLang="en-US" sz="1600"/>
              <a:t>What might our competitors be able to do to hurt us?</a:t>
            </a:r>
          </a:p>
          <a:p>
            <a:pPr>
              <a:lnSpc>
                <a:spcPct val="80000"/>
              </a:lnSpc>
            </a:pPr>
            <a:r>
              <a:rPr lang="en-GB" altLang="en-US" sz="1600"/>
              <a:t>What new legislation might damage our interests?</a:t>
            </a:r>
          </a:p>
          <a:p>
            <a:pPr>
              <a:lnSpc>
                <a:spcPct val="80000"/>
              </a:lnSpc>
            </a:pPr>
            <a:r>
              <a:rPr lang="en-GB" altLang="en-US" sz="1600"/>
              <a:t>What social changes might threaten us?</a:t>
            </a:r>
          </a:p>
          <a:p>
            <a:pPr>
              <a:lnSpc>
                <a:spcPct val="80000"/>
              </a:lnSpc>
            </a:pPr>
            <a:r>
              <a:rPr lang="en-GB" altLang="en-US" sz="1600"/>
              <a:t>How will the economic cycle affect us?</a:t>
            </a:r>
          </a:p>
          <a:p>
            <a:pPr>
              <a:lnSpc>
                <a:spcPct val="80000"/>
              </a:lnSpc>
              <a:buFontTx/>
              <a:buNone/>
            </a:pPr>
            <a:endParaRPr lang="en-GB" altLang="en-US" sz="1600"/>
          </a:p>
          <a:p>
            <a:pPr algn="ctr">
              <a:lnSpc>
                <a:spcPct val="80000"/>
              </a:lnSpc>
              <a:buFontTx/>
              <a:buNone/>
            </a:pPr>
            <a:r>
              <a:rPr lang="en-GB" altLang="en-US" sz="1600"/>
              <a:t>You can also turn a threat into an opportunity or something that is a weakness today might be turned into a strength with some effort.</a:t>
            </a:r>
          </a:p>
          <a:p>
            <a:pPr>
              <a:lnSpc>
                <a:spcPct val="80000"/>
              </a:lnSpc>
            </a:pPr>
            <a:endParaRPr lang="en-GB" altLang="en-US" sz="1600"/>
          </a:p>
          <a:p>
            <a:pPr>
              <a:lnSpc>
                <a:spcPct val="80000"/>
              </a:lnSpc>
            </a:pPr>
            <a:endParaRPr lang="en-GB" altLang="en-US" sz="1600">
              <a:hlinkClick r:id="rId2"/>
            </a:endParaRPr>
          </a:p>
          <a:p>
            <a:pPr>
              <a:lnSpc>
                <a:spcPct val="80000"/>
              </a:lnSpc>
            </a:pPr>
            <a:r>
              <a:rPr lang="en-GB" altLang="en-US" sz="1400">
                <a:hlinkClick r:id="rId2"/>
              </a:rPr>
              <a:t>http://www.professionalacademy.com/news/marketing-theories-swot-analysis</a:t>
            </a:r>
            <a:endParaRPr lang="en-GB" altLang="en-US" sz="1400"/>
          </a:p>
        </p:txBody>
      </p:sp>
    </p:spTree>
    <p:extLst>
      <p:ext uri="{BB962C8B-B14F-4D97-AF65-F5344CB8AC3E}">
        <p14:creationId xmlns:p14="http://schemas.microsoft.com/office/powerpoint/2010/main" val="2319114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normAutofit fontScale="90000"/>
          </a:bodyPr>
          <a:lstStyle/>
          <a:p>
            <a:r>
              <a:rPr lang="en-GB" altLang="en-US" sz="4000"/>
              <a:t>Element 1 – Characteristics of Management Information</a:t>
            </a:r>
          </a:p>
        </p:txBody>
      </p:sp>
      <p:sp>
        <p:nvSpPr>
          <p:cNvPr id="191491" name="Rectangle 3"/>
          <p:cNvSpPr>
            <a:spLocks noGrp="1" noChangeArrowheads="1"/>
          </p:cNvSpPr>
          <p:nvPr>
            <p:ph type="body" sz="half" idx="1"/>
          </p:nvPr>
        </p:nvSpPr>
        <p:spPr>
          <a:xfrm>
            <a:off x="1981201" y="1600201"/>
            <a:ext cx="8075613" cy="4924425"/>
          </a:xfrm>
        </p:spPr>
        <p:txBody>
          <a:bodyPr/>
          <a:lstStyle/>
          <a:p>
            <a:r>
              <a:rPr lang="en-GB" altLang="en-US"/>
              <a:t>For information to be useful to the decision maker, it must have certain characteristics and meet certain criteria.</a:t>
            </a:r>
          </a:p>
          <a:p>
            <a:endParaRPr lang="en-GB" altLang="en-US"/>
          </a:p>
          <a:p>
            <a:endParaRPr lang="en-GB" altLang="en-US"/>
          </a:p>
        </p:txBody>
      </p:sp>
      <p:pic>
        <p:nvPicPr>
          <p:cNvPr id="191492" name="Picture 4" descr="815[1]"/>
          <p:cNvPicPr>
            <a:picLocks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3719513" y="3068638"/>
            <a:ext cx="4038600" cy="30289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625605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r>
              <a:rPr lang="en-GB" altLang="en-US" sz="4000"/>
              <a:t>Element 1 – Characteristics of Management Information</a:t>
            </a:r>
          </a:p>
        </p:txBody>
      </p:sp>
      <p:sp>
        <p:nvSpPr>
          <p:cNvPr id="192515" name="Rectangle 3"/>
          <p:cNvSpPr>
            <a:spLocks noGrp="1" noChangeArrowheads="1"/>
          </p:cNvSpPr>
          <p:nvPr>
            <p:ph type="body" idx="1"/>
          </p:nvPr>
        </p:nvSpPr>
        <p:spPr/>
        <p:txBody>
          <a:bodyPr/>
          <a:lstStyle/>
          <a:p>
            <a:pPr>
              <a:lnSpc>
                <a:spcPct val="80000"/>
              </a:lnSpc>
            </a:pPr>
            <a:endParaRPr lang="en-GB" altLang="en-US" sz="1600" b="1"/>
          </a:p>
          <a:p>
            <a:pPr>
              <a:lnSpc>
                <a:spcPct val="80000"/>
              </a:lnSpc>
            </a:pPr>
            <a:r>
              <a:rPr lang="en-GB" altLang="en-US" sz="1600" b="1"/>
              <a:t>Understandable</a:t>
            </a:r>
            <a:r>
              <a:rPr lang="en-GB" altLang="en-US" sz="1600"/>
              <a:t>:    Since information is already in a summarized form, it must be understood by the receiver so that he will interpret it correctly. He must be able to decode any abbreviations, shorthand notations or any other acronyms contained in the information.</a:t>
            </a:r>
            <a:endParaRPr lang="en-GB" altLang="en-US" sz="1600" b="1"/>
          </a:p>
          <a:p>
            <a:pPr>
              <a:lnSpc>
                <a:spcPct val="80000"/>
              </a:lnSpc>
            </a:pPr>
            <a:r>
              <a:rPr lang="en-GB" altLang="en-US" sz="1600" b="1"/>
              <a:t>Relevant</a:t>
            </a:r>
            <a:r>
              <a:rPr lang="en-GB" altLang="en-US" sz="1600"/>
              <a:t>:   Information is good only if it is relevant. This means that it should be pertinent and meaningful to the decision maker and should be in his area of responsibility.</a:t>
            </a:r>
            <a:endParaRPr lang="en-GB" altLang="en-US" sz="1600" b="1"/>
          </a:p>
          <a:p>
            <a:pPr>
              <a:lnSpc>
                <a:spcPct val="80000"/>
              </a:lnSpc>
            </a:pPr>
            <a:r>
              <a:rPr lang="en-GB" altLang="en-US" sz="1600" b="1"/>
              <a:t>Complete: </a:t>
            </a:r>
            <a:r>
              <a:rPr lang="en-GB" altLang="en-US" sz="1600"/>
              <a:t>It should contain all the facts that are necessary for the decision maker to satisfactorily solve the problem at hand using such information. Nothing important should be left out. Although information cannot always be complete, every reasonable effort should be made to obtain it.</a:t>
            </a:r>
            <a:endParaRPr lang="en-GB" altLang="en-US" sz="1600" b="1"/>
          </a:p>
          <a:p>
            <a:pPr>
              <a:lnSpc>
                <a:spcPct val="80000"/>
              </a:lnSpc>
            </a:pPr>
            <a:r>
              <a:rPr lang="en-GB" altLang="en-US" sz="1600" b="1"/>
              <a:t>Available: </a:t>
            </a:r>
            <a:r>
              <a:rPr lang="en-GB" altLang="en-US" sz="1600"/>
              <a:t>Information may be useless if it is not readily accessible ‘ in the desired form, when it is needed. Advances in technology have made information more accessible today than ever before.</a:t>
            </a:r>
            <a:endParaRPr lang="en-GB" altLang="en-US" sz="1600" b="1"/>
          </a:p>
          <a:p>
            <a:pPr>
              <a:lnSpc>
                <a:spcPct val="80000"/>
              </a:lnSpc>
            </a:pPr>
            <a:r>
              <a:rPr lang="en-GB" altLang="en-US" sz="1600" b="1"/>
              <a:t>Reliable:  </a:t>
            </a:r>
            <a:r>
              <a:rPr lang="en-GB" altLang="en-US" sz="1600"/>
              <a:t>The information should be counted on to be trustworthy. It should be accurate, consistent with facts and verifiable. Inadequate or incorrect information generally leads to decisions of poor quality. For example, sales figures that have not been adjusted for returns and refunds are not reliable.</a:t>
            </a:r>
            <a:endParaRPr lang="en-GB" altLang="en-US" sz="1600" b="1"/>
          </a:p>
        </p:txBody>
      </p:sp>
    </p:spTree>
    <p:extLst>
      <p:ext uri="{BB962C8B-B14F-4D97-AF65-F5344CB8AC3E}">
        <p14:creationId xmlns:p14="http://schemas.microsoft.com/office/powerpoint/2010/main" val="34417027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p:txBody>
          <a:bodyPr/>
          <a:lstStyle/>
          <a:p>
            <a:r>
              <a:rPr lang="en-GB" altLang="en-US" sz="4000"/>
              <a:t>Element 1 – Characteristics of Management Information</a:t>
            </a:r>
          </a:p>
        </p:txBody>
      </p:sp>
      <p:sp>
        <p:nvSpPr>
          <p:cNvPr id="193539" name="Rectangle 3"/>
          <p:cNvSpPr>
            <a:spLocks noGrp="1" noChangeArrowheads="1"/>
          </p:cNvSpPr>
          <p:nvPr>
            <p:ph type="body" idx="1"/>
          </p:nvPr>
        </p:nvSpPr>
        <p:spPr/>
        <p:txBody>
          <a:bodyPr/>
          <a:lstStyle/>
          <a:p>
            <a:pPr>
              <a:lnSpc>
                <a:spcPct val="80000"/>
              </a:lnSpc>
            </a:pPr>
            <a:endParaRPr lang="en-GB" altLang="en-US" sz="1800" b="1"/>
          </a:p>
          <a:p>
            <a:pPr>
              <a:lnSpc>
                <a:spcPct val="80000"/>
              </a:lnSpc>
            </a:pPr>
            <a:r>
              <a:rPr lang="en-GB" altLang="en-US" sz="1800" b="1"/>
              <a:t>Concise:  </a:t>
            </a:r>
            <a:r>
              <a:rPr lang="en-GB" altLang="en-US" sz="1800"/>
              <a:t>Too much information is a big burden on management and cannot be processed in time and accurately due to “bounded rationality”. Bounded rationality determines the limits of the thinking process which cannot sort out and process large amounts of information. Accordingly, information should be to the point and just enough – no more, no less.</a:t>
            </a:r>
            <a:endParaRPr lang="en-GB" altLang="en-US" sz="1800" b="1"/>
          </a:p>
          <a:p>
            <a:pPr>
              <a:lnSpc>
                <a:spcPct val="80000"/>
              </a:lnSpc>
            </a:pPr>
            <a:r>
              <a:rPr lang="en-GB" altLang="en-US" sz="1800" b="1"/>
              <a:t>Timely: </a:t>
            </a:r>
            <a:r>
              <a:rPr lang="en-GB" altLang="en-US" sz="1800"/>
              <a:t>Information must be delivered at the right time and the right place to the right person. Premature information can become obsolete or be forgotten by the time it is actually needed. Similarly, some crucial decisions can be delayed because proper and necessary information is not available in time, resulting in missed opportunities. Accordingly the time gap between collection of data and the presentation of the proper information to the decision maker must be reduced as much as possible.</a:t>
            </a:r>
            <a:endParaRPr lang="en-GB" altLang="en-US" sz="1800" b="1"/>
          </a:p>
          <a:p>
            <a:pPr>
              <a:lnSpc>
                <a:spcPct val="80000"/>
              </a:lnSpc>
            </a:pPr>
            <a:r>
              <a:rPr lang="en-GB" altLang="en-US" sz="1800" b="1"/>
              <a:t>Cost-effective:	</a:t>
            </a:r>
            <a:r>
              <a:rPr lang="en-GB" altLang="en-US" sz="1800"/>
              <a:t>The information is not desirable if the solution is more costly than the problem. The cost of gathering data and processing it into information must be weighed against the benefits derived from using such information.  </a:t>
            </a:r>
            <a:endParaRPr lang="en-GB" altLang="en-US" sz="1800">
              <a:hlinkClick r:id="rId2"/>
            </a:endParaRPr>
          </a:p>
          <a:p>
            <a:pPr>
              <a:lnSpc>
                <a:spcPct val="80000"/>
              </a:lnSpc>
            </a:pPr>
            <a:r>
              <a:rPr lang="en-GB" altLang="en-US" sz="1200">
                <a:hlinkClick r:id="rId2"/>
              </a:rPr>
              <a:t>http://www.yourarticlelibrary.com/management/8-characteristics-of-good-management-information-systems-explained/3483</a:t>
            </a:r>
            <a:r>
              <a:rPr lang="en-GB" altLang="en-US" sz="1800">
                <a:hlinkClick r:id="rId2"/>
              </a:rPr>
              <a:t>/</a:t>
            </a:r>
            <a:r>
              <a:rPr lang="en-GB" altLang="en-US" sz="1800"/>
              <a:t> </a:t>
            </a:r>
          </a:p>
          <a:p>
            <a:pPr>
              <a:lnSpc>
                <a:spcPct val="80000"/>
              </a:lnSpc>
            </a:pPr>
            <a:endParaRPr lang="en-GB" altLang="en-US" sz="1800"/>
          </a:p>
        </p:txBody>
      </p:sp>
    </p:spTree>
    <p:extLst>
      <p:ext uri="{BB962C8B-B14F-4D97-AF65-F5344CB8AC3E}">
        <p14:creationId xmlns:p14="http://schemas.microsoft.com/office/powerpoint/2010/main" val="1634745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Grp="1" noChangeArrowheads="1"/>
          </p:cNvSpPr>
          <p:nvPr>
            <p:ph type="title"/>
          </p:nvPr>
        </p:nvSpPr>
        <p:spPr/>
        <p:txBody>
          <a:bodyPr/>
          <a:lstStyle/>
          <a:p>
            <a:r>
              <a:rPr lang="en-GB" altLang="en-US" sz="4000"/>
              <a:t>Element 1 – Characteristics of Management Information</a:t>
            </a:r>
          </a:p>
        </p:txBody>
      </p:sp>
      <p:pic>
        <p:nvPicPr>
          <p:cNvPr id="208899"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8423182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p:txBody>
          <a:bodyPr/>
          <a:lstStyle/>
          <a:p>
            <a:r>
              <a:rPr lang="en-GB" altLang="en-US" sz="4000"/>
              <a:t>Element 1 – Characteristics of Management Information</a:t>
            </a:r>
          </a:p>
        </p:txBody>
      </p:sp>
      <p:pic>
        <p:nvPicPr>
          <p:cNvPr id="209923"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3704859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p:txBody>
          <a:bodyPr/>
          <a:lstStyle/>
          <a:p>
            <a:r>
              <a:rPr lang="en-GB" altLang="en-US" sz="4000"/>
              <a:t>Element 1 – Characteristics of Management Information</a:t>
            </a:r>
          </a:p>
        </p:txBody>
      </p:sp>
      <p:pic>
        <p:nvPicPr>
          <p:cNvPr id="210947"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992313" y="1628776"/>
            <a:ext cx="8229600" cy="4525963"/>
          </a:xfrm>
        </p:spPr>
      </p:pic>
      <p:sp>
        <p:nvSpPr>
          <p:cNvPr id="210948" name="Text Box 4"/>
          <p:cNvSpPr txBox="1">
            <a:spLocks noChangeArrowheads="1"/>
          </p:cNvSpPr>
          <p:nvPr/>
        </p:nvSpPr>
        <p:spPr bwMode="auto">
          <a:xfrm>
            <a:off x="1524000" y="6092826"/>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a:t>Source: NAO Report 2011. Use of Information to manage the Logistics Supply Chain</a:t>
            </a:r>
          </a:p>
        </p:txBody>
      </p:sp>
    </p:spTree>
    <p:extLst>
      <p:ext uri="{BB962C8B-B14F-4D97-AF65-F5344CB8AC3E}">
        <p14:creationId xmlns:p14="http://schemas.microsoft.com/office/powerpoint/2010/main" val="28258305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sz="4000"/>
              <a:t>Element 1 – External Information</a:t>
            </a:r>
          </a:p>
        </p:txBody>
      </p:sp>
      <p:sp>
        <p:nvSpPr>
          <p:cNvPr id="7171" name="Rectangle 3"/>
          <p:cNvSpPr>
            <a:spLocks noGrp="1" noChangeArrowheads="1"/>
          </p:cNvSpPr>
          <p:nvPr>
            <p:ph type="body" idx="1"/>
          </p:nvPr>
        </p:nvSpPr>
        <p:spPr/>
        <p:txBody>
          <a:bodyPr/>
          <a:lstStyle/>
          <a:p>
            <a:r>
              <a:rPr lang="en-GB" altLang="en-US"/>
              <a:t>Main requirements of environmental scanning process</a:t>
            </a:r>
          </a:p>
          <a:p>
            <a:endParaRPr lang="en-GB" altLang="en-US"/>
          </a:p>
          <a:p>
            <a:r>
              <a:rPr lang="en-GB" altLang="en-US"/>
              <a:t>Roles in organisational learning</a:t>
            </a:r>
          </a:p>
          <a:p>
            <a:endParaRPr lang="en-GB" altLang="en-US"/>
          </a:p>
          <a:p>
            <a:r>
              <a:rPr lang="en-GB" altLang="en-US"/>
              <a:t>Types of information</a:t>
            </a:r>
          </a:p>
        </p:txBody>
      </p:sp>
    </p:spTree>
    <p:extLst>
      <p:ext uri="{BB962C8B-B14F-4D97-AF65-F5344CB8AC3E}">
        <p14:creationId xmlns:p14="http://schemas.microsoft.com/office/powerpoint/2010/main" val="3219116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r>
              <a:rPr lang="en-GB" altLang="en-US" sz="4000"/>
              <a:t>Element 1 – External Information</a:t>
            </a:r>
          </a:p>
        </p:txBody>
      </p:sp>
      <p:sp>
        <p:nvSpPr>
          <p:cNvPr id="194563" name="Rectangle 3"/>
          <p:cNvSpPr>
            <a:spLocks noGrp="1" noChangeArrowheads="1"/>
          </p:cNvSpPr>
          <p:nvPr>
            <p:ph type="body" idx="1"/>
          </p:nvPr>
        </p:nvSpPr>
        <p:spPr/>
        <p:txBody>
          <a:bodyPr/>
          <a:lstStyle/>
          <a:p>
            <a:pPr>
              <a:lnSpc>
                <a:spcPct val="80000"/>
              </a:lnSpc>
            </a:pPr>
            <a:endParaRPr lang="en-GB" altLang="en-US" sz="1800"/>
          </a:p>
          <a:p>
            <a:pPr>
              <a:lnSpc>
                <a:spcPct val="80000"/>
              </a:lnSpc>
            </a:pPr>
            <a:r>
              <a:rPr lang="en-GB" altLang="en-US" sz="1800"/>
              <a:t>Environmental scanning is the acquisition and use of information about events, trends, and relationships in an organisation's external environment, the knowledge of which would assist management in planning the organization's future course of action. </a:t>
            </a:r>
          </a:p>
          <a:p>
            <a:pPr>
              <a:lnSpc>
                <a:spcPct val="80000"/>
              </a:lnSpc>
            </a:pPr>
            <a:endParaRPr lang="en-GB" altLang="en-US" sz="1800"/>
          </a:p>
          <a:p>
            <a:pPr>
              <a:lnSpc>
                <a:spcPct val="80000"/>
              </a:lnSpc>
            </a:pPr>
            <a:r>
              <a:rPr lang="en-GB" altLang="en-US" sz="1800"/>
              <a:t>Depending on the organisation's beliefs about environmental analysability and the extent that it intrudes into the environment to understand it, four modes of scanning may be differentiated: undirected viewing, conditioned viewing, enacting, and searching. We analyze each mode of scanning by examining its characteristic information needs, information seeking, and information use behaviours.</a:t>
            </a:r>
          </a:p>
          <a:p>
            <a:pPr>
              <a:lnSpc>
                <a:spcPct val="80000"/>
              </a:lnSpc>
            </a:pPr>
            <a:endParaRPr lang="en-GB" altLang="en-US" sz="1800"/>
          </a:p>
          <a:p>
            <a:pPr>
              <a:lnSpc>
                <a:spcPct val="80000"/>
              </a:lnSpc>
            </a:pPr>
            <a:r>
              <a:rPr lang="en-GB" altLang="en-US" sz="1800"/>
              <a:t>In addition, we analyse organisational learning processes by considering the sense making, knowledge creating and decision making processes at work in each mode.</a:t>
            </a:r>
          </a:p>
          <a:p>
            <a:pPr>
              <a:lnSpc>
                <a:spcPct val="80000"/>
              </a:lnSpc>
            </a:pPr>
            <a:endParaRPr lang="en-GB" altLang="en-US" sz="1800"/>
          </a:p>
          <a:p>
            <a:pPr>
              <a:lnSpc>
                <a:spcPct val="80000"/>
              </a:lnSpc>
            </a:pPr>
            <a:r>
              <a:rPr lang="en-GB" altLang="en-US" sz="1800" b="1" i="1">
                <a:hlinkClick r:id="rId2"/>
              </a:rPr>
              <a:t>Aguilar, 1967</a:t>
            </a:r>
            <a:r>
              <a:rPr lang="en-GB" altLang="en-US" sz="1800" b="1" i="1"/>
              <a:t>, </a:t>
            </a:r>
            <a:r>
              <a:rPr lang="en-GB" altLang="en-US" sz="1800" b="1" i="1">
                <a:hlinkClick r:id="rId3"/>
              </a:rPr>
              <a:t>Choo &amp; Auster, 1993</a:t>
            </a:r>
            <a:r>
              <a:rPr lang="en-GB" altLang="en-US" sz="1800"/>
              <a:t> </a:t>
            </a:r>
          </a:p>
        </p:txBody>
      </p:sp>
    </p:spTree>
    <p:extLst>
      <p:ext uri="{BB962C8B-B14F-4D97-AF65-F5344CB8AC3E}">
        <p14:creationId xmlns:p14="http://schemas.microsoft.com/office/powerpoint/2010/main" val="13941224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lstStyle/>
          <a:p>
            <a:r>
              <a:rPr lang="en-GB" altLang="en-US" sz="4000"/>
              <a:t>Element 1 – External Information</a:t>
            </a:r>
          </a:p>
        </p:txBody>
      </p:sp>
      <p:pic>
        <p:nvPicPr>
          <p:cNvPr id="195588" name="Picture 4" descr="http://www.informationr.net/ir/7-1/p112fig1.gif"/>
          <p:cNvPicPr>
            <a:picLocks noChangeAspect="1" noChangeArrowheads="1"/>
          </p:cNvPicPr>
          <p:nvPr>
            <p:ph idx="1"/>
          </p:nvPr>
        </p:nvPicPr>
        <p:blipFill>
          <a:blip r:embed="rId2" r:link="rId3">
            <a:extLst>
              <a:ext uri="{28A0092B-C50C-407E-A947-70E740481C1C}">
                <a14:useLocalDpi xmlns:a14="http://schemas.microsoft.com/office/drawing/2010/main" val="0"/>
              </a:ext>
            </a:extLst>
          </a:blip>
          <a:srcRect/>
          <a:stretch>
            <a:fillRect/>
          </a:stretch>
        </p:blipFill>
        <p:spPr>
          <a:xfrm>
            <a:off x="2711451" y="1412876"/>
            <a:ext cx="6913563" cy="4537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5590" name="Text Box 6"/>
          <p:cNvSpPr txBox="1">
            <a:spLocks noChangeArrowheads="1"/>
          </p:cNvSpPr>
          <p:nvPr/>
        </p:nvSpPr>
        <p:spPr bwMode="auto">
          <a:xfrm>
            <a:off x="2351089" y="5949951"/>
            <a:ext cx="79216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b="1"/>
              <a:t>Conceptual Framework for Environmental Scanning (</a:t>
            </a:r>
            <a:r>
              <a:rPr lang="en-GB" altLang="en-US" b="1">
                <a:hlinkClick r:id="rId4"/>
              </a:rPr>
              <a:t>Choo 2001</a:t>
            </a:r>
            <a:r>
              <a:rPr lang="en-GB" altLang="en-US" b="1"/>
              <a:t>: 86</a:t>
            </a:r>
            <a:r>
              <a:rPr lang="en-GB" altLang="en-US"/>
              <a:t> </a:t>
            </a:r>
          </a:p>
        </p:txBody>
      </p:sp>
    </p:spTree>
    <p:extLst>
      <p:ext uri="{BB962C8B-B14F-4D97-AF65-F5344CB8AC3E}">
        <p14:creationId xmlns:p14="http://schemas.microsoft.com/office/powerpoint/2010/main" val="30961353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p:txBody>
          <a:bodyPr/>
          <a:lstStyle/>
          <a:p>
            <a:r>
              <a:rPr lang="en-GB" altLang="en-US" sz="4000"/>
              <a:t>Element 1 – External Information</a:t>
            </a:r>
          </a:p>
        </p:txBody>
      </p:sp>
      <p:sp>
        <p:nvSpPr>
          <p:cNvPr id="196611" name="Rectangle 3"/>
          <p:cNvSpPr>
            <a:spLocks noGrp="1" noChangeArrowheads="1"/>
          </p:cNvSpPr>
          <p:nvPr>
            <p:ph type="body" idx="1"/>
          </p:nvPr>
        </p:nvSpPr>
        <p:spPr>
          <a:xfrm>
            <a:off x="1981200" y="1268413"/>
            <a:ext cx="8229600" cy="5256212"/>
          </a:xfrm>
        </p:spPr>
        <p:txBody>
          <a:bodyPr>
            <a:normAutofit lnSpcReduction="10000"/>
          </a:bodyPr>
          <a:lstStyle/>
          <a:p>
            <a:pPr>
              <a:lnSpc>
                <a:spcPct val="80000"/>
              </a:lnSpc>
              <a:buFontTx/>
              <a:buNone/>
            </a:pPr>
            <a:endParaRPr lang="en-GB" altLang="en-US" sz="1600" b="1"/>
          </a:p>
          <a:p>
            <a:pPr>
              <a:lnSpc>
                <a:spcPct val="80000"/>
              </a:lnSpc>
              <a:buFontTx/>
              <a:buNone/>
            </a:pPr>
            <a:r>
              <a:rPr lang="en-GB" altLang="en-US" sz="1600" b="1"/>
              <a:t>Situational dimensions</a:t>
            </a:r>
            <a:r>
              <a:rPr lang="en-GB" altLang="en-US" sz="1600"/>
              <a:t> are often examined by measuring the perceived uncertainty of the external environment, typically in terms of the complexity and rate of change of the environment</a:t>
            </a:r>
          </a:p>
          <a:p>
            <a:pPr>
              <a:lnSpc>
                <a:spcPct val="80000"/>
              </a:lnSpc>
              <a:buFontTx/>
              <a:buNone/>
            </a:pPr>
            <a:endParaRPr lang="en-GB" altLang="en-US" sz="1600"/>
          </a:p>
          <a:p>
            <a:pPr>
              <a:lnSpc>
                <a:spcPct val="80000"/>
              </a:lnSpc>
              <a:buFontTx/>
              <a:buNone/>
            </a:pPr>
            <a:r>
              <a:rPr lang="en-GB" altLang="en-US" sz="1600" b="1"/>
              <a:t>Organizational strategies</a:t>
            </a:r>
            <a:r>
              <a:rPr lang="en-GB" altLang="en-US" sz="1600"/>
              <a:t> refer to the pattern of organizational actions vis-a-vis the outside environment, and two examples of well-known strategy typologies are those developed by </a:t>
            </a:r>
            <a:r>
              <a:rPr lang="en-GB" altLang="en-US" sz="1600">
                <a:hlinkClick r:id="rId2"/>
              </a:rPr>
              <a:t>Miles &amp; Snow</a:t>
            </a:r>
            <a:r>
              <a:rPr lang="en-GB" altLang="en-US" sz="1600"/>
              <a:t> (1978) (defender, prospector, analyzer), and </a:t>
            </a:r>
            <a:r>
              <a:rPr lang="en-GB" altLang="en-US" sz="1600">
                <a:hlinkClick r:id="rId3"/>
              </a:rPr>
              <a:t>Porter</a:t>
            </a:r>
            <a:r>
              <a:rPr lang="en-GB" altLang="en-US" sz="1600"/>
              <a:t> (1985) (overall cost leadership, differentiation, focus).</a:t>
            </a:r>
          </a:p>
          <a:p>
            <a:pPr>
              <a:lnSpc>
                <a:spcPct val="80000"/>
              </a:lnSpc>
              <a:buFontTx/>
              <a:buNone/>
            </a:pPr>
            <a:endParaRPr lang="en-GB" altLang="en-US" sz="1600"/>
          </a:p>
          <a:p>
            <a:pPr>
              <a:lnSpc>
                <a:spcPct val="80000"/>
              </a:lnSpc>
              <a:buFontTx/>
              <a:buNone/>
            </a:pPr>
            <a:r>
              <a:rPr lang="en-GB" altLang="en-US" sz="1600" b="1"/>
              <a:t>Managerial traits</a:t>
            </a:r>
            <a:r>
              <a:rPr lang="en-GB" altLang="en-US" sz="1600"/>
              <a:t> that have been studied include the managers' functional specialty, hierarchical level, and cognitive style. </a:t>
            </a:r>
          </a:p>
          <a:p>
            <a:pPr>
              <a:lnSpc>
                <a:spcPct val="80000"/>
              </a:lnSpc>
              <a:buFontTx/>
              <a:buNone/>
            </a:pPr>
            <a:r>
              <a:rPr lang="en-GB" altLang="en-US" sz="1600"/>
              <a:t>	Scanning as a form of </a:t>
            </a:r>
            <a:r>
              <a:rPr lang="en-GB" altLang="en-US" sz="1600" b="1"/>
              <a:t>information behaviour</a:t>
            </a:r>
            <a:r>
              <a:rPr lang="en-GB" altLang="en-US" sz="1600"/>
              <a:t> is composed of information needs, information seeking, and information use. </a:t>
            </a:r>
          </a:p>
          <a:p>
            <a:pPr>
              <a:lnSpc>
                <a:spcPct val="80000"/>
              </a:lnSpc>
              <a:buFontTx/>
              <a:buNone/>
            </a:pPr>
            <a:r>
              <a:rPr lang="en-GB" altLang="en-US" sz="1600"/>
              <a:t>	In the context of environmental scanning, information needs often refer to the focus and scope of scanning, particularly the environmental sectors where scanning is more intense. Information seeking has been examined in terms of the sources that are used to scan the environment as well as the organizational methods and systems deployed to monitor the environment.</a:t>
            </a:r>
          </a:p>
          <a:p>
            <a:pPr>
              <a:lnSpc>
                <a:spcPct val="80000"/>
              </a:lnSpc>
              <a:buFontTx/>
              <a:buNone/>
            </a:pPr>
            <a:endParaRPr lang="en-GB" altLang="en-US" sz="1600"/>
          </a:p>
          <a:p>
            <a:pPr>
              <a:lnSpc>
                <a:spcPct val="80000"/>
              </a:lnSpc>
              <a:buFontTx/>
              <a:buNone/>
            </a:pPr>
            <a:r>
              <a:rPr lang="en-GB" altLang="en-US" sz="1600"/>
              <a:t>	Finally, information use is usually looked at in relation to decision making, strategic planning, or equivocally reduction. </a:t>
            </a:r>
          </a:p>
        </p:txBody>
      </p:sp>
    </p:spTree>
    <p:extLst>
      <p:ext uri="{BB962C8B-B14F-4D97-AF65-F5344CB8AC3E}">
        <p14:creationId xmlns:p14="http://schemas.microsoft.com/office/powerpoint/2010/main" val="13278336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p:txBody>
          <a:bodyPr/>
          <a:lstStyle/>
          <a:p>
            <a:r>
              <a:rPr lang="en-GB" altLang="en-US" sz="4000"/>
              <a:t>Element 1 – External Information</a:t>
            </a:r>
          </a:p>
        </p:txBody>
      </p:sp>
      <p:pic>
        <p:nvPicPr>
          <p:cNvPr id="197636" name="Picture 4" descr="http://www.informationr.net/ir/7-1/p112fig2.gif"/>
          <p:cNvPicPr>
            <a:picLocks noChangeAspect="1" noChangeArrowheads="1"/>
          </p:cNvPicPr>
          <p:nvPr>
            <p:ph idx="1"/>
          </p:nvPr>
        </p:nvPicPr>
        <p:blipFill>
          <a:blip r:embed="rId2" r:link="rId3">
            <a:extLst>
              <a:ext uri="{28A0092B-C50C-407E-A947-70E740481C1C}">
                <a14:useLocalDpi xmlns:a14="http://schemas.microsoft.com/office/drawing/2010/main" val="0"/>
              </a:ext>
            </a:extLst>
          </a:blip>
          <a:srcRect/>
          <a:stretch>
            <a:fillRect/>
          </a:stretch>
        </p:blipFill>
        <p:spPr>
          <a:xfrm>
            <a:off x="2279650" y="1268413"/>
            <a:ext cx="7848600" cy="50403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7638" name="Text Box 6"/>
          <p:cNvSpPr txBox="1">
            <a:spLocks noChangeArrowheads="1"/>
          </p:cNvSpPr>
          <p:nvPr/>
        </p:nvSpPr>
        <p:spPr bwMode="auto">
          <a:xfrm>
            <a:off x="1847851" y="6308725"/>
            <a:ext cx="86407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400" b="1"/>
              <a:t>Summary of Principal Findings from Research on Environmental Scanning (</a:t>
            </a:r>
            <a:r>
              <a:rPr lang="en-GB" altLang="en-US" sz="1400" b="1">
                <a:hlinkClick r:id="rId4"/>
              </a:rPr>
              <a:t>Choo, 2001</a:t>
            </a:r>
            <a:r>
              <a:rPr lang="en-GB" altLang="en-US" sz="1400" b="1"/>
              <a:t>)</a:t>
            </a:r>
            <a:r>
              <a:rPr lang="en-GB" altLang="en-US" sz="1400"/>
              <a:t> </a:t>
            </a:r>
          </a:p>
        </p:txBody>
      </p:sp>
    </p:spTree>
    <p:extLst>
      <p:ext uri="{BB962C8B-B14F-4D97-AF65-F5344CB8AC3E}">
        <p14:creationId xmlns:p14="http://schemas.microsoft.com/office/powerpoint/2010/main" val="31540978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ChangeArrowheads="1"/>
          </p:cNvSpPr>
          <p:nvPr>
            <p:ph type="title"/>
          </p:nvPr>
        </p:nvSpPr>
        <p:spPr/>
        <p:txBody>
          <a:bodyPr/>
          <a:lstStyle/>
          <a:p>
            <a:r>
              <a:rPr lang="en-GB" altLang="en-US" sz="4000"/>
              <a:t>Element 1 – External Information</a:t>
            </a:r>
          </a:p>
        </p:txBody>
      </p:sp>
      <p:sp>
        <p:nvSpPr>
          <p:cNvPr id="201731" name="Rectangle 3"/>
          <p:cNvSpPr>
            <a:spLocks noGrp="1" noChangeArrowheads="1"/>
          </p:cNvSpPr>
          <p:nvPr>
            <p:ph type="body" idx="1"/>
          </p:nvPr>
        </p:nvSpPr>
        <p:spPr>
          <a:xfrm>
            <a:off x="1981200" y="1268414"/>
            <a:ext cx="8229600" cy="5329237"/>
          </a:xfrm>
        </p:spPr>
        <p:txBody>
          <a:bodyPr/>
          <a:lstStyle/>
          <a:p>
            <a:pPr>
              <a:lnSpc>
                <a:spcPct val="80000"/>
              </a:lnSpc>
            </a:pPr>
            <a:endParaRPr lang="en-GB" altLang="en-US" sz="1400" b="1"/>
          </a:p>
          <a:p>
            <a:pPr>
              <a:lnSpc>
                <a:spcPct val="80000"/>
              </a:lnSpc>
            </a:pPr>
            <a:r>
              <a:rPr lang="en-GB" altLang="en-US" sz="1800" b="1"/>
              <a:t>Environmental scanning as information seeking and organizational learning</a:t>
            </a:r>
            <a:r>
              <a:rPr lang="en-GB" altLang="en-US" sz="1400" b="1"/>
              <a:t>.</a:t>
            </a:r>
          </a:p>
          <a:p>
            <a:pPr>
              <a:lnSpc>
                <a:spcPct val="80000"/>
              </a:lnSpc>
            </a:pPr>
            <a:endParaRPr lang="en-GB" altLang="en-US" sz="1400" b="1" i="1"/>
          </a:p>
          <a:p>
            <a:pPr>
              <a:lnSpc>
                <a:spcPct val="80000"/>
              </a:lnSpc>
            </a:pPr>
            <a:r>
              <a:rPr lang="en-GB" altLang="en-US" sz="2000"/>
              <a:t>In the ensuing sections, we will analyse each mode of scanning by examining its characteristic information needs, information seeking, and information use behaviours. In addition, we analyse organizational learning processes by considering the sense making, knowledge creating and decision making processes at work in each mode. </a:t>
            </a:r>
          </a:p>
          <a:p>
            <a:pPr>
              <a:lnSpc>
                <a:spcPct val="80000"/>
              </a:lnSpc>
            </a:pPr>
            <a:r>
              <a:rPr lang="en-GB" altLang="en-US" sz="2000"/>
              <a:t>An organisation processes information to make sense of its environment, to create new knowledge, and to make decisions (</a:t>
            </a:r>
            <a:r>
              <a:rPr lang="en-GB" altLang="en-US" sz="2000">
                <a:hlinkClick r:id="rId2"/>
              </a:rPr>
              <a:t>Choo, 1998</a:t>
            </a:r>
            <a:r>
              <a:rPr lang="en-GB" altLang="en-US" sz="2000"/>
              <a:t>). </a:t>
            </a:r>
          </a:p>
          <a:p>
            <a:pPr>
              <a:lnSpc>
                <a:spcPct val="80000"/>
              </a:lnSpc>
            </a:pPr>
            <a:endParaRPr lang="en-GB" altLang="en-US" sz="2000"/>
          </a:p>
          <a:p>
            <a:pPr>
              <a:lnSpc>
                <a:spcPct val="80000"/>
              </a:lnSpc>
            </a:pPr>
            <a:r>
              <a:rPr lang="en-GB" altLang="en-US" sz="2000" b="1"/>
              <a:t>Sense making</a:t>
            </a:r>
            <a:r>
              <a:rPr lang="en-GB" altLang="en-US" sz="2000"/>
              <a:t> is induced by changes in the environment that create discontinuity in the flow of experience engaging the people and activities of an organisation. People enact or actively construct the environment that they attend to by bracketing experience, and by creating new features in the environment (</a:t>
            </a:r>
            <a:r>
              <a:rPr lang="en-GB" altLang="en-US" sz="2000">
                <a:hlinkClick r:id="rId3"/>
              </a:rPr>
              <a:t>Weick, 1995</a:t>
            </a:r>
            <a:r>
              <a:rPr lang="en-GB" altLang="en-US" sz="2000"/>
              <a:t>). </a:t>
            </a:r>
          </a:p>
        </p:txBody>
      </p:sp>
    </p:spTree>
    <p:extLst>
      <p:ext uri="{BB962C8B-B14F-4D97-AF65-F5344CB8AC3E}">
        <p14:creationId xmlns:p14="http://schemas.microsoft.com/office/powerpoint/2010/main" val="153281115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p:txBody>
          <a:bodyPr/>
          <a:lstStyle/>
          <a:p>
            <a:r>
              <a:rPr lang="en-GB" altLang="en-US" sz="4000"/>
              <a:t>Element 1 – External Information</a:t>
            </a:r>
          </a:p>
        </p:txBody>
      </p:sp>
      <p:sp>
        <p:nvSpPr>
          <p:cNvPr id="202755" name="Rectangle 3"/>
          <p:cNvSpPr>
            <a:spLocks noGrp="1" noChangeArrowheads="1"/>
          </p:cNvSpPr>
          <p:nvPr>
            <p:ph type="body" idx="1"/>
          </p:nvPr>
        </p:nvSpPr>
        <p:spPr>
          <a:xfrm>
            <a:off x="1981200" y="1268413"/>
            <a:ext cx="8229600" cy="4857750"/>
          </a:xfrm>
        </p:spPr>
        <p:txBody>
          <a:bodyPr/>
          <a:lstStyle/>
          <a:p>
            <a:pPr>
              <a:lnSpc>
                <a:spcPct val="80000"/>
              </a:lnSpc>
            </a:pPr>
            <a:endParaRPr lang="en-GB" altLang="en-US" sz="2000"/>
          </a:p>
          <a:p>
            <a:pPr>
              <a:lnSpc>
                <a:spcPct val="80000"/>
              </a:lnSpc>
            </a:pPr>
            <a:r>
              <a:rPr lang="en-GB" altLang="en-US" sz="2000"/>
              <a:t>Organisational sense making can be driven by beliefs or by actions (</a:t>
            </a:r>
            <a:r>
              <a:rPr lang="en-GB" altLang="en-US" sz="2000">
                <a:hlinkClick r:id="rId2"/>
              </a:rPr>
              <a:t>Weick, 1995</a:t>
            </a:r>
            <a:r>
              <a:rPr lang="en-GB" altLang="en-US" sz="2000"/>
              <a:t>).</a:t>
            </a:r>
          </a:p>
          <a:p>
            <a:pPr>
              <a:lnSpc>
                <a:spcPct val="80000"/>
              </a:lnSpc>
            </a:pPr>
            <a:r>
              <a:rPr lang="en-GB" altLang="en-US" sz="2000"/>
              <a:t>In belief-driven processes, people start from an initial set of beliefs that are sufficiently clear and plausible, and use them as nodes to connect more and more information into larger structures of meaning. </a:t>
            </a:r>
          </a:p>
          <a:p>
            <a:pPr>
              <a:lnSpc>
                <a:spcPct val="80000"/>
              </a:lnSpc>
            </a:pPr>
            <a:r>
              <a:rPr lang="en-GB" altLang="en-US" sz="2000"/>
              <a:t>People may use beliefs as expectations to guide the choice of plausible interpretations, or they may argue about beliefs and their relevance when these beliefs conflict with current information. In action-driven processes, people start from their actions and grow their structures of meaning around them, modifying the structures in order to give significance to those actions.</a:t>
            </a:r>
          </a:p>
          <a:p>
            <a:pPr>
              <a:lnSpc>
                <a:spcPct val="80000"/>
              </a:lnSpc>
            </a:pPr>
            <a:r>
              <a:rPr lang="en-GB" altLang="en-US" sz="2000"/>
              <a:t>People may create meaning to justify actions that they are already committed to, or they may create meaning to explain actions that have been taken to manipulate the environment.</a:t>
            </a:r>
            <a:r>
              <a:rPr lang="en-GB" altLang="en-US" sz="1400"/>
              <a:t> </a:t>
            </a:r>
          </a:p>
          <a:p>
            <a:pPr>
              <a:lnSpc>
                <a:spcPct val="80000"/>
              </a:lnSpc>
            </a:pPr>
            <a:endParaRPr lang="en-GB" altLang="en-US" sz="1400"/>
          </a:p>
        </p:txBody>
      </p:sp>
    </p:spTree>
    <p:extLst>
      <p:ext uri="{BB962C8B-B14F-4D97-AF65-F5344CB8AC3E}">
        <p14:creationId xmlns:p14="http://schemas.microsoft.com/office/powerpoint/2010/main" val="42069188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r>
              <a:rPr lang="en-GB" altLang="en-US" sz="4000"/>
              <a:t>Element 1 – External Information</a:t>
            </a:r>
          </a:p>
        </p:txBody>
      </p:sp>
      <p:sp>
        <p:nvSpPr>
          <p:cNvPr id="203779" name="Rectangle 3"/>
          <p:cNvSpPr>
            <a:spLocks noGrp="1" noChangeArrowheads="1"/>
          </p:cNvSpPr>
          <p:nvPr>
            <p:ph type="body" idx="1"/>
          </p:nvPr>
        </p:nvSpPr>
        <p:spPr/>
        <p:txBody>
          <a:bodyPr/>
          <a:lstStyle/>
          <a:p>
            <a:pPr>
              <a:lnSpc>
                <a:spcPct val="90000"/>
              </a:lnSpc>
            </a:pPr>
            <a:r>
              <a:rPr lang="en-GB" altLang="en-US" sz="2400" u="sng"/>
              <a:t>Tacit knowledge</a:t>
            </a:r>
            <a:r>
              <a:rPr lang="en-GB" altLang="en-US" sz="2400"/>
              <a:t> is the personal knowledge that is learned through extended periods of experiencing and doing a task, during which the individual develops a feel for and a capacity to make intuitive judgements about the successful execution of the activity. </a:t>
            </a:r>
          </a:p>
          <a:p>
            <a:pPr>
              <a:lnSpc>
                <a:spcPct val="90000"/>
              </a:lnSpc>
            </a:pPr>
            <a:r>
              <a:rPr lang="en-GB" altLang="en-US" sz="2400" u="sng"/>
              <a:t>Explicit knowledge</a:t>
            </a:r>
            <a:r>
              <a:rPr lang="en-GB" altLang="en-US" sz="2400"/>
              <a:t> is knowledge that is expressed formally using a system of symbols, and may be object-based or rule-based. Knowledge is object-based when it is represented using strings of symbols (documents, software code), or is embodied in physical entities (equipment, substances).</a:t>
            </a:r>
          </a:p>
          <a:p>
            <a:pPr>
              <a:lnSpc>
                <a:spcPct val="90000"/>
              </a:lnSpc>
            </a:pPr>
            <a:r>
              <a:rPr lang="en-GB" altLang="en-US" sz="2400" u="sng"/>
              <a:t>Explicit knowledge</a:t>
            </a:r>
            <a:r>
              <a:rPr lang="en-GB" altLang="en-US" sz="2400"/>
              <a:t> is rule-based when the knowledge is codified into rules, routines, or operating procedures. </a:t>
            </a:r>
          </a:p>
          <a:p>
            <a:pPr>
              <a:lnSpc>
                <a:spcPct val="90000"/>
              </a:lnSpc>
            </a:pPr>
            <a:endParaRPr lang="en-GB" altLang="en-US" sz="2400" i="1"/>
          </a:p>
        </p:txBody>
      </p:sp>
    </p:spTree>
    <p:extLst>
      <p:ext uri="{BB962C8B-B14F-4D97-AF65-F5344CB8AC3E}">
        <p14:creationId xmlns:p14="http://schemas.microsoft.com/office/powerpoint/2010/main" val="24299137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r>
              <a:rPr lang="en-GB" altLang="en-US" sz="4000"/>
              <a:t>Element 1 – External Information</a:t>
            </a:r>
          </a:p>
        </p:txBody>
      </p:sp>
      <p:sp>
        <p:nvSpPr>
          <p:cNvPr id="204803" name="Rectangle 3"/>
          <p:cNvSpPr>
            <a:spLocks noGrp="1" noChangeArrowheads="1"/>
          </p:cNvSpPr>
          <p:nvPr>
            <p:ph type="body" idx="1"/>
          </p:nvPr>
        </p:nvSpPr>
        <p:spPr>
          <a:xfrm>
            <a:off x="1981200" y="1341439"/>
            <a:ext cx="8229600" cy="5183187"/>
          </a:xfrm>
        </p:spPr>
        <p:txBody>
          <a:bodyPr/>
          <a:lstStyle/>
          <a:p>
            <a:pPr>
              <a:lnSpc>
                <a:spcPct val="80000"/>
              </a:lnSpc>
            </a:pPr>
            <a:endParaRPr lang="en-GB" altLang="en-US" sz="1800" u="sng"/>
          </a:p>
          <a:p>
            <a:pPr>
              <a:lnSpc>
                <a:spcPct val="80000"/>
              </a:lnSpc>
            </a:pPr>
            <a:r>
              <a:rPr lang="en-GB" altLang="en-US" sz="1800" u="sng"/>
              <a:t>Cultural knowledge</a:t>
            </a:r>
            <a:r>
              <a:rPr lang="en-GB" altLang="en-US" sz="1800"/>
              <a:t> consists of the beliefs an organization holds to be true based on experience, observation, reflection about itself and its environment. </a:t>
            </a:r>
          </a:p>
          <a:p>
            <a:pPr>
              <a:lnSpc>
                <a:spcPct val="80000"/>
              </a:lnSpc>
            </a:pPr>
            <a:r>
              <a:rPr lang="en-GB" altLang="en-US" sz="1800"/>
              <a:t>Over time, an organisation develops shared beliefs about the nature of its main business, core capabilities, markets, competitors, and so on. </a:t>
            </a:r>
          </a:p>
          <a:p>
            <a:pPr>
              <a:lnSpc>
                <a:spcPct val="80000"/>
              </a:lnSpc>
            </a:pPr>
            <a:r>
              <a:rPr lang="en-GB" altLang="en-US" sz="1800"/>
              <a:t>These beliefs then form the criteria for judging and selecting alternatives and new ideas, and for evaluating projects and proposals.</a:t>
            </a:r>
          </a:p>
          <a:p>
            <a:pPr>
              <a:lnSpc>
                <a:spcPct val="80000"/>
              </a:lnSpc>
            </a:pPr>
            <a:r>
              <a:rPr lang="en-GB" altLang="en-US" sz="1800"/>
              <a:t>In this way an organisation uses its cultural knowledge to answer questions such as 'What kind of an organisation are we?' 'What knowledge would be valuable to the organization?' and 'What knowledge would be worth pursuing?' </a:t>
            </a:r>
          </a:p>
          <a:p>
            <a:pPr>
              <a:lnSpc>
                <a:spcPct val="80000"/>
              </a:lnSpc>
            </a:pPr>
            <a:r>
              <a:rPr lang="en-GB" altLang="en-US" sz="1800"/>
              <a:t>Organisations continuously create new knowledge by converting between the personal, tacit knowledge of individuals who develop creative insight, and the shared, explicit knowledge by which the organization develops new products and innovations (</a:t>
            </a:r>
            <a:r>
              <a:rPr lang="en-GB" altLang="en-US" sz="1800">
                <a:hlinkClick r:id="rId2"/>
              </a:rPr>
              <a:t>Nonaka &amp; Takeuchi, 1995</a:t>
            </a:r>
            <a:r>
              <a:rPr lang="en-GB" altLang="en-US" sz="1800"/>
              <a:t>)</a:t>
            </a:r>
            <a:endParaRPr lang="en-GB" altLang="en-US" sz="1800">
              <a:hlinkClick r:id="rId3"/>
            </a:endParaRPr>
          </a:p>
          <a:p>
            <a:pPr>
              <a:lnSpc>
                <a:spcPct val="80000"/>
              </a:lnSpc>
            </a:pPr>
            <a:endParaRPr lang="en-GB" altLang="en-US" sz="1800">
              <a:hlinkClick r:id="rId3"/>
            </a:endParaRPr>
          </a:p>
          <a:p>
            <a:pPr>
              <a:lnSpc>
                <a:spcPct val="80000"/>
              </a:lnSpc>
            </a:pPr>
            <a:r>
              <a:rPr lang="en-GB" altLang="en-US" sz="1200">
                <a:hlinkClick r:id="rId3"/>
              </a:rPr>
              <a:t>http://www.informationr.net/ir/7-1/paper112.html</a:t>
            </a:r>
            <a:endParaRPr lang="en-GB" altLang="en-US" sz="1200"/>
          </a:p>
          <a:p>
            <a:pPr>
              <a:lnSpc>
                <a:spcPct val="80000"/>
              </a:lnSpc>
            </a:pPr>
            <a:endParaRPr lang="en-GB" altLang="en-US" sz="1800"/>
          </a:p>
        </p:txBody>
      </p:sp>
    </p:spTree>
    <p:extLst>
      <p:ext uri="{BB962C8B-B14F-4D97-AF65-F5344CB8AC3E}">
        <p14:creationId xmlns:p14="http://schemas.microsoft.com/office/powerpoint/2010/main" val="32325008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p:txBody>
          <a:bodyPr/>
          <a:lstStyle/>
          <a:p>
            <a:r>
              <a:rPr lang="en-GB" altLang="en-US" sz="4000"/>
              <a:t>Element 1 – External Information</a:t>
            </a:r>
          </a:p>
        </p:txBody>
      </p:sp>
      <p:sp>
        <p:nvSpPr>
          <p:cNvPr id="205827" name="Rectangle 3"/>
          <p:cNvSpPr>
            <a:spLocks noGrp="1" noChangeArrowheads="1"/>
          </p:cNvSpPr>
          <p:nvPr>
            <p:ph type="body" idx="1"/>
          </p:nvPr>
        </p:nvSpPr>
        <p:spPr/>
        <p:txBody>
          <a:bodyPr/>
          <a:lstStyle/>
          <a:p>
            <a:endParaRPr lang="en-US" altLang="en-US" sz="2000" b="1"/>
          </a:p>
          <a:p>
            <a:r>
              <a:rPr lang="en-US" altLang="en-US" sz="2400" b="1"/>
              <a:t>Types of Information. ICT - Sources of information</a:t>
            </a:r>
            <a:endParaRPr lang="en-US" altLang="en-US" sz="2400" b="1" i="1"/>
          </a:p>
          <a:p>
            <a:pPr lvl="1"/>
            <a:r>
              <a:rPr lang="en-US" altLang="en-US" sz="1800" b="1" i="1"/>
              <a:t>Author</a:t>
            </a:r>
            <a:r>
              <a:rPr lang="en-US" altLang="en-US" sz="1800" i="1"/>
              <a:t>: </a:t>
            </a:r>
            <a:r>
              <a:rPr lang="en-US" altLang="en-US" sz="1800" i="1">
                <a:hlinkClick r:id="rId2"/>
              </a:rPr>
              <a:t>Jim Riley</a:t>
            </a:r>
            <a:r>
              <a:rPr lang="en-US" altLang="en-US" sz="1800" i="1"/>
              <a:t> </a:t>
            </a:r>
            <a:r>
              <a:rPr lang="en-US" altLang="en-US" sz="1800" b="1" i="1"/>
              <a:t> </a:t>
            </a:r>
          </a:p>
          <a:p>
            <a:endParaRPr lang="en-US" altLang="en-US" sz="2000" b="1" i="1"/>
          </a:p>
          <a:p>
            <a:r>
              <a:rPr lang="en-US" altLang="en-US" sz="2000"/>
              <a:t>Data and information come from many sources - both internal (inside the business) and external. This revision note summarises the main sources</a:t>
            </a:r>
            <a:r>
              <a:rPr lang="en-GB" altLang="en-US" sz="2000"/>
              <a:t> </a:t>
            </a:r>
          </a:p>
        </p:txBody>
      </p:sp>
    </p:spTree>
    <p:extLst>
      <p:ext uri="{BB962C8B-B14F-4D97-AF65-F5344CB8AC3E}">
        <p14:creationId xmlns:p14="http://schemas.microsoft.com/office/powerpoint/2010/main" val="7240036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r>
              <a:rPr lang="en-GB" altLang="en-US" sz="4000"/>
              <a:t>Element 1 – External Information</a:t>
            </a:r>
          </a:p>
        </p:txBody>
      </p:sp>
      <p:sp>
        <p:nvSpPr>
          <p:cNvPr id="206851" name="Rectangle 3"/>
          <p:cNvSpPr>
            <a:spLocks noGrp="1" noChangeArrowheads="1"/>
          </p:cNvSpPr>
          <p:nvPr>
            <p:ph type="body" idx="1"/>
          </p:nvPr>
        </p:nvSpPr>
        <p:spPr/>
        <p:txBody>
          <a:bodyPr/>
          <a:lstStyle/>
          <a:p>
            <a:pPr>
              <a:lnSpc>
                <a:spcPct val="80000"/>
              </a:lnSpc>
            </a:pPr>
            <a:r>
              <a:rPr lang="en-US" altLang="en-US" sz="2000" b="1"/>
              <a:t>External Information</a:t>
            </a:r>
            <a:endParaRPr lang="en-US" altLang="en-US" sz="2000"/>
          </a:p>
          <a:p>
            <a:pPr>
              <a:lnSpc>
                <a:spcPct val="80000"/>
              </a:lnSpc>
            </a:pPr>
            <a:r>
              <a:rPr lang="en-US" altLang="en-US" sz="2000"/>
              <a:t>As the term implies, this is information that is obtained from outside the business.</a:t>
            </a:r>
          </a:p>
          <a:p>
            <a:pPr>
              <a:lnSpc>
                <a:spcPct val="80000"/>
              </a:lnSpc>
            </a:pPr>
            <a:r>
              <a:rPr lang="en-US" altLang="en-US" sz="2000"/>
              <a:t>There are several categories of external information:</a:t>
            </a:r>
            <a:endParaRPr lang="en-US" altLang="en-US" sz="2000" b="1"/>
          </a:p>
          <a:p>
            <a:pPr>
              <a:lnSpc>
                <a:spcPct val="80000"/>
              </a:lnSpc>
            </a:pPr>
            <a:r>
              <a:rPr lang="en-US" altLang="en-US" sz="2000" b="1"/>
              <a:t>Information relating to way a business should undertake its activities</a:t>
            </a:r>
            <a:endParaRPr lang="en-US" altLang="en-US" sz="2000"/>
          </a:p>
          <a:p>
            <a:pPr>
              <a:lnSpc>
                <a:spcPct val="80000"/>
              </a:lnSpc>
            </a:pPr>
            <a:r>
              <a:rPr lang="en-US" altLang="en-US" sz="2000"/>
              <a:t>E.g. businesses need to keep records so that they can collect taxes on behalf of the government. </a:t>
            </a:r>
          </a:p>
          <a:p>
            <a:pPr>
              <a:lnSpc>
                <a:spcPct val="80000"/>
              </a:lnSpc>
            </a:pPr>
            <a:r>
              <a:rPr lang="en-US" altLang="en-US" sz="2000"/>
              <a:t>So a business needs to obtain regular information about the taxation system (e.g. PAYE, VAT, Corporation Tax) and what actions it needs to take. Increasingly this kind of information (and the return forms a business needs to send) is provided in digital format.</a:t>
            </a:r>
          </a:p>
          <a:p>
            <a:pPr>
              <a:lnSpc>
                <a:spcPct val="80000"/>
              </a:lnSpc>
            </a:pPr>
            <a:r>
              <a:rPr lang="en-US" altLang="en-US" sz="2000"/>
              <a:t>Similarly, a business needs to be aware of key legal areas (e.g. environmental legislation; health &amp; safety regulation; employment law). There is a whole publishing industry devoted to selling this kind of information to businesses.</a:t>
            </a:r>
            <a:endParaRPr lang="en-GB" altLang="en-US" sz="2000"/>
          </a:p>
        </p:txBody>
      </p:sp>
    </p:spTree>
    <p:extLst>
      <p:ext uri="{BB962C8B-B14F-4D97-AF65-F5344CB8AC3E}">
        <p14:creationId xmlns:p14="http://schemas.microsoft.com/office/powerpoint/2010/main" val="3458113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r>
              <a:rPr lang="en-GB" altLang="en-US" sz="4000"/>
              <a:t>Element 1 – External Information</a:t>
            </a:r>
          </a:p>
        </p:txBody>
      </p:sp>
      <p:sp>
        <p:nvSpPr>
          <p:cNvPr id="207875" name="Rectangle 3"/>
          <p:cNvSpPr>
            <a:spLocks noGrp="1" noChangeArrowheads="1"/>
          </p:cNvSpPr>
          <p:nvPr>
            <p:ph type="body" idx="1"/>
          </p:nvPr>
        </p:nvSpPr>
        <p:spPr>
          <a:xfrm>
            <a:off x="1981200" y="1341438"/>
            <a:ext cx="8229600" cy="5327650"/>
          </a:xfrm>
        </p:spPr>
        <p:txBody>
          <a:bodyPr/>
          <a:lstStyle/>
          <a:p>
            <a:pPr>
              <a:lnSpc>
                <a:spcPct val="80000"/>
              </a:lnSpc>
            </a:pPr>
            <a:r>
              <a:rPr lang="en-US" altLang="en-US" sz="1800" b="1"/>
              <a:t>Information about the markets in which a business operates</a:t>
            </a:r>
            <a:endParaRPr lang="en-US" altLang="en-US" sz="1800"/>
          </a:p>
          <a:p>
            <a:pPr>
              <a:lnSpc>
                <a:spcPct val="80000"/>
              </a:lnSpc>
            </a:pPr>
            <a:r>
              <a:rPr lang="en-US" altLang="en-US" sz="1800"/>
              <a:t>This kind of external information is critically important to a business. It is often referred to as "market" or "competitive intelligence".</a:t>
            </a:r>
          </a:p>
          <a:p>
            <a:pPr>
              <a:lnSpc>
                <a:spcPct val="80000"/>
              </a:lnSpc>
            </a:pPr>
            <a:r>
              <a:rPr lang="en-US" altLang="en-US" sz="1800"/>
              <a:t>Most of the external information that a business needs can be obtained from marketing research.</a:t>
            </a:r>
          </a:p>
          <a:p>
            <a:pPr>
              <a:lnSpc>
                <a:spcPct val="80000"/>
              </a:lnSpc>
            </a:pPr>
            <a:r>
              <a:rPr lang="en-US" altLang="en-US" sz="1800"/>
              <a:t>Marketing research can help a business do one or more of the following:</a:t>
            </a:r>
            <a:endParaRPr lang="en-US" altLang="en-US" sz="1800" b="1"/>
          </a:p>
          <a:p>
            <a:pPr lvl="1">
              <a:lnSpc>
                <a:spcPct val="80000"/>
              </a:lnSpc>
            </a:pPr>
            <a:r>
              <a:rPr lang="en-US" altLang="en-US" sz="1600" b="1"/>
              <a:t>Gain a more detailed understanding of consumers’ needs</a:t>
            </a:r>
            <a:r>
              <a:rPr lang="en-US" altLang="en-US" sz="1600"/>
              <a:t> – marketing research can help firms to discover consumers’ opinions on a huge range of issues, e.g., views on products’ prices, packaging, recent advertising campaigns</a:t>
            </a:r>
            <a:endParaRPr lang="en-US" altLang="en-US" sz="1600" b="1"/>
          </a:p>
          <a:p>
            <a:pPr lvl="1">
              <a:lnSpc>
                <a:spcPct val="80000"/>
              </a:lnSpc>
            </a:pPr>
            <a:r>
              <a:rPr lang="en-US" altLang="en-US" sz="1600" b="1"/>
              <a:t>Reduce the risk of product/business failure</a:t>
            </a:r>
            <a:r>
              <a:rPr lang="en-US" altLang="en-US" sz="1600"/>
              <a:t> – there is no guarantee that any new idea will be a commercial success, but accurate and up-to-date information on the market can help a business make informed decisions, hopefully leading to products that consumers want in sufficient numbers to achieve commercial success.</a:t>
            </a:r>
            <a:endParaRPr lang="en-US" altLang="en-US" sz="1600" b="1"/>
          </a:p>
          <a:p>
            <a:pPr lvl="1">
              <a:lnSpc>
                <a:spcPct val="80000"/>
              </a:lnSpc>
            </a:pPr>
            <a:r>
              <a:rPr lang="en-US" altLang="en-US" sz="1600" b="1"/>
              <a:t>Forecast future trends</a:t>
            </a:r>
            <a:r>
              <a:rPr lang="en-US" altLang="en-US" sz="1600"/>
              <a:t> – marketing research can not only provide information regarding the current state of the market but it can also be used to anticipate customer needs future customer needs. Firms can then make the necessary adjustments to their product portfolios and levels of output in order to remain successful.</a:t>
            </a:r>
          </a:p>
          <a:p>
            <a:pPr>
              <a:lnSpc>
                <a:spcPct val="80000"/>
              </a:lnSpc>
            </a:pPr>
            <a:r>
              <a:rPr lang="en-US" altLang="en-US" sz="1800"/>
              <a:t>The information for marketing research tends to come from three main sources:</a:t>
            </a:r>
            <a:endParaRPr lang="en-GB" altLang="en-US" sz="1800"/>
          </a:p>
        </p:txBody>
      </p:sp>
    </p:spTree>
    <p:extLst>
      <p:ext uri="{BB962C8B-B14F-4D97-AF65-F5344CB8AC3E}">
        <p14:creationId xmlns:p14="http://schemas.microsoft.com/office/powerpoint/2010/main" val="22743329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r>
              <a:rPr lang="en-GB" altLang="en-US" sz="4000"/>
              <a:t>Element 1 – External Information</a:t>
            </a:r>
          </a:p>
        </p:txBody>
      </p:sp>
      <p:sp>
        <p:nvSpPr>
          <p:cNvPr id="172035" name="Rectangle 3"/>
          <p:cNvSpPr>
            <a:spLocks noGrp="1" noChangeArrowheads="1"/>
          </p:cNvSpPr>
          <p:nvPr>
            <p:ph type="body" idx="1"/>
          </p:nvPr>
        </p:nvSpPr>
        <p:spPr>
          <a:xfrm>
            <a:off x="1981200" y="1196976"/>
            <a:ext cx="8229600" cy="5400675"/>
          </a:xfrm>
        </p:spPr>
        <p:txBody>
          <a:bodyPr/>
          <a:lstStyle/>
          <a:p>
            <a:pPr>
              <a:lnSpc>
                <a:spcPct val="80000"/>
              </a:lnSpc>
            </a:pPr>
            <a:endParaRPr lang="en-US" altLang="en-US" sz="1800" b="1"/>
          </a:p>
          <a:p>
            <a:pPr>
              <a:lnSpc>
                <a:spcPct val="80000"/>
              </a:lnSpc>
            </a:pPr>
            <a:r>
              <a:rPr lang="en-US" altLang="en-US" sz="1800" b="1"/>
              <a:t>Internal Company Information</a:t>
            </a:r>
            <a:r>
              <a:rPr lang="en-US" altLang="en-US" sz="1800"/>
              <a:t> – e.g. sales, orders, customer profiles, stocks, customer service reports</a:t>
            </a:r>
          </a:p>
          <a:p>
            <a:pPr>
              <a:lnSpc>
                <a:spcPct val="80000"/>
              </a:lnSpc>
            </a:pPr>
            <a:endParaRPr lang="en-US" altLang="en-US" sz="1800" b="1"/>
          </a:p>
          <a:p>
            <a:pPr>
              <a:lnSpc>
                <a:spcPct val="80000"/>
              </a:lnSpc>
            </a:pPr>
            <a:r>
              <a:rPr lang="en-US" altLang="en-US" sz="1800" b="1"/>
              <a:t>Marketing intelligence</a:t>
            </a:r>
            <a:r>
              <a:rPr lang="en-US" altLang="en-US" sz="1800"/>
              <a:t> – this is a catch-all term to include all the everyday information about developments in the market that helps a business prepare and adjust its marketing plans. It can be obtained from many sources, including suppliers, customers and distributors. </a:t>
            </a:r>
          </a:p>
          <a:p>
            <a:pPr>
              <a:lnSpc>
                <a:spcPct val="80000"/>
              </a:lnSpc>
            </a:pPr>
            <a:r>
              <a:rPr lang="en-US" altLang="en-US" sz="1800"/>
              <a:t>It is also possible to buy intelligence information from outside suppliers (e.g. Mintel, Dun and Bradstreet) who will produce commercial intelligence reports that can be sold profitably to any interested organisation.</a:t>
            </a:r>
          </a:p>
          <a:p>
            <a:pPr>
              <a:lnSpc>
                <a:spcPct val="80000"/>
              </a:lnSpc>
            </a:pPr>
            <a:endParaRPr lang="en-US" altLang="en-US" sz="1800" b="1"/>
          </a:p>
          <a:p>
            <a:pPr>
              <a:lnSpc>
                <a:spcPct val="80000"/>
              </a:lnSpc>
            </a:pPr>
            <a:r>
              <a:rPr lang="en-US" altLang="en-US" sz="1800" b="1"/>
              <a:t>Market Research </a:t>
            </a:r>
            <a:r>
              <a:rPr lang="en-US" altLang="en-US" sz="1800"/>
              <a:t>– existing data from internal sources may not provide sufficient detail. Similarly, published reports from market intelligence organisations cannot always be relied upon to provide the up-to-date, relevant information required.</a:t>
            </a:r>
          </a:p>
          <a:p>
            <a:pPr>
              <a:lnSpc>
                <a:spcPct val="80000"/>
              </a:lnSpc>
            </a:pPr>
            <a:r>
              <a:rPr lang="en-US" altLang="en-US" sz="1800"/>
              <a:t>In these circumstances, a business may need to commission specific studies in order to acquire the data required to support their marketing strategy.</a:t>
            </a:r>
          </a:p>
          <a:p>
            <a:pPr>
              <a:lnSpc>
                <a:spcPct val="80000"/>
              </a:lnSpc>
            </a:pPr>
            <a:endParaRPr lang="en-GB" altLang="en-US" sz="1800"/>
          </a:p>
          <a:p>
            <a:pPr>
              <a:lnSpc>
                <a:spcPct val="80000"/>
              </a:lnSpc>
            </a:pPr>
            <a:r>
              <a:rPr lang="en-GB" altLang="en-US" sz="1400">
                <a:hlinkClick r:id="rId2"/>
              </a:rPr>
              <a:t>http://www.tutorialspoint.com/management_information_system/management_information_system.htm</a:t>
            </a:r>
            <a:endParaRPr lang="en-GB" altLang="en-US" sz="1400"/>
          </a:p>
        </p:txBody>
      </p:sp>
    </p:spTree>
    <p:extLst>
      <p:ext uri="{BB962C8B-B14F-4D97-AF65-F5344CB8AC3E}">
        <p14:creationId xmlns:p14="http://schemas.microsoft.com/office/powerpoint/2010/main" val="41370121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altLang="en-US"/>
              <a:t>Element 1 – Global Markets</a:t>
            </a:r>
          </a:p>
        </p:txBody>
      </p:sp>
      <p:sp>
        <p:nvSpPr>
          <p:cNvPr id="8195" name="Rectangle 3"/>
          <p:cNvSpPr>
            <a:spLocks noGrp="1" noChangeArrowheads="1"/>
          </p:cNvSpPr>
          <p:nvPr>
            <p:ph type="body" idx="1"/>
          </p:nvPr>
        </p:nvSpPr>
        <p:spPr/>
        <p:txBody>
          <a:bodyPr/>
          <a:lstStyle/>
          <a:p>
            <a:pPr>
              <a:lnSpc>
                <a:spcPct val="90000"/>
              </a:lnSpc>
            </a:pPr>
            <a:r>
              <a:rPr lang="en-GB" altLang="en-US"/>
              <a:t>Range of stakeholders – actual/potential</a:t>
            </a:r>
          </a:p>
          <a:p>
            <a:pPr>
              <a:lnSpc>
                <a:spcPct val="90000"/>
              </a:lnSpc>
            </a:pPr>
            <a:r>
              <a:rPr lang="en-GB" altLang="en-US"/>
              <a:t>Global sourcing </a:t>
            </a:r>
          </a:p>
          <a:p>
            <a:pPr>
              <a:lnSpc>
                <a:spcPct val="90000"/>
              </a:lnSpc>
            </a:pPr>
            <a:r>
              <a:rPr lang="en-GB" altLang="en-US"/>
              <a:t>Global marketing</a:t>
            </a:r>
          </a:p>
          <a:p>
            <a:pPr>
              <a:lnSpc>
                <a:spcPct val="90000"/>
              </a:lnSpc>
            </a:pPr>
            <a:r>
              <a:rPr lang="en-GB" altLang="en-US"/>
              <a:t>Products, services and commodities</a:t>
            </a:r>
          </a:p>
          <a:p>
            <a:pPr>
              <a:lnSpc>
                <a:spcPct val="90000"/>
              </a:lnSpc>
            </a:pPr>
            <a:r>
              <a:rPr lang="en-GB" altLang="en-US"/>
              <a:t>Legal, political &amp; culture issues</a:t>
            </a:r>
          </a:p>
          <a:p>
            <a:pPr>
              <a:lnSpc>
                <a:spcPct val="90000"/>
              </a:lnSpc>
            </a:pPr>
            <a:r>
              <a:rPr lang="en-GB" altLang="en-US"/>
              <a:t>Financial indicators</a:t>
            </a:r>
          </a:p>
          <a:p>
            <a:pPr>
              <a:lnSpc>
                <a:spcPct val="90000"/>
              </a:lnSpc>
            </a:pPr>
            <a:r>
              <a:rPr lang="en-GB" altLang="en-US"/>
              <a:t>Regulatory mechanisms</a:t>
            </a:r>
          </a:p>
          <a:p>
            <a:pPr>
              <a:lnSpc>
                <a:spcPct val="90000"/>
              </a:lnSpc>
            </a:pPr>
            <a:r>
              <a:rPr lang="en-GB" altLang="en-US"/>
              <a:t>Time, quality, safety, practicality</a:t>
            </a:r>
          </a:p>
        </p:txBody>
      </p:sp>
    </p:spTree>
    <p:extLst>
      <p:ext uri="{BB962C8B-B14F-4D97-AF65-F5344CB8AC3E}">
        <p14:creationId xmlns:p14="http://schemas.microsoft.com/office/powerpoint/2010/main" val="23467617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r>
              <a:rPr lang="en-GB" altLang="en-US"/>
              <a:t>Element 1 – Global Markets</a:t>
            </a:r>
          </a:p>
        </p:txBody>
      </p:sp>
      <p:pic>
        <p:nvPicPr>
          <p:cNvPr id="175107"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992313" y="1268414"/>
            <a:ext cx="8229600" cy="5400675"/>
          </a:xfrm>
        </p:spPr>
      </p:pic>
    </p:spTree>
    <p:extLst>
      <p:ext uri="{BB962C8B-B14F-4D97-AF65-F5344CB8AC3E}">
        <p14:creationId xmlns:p14="http://schemas.microsoft.com/office/powerpoint/2010/main" val="32877409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r>
              <a:rPr lang="en-GB" altLang="en-US"/>
              <a:t>Element 1 – Global Markets</a:t>
            </a:r>
          </a:p>
        </p:txBody>
      </p:sp>
      <p:pic>
        <p:nvPicPr>
          <p:cNvPr id="176132"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992313" y="1628776"/>
            <a:ext cx="8229600" cy="4525963"/>
          </a:xfrm>
        </p:spPr>
      </p:pic>
      <p:sp>
        <p:nvSpPr>
          <p:cNvPr id="176133" name="Text Box 5"/>
          <p:cNvSpPr txBox="1">
            <a:spLocks noChangeArrowheads="1"/>
          </p:cNvSpPr>
          <p:nvPr/>
        </p:nvSpPr>
        <p:spPr bwMode="auto">
          <a:xfrm>
            <a:off x="1919289" y="6021389"/>
            <a:ext cx="84978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1200"/>
              <a:t>Example: Source MASTIC presentation Cranfield 2013 [DAM] Author |G A EDWARDS</a:t>
            </a:r>
          </a:p>
        </p:txBody>
      </p:sp>
    </p:spTree>
    <p:extLst>
      <p:ext uri="{BB962C8B-B14F-4D97-AF65-F5344CB8AC3E}">
        <p14:creationId xmlns:p14="http://schemas.microsoft.com/office/powerpoint/2010/main" val="312261647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r>
              <a:rPr lang="en-GB" altLang="en-US"/>
              <a:t>Element 1 – Global Markets</a:t>
            </a:r>
          </a:p>
        </p:txBody>
      </p:sp>
      <p:pic>
        <p:nvPicPr>
          <p:cNvPr id="177155"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703388" y="1268414"/>
            <a:ext cx="8964612" cy="5329237"/>
          </a:xfrm>
        </p:spPr>
      </p:pic>
    </p:spTree>
    <p:extLst>
      <p:ext uri="{BB962C8B-B14F-4D97-AF65-F5344CB8AC3E}">
        <p14:creationId xmlns:p14="http://schemas.microsoft.com/office/powerpoint/2010/main" val="17228244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r>
              <a:rPr lang="en-GB" altLang="en-US"/>
              <a:t>Element 1 – Global Markets</a:t>
            </a:r>
          </a:p>
        </p:txBody>
      </p:sp>
      <p:pic>
        <p:nvPicPr>
          <p:cNvPr id="178179"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4842535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r>
              <a:rPr lang="en-GB" altLang="en-US"/>
              <a:t>Element 1 – Global Markets</a:t>
            </a:r>
          </a:p>
        </p:txBody>
      </p:sp>
      <p:sp>
        <p:nvSpPr>
          <p:cNvPr id="179203" name="Rectangle 3"/>
          <p:cNvSpPr>
            <a:spLocks noGrp="1" noChangeArrowheads="1"/>
          </p:cNvSpPr>
          <p:nvPr>
            <p:ph type="body" sz="half" idx="1"/>
          </p:nvPr>
        </p:nvSpPr>
        <p:spPr>
          <a:xfrm>
            <a:off x="1981201" y="1600200"/>
            <a:ext cx="8507413" cy="4997450"/>
          </a:xfrm>
        </p:spPr>
        <p:txBody>
          <a:bodyPr/>
          <a:lstStyle/>
          <a:p>
            <a:r>
              <a:rPr lang="en-GB" altLang="en-US"/>
              <a:t>Global Sourcing:</a:t>
            </a:r>
          </a:p>
          <a:p>
            <a:pPr lvl="1"/>
            <a:r>
              <a:rPr lang="en-GB" altLang="en-US"/>
              <a:t>Definition </a:t>
            </a:r>
          </a:p>
          <a:p>
            <a:endParaRPr lang="en-GB" altLang="en-US"/>
          </a:p>
        </p:txBody>
      </p:sp>
      <p:pic>
        <p:nvPicPr>
          <p:cNvPr id="179204" name="Picture 4"/>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2063750" y="2636838"/>
            <a:ext cx="8147050" cy="3529012"/>
          </a:xfrm>
          <a:noFill/>
          <a:ln/>
        </p:spPr>
      </p:pic>
      <p:sp>
        <p:nvSpPr>
          <p:cNvPr id="179206" name="Text Box 6"/>
          <p:cNvSpPr txBox="1">
            <a:spLocks noChangeArrowheads="1"/>
          </p:cNvSpPr>
          <p:nvPr/>
        </p:nvSpPr>
        <p:spPr bwMode="auto">
          <a:xfrm>
            <a:off x="2208214" y="6021388"/>
            <a:ext cx="7272337" cy="779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GB" altLang="en-US"/>
          </a:p>
          <a:p>
            <a:pPr>
              <a:spcBef>
                <a:spcPct val="50000"/>
              </a:spcBef>
            </a:pPr>
            <a:r>
              <a:rPr lang="en-GB" altLang="en-US">
                <a:hlinkClick r:id="rId3"/>
              </a:rPr>
              <a:t>http://www.businessdictionary.com/definition/global-sourcing.html</a:t>
            </a:r>
            <a:r>
              <a:rPr lang="en-GB" altLang="en-US"/>
              <a:t> </a:t>
            </a:r>
          </a:p>
        </p:txBody>
      </p:sp>
    </p:spTree>
    <p:extLst>
      <p:ext uri="{BB962C8B-B14F-4D97-AF65-F5344CB8AC3E}">
        <p14:creationId xmlns:p14="http://schemas.microsoft.com/office/powerpoint/2010/main" val="40256317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r>
              <a:rPr lang="en-GB" altLang="en-US"/>
              <a:t>Element 1 – Global Markets</a:t>
            </a:r>
          </a:p>
        </p:txBody>
      </p:sp>
      <p:pic>
        <p:nvPicPr>
          <p:cNvPr id="182275"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10516766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p:txBody>
          <a:bodyPr/>
          <a:lstStyle/>
          <a:p>
            <a:r>
              <a:rPr lang="en-GB" altLang="en-US"/>
              <a:t>Element 1 – Global Markets</a:t>
            </a:r>
          </a:p>
        </p:txBody>
      </p:sp>
      <p:pic>
        <p:nvPicPr>
          <p:cNvPr id="183299"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32758745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r>
              <a:rPr lang="en-GB" altLang="en-US"/>
              <a:t>Element 1 – Global Markets</a:t>
            </a:r>
          </a:p>
        </p:txBody>
      </p:sp>
      <p:pic>
        <p:nvPicPr>
          <p:cNvPr id="184323"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703388" y="1196976"/>
            <a:ext cx="8964612" cy="5661025"/>
          </a:xfrm>
        </p:spPr>
      </p:pic>
    </p:spTree>
    <p:extLst>
      <p:ext uri="{BB962C8B-B14F-4D97-AF65-F5344CB8AC3E}">
        <p14:creationId xmlns:p14="http://schemas.microsoft.com/office/powerpoint/2010/main" val="24563382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r>
              <a:rPr lang="en-GB" altLang="en-US"/>
              <a:t>Element 1 – Global Markets</a:t>
            </a:r>
          </a:p>
        </p:txBody>
      </p:sp>
      <p:pic>
        <p:nvPicPr>
          <p:cNvPr id="185347"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703388" y="1268414"/>
            <a:ext cx="8964612" cy="5329237"/>
          </a:xfrm>
        </p:spPr>
      </p:pic>
    </p:spTree>
    <p:extLst>
      <p:ext uri="{BB962C8B-B14F-4D97-AF65-F5344CB8AC3E}">
        <p14:creationId xmlns:p14="http://schemas.microsoft.com/office/powerpoint/2010/main" val="5408971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lstStyle/>
          <a:p>
            <a:r>
              <a:rPr lang="en-GB" altLang="en-US"/>
              <a:t>Element 1 – Global Markets</a:t>
            </a:r>
          </a:p>
        </p:txBody>
      </p:sp>
      <p:pic>
        <p:nvPicPr>
          <p:cNvPr id="186371"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774825" y="1196975"/>
            <a:ext cx="8713788" cy="4929188"/>
          </a:xfrm>
        </p:spPr>
      </p:pic>
    </p:spTree>
    <p:extLst>
      <p:ext uri="{BB962C8B-B14F-4D97-AF65-F5344CB8AC3E}">
        <p14:creationId xmlns:p14="http://schemas.microsoft.com/office/powerpoint/2010/main" val="23159354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r>
              <a:rPr lang="en-GB" altLang="en-US"/>
              <a:t>Element 1 – Global Markets</a:t>
            </a:r>
          </a:p>
        </p:txBody>
      </p:sp>
      <p:pic>
        <p:nvPicPr>
          <p:cNvPr id="187395"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7012274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r>
              <a:rPr lang="en-GB" altLang="en-US"/>
              <a:t>Element 1 – Global Markets</a:t>
            </a:r>
          </a:p>
        </p:txBody>
      </p:sp>
      <p:sp>
        <p:nvSpPr>
          <p:cNvPr id="188419" name="Rectangle 3"/>
          <p:cNvSpPr>
            <a:spLocks noGrp="1" noChangeArrowheads="1"/>
          </p:cNvSpPr>
          <p:nvPr>
            <p:ph type="body" sz="half" idx="1"/>
          </p:nvPr>
        </p:nvSpPr>
        <p:spPr>
          <a:xfrm>
            <a:off x="1981201" y="1600201"/>
            <a:ext cx="8435975" cy="4525963"/>
          </a:xfrm>
        </p:spPr>
        <p:txBody>
          <a:bodyPr/>
          <a:lstStyle/>
          <a:p>
            <a:r>
              <a:rPr lang="en-GB" altLang="en-US"/>
              <a:t>Global Marketing</a:t>
            </a:r>
          </a:p>
          <a:p>
            <a:pPr lvl="1"/>
            <a:r>
              <a:rPr lang="en-GB" altLang="en-US"/>
              <a:t>Definition</a:t>
            </a:r>
          </a:p>
          <a:p>
            <a:endParaRPr lang="en-GB" altLang="en-US"/>
          </a:p>
          <a:p>
            <a:endParaRPr lang="en-GB" altLang="en-US"/>
          </a:p>
        </p:txBody>
      </p:sp>
      <p:pic>
        <p:nvPicPr>
          <p:cNvPr id="188420" name="Picture 4"/>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1847850" y="2636838"/>
            <a:ext cx="8358188" cy="4032250"/>
          </a:xfrm>
          <a:noFill/>
          <a:ln/>
        </p:spPr>
      </p:pic>
      <p:sp>
        <p:nvSpPr>
          <p:cNvPr id="188422" name="Text Box 6"/>
          <p:cNvSpPr txBox="1">
            <a:spLocks noChangeArrowheads="1"/>
          </p:cNvSpPr>
          <p:nvPr/>
        </p:nvSpPr>
        <p:spPr bwMode="auto">
          <a:xfrm>
            <a:off x="1703388" y="6524626"/>
            <a:ext cx="89646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3"/>
              </a:rPr>
              <a:t>http://www.businessdictionary.com/definition/global-marketing.html</a:t>
            </a:r>
            <a:r>
              <a:rPr lang="en-GB" altLang="en-US"/>
              <a:t> </a:t>
            </a:r>
          </a:p>
        </p:txBody>
      </p:sp>
    </p:spTree>
    <p:extLst>
      <p:ext uri="{BB962C8B-B14F-4D97-AF65-F5344CB8AC3E}">
        <p14:creationId xmlns:p14="http://schemas.microsoft.com/office/powerpoint/2010/main" val="39914981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r>
              <a:rPr lang="en-GB" altLang="en-US"/>
              <a:t>Element 1 – Global Markets</a:t>
            </a:r>
          </a:p>
        </p:txBody>
      </p:sp>
      <p:pic>
        <p:nvPicPr>
          <p:cNvPr id="189443"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
        <p:nvSpPr>
          <p:cNvPr id="189444" name="Text Box 4"/>
          <p:cNvSpPr txBox="1">
            <a:spLocks noChangeArrowheads="1"/>
          </p:cNvSpPr>
          <p:nvPr/>
        </p:nvSpPr>
        <p:spPr bwMode="auto">
          <a:xfrm>
            <a:off x="2208214" y="6237288"/>
            <a:ext cx="79200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3"/>
              </a:rPr>
              <a:t>http://www.marketing-schools.org/types-of-marketing/global-marketing.html</a:t>
            </a:r>
            <a:r>
              <a:rPr lang="en-GB" altLang="en-US"/>
              <a:t> </a:t>
            </a:r>
          </a:p>
        </p:txBody>
      </p:sp>
    </p:spTree>
    <p:extLst>
      <p:ext uri="{BB962C8B-B14F-4D97-AF65-F5344CB8AC3E}">
        <p14:creationId xmlns:p14="http://schemas.microsoft.com/office/powerpoint/2010/main" val="246850786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r>
              <a:rPr lang="en-GB" altLang="en-US"/>
              <a:t>Element 1 – Global Markets</a:t>
            </a:r>
          </a:p>
        </p:txBody>
      </p:sp>
      <p:pic>
        <p:nvPicPr>
          <p:cNvPr id="190467"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847851" y="1268414"/>
            <a:ext cx="8374063" cy="4886325"/>
          </a:xfrm>
        </p:spPr>
      </p:pic>
      <p:sp>
        <p:nvSpPr>
          <p:cNvPr id="190468" name="Text Box 4"/>
          <p:cNvSpPr txBox="1">
            <a:spLocks noChangeArrowheads="1"/>
          </p:cNvSpPr>
          <p:nvPr/>
        </p:nvSpPr>
        <p:spPr bwMode="auto">
          <a:xfrm>
            <a:off x="1992314" y="6092826"/>
            <a:ext cx="83518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3"/>
              </a:rPr>
              <a:t>http://www.marketing-schools.org/types-of-marketing/global-marketing.html</a:t>
            </a:r>
            <a:r>
              <a:rPr lang="en-GB" altLang="en-US"/>
              <a:t> </a:t>
            </a:r>
          </a:p>
        </p:txBody>
      </p:sp>
    </p:spTree>
    <p:extLst>
      <p:ext uri="{BB962C8B-B14F-4D97-AF65-F5344CB8AC3E}">
        <p14:creationId xmlns:p14="http://schemas.microsoft.com/office/powerpoint/2010/main" val="41488401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p:txBody>
          <a:bodyPr/>
          <a:lstStyle/>
          <a:p>
            <a:r>
              <a:rPr lang="en-GB" altLang="en-US"/>
              <a:t>Element 1 – Global Markets</a:t>
            </a:r>
          </a:p>
        </p:txBody>
      </p:sp>
      <p:pic>
        <p:nvPicPr>
          <p:cNvPr id="214019"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7076365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p:txBody>
          <a:bodyPr/>
          <a:lstStyle/>
          <a:p>
            <a:r>
              <a:rPr lang="en-GB" altLang="en-US"/>
              <a:t>Element 1 – Global Markets</a:t>
            </a:r>
          </a:p>
        </p:txBody>
      </p:sp>
      <p:sp>
        <p:nvSpPr>
          <p:cNvPr id="216067" name="Rectangle 3"/>
          <p:cNvSpPr>
            <a:spLocks noGrp="1" noChangeArrowheads="1"/>
          </p:cNvSpPr>
          <p:nvPr>
            <p:ph type="body" idx="1"/>
          </p:nvPr>
        </p:nvSpPr>
        <p:spPr/>
        <p:txBody>
          <a:bodyPr/>
          <a:lstStyle/>
          <a:p>
            <a:r>
              <a:rPr lang="en-GB" altLang="en-US"/>
              <a:t>Products, services and commodities</a:t>
            </a:r>
          </a:p>
          <a:p>
            <a:pPr lvl="1"/>
            <a:r>
              <a:rPr lang="en-GB" altLang="en-US"/>
              <a:t>For these to succeed overseas within the Global Market, they need to appeal to their wider international audience.</a:t>
            </a:r>
          </a:p>
          <a:p>
            <a:pPr lvl="1"/>
            <a:r>
              <a:rPr lang="en-GB" altLang="en-US"/>
              <a:t>If the appeal is not there then they will fail or cost significant amounts to rebrand for a place in the market.</a:t>
            </a:r>
          </a:p>
          <a:p>
            <a:r>
              <a:rPr lang="en-GB" altLang="en-US"/>
              <a:t>Examples: </a:t>
            </a:r>
          </a:p>
        </p:txBody>
      </p:sp>
      <p:sp>
        <p:nvSpPr>
          <p:cNvPr id="216068" name="AutoShape 4"/>
          <p:cNvSpPr>
            <a:spLocks noChangeArrowheads="1"/>
          </p:cNvSpPr>
          <p:nvPr/>
        </p:nvSpPr>
        <p:spPr bwMode="auto">
          <a:xfrm>
            <a:off x="4800600" y="5516564"/>
            <a:ext cx="2374900" cy="288925"/>
          </a:xfrm>
          <a:prstGeom prst="rightArrow">
            <a:avLst>
              <a:gd name="adj1" fmla="val 50000"/>
              <a:gd name="adj2" fmla="val 20549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extLst>
      <p:ext uri="{BB962C8B-B14F-4D97-AF65-F5344CB8AC3E}">
        <p14:creationId xmlns:p14="http://schemas.microsoft.com/office/powerpoint/2010/main" val="30516664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p:txBody>
          <a:bodyPr/>
          <a:lstStyle/>
          <a:p>
            <a:r>
              <a:rPr lang="en-GB" altLang="en-US"/>
              <a:t>Element 1 – Global Markets</a:t>
            </a:r>
          </a:p>
        </p:txBody>
      </p:sp>
      <p:pic>
        <p:nvPicPr>
          <p:cNvPr id="217091"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
        <p:nvSpPr>
          <p:cNvPr id="217092" name="Text Box 4"/>
          <p:cNvSpPr txBox="1">
            <a:spLocks noChangeArrowheads="1"/>
          </p:cNvSpPr>
          <p:nvPr/>
        </p:nvSpPr>
        <p:spPr bwMode="auto">
          <a:xfrm>
            <a:off x="1774825" y="5949950"/>
            <a:ext cx="82819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3"/>
              </a:rPr>
              <a:t>http://www.businessnewsdaily.com/5241-international-marketing-fails.html</a:t>
            </a:r>
            <a:r>
              <a:rPr lang="en-GB" altLang="en-US" sz="1200"/>
              <a:t> </a:t>
            </a:r>
          </a:p>
        </p:txBody>
      </p:sp>
    </p:spTree>
    <p:extLst>
      <p:ext uri="{BB962C8B-B14F-4D97-AF65-F5344CB8AC3E}">
        <p14:creationId xmlns:p14="http://schemas.microsoft.com/office/powerpoint/2010/main" val="41666160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p:txBody>
          <a:bodyPr/>
          <a:lstStyle/>
          <a:p>
            <a:r>
              <a:rPr lang="en-GB" altLang="en-US"/>
              <a:t>Element 1 – Global Markets</a:t>
            </a:r>
          </a:p>
        </p:txBody>
      </p:sp>
      <p:pic>
        <p:nvPicPr>
          <p:cNvPr id="218115"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5664499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p:txBody>
          <a:bodyPr/>
          <a:lstStyle/>
          <a:p>
            <a:r>
              <a:rPr lang="en-GB" altLang="en-US"/>
              <a:t>Element 1 – Global Markets</a:t>
            </a:r>
          </a:p>
        </p:txBody>
      </p:sp>
      <p:pic>
        <p:nvPicPr>
          <p:cNvPr id="219139"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375746382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2"/>
          <p:cNvSpPr>
            <a:spLocks noGrp="1" noChangeArrowheads="1"/>
          </p:cNvSpPr>
          <p:nvPr>
            <p:ph type="title"/>
          </p:nvPr>
        </p:nvSpPr>
        <p:spPr/>
        <p:txBody>
          <a:bodyPr/>
          <a:lstStyle/>
          <a:p>
            <a:r>
              <a:rPr lang="en-GB" altLang="en-US"/>
              <a:t>Element 1 – Global Markets</a:t>
            </a:r>
          </a:p>
        </p:txBody>
      </p:sp>
      <p:pic>
        <p:nvPicPr>
          <p:cNvPr id="220163"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7632598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Grp="1" noChangeArrowheads="1"/>
          </p:cNvSpPr>
          <p:nvPr>
            <p:ph type="title"/>
          </p:nvPr>
        </p:nvSpPr>
        <p:spPr/>
        <p:txBody>
          <a:bodyPr/>
          <a:lstStyle/>
          <a:p>
            <a:r>
              <a:rPr lang="en-GB" altLang="en-US"/>
              <a:t>Element 1 – Global Markets</a:t>
            </a:r>
          </a:p>
        </p:txBody>
      </p:sp>
      <p:pic>
        <p:nvPicPr>
          <p:cNvPr id="221187"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992313" y="1628776"/>
            <a:ext cx="8229600" cy="4525963"/>
          </a:xfrm>
        </p:spPr>
      </p:pic>
      <p:sp>
        <p:nvSpPr>
          <p:cNvPr id="221188" name="Text Box 4"/>
          <p:cNvSpPr txBox="1">
            <a:spLocks noChangeArrowheads="1"/>
          </p:cNvSpPr>
          <p:nvPr/>
        </p:nvSpPr>
        <p:spPr bwMode="auto">
          <a:xfrm>
            <a:off x="1847850" y="6092826"/>
            <a:ext cx="7848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3"/>
              </a:rPr>
              <a:t>http://www.businessnewsdaily.com/5241-international-marketing-fails.html</a:t>
            </a:r>
            <a:r>
              <a:rPr lang="en-GB" altLang="en-US"/>
              <a:t> </a:t>
            </a:r>
          </a:p>
        </p:txBody>
      </p:sp>
    </p:spTree>
    <p:extLst>
      <p:ext uri="{BB962C8B-B14F-4D97-AF65-F5344CB8AC3E}">
        <p14:creationId xmlns:p14="http://schemas.microsoft.com/office/powerpoint/2010/main" val="35736746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ChangeArrowheads="1"/>
          </p:cNvSpPr>
          <p:nvPr>
            <p:ph type="title"/>
          </p:nvPr>
        </p:nvSpPr>
        <p:spPr/>
        <p:txBody>
          <a:bodyPr/>
          <a:lstStyle/>
          <a:p>
            <a:r>
              <a:rPr lang="en-GB" altLang="en-US"/>
              <a:t>Element 1 – Global Markets</a:t>
            </a:r>
          </a:p>
        </p:txBody>
      </p:sp>
      <p:sp>
        <p:nvSpPr>
          <p:cNvPr id="222211" name="Rectangle 3"/>
          <p:cNvSpPr>
            <a:spLocks noGrp="1" noChangeArrowheads="1"/>
          </p:cNvSpPr>
          <p:nvPr>
            <p:ph type="body" sz="half" idx="1"/>
          </p:nvPr>
        </p:nvSpPr>
        <p:spPr>
          <a:xfrm>
            <a:off x="1981201" y="1600201"/>
            <a:ext cx="8291513" cy="4525963"/>
          </a:xfrm>
        </p:spPr>
        <p:txBody>
          <a:bodyPr/>
          <a:lstStyle/>
          <a:p>
            <a:r>
              <a:rPr lang="en-GB" altLang="en-US"/>
              <a:t>Legal, political &amp; culture issues</a:t>
            </a:r>
          </a:p>
          <a:p>
            <a:endParaRPr lang="en-GB" altLang="en-US"/>
          </a:p>
        </p:txBody>
      </p:sp>
      <p:pic>
        <p:nvPicPr>
          <p:cNvPr id="222212" name="Picture 4"/>
          <p:cNvPicPr>
            <a:picLocks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2279650" y="2492375"/>
            <a:ext cx="7816850" cy="3055938"/>
          </a:xfrm>
          <a:noFill/>
          <a:ln/>
        </p:spPr>
      </p:pic>
      <p:sp>
        <p:nvSpPr>
          <p:cNvPr id="222214" name="Text Box 6"/>
          <p:cNvSpPr txBox="1">
            <a:spLocks noChangeArrowheads="1"/>
          </p:cNvSpPr>
          <p:nvPr/>
        </p:nvSpPr>
        <p:spPr bwMode="auto">
          <a:xfrm>
            <a:off x="1992314" y="5805488"/>
            <a:ext cx="79914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3"/>
              </a:rPr>
              <a:t>http://smallbusiness.chron.com/legal-cultural-issues-marketing-foreign-country-58165.html</a:t>
            </a:r>
            <a:r>
              <a:rPr lang="en-GB" altLang="en-US"/>
              <a:t> </a:t>
            </a:r>
          </a:p>
        </p:txBody>
      </p:sp>
    </p:spTree>
    <p:extLst>
      <p:ext uri="{BB962C8B-B14F-4D97-AF65-F5344CB8AC3E}">
        <p14:creationId xmlns:p14="http://schemas.microsoft.com/office/powerpoint/2010/main" val="404610574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r>
              <a:rPr lang="en-GB" altLang="en-US"/>
              <a:t>Element 1 – Global Markets</a:t>
            </a:r>
          </a:p>
        </p:txBody>
      </p:sp>
      <p:pic>
        <p:nvPicPr>
          <p:cNvPr id="223235"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
        <p:nvSpPr>
          <p:cNvPr id="223236" name="Text Box 4"/>
          <p:cNvSpPr txBox="1">
            <a:spLocks noChangeArrowheads="1"/>
          </p:cNvSpPr>
          <p:nvPr/>
        </p:nvSpPr>
        <p:spPr bwMode="auto">
          <a:xfrm>
            <a:off x="1847851" y="5949951"/>
            <a:ext cx="86407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3"/>
              </a:rPr>
              <a:t>http://smallbusiness.chron.com/legal-cultural-issues-marketing-foreign-country-58165.html</a:t>
            </a:r>
            <a:r>
              <a:rPr lang="en-GB" altLang="en-US"/>
              <a:t> </a:t>
            </a:r>
          </a:p>
        </p:txBody>
      </p:sp>
    </p:spTree>
    <p:extLst>
      <p:ext uri="{BB962C8B-B14F-4D97-AF65-F5344CB8AC3E}">
        <p14:creationId xmlns:p14="http://schemas.microsoft.com/office/powerpoint/2010/main" val="27908949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p:txBody>
          <a:bodyPr/>
          <a:lstStyle/>
          <a:p>
            <a:r>
              <a:rPr lang="en-GB" altLang="en-US"/>
              <a:t>Element 1 – Global Markets</a:t>
            </a:r>
          </a:p>
        </p:txBody>
      </p:sp>
      <p:pic>
        <p:nvPicPr>
          <p:cNvPr id="224259"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
        <p:nvSpPr>
          <p:cNvPr id="224260" name="Text Box 4"/>
          <p:cNvSpPr txBox="1">
            <a:spLocks noChangeArrowheads="1"/>
          </p:cNvSpPr>
          <p:nvPr/>
        </p:nvSpPr>
        <p:spPr bwMode="auto">
          <a:xfrm>
            <a:off x="1847850" y="6021388"/>
            <a:ext cx="84963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hlinkClick r:id="rId3"/>
              </a:rPr>
              <a:t>http://smallbusiness.chron.com/legal-cultural-issues-marketing-foreign-country-58165.html</a:t>
            </a:r>
            <a:r>
              <a:rPr lang="en-GB" altLang="en-US"/>
              <a:t> </a:t>
            </a:r>
          </a:p>
        </p:txBody>
      </p:sp>
    </p:spTree>
    <p:extLst>
      <p:ext uri="{BB962C8B-B14F-4D97-AF65-F5344CB8AC3E}">
        <p14:creationId xmlns:p14="http://schemas.microsoft.com/office/powerpoint/2010/main" val="358005735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p:txBody>
          <a:bodyPr/>
          <a:lstStyle/>
          <a:p>
            <a:r>
              <a:rPr lang="en-GB" altLang="en-US"/>
              <a:t>Element 1 – Global Markets</a:t>
            </a:r>
          </a:p>
        </p:txBody>
      </p:sp>
      <p:pic>
        <p:nvPicPr>
          <p:cNvPr id="225283"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21944296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Grp="1" noChangeArrowheads="1"/>
          </p:cNvSpPr>
          <p:nvPr>
            <p:ph type="title"/>
          </p:nvPr>
        </p:nvSpPr>
        <p:spPr/>
        <p:txBody>
          <a:bodyPr/>
          <a:lstStyle/>
          <a:p>
            <a:r>
              <a:rPr lang="en-GB" altLang="en-US"/>
              <a:t>Element 1 – Global Markets</a:t>
            </a:r>
          </a:p>
        </p:txBody>
      </p:sp>
      <p:pic>
        <p:nvPicPr>
          <p:cNvPr id="226307"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146618744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p:nvPr>
        </p:nvSpPr>
        <p:spPr/>
        <p:txBody>
          <a:bodyPr/>
          <a:lstStyle/>
          <a:p>
            <a:r>
              <a:rPr lang="en-GB" altLang="en-US"/>
              <a:t>Element 1 – Global Markets</a:t>
            </a:r>
          </a:p>
        </p:txBody>
      </p:sp>
      <p:pic>
        <p:nvPicPr>
          <p:cNvPr id="227331" name="Picture 3"/>
          <p:cNvPicPr>
            <a:picLocks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1981200" y="2133601"/>
            <a:ext cx="8229600" cy="3095625"/>
          </a:xfrm>
        </p:spPr>
      </p:pic>
    </p:spTree>
    <p:custDataLst>
      <p:tags r:id="rId1"/>
    </p:custDataLst>
    <p:extLst>
      <p:ext uri="{BB962C8B-B14F-4D97-AF65-F5344CB8AC3E}">
        <p14:creationId xmlns:p14="http://schemas.microsoft.com/office/powerpoint/2010/main" val="399487407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5037</Words>
  <Application>Microsoft Office PowerPoint</Application>
  <PresentationFormat>Widescreen</PresentationFormat>
  <Paragraphs>407</Paragraphs>
  <Slides>73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73</vt:i4>
      </vt:variant>
    </vt:vector>
  </HeadingPairs>
  <TitlesOfParts>
    <vt:vector size="77" baseType="lpstr">
      <vt:lpstr>Arial</vt:lpstr>
      <vt:lpstr>Calibri</vt:lpstr>
      <vt:lpstr>Calibri Light</vt:lpstr>
      <vt:lpstr>Office Theme</vt:lpstr>
      <vt:lpstr>PowerPoint Presentation</vt:lpstr>
      <vt:lpstr>Element 1 – Global Environment</vt:lpstr>
      <vt:lpstr>Element 1 – Global Factors</vt:lpstr>
      <vt:lpstr>Element 1 – Global Factors</vt:lpstr>
      <vt:lpstr>Element 1 – Global Factors</vt:lpstr>
      <vt:lpstr>Element 1 – Global Factors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Theories &amp; Models</vt:lpstr>
      <vt:lpstr>Element 1 – Characteristics of Management Information</vt:lpstr>
      <vt:lpstr>Element 1 – Characteristics of Management Information</vt:lpstr>
      <vt:lpstr>Element 1 – Characteristics of Management Information</vt:lpstr>
      <vt:lpstr>Element 1 – Characteristics of Management Information</vt:lpstr>
      <vt:lpstr>Element 1 – Characteristics of Management Information</vt:lpstr>
      <vt:lpstr>Element 1 – Characteristics of Management Information</vt:lpstr>
      <vt:lpstr>Element 1 – External Information</vt:lpstr>
      <vt:lpstr>Element 1 – External Information</vt:lpstr>
      <vt:lpstr>Element 1 – External Information</vt:lpstr>
      <vt:lpstr>Element 1 – External Information</vt:lpstr>
      <vt:lpstr>Element 1 – External Information</vt:lpstr>
      <vt:lpstr>Element 1 – External Information</vt:lpstr>
      <vt:lpstr>Element 1 – External Information</vt:lpstr>
      <vt:lpstr>Element 1 – External Information</vt:lpstr>
      <vt:lpstr>Element 1 – External Information</vt:lpstr>
      <vt:lpstr>Element 1 – External Information</vt:lpstr>
      <vt:lpstr>Element 1 – External Information</vt:lpstr>
      <vt:lpstr>Element 1 – External Information</vt:lpstr>
      <vt:lpstr>Element 1 – External Information</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lpstr>Element 1 – Global Markets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Ged Edwards</dc:creator>
  <cp:lastModifiedBy>Ged Edwards</cp:lastModifiedBy>
  <cp:revision>2</cp:revision>
  <dcterms:created xsi:type="dcterms:W3CDTF">2017-03-05T08:39:28Z</dcterms:created>
  <dcterms:modified xsi:type="dcterms:W3CDTF">2017-03-05T08:41:24Z</dcterms:modified>
</cp:coreProperties>
</file>