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13"/>
  </p:notesMasterIdLst>
  <p:sldIdLst>
    <p:sldId id="256" r:id="rId6"/>
    <p:sldId id="384" r:id="rId7"/>
    <p:sldId id="377" r:id="rId8"/>
    <p:sldId id="378" r:id="rId9"/>
    <p:sldId id="379" r:id="rId10"/>
    <p:sldId id="380" r:id="rId11"/>
    <p:sldId id="38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DF5F22-610D-4C22-8578-42F6258BBE4C}" v="17" dt="2026-04-27T12:14:38.0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0" autoAdjust="0"/>
    <p:restoredTop sz="94660"/>
  </p:normalViewPr>
  <p:slideViewPr>
    <p:cSldViewPr snapToGrid="0">
      <p:cViewPr varScale="1">
        <p:scale>
          <a:sx n="40" d="100"/>
          <a:sy n="40" d="100"/>
        </p:scale>
        <p:origin x="20"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5.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nako Yamazaki (2516650)" userId="b872fd36-9ee9-4dd8-b9b7-2bfed1e8332a" providerId="ADAL" clId="{68477861-E6F0-4D69-BF2A-989C31402987}"/>
    <pc:docChg chg="undo custSel addSld delSld modSld">
      <pc:chgData name="Kanako Yamazaki (2516650)" userId="b872fd36-9ee9-4dd8-b9b7-2bfed1e8332a" providerId="ADAL" clId="{68477861-E6F0-4D69-BF2A-989C31402987}" dt="2026-04-27T12:14:42.484" v="25" actId="2696"/>
      <pc:docMkLst>
        <pc:docMk/>
      </pc:docMkLst>
      <pc:sldChg chg="addSp delSp modSp mod">
        <pc:chgData name="Kanako Yamazaki (2516650)" userId="b872fd36-9ee9-4dd8-b9b7-2bfed1e8332a" providerId="ADAL" clId="{68477861-E6F0-4D69-BF2A-989C31402987}" dt="2026-04-27T12:11:36.293" v="7" actId="22"/>
        <pc:sldMkLst>
          <pc:docMk/>
          <pc:sldMk cId="3337921552" sldId="256"/>
        </pc:sldMkLst>
        <pc:spChg chg="mod">
          <ac:chgData name="Kanako Yamazaki (2516650)" userId="b872fd36-9ee9-4dd8-b9b7-2bfed1e8332a" providerId="ADAL" clId="{68477861-E6F0-4D69-BF2A-989C31402987}" dt="2026-04-27T12:10:20.020" v="1" actId="27636"/>
          <ac:spMkLst>
            <pc:docMk/>
            <pc:sldMk cId="3337921552" sldId="256"/>
            <ac:spMk id="2" creationId="{4605A79F-9A3A-854E-7E33-9E6C2915DFEA}"/>
          </ac:spMkLst>
        </pc:spChg>
        <pc:spChg chg="mod">
          <ac:chgData name="Kanako Yamazaki (2516650)" userId="b872fd36-9ee9-4dd8-b9b7-2bfed1e8332a" providerId="ADAL" clId="{68477861-E6F0-4D69-BF2A-989C31402987}" dt="2026-04-27T12:10:37.667" v="5" actId="27636"/>
          <ac:spMkLst>
            <pc:docMk/>
            <pc:sldMk cId="3337921552" sldId="256"/>
            <ac:spMk id="3" creationId="{1FD740E6-8E8A-DCC5-27CC-3DC9878A45AE}"/>
          </ac:spMkLst>
        </pc:spChg>
        <pc:picChg chg="add del">
          <ac:chgData name="Kanako Yamazaki (2516650)" userId="b872fd36-9ee9-4dd8-b9b7-2bfed1e8332a" providerId="ADAL" clId="{68477861-E6F0-4D69-BF2A-989C31402987}" dt="2026-04-27T12:11:36.293" v="7" actId="22"/>
          <ac:picMkLst>
            <pc:docMk/>
            <pc:sldMk cId="3337921552" sldId="256"/>
            <ac:picMk id="5" creationId="{3D45E88D-518A-45A4-496A-A9E85B6B2028}"/>
          </ac:picMkLst>
        </pc:picChg>
      </pc:sldChg>
      <pc:sldChg chg="new del">
        <pc:chgData name="Kanako Yamazaki (2516650)" userId="b872fd36-9ee9-4dd8-b9b7-2bfed1e8332a" providerId="ADAL" clId="{68477861-E6F0-4D69-BF2A-989C31402987}" dt="2026-04-27T12:12:11.919" v="9" actId="2696"/>
        <pc:sldMkLst>
          <pc:docMk/>
          <pc:sldMk cId="3864820990" sldId="257"/>
        </pc:sldMkLst>
      </pc:sldChg>
      <pc:sldChg chg="add del">
        <pc:chgData name="Kanako Yamazaki (2516650)" userId="b872fd36-9ee9-4dd8-b9b7-2bfed1e8332a" providerId="ADAL" clId="{68477861-E6F0-4D69-BF2A-989C31402987}" dt="2026-04-27T12:14:42.484" v="25" actId="2696"/>
        <pc:sldMkLst>
          <pc:docMk/>
          <pc:sldMk cId="3887796974" sldId="376"/>
        </pc:sldMkLst>
      </pc:sldChg>
      <pc:sldChg chg="add del">
        <pc:chgData name="Kanako Yamazaki (2516650)" userId="b872fd36-9ee9-4dd8-b9b7-2bfed1e8332a" providerId="ADAL" clId="{68477861-E6F0-4D69-BF2A-989C31402987}" dt="2026-04-27T12:13:10.527" v="13"/>
        <pc:sldMkLst>
          <pc:docMk/>
          <pc:sldMk cId="3562937782" sldId="377"/>
        </pc:sldMkLst>
      </pc:sldChg>
      <pc:sldChg chg="add del">
        <pc:chgData name="Kanako Yamazaki (2516650)" userId="b872fd36-9ee9-4dd8-b9b7-2bfed1e8332a" providerId="ADAL" clId="{68477861-E6F0-4D69-BF2A-989C31402987}" dt="2026-04-27T12:13:39.347" v="16"/>
        <pc:sldMkLst>
          <pc:docMk/>
          <pc:sldMk cId="420967361" sldId="378"/>
        </pc:sldMkLst>
      </pc:sldChg>
      <pc:sldChg chg="add del">
        <pc:chgData name="Kanako Yamazaki (2516650)" userId="b872fd36-9ee9-4dd8-b9b7-2bfed1e8332a" providerId="ADAL" clId="{68477861-E6F0-4D69-BF2A-989C31402987}" dt="2026-04-27T12:14:05.376" v="19"/>
        <pc:sldMkLst>
          <pc:docMk/>
          <pc:sldMk cId="3933531160" sldId="379"/>
        </pc:sldMkLst>
      </pc:sldChg>
      <pc:sldChg chg="add">
        <pc:chgData name="Kanako Yamazaki (2516650)" userId="b872fd36-9ee9-4dd8-b9b7-2bfed1e8332a" providerId="ADAL" clId="{68477861-E6F0-4D69-BF2A-989C31402987}" dt="2026-04-27T12:14:11.777" v="20"/>
        <pc:sldMkLst>
          <pc:docMk/>
          <pc:sldMk cId="26500305" sldId="380"/>
        </pc:sldMkLst>
      </pc:sldChg>
      <pc:sldChg chg="add">
        <pc:chgData name="Kanako Yamazaki (2516650)" userId="b872fd36-9ee9-4dd8-b9b7-2bfed1e8332a" providerId="ADAL" clId="{68477861-E6F0-4D69-BF2A-989C31402987}" dt="2026-04-27T12:14:20.052" v="21"/>
        <pc:sldMkLst>
          <pc:docMk/>
          <pc:sldMk cId="3537867081" sldId="383"/>
        </pc:sldMkLst>
      </pc:sldChg>
      <pc:sldChg chg="add">
        <pc:chgData name="Kanako Yamazaki (2516650)" userId="b872fd36-9ee9-4dd8-b9b7-2bfed1e8332a" providerId="ADAL" clId="{68477861-E6F0-4D69-BF2A-989C31402987}" dt="2026-04-27T12:14:38.058" v="24"/>
        <pc:sldMkLst>
          <pc:docMk/>
          <pc:sldMk cId="21154434" sldId="384"/>
        </pc:sldMkLst>
      </pc:sldChg>
      <pc:sldChg chg="add del">
        <pc:chgData name="Kanako Yamazaki (2516650)" userId="b872fd36-9ee9-4dd8-b9b7-2bfed1e8332a" providerId="ADAL" clId="{68477861-E6F0-4D69-BF2A-989C31402987}" dt="2026-04-27T12:14:38.032" v="23"/>
        <pc:sldMkLst>
          <pc:docMk/>
          <pc:sldMk cId="86214118" sldId="38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02D8A4-6B0C-4BF8-A3D4-C7367C370ACF}"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806317-896C-40C0-BE77-41F1CF3E145F}" type="slidenum">
              <a:rPr lang="en-GB" smtClean="0"/>
              <a:t>‹#›</a:t>
            </a:fld>
            <a:endParaRPr lang="en-GB"/>
          </a:p>
        </p:txBody>
      </p:sp>
    </p:spTree>
    <p:extLst>
      <p:ext uri="{BB962C8B-B14F-4D97-AF65-F5344CB8AC3E}">
        <p14:creationId xmlns:p14="http://schemas.microsoft.com/office/powerpoint/2010/main" val="2954255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B47830-1F0A-1C39-BD17-86C3CA5103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E9410E-AF83-D4E9-B01A-7CACD3508F0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EDE9778-75B5-087B-2705-0D691738927F}"/>
              </a:ext>
            </a:extLst>
          </p:cNvPr>
          <p:cNvSpPr>
            <a:spLocks noGrp="1"/>
          </p:cNvSpPr>
          <p:nvPr>
            <p:ph type="body" idx="1"/>
          </p:nvPr>
        </p:nvSpPr>
        <p:spPr/>
        <p:txBody>
          <a:bodyPr/>
          <a:lstStyle/>
          <a:p>
            <a:r>
              <a:rPr lang="en-GB" sz="1200" b="1" kern="1200">
                <a:solidFill>
                  <a:schemeClr val="tx1"/>
                </a:solidFill>
                <a:effectLst/>
                <a:latin typeface="+mn-lt"/>
                <a:ea typeface="+mn-ea"/>
                <a:cs typeface="+mn-cs"/>
              </a:rPr>
              <a:t>Psychological &amp; Environmental Factors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Explain how life experiences and cognitive patterns contribute to Obsessive Compulsive Personality Disorder (OCPD).</a:t>
            </a:r>
          </a:p>
          <a:p>
            <a:endParaRPr lang="en-US"/>
          </a:p>
        </p:txBody>
      </p:sp>
      <p:sp>
        <p:nvSpPr>
          <p:cNvPr id="4" name="Slide Number Placeholder 3">
            <a:extLst>
              <a:ext uri="{FF2B5EF4-FFF2-40B4-BE49-F238E27FC236}">
                <a16:creationId xmlns:a16="http://schemas.microsoft.com/office/drawing/2014/main" id="{72748A5E-E5FB-AD43-45F1-91AD57B65B7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7732C3C-A191-48C2-A7E8-9C96AF841A7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3002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179F9-C02B-622E-6195-5D0C7D0D2F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10A5DC-FB77-8EBC-1A7C-953609444C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171EEBD-68D8-0498-4D15-901E764B7F71}"/>
              </a:ext>
            </a:extLst>
          </p:cNvPr>
          <p:cNvSpPr>
            <a:spLocks noGrp="1"/>
          </p:cNvSpPr>
          <p:nvPr>
            <p:ph type="body" idx="1"/>
          </p:nvPr>
        </p:nvSpPr>
        <p:spPr/>
        <p:txBody>
          <a:bodyPr/>
          <a:lstStyle/>
          <a:p>
            <a:r>
              <a:rPr lang="en-GB" sz="1200" kern="1200">
                <a:solidFill>
                  <a:schemeClr val="tx1"/>
                </a:solidFill>
                <a:effectLst/>
                <a:latin typeface="+mn-lt"/>
                <a:ea typeface="+mn-ea"/>
                <a:cs typeface="+mn-cs"/>
              </a:rPr>
              <a:t>• </a:t>
            </a:r>
            <a:r>
              <a:rPr lang="en-GB" sz="1200" b="1" kern="1200">
                <a:solidFill>
                  <a:schemeClr val="tx1"/>
                </a:solidFill>
                <a:effectLst/>
                <a:latin typeface="+mn-lt"/>
                <a:ea typeface="+mn-ea"/>
                <a:cs typeface="+mn-cs"/>
              </a:rPr>
              <a:t>Early Childhood and Emotional Safety:</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“Many adults with OCPD were once children living in unpredictable emotional environments.</a:t>
            </a:r>
          </a:p>
          <a:p>
            <a:pPr lvl="0"/>
            <a:r>
              <a:rPr lang="en-GB" sz="1200" kern="1200">
                <a:solidFill>
                  <a:schemeClr val="tx1"/>
                </a:solidFill>
                <a:effectLst/>
                <a:latin typeface="+mn-lt"/>
                <a:ea typeface="+mn-ea"/>
                <a:cs typeface="+mn-cs"/>
              </a:rPr>
              <a:t>Maybe their caregivers were critical or emotionally distant.</a:t>
            </a:r>
          </a:p>
          <a:p>
            <a:pPr lvl="0"/>
            <a:r>
              <a:rPr lang="en-GB" sz="1200" kern="1200">
                <a:solidFill>
                  <a:schemeClr val="tx1"/>
                </a:solidFill>
                <a:effectLst/>
                <a:latin typeface="+mn-lt"/>
                <a:ea typeface="+mn-ea"/>
                <a:cs typeface="+mn-cs"/>
              </a:rPr>
              <a:t>Maybe love had to be earned.</a:t>
            </a:r>
          </a:p>
          <a:p>
            <a:pPr lvl="0"/>
            <a:r>
              <a:rPr lang="en-GB" sz="1200" kern="1200">
                <a:solidFill>
                  <a:schemeClr val="tx1"/>
                </a:solidFill>
                <a:effectLst/>
                <a:latin typeface="+mn-lt"/>
                <a:ea typeface="+mn-ea"/>
                <a:cs typeface="+mn-cs"/>
              </a:rPr>
              <a:t>Maybe chaos ruled the household—so order became survival.</a:t>
            </a:r>
          </a:p>
          <a:p>
            <a:r>
              <a:rPr lang="en-GB" sz="1200" kern="1200">
                <a:solidFill>
                  <a:schemeClr val="tx1"/>
                </a:solidFill>
                <a:effectLst/>
                <a:latin typeface="+mn-lt"/>
                <a:ea typeface="+mn-ea"/>
                <a:cs typeface="+mn-cs"/>
              </a:rPr>
              <a:t>When a child doesn’t feel emotionally safe, they often </a:t>
            </a:r>
            <a:r>
              <a:rPr lang="en-GB" sz="1200" b="1" kern="1200">
                <a:solidFill>
                  <a:schemeClr val="tx1"/>
                </a:solidFill>
                <a:effectLst/>
                <a:latin typeface="+mn-lt"/>
                <a:ea typeface="+mn-ea"/>
                <a:cs typeface="+mn-cs"/>
              </a:rPr>
              <a:t>compensate by becoming “perfect.”</a:t>
            </a:r>
            <a:br>
              <a:rPr lang="en-GB" sz="1200" kern="1200">
                <a:solidFill>
                  <a:schemeClr val="tx1"/>
                </a:solidFill>
                <a:effectLst/>
                <a:latin typeface="+mn-lt"/>
                <a:ea typeface="+mn-ea"/>
                <a:cs typeface="+mn-cs"/>
              </a:rPr>
            </a:br>
            <a:r>
              <a:rPr lang="en-GB" sz="1200" kern="1200">
                <a:solidFill>
                  <a:schemeClr val="tx1"/>
                </a:solidFill>
                <a:effectLst/>
                <a:latin typeface="+mn-lt"/>
                <a:ea typeface="+mn-ea"/>
                <a:cs typeface="+mn-cs"/>
              </a:rPr>
              <a:t>Being “good,” “neat,” “obedient,” and “useful” is how they try to earn approval… or avoid punishment.” (</a:t>
            </a:r>
            <a:r>
              <a:rPr lang="en-GB" sz="1200" kern="1200" err="1">
                <a:solidFill>
                  <a:schemeClr val="tx1"/>
                </a:solidFill>
                <a:effectLst/>
                <a:latin typeface="+mn-lt"/>
                <a:ea typeface="+mn-ea"/>
                <a:cs typeface="+mn-cs"/>
              </a:rPr>
              <a:t>Psychological.Net</a:t>
            </a:r>
            <a:r>
              <a:rPr lang="en-GB" sz="1200" kern="1200">
                <a:solidFill>
                  <a:schemeClr val="tx1"/>
                </a:solidFill>
                <a:effectLst/>
                <a:latin typeface="+mn-lt"/>
                <a:ea typeface="+mn-ea"/>
                <a:cs typeface="+mn-cs"/>
              </a:rPr>
              <a:t>, 2025)</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In my presentation I will summarize this section of research as follows:</a:t>
            </a:r>
          </a:p>
          <a:p>
            <a:pPr lvl="0"/>
            <a:r>
              <a:rPr lang="en-GB" sz="1200" kern="1200">
                <a:solidFill>
                  <a:schemeClr val="tx1"/>
                </a:solidFill>
                <a:effectLst/>
                <a:latin typeface="+mn-lt"/>
                <a:ea typeface="+mn-ea"/>
                <a:cs typeface="+mn-cs"/>
              </a:rPr>
              <a:t>People who have OCPD may have had critical parents and may have had strict rules at home as well as not having had enough love during childhood.</a:t>
            </a:r>
          </a:p>
          <a:p>
            <a:pPr lvl="0"/>
            <a:r>
              <a:rPr lang="en-GB" sz="1200" kern="1200">
                <a:solidFill>
                  <a:schemeClr val="tx1"/>
                </a:solidFill>
                <a:effectLst/>
                <a:latin typeface="+mn-lt"/>
                <a:ea typeface="+mn-ea"/>
                <a:cs typeface="+mn-cs"/>
              </a:rPr>
              <a:t>When a child feels unsecure at home emotionally, they may get into survival mode and become “perfect” because they would like to avoid punishment.</a:t>
            </a:r>
          </a:p>
          <a:p>
            <a:endParaRPr lang="en-US"/>
          </a:p>
        </p:txBody>
      </p:sp>
      <p:sp>
        <p:nvSpPr>
          <p:cNvPr id="4" name="Slide Number Placeholder 3">
            <a:extLst>
              <a:ext uri="{FF2B5EF4-FFF2-40B4-BE49-F238E27FC236}">
                <a16:creationId xmlns:a16="http://schemas.microsoft.com/office/drawing/2014/main" id="{43232BAE-1589-F4D6-2CD5-65E39E1280D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7732C3C-A191-48C2-A7E8-9C96AF841A7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0378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3C230-1582-794A-5F89-2BD31FB47E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A60B1C-19A3-80D9-8003-B2035BEE3A1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E347967-391B-654D-23B4-8B24D7127C15}"/>
              </a:ext>
            </a:extLst>
          </p:cNvPr>
          <p:cNvSpPr>
            <a:spLocks noGrp="1"/>
          </p:cNvSpPr>
          <p:nvPr>
            <p:ph type="body" idx="1"/>
          </p:nvPr>
        </p:nvSpPr>
        <p:spPr/>
        <p:txBody>
          <a:bodyPr/>
          <a:lstStyle/>
          <a:p>
            <a:r>
              <a:rPr lang="en-GB" sz="1200" kern="1200">
                <a:solidFill>
                  <a:schemeClr val="tx1"/>
                </a:solidFill>
                <a:effectLst/>
                <a:latin typeface="+mn-lt"/>
                <a:ea typeface="+mn-ea"/>
                <a:cs typeface="+mn-cs"/>
              </a:rPr>
              <a:t>• </a:t>
            </a:r>
            <a:r>
              <a:rPr lang="en-GB" sz="1200" b="1" kern="1200">
                <a:solidFill>
                  <a:schemeClr val="tx1"/>
                </a:solidFill>
                <a:effectLst/>
                <a:latin typeface="+mn-lt"/>
                <a:ea typeface="+mn-ea"/>
                <a:cs typeface="+mn-cs"/>
              </a:rPr>
              <a:t>Attachment patterns: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“Anxiety and/or depression (possibly due to social isolation and difficulty handling anger (Jones, H, 2026)</a:t>
            </a:r>
          </a:p>
          <a:p>
            <a:r>
              <a:rPr lang="en-GB" sz="1200" kern="1200">
                <a:solidFill>
                  <a:schemeClr val="tx1"/>
                </a:solidFill>
                <a:effectLst/>
                <a:latin typeface="+mn-lt"/>
                <a:ea typeface="+mn-ea"/>
                <a:cs typeface="+mn-cs"/>
              </a:rPr>
              <a:t>Some people with OCPD are overly sensitive to criticism and can withdraw emotionally when they cannot control a situation. It is also common to have difficulty showing affection and generosity.” (Jones, H, 2026)</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In my presentation I will summarize this section of research as follows:</a:t>
            </a:r>
          </a:p>
          <a:p>
            <a:pPr lvl="0"/>
            <a:r>
              <a:rPr lang="en-GB" sz="1200" kern="1200">
                <a:solidFill>
                  <a:schemeClr val="tx1"/>
                </a:solidFill>
                <a:effectLst/>
                <a:latin typeface="+mn-lt"/>
                <a:ea typeface="+mn-ea"/>
                <a:cs typeface="+mn-cs"/>
              </a:rPr>
              <a:t>People who have OCPD attached anxiety and/or depression may have it because they have been forcing themselves to perform at a high standard for everything since their childhood. Therefore there is so much pressure on them.</a:t>
            </a:r>
          </a:p>
          <a:p>
            <a:pPr lvl="0"/>
            <a:r>
              <a:rPr lang="en-GB" sz="1200" kern="1200">
                <a:solidFill>
                  <a:schemeClr val="tx1"/>
                </a:solidFill>
                <a:effectLst/>
                <a:latin typeface="+mn-lt"/>
                <a:ea typeface="+mn-ea"/>
                <a:cs typeface="+mn-cs"/>
              </a:rPr>
              <a:t>Some people who have OCPD are very sensitive to criticism and withdraw emotionally when they cannot control a situation because they are being criticised all the time at home since childhood and they may not be able to handle a situation.</a:t>
            </a:r>
          </a:p>
          <a:p>
            <a:pPr lvl="0"/>
            <a:r>
              <a:rPr lang="en-GB" sz="1200" kern="1200">
                <a:solidFill>
                  <a:schemeClr val="tx1"/>
                </a:solidFill>
                <a:effectLst/>
                <a:latin typeface="+mn-lt"/>
                <a:ea typeface="+mn-ea"/>
                <a:cs typeface="+mn-cs"/>
              </a:rPr>
              <a:t>People who have OCPD have difficulty showing love to other people because they couldn’t get enough love at home and they may not know how to show healthy love to the others.</a:t>
            </a:r>
          </a:p>
          <a:p>
            <a:r>
              <a:rPr lang="en-GB" sz="1200" kern="1200">
                <a:solidFill>
                  <a:schemeClr val="tx1"/>
                </a:solidFill>
                <a:effectLst/>
                <a:latin typeface="+mn-lt"/>
                <a:ea typeface="+mn-ea"/>
                <a:cs typeface="+mn-cs"/>
              </a:rPr>
              <a:t> </a:t>
            </a:r>
          </a:p>
          <a:p>
            <a:endParaRPr lang="en-US"/>
          </a:p>
        </p:txBody>
      </p:sp>
      <p:sp>
        <p:nvSpPr>
          <p:cNvPr id="4" name="Slide Number Placeholder 3">
            <a:extLst>
              <a:ext uri="{FF2B5EF4-FFF2-40B4-BE49-F238E27FC236}">
                <a16:creationId xmlns:a16="http://schemas.microsoft.com/office/drawing/2014/main" id="{1928E01F-0E45-541F-A95C-9F4A49A504AB}"/>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7732C3C-A191-48C2-A7E8-9C96AF841A7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2847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BC28E-033D-94BA-80A8-7768F5A0BA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73064F-FDC9-B6C8-7AF1-BC8F48FD7B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4731AF3-86AD-C6F7-1EA4-F52A35075B88}"/>
              </a:ext>
            </a:extLst>
          </p:cNvPr>
          <p:cNvSpPr>
            <a:spLocks noGrp="1"/>
          </p:cNvSpPr>
          <p:nvPr>
            <p:ph type="body" idx="1"/>
          </p:nvPr>
        </p:nvSpPr>
        <p:spPr/>
        <p:txBody>
          <a:bodyPr/>
          <a:lstStyle/>
          <a:p>
            <a:r>
              <a:rPr lang="en-GB" sz="1200" kern="1200">
                <a:solidFill>
                  <a:schemeClr val="tx1"/>
                </a:solidFill>
                <a:effectLst/>
                <a:latin typeface="+mn-lt"/>
                <a:ea typeface="+mn-ea"/>
                <a:cs typeface="+mn-cs"/>
              </a:rPr>
              <a:t>• </a:t>
            </a:r>
            <a:r>
              <a:rPr lang="en-GB" sz="1200" b="1" kern="1200">
                <a:solidFill>
                  <a:schemeClr val="tx1"/>
                </a:solidFill>
                <a:effectLst/>
                <a:latin typeface="+mn-lt"/>
                <a:ea typeface="+mn-ea"/>
                <a:cs typeface="+mn-cs"/>
              </a:rPr>
              <a:t>Cognitive behavioural models: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“OCPD is a type of personality disorder characterized by a deep-seated and pervasive need for order, perfectionism, and mental and interpersonal control, often at the expense of flexibility, openness, and efficiency. Unlike many other mental health conditions, individuals with OCPD often view their way of thinking and behaving as the correct and superior way to live, a concept known as being ego-syntonic.” (Cutler, P, 2026)</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In my presentation I will summarize this section of research as follows:</a:t>
            </a:r>
          </a:p>
          <a:p>
            <a:pPr lvl="0"/>
            <a:r>
              <a:rPr lang="en-GB" sz="1200" kern="1200">
                <a:solidFill>
                  <a:schemeClr val="tx1"/>
                </a:solidFill>
                <a:effectLst/>
                <a:latin typeface="+mn-lt"/>
                <a:ea typeface="+mn-ea"/>
                <a:cs typeface="+mn-cs"/>
              </a:rPr>
              <a:t>OCPD is a type of personality disorder characterized by perfectionism, mental and interpersonal control, inflexibility, a closed mind as well as a lack of efficiency.</a:t>
            </a:r>
          </a:p>
          <a:p>
            <a:pPr lvl="0"/>
            <a:r>
              <a:rPr lang="en-GB" sz="1200" kern="1200">
                <a:solidFill>
                  <a:schemeClr val="tx1"/>
                </a:solidFill>
                <a:effectLst/>
                <a:latin typeface="+mn-lt"/>
                <a:ea typeface="+mn-ea"/>
                <a:cs typeface="+mn-cs"/>
              </a:rPr>
              <a:t>People who have OCPD think their way is correct and it is a concept known as ego-syntonic.</a:t>
            </a:r>
          </a:p>
          <a:p>
            <a:endParaRPr lang="en-US"/>
          </a:p>
        </p:txBody>
      </p:sp>
      <p:sp>
        <p:nvSpPr>
          <p:cNvPr id="4" name="Slide Number Placeholder 3">
            <a:extLst>
              <a:ext uri="{FF2B5EF4-FFF2-40B4-BE49-F238E27FC236}">
                <a16:creationId xmlns:a16="http://schemas.microsoft.com/office/drawing/2014/main" id="{84B30FEC-2983-4EBE-519F-201644AC7A3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7732C3C-A191-48C2-A7E8-9C96AF841A7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43168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6DBFF-616A-F8B3-D5B0-1FA539994A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C26AEB-6554-E510-E943-FCD70F1C490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CD8F246-3FBE-8FDC-5376-FBE6C9794632}"/>
              </a:ext>
            </a:extLst>
          </p:cNvPr>
          <p:cNvSpPr>
            <a:spLocks noGrp="1"/>
          </p:cNvSpPr>
          <p:nvPr>
            <p:ph type="body" idx="1"/>
          </p:nvPr>
        </p:nvSpPr>
        <p:spPr/>
        <p:txBody>
          <a:bodyPr/>
          <a:lstStyle/>
          <a:p>
            <a:r>
              <a:rPr lang="en-GB" sz="1200" kern="1200">
                <a:solidFill>
                  <a:schemeClr val="tx1"/>
                </a:solidFill>
                <a:effectLst/>
                <a:latin typeface="+mn-lt"/>
                <a:ea typeface="+mn-ea"/>
                <a:cs typeface="+mn-cs"/>
              </a:rPr>
              <a:t>• </a:t>
            </a:r>
            <a:r>
              <a:rPr lang="en-GB" sz="1200" b="1" kern="1200">
                <a:solidFill>
                  <a:schemeClr val="tx1"/>
                </a:solidFill>
                <a:effectLst/>
                <a:latin typeface="+mn-lt"/>
                <a:ea typeface="+mn-ea"/>
                <a:cs typeface="+mn-cs"/>
              </a:rPr>
              <a:t>Diathesis–stress model integrating biological and environmental factors:</a:t>
            </a:r>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“OCPD does have a significant genetic component. Twin studies estimate that about 53% of the stable tendency toward obsessive-compulsive personality disorder is attributable to genetic factors, with the remaining variance shaped by environmental influences and individual experiences. That makes OCPD moderately heritable, though slightly less so than most other personality disorders, which range from 55% to 72% heritability.” (SCIENCEINSIGHTS, 2026)</a:t>
            </a:r>
          </a:p>
          <a:p>
            <a:r>
              <a:rPr lang="en-GB" sz="1200" kern="1200">
                <a:solidFill>
                  <a:schemeClr val="tx1"/>
                </a:solidFill>
                <a:effectLst/>
                <a:latin typeface="+mn-lt"/>
                <a:ea typeface="+mn-ea"/>
                <a:cs typeface="+mn-cs"/>
              </a:rPr>
              <a:t> </a:t>
            </a:r>
          </a:p>
          <a:p>
            <a:r>
              <a:rPr lang="en-GB" sz="1200" kern="1200">
                <a:solidFill>
                  <a:schemeClr val="tx1"/>
                </a:solidFill>
                <a:effectLst/>
                <a:latin typeface="+mn-lt"/>
                <a:ea typeface="+mn-ea"/>
                <a:cs typeface="+mn-cs"/>
              </a:rPr>
              <a:t>In my presentation I will summarize this section of research as follows:</a:t>
            </a:r>
          </a:p>
          <a:p>
            <a:pPr lvl="0"/>
            <a:r>
              <a:rPr lang="en-GB" sz="1200" kern="1200">
                <a:solidFill>
                  <a:schemeClr val="tx1"/>
                </a:solidFill>
                <a:effectLst/>
                <a:latin typeface="+mn-lt"/>
                <a:ea typeface="+mn-ea"/>
                <a:cs typeface="+mn-cs"/>
              </a:rPr>
              <a:t>OCPD does have a significant genetic component.</a:t>
            </a:r>
          </a:p>
          <a:p>
            <a:pPr lvl="0"/>
            <a:r>
              <a:rPr lang="en-GB" sz="1200" kern="1200">
                <a:solidFill>
                  <a:schemeClr val="tx1"/>
                </a:solidFill>
                <a:effectLst/>
                <a:latin typeface="+mn-lt"/>
                <a:ea typeface="+mn-ea"/>
                <a:cs typeface="+mn-cs"/>
              </a:rPr>
              <a:t>Twin studies say about 53% is genetic, it is slightly less than most other personality disorders which range from 55% to 72%. </a:t>
            </a:r>
          </a:p>
          <a:p>
            <a:pPr lvl="0"/>
            <a:r>
              <a:rPr lang="en-GB" sz="1200" kern="1200">
                <a:solidFill>
                  <a:schemeClr val="tx1"/>
                </a:solidFill>
                <a:effectLst/>
                <a:latin typeface="+mn-lt"/>
                <a:ea typeface="+mn-ea"/>
                <a:cs typeface="+mn-cs"/>
              </a:rPr>
              <a:t>Environmental influences and individual experiences influences whether someone becomes OCPD too.</a:t>
            </a:r>
          </a:p>
          <a:p>
            <a:endParaRPr lang="en-US"/>
          </a:p>
        </p:txBody>
      </p:sp>
      <p:sp>
        <p:nvSpPr>
          <p:cNvPr id="4" name="Slide Number Placeholder 3">
            <a:extLst>
              <a:ext uri="{FF2B5EF4-FFF2-40B4-BE49-F238E27FC236}">
                <a16:creationId xmlns:a16="http://schemas.microsoft.com/office/drawing/2014/main" id="{2DA5F939-550C-A3B9-D82F-28F0E16AB7D8}"/>
              </a:ext>
            </a:extLst>
          </p:cNvPr>
          <p:cNvSpPr>
            <a:spLocks noGrp="1"/>
          </p:cNvSpPr>
          <p:nvPr>
            <p:ph type="sldNum" sz="quarter" idx="5"/>
          </p:nvPr>
        </p:nvSpPr>
        <p:spPr/>
        <p:txBody>
          <a:bodyPr/>
          <a:lstStyle/>
          <a:p>
            <a:fld id="{17732C3C-A191-48C2-A7E8-9C96AF841A7A}" type="slidenum">
              <a:rPr lang="en-US" smtClean="0"/>
              <a:t>6</a:t>
            </a:fld>
            <a:endParaRPr lang="en-US"/>
          </a:p>
        </p:txBody>
      </p:sp>
    </p:spTree>
    <p:extLst>
      <p:ext uri="{BB962C8B-B14F-4D97-AF65-F5344CB8AC3E}">
        <p14:creationId xmlns:p14="http://schemas.microsoft.com/office/powerpoint/2010/main" val="1274949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E15E7-D077-C3AC-978D-9781DE1D83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4D5F24F-ED4F-34A4-685D-530E982948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C343CBA-1640-B7E0-CE92-5F510F880F13}"/>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5" name="Footer Placeholder 4">
            <a:extLst>
              <a:ext uri="{FF2B5EF4-FFF2-40B4-BE49-F238E27FC236}">
                <a16:creationId xmlns:a16="http://schemas.microsoft.com/office/drawing/2014/main" id="{85048606-79C4-51D2-DEC6-C45D867F0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D67795-E81C-DEAC-F326-5F73FBA082EB}"/>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3037114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D2DD8-BBFA-BAEC-A430-B864E50F075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3EC570B-2E12-496B-BCF6-3179BFE8719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3691478-95A9-0A7B-EBBD-D7DA20C7E162}"/>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5" name="Footer Placeholder 4">
            <a:extLst>
              <a:ext uri="{FF2B5EF4-FFF2-40B4-BE49-F238E27FC236}">
                <a16:creationId xmlns:a16="http://schemas.microsoft.com/office/drawing/2014/main" id="{358CC9F8-FB1E-943C-65B3-8F4C5F04BA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57460-3B1C-A726-D2EC-545723911A6E}"/>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2374604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07914-02FE-03E6-8865-82C52CD4E4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C064B23-9CFD-C3FF-6095-4A40148494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F47FD22-D326-483F-0B81-822E9E271AF2}"/>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5" name="Footer Placeholder 4">
            <a:extLst>
              <a:ext uri="{FF2B5EF4-FFF2-40B4-BE49-F238E27FC236}">
                <a16:creationId xmlns:a16="http://schemas.microsoft.com/office/drawing/2014/main" id="{21C9D123-A5F0-E328-1C24-95150053CD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FFD1CF-070B-1DD7-BCE9-E67D82F45600}"/>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1928021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EB87C-7F8B-72A4-6D6D-8AE0F9B6D8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208D228-384A-5A83-CF21-B0EF395F8B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FDE284B-832B-CFD2-62E0-4239806588E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ED8F657-7232-6650-D69C-54D797214878}"/>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6" name="Footer Placeholder 5">
            <a:extLst>
              <a:ext uri="{FF2B5EF4-FFF2-40B4-BE49-F238E27FC236}">
                <a16:creationId xmlns:a16="http://schemas.microsoft.com/office/drawing/2014/main" id="{0AC5FBE8-60A4-08E3-C560-0102A7D2E9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816A52-9BFC-A76E-0B70-FEF756823922}"/>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2602719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E45B1-FA41-EE11-B095-B39C23AE52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3D8B413-96B0-4265-87A0-8A706FFBD8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68EF4A-E213-CE84-FEBA-2181ACEF85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D49BA44-25BF-3A78-11AC-C6F222E8AB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5ED320A-57D6-A7FB-67C7-A754F3B5CC0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BE3C380-8AF6-7E27-1DC7-0EDB180AB655}"/>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8" name="Footer Placeholder 7">
            <a:extLst>
              <a:ext uri="{FF2B5EF4-FFF2-40B4-BE49-F238E27FC236}">
                <a16:creationId xmlns:a16="http://schemas.microsoft.com/office/drawing/2014/main" id="{72337925-1B1B-76AF-6DA7-827E38529A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061D7-C346-2CB4-C290-9F139E5C8D5B}"/>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1043565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F34CF-0E45-8517-E123-4E5B2D1FDC3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7882E82-34F9-F6CB-7281-587390F1454F}"/>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4" name="Footer Placeholder 3">
            <a:extLst>
              <a:ext uri="{FF2B5EF4-FFF2-40B4-BE49-F238E27FC236}">
                <a16:creationId xmlns:a16="http://schemas.microsoft.com/office/drawing/2014/main" id="{65F5F9E5-F198-DBB5-A5A1-4B834CDC01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C9C0CB-6D30-5F6B-DD60-B2E70793012D}"/>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307274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376926-B4D5-385A-A8F4-A3EC9529C5B2}"/>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3" name="Footer Placeholder 2">
            <a:extLst>
              <a:ext uri="{FF2B5EF4-FFF2-40B4-BE49-F238E27FC236}">
                <a16:creationId xmlns:a16="http://schemas.microsoft.com/office/drawing/2014/main" id="{75851F19-B23E-1F60-DF96-0F89C940FB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A4C1FE-BAD2-A392-9F50-09DDB605E06E}"/>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1556183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0B18-447A-50BD-5A2C-73B9D7E990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5C04A40-C9E2-06FC-943F-695A877B0A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322959B-CCC6-82CB-300A-281DF0D85E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D6B9315-E06D-15A5-4212-C40A78E2BBCB}"/>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6" name="Footer Placeholder 5">
            <a:extLst>
              <a:ext uri="{FF2B5EF4-FFF2-40B4-BE49-F238E27FC236}">
                <a16:creationId xmlns:a16="http://schemas.microsoft.com/office/drawing/2014/main" id="{36B9BE18-339C-8E18-717E-ADA145B3C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7F1E38-2DD4-15C5-0FBC-D47FDC6DD881}"/>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3693191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AA783-767D-5E46-4259-88B8A3E4EA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B728ECE-B177-38BD-4A7F-D39DC037EF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0A8DF46-0D4F-787A-8CE4-F147853C33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C26E63-A57A-711F-5448-F84EB2E04536}"/>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6" name="Footer Placeholder 5">
            <a:extLst>
              <a:ext uri="{FF2B5EF4-FFF2-40B4-BE49-F238E27FC236}">
                <a16:creationId xmlns:a16="http://schemas.microsoft.com/office/drawing/2014/main" id="{D46B4042-6751-16A6-E9CF-C9EF1DD27E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D204D9-8E74-65D1-71DE-7575CFD663B8}"/>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84329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C56FD-0C79-5284-F21B-B19EE7B4AA4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3BBEDC4-A43F-13B8-2057-CD82105F675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8577C9-48E5-6F1F-7D76-B02331204219}"/>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5" name="Footer Placeholder 4">
            <a:extLst>
              <a:ext uri="{FF2B5EF4-FFF2-40B4-BE49-F238E27FC236}">
                <a16:creationId xmlns:a16="http://schemas.microsoft.com/office/drawing/2014/main" id="{B0BE7510-4EAC-DE14-8DDB-4DDF52C70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9575C-9954-F152-6680-58B3F53AFC82}"/>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1595380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604B78-7AB5-8A3A-7A07-ED6CD1FAB3E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CF3A915-601D-AA37-69EA-6700C1AEE8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189475-5D49-B6D3-99A6-F8131EDFFED4}"/>
              </a:ext>
            </a:extLst>
          </p:cNvPr>
          <p:cNvSpPr>
            <a:spLocks noGrp="1"/>
          </p:cNvSpPr>
          <p:nvPr>
            <p:ph type="dt" sz="half" idx="10"/>
          </p:nvPr>
        </p:nvSpPr>
        <p:spPr/>
        <p:txBody>
          <a:bodyPr/>
          <a:lstStyle/>
          <a:p>
            <a:fld id="{BAF00AD5-97BB-4E65-9DAF-8537E5D16D27}" type="datetimeFigureOut">
              <a:rPr lang="en-GB" smtClean="0"/>
              <a:t>27/04/2026</a:t>
            </a:fld>
            <a:endParaRPr lang="en-GB"/>
          </a:p>
        </p:txBody>
      </p:sp>
      <p:sp>
        <p:nvSpPr>
          <p:cNvPr id="5" name="Footer Placeholder 4">
            <a:extLst>
              <a:ext uri="{FF2B5EF4-FFF2-40B4-BE49-F238E27FC236}">
                <a16:creationId xmlns:a16="http://schemas.microsoft.com/office/drawing/2014/main" id="{0D1FF4BE-B1EE-841F-5018-D4DB80355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50E8F-35CA-E421-05B5-9A087DD2B19F}"/>
              </a:ext>
            </a:extLst>
          </p:cNvPr>
          <p:cNvSpPr>
            <a:spLocks noGrp="1"/>
          </p:cNvSpPr>
          <p:nvPr>
            <p:ph type="sldNum" sz="quarter" idx="12"/>
          </p:nvPr>
        </p:nvSpPr>
        <p:spPr/>
        <p:txBody>
          <a:bodyPr/>
          <a:lstStyle/>
          <a:p>
            <a:fld id="{D89D8877-F790-4D11-B2BF-4A250C62F4AB}" type="slidenum">
              <a:rPr lang="en-GB" smtClean="0"/>
              <a:t>‹#›</a:t>
            </a:fld>
            <a:endParaRPr lang="en-GB"/>
          </a:p>
        </p:txBody>
      </p:sp>
    </p:spTree>
    <p:extLst>
      <p:ext uri="{BB962C8B-B14F-4D97-AF65-F5344CB8AC3E}">
        <p14:creationId xmlns:p14="http://schemas.microsoft.com/office/powerpoint/2010/main" val="9640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a:t>Click to add title</a:t>
            </a:r>
          </a:p>
        </p:txBody>
      </p:sp>
    </p:spTree>
    <p:extLst>
      <p:ext uri="{BB962C8B-B14F-4D97-AF65-F5344CB8AC3E}">
        <p14:creationId xmlns:p14="http://schemas.microsoft.com/office/powerpoint/2010/main" val="2631524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9100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add subtitle</a:t>
            </a:r>
          </a:p>
        </p:txBody>
      </p:sp>
    </p:spTree>
    <p:extLst>
      <p:ext uri="{BB962C8B-B14F-4D97-AF65-F5344CB8AC3E}">
        <p14:creationId xmlns:p14="http://schemas.microsoft.com/office/powerpoint/2010/main" val="2728656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521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ntroduction 3">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GB"/>
              <a:t>Click icon to add picture</a:t>
            </a:r>
            <a:endParaRPr lang="en-US"/>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60224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1942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GB"/>
              <a:t>Click to edit Master title style</a:t>
            </a:r>
            <a:endParaRPr lang="en-US"/>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GB"/>
              <a:t>Click icon to add picture</a:t>
            </a:r>
            <a:endParaRPr lang="en-US"/>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776883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Two Content 4">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0819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6387389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GB"/>
              <a:t>Click icon to add table</a:t>
            </a:r>
            <a:endParaRPr lang="en-US"/>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2905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GB"/>
              <a:t>Click icon to add table</a:t>
            </a:r>
            <a:endParaRPr lang="en-US"/>
          </a:p>
        </p:txBody>
      </p:sp>
    </p:spTree>
    <p:extLst>
      <p:ext uri="{BB962C8B-B14F-4D97-AF65-F5344CB8AC3E}">
        <p14:creationId xmlns:p14="http://schemas.microsoft.com/office/powerpoint/2010/main" val="20981485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GB"/>
              <a:t>Click icon to add picture</a:t>
            </a:r>
            <a:endParaRPr lang="en-US"/>
          </a:p>
        </p:txBody>
      </p:sp>
    </p:spTree>
    <p:extLst>
      <p:ext uri="{BB962C8B-B14F-4D97-AF65-F5344CB8AC3E}">
        <p14:creationId xmlns:p14="http://schemas.microsoft.com/office/powerpoint/2010/main" val="3486212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Two Columns">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865381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losing ">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Tree>
    <p:extLst>
      <p:ext uri="{BB962C8B-B14F-4D97-AF65-F5344CB8AC3E}">
        <p14:creationId xmlns:p14="http://schemas.microsoft.com/office/powerpoint/2010/main" val="39797558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03644B5E-B193-4103-824A-427B1E8FC597}" type="datetimeFigureOut">
              <a:rPr lang="en-GB" smtClean="0"/>
              <a:t>27/04/2026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D0B46B0-EE1F-4307-81EA-5E054A8AFCB6}" type="slidenum">
              <a:rPr lang="en-GB" smtClean="0"/>
              <a:t>‹#›</a:t>
            </a:fld>
            <a:endParaRPr lang="en-GB"/>
          </a:p>
        </p:txBody>
      </p:sp>
    </p:spTree>
    <p:extLst>
      <p:ext uri="{BB962C8B-B14F-4D97-AF65-F5344CB8AC3E}">
        <p14:creationId xmlns:p14="http://schemas.microsoft.com/office/powerpoint/2010/main" val="10331161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644B5E-B193-4103-824A-427B1E8FC597}" type="datetimeFigureOut">
              <a:rPr lang="en-GB" smtClean="0"/>
              <a:t>27/04/2026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0B46B0-EE1F-4307-81EA-5E054A8AFCB6}" type="slidenum">
              <a:rPr lang="en-GB" smtClean="0"/>
              <a:t>‹#›</a:t>
            </a:fld>
            <a:endParaRPr lang="en-GB"/>
          </a:p>
        </p:txBody>
      </p:sp>
    </p:spTree>
    <p:extLst>
      <p:ext uri="{BB962C8B-B14F-4D97-AF65-F5344CB8AC3E}">
        <p14:creationId xmlns:p14="http://schemas.microsoft.com/office/powerpoint/2010/main" val="1645103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4/27/2026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166917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4/27/2026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51076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F85ADE-EE0F-0685-B6EE-9978F12CCF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A4B75A0-A7B7-AEB9-5433-0654290C86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C924B9-BD49-5C91-7896-CCDFBDEC3C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F00AD5-97BB-4E65-9DAF-8537E5D16D27}" type="datetimeFigureOut">
              <a:rPr lang="en-GB" smtClean="0"/>
              <a:t>27/04/2026</a:t>
            </a:fld>
            <a:endParaRPr lang="en-GB"/>
          </a:p>
        </p:txBody>
      </p:sp>
      <p:sp>
        <p:nvSpPr>
          <p:cNvPr id="5" name="Footer Placeholder 4">
            <a:extLst>
              <a:ext uri="{FF2B5EF4-FFF2-40B4-BE49-F238E27FC236}">
                <a16:creationId xmlns:a16="http://schemas.microsoft.com/office/drawing/2014/main" id="{5583024B-9133-E363-A309-DDF318DCAA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1779533-4255-81A8-7C51-4E5295CF91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9D8877-F790-4D11-B2BF-4A250C62F4AB}" type="slidenum">
              <a:rPr lang="en-GB" smtClean="0"/>
              <a:t>‹#›</a:t>
            </a:fld>
            <a:endParaRPr lang="en-GB"/>
          </a:p>
        </p:txBody>
      </p:sp>
    </p:spTree>
    <p:extLst>
      <p:ext uri="{BB962C8B-B14F-4D97-AF65-F5344CB8AC3E}">
        <p14:creationId xmlns:p14="http://schemas.microsoft.com/office/powerpoint/2010/main" val="2071458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4/27/2026</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84473348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14.png"/></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2.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hyperlink" Target="https://www.verywellhealth.com/obsessive-compulsive-personality-disorder-5211324" TargetMode="External"/><Relationship Id="rId2" Type="http://schemas.openxmlformats.org/officeDocument/2006/relationships/hyperlink" Target="https://counselling-uk.com/mental-health-therapy/cbt-for-ocpd/" TargetMode="External"/><Relationship Id="rId1" Type="http://schemas.openxmlformats.org/officeDocument/2006/relationships/slideLayout" Target="../slideLayouts/slideLayout27.xml"/><Relationship Id="rId5" Type="http://schemas.openxmlformats.org/officeDocument/2006/relationships/hyperlink" Target="https://scienceinsights.org/is-ocpd-genetic-genes-environment-and-risk/" TargetMode="External"/><Relationship Id="rId4" Type="http://schemas.openxmlformats.org/officeDocument/2006/relationships/hyperlink" Target="https://www.psychological.net/2025/07/the-childhood-roots-of-ocpd-wh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5A79F-9A3A-854E-7E33-9E6C2915DFEA}"/>
              </a:ext>
            </a:extLst>
          </p:cNvPr>
          <p:cNvSpPr>
            <a:spLocks noGrp="1"/>
          </p:cNvSpPr>
          <p:nvPr>
            <p:ph type="ctrTitle"/>
          </p:nvPr>
        </p:nvSpPr>
        <p:spPr/>
        <p:txBody>
          <a:bodyPr>
            <a:normAutofit fontScale="90000"/>
          </a:bodyPr>
          <a:lstStyle/>
          <a:p>
            <a:r>
              <a:rPr lang="en-GB" b="1" dirty="0"/>
              <a:t>How to acknowledge your use of AI</a:t>
            </a:r>
            <a:br>
              <a:rPr lang="en-GB" dirty="0"/>
            </a:br>
            <a:endParaRPr lang="en-GB" dirty="0"/>
          </a:p>
        </p:txBody>
      </p:sp>
      <p:sp>
        <p:nvSpPr>
          <p:cNvPr id="3" name="Subtitle 2">
            <a:extLst>
              <a:ext uri="{FF2B5EF4-FFF2-40B4-BE49-F238E27FC236}">
                <a16:creationId xmlns:a16="http://schemas.microsoft.com/office/drawing/2014/main" id="{1FD740E6-8E8A-DCC5-27CC-3DC9878A45AE}"/>
              </a:ext>
            </a:extLst>
          </p:cNvPr>
          <p:cNvSpPr>
            <a:spLocks noGrp="1"/>
          </p:cNvSpPr>
          <p:nvPr>
            <p:ph type="subTitle" idx="1"/>
          </p:nvPr>
        </p:nvSpPr>
        <p:spPr>
          <a:xfrm>
            <a:off x="1524000" y="3352800"/>
            <a:ext cx="9144000" cy="1905000"/>
          </a:xfrm>
        </p:spPr>
        <p:txBody>
          <a:bodyPr>
            <a:normAutofit/>
          </a:bodyPr>
          <a:lstStyle/>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spTree>
    <p:extLst>
      <p:ext uri="{BB962C8B-B14F-4D97-AF65-F5344CB8AC3E}">
        <p14:creationId xmlns:p14="http://schemas.microsoft.com/office/powerpoint/2010/main" val="3337921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A5E29-C731-06AA-D6C9-3E0392BAF2AA}"/>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E34B84F8-D4A4-069E-01CB-F8FEB3FC8490}"/>
              </a:ext>
            </a:extLst>
          </p:cNvPr>
          <p:cNvSpPr txBox="1">
            <a:spLocks/>
          </p:cNvSpPr>
          <p:nvPr/>
        </p:nvSpPr>
        <p:spPr>
          <a:xfrm>
            <a:off x="1312109" y="1019060"/>
            <a:ext cx="3859397" cy="1451723"/>
          </a:xfrm>
          <a:prstGeom prst="rect">
            <a:avLst/>
          </a:prstGeom>
          <a:effectLst/>
        </p:spPr>
        <p:txBody>
          <a:bodyPr vert="horz" lIns="91440" tIns="45720" rIns="91440" bIns="45720" rtlCol="0" anchor="t">
            <a:noAutofit/>
          </a:bodyPr>
          <a:lstStyle>
            <a:lvl1pPr algn="ctr" defTabSz="457200" rtl="0" eaLnBrk="1" latinLnBrk="0" hangingPunct="1">
              <a:spcBef>
                <a:spcPct val="0"/>
              </a:spcBef>
              <a:buNone/>
              <a:defRPr sz="3600" b="1" kern="1200" spc="0" baseline="0">
                <a:ln>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ctr" defTabSz="4572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0" normalizeH="0" baseline="0" noProof="0">
                <a:ln>
                  <a:noFill/>
                </a:ln>
                <a:solidFill>
                  <a:srgbClr val="FEFEFE"/>
                </a:solidFill>
                <a:effectLst/>
                <a:uLnTx/>
                <a:uFillTx/>
                <a:latin typeface="Arial" panose="020B0604020202020204" pitchFamily="34" charset="0"/>
                <a:ea typeface="+mj-ea"/>
                <a:cs typeface="Arial" panose="020B0604020202020204" pitchFamily="34" charset="0"/>
              </a:rPr>
              <a:t>Psychological &amp; Environmental Factors</a:t>
            </a:r>
            <a:br>
              <a:rPr kumimoji="0" lang="en-US" sz="4000" b="1" i="0" u="none" strike="noStrike" kern="1200" cap="none" spc="0" normalizeH="0" baseline="0" noProof="0">
                <a:ln>
                  <a:noFill/>
                </a:ln>
                <a:solidFill>
                  <a:srgbClr val="FEFEFE"/>
                </a:solidFill>
                <a:effectLst/>
                <a:uLnTx/>
                <a:uFillTx/>
                <a:latin typeface="Arial" panose="020B0604020202020204" pitchFamily="34" charset="0"/>
                <a:ea typeface="+mj-ea"/>
                <a:cs typeface="Arial" panose="020B0604020202020204" pitchFamily="34" charset="0"/>
              </a:rPr>
            </a:br>
            <a:endParaRPr kumimoji="0" lang="en-US" sz="4000" b="1" i="0" u="none" strike="noStrike" kern="1200" cap="none" spc="0" normalizeH="0" baseline="0" noProof="0">
              <a:ln>
                <a:noFill/>
              </a:ln>
              <a:solidFill>
                <a:srgbClr val="FEFEFE"/>
              </a:solidFill>
              <a:effectLst/>
              <a:uLnTx/>
              <a:uFillTx/>
              <a:latin typeface="Arial" panose="020B0604020202020204" pitchFamily="34" charset="0"/>
              <a:ea typeface="+mj-ea"/>
              <a:cs typeface="Arial" panose="020B0604020202020204" pitchFamily="34" charset="0"/>
            </a:endParaRPr>
          </a:p>
        </p:txBody>
      </p:sp>
      <p:pic>
        <p:nvPicPr>
          <p:cNvPr id="10" name="Picture 9" descr="3D art of a person">
            <a:extLst>
              <a:ext uri="{FF2B5EF4-FFF2-40B4-BE49-F238E27FC236}">
                <a16:creationId xmlns:a16="http://schemas.microsoft.com/office/drawing/2014/main" id="{0DA06B91-E9AB-BC73-D5CC-9EA44F266C77}"/>
              </a:ext>
            </a:extLst>
          </p:cNvPr>
          <p:cNvPicPr>
            <a:picLocks noChangeAspect="1"/>
          </p:cNvPicPr>
          <p:nvPr/>
        </p:nvPicPr>
        <p:blipFill>
          <a:blip r:embed="rId3"/>
          <a:stretch>
            <a:fillRect/>
          </a:stretch>
        </p:blipFill>
        <p:spPr>
          <a:xfrm>
            <a:off x="6794286" y="845820"/>
            <a:ext cx="5166360" cy="5166360"/>
          </a:xfrm>
          <a:prstGeom prst="rect">
            <a:avLst/>
          </a:prstGeom>
          <a:noFill/>
          <a:effectLst>
            <a:glow rad="939800">
              <a:schemeClr val="accent1">
                <a:alpha val="40000"/>
              </a:schemeClr>
            </a:glow>
            <a:softEdge rad="685800"/>
          </a:effectLst>
        </p:spPr>
      </p:pic>
      <p:sp>
        <p:nvSpPr>
          <p:cNvPr id="7" name="Subtitle 2">
            <a:extLst>
              <a:ext uri="{FF2B5EF4-FFF2-40B4-BE49-F238E27FC236}">
                <a16:creationId xmlns:a16="http://schemas.microsoft.com/office/drawing/2014/main" id="{558496AF-5321-E928-52C0-B419563E29B4}"/>
              </a:ext>
            </a:extLst>
          </p:cNvPr>
          <p:cNvSpPr txBox="1">
            <a:spLocks/>
          </p:cNvSpPr>
          <p:nvPr/>
        </p:nvSpPr>
        <p:spPr>
          <a:xfrm>
            <a:off x="576276" y="3661105"/>
            <a:ext cx="5331062" cy="2177835"/>
          </a:xfrm>
          <a:prstGeom prst="rect">
            <a:avLst/>
          </a:prstGeom>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r>
              <a:rPr kumimoji="0" lang="en-US"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Explain how life experiences and cognitive patterns contribute to Obsessive Compulsive Personality Disorder (OCPD)</a:t>
            </a:r>
          </a:p>
          <a:p>
            <a:pPr marL="0" marR="0" lvl="0" indent="0" algn="r"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r>
              <a:rPr kumimoji="0" lang="en-US" sz="16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Kanako Yamazaki</a:t>
            </a:r>
          </a:p>
        </p:txBody>
      </p:sp>
      <p:pic>
        <p:nvPicPr>
          <p:cNvPr id="12" name="Picture 11">
            <a:extLst>
              <a:ext uri="{FF2B5EF4-FFF2-40B4-BE49-F238E27FC236}">
                <a16:creationId xmlns:a16="http://schemas.microsoft.com/office/drawing/2014/main" id="{953730ED-BBD4-9A33-F64D-602406230AD8}"/>
              </a:ext>
            </a:extLst>
          </p:cNvPr>
          <p:cNvPicPr>
            <a:picLocks noChangeAspect="1"/>
          </p:cNvPicPr>
          <p:nvPr/>
        </p:nvPicPr>
        <p:blipFill>
          <a:blip r:embed="rId4"/>
          <a:stretch>
            <a:fillRect/>
          </a:stretch>
        </p:blipFill>
        <p:spPr>
          <a:xfrm>
            <a:off x="9688644" y="5286793"/>
            <a:ext cx="1518036" cy="426757"/>
          </a:xfrm>
          <a:prstGeom prst="rect">
            <a:avLst/>
          </a:prstGeom>
        </p:spPr>
      </p:pic>
    </p:spTree>
    <p:extLst>
      <p:ext uri="{BB962C8B-B14F-4D97-AF65-F5344CB8AC3E}">
        <p14:creationId xmlns:p14="http://schemas.microsoft.com/office/powerpoint/2010/main" val="21154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5A7DE9-2A31-C346-9612-9AA2AD9CFE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8A97D8-D22D-520D-A7C5-4BF60FD0010A}"/>
              </a:ext>
            </a:extLst>
          </p:cNvPr>
          <p:cNvSpPr>
            <a:spLocks noGrp="1"/>
          </p:cNvSpPr>
          <p:nvPr>
            <p:ph type="title"/>
          </p:nvPr>
        </p:nvSpPr>
        <p:spPr>
          <a:xfrm>
            <a:off x="810000" y="447188"/>
            <a:ext cx="10571998" cy="970450"/>
          </a:xfrm>
        </p:spPr>
        <p:txBody>
          <a:bodyPr>
            <a:noAutofit/>
          </a:bodyPr>
          <a:lstStyle/>
          <a:p>
            <a:br>
              <a:rPr lang="en-GB">
                <a:latin typeface="Arial" panose="020B0604020202020204" pitchFamily="34" charset="0"/>
                <a:cs typeface="Arial" panose="020B0604020202020204" pitchFamily="34" charset="0"/>
              </a:rPr>
            </a:br>
            <a:r>
              <a:rPr lang="en-GB" b="1">
                <a:latin typeface="Arial" panose="020B0604020202020204" pitchFamily="34" charset="0"/>
                <a:cs typeface="Arial" panose="020B0604020202020204" pitchFamily="34" charset="0"/>
              </a:rPr>
              <a:t>Early Childhood and Emotional Safety:</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9EB9EF-FFCB-AEA3-F954-E0ABF1B2EB0E}"/>
              </a:ext>
            </a:extLst>
          </p:cNvPr>
          <p:cNvSpPr txBox="1">
            <a:spLocks/>
          </p:cNvSpPr>
          <p:nvPr/>
        </p:nvSpPr>
        <p:spPr>
          <a:xfrm>
            <a:off x="810000" y="2184401"/>
            <a:ext cx="10563285" cy="3674397"/>
          </a:xfrm>
          <a:prstGeom prst="rect">
            <a:avLst/>
          </a:prstGeom>
        </p:spPr>
        <p:txBody>
          <a:bodyPr lIns="91440" tIns="45720" rIns="91440" bIns="45720" anchor="t">
            <a:normAutofit/>
          </a:bodyPr>
          <a:lst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marR="0" lvl="0" indent="0" algn="l"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r>
              <a:rPr kumimoji="0" lang="en-GB" sz="2000" b="0" i="0" u="none" strike="noStrike" kern="1200" cap="none" spc="0" normalizeH="0" baseline="0" noProof="0">
                <a:ln>
                  <a:noFill/>
                </a:ln>
                <a:solidFill>
                  <a:prstClr val="white"/>
                </a:solidFill>
                <a:effectLst/>
                <a:uLnTx/>
                <a:uFillTx/>
                <a:latin typeface="Arial"/>
                <a:ea typeface="+mn-ea"/>
                <a:cs typeface="Arial"/>
              </a:rPr>
              <a:t>"Many adults with OCPD were once children</a:t>
            </a:r>
          </a:p>
          <a:p>
            <a:pPr marL="0" marR="0" lvl="0" indent="0" algn="l"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r>
              <a:rPr kumimoji="0" lang="en-GB" sz="2000" b="0" i="0" u="none" strike="noStrike" kern="1200" cap="none" spc="0" normalizeH="0" baseline="0" noProof="0">
                <a:ln>
                  <a:noFill/>
                </a:ln>
                <a:solidFill>
                  <a:prstClr val="white"/>
                </a:solidFill>
                <a:effectLst/>
                <a:uLnTx/>
                <a:uFillTx/>
                <a:latin typeface="Arial"/>
                <a:ea typeface="+mn-ea"/>
                <a:cs typeface="Arial"/>
              </a:rPr>
              <a:t> living in unpredictable emotional environments.</a:t>
            </a:r>
          </a:p>
          <a:p>
            <a:pPr marL="0" marR="0" lvl="0" indent="0" algn="l"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endParaRPr kumimoji="0" lang="en-GB" sz="2000" b="0" i="0" u="none" strike="noStrike" kern="1200" cap="none" spc="0" normalizeH="0" baseline="0" noProof="0">
              <a:ln>
                <a:noFill/>
              </a:ln>
              <a:solidFill>
                <a:prstClr val="white"/>
              </a:solidFill>
              <a:effectLst/>
              <a:highlight>
                <a:srgbClr val="CE2838"/>
              </a:highligh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endParaRPr kumimoji="0" lang="en-GB" sz="2000" b="0" i="0" u="none" strike="noStrike" kern="1200" cap="none" spc="0" normalizeH="0" baseline="0" noProof="0">
              <a:ln>
                <a:noFill/>
              </a:ln>
              <a:solidFill>
                <a:prstClr val="white"/>
              </a:solidFill>
              <a:effectLst/>
              <a:highlight>
                <a:srgbClr val="CE2838"/>
              </a:highligh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None/>
              <a:tabLst/>
              <a:defRPr/>
            </a:pPr>
            <a:endParaRPr kumimoji="0" lang="en-GB" sz="2000" b="0" i="0" u="none" strike="noStrike" kern="1200" cap="none" spc="0" normalizeH="0" baseline="0" noProof="0">
              <a:ln>
                <a:noFill/>
              </a:ln>
              <a:solidFill>
                <a:prstClr val="white"/>
              </a:solidFill>
              <a:effectLst/>
              <a:highlight>
                <a:srgbClr val="CE2838"/>
              </a:highlight>
              <a:uLnTx/>
              <a:uFillTx/>
              <a:latin typeface="Arial" panose="020B0604020202020204" pitchFamily="34" charset="0"/>
              <a:ea typeface="+mn-ea"/>
              <a:cs typeface="Arial" panose="020B0604020202020204" pitchFamily="34" charset="0"/>
            </a:endParaRPr>
          </a:p>
          <a:p>
            <a:pPr marL="342900" marR="0" lvl="0" indent="-342900" algn="l" defTabSz="457200" rtl="0" eaLnBrk="1" fontAlgn="auto" latinLnBrk="0" hangingPunct="1">
              <a:lnSpc>
                <a:spcPct val="100000"/>
              </a:lnSpc>
              <a:spcBef>
                <a:spcPct val="20000"/>
              </a:spcBef>
              <a:spcAft>
                <a:spcPts val="600"/>
              </a:spcAft>
              <a:buClr>
                <a:prstClr val="white"/>
              </a:buClr>
              <a:buSzTx/>
              <a:buFont typeface="Arial" panose="020B0604020202020204" pitchFamily="34" charset="0"/>
              <a:buChar char="•"/>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5" name="Table 4">
            <a:extLst>
              <a:ext uri="{FF2B5EF4-FFF2-40B4-BE49-F238E27FC236}">
                <a16:creationId xmlns:a16="http://schemas.microsoft.com/office/drawing/2014/main" id="{DB579870-29DC-332E-FA1C-6DF1259FFE54}"/>
              </a:ext>
            </a:extLst>
          </p:cNvPr>
          <p:cNvGraphicFramePr>
            <a:graphicFrameLocks noGrp="1"/>
          </p:cNvGraphicFramePr>
          <p:nvPr/>
        </p:nvGraphicFramePr>
        <p:xfrm>
          <a:off x="818715" y="3304527"/>
          <a:ext cx="5361748" cy="2712720"/>
        </p:xfrm>
        <a:graphic>
          <a:graphicData uri="http://schemas.openxmlformats.org/drawingml/2006/table">
            <a:tbl>
              <a:tblPr firstRow="1" bandRow="1">
                <a:tableStyleId>{1E171933-4619-4E11-9A3F-F7608DF75F80}</a:tableStyleId>
              </a:tblPr>
              <a:tblGrid>
                <a:gridCol w="5361748">
                  <a:extLst>
                    <a:ext uri="{9D8B030D-6E8A-4147-A177-3AD203B41FA5}">
                      <a16:colId xmlns:a16="http://schemas.microsoft.com/office/drawing/2014/main" val="549820398"/>
                    </a:ext>
                  </a:extLst>
                </a:gridCol>
              </a:tblGrid>
              <a:tr h="352718">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a:cs typeface="Arial"/>
                        </a:rPr>
                        <a:t>Maybe their caregivers were critical or emotionally distant.</a:t>
                      </a:r>
                    </a:p>
                    <a:p>
                      <a:endParaRPr lang="en-GB" sz="2000" b="0">
                        <a:solidFill>
                          <a:schemeClr val="bg1"/>
                        </a:solidFill>
                      </a:endParaRPr>
                    </a:p>
                  </a:txBody>
                  <a:tcPr>
                    <a:solidFill>
                      <a:srgbClr val="00B0F0"/>
                    </a:solidFill>
                  </a:tcPr>
                </a:tc>
                <a:extLst>
                  <a:ext uri="{0D108BD9-81ED-4DB2-BD59-A6C34878D82A}">
                    <a16:rowId xmlns:a16="http://schemas.microsoft.com/office/drawing/2014/main" val="1148451767"/>
                  </a:ext>
                </a:extLst>
              </a:tr>
              <a:tr h="352718">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panose="020B0604020202020204" pitchFamily="34" charset="0"/>
                          <a:cs typeface="Arial" panose="020B0604020202020204" pitchFamily="34" charset="0"/>
                        </a:rPr>
                        <a:t>Maybe love had to be earned.</a:t>
                      </a:r>
                    </a:p>
                    <a:p>
                      <a:endParaRPr lang="en-GB" sz="2000" b="0">
                        <a:solidFill>
                          <a:schemeClr val="bg1"/>
                        </a:solidFill>
                      </a:endParaRPr>
                    </a:p>
                  </a:txBody>
                  <a:tcPr>
                    <a:solidFill>
                      <a:srgbClr val="92D050"/>
                    </a:solidFill>
                  </a:tcPr>
                </a:tc>
                <a:extLst>
                  <a:ext uri="{0D108BD9-81ED-4DB2-BD59-A6C34878D82A}">
                    <a16:rowId xmlns:a16="http://schemas.microsoft.com/office/drawing/2014/main" val="271889951"/>
                  </a:ext>
                </a:extLst>
              </a:tr>
              <a:tr h="352718">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a:cs typeface="Arial"/>
                        </a:rPr>
                        <a:t>Maybe chaos ruled the household—so order became survival.</a:t>
                      </a:r>
                    </a:p>
                    <a:p>
                      <a:endParaRPr lang="en-GB" sz="2000" b="0">
                        <a:solidFill>
                          <a:schemeClr val="bg1"/>
                        </a:solidFill>
                      </a:endParaRPr>
                    </a:p>
                  </a:txBody>
                  <a:tcPr>
                    <a:solidFill>
                      <a:schemeClr val="accent5">
                        <a:lumMod val="60000"/>
                        <a:lumOff val="40000"/>
                      </a:schemeClr>
                    </a:solidFill>
                  </a:tcPr>
                </a:tc>
                <a:extLst>
                  <a:ext uri="{0D108BD9-81ED-4DB2-BD59-A6C34878D82A}">
                    <a16:rowId xmlns:a16="http://schemas.microsoft.com/office/drawing/2014/main" val="828249199"/>
                  </a:ext>
                </a:extLst>
              </a:tr>
            </a:tbl>
          </a:graphicData>
        </a:graphic>
      </p:graphicFrame>
      <p:pic>
        <p:nvPicPr>
          <p:cNvPr id="9" name="Picture 8" descr="Human brain nerve cells">
            <a:extLst>
              <a:ext uri="{FF2B5EF4-FFF2-40B4-BE49-F238E27FC236}">
                <a16:creationId xmlns:a16="http://schemas.microsoft.com/office/drawing/2014/main" id="{BD4D727E-6365-5A5C-1AB7-880EFA101590}"/>
              </a:ext>
            </a:extLst>
          </p:cNvPr>
          <p:cNvPicPr>
            <a:picLocks noChangeAspect="1"/>
          </p:cNvPicPr>
          <p:nvPr/>
        </p:nvPicPr>
        <p:blipFill>
          <a:blip r:embed="rId3"/>
          <a:stretch>
            <a:fillRect/>
          </a:stretch>
        </p:blipFill>
        <p:spPr>
          <a:xfrm>
            <a:off x="7337779" y="732567"/>
            <a:ext cx="3756753" cy="2817565"/>
          </a:xfrm>
          <a:prstGeom prst="rect">
            <a:avLst/>
          </a:prstGeom>
          <a:effectLst>
            <a:softEdge rad="965200"/>
          </a:effectLst>
        </p:spPr>
      </p:pic>
      <p:sp>
        <p:nvSpPr>
          <p:cNvPr id="7" name="TextBox 6">
            <a:extLst>
              <a:ext uri="{FF2B5EF4-FFF2-40B4-BE49-F238E27FC236}">
                <a16:creationId xmlns:a16="http://schemas.microsoft.com/office/drawing/2014/main" id="{09B419A3-F90A-5F8D-BD19-93CE9D4FF923}"/>
              </a:ext>
            </a:extLst>
          </p:cNvPr>
          <p:cNvSpPr txBox="1"/>
          <p:nvPr/>
        </p:nvSpPr>
        <p:spPr>
          <a:xfrm>
            <a:off x="7039778" y="3162625"/>
            <a:ext cx="4333507" cy="286232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When a child doesn’t feel emotionally safe, they often compensate by becoming “perfect.</a:t>
            </a:r>
          </a:p>
          <a:p>
            <a:pPr marL="0" marR="0" lvl="0" indent="0" algn="ctr" defTabSz="457200" rtl="0" eaLnBrk="1" fontAlgn="auto" latinLnBrk="0" hangingPunct="1">
              <a:lnSpc>
                <a:spcPct val="100000"/>
              </a:lnSpc>
              <a:spcBef>
                <a:spcPts val="0"/>
              </a:spcBef>
              <a:spcAft>
                <a:spcPts val="0"/>
              </a:spcAft>
              <a:buClrTx/>
              <a:buSzTx/>
              <a:buFontTx/>
              <a:buNone/>
              <a:tabLst/>
              <a:defRPr/>
            </a:pPr>
            <a:br>
              <a:rPr kumimoji="0" lang="en-GB"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br>
            <a:r>
              <a:rPr kumimoji="0" lang="en-GB"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Being “good,” “neat,” “obedient,” and “useful” is how they try to earn approval… or avoid punishment." (</a:t>
            </a:r>
            <a:r>
              <a:rPr kumimoji="0" lang="en-GB" sz="2000" b="0"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Psychological.Net</a:t>
            </a:r>
            <a:r>
              <a:rPr kumimoji="0" lang="en-GB" sz="2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2025).</a:t>
            </a:r>
          </a:p>
        </p:txBody>
      </p:sp>
      <p:sp>
        <p:nvSpPr>
          <p:cNvPr id="10" name="TextBox 9">
            <a:extLst>
              <a:ext uri="{FF2B5EF4-FFF2-40B4-BE49-F238E27FC236}">
                <a16:creationId xmlns:a16="http://schemas.microsoft.com/office/drawing/2014/main" id="{71289342-FAD9-8FCE-BFE8-B7D145377360}"/>
              </a:ext>
            </a:extLst>
          </p:cNvPr>
          <p:cNvSpPr txBox="1"/>
          <p:nvPr/>
        </p:nvSpPr>
        <p:spPr>
          <a:xfrm>
            <a:off x="9445139" y="2824071"/>
            <a:ext cx="2952521"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[Stock Image].</a:t>
            </a:r>
          </a:p>
        </p:txBody>
      </p:sp>
    </p:spTree>
    <p:extLst>
      <p:ext uri="{BB962C8B-B14F-4D97-AF65-F5344CB8AC3E}">
        <p14:creationId xmlns:p14="http://schemas.microsoft.com/office/powerpoint/2010/main" val="3562937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96A09-58F6-694F-24D1-0F29B484C2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7E5319-4B39-2218-9262-B921E2D63E73}"/>
              </a:ext>
            </a:extLst>
          </p:cNvPr>
          <p:cNvSpPr>
            <a:spLocks noGrp="1"/>
          </p:cNvSpPr>
          <p:nvPr>
            <p:ph type="title"/>
          </p:nvPr>
        </p:nvSpPr>
        <p:spPr>
          <a:xfrm>
            <a:off x="5007715" y="-607250"/>
            <a:ext cx="6251110" cy="1783080"/>
          </a:xfrm>
        </p:spPr>
        <p:txBody>
          <a:bodyPr anchor="b">
            <a:normAutofit/>
          </a:bodyPr>
          <a:lstStyle/>
          <a:p>
            <a:r>
              <a:rPr lang="en-GB" b="1">
                <a:latin typeface="Arial" panose="020B0604020202020204" pitchFamily="34" charset="0"/>
                <a:cs typeface="Arial" panose="020B0604020202020204" pitchFamily="34" charset="0"/>
              </a:rPr>
              <a:t>Attachment patterns:</a:t>
            </a:r>
            <a:endParaRPr lang="en-GB">
              <a:latin typeface="Arial" panose="020B0604020202020204" pitchFamily="34" charset="0"/>
              <a:cs typeface="Arial" panose="020B0604020202020204" pitchFamily="34" charset="0"/>
            </a:endParaRPr>
          </a:p>
        </p:txBody>
      </p:sp>
      <p:pic>
        <p:nvPicPr>
          <p:cNvPr id="3" name="Picture 2" descr="Drawings on colourful paper">
            <a:extLst>
              <a:ext uri="{FF2B5EF4-FFF2-40B4-BE49-F238E27FC236}">
                <a16:creationId xmlns:a16="http://schemas.microsoft.com/office/drawing/2014/main" id="{8A832DB3-46AF-0C7B-354D-AB2D0831432A}"/>
              </a:ext>
            </a:extLst>
          </p:cNvPr>
          <p:cNvPicPr>
            <a:picLocks noChangeAspect="1"/>
          </p:cNvPicPr>
          <p:nvPr/>
        </p:nvPicPr>
        <p:blipFill>
          <a:blip r:embed="rId3"/>
          <a:srcRect l="17206" r="37463"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effectLst>
            <a:softEdge rad="266700"/>
          </a:effectLst>
        </p:spPr>
      </p:pic>
      <p:pic>
        <p:nvPicPr>
          <p:cNvPr id="7" name="Picture 6">
            <a:extLst>
              <a:ext uri="{FF2B5EF4-FFF2-40B4-BE49-F238E27FC236}">
                <a16:creationId xmlns:a16="http://schemas.microsoft.com/office/drawing/2014/main" id="{7E9E4C47-4F28-D7D3-60EE-252616F471C8}"/>
              </a:ext>
            </a:extLst>
          </p:cNvPr>
          <p:cNvPicPr>
            <a:picLocks noChangeAspect="1"/>
          </p:cNvPicPr>
          <p:nvPr/>
        </p:nvPicPr>
        <p:blipFill>
          <a:blip r:embed="rId4"/>
          <a:stretch>
            <a:fillRect/>
          </a:stretch>
        </p:blipFill>
        <p:spPr>
          <a:xfrm>
            <a:off x="5283881" y="-512739"/>
            <a:ext cx="7883477" cy="7883477"/>
          </a:xfrm>
          <a:prstGeom prst="rect">
            <a:avLst/>
          </a:prstGeom>
          <a:effectLst>
            <a:outerShdw dir="5400000" sx="1000" sy="1000" algn="ctr" rotWithShape="0">
              <a:srgbClr val="000000">
                <a:alpha val="66000"/>
              </a:srgbClr>
            </a:outerShdw>
            <a:softEdge rad="1270000"/>
          </a:effectLst>
        </p:spPr>
      </p:pic>
      <p:graphicFrame>
        <p:nvGraphicFramePr>
          <p:cNvPr id="5" name="Table 4">
            <a:extLst>
              <a:ext uri="{FF2B5EF4-FFF2-40B4-BE49-F238E27FC236}">
                <a16:creationId xmlns:a16="http://schemas.microsoft.com/office/drawing/2014/main" id="{EDFA7CFC-AA21-3A2E-6950-F1E49F950F47}"/>
              </a:ext>
            </a:extLst>
          </p:cNvPr>
          <p:cNvGraphicFramePr>
            <a:graphicFrameLocks noGrp="1"/>
          </p:cNvGraphicFramePr>
          <p:nvPr/>
        </p:nvGraphicFramePr>
        <p:xfrm>
          <a:off x="5717020" y="2306239"/>
          <a:ext cx="5130652" cy="3934089"/>
        </p:xfrm>
        <a:graphic>
          <a:graphicData uri="http://schemas.openxmlformats.org/drawingml/2006/table">
            <a:tbl>
              <a:tblPr firstRow="1" bandRow="1">
                <a:tableStyleId>{1E171933-4619-4E11-9A3F-F7608DF75F80}</a:tableStyleId>
              </a:tblPr>
              <a:tblGrid>
                <a:gridCol w="5130652">
                  <a:extLst>
                    <a:ext uri="{9D8B030D-6E8A-4147-A177-3AD203B41FA5}">
                      <a16:colId xmlns:a16="http://schemas.microsoft.com/office/drawing/2014/main" val="477596036"/>
                    </a:ext>
                  </a:extLst>
                </a:gridCol>
              </a:tblGrid>
              <a:tr h="1595904">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a:cs typeface="Arial"/>
                        </a:rPr>
                        <a:t>"Anxiety and/or depression (possibly due to social isolation and difficulty handling anger” (Jones, 2026).</a:t>
                      </a:r>
                    </a:p>
                    <a:p>
                      <a:endParaRPr lang="en-GB" sz="2000" b="0">
                        <a:solidFill>
                          <a:schemeClr val="bg1"/>
                        </a:solidFill>
                      </a:endParaRPr>
                    </a:p>
                  </a:txBody>
                  <a:tcPr>
                    <a:solidFill>
                      <a:srgbClr val="00B0F0"/>
                    </a:solidFill>
                  </a:tcPr>
                </a:tc>
                <a:extLst>
                  <a:ext uri="{0D108BD9-81ED-4DB2-BD59-A6C34878D82A}">
                    <a16:rowId xmlns:a16="http://schemas.microsoft.com/office/drawing/2014/main" val="2299658033"/>
                  </a:ext>
                </a:extLst>
              </a:tr>
              <a:tr h="2338185">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a:cs typeface="Arial"/>
                        </a:rPr>
                        <a:t>Some people with OCPD are overly sensitive to criticism and can withdraw emotionally when they cannot control a situation. It is also common to have difficulty showing affection and generosity.” (Jones, 2026).</a:t>
                      </a:r>
                    </a:p>
                    <a:p>
                      <a:endParaRPr lang="en-GB" sz="2000" b="0">
                        <a:solidFill>
                          <a:schemeClr val="bg1"/>
                        </a:solidFill>
                      </a:endParaRPr>
                    </a:p>
                  </a:txBody>
                  <a:tcPr>
                    <a:solidFill>
                      <a:srgbClr val="92D050"/>
                    </a:solidFill>
                  </a:tcPr>
                </a:tc>
                <a:extLst>
                  <a:ext uri="{0D108BD9-81ED-4DB2-BD59-A6C34878D82A}">
                    <a16:rowId xmlns:a16="http://schemas.microsoft.com/office/drawing/2014/main" val="185628738"/>
                  </a:ext>
                </a:extLst>
              </a:tr>
            </a:tbl>
          </a:graphicData>
        </a:graphic>
      </p:graphicFrame>
    </p:spTree>
    <p:extLst>
      <p:ext uri="{BB962C8B-B14F-4D97-AF65-F5344CB8AC3E}">
        <p14:creationId xmlns:p14="http://schemas.microsoft.com/office/powerpoint/2010/main" val="420967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7B1AC-B8CA-489A-8FE8-AACFF7CB20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11B71C-CB1F-1A30-F3A4-59DA7D0101D5}"/>
              </a:ext>
            </a:extLst>
          </p:cNvPr>
          <p:cNvSpPr>
            <a:spLocks noGrp="1"/>
          </p:cNvSpPr>
          <p:nvPr>
            <p:ph type="title"/>
          </p:nvPr>
        </p:nvSpPr>
        <p:spPr>
          <a:xfrm>
            <a:off x="5297762" y="329184"/>
            <a:ext cx="6251110" cy="1783080"/>
          </a:xfrm>
        </p:spPr>
        <p:txBody>
          <a:bodyPr anchor="b">
            <a:normAutofit/>
          </a:bodyPr>
          <a:lstStyle/>
          <a:p>
            <a:r>
              <a:rPr lang="en-GB">
                <a:latin typeface="Arial" panose="020B0604020202020204" pitchFamily="34" charset="0"/>
                <a:cs typeface="Arial" panose="020B0604020202020204" pitchFamily="34" charset="0"/>
              </a:rPr>
              <a:t> Cognitive Behavioural Models:</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pic>
        <p:nvPicPr>
          <p:cNvPr id="3" name="Picture 2" descr="Red toy person in front of two lines of white figures">
            <a:extLst>
              <a:ext uri="{FF2B5EF4-FFF2-40B4-BE49-F238E27FC236}">
                <a16:creationId xmlns:a16="http://schemas.microsoft.com/office/drawing/2014/main" id="{F1FBAA84-86E1-F37A-B181-33C98A874203}"/>
              </a:ext>
            </a:extLst>
          </p:cNvPr>
          <p:cNvPicPr>
            <a:picLocks noChangeAspect="1"/>
          </p:cNvPicPr>
          <p:nvPr/>
        </p:nvPicPr>
        <p:blipFill>
          <a:blip r:embed="rId3"/>
          <a:srcRect l="29602" r="25746"/>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effectLst>
            <a:softEdge rad="279400"/>
          </a:effectLst>
        </p:spPr>
      </p:pic>
      <p:graphicFrame>
        <p:nvGraphicFramePr>
          <p:cNvPr id="5" name="Table 4">
            <a:extLst>
              <a:ext uri="{FF2B5EF4-FFF2-40B4-BE49-F238E27FC236}">
                <a16:creationId xmlns:a16="http://schemas.microsoft.com/office/drawing/2014/main" id="{D33A1262-B8DF-46BC-618A-4EDA96E3662A}"/>
              </a:ext>
            </a:extLst>
          </p:cNvPr>
          <p:cNvGraphicFramePr>
            <a:graphicFrameLocks noGrp="1"/>
          </p:cNvGraphicFramePr>
          <p:nvPr/>
        </p:nvGraphicFramePr>
        <p:xfrm>
          <a:off x="5297762" y="2002094"/>
          <a:ext cx="5767942" cy="4000650"/>
        </p:xfrm>
        <a:graphic>
          <a:graphicData uri="http://schemas.openxmlformats.org/drawingml/2006/table">
            <a:tbl>
              <a:tblPr firstRow="1" bandRow="1">
                <a:tableStyleId>{1E171933-4619-4E11-9A3F-F7608DF75F80}</a:tableStyleId>
              </a:tblPr>
              <a:tblGrid>
                <a:gridCol w="5767942">
                  <a:extLst>
                    <a:ext uri="{9D8B030D-6E8A-4147-A177-3AD203B41FA5}">
                      <a16:colId xmlns:a16="http://schemas.microsoft.com/office/drawing/2014/main" val="81113731"/>
                    </a:ext>
                  </a:extLst>
                </a:gridCol>
              </a:tblGrid>
              <a:tr h="2080410">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a:cs typeface="Arial"/>
                        </a:rPr>
                        <a:t>"OCPD is a type of personality disorder characterized by a deep-seated and pervasive need for order, perfectionism, and mental and interpersonal control, often at the expense of flexibility, openness, and efficiency. </a:t>
                      </a:r>
                    </a:p>
                    <a:p>
                      <a:endParaRPr lang="en-GB" sz="2000" b="0">
                        <a:solidFill>
                          <a:schemeClr val="bg1"/>
                        </a:solidFill>
                      </a:endParaRPr>
                    </a:p>
                  </a:txBody>
                  <a:tcPr>
                    <a:solidFill>
                      <a:schemeClr val="accent5">
                        <a:lumMod val="60000"/>
                        <a:lumOff val="40000"/>
                      </a:schemeClr>
                    </a:solidFill>
                  </a:tcPr>
                </a:tc>
                <a:extLst>
                  <a:ext uri="{0D108BD9-81ED-4DB2-BD59-A6C34878D82A}">
                    <a16:rowId xmlns:a16="http://schemas.microsoft.com/office/drawing/2014/main" val="2915077818"/>
                  </a:ext>
                </a:extLst>
              </a:tr>
              <a:tr h="1690333">
                <a:tc>
                  <a:txBody>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2000" b="0">
                          <a:solidFill>
                            <a:schemeClr val="bg1"/>
                          </a:solidFill>
                          <a:latin typeface="Arial"/>
                          <a:cs typeface="Arial"/>
                        </a:rPr>
                        <a:t>Unlike many other mental health conditions, individuals with OCPD often view their way of thinking and behaving as the correct and superior way to live, a concept known as being ego-syntonic." (Cutler, 2026)</a:t>
                      </a:r>
                    </a:p>
                    <a:p>
                      <a:endParaRPr lang="en-GB" sz="2000" b="0">
                        <a:solidFill>
                          <a:schemeClr val="bg1"/>
                        </a:solidFill>
                      </a:endParaRPr>
                    </a:p>
                  </a:txBody>
                  <a:tcPr>
                    <a:solidFill>
                      <a:srgbClr val="FFFFCC"/>
                    </a:solidFill>
                  </a:tcPr>
                </a:tc>
                <a:extLst>
                  <a:ext uri="{0D108BD9-81ED-4DB2-BD59-A6C34878D82A}">
                    <a16:rowId xmlns:a16="http://schemas.microsoft.com/office/drawing/2014/main" val="1168643493"/>
                  </a:ext>
                </a:extLst>
              </a:tr>
            </a:tbl>
          </a:graphicData>
        </a:graphic>
      </p:graphicFrame>
    </p:spTree>
    <p:extLst>
      <p:ext uri="{BB962C8B-B14F-4D97-AF65-F5344CB8AC3E}">
        <p14:creationId xmlns:p14="http://schemas.microsoft.com/office/powerpoint/2010/main" val="3933531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1F3285-1B74-EEBF-5B6D-CBBE8EEE1C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F8B2AA-DEFD-7F35-719F-36F1E92274F0}"/>
              </a:ext>
            </a:extLst>
          </p:cNvPr>
          <p:cNvSpPr>
            <a:spLocks noGrp="1"/>
          </p:cNvSpPr>
          <p:nvPr>
            <p:ph type="title"/>
          </p:nvPr>
        </p:nvSpPr>
        <p:spPr>
          <a:xfrm>
            <a:off x="5297762" y="329184"/>
            <a:ext cx="6251110" cy="1783080"/>
          </a:xfrm>
        </p:spPr>
        <p:txBody>
          <a:bodyPr anchor="b">
            <a:normAutofit/>
          </a:bodyPr>
          <a:lstStyle/>
          <a:p>
            <a:r>
              <a:rPr lang="en-GB" b="1">
                <a:latin typeface="Arial" panose="020B0604020202020204" pitchFamily="34" charset="0"/>
                <a:cs typeface="Arial" panose="020B0604020202020204" pitchFamily="34" charset="0"/>
              </a:rPr>
              <a:t>Diathesis–Stress </a:t>
            </a:r>
            <a:r>
              <a:rPr lang="en-GB">
                <a:latin typeface="Arial" panose="020B0604020202020204" pitchFamily="34" charset="0"/>
                <a:cs typeface="Arial" panose="020B0604020202020204" pitchFamily="34" charset="0"/>
              </a:rPr>
              <a:t>M</a:t>
            </a:r>
            <a:r>
              <a:rPr lang="en-GB" b="1">
                <a:latin typeface="Arial" panose="020B0604020202020204" pitchFamily="34" charset="0"/>
                <a:cs typeface="Arial" panose="020B0604020202020204" pitchFamily="34" charset="0"/>
              </a:rPr>
              <a:t>odel </a:t>
            </a:r>
            <a:r>
              <a:rPr lang="en-GB">
                <a:latin typeface="Arial" panose="020B0604020202020204" pitchFamily="34" charset="0"/>
                <a:cs typeface="Arial" panose="020B0604020202020204" pitchFamily="34" charset="0"/>
              </a:rPr>
              <a:t>I</a:t>
            </a:r>
            <a:r>
              <a:rPr lang="en-GB" b="1">
                <a:latin typeface="Arial" panose="020B0604020202020204" pitchFamily="34" charset="0"/>
                <a:cs typeface="Arial" panose="020B0604020202020204" pitchFamily="34" charset="0"/>
              </a:rPr>
              <a:t>ntegrating </a:t>
            </a:r>
            <a:r>
              <a:rPr lang="en-GB">
                <a:latin typeface="Arial" panose="020B0604020202020204" pitchFamily="34" charset="0"/>
                <a:cs typeface="Arial" panose="020B0604020202020204" pitchFamily="34" charset="0"/>
              </a:rPr>
              <a:t>B</a:t>
            </a:r>
            <a:r>
              <a:rPr lang="en-GB" b="1">
                <a:latin typeface="Arial" panose="020B0604020202020204" pitchFamily="34" charset="0"/>
                <a:cs typeface="Arial" panose="020B0604020202020204" pitchFamily="34" charset="0"/>
              </a:rPr>
              <a:t>iological and Environmental </a:t>
            </a:r>
            <a:r>
              <a:rPr lang="en-GB">
                <a:latin typeface="Arial" panose="020B0604020202020204" pitchFamily="34" charset="0"/>
                <a:cs typeface="Arial" panose="020B0604020202020204" pitchFamily="34" charset="0"/>
              </a:rPr>
              <a:t>F</a:t>
            </a:r>
            <a:r>
              <a:rPr lang="en-GB" b="1">
                <a:latin typeface="Arial" panose="020B0604020202020204" pitchFamily="34" charset="0"/>
                <a:cs typeface="Arial" panose="020B0604020202020204" pitchFamily="34" charset="0"/>
              </a:rPr>
              <a:t>actors:</a:t>
            </a:r>
            <a:endParaRPr lang="en-GB">
              <a:latin typeface="Arial" panose="020B0604020202020204" pitchFamily="34" charset="0"/>
              <a:cs typeface="Arial" panose="020B0604020202020204" pitchFamily="34" charset="0"/>
            </a:endParaRPr>
          </a:p>
        </p:txBody>
      </p:sp>
      <p:pic>
        <p:nvPicPr>
          <p:cNvPr id="3" name="Picture 2" descr="Chemical formulae are written on paper">
            <a:extLst>
              <a:ext uri="{FF2B5EF4-FFF2-40B4-BE49-F238E27FC236}">
                <a16:creationId xmlns:a16="http://schemas.microsoft.com/office/drawing/2014/main" id="{8A85930E-BECF-18F5-A3FD-B1B80968C69E}"/>
              </a:ext>
            </a:extLst>
          </p:cNvPr>
          <p:cNvPicPr>
            <a:picLocks noChangeAspect="1"/>
          </p:cNvPicPr>
          <p:nvPr/>
        </p:nvPicPr>
        <p:blipFill>
          <a:blip r:embed="rId3"/>
          <a:srcRect l="30672" r="31128"/>
          <a:stretch>
            <a:fillRect/>
          </a:stretch>
        </p:blipFill>
        <p:spPr>
          <a:xfrm>
            <a:off x="0"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effectLst>
            <a:softEdge rad="254000"/>
          </a:effectLst>
        </p:spPr>
      </p:pic>
      <p:sp>
        <p:nvSpPr>
          <p:cNvPr id="4" name="Content Placeholder 2">
            <a:extLst>
              <a:ext uri="{FF2B5EF4-FFF2-40B4-BE49-F238E27FC236}">
                <a16:creationId xmlns:a16="http://schemas.microsoft.com/office/drawing/2014/main" id="{75C17B4B-C64A-23DB-5800-694692CBC1AD}"/>
              </a:ext>
            </a:extLst>
          </p:cNvPr>
          <p:cNvSpPr txBox="1">
            <a:spLocks/>
          </p:cNvSpPr>
          <p:nvPr/>
        </p:nvSpPr>
        <p:spPr>
          <a:xfrm>
            <a:off x="5297762" y="2706624"/>
            <a:ext cx="6251110" cy="3483864"/>
          </a:xfrm>
          <a:prstGeom prst="rect">
            <a:avLst/>
          </a:prstGeom>
        </p:spPr>
        <p:txBody>
          <a:bodyPr lIns="91440" tIns="45720" rIns="91440" bIns="45720" anchor="t">
            <a:normAutofit/>
          </a:bodyPr>
          <a:lst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endParaRPr lang="en-GB" sz="2200"/>
          </a:p>
        </p:txBody>
      </p:sp>
      <p:graphicFrame>
        <p:nvGraphicFramePr>
          <p:cNvPr id="5" name="Table 4">
            <a:extLst>
              <a:ext uri="{FF2B5EF4-FFF2-40B4-BE49-F238E27FC236}">
                <a16:creationId xmlns:a16="http://schemas.microsoft.com/office/drawing/2014/main" id="{A501C1F5-6132-D6BE-12B9-53974E33CA44}"/>
              </a:ext>
            </a:extLst>
          </p:cNvPr>
          <p:cNvGraphicFramePr>
            <a:graphicFrameLocks noGrp="1"/>
          </p:cNvGraphicFramePr>
          <p:nvPr/>
        </p:nvGraphicFramePr>
        <p:xfrm>
          <a:off x="4943323" y="2478306"/>
          <a:ext cx="6683995" cy="3413760"/>
        </p:xfrm>
        <a:graphic>
          <a:graphicData uri="http://schemas.openxmlformats.org/drawingml/2006/table">
            <a:tbl>
              <a:tblPr firstRow="1" bandRow="1">
                <a:tableStyleId>{1E171933-4619-4E11-9A3F-F7608DF75F80}</a:tableStyleId>
              </a:tblPr>
              <a:tblGrid>
                <a:gridCol w="6683995">
                  <a:extLst>
                    <a:ext uri="{9D8B030D-6E8A-4147-A177-3AD203B41FA5}">
                      <a16:colId xmlns:a16="http://schemas.microsoft.com/office/drawing/2014/main" val="1681621083"/>
                    </a:ext>
                  </a:extLst>
                </a:gridCol>
              </a:tblGrid>
              <a:tr h="3402730">
                <a:tc>
                  <a:txBody>
                    <a:bodyPr/>
                    <a:lstStyle/>
                    <a:p>
                      <a:r>
                        <a:rPr lang="en-GB" sz="2000" b="0">
                          <a:solidFill>
                            <a:schemeClr val="bg1"/>
                          </a:solidFill>
                          <a:latin typeface="Arial" panose="020B0604020202020204" pitchFamily="34" charset="0"/>
                          <a:cs typeface="Arial" panose="020B0604020202020204" pitchFamily="34" charset="0"/>
                        </a:rPr>
                        <a:t>"OCPD does have a significant genetic component. Twin studies estimate that about 53% of the stable tendency toward obsessive-compulsive personality disorder is attributable to genetic factors, with the remaining variance shaped by environmental influences and individual experiences. </a:t>
                      </a:r>
                    </a:p>
                    <a:p>
                      <a:r>
                        <a:rPr lang="en-GB" sz="2000" b="0">
                          <a:solidFill>
                            <a:schemeClr val="bg1"/>
                          </a:solidFill>
                          <a:latin typeface="Arial" panose="020B0604020202020204" pitchFamily="34" charset="0"/>
                          <a:cs typeface="Arial" panose="020B0604020202020204" pitchFamily="34" charset="0"/>
                        </a:rPr>
                        <a:t>That makes OCPD moderately heritable, though slightly less so than most other personality disorders, which range from 55% to 72% heritability.”</a:t>
                      </a:r>
                    </a:p>
                    <a:p>
                      <a:pPr algn="r"/>
                      <a:r>
                        <a:rPr lang="en-GB" sz="2000" b="0">
                          <a:solidFill>
                            <a:schemeClr val="bg1"/>
                          </a:solidFill>
                          <a:latin typeface="Arial" panose="020B0604020202020204" pitchFamily="34" charset="0"/>
                          <a:cs typeface="Arial" panose="020B0604020202020204" pitchFamily="34" charset="0"/>
                        </a:rPr>
                        <a:t> (</a:t>
                      </a:r>
                      <a:r>
                        <a:rPr lang="en-GB" sz="2000" b="0" err="1">
                          <a:solidFill>
                            <a:schemeClr val="bg1"/>
                          </a:solidFill>
                          <a:latin typeface="Arial" panose="020B0604020202020204" pitchFamily="34" charset="0"/>
                          <a:cs typeface="Arial" panose="020B0604020202020204" pitchFamily="34" charset="0"/>
                        </a:rPr>
                        <a:t>Scienceinsights</a:t>
                      </a:r>
                      <a:r>
                        <a:rPr lang="en-GB" sz="2000" b="0">
                          <a:solidFill>
                            <a:schemeClr val="bg1"/>
                          </a:solidFill>
                          <a:latin typeface="Arial" panose="020B0604020202020204" pitchFamily="34" charset="0"/>
                          <a:cs typeface="Arial" panose="020B0604020202020204" pitchFamily="34" charset="0"/>
                        </a:rPr>
                        <a:t>, 2026).</a:t>
                      </a:r>
                    </a:p>
                    <a:p>
                      <a:endParaRPr lang="en-GB"/>
                    </a:p>
                  </a:txBody>
                  <a:tcPr>
                    <a:solidFill>
                      <a:srgbClr val="FFFFCC"/>
                    </a:solidFill>
                  </a:tcPr>
                </a:tc>
                <a:extLst>
                  <a:ext uri="{0D108BD9-81ED-4DB2-BD59-A6C34878D82A}">
                    <a16:rowId xmlns:a16="http://schemas.microsoft.com/office/drawing/2014/main" val="2948292552"/>
                  </a:ext>
                </a:extLst>
              </a:tr>
            </a:tbl>
          </a:graphicData>
        </a:graphic>
      </p:graphicFrame>
    </p:spTree>
    <p:extLst>
      <p:ext uri="{BB962C8B-B14F-4D97-AF65-F5344CB8AC3E}">
        <p14:creationId xmlns:p14="http://schemas.microsoft.com/office/powerpoint/2010/main" val="26500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1C063-FF1A-DAD9-4C57-FC70FABD47D8}"/>
              </a:ext>
            </a:extLst>
          </p:cNvPr>
          <p:cNvSpPr>
            <a:spLocks noGrp="1"/>
          </p:cNvSpPr>
          <p:nvPr>
            <p:ph type="title"/>
          </p:nvPr>
        </p:nvSpPr>
        <p:spPr/>
        <p:txBody>
          <a:bodyPr/>
          <a:lstStyle/>
          <a:p>
            <a:r>
              <a:rPr lang="en-GB" sz="3600" b="1">
                <a:latin typeface="Arial"/>
                <a:cs typeface="Arial"/>
              </a:rPr>
              <a:t>Reference</a:t>
            </a:r>
            <a:br>
              <a:rPr lang="en-GB" sz="3600">
                <a:latin typeface="Arial"/>
                <a:cs typeface="Arial"/>
              </a:rPr>
            </a:br>
            <a:endParaRPr lang="en-GB" sz="3600">
              <a:latin typeface="Arial"/>
              <a:cs typeface="Arial"/>
            </a:endParaRPr>
          </a:p>
        </p:txBody>
      </p:sp>
      <p:sp>
        <p:nvSpPr>
          <p:cNvPr id="3" name="Content Placeholder 2">
            <a:extLst>
              <a:ext uri="{FF2B5EF4-FFF2-40B4-BE49-F238E27FC236}">
                <a16:creationId xmlns:a16="http://schemas.microsoft.com/office/drawing/2014/main" id="{FEDA8B32-1018-F98F-FD44-3A4EC6ECC46A}"/>
              </a:ext>
            </a:extLst>
          </p:cNvPr>
          <p:cNvSpPr>
            <a:spLocks noGrp="1"/>
          </p:cNvSpPr>
          <p:nvPr>
            <p:ph idx="1"/>
          </p:nvPr>
        </p:nvSpPr>
        <p:spPr/>
        <p:txBody>
          <a:bodyPr>
            <a:normAutofit fontScale="92500" lnSpcReduction="10000"/>
          </a:bodyPr>
          <a:lstStyle/>
          <a:p>
            <a:r>
              <a:rPr lang="en-GB"/>
              <a:t>Cutler, P. (2026). Finding Flexibility: A Guide to CBT for OCPD. Counselling-UK. </a:t>
            </a:r>
            <a:r>
              <a:rPr lang="en-GB" u="sng">
                <a:hlinkClick r:id="rId2"/>
              </a:rPr>
              <a:t>https://counselling-uk.com/mental-health-therapy/cbt-for-ocpd/</a:t>
            </a:r>
            <a:endParaRPr lang="en-GB"/>
          </a:p>
          <a:p>
            <a:pPr marL="0" indent="0">
              <a:buNone/>
            </a:pPr>
            <a:endParaRPr lang="en-GB"/>
          </a:p>
          <a:p>
            <a:r>
              <a:rPr lang="en-GB"/>
              <a:t>Jones, H. (2026). Obsessive-Compulsive Personality Disorder (OCPD) and Its Symptoms. Very well health. </a:t>
            </a:r>
            <a:r>
              <a:rPr lang="en-GB" u="sng">
                <a:hlinkClick r:id="rId3"/>
              </a:rPr>
              <a:t>https://www.verywellhealth.com/obsessive-compulsive-personality-disorder-5211324</a:t>
            </a:r>
            <a:endParaRPr lang="en-GB"/>
          </a:p>
          <a:p>
            <a:endParaRPr lang="en-GB"/>
          </a:p>
          <a:p>
            <a:r>
              <a:rPr lang="en-GB" err="1"/>
              <a:t>Psychological.Net</a:t>
            </a:r>
            <a:r>
              <a:rPr lang="en-GB"/>
              <a:t>. (2025). The Childhood Roots of OCPD: Why Perfection Became Survival. </a:t>
            </a:r>
            <a:r>
              <a:rPr lang="en-GB" u="sng">
                <a:hlinkClick r:id="rId4"/>
              </a:rPr>
              <a:t>https://www.psychological.net/2025/07/the-childhood-roots-of-ocpd-why.html</a:t>
            </a:r>
            <a:endParaRPr lang="en-GB"/>
          </a:p>
          <a:p>
            <a:endParaRPr lang="en-GB"/>
          </a:p>
          <a:p>
            <a:r>
              <a:rPr lang="en-GB"/>
              <a:t>SCIENCEINSIGHTS. (2026). Is OCPD Genetic? Genes, Environment, and Risk. </a:t>
            </a:r>
            <a:r>
              <a:rPr lang="en-GB" u="sng">
                <a:hlinkClick r:id="rId5"/>
              </a:rPr>
              <a:t>https://scienceinsights.org/is-ocpd-genetic-genes-environment-and-risk/</a:t>
            </a:r>
            <a:endParaRPr lang="en-GB"/>
          </a:p>
          <a:p>
            <a:endParaRPr lang="en-GB"/>
          </a:p>
        </p:txBody>
      </p:sp>
    </p:spTree>
    <p:extLst>
      <p:ext uri="{BB962C8B-B14F-4D97-AF65-F5344CB8AC3E}">
        <p14:creationId xmlns:p14="http://schemas.microsoft.com/office/powerpoint/2010/main" val="3537867081"/>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1f709e189e84f55f23fbbaab1e233cda">
  <xsd:schema xmlns:xsd="http://www.w3.org/2001/XMLSchema" xmlns:xs="http://www.w3.org/2001/XMLSchema" xmlns:p="http://schemas.microsoft.com/office/2006/metadata/properties" xmlns:ns3="716bca3a-9bc9-4129-a185-7ea87f9d73cc" targetNamespace="http://schemas.microsoft.com/office/2006/metadata/properties" ma:root="true" ma:fieldsID="f3d84281f58ee3e863ac88320a1d50e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BA2A8EE9-0CC6-41E6-9130-89AE0307AB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16091C-334D-407C-B985-B71BAC2BAE82}">
  <ds:schemaRefs>
    <ds:schemaRef ds:uri="http://schemas.microsoft.com/sharepoint/v3/contenttype/forms"/>
  </ds:schemaRefs>
</ds:datastoreItem>
</file>

<file path=customXml/itemProps3.xml><?xml version="1.0" encoding="utf-8"?>
<ds:datastoreItem xmlns:ds="http://schemas.openxmlformats.org/officeDocument/2006/customXml" ds:itemID="{8B8B2677-014A-4B2C-AD4E-54E35632C0D0}">
  <ds:schemaRefs>
    <ds:schemaRef ds:uri="http://purl.org/dc/elements/1.1/"/>
    <ds:schemaRef ds:uri="http://schemas.microsoft.com/office/2006/documentManagement/types"/>
    <ds:schemaRef ds:uri="http://purl.org/dc/terms/"/>
    <ds:schemaRef ds:uri="http://schemas.microsoft.com/office/2006/metadata/properties"/>
    <ds:schemaRef ds:uri="http://schemas.openxmlformats.org/package/2006/metadata/core-properties"/>
    <ds:schemaRef ds:uri="http://purl.org/dc/dcmitype/"/>
    <ds:schemaRef ds:uri="http://schemas.microsoft.com/office/infopath/2007/PartnerControls"/>
    <ds:schemaRef ds:uri="716bca3a-9bc9-4129-a185-7ea87f9d73c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4</TotalTime>
  <Words>1220</Words>
  <Application>Microsoft Office PowerPoint</Application>
  <PresentationFormat>Widescreen</PresentationFormat>
  <Paragraphs>73</Paragraphs>
  <Slides>7</Slides>
  <Notes>5</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7</vt:i4>
      </vt:variant>
    </vt:vector>
  </HeadingPairs>
  <TitlesOfParts>
    <vt:vector size="16" baseType="lpstr">
      <vt:lpstr>Aptos</vt:lpstr>
      <vt:lpstr>Aptos Display</vt:lpstr>
      <vt:lpstr>Arial</vt:lpstr>
      <vt:lpstr>Calibri</vt:lpstr>
      <vt:lpstr>Century Gothic</vt:lpstr>
      <vt:lpstr>Wingdings</vt:lpstr>
      <vt:lpstr>Wingdings 2</vt:lpstr>
      <vt:lpstr>Office Theme</vt:lpstr>
      <vt:lpstr>Quotable</vt:lpstr>
      <vt:lpstr>How to acknowledge your use of AI </vt:lpstr>
      <vt:lpstr>PowerPoint Presentation</vt:lpstr>
      <vt:lpstr> Early Childhood and Emotional Safety: </vt:lpstr>
      <vt:lpstr>Attachment patterns:</vt:lpstr>
      <vt:lpstr> Cognitive Behavioural Models: </vt:lpstr>
      <vt:lpstr>Diathesis–Stress Model Integrating Biological and Environmental Factors: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Kanako Yamazaki (2516650)</dc:creator>
  <cp:lastModifiedBy>Kanako Yamazaki (2516650)</cp:lastModifiedBy>
  <cp:revision>1</cp:revision>
  <dcterms:created xsi:type="dcterms:W3CDTF">2026-04-27T12:09:51Z</dcterms:created>
  <dcterms:modified xsi:type="dcterms:W3CDTF">2026-04-27T12:14:43Z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