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58" r:id="rId6"/>
    <p:sldId id="259" r:id="rId7"/>
    <p:sldId id="268" r:id="rId8"/>
    <p:sldId id="269" r:id="rId9"/>
    <p:sldId id="270" r:id="rId10"/>
    <p:sldId id="272" r:id="rId11"/>
    <p:sldId id="276" r:id="rId12"/>
    <p:sldId id="273" r:id="rId13"/>
    <p:sldId id="275" r:id="rId14"/>
    <p:sldId id="274" r:id="rId15"/>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3"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492" autoAdjust="0"/>
  </p:normalViewPr>
  <p:slideViewPr>
    <p:cSldViewPr>
      <p:cViewPr varScale="1">
        <p:scale>
          <a:sx n="72" d="100"/>
          <a:sy n="72" d="100"/>
        </p:scale>
        <p:origin x="654" y="66"/>
      </p:cViewPr>
      <p:guideLst>
        <p:guide orient="horz" pos="2160"/>
        <p:guide pos="3839"/>
      </p:guideLst>
    </p:cSldViewPr>
  </p:slideViewPr>
  <p:notesTextViewPr>
    <p:cViewPr>
      <p:scale>
        <a:sx n="1" d="1"/>
        <a:sy n="1" d="1"/>
      </p:scale>
      <p:origin x="0" y="0"/>
    </p:cViewPr>
  </p:notesTextViewPr>
  <p:notesViewPr>
    <p:cSldViewPr showGuides="1">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05E03B7-B591-4A2A-B695-014C5A39F13E}" type="datetimeFigureOut">
              <a:rPr lang="en-US"/>
              <a:t>12/13/2017</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E322BB-75AD-4A1E-9661-2724167329F0}" type="slidenum">
              <a:rPr/>
              <a:t>‹#›</a:t>
            </a:fld>
            <a:endParaRPr/>
          </a:p>
        </p:txBody>
      </p:sp>
    </p:spTree>
    <p:extLst>
      <p:ext uri="{BB962C8B-B14F-4D97-AF65-F5344CB8AC3E}">
        <p14:creationId xmlns:p14="http://schemas.microsoft.com/office/powerpoint/2010/main" val="2512705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DFBD7B-E4FB-4AA8-9540-FD148073ACB3}" type="datetimeFigureOut">
              <a:rPr lang="en-US"/>
              <a:t>12/13/2017</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45B7DE-1198-4F2F-B574-CA8CAE341642}" type="slidenum">
              <a:rPr/>
              <a:t>‹#›</a:t>
            </a:fld>
            <a:endParaRPr/>
          </a:p>
        </p:txBody>
      </p:sp>
    </p:spTree>
    <p:extLst>
      <p:ext uri="{BB962C8B-B14F-4D97-AF65-F5344CB8AC3E}">
        <p14:creationId xmlns:p14="http://schemas.microsoft.com/office/powerpoint/2010/main" val="188231245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7" name="squares"/>
          <p:cNvGrpSpPr/>
          <p:nvPr/>
        </p:nvGrpSpPr>
        <p:grpSpPr>
          <a:xfrm>
            <a:off x="0" y="1135743"/>
            <a:ext cx="1622332" cy="799981"/>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1828324" y="362396"/>
            <a:ext cx="9141619" cy="1676400"/>
          </a:xfrm>
        </p:spPr>
        <p:txBody>
          <a:bodyPr>
            <a:noAutofit/>
          </a:bodyPr>
          <a:lstStyle>
            <a:lvl1pPr>
              <a:lnSpc>
                <a:spcPct val="80000"/>
              </a:lnSpc>
              <a:defRPr sz="6000"/>
            </a:lvl1pPr>
          </a:lstStyle>
          <a:p>
            <a:r>
              <a:rPr lang="en-US"/>
              <a:t>Click to edit Master title style</a:t>
            </a:r>
            <a:endParaRPr/>
          </a:p>
        </p:txBody>
      </p:sp>
      <p:sp>
        <p:nvSpPr>
          <p:cNvPr id="3" name="Subtitle 2"/>
          <p:cNvSpPr>
            <a:spLocks noGrp="1"/>
          </p:cNvSpPr>
          <p:nvPr>
            <p:ph type="subTitle" idx="1"/>
          </p:nvPr>
        </p:nvSpPr>
        <p:spPr>
          <a:xfrm>
            <a:off x="1828324" y="2089595"/>
            <a:ext cx="9141619" cy="886344"/>
          </a:xfrm>
        </p:spPr>
        <p:txBody>
          <a:bodyPr>
            <a:normAutofit/>
          </a:bodyPr>
          <a:lstStyle>
            <a:lvl1pPr marL="0" indent="0" algn="l">
              <a:buNone/>
              <a:defRPr sz="2800">
                <a:solidFill>
                  <a:schemeClr val="accent1">
                    <a:lumMod val="75000"/>
                  </a:schemeClr>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7209051-6E81-43E8-9099-FF6A0C3DCFE8}" type="datetime1">
              <a:rPr lang="en-US"/>
              <a:t>12/13/2017</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3887510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0CC3EA6D-DF0B-4D4B-B359-5F1D1D0E30A4}" type="datetime1">
              <a:rPr lang="en-US"/>
              <a:t>12/13/2017</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343515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squares"/>
          <p:cNvGrpSpPr/>
          <p:nvPr/>
        </p:nvGrpSpPr>
        <p:grpSpPr>
          <a:xfrm>
            <a:off x="0" y="3124415"/>
            <a:ext cx="1622332" cy="805061"/>
            <a:chOff x="0" y="2343311"/>
            <a:chExt cx="1217066" cy="603796"/>
          </a:xfrm>
        </p:grpSpPr>
        <p:sp>
          <p:nvSpPr>
            <p:cNvPr id="8" name="Rounded Rectangle 7"/>
            <p:cNvSpPr/>
            <p:nvPr/>
          </p:nvSpPr>
          <p:spPr>
            <a:xfrm>
              <a:off x="787514" y="2347123"/>
              <a:ext cx="429552" cy="599984"/>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86370" y="2347123"/>
              <a:ext cx="429552" cy="599984"/>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92604" y="2535915"/>
              <a:ext cx="599986" cy="214778"/>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nvGrpSpPr>
          <p:cNvPr id="19" name="bottom graphic"/>
          <p:cNvGrpSpPr/>
          <p:nvPr/>
        </p:nvGrpSpPr>
        <p:grpSpPr>
          <a:xfrm>
            <a:off x="0" y="5409216"/>
            <a:ext cx="12188825" cy="1462483"/>
            <a:chOff x="0" y="4056912"/>
            <a:chExt cx="9144000" cy="1096862"/>
          </a:xfrm>
        </p:grpSpPr>
        <p:sp>
          <p:nvSpPr>
            <p:cNvPr id="20" name="Freeform 19"/>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1"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Title 1"/>
          <p:cNvSpPr>
            <a:spLocks noGrp="1"/>
          </p:cNvSpPr>
          <p:nvPr>
            <p:ph type="title"/>
          </p:nvPr>
        </p:nvSpPr>
        <p:spPr>
          <a:xfrm>
            <a:off x="1828324" y="1932518"/>
            <a:ext cx="9141619" cy="2105367"/>
          </a:xfrm>
        </p:spPr>
        <p:txBody>
          <a:bodyPr anchor="b">
            <a:normAutofit/>
          </a:bodyPr>
          <a:lstStyle>
            <a:lvl1pPr algn="l">
              <a:defRPr sz="6000" b="0" cap="none" baseline="0"/>
            </a:lvl1pPr>
          </a:lstStyle>
          <a:p>
            <a:r>
              <a:rPr lang="en-US"/>
              <a:t>Click to edit Master title style</a:t>
            </a:r>
            <a:endParaRPr/>
          </a:p>
        </p:txBody>
      </p:sp>
      <p:sp>
        <p:nvSpPr>
          <p:cNvPr id="3" name="Text Placeholder 2"/>
          <p:cNvSpPr>
            <a:spLocks noGrp="1"/>
          </p:cNvSpPr>
          <p:nvPr>
            <p:ph type="body" idx="1"/>
          </p:nvPr>
        </p:nvSpPr>
        <p:spPr>
          <a:xfrm>
            <a:off x="1828324" y="4084264"/>
            <a:ext cx="9141619" cy="933297"/>
          </a:xfrm>
        </p:spPr>
        <p:txBody>
          <a:bodyPr anchor="t">
            <a:normAutofit/>
          </a:bodyPr>
          <a:lstStyle>
            <a:lvl1pPr marL="0" indent="0">
              <a:buNone/>
              <a:defRPr sz="2800">
                <a:solidFill>
                  <a:schemeClr val="accent1">
                    <a:lumMod val="75000"/>
                  </a:schemeClr>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77EDB99-15BC-4479-BAC5-1E502E66917A}" type="datetime1">
              <a:rPr lang="en-US"/>
              <a:t>12/13/2017</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1435693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41412" y="152400"/>
            <a:ext cx="9751060" cy="1295400"/>
          </a:xfrm>
        </p:spPr>
        <p:txBody>
          <a:bodyPr/>
          <a:lstStyle/>
          <a:p>
            <a:r>
              <a:rPr lang="en-US"/>
              <a:t>Click to edit Master title style</a:t>
            </a:r>
            <a:endParaRPr/>
          </a:p>
        </p:txBody>
      </p:sp>
      <p:sp>
        <p:nvSpPr>
          <p:cNvPr id="3" name="Content Placeholder 2"/>
          <p:cNvSpPr>
            <a:spLocks noGrp="1"/>
          </p:cNvSpPr>
          <p:nvPr>
            <p:ph sz="half" idx="1"/>
          </p:nvPr>
        </p:nvSpPr>
        <p:spPr>
          <a:xfrm>
            <a:off x="1141412" y="1600200"/>
            <a:ext cx="4875530" cy="4572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94412" y="1600200"/>
            <a:ext cx="4875530" cy="4572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4067C2A3-CD19-48AB-9F64-ECCF75182EDD}" type="datetime1">
              <a:rPr lang="en-US"/>
              <a:t>12/13/2017</a:t>
            </a:fld>
            <a:endParaRPr/>
          </a:p>
        </p:txBody>
      </p:sp>
      <p:sp>
        <p:nvSpPr>
          <p:cNvPr id="7" name="Slide Number Placeholder 6"/>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1297796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2" y="152400"/>
            <a:ext cx="9751060" cy="12954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41412" y="1524000"/>
            <a:ext cx="4875530" cy="816429"/>
          </a:xfrm>
        </p:spPr>
        <p:txBody>
          <a:bodyPr anchor="ctr">
            <a:normAutofit/>
          </a:bodyPr>
          <a:lstStyle>
            <a:lvl1pPr marL="0" indent="0">
              <a:buNone/>
              <a:defRPr sz="2800" b="0">
                <a:solidFill>
                  <a:schemeClr val="accent1">
                    <a:lumMod val="75000"/>
                  </a:schemeClr>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4" name="Content Placeholder 3"/>
          <p:cNvSpPr>
            <a:spLocks noGrp="1"/>
          </p:cNvSpPr>
          <p:nvPr>
            <p:ph sz="half" idx="2"/>
          </p:nvPr>
        </p:nvSpPr>
        <p:spPr>
          <a:xfrm>
            <a:off x="1141412" y="2413000"/>
            <a:ext cx="4875530" cy="3759199"/>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94412" y="1524000"/>
            <a:ext cx="4875530" cy="816429"/>
          </a:xfrm>
        </p:spPr>
        <p:txBody>
          <a:bodyPr anchor="ctr">
            <a:normAutofit/>
          </a:bodyPr>
          <a:lstStyle>
            <a:lvl1pPr marL="0" indent="0">
              <a:buNone/>
              <a:defRPr sz="2800" b="0">
                <a:solidFill>
                  <a:schemeClr val="accent1">
                    <a:lumMod val="75000"/>
                  </a:schemeClr>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6" name="Content Placeholder 5"/>
          <p:cNvSpPr>
            <a:spLocks noGrp="1"/>
          </p:cNvSpPr>
          <p:nvPr>
            <p:ph sz="quarter" idx="4"/>
          </p:nvPr>
        </p:nvSpPr>
        <p:spPr>
          <a:xfrm>
            <a:off x="6094412" y="2413000"/>
            <a:ext cx="4875530" cy="3759199"/>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0363E8C1-7C87-4705-AB97-8CD17D208E3F}" type="datetime1">
              <a:rPr lang="en-US"/>
              <a:t>12/13/2017</a:t>
            </a:fld>
            <a:endParaRPr/>
          </a:p>
        </p:txBody>
      </p:sp>
      <p:sp>
        <p:nvSpPr>
          <p:cNvPr id="9" name="Slide Number Placeholder 8"/>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487039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E20C624E-DF92-4841-B9B9-DD11AA239B85}" type="datetime1">
              <a:rPr lang="en-US"/>
              <a:t>12/13/2017</a:t>
            </a:fld>
            <a:endParaRPr/>
          </a:p>
        </p:txBody>
      </p:sp>
      <p:sp>
        <p:nvSpPr>
          <p:cNvPr id="5" name="Slide Number Placeholder 4"/>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96903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8" name="bottom graphic"/>
          <p:cNvGrpSpPr/>
          <p:nvPr/>
        </p:nvGrpSpPr>
        <p:grpSpPr>
          <a:xfrm>
            <a:off x="0" y="5409216"/>
            <a:ext cx="12188825" cy="1462483"/>
            <a:chOff x="0" y="4056912"/>
            <a:chExt cx="9144000" cy="1096862"/>
          </a:xfrm>
        </p:grpSpPr>
        <p:sp>
          <p:nvSpPr>
            <p:cNvPr id="9" name="Freeform 8"/>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FBDA3AE1-4360-4D5B-BDBC-656B872DD533}" type="datetime1">
              <a:rPr lang="en-US"/>
              <a:t>12/13/2017</a:t>
            </a:fld>
            <a:endParaRPr/>
          </a:p>
        </p:txBody>
      </p:sp>
      <p:sp>
        <p:nvSpPr>
          <p:cNvPr id="4" name="Slide Number Placeholder 3"/>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2225395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600" b="0"/>
            </a:lvl1pPr>
          </a:lstStyle>
          <a:p>
            <a:r>
              <a:rPr lang="en-US"/>
              <a:t>Click to edit Master title style</a:t>
            </a:r>
            <a:endParaRPr/>
          </a:p>
        </p:txBody>
      </p:sp>
      <p:sp>
        <p:nvSpPr>
          <p:cNvPr id="3" name="Content Placeholder 2"/>
          <p:cNvSpPr>
            <a:spLocks noGrp="1"/>
          </p:cNvSpPr>
          <p:nvPr>
            <p:ph idx="1"/>
          </p:nvPr>
        </p:nvSpPr>
        <p:spPr>
          <a:xfrm>
            <a:off x="4875530" y="1600200"/>
            <a:ext cx="6094413" cy="4572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218883" y="1600202"/>
            <a:ext cx="3453500" cy="4571999"/>
          </a:xfrm>
        </p:spPr>
        <p:txBody>
          <a:bodyPr>
            <a:normAutofit/>
          </a:bodyPr>
          <a:lstStyle>
            <a:lvl1pPr marL="0" indent="0">
              <a:buNone/>
              <a:defRPr sz="2800">
                <a:solidFill>
                  <a:schemeClr val="accent1">
                    <a:lumMod val="75000"/>
                  </a:schemeClr>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20990708-46A4-4851-883E-8DFB8939107E}" type="datetime1">
              <a:rPr lang="en-US"/>
              <a:t>12/13/2017</a:t>
            </a:fld>
            <a:endParaRPr/>
          </a:p>
        </p:txBody>
      </p:sp>
      <p:sp>
        <p:nvSpPr>
          <p:cNvPr id="7" name="Slide Number Placeholder 6"/>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3483960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6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218887" y="1600200"/>
            <a:ext cx="6703850" cy="3657600"/>
          </a:xfrm>
          <a:prstGeom prst="roundRect">
            <a:avLst>
              <a:gd name="adj" fmla="val 3098"/>
            </a:avLst>
          </a:prstGeom>
        </p:spPr>
        <p:txBody>
          <a:bodyPr>
            <a:normAutofit/>
          </a:bodyPr>
          <a:lstStyle>
            <a:lvl1pPr marL="0" indent="0">
              <a:buNone/>
              <a:defRPr sz="27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8125883" y="1600200"/>
            <a:ext cx="2844059" cy="3759200"/>
          </a:xfrm>
        </p:spPr>
        <p:txBody>
          <a:bodyPr anchor="b">
            <a:normAutofit/>
          </a:bodyPr>
          <a:lstStyle>
            <a:lvl1pPr marL="0" indent="0">
              <a:buNone/>
              <a:defRPr sz="2800">
                <a:solidFill>
                  <a:schemeClr val="accent1">
                    <a:lumMod val="75000"/>
                  </a:schemeClr>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E88EFFC-86AE-4294-A319-CAFC2651994B}" type="datetime1">
              <a:rPr lang="en-US"/>
              <a:t>12/13/2017</a:t>
            </a:fld>
            <a:endParaRPr/>
          </a:p>
        </p:txBody>
      </p:sp>
      <p:sp>
        <p:nvSpPr>
          <p:cNvPr id="7" name="Slide Number Placeholder 6"/>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1442985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CEAB04-7709-4C1E-A61A-74684A0170FC}" type="datetime1">
              <a:rPr lang="en-US"/>
              <a:t>12/13/2017</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264082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squares"/>
          <p:cNvGrpSpPr/>
          <p:nvPr/>
        </p:nvGrpSpPr>
        <p:grpSpPr>
          <a:xfrm rot="5400000">
            <a:off x="9583007" y="233864"/>
            <a:ext cx="1063300" cy="524046"/>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nvGrpSpPr>
          <p:cNvPr id="15" name="bottom graphic"/>
          <p:cNvGrpSpPr/>
          <p:nvPr/>
        </p:nvGrpSpPr>
        <p:grpSpPr>
          <a:xfrm>
            <a:off x="0" y="5395517"/>
            <a:ext cx="12188825" cy="1462483"/>
            <a:chOff x="0" y="4046638"/>
            <a:chExt cx="9144000" cy="1096862"/>
          </a:xfrm>
        </p:grpSpPr>
        <p:sp>
          <p:nvSpPr>
            <p:cNvPr id="16" name="Freeform 15"/>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Rectangle 72"/>
            <p:cNvSpPr/>
            <p:nvPr/>
          </p:nvSpPr>
          <p:spPr bwMode="ltGray">
            <a:xfrm rot="5400000">
              <a:off x="4023569" y="23069"/>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Vertical Title 1"/>
          <p:cNvSpPr>
            <a:spLocks noGrp="1"/>
          </p:cNvSpPr>
          <p:nvPr>
            <p:ph type="title" orient="vert"/>
          </p:nvPr>
        </p:nvSpPr>
        <p:spPr>
          <a:xfrm>
            <a:off x="9751060" y="1150514"/>
            <a:ext cx="1828324" cy="5021685"/>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8882" y="1150514"/>
            <a:ext cx="8227457" cy="5021685"/>
          </a:xfrm>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0C79BD0D-E0B1-4CED-AC65-708AC79EB9CD}" type="datetime1">
              <a:rPr lang="en-US"/>
              <a:t>12/13/2017</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81644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1" name="bottom graphic"/>
          <p:cNvGrpSpPr/>
          <p:nvPr/>
        </p:nvGrpSpPr>
        <p:grpSpPr>
          <a:xfrm>
            <a:off x="0" y="5409216"/>
            <a:ext cx="12188825" cy="1462483"/>
            <a:chOff x="0" y="4056912"/>
            <a:chExt cx="9144000" cy="1096862"/>
          </a:xfrm>
        </p:grpSpPr>
        <p:sp>
          <p:nvSpPr>
            <p:cNvPr id="21" name="Freeform 20"/>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grpSp>
        <p:nvGrpSpPr>
          <p:cNvPr id="7" name="squares"/>
          <p:cNvGrpSpPr/>
          <p:nvPr/>
        </p:nvGrpSpPr>
        <p:grpSpPr>
          <a:xfrm>
            <a:off x="1" y="800551"/>
            <a:ext cx="1063023" cy="524183"/>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Placeholder 1"/>
          <p:cNvSpPr>
            <a:spLocks noGrp="1"/>
          </p:cNvSpPr>
          <p:nvPr>
            <p:ph type="title"/>
          </p:nvPr>
        </p:nvSpPr>
        <p:spPr>
          <a:xfrm>
            <a:off x="1218883" y="152400"/>
            <a:ext cx="9751060" cy="1295400"/>
          </a:xfrm>
          <a:prstGeom prst="rect">
            <a:avLst/>
          </a:prstGeom>
        </p:spPr>
        <p:txBody>
          <a:bodyPr vert="horz" lIns="121899" tIns="60949" rIns="121899" bIns="60949" rtlCol="0" anchor="b">
            <a:normAutofit/>
          </a:bodyPr>
          <a:lstStyle/>
          <a:p>
            <a:r>
              <a:rPr lang="en-US"/>
              <a:t>Click to edit Master title style</a:t>
            </a:r>
            <a:endParaRPr/>
          </a:p>
        </p:txBody>
      </p:sp>
      <p:sp>
        <p:nvSpPr>
          <p:cNvPr id="3" name="Text Placeholder 2"/>
          <p:cNvSpPr>
            <a:spLocks noGrp="1"/>
          </p:cNvSpPr>
          <p:nvPr>
            <p:ph type="body" idx="1"/>
          </p:nvPr>
        </p:nvSpPr>
        <p:spPr>
          <a:xfrm>
            <a:off x="1218883" y="1600200"/>
            <a:ext cx="9751060" cy="45720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218883" y="6448425"/>
            <a:ext cx="8288401" cy="180976"/>
          </a:xfrm>
          <a:prstGeom prst="rect">
            <a:avLst/>
          </a:prstGeom>
        </p:spPr>
        <p:txBody>
          <a:bodyPr vert="horz" lIns="121899" tIns="60949" rIns="121899" bIns="60949" rtlCol="0" anchor="ctr"/>
          <a:lstStyle>
            <a:lvl1pPr algn="l">
              <a:defRPr sz="1200">
                <a:solidFill>
                  <a:schemeClr val="tx1"/>
                </a:solidFill>
              </a:defRPr>
            </a:lvl1pPr>
          </a:lstStyle>
          <a:p>
            <a:r>
              <a:rPr lang="en-US" dirty="0"/>
              <a:t>Add a footer</a:t>
            </a:r>
          </a:p>
        </p:txBody>
      </p:sp>
      <p:sp>
        <p:nvSpPr>
          <p:cNvPr id="4" name="Date Placeholder 3"/>
          <p:cNvSpPr>
            <a:spLocks noGrp="1"/>
          </p:cNvSpPr>
          <p:nvPr>
            <p:ph type="dt" sz="half" idx="2"/>
          </p:nvPr>
        </p:nvSpPr>
        <p:spPr>
          <a:xfrm>
            <a:off x="9547913" y="6448425"/>
            <a:ext cx="1422030" cy="180976"/>
          </a:xfrm>
          <a:prstGeom prst="rect">
            <a:avLst/>
          </a:prstGeom>
        </p:spPr>
        <p:txBody>
          <a:bodyPr vert="horz" lIns="121899" tIns="60949" rIns="121899" bIns="60949" rtlCol="0" anchor="ctr"/>
          <a:lstStyle>
            <a:lvl1pPr algn="r">
              <a:defRPr sz="1200">
                <a:solidFill>
                  <a:schemeClr val="tx1"/>
                </a:solidFill>
              </a:defRPr>
            </a:lvl1pPr>
          </a:lstStyle>
          <a:p>
            <a:fld id="{D29E8617-6EA8-4B97-A5E8-E18E98765EE2}" type="datetime1">
              <a:rPr lang="en-US"/>
              <a:pPr/>
              <a:t>12/13/2017</a:t>
            </a:fld>
            <a:endParaRPr dirty="0"/>
          </a:p>
        </p:txBody>
      </p:sp>
      <p:sp>
        <p:nvSpPr>
          <p:cNvPr id="6" name="Slide Number Placeholder 5"/>
          <p:cNvSpPr>
            <a:spLocks noGrp="1"/>
          </p:cNvSpPr>
          <p:nvPr>
            <p:ph type="sldNum" sz="quarter" idx="4"/>
          </p:nvPr>
        </p:nvSpPr>
        <p:spPr>
          <a:xfrm>
            <a:off x="11071516" y="6448425"/>
            <a:ext cx="812588" cy="180976"/>
          </a:xfrm>
          <a:prstGeom prst="rect">
            <a:avLst/>
          </a:prstGeom>
        </p:spPr>
        <p:txBody>
          <a:bodyPr vert="horz" lIns="121899" tIns="60949" rIns="121899" bIns="60949" rtlCol="0" anchor="ctr"/>
          <a:lstStyle>
            <a:lvl1pPr algn="r">
              <a:defRPr sz="1200">
                <a:solidFill>
                  <a:schemeClr val="tx1"/>
                </a:solidFill>
              </a:defRPr>
            </a:lvl1pPr>
          </a:lstStyle>
          <a:p>
            <a:fld id="{34C99D79-8A4B-4031-B1E0-AF26F8EDF2BC}" type="slidenum">
              <a:rPr/>
              <a:pPr/>
              <a:t>‹#›</a:t>
            </a:fld>
            <a:endParaRPr/>
          </a:p>
        </p:txBody>
      </p:sp>
    </p:spTree>
    <p:extLst>
      <p:ext uri="{BB962C8B-B14F-4D97-AF65-F5344CB8AC3E}">
        <p14:creationId xmlns:p14="http://schemas.microsoft.com/office/powerpoint/2010/main" val="1782682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800"/>
        </a:spcBef>
        <a:buClr>
          <a:schemeClr val="accent1">
            <a:lumMod val="75000"/>
          </a:schemeClr>
        </a:buClr>
        <a:buFont typeface="Arial" pitchFamily="34" charset="0"/>
        <a:buChar char="•"/>
        <a:defRPr sz="2800" kern="1200">
          <a:solidFill>
            <a:schemeClr val="tx1"/>
          </a:solidFill>
          <a:latin typeface="+mn-lt"/>
          <a:ea typeface="+mn-ea"/>
          <a:cs typeface="+mn-cs"/>
        </a:defRPr>
      </a:lvl1pPr>
      <a:lvl2pPr marL="755772" indent="-304747" algn="l" defTabSz="1218987" rtl="0" eaLnBrk="1" latinLnBrk="0" hangingPunct="1">
        <a:lnSpc>
          <a:spcPct val="90000"/>
        </a:lnSpc>
        <a:spcBef>
          <a:spcPts val="1200"/>
        </a:spcBef>
        <a:buClr>
          <a:schemeClr val="accent1">
            <a:lumMod val="75000"/>
          </a:schemeClr>
        </a:buClr>
        <a:buFont typeface="Arial" pitchFamily="34" charset="0"/>
        <a:buChar char="–"/>
        <a:defRPr sz="2400" kern="1200">
          <a:solidFill>
            <a:schemeClr val="tx1"/>
          </a:solidFill>
          <a:latin typeface="+mn-lt"/>
          <a:ea typeface="+mn-ea"/>
          <a:cs typeface="+mn-cs"/>
        </a:defRPr>
      </a:lvl2pPr>
      <a:lvl3pPr marL="120679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3pPr>
      <a:lvl4pPr marL="1657822"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4pPr>
      <a:lvl5pPr marL="210884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5pPr>
      <a:lvl6pPr marL="255987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6pPr>
      <a:lvl7pPr marL="301089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7pPr>
      <a:lvl8pPr marL="346192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8pPr>
      <a:lvl9pPr marL="391294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Diamond Restaurant</a:t>
            </a:r>
          </a:p>
        </p:txBody>
      </p:sp>
      <p:sp>
        <p:nvSpPr>
          <p:cNvPr id="3" name="Subtitle 2"/>
          <p:cNvSpPr>
            <a:spLocks noGrp="1"/>
          </p:cNvSpPr>
          <p:nvPr>
            <p:ph type="subTitle" idx="1"/>
          </p:nvPr>
        </p:nvSpPr>
        <p:spPr>
          <a:xfrm>
            <a:off x="1828324" y="1916832"/>
            <a:ext cx="9141619" cy="1296144"/>
          </a:xfrm>
        </p:spPr>
        <p:txBody>
          <a:bodyPr>
            <a:normAutofit fontScale="70000" lnSpcReduction="20000"/>
          </a:bodyPr>
          <a:lstStyle/>
          <a:p>
            <a:r>
              <a:rPr lang="en-US" sz="3000" dirty="0"/>
              <a:t>World Foods</a:t>
            </a:r>
          </a:p>
          <a:p>
            <a:r>
              <a:rPr lang="en-US" sz="3000" dirty="0"/>
              <a:t>Presented </a:t>
            </a:r>
            <a:r>
              <a:rPr lang="en-US" sz="3000"/>
              <a:t>by Frederic (1707544) </a:t>
            </a:r>
            <a:r>
              <a:rPr lang="en-US" sz="3000" dirty="0"/>
              <a:t>, Daniella, Lilian, </a:t>
            </a:r>
            <a:r>
              <a:rPr lang="en-US" sz="3000" dirty="0" err="1"/>
              <a:t>Shijona</a:t>
            </a:r>
            <a:r>
              <a:rPr lang="en-US" sz="3000" dirty="0"/>
              <a:t>, </a:t>
            </a:r>
            <a:r>
              <a:rPr lang="en-US" sz="3000" dirty="0" err="1"/>
              <a:t>Salema</a:t>
            </a:r>
            <a:r>
              <a:rPr lang="en-US" sz="3000" dirty="0"/>
              <a:t>, </a:t>
            </a:r>
            <a:r>
              <a:rPr lang="en-US" sz="3000" dirty="0" err="1"/>
              <a:t>Enayet</a:t>
            </a:r>
            <a:endParaRPr lang="en-US" sz="3000" dirty="0"/>
          </a:p>
          <a:p>
            <a:r>
              <a:rPr lang="en-US" sz="3000" dirty="0"/>
              <a:t>Lecturer: Molly Jacques</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801835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 Content</a:t>
            </a:r>
          </a:p>
        </p:txBody>
      </p:sp>
      <p:sp>
        <p:nvSpPr>
          <p:cNvPr id="6" name="Content Placeholder 5"/>
          <p:cNvSpPr>
            <a:spLocks noGrp="1"/>
          </p:cNvSpPr>
          <p:nvPr>
            <p:ph idx="1"/>
          </p:nvPr>
        </p:nvSpPr>
        <p:spPr/>
        <p:txBody>
          <a:bodyPr>
            <a:normAutofit lnSpcReduction="10000"/>
          </a:bodyPr>
          <a:lstStyle/>
          <a:p>
            <a:r>
              <a:rPr lang="en-US" dirty="0"/>
              <a:t>Introduction</a:t>
            </a:r>
          </a:p>
          <a:p>
            <a:r>
              <a:rPr lang="en-US" dirty="0"/>
              <a:t>Aims and Objectives</a:t>
            </a:r>
          </a:p>
          <a:p>
            <a:r>
              <a:rPr lang="en-US" dirty="0"/>
              <a:t>Mission and Vision</a:t>
            </a:r>
          </a:p>
          <a:p>
            <a:r>
              <a:rPr lang="en-US" dirty="0"/>
              <a:t>Legal Compliances</a:t>
            </a:r>
          </a:p>
          <a:p>
            <a:r>
              <a:rPr lang="en-US" dirty="0"/>
              <a:t>Management Processes</a:t>
            </a:r>
          </a:p>
          <a:p>
            <a:r>
              <a:rPr lang="en-US" dirty="0"/>
              <a:t>SWOT Analysis</a:t>
            </a:r>
          </a:p>
          <a:p>
            <a:r>
              <a:rPr lang="en-US" dirty="0"/>
              <a:t>Pestle Analysis</a:t>
            </a:r>
          </a:p>
          <a:p>
            <a:r>
              <a:rPr lang="en-US" dirty="0"/>
              <a:t>Conclusions</a:t>
            </a:r>
          </a:p>
        </p:txBody>
      </p:sp>
    </p:spTree>
    <p:extLst>
      <p:ext uri="{BB962C8B-B14F-4D97-AF65-F5344CB8AC3E}">
        <p14:creationId xmlns:p14="http://schemas.microsoft.com/office/powerpoint/2010/main" val="204134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br>
            <a:br>
              <a:rPr lang="en-US" dirty="0"/>
            </a:br>
            <a:br>
              <a:rPr lang="en-US" dirty="0"/>
            </a:br>
            <a:br>
              <a:rPr lang="en-US" dirty="0"/>
            </a:br>
            <a:r>
              <a:rPr lang="en-US" dirty="0"/>
              <a:t>Introduction</a:t>
            </a:r>
            <a:endParaRPr lang="en-US" sz="2000" dirty="0"/>
          </a:p>
        </p:txBody>
      </p:sp>
      <p:sp>
        <p:nvSpPr>
          <p:cNvPr id="4" name="Content Placeholder 3">
            <a:extLst>
              <a:ext uri="{FF2B5EF4-FFF2-40B4-BE49-F238E27FC236}">
                <a16:creationId xmlns:a16="http://schemas.microsoft.com/office/drawing/2014/main" id="{B6EA410D-F614-4BBA-907D-84E3E8657202}"/>
              </a:ext>
            </a:extLst>
          </p:cNvPr>
          <p:cNvSpPr>
            <a:spLocks noGrp="1"/>
          </p:cNvSpPr>
          <p:nvPr>
            <p:ph idx="1"/>
          </p:nvPr>
        </p:nvSpPr>
        <p:spPr/>
        <p:txBody>
          <a:bodyPr/>
          <a:lstStyle/>
          <a:p>
            <a:r>
              <a:rPr lang="en-US" sz="2500" dirty="0">
                <a:solidFill>
                  <a:srgbClr val="000000"/>
                </a:solidFill>
                <a:ea typeface="+mj-ea"/>
                <a:cs typeface="+mj-cs"/>
              </a:rPr>
              <a:t>What is a business?</a:t>
            </a:r>
          </a:p>
          <a:p>
            <a:r>
              <a:rPr lang="en-US" sz="1800" dirty="0">
                <a:solidFill>
                  <a:srgbClr val="000000"/>
                </a:solidFill>
                <a:ea typeface="+mj-ea"/>
                <a:cs typeface="+mj-cs"/>
              </a:rPr>
              <a:t>An </a:t>
            </a:r>
            <a:r>
              <a:rPr lang="en-US" sz="1800" dirty="0" err="1">
                <a:solidFill>
                  <a:srgbClr val="000000"/>
                </a:solidFill>
                <a:ea typeface="+mj-ea"/>
                <a:cs typeface="+mj-cs"/>
              </a:rPr>
              <a:t>Organisation</a:t>
            </a:r>
            <a:r>
              <a:rPr lang="en-US" sz="1800" dirty="0">
                <a:solidFill>
                  <a:srgbClr val="000000"/>
                </a:solidFill>
                <a:ea typeface="+mj-ea"/>
                <a:cs typeface="+mj-cs"/>
              </a:rPr>
              <a:t> or economic system where goods and services are exchanged for one another or for money ( Business and Management by </a:t>
            </a:r>
            <a:r>
              <a:rPr lang="en-US" sz="1800" dirty="0" err="1">
                <a:solidFill>
                  <a:srgbClr val="000000"/>
                </a:solidFill>
                <a:ea typeface="+mj-ea"/>
                <a:cs typeface="+mj-cs"/>
              </a:rPr>
              <a:t>Dr</a:t>
            </a:r>
            <a:r>
              <a:rPr lang="en-US" sz="1800" dirty="0">
                <a:solidFill>
                  <a:srgbClr val="000000"/>
                </a:solidFill>
                <a:ea typeface="+mj-ea"/>
                <a:cs typeface="+mj-cs"/>
              </a:rPr>
              <a:t> Chowan S </a:t>
            </a:r>
            <a:r>
              <a:rPr lang="en-US" sz="1800" dirty="0" err="1">
                <a:solidFill>
                  <a:srgbClr val="000000"/>
                </a:solidFill>
                <a:ea typeface="+mj-ea"/>
                <a:cs typeface="+mj-cs"/>
              </a:rPr>
              <a:t>S</a:t>
            </a:r>
            <a:r>
              <a:rPr lang="en-US" sz="1800" dirty="0">
                <a:solidFill>
                  <a:srgbClr val="000000"/>
                </a:solidFill>
                <a:ea typeface="+mj-ea"/>
                <a:cs typeface="+mj-cs"/>
              </a:rPr>
              <a:t>, </a:t>
            </a:r>
            <a:r>
              <a:rPr lang="en-US" sz="1800" dirty="0" err="1">
                <a:solidFill>
                  <a:srgbClr val="000000"/>
                </a:solidFill>
                <a:ea typeface="+mj-ea"/>
                <a:cs typeface="+mj-cs"/>
              </a:rPr>
              <a:t>Dr</a:t>
            </a:r>
            <a:r>
              <a:rPr lang="en-US" sz="1800" dirty="0">
                <a:solidFill>
                  <a:srgbClr val="000000"/>
                </a:solidFill>
                <a:ea typeface="+mj-ea"/>
                <a:cs typeface="+mj-cs"/>
              </a:rPr>
              <a:t> </a:t>
            </a:r>
            <a:r>
              <a:rPr lang="en-US" sz="1800" dirty="0" err="1">
                <a:solidFill>
                  <a:srgbClr val="000000"/>
                </a:solidFill>
                <a:ea typeface="+mj-ea"/>
                <a:cs typeface="+mj-cs"/>
              </a:rPr>
              <a:t>Shekwat</a:t>
            </a:r>
            <a:r>
              <a:rPr lang="en-US" sz="1800" dirty="0">
                <a:solidFill>
                  <a:srgbClr val="000000"/>
                </a:solidFill>
                <a:ea typeface="+mj-ea"/>
                <a:cs typeface="+mj-cs"/>
              </a:rPr>
              <a:t> N).</a:t>
            </a:r>
          </a:p>
          <a:p>
            <a:pPr marL="0" indent="0">
              <a:buNone/>
            </a:pPr>
            <a:endParaRPr lang="en-US" sz="3200" dirty="0">
              <a:solidFill>
                <a:srgbClr val="000000"/>
              </a:solidFill>
              <a:ea typeface="+mj-ea"/>
              <a:cs typeface="+mj-cs"/>
            </a:endParaRPr>
          </a:p>
          <a:p>
            <a:r>
              <a:rPr lang="en-US" sz="2300" dirty="0">
                <a:solidFill>
                  <a:srgbClr val="000000"/>
                </a:solidFill>
                <a:ea typeface="+mj-ea"/>
                <a:cs typeface="+mj-cs"/>
              </a:rPr>
              <a:t>Why do people start businesses</a:t>
            </a:r>
            <a:endParaRPr lang="en-US" sz="1600" dirty="0">
              <a:solidFill>
                <a:srgbClr val="000000"/>
              </a:solidFill>
              <a:ea typeface="+mj-ea"/>
              <a:cs typeface="+mj-cs"/>
            </a:endParaRPr>
          </a:p>
          <a:p>
            <a:r>
              <a:rPr lang="en-US" sz="1800" dirty="0">
                <a:solidFill>
                  <a:srgbClr val="000000"/>
                </a:solidFill>
                <a:ea typeface="+mj-ea"/>
                <a:cs typeface="+mj-cs"/>
              </a:rPr>
              <a:t>One of the main reason for people to start  businesses is to make a profit</a:t>
            </a:r>
          </a:p>
          <a:p>
            <a:r>
              <a:rPr lang="en-US" sz="1800" dirty="0">
                <a:solidFill>
                  <a:srgbClr val="000000"/>
                </a:solidFill>
                <a:ea typeface="+mj-ea"/>
                <a:cs typeface="+mj-cs"/>
              </a:rPr>
              <a:t>Being their own boss is another big reason for someone starting a business</a:t>
            </a:r>
          </a:p>
          <a:p>
            <a:r>
              <a:rPr lang="en-US" sz="1800" dirty="0">
                <a:solidFill>
                  <a:srgbClr val="000000"/>
                </a:solidFill>
                <a:ea typeface="+mj-ea"/>
                <a:cs typeface="+mj-cs"/>
              </a:rPr>
              <a:t>Owning a business also means that there is no cap on the person income</a:t>
            </a:r>
          </a:p>
          <a:p>
            <a:r>
              <a:rPr lang="en-US" sz="1800" dirty="0">
                <a:solidFill>
                  <a:srgbClr val="000000"/>
                </a:solidFill>
                <a:ea typeface="+mj-ea"/>
                <a:cs typeface="+mj-cs"/>
              </a:rPr>
              <a:t>Some people star a business so that they can do what they are passionate about.</a:t>
            </a:r>
            <a:endParaRPr lang="en-GB" dirty="0"/>
          </a:p>
        </p:txBody>
      </p:sp>
    </p:spTree>
    <p:extLst>
      <p:ext uri="{BB962C8B-B14F-4D97-AF65-F5344CB8AC3E}">
        <p14:creationId xmlns:p14="http://schemas.microsoft.com/office/powerpoint/2010/main" val="289063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CDD1-191D-4508-A177-918A087B6F66}"/>
              </a:ext>
            </a:extLst>
          </p:cNvPr>
          <p:cNvSpPr>
            <a:spLocks noGrp="1"/>
          </p:cNvSpPr>
          <p:nvPr>
            <p:ph type="title"/>
          </p:nvPr>
        </p:nvSpPr>
        <p:spPr/>
        <p:txBody>
          <a:bodyPr>
            <a:normAutofit/>
          </a:bodyPr>
          <a:lstStyle/>
          <a:p>
            <a:br>
              <a:rPr lang="en-GB" dirty="0"/>
            </a:br>
            <a:r>
              <a:rPr lang="en-US" sz="3200" dirty="0">
                <a:solidFill>
                  <a:srgbClr val="000000"/>
                </a:solidFill>
              </a:rPr>
              <a:t> </a:t>
            </a:r>
            <a:r>
              <a:rPr lang="en-GB" dirty="0"/>
              <a:t>Aims and Objectives</a:t>
            </a:r>
          </a:p>
        </p:txBody>
      </p:sp>
      <p:sp>
        <p:nvSpPr>
          <p:cNvPr id="3" name="Content Placeholder 2">
            <a:extLst>
              <a:ext uri="{FF2B5EF4-FFF2-40B4-BE49-F238E27FC236}">
                <a16:creationId xmlns:a16="http://schemas.microsoft.com/office/drawing/2014/main" id="{D4C713A5-93DE-4D77-B19D-B2E1DB44C7F6}"/>
              </a:ext>
            </a:extLst>
          </p:cNvPr>
          <p:cNvSpPr>
            <a:spLocks noGrp="1"/>
          </p:cNvSpPr>
          <p:nvPr>
            <p:ph idx="1"/>
          </p:nvPr>
        </p:nvSpPr>
        <p:spPr/>
        <p:txBody>
          <a:bodyPr/>
          <a:lstStyle/>
          <a:p>
            <a:r>
              <a:rPr lang="en-US" dirty="0">
                <a:solidFill>
                  <a:srgbClr val="000000"/>
                </a:solidFill>
              </a:rPr>
              <a:t>Create a successful business</a:t>
            </a:r>
          </a:p>
          <a:p>
            <a:r>
              <a:rPr lang="en-US" dirty="0">
                <a:solidFill>
                  <a:srgbClr val="000000"/>
                </a:solidFill>
              </a:rPr>
              <a:t>Generate an Income</a:t>
            </a:r>
          </a:p>
          <a:p>
            <a:r>
              <a:rPr lang="en-US" dirty="0">
                <a:solidFill>
                  <a:srgbClr val="000000"/>
                </a:solidFill>
              </a:rPr>
              <a:t>Provide for the family</a:t>
            </a:r>
          </a:p>
          <a:p>
            <a:r>
              <a:rPr lang="en-US" dirty="0">
                <a:solidFill>
                  <a:srgbClr val="000000"/>
                </a:solidFill>
              </a:rPr>
              <a:t>Deliver financial stability</a:t>
            </a:r>
            <a:endParaRPr lang="en-GB" dirty="0"/>
          </a:p>
        </p:txBody>
      </p:sp>
      <p:pic>
        <p:nvPicPr>
          <p:cNvPr id="4" name="Picture 3">
            <a:extLst>
              <a:ext uri="{FF2B5EF4-FFF2-40B4-BE49-F238E27FC236}">
                <a16:creationId xmlns:a16="http://schemas.microsoft.com/office/drawing/2014/main" id="{AE636A48-7AE8-4758-A43D-0E949EAFB531}"/>
              </a:ext>
            </a:extLst>
          </p:cNvPr>
          <p:cNvPicPr>
            <a:picLocks noChangeAspect="1"/>
          </p:cNvPicPr>
          <p:nvPr/>
        </p:nvPicPr>
        <p:blipFill>
          <a:blip r:embed="rId2"/>
          <a:stretch>
            <a:fillRect/>
          </a:stretch>
        </p:blipFill>
        <p:spPr>
          <a:xfrm>
            <a:off x="7487730" y="1447800"/>
            <a:ext cx="3889524" cy="4213448"/>
          </a:xfrm>
          <a:prstGeom prst="rect">
            <a:avLst/>
          </a:prstGeom>
        </p:spPr>
      </p:pic>
    </p:spTree>
    <p:extLst>
      <p:ext uri="{BB962C8B-B14F-4D97-AF65-F5344CB8AC3E}">
        <p14:creationId xmlns:p14="http://schemas.microsoft.com/office/powerpoint/2010/main" val="3179341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71D6-4DD5-4764-B732-778765332DB2}"/>
              </a:ext>
            </a:extLst>
          </p:cNvPr>
          <p:cNvSpPr>
            <a:spLocks noGrp="1"/>
          </p:cNvSpPr>
          <p:nvPr>
            <p:ph type="title"/>
          </p:nvPr>
        </p:nvSpPr>
        <p:spPr/>
        <p:txBody>
          <a:bodyPr>
            <a:normAutofit/>
          </a:bodyPr>
          <a:lstStyle/>
          <a:p>
            <a:r>
              <a:rPr lang="en-US" sz="3200" dirty="0">
                <a:solidFill>
                  <a:srgbClr val="000000"/>
                </a:solidFill>
              </a:rPr>
              <a:t>Mission and Vision</a:t>
            </a:r>
            <a:endParaRPr lang="en-GB" dirty="0"/>
          </a:p>
        </p:txBody>
      </p:sp>
      <p:sp>
        <p:nvSpPr>
          <p:cNvPr id="4" name="Content Placeholder 3">
            <a:extLst>
              <a:ext uri="{FF2B5EF4-FFF2-40B4-BE49-F238E27FC236}">
                <a16:creationId xmlns:a16="http://schemas.microsoft.com/office/drawing/2014/main" id="{5A362AC4-B9BB-418A-8900-A693DB6B1735}"/>
              </a:ext>
            </a:extLst>
          </p:cNvPr>
          <p:cNvSpPr>
            <a:spLocks noGrp="1"/>
          </p:cNvSpPr>
          <p:nvPr>
            <p:ph idx="1"/>
          </p:nvPr>
        </p:nvSpPr>
        <p:spPr/>
        <p:txBody>
          <a:bodyPr/>
          <a:lstStyle/>
          <a:p>
            <a:pPr marL="0" indent="0">
              <a:buNone/>
            </a:pPr>
            <a:endParaRPr lang="en-US" sz="2500" dirty="0">
              <a:solidFill>
                <a:srgbClr val="000000"/>
              </a:solidFill>
              <a:ea typeface="+mj-ea"/>
              <a:cs typeface="+mj-cs"/>
            </a:endParaRPr>
          </a:p>
          <a:p>
            <a:r>
              <a:rPr lang="en-US" sz="2500" dirty="0">
                <a:solidFill>
                  <a:srgbClr val="000000"/>
                </a:solidFill>
                <a:ea typeface="+mj-ea"/>
                <a:cs typeface="+mj-cs"/>
              </a:rPr>
              <a:t>Offer the best food available in the area</a:t>
            </a:r>
          </a:p>
          <a:p>
            <a:r>
              <a:rPr lang="en-US" sz="2500" dirty="0">
                <a:solidFill>
                  <a:srgbClr val="000000"/>
                </a:solidFill>
                <a:ea typeface="+mj-ea"/>
                <a:cs typeface="+mj-cs"/>
              </a:rPr>
              <a:t> Become a focal point for the local community where everyone is welcome</a:t>
            </a:r>
          </a:p>
          <a:p>
            <a:r>
              <a:rPr lang="en-US" sz="2500" dirty="0">
                <a:solidFill>
                  <a:srgbClr val="000000"/>
                </a:solidFill>
                <a:ea typeface="+mj-ea"/>
                <a:cs typeface="+mj-cs"/>
              </a:rPr>
              <a:t> All varieties of food are offered</a:t>
            </a:r>
          </a:p>
          <a:p>
            <a:r>
              <a:rPr lang="en-US" sz="2500" dirty="0">
                <a:solidFill>
                  <a:srgbClr val="000000"/>
                </a:solidFill>
                <a:ea typeface="+mj-ea"/>
                <a:cs typeface="+mj-cs"/>
              </a:rPr>
              <a:t> Different menus option will be available</a:t>
            </a:r>
          </a:p>
          <a:p>
            <a:endParaRPr lang="en-GB" dirty="0"/>
          </a:p>
        </p:txBody>
      </p:sp>
    </p:spTree>
    <p:extLst>
      <p:ext uri="{BB962C8B-B14F-4D97-AF65-F5344CB8AC3E}">
        <p14:creationId xmlns:p14="http://schemas.microsoft.com/office/powerpoint/2010/main" val="2459335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B28A3-2828-42F5-AFB5-C5A33A134BAD}"/>
              </a:ext>
            </a:extLst>
          </p:cNvPr>
          <p:cNvSpPr>
            <a:spLocks noGrp="1"/>
          </p:cNvSpPr>
          <p:nvPr>
            <p:ph type="title"/>
          </p:nvPr>
        </p:nvSpPr>
        <p:spPr/>
        <p:txBody>
          <a:bodyPr>
            <a:normAutofit/>
          </a:bodyPr>
          <a:lstStyle/>
          <a:p>
            <a:r>
              <a:rPr lang="en-US" sz="2900" dirty="0">
                <a:solidFill>
                  <a:srgbClr val="000000"/>
                </a:solidFill>
              </a:rPr>
              <a:t>Legal Compliances </a:t>
            </a:r>
            <a:endParaRPr lang="en-GB" dirty="0"/>
          </a:p>
        </p:txBody>
      </p:sp>
      <p:sp>
        <p:nvSpPr>
          <p:cNvPr id="3" name="Content Placeholder 2">
            <a:extLst>
              <a:ext uri="{FF2B5EF4-FFF2-40B4-BE49-F238E27FC236}">
                <a16:creationId xmlns:a16="http://schemas.microsoft.com/office/drawing/2014/main" id="{8EB9C30A-6D9B-4C9F-AD92-DB3700920B9B}"/>
              </a:ext>
            </a:extLst>
          </p:cNvPr>
          <p:cNvSpPr>
            <a:spLocks noGrp="1"/>
          </p:cNvSpPr>
          <p:nvPr>
            <p:ph idx="1"/>
          </p:nvPr>
        </p:nvSpPr>
        <p:spPr/>
        <p:txBody>
          <a:bodyPr/>
          <a:lstStyle/>
          <a:p>
            <a:pPr marL="0" indent="0">
              <a:buNone/>
            </a:pPr>
            <a:endParaRPr lang="en-GB" dirty="0"/>
          </a:p>
          <a:p>
            <a:r>
              <a:rPr lang="en-US" sz="2900" dirty="0">
                <a:solidFill>
                  <a:srgbClr val="000000"/>
                </a:solidFill>
                <a:ea typeface="+mj-ea"/>
                <a:cs typeface="+mj-cs"/>
              </a:rPr>
              <a:t>Compliant with local regulations</a:t>
            </a:r>
          </a:p>
          <a:p>
            <a:r>
              <a:rPr lang="en-US" sz="2900" dirty="0">
                <a:solidFill>
                  <a:srgbClr val="000000"/>
                </a:solidFill>
                <a:ea typeface="+mj-ea"/>
                <a:cs typeface="+mj-cs"/>
              </a:rPr>
              <a:t>Food Hygiene regulations</a:t>
            </a:r>
          </a:p>
          <a:p>
            <a:r>
              <a:rPr lang="en-US" sz="2900" dirty="0">
                <a:solidFill>
                  <a:srgbClr val="000000"/>
                </a:solidFill>
                <a:ea typeface="+mj-ea"/>
                <a:cs typeface="+mj-cs"/>
              </a:rPr>
              <a:t>Licensing regulations</a:t>
            </a:r>
            <a:endParaRPr lang="en-GB" dirty="0"/>
          </a:p>
        </p:txBody>
      </p:sp>
    </p:spTree>
    <p:extLst>
      <p:ext uri="{BB962C8B-B14F-4D97-AF65-F5344CB8AC3E}">
        <p14:creationId xmlns:p14="http://schemas.microsoft.com/office/powerpoint/2010/main" val="2659172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09EA1-0CD5-474E-B895-DD7FCF4BB176}"/>
              </a:ext>
            </a:extLst>
          </p:cNvPr>
          <p:cNvSpPr>
            <a:spLocks noGrp="1"/>
          </p:cNvSpPr>
          <p:nvPr>
            <p:ph type="title"/>
          </p:nvPr>
        </p:nvSpPr>
        <p:spPr/>
        <p:txBody>
          <a:bodyPr>
            <a:normAutofit/>
          </a:bodyPr>
          <a:lstStyle/>
          <a:p>
            <a:r>
              <a:rPr lang="en-US" sz="2900" dirty="0">
                <a:solidFill>
                  <a:srgbClr val="000000"/>
                </a:solidFill>
              </a:rPr>
              <a:t>Management processes</a:t>
            </a:r>
            <a:endParaRPr lang="en-GB" dirty="0"/>
          </a:p>
        </p:txBody>
      </p:sp>
      <p:sp>
        <p:nvSpPr>
          <p:cNvPr id="3" name="Content Placeholder 2">
            <a:extLst>
              <a:ext uri="{FF2B5EF4-FFF2-40B4-BE49-F238E27FC236}">
                <a16:creationId xmlns:a16="http://schemas.microsoft.com/office/drawing/2014/main" id="{37C0950C-D9DC-4146-AECB-CF7981290980}"/>
              </a:ext>
            </a:extLst>
          </p:cNvPr>
          <p:cNvSpPr>
            <a:spLocks noGrp="1"/>
          </p:cNvSpPr>
          <p:nvPr>
            <p:ph idx="1"/>
          </p:nvPr>
        </p:nvSpPr>
        <p:spPr/>
        <p:txBody>
          <a:bodyPr>
            <a:normAutofit fontScale="70000" lnSpcReduction="20000"/>
          </a:bodyPr>
          <a:lstStyle/>
          <a:p>
            <a:pPr marL="0" indent="0">
              <a:buNone/>
            </a:pPr>
            <a:r>
              <a:rPr lang="en-US" sz="2500" dirty="0">
                <a:solidFill>
                  <a:srgbClr val="000000"/>
                </a:solidFill>
                <a:ea typeface="+mj-ea"/>
                <a:cs typeface="+mj-cs"/>
              </a:rPr>
              <a:t> </a:t>
            </a:r>
          </a:p>
          <a:p>
            <a:r>
              <a:rPr lang="en-US" sz="2900" dirty="0">
                <a:solidFill>
                  <a:srgbClr val="000000"/>
                </a:solidFill>
                <a:ea typeface="+mj-ea"/>
                <a:cs typeface="+mj-cs"/>
              </a:rPr>
              <a:t>Streamlined the operations</a:t>
            </a:r>
          </a:p>
          <a:p>
            <a:r>
              <a:rPr lang="en-GB" dirty="0"/>
              <a:t>Providing the customers with good quality food and excellent customer service</a:t>
            </a:r>
          </a:p>
          <a:p>
            <a:r>
              <a:rPr lang="en-GB" dirty="0"/>
              <a:t>Team working – making the restaurants operation run smoothly by having processes  and good management in place.</a:t>
            </a:r>
          </a:p>
          <a:p>
            <a:r>
              <a:rPr lang="en-GB" dirty="0"/>
              <a:t>Having enough resources to meet customer needs</a:t>
            </a:r>
          </a:p>
          <a:p>
            <a:r>
              <a:rPr lang="en-GB" dirty="0"/>
              <a:t>Working efficiently and making efficient use of the resources available</a:t>
            </a:r>
          </a:p>
          <a:p>
            <a:r>
              <a:rPr lang="en-GB" dirty="0"/>
              <a:t>Having a unique selling point – something we can provide that other restaurants can’t</a:t>
            </a:r>
          </a:p>
          <a:p>
            <a:r>
              <a:rPr lang="en-GB" dirty="0"/>
              <a:t>Creating a nice and friendly environment for the customers in the restaurant</a:t>
            </a:r>
          </a:p>
          <a:p>
            <a:r>
              <a:rPr lang="en-GB" dirty="0"/>
              <a:t>Be consistent with the quality of food and customer service</a:t>
            </a:r>
          </a:p>
          <a:p>
            <a:endParaRPr lang="en-GB" dirty="0"/>
          </a:p>
        </p:txBody>
      </p:sp>
    </p:spTree>
    <p:extLst>
      <p:ext uri="{BB962C8B-B14F-4D97-AF65-F5344CB8AC3E}">
        <p14:creationId xmlns:p14="http://schemas.microsoft.com/office/powerpoint/2010/main" val="1672283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7CA18-AA31-4BC8-B158-30FEC896F851}"/>
              </a:ext>
            </a:extLst>
          </p:cNvPr>
          <p:cNvSpPr>
            <a:spLocks noGrp="1"/>
          </p:cNvSpPr>
          <p:nvPr>
            <p:ph type="title"/>
          </p:nvPr>
        </p:nvSpPr>
        <p:spPr/>
        <p:txBody>
          <a:bodyPr/>
          <a:lstStyle/>
          <a:p>
            <a:r>
              <a:rPr lang="en-GB" dirty="0"/>
              <a:t>Financial Plan</a:t>
            </a:r>
          </a:p>
        </p:txBody>
      </p:sp>
      <p:sp>
        <p:nvSpPr>
          <p:cNvPr id="3" name="Content Placeholder 2">
            <a:extLst>
              <a:ext uri="{FF2B5EF4-FFF2-40B4-BE49-F238E27FC236}">
                <a16:creationId xmlns:a16="http://schemas.microsoft.com/office/drawing/2014/main" id="{068E69F4-6C3D-4E5F-9988-B9F7A719011F}"/>
              </a:ext>
            </a:extLst>
          </p:cNvPr>
          <p:cNvSpPr>
            <a:spLocks noGrp="1"/>
          </p:cNvSpPr>
          <p:nvPr>
            <p:ph idx="1"/>
          </p:nvPr>
        </p:nvSpPr>
        <p:spPr/>
        <p:txBody>
          <a:bodyPr/>
          <a:lstStyle/>
          <a:p>
            <a:r>
              <a:rPr lang="en-GB" dirty="0"/>
              <a:t>Raising the capital via business loans</a:t>
            </a:r>
          </a:p>
          <a:p>
            <a:r>
              <a:rPr lang="en-GB" dirty="0"/>
              <a:t>Make use of Government grants</a:t>
            </a:r>
          </a:p>
          <a:p>
            <a:r>
              <a:rPr lang="en-GB" dirty="0"/>
              <a:t>Investing our own savings</a:t>
            </a:r>
          </a:p>
          <a:p>
            <a:endParaRPr lang="en-GB" dirty="0"/>
          </a:p>
        </p:txBody>
      </p:sp>
      <p:graphicFrame>
        <p:nvGraphicFramePr>
          <p:cNvPr id="4" name="Table 3">
            <a:extLst>
              <a:ext uri="{FF2B5EF4-FFF2-40B4-BE49-F238E27FC236}">
                <a16:creationId xmlns:a16="http://schemas.microsoft.com/office/drawing/2014/main" id="{813EAB9F-7180-4FD8-B1B5-A2E8B2D78A9E}"/>
              </a:ext>
            </a:extLst>
          </p:cNvPr>
          <p:cNvGraphicFramePr>
            <a:graphicFrameLocks noGrp="1"/>
          </p:cNvGraphicFramePr>
          <p:nvPr>
            <p:extLst>
              <p:ext uri="{D42A27DB-BD31-4B8C-83A1-F6EECF244321}">
                <p14:modId xmlns:p14="http://schemas.microsoft.com/office/powerpoint/2010/main" val="3393474067"/>
              </p:ext>
            </p:extLst>
          </p:nvPr>
        </p:nvGraphicFramePr>
        <p:xfrm>
          <a:off x="1557908" y="3611880"/>
          <a:ext cx="6624736" cy="2560320"/>
        </p:xfrm>
        <a:graphic>
          <a:graphicData uri="http://schemas.openxmlformats.org/drawingml/2006/table">
            <a:tbl>
              <a:tblPr firstRow="1" bandRow="1">
                <a:tableStyleId>{5C22544A-7EE6-4342-B048-85BDC9FD1C3A}</a:tableStyleId>
              </a:tblPr>
              <a:tblGrid>
                <a:gridCol w="1656184">
                  <a:extLst>
                    <a:ext uri="{9D8B030D-6E8A-4147-A177-3AD203B41FA5}">
                      <a16:colId xmlns:a16="http://schemas.microsoft.com/office/drawing/2014/main" val="1490617587"/>
                    </a:ext>
                  </a:extLst>
                </a:gridCol>
                <a:gridCol w="1656184">
                  <a:extLst>
                    <a:ext uri="{9D8B030D-6E8A-4147-A177-3AD203B41FA5}">
                      <a16:colId xmlns:a16="http://schemas.microsoft.com/office/drawing/2014/main" val="493362332"/>
                    </a:ext>
                  </a:extLst>
                </a:gridCol>
                <a:gridCol w="1656184">
                  <a:extLst>
                    <a:ext uri="{9D8B030D-6E8A-4147-A177-3AD203B41FA5}">
                      <a16:colId xmlns:a16="http://schemas.microsoft.com/office/drawing/2014/main" val="1888278110"/>
                    </a:ext>
                  </a:extLst>
                </a:gridCol>
                <a:gridCol w="1656184">
                  <a:extLst>
                    <a:ext uri="{9D8B030D-6E8A-4147-A177-3AD203B41FA5}">
                      <a16:colId xmlns:a16="http://schemas.microsoft.com/office/drawing/2014/main" val="3975130917"/>
                    </a:ext>
                  </a:extLst>
                </a:gridCol>
              </a:tblGrid>
              <a:tr h="450050">
                <a:tc>
                  <a:txBody>
                    <a:bodyPr/>
                    <a:lstStyle/>
                    <a:p>
                      <a:endParaRPr lang="en-GB" dirty="0"/>
                    </a:p>
                  </a:txBody>
                  <a:tcPr/>
                </a:tc>
                <a:tc>
                  <a:txBody>
                    <a:bodyPr/>
                    <a:lstStyle/>
                    <a:p>
                      <a:r>
                        <a:rPr lang="en-GB" dirty="0"/>
                        <a:t>Year 1</a:t>
                      </a:r>
                    </a:p>
                  </a:txBody>
                  <a:tcPr/>
                </a:tc>
                <a:tc>
                  <a:txBody>
                    <a:bodyPr/>
                    <a:lstStyle/>
                    <a:p>
                      <a:r>
                        <a:rPr lang="en-GB" dirty="0"/>
                        <a:t>Year 2</a:t>
                      </a:r>
                    </a:p>
                  </a:txBody>
                  <a:tcPr/>
                </a:tc>
                <a:tc>
                  <a:txBody>
                    <a:bodyPr/>
                    <a:lstStyle/>
                    <a:p>
                      <a:r>
                        <a:rPr lang="en-GB" dirty="0"/>
                        <a:t>Year 3</a:t>
                      </a:r>
                    </a:p>
                  </a:txBody>
                  <a:tcPr/>
                </a:tc>
                <a:extLst>
                  <a:ext uri="{0D108BD9-81ED-4DB2-BD59-A6C34878D82A}">
                    <a16:rowId xmlns:a16="http://schemas.microsoft.com/office/drawing/2014/main" val="723463879"/>
                  </a:ext>
                </a:extLst>
              </a:tr>
              <a:tr h="810089">
                <a:tc>
                  <a:txBody>
                    <a:bodyPr/>
                    <a:lstStyle/>
                    <a:p>
                      <a:r>
                        <a:rPr lang="en-GB" dirty="0"/>
                        <a:t>Operating</a:t>
                      </a:r>
                    </a:p>
                    <a:p>
                      <a:r>
                        <a:rPr lang="en-GB" dirty="0"/>
                        <a:t>Expenses</a:t>
                      </a:r>
                    </a:p>
                  </a:txBody>
                  <a:tcPr/>
                </a:tc>
                <a:tc>
                  <a:txBody>
                    <a:bodyPr/>
                    <a:lstStyle/>
                    <a:p>
                      <a:r>
                        <a:rPr lang="en-GB" dirty="0"/>
                        <a:t>£80,000</a:t>
                      </a:r>
                    </a:p>
                  </a:txBody>
                  <a:tcPr/>
                </a:tc>
                <a:tc>
                  <a:txBody>
                    <a:bodyPr/>
                    <a:lstStyle/>
                    <a:p>
                      <a:r>
                        <a:rPr lang="en-GB" dirty="0"/>
                        <a:t>£90,000</a:t>
                      </a:r>
                    </a:p>
                  </a:txBody>
                  <a:tcPr/>
                </a:tc>
                <a:tc>
                  <a:txBody>
                    <a:bodyPr/>
                    <a:lstStyle/>
                    <a:p>
                      <a:r>
                        <a:rPr lang="en-GB" dirty="0"/>
                        <a:t>£95,000</a:t>
                      </a:r>
                    </a:p>
                  </a:txBody>
                  <a:tcPr/>
                </a:tc>
                <a:extLst>
                  <a:ext uri="{0D108BD9-81ED-4DB2-BD59-A6C34878D82A}">
                    <a16:rowId xmlns:a16="http://schemas.microsoft.com/office/drawing/2014/main" val="1100959929"/>
                  </a:ext>
                </a:extLst>
              </a:tr>
              <a:tr h="450050">
                <a:tc>
                  <a:txBody>
                    <a:bodyPr/>
                    <a:lstStyle/>
                    <a:p>
                      <a:r>
                        <a:rPr lang="en-GB" dirty="0"/>
                        <a:t>Turnover</a:t>
                      </a:r>
                    </a:p>
                  </a:txBody>
                  <a:tcPr/>
                </a:tc>
                <a:tc>
                  <a:txBody>
                    <a:bodyPr/>
                    <a:lstStyle/>
                    <a:p>
                      <a:r>
                        <a:rPr lang="en-GB" dirty="0"/>
                        <a:t>£110,000</a:t>
                      </a:r>
                    </a:p>
                  </a:txBody>
                  <a:tcPr/>
                </a:tc>
                <a:tc>
                  <a:txBody>
                    <a:bodyPr/>
                    <a:lstStyle/>
                    <a:p>
                      <a:r>
                        <a:rPr lang="en-GB" dirty="0"/>
                        <a:t>£140,000</a:t>
                      </a:r>
                    </a:p>
                  </a:txBody>
                  <a:tcPr/>
                </a:tc>
                <a:tc>
                  <a:txBody>
                    <a:bodyPr/>
                    <a:lstStyle/>
                    <a:p>
                      <a:r>
                        <a:rPr lang="en-GB" dirty="0"/>
                        <a:t>£125,000</a:t>
                      </a:r>
                    </a:p>
                  </a:txBody>
                  <a:tcPr/>
                </a:tc>
                <a:extLst>
                  <a:ext uri="{0D108BD9-81ED-4DB2-BD59-A6C34878D82A}">
                    <a16:rowId xmlns:a16="http://schemas.microsoft.com/office/drawing/2014/main" val="3222890057"/>
                  </a:ext>
                </a:extLst>
              </a:tr>
              <a:tr h="810089">
                <a:tc>
                  <a:txBody>
                    <a:bodyPr/>
                    <a:lstStyle/>
                    <a:p>
                      <a:r>
                        <a:rPr lang="en-GB" dirty="0"/>
                        <a:t>Gross Profit</a:t>
                      </a:r>
                    </a:p>
                  </a:txBody>
                  <a:tcPr/>
                </a:tc>
                <a:tc>
                  <a:txBody>
                    <a:bodyPr/>
                    <a:lstStyle/>
                    <a:p>
                      <a:r>
                        <a:rPr lang="en-GB" dirty="0"/>
                        <a:t>£30,000</a:t>
                      </a:r>
                    </a:p>
                  </a:txBody>
                  <a:tcPr/>
                </a:tc>
                <a:tc>
                  <a:txBody>
                    <a:bodyPr/>
                    <a:lstStyle/>
                    <a:p>
                      <a:r>
                        <a:rPr lang="en-GB" dirty="0"/>
                        <a:t>£50,000</a:t>
                      </a:r>
                    </a:p>
                  </a:txBody>
                  <a:tcPr/>
                </a:tc>
                <a:tc>
                  <a:txBody>
                    <a:bodyPr/>
                    <a:lstStyle/>
                    <a:p>
                      <a:r>
                        <a:rPr lang="en-GB" dirty="0"/>
                        <a:t>£30,000</a:t>
                      </a:r>
                    </a:p>
                  </a:txBody>
                  <a:tcPr/>
                </a:tc>
                <a:extLst>
                  <a:ext uri="{0D108BD9-81ED-4DB2-BD59-A6C34878D82A}">
                    <a16:rowId xmlns:a16="http://schemas.microsoft.com/office/drawing/2014/main" val="347163314"/>
                  </a:ext>
                </a:extLst>
              </a:tr>
            </a:tbl>
          </a:graphicData>
        </a:graphic>
      </p:graphicFrame>
    </p:spTree>
    <p:extLst>
      <p:ext uri="{BB962C8B-B14F-4D97-AF65-F5344CB8AC3E}">
        <p14:creationId xmlns:p14="http://schemas.microsoft.com/office/powerpoint/2010/main" val="1877163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04F65-3B6A-4B84-AC41-02E265C92206}"/>
              </a:ext>
            </a:extLst>
          </p:cNvPr>
          <p:cNvSpPr>
            <a:spLocks noGrp="1"/>
          </p:cNvSpPr>
          <p:nvPr>
            <p:ph type="title"/>
          </p:nvPr>
        </p:nvSpPr>
        <p:spPr/>
        <p:txBody>
          <a:bodyPr>
            <a:normAutofit/>
          </a:bodyPr>
          <a:lstStyle/>
          <a:p>
            <a:r>
              <a:rPr lang="en-GB" dirty="0"/>
              <a:t>SWOT Analysis</a:t>
            </a:r>
          </a:p>
        </p:txBody>
      </p:sp>
      <p:sp>
        <p:nvSpPr>
          <p:cNvPr id="3" name="Content Placeholder 2">
            <a:extLst>
              <a:ext uri="{FF2B5EF4-FFF2-40B4-BE49-F238E27FC236}">
                <a16:creationId xmlns:a16="http://schemas.microsoft.com/office/drawing/2014/main" id="{C2B7D7C1-1CFD-453A-BA90-53C4CC7E15E6}"/>
              </a:ext>
            </a:extLst>
          </p:cNvPr>
          <p:cNvSpPr>
            <a:spLocks noGrp="1"/>
          </p:cNvSpPr>
          <p:nvPr>
            <p:ph idx="1"/>
          </p:nvPr>
        </p:nvSpPr>
        <p:spPr/>
        <p:txBody>
          <a:bodyPr>
            <a:noAutofit/>
          </a:bodyPr>
          <a:lstStyle/>
          <a:p>
            <a:r>
              <a:rPr lang="en-GB" sz="2000" dirty="0">
                <a:solidFill>
                  <a:srgbClr val="000000"/>
                </a:solidFill>
                <a:ea typeface="+mj-ea"/>
                <a:cs typeface="+mj-cs"/>
              </a:rPr>
              <a:t>The SWOT analysis method is a good way of assessing the businesses position. It can help us identify our business strengths and weaknesses and also any opportunities we might have or threats we might face.</a:t>
            </a:r>
          </a:p>
          <a:p>
            <a:r>
              <a:rPr lang="en-GB" sz="2000" dirty="0">
                <a:solidFill>
                  <a:srgbClr val="000000"/>
                </a:solidFill>
                <a:ea typeface="+mj-ea"/>
                <a:cs typeface="+mj-cs"/>
              </a:rPr>
              <a:t>We can build on our strengths and develop on our weaknesses to improve the business. We can also take on opportunities to grow our business and have safeguards in place to protect our business from any potential threats.</a:t>
            </a:r>
            <a:endParaRPr lang="en-US" sz="2000" dirty="0">
              <a:solidFill>
                <a:srgbClr val="000000"/>
              </a:solidFill>
              <a:ea typeface="+mj-ea"/>
              <a:cs typeface="+mj-cs"/>
            </a:endParaRPr>
          </a:p>
          <a:p>
            <a:r>
              <a:rPr lang="en-US" sz="2000" dirty="0">
                <a:solidFill>
                  <a:srgbClr val="000000"/>
                </a:solidFill>
                <a:ea typeface="+mj-ea"/>
                <a:cs typeface="+mj-cs"/>
              </a:rPr>
              <a:t>Strength: USP, Knowledge of the local			</a:t>
            </a:r>
          </a:p>
          <a:p>
            <a:r>
              <a:rPr lang="en-US" sz="2000" dirty="0">
                <a:solidFill>
                  <a:srgbClr val="000000"/>
                </a:solidFill>
                <a:ea typeface="+mj-ea"/>
                <a:cs typeface="+mj-cs"/>
              </a:rPr>
              <a:t>Weakness: New Business</a:t>
            </a:r>
          </a:p>
          <a:p>
            <a:r>
              <a:rPr lang="en-US" sz="2000" dirty="0">
                <a:solidFill>
                  <a:srgbClr val="000000"/>
                </a:solidFill>
                <a:ea typeface="+mj-ea"/>
                <a:cs typeface="+mj-cs"/>
              </a:rPr>
              <a:t>Opportunities: Buoyant area				</a:t>
            </a:r>
          </a:p>
          <a:p>
            <a:r>
              <a:rPr lang="en-US" sz="2000" dirty="0">
                <a:solidFill>
                  <a:srgbClr val="000000"/>
                </a:solidFill>
                <a:ea typeface="+mj-ea"/>
                <a:cs typeface="+mj-cs"/>
              </a:rPr>
              <a:t>Threats: Competition, Political interference</a:t>
            </a:r>
            <a:endParaRPr lang="en-GB" sz="2000" dirty="0"/>
          </a:p>
        </p:txBody>
      </p:sp>
      <p:pic>
        <p:nvPicPr>
          <p:cNvPr id="4" name="Picture 2" descr="Image result for swot analysis">
            <a:extLst>
              <a:ext uri="{FF2B5EF4-FFF2-40B4-BE49-F238E27FC236}">
                <a16:creationId xmlns:a16="http://schemas.microsoft.com/office/drawing/2014/main" id="{E2FA033E-08DC-484F-8AE1-51A694419A7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89212" y="3573016"/>
            <a:ext cx="3751555"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817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16DF5-3DA9-4CDA-9E04-9274EFB81687}"/>
              </a:ext>
            </a:extLst>
          </p:cNvPr>
          <p:cNvSpPr>
            <a:spLocks noGrp="1"/>
          </p:cNvSpPr>
          <p:nvPr>
            <p:ph type="title"/>
          </p:nvPr>
        </p:nvSpPr>
        <p:spPr/>
        <p:txBody>
          <a:bodyPr/>
          <a:lstStyle/>
          <a:p>
            <a:r>
              <a:rPr lang="en-GB" dirty="0"/>
              <a:t>Marketing Strategy</a:t>
            </a:r>
          </a:p>
        </p:txBody>
      </p:sp>
      <p:sp>
        <p:nvSpPr>
          <p:cNvPr id="3" name="Content Placeholder 2">
            <a:extLst>
              <a:ext uri="{FF2B5EF4-FFF2-40B4-BE49-F238E27FC236}">
                <a16:creationId xmlns:a16="http://schemas.microsoft.com/office/drawing/2014/main" id="{2D78A9F2-98AD-4E5B-9276-42C3C2545441}"/>
              </a:ext>
            </a:extLst>
          </p:cNvPr>
          <p:cNvSpPr>
            <a:spLocks noGrp="1"/>
          </p:cNvSpPr>
          <p:nvPr>
            <p:ph idx="1"/>
          </p:nvPr>
        </p:nvSpPr>
        <p:spPr/>
        <p:txBody>
          <a:bodyPr>
            <a:normAutofit/>
          </a:bodyPr>
          <a:lstStyle/>
          <a:p>
            <a:r>
              <a:rPr lang="en-GB" sz="2500" dirty="0"/>
              <a:t>Focus on establishing a strong identity within our community with a grand opening</a:t>
            </a:r>
          </a:p>
          <a:p>
            <a:r>
              <a:rPr lang="en-GB" sz="2500" dirty="0"/>
              <a:t>Regular customers will be provided with a discount card</a:t>
            </a:r>
          </a:p>
          <a:p>
            <a:r>
              <a:rPr lang="en-GB" sz="2500" dirty="0"/>
              <a:t>Extensive use of social media( Facebook, Twitter, Blog, Videos…)</a:t>
            </a:r>
          </a:p>
          <a:p>
            <a:r>
              <a:rPr lang="en-GB" sz="2500" dirty="0"/>
              <a:t>Newspaper advertising</a:t>
            </a:r>
          </a:p>
          <a:p>
            <a:r>
              <a:rPr lang="en-GB" sz="2500" dirty="0"/>
              <a:t>Menu competitively priced</a:t>
            </a:r>
          </a:p>
        </p:txBody>
      </p:sp>
    </p:spTree>
    <p:extLst>
      <p:ext uri="{BB962C8B-B14F-4D97-AF65-F5344CB8AC3E}">
        <p14:creationId xmlns:p14="http://schemas.microsoft.com/office/powerpoint/2010/main" val="157700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A7690B-2BD5-4B3B-B045-0EEEB4DBAE0B}"/>
              </a:ext>
            </a:extLst>
          </p:cNvPr>
          <p:cNvSpPr>
            <a:spLocks noGrp="1"/>
          </p:cNvSpPr>
          <p:nvPr>
            <p:ph type="title"/>
          </p:nvPr>
        </p:nvSpPr>
        <p:spPr/>
        <p:txBody>
          <a:bodyPr/>
          <a:lstStyle/>
          <a:p>
            <a:r>
              <a:rPr lang="en-GB" dirty="0"/>
              <a:t>Conclusion</a:t>
            </a:r>
          </a:p>
        </p:txBody>
      </p:sp>
      <p:sp>
        <p:nvSpPr>
          <p:cNvPr id="4" name="Content Placeholder 3">
            <a:extLst>
              <a:ext uri="{FF2B5EF4-FFF2-40B4-BE49-F238E27FC236}">
                <a16:creationId xmlns:a16="http://schemas.microsoft.com/office/drawing/2014/main" id="{6CA7CD97-6F9D-4EE4-B594-0A530DBCD9FA}"/>
              </a:ext>
            </a:extLst>
          </p:cNvPr>
          <p:cNvSpPr>
            <a:spLocks noGrp="1"/>
          </p:cNvSpPr>
          <p:nvPr>
            <p:ph idx="1"/>
          </p:nvPr>
        </p:nvSpPr>
        <p:spPr/>
        <p:txBody>
          <a:bodyPr/>
          <a:lstStyle/>
          <a:p>
            <a:pPr marL="0" indent="0">
              <a:buNone/>
            </a:pPr>
            <a:r>
              <a:rPr lang="en-US" sz="2500" dirty="0">
                <a:solidFill>
                  <a:srgbClr val="000000"/>
                </a:solidFill>
                <a:ea typeface="+mj-ea"/>
                <a:cs typeface="+mj-cs"/>
              </a:rPr>
              <a:t>This business will succeed because of the commitment, effort and experience of the management team</a:t>
            </a:r>
            <a:endParaRPr lang="en-GB" dirty="0"/>
          </a:p>
        </p:txBody>
      </p:sp>
    </p:spTree>
    <p:extLst>
      <p:ext uri="{BB962C8B-B14F-4D97-AF65-F5344CB8AC3E}">
        <p14:creationId xmlns:p14="http://schemas.microsoft.com/office/powerpoint/2010/main" val="1485765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oking 16x9">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extLst>
    <a:ext uri="{05A4C25C-085E-4340-85A3-A5531E510DB2}">
      <thm15:themeFamily xmlns:thm15="http://schemas.microsoft.com/office/thememl/2012/main" name="Fresh food presentation (widescreen).potx" id="{63DD3034-9CB5-4B6F-BCA0-530A5E267AB2}" vid="{9783A5E3-1DF2-4F3C-8902-0C2EB8A188D6}"/>
    </a:ext>
  </a:extLst>
</a:theme>
</file>

<file path=ppt/theme/theme2.xml><?xml version="1.0" encoding="utf-8"?>
<a:theme xmlns:a="http://schemas.openxmlformats.org/drawingml/2006/main" name="Office Theme">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theme>
</file>

<file path=ppt/theme/theme3.xml><?xml version="1.0" encoding="utf-8"?>
<a:theme xmlns:a="http://schemas.openxmlformats.org/drawingml/2006/main" name="Office Theme">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308942AA-0721-4324-BC2C-A3CB43F24E71}">
  <ds:schemaRefs>
    <ds:schemaRef ds:uri="http://schemas.microsoft.com/sharepoint/v3/contenttype/forms"/>
  </ds:schemaRefs>
</ds:datastoreItem>
</file>

<file path=customXml/itemProps2.xml><?xml version="1.0" encoding="utf-8"?>
<ds:datastoreItem xmlns:ds="http://schemas.openxmlformats.org/officeDocument/2006/customXml" ds:itemID="{FB14945D-DABB-422F-9B28-D299995C92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E700CCB-20BA-4760-AB9F-AC3B63ED32E0}">
  <ds:schemaRefs>
    <ds:schemaRef ds:uri="http://schemas.openxmlformats.org/package/2006/metadata/core-properties"/>
    <ds:schemaRef ds:uri="http://purl.org/dc/dcmitype/"/>
    <ds:schemaRef ds:uri="http://purl.org/dc/terms/"/>
    <ds:schemaRef ds:uri="http://schemas.microsoft.com/office/2006/documentManagement/types"/>
    <ds:schemaRef ds:uri="http://schemas.microsoft.com/office/2006/metadata/properties"/>
    <ds:schemaRef ds:uri="http://schemas.microsoft.com/office/infopath/2007/PartnerControls"/>
    <ds:schemaRef ds:uri="http://purl.org/dc/elements/1.1/"/>
    <ds:schemaRef ds:uri="40262f94-9f35-4ac3-9a90-690165a166b7"/>
    <ds:schemaRef ds:uri="a4f35948-e619-41b3-aa29-22878b09cfd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Fresh food presentation (widescreen)</Template>
  <TotalTime>3659</TotalTime>
  <Words>485</Words>
  <Application>Microsoft Office PowerPoint</Application>
  <PresentationFormat>Custom</PresentationFormat>
  <Paragraphs>89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Constantia</vt:lpstr>
      <vt:lpstr>Cooking 16x9</vt:lpstr>
      <vt:lpstr>Diamond Restaurant</vt:lpstr>
      <vt:lpstr> Content</vt:lpstr>
      <vt:lpstr>    Introduction</vt:lpstr>
      <vt:lpstr>  Aims and Objectives</vt:lpstr>
      <vt:lpstr>Mission and Vision</vt:lpstr>
      <vt:lpstr>Legal Compliances </vt:lpstr>
      <vt:lpstr>Management processes</vt:lpstr>
      <vt:lpstr>Financial Plan</vt:lpstr>
      <vt:lpstr>SWOT Analysis</vt:lpstr>
      <vt:lpstr>Marketing Strategy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Diamond Restaurant</dc:title>
  <dc:creator>Curtis Alexander</dc:creator>
  <cp:lastModifiedBy>Curtis Alexander</cp:lastModifiedBy>
  <cp:revision>24</cp:revision>
  <dcterms:created xsi:type="dcterms:W3CDTF">2017-12-13T02:30:25Z</dcterms:created>
  <dcterms:modified xsi:type="dcterms:W3CDTF">2017-12-15T15:36:48Z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