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74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559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69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760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650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55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771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003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551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222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035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A34B6-FAF0-4229-B7E5-E92CCA64230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6B290-E437-47B3-811E-923F4E010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8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Module Aims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2051050" y="1268760"/>
            <a:ext cx="8077200" cy="45259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dirty="0"/>
              <a:t>Apply fundamental mathematical principles to a level that underpins the knowledge required for further study at a higher </a:t>
            </a:r>
            <a:r>
              <a:rPr lang="en-US" sz="1600" dirty="0"/>
              <a:t>level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Apply </a:t>
            </a:r>
            <a:r>
              <a:rPr lang="en-GB" sz="1600" dirty="0"/>
              <a:t>mathematics in the solution of basic engineering problems</a:t>
            </a:r>
            <a:r>
              <a:rPr lang="en-GB" sz="1600" dirty="0"/>
              <a:t>.</a:t>
            </a:r>
          </a:p>
          <a:p>
            <a:pPr marL="0" indent="0">
              <a:buNone/>
            </a:pPr>
            <a:endParaRPr lang="en-GB" altLang="en-US" sz="1600" dirty="0"/>
          </a:p>
          <a:p>
            <a:pPr marL="0" indent="0">
              <a:buNone/>
            </a:pPr>
            <a:r>
              <a:rPr lang="en-GB" altLang="en-US" sz="1600" dirty="0"/>
              <a:t>Build mathematical knowledge from the ground up!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sz="1400" dirty="0"/>
              <a:t>Fractions</a:t>
            </a:r>
          </a:p>
          <a:p>
            <a:r>
              <a:rPr lang="en-GB" sz="1400" dirty="0"/>
              <a:t>Algebra (multiplying x’s to get x squared </a:t>
            </a:r>
            <a:r>
              <a:rPr lang="en-GB" sz="1400" dirty="0" err="1"/>
              <a:t>etc</a:t>
            </a:r>
            <a:r>
              <a:rPr lang="en-GB" sz="1400" dirty="0"/>
              <a:t>), multiplying brackets out</a:t>
            </a:r>
          </a:p>
          <a:p>
            <a:r>
              <a:rPr lang="en-GB" sz="1400" dirty="0"/>
              <a:t>Solving linear equations</a:t>
            </a:r>
          </a:p>
          <a:p>
            <a:r>
              <a:rPr lang="en-GB" sz="1400" dirty="0"/>
              <a:t>Solving simultaneous equations</a:t>
            </a:r>
          </a:p>
          <a:p>
            <a:r>
              <a:rPr lang="en-GB" sz="1400" dirty="0"/>
              <a:t>Solving quadratic equations (by factorising and the formula)</a:t>
            </a:r>
          </a:p>
          <a:p>
            <a:r>
              <a:rPr lang="en-GB" sz="1400" dirty="0"/>
              <a:t>Logarithms (solving indicial and logarithmic equations</a:t>
            </a:r>
            <a:r>
              <a:rPr lang="en-GB" sz="1400" dirty="0"/>
              <a:t>)</a:t>
            </a:r>
          </a:p>
          <a:p>
            <a:r>
              <a:rPr lang="en-GB" sz="1400" dirty="0"/>
              <a:t>Trig – SOHCAHTOA, sine rule, cosine rule</a:t>
            </a:r>
          </a:p>
          <a:p>
            <a:r>
              <a:rPr lang="en-GB" sz="1400" dirty="0"/>
              <a:t>Differentiation (basic differentiation, product rule and quotient rule)</a:t>
            </a:r>
          </a:p>
          <a:p>
            <a:r>
              <a:rPr lang="en-GB" sz="1400" dirty="0"/>
              <a:t>Integration</a:t>
            </a:r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10743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Details</a:t>
            </a:r>
          </a:p>
        </p:txBody>
      </p:sp>
      <p:sp>
        <p:nvSpPr>
          <p:cNvPr id="6147" name="TextBox 4"/>
          <p:cNvSpPr txBox="1">
            <a:spLocks noChangeArrowheads="1"/>
          </p:cNvSpPr>
          <p:nvPr/>
        </p:nvSpPr>
        <p:spPr bwMode="auto">
          <a:xfrm>
            <a:off x="2351089" y="1773239"/>
            <a:ext cx="7489825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10 Credit Module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Assessment 1 (exam) – January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Assessment 2 (exam) – May/June</a:t>
            </a:r>
          </a:p>
          <a:p>
            <a:endParaRPr lang="en-GB" altLang="en-US" dirty="0"/>
          </a:p>
          <a:p>
            <a:r>
              <a:rPr lang="en-GB" altLang="en-US" dirty="0"/>
              <a:t>December – Cohort is split into 4 groups and each group has one 3 hour session on the Thursday afternoon. This will be what the coursework is based upon (30%) - RG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863753" y="4365104"/>
          <a:ext cx="3890645" cy="8318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10055"/>
                <a:gridCol w="1090295"/>
                <a:gridCol w="109029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Activity type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Hours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Percentage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Scheduled learning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30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30%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Independent learning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70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70%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Placement learning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0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0%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TOTAL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100%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9055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131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10000" y="758310"/>
            <a:ext cx="4572000" cy="526297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b="1" dirty="0">
                <a:ea typeface="Times New Roman" panose="02020603050405020304" pitchFamily="18" charset="0"/>
                <a:cs typeface="Arial" panose="020B0604020202020204" pitchFamily="34" charset="0"/>
              </a:rPr>
              <a:t>BIBLIOGRAPHY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Bird, J (2005) </a:t>
            </a:r>
            <a:r>
              <a:rPr lang="en-GB" sz="1600" i="1" dirty="0">
                <a:ea typeface="Times New Roman" panose="02020603050405020304" pitchFamily="18" charset="0"/>
                <a:cs typeface="Arial" panose="020B0604020202020204" pitchFamily="34" charset="0"/>
              </a:rPr>
              <a:t>Basic Engineering Mathematics</a:t>
            </a: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ea typeface="Times New Roman" panose="02020603050405020304" pitchFamily="18" charset="0"/>
                <a:cs typeface="Arial" panose="020B0604020202020204" pitchFamily="34" charset="0"/>
              </a:rPr>
              <a:t>Newnes</a:t>
            </a: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Davies, H, Hicks, A, </a:t>
            </a:r>
            <a:r>
              <a:rPr lang="en-GB" sz="1600" i="1" dirty="0">
                <a:ea typeface="Times New Roman" panose="02020603050405020304" pitchFamily="18" charset="0"/>
                <a:cs typeface="Arial" panose="020B0604020202020204" pitchFamily="34" charset="0"/>
              </a:rPr>
              <a:t>Mathematics for Scientific and Technical Students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Stroud, K A, (2007) </a:t>
            </a:r>
            <a:r>
              <a:rPr lang="en-GB" sz="1600" i="1" dirty="0">
                <a:ea typeface="Times New Roman" panose="02020603050405020304" pitchFamily="18" charset="0"/>
                <a:cs typeface="Arial" panose="020B0604020202020204" pitchFamily="34" charset="0"/>
              </a:rPr>
              <a:t>Engineering Mathematics</a:t>
            </a: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, Industrial Press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ea typeface="Times New Roman" panose="02020603050405020304" pitchFamily="18" charset="0"/>
                <a:cs typeface="Arial" panose="020B0604020202020204" pitchFamily="34" charset="0"/>
              </a:rPr>
              <a:t>Background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Bird, J. O. and Ross, C. (2012) Mechanical Engineering Principles, Routledge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Bird, J, (2006) Higher Engineering Mathematics, </a:t>
            </a:r>
            <a:r>
              <a:rPr lang="en-GB" sz="1600" dirty="0" err="1">
                <a:ea typeface="Times New Roman" panose="02020603050405020304" pitchFamily="18" charset="0"/>
                <a:cs typeface="Arial" panose="020B0604020202020204" pitchFamily="34" charset="0"/>
              </a:rPr>
              <a:t>Newnes</a:t>
            </a: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227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970088" y="333375"/>
            <a:ext cx="8229600" cy="1143000"/>
          </a:xfrm>
        </p:spPr>
        <p:txBody>
          <a:bodyPr/>
          <a:lstStyle/>
          <a:p>
            <a:r>
              <a:rPr lang="en-GB" altLang="en-US" smtClean="0"/>
              <a:t>Timetable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970088" y="1412875"/>
          <a:ext cx="8229600" cy="374491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14400"/>
                <a:gridCol w="731520"/>
                <a:gridCol w="731520"/>
                <a:gridCol w="731520"/>
                <a:gridCol w="731520"/>
                <a:gridCol w="731520"/>
                <a:gridCol w="731520"/>
                <a:gridCol w="731520"/>
                <a:gridCol w="731520"/>
                <a:gridCol w="731520"/>
                <a:gridCol w="731520"/>
              </a:tblGrid>
              <a:tr h="6446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11.00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17.00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1392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Monday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1392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Tuesday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1392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Wednesday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1392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Thursday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446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Friday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</a:tbl>
          </a:graphicData>
        </a:graphic>
      </p:graphicFrame>
      <p:cxnSp>
        <p:nvCxnSpPr>
          <p:cNvPr id="9" name="Straight Connector 8"/>
          <p:cNvCxnSpPr/>
          <p:nvPr/>
        </p:nvCxnSpPr>
        <p:spPr>
          <a:xfrm>
            <a:off x="1970088" y="2060575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970088" y="2674938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970088" y="1414463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970088" y="3284538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970088" y="3933825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1970088" y="4508500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970088" y="5157788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1958975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2855913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8040688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V="1">
            <a:off x="8759825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9480550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10199688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5087938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V="1">
            <a:off x="5880100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V="1">
            <a:off x="6600825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V="1">
            <a:off x="7319963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V="1">
            <a:off x="3648075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V="1">
            <a:off x="4440238" y="1412876"/>
            <a:ext cx="0" cy="3744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3648076" y="2670622"/>
            <a:ext cx="792163" cy="614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4451350" y="2665339"/>
            <a:ext cx="636588" cy="61875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5087940" y="2664284"/>
            <a:ext cx="792161" cy="6198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281" name="TextBox 35"/>
          <p:cNvSpPr txBox="1">
            <a:spLocks noChangeArrowheads="1"/>
          </p:cNvSpPr>
          <p:nvPr/>
        </p:nvSpPr>
        <p:spPr bwMode="auto">
          <a:xfrm>
            <a:off x="2351088" y="5373689"/>
            <a:ext cx="7129462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Yellow – Group A</a:t>
            </a:r>
          </a:p>
          <a:p>
            <a:r>
              <a:rPr lang="en-GB" altLang="en-US"/>
              <a:t>Blue – Group B</a:t>
            </a:r>
          </a:p>
          <a:p>
            <a:r>
              <a:rPr lang="en-GB" altLang="en-US"/>
              <a:t>Red – Additional Session</a:t>
            </a:r>
          </a:p>
        </p:txBody>
      </p:sp>
    </p:spTree>
    <p:extLst>
      <p:ext uri="{BB962C8B-B14F-4D97-AF65-F5344CB8AC3E}">
        <p14:creationId xmlns:p14="http://schemas.microsoft.com/office/powerpoint/2010/main" val="2403499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9" name="TextBox 13"/>
          <p:cNvSpPr txBox="1">
            <a:spLocks noChangeArrowheads="1"/>
          </p:cNvSpPr>
          <p:nvPr/>
        </p:nvSpPr>
        <p:spPr bwMode="auto">
          <a:xfrm>
            <a:off x="3143250" y="682626"/>
            <a:ext cx="5689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/>
              <a:t>Group A - Yellow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215681" y="1495328"/>
          <a:ext cx="2231345" cy="4525961"/>
        </p:xfrm>
        <a:graphic>
          <a:graphicData uri="http://schemas.openxmlformats.org/drawingml/2006/table">
            <a:tbl>
              <a:tblPr/>
              <a:tblGrid>
                <a:gridCol w="1247535"/>
                <a:gridCol w="983810"/>
              </a:tblGrid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ELIOT LLEWELLYN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EVANS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KIERAN JOHN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AYRES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EOIN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COLLINS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KURT ASTON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COPPER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RAPHAEL PHILLIP MICHAEL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ENGLAND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OLIVER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GORDON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RHYS GWYNANT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ROBERTS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JAMES ANTHONY DILWYN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COOPER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LEIGHTON MICHAEL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JONES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ZAK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JENSEN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LEE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STEWART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LOUIE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BRENNAN-CARD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JOSEPH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LOCKYEAR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HUSSAIN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KHAN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HARRY JAMES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BLASER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DANIEL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MARTIN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WESLEY JOHN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PATRICK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5929604" y="1484784"/>
          <a:ext cx="1894588" cy="4525956"/>
        </p:xfrm>
        <a:graphic>
          <a:graphicData uri="http://schemas.openxmlformats.org/drawingml/2006/table">
            <a:tbl>
              <a:tblPr/>
              <a:tblGrid>
                <a:gridCol w="1059256"/>
                <a:gridCol w="835332"/>
              </a:tblGrid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SAM ALUN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WILLIAMS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BEN ROWEN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WELLS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JOSEPH HENRY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RICHARDSON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HANNAH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WHITE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CONNOR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WILLIAMS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MICHAEL JAMES GEORGE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HEYS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CARPANINI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REUBEN JAMES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SHEPHERDSON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MATTHEW THOMAS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HOWELLS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JACOB ADAM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LEWIS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OLIVER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WILDE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JOSHUA ALAN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ENSOLL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CALLUM JOSEPH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EVANS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WILLIAM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ROWLANDS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LAURIE ROBERT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PATERSON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HARRY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GRUNDY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JOSHUA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LEWIS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IAN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NEWBERRY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7055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Box 3"/>
          <p:cNvSpPr txBox="1">
            <a:spLocks noChangeArrowheads="1"/>
          </p:cNvSpPr>
          <p:nvPr/>
        </p:nvSpPr>
        <p:spPr bwMode="auto">
          <a:xfrm>
            <a:off x="3143250" y="682626"/>
            <a:ext cx="5689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/>
              <a:t>Group B - Blue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441894" y="1423320"/>
          <a:ext cx="2006035" cy="4525961"/>
        </p:xfrm>
        <a:graphic>
          <a:graphicData uri="http://schemas.openxmlformats.org/drawingml/2006/table">
            <a:tbl>
              <a:tblPr/>
              <a:tblGrid>
                <a:gridCol w="1121565"/>
                <a:gridCol w="884470"/>
              </a:tblGrid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YAHYE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HUSSEIN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ABDIRAHMAN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MOHAMED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JILL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MILLIGAN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THOMAS ROBERT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UNWIN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PATRYK BENIAMIN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RAPACZ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NICHOLAS JAMES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JONES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FINN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O'DWYER STOCK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IWAN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MATEUSZ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SKOCZYLAS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SEAN THOMAS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PERKS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CLAUDIA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MARQUES ANDRE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DANIEL CHARLES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RICHARDS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CALUM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FUGE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RICHARD JOHN CHARLES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GREEN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WAYNE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THOMAS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MERHAWI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BOKURETSION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NICHOLAS NATHANIAL WILKIE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EVANS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962174" y="1412777"/>
          <a:ext cx="2006035" cy="4525961"/>
        </p:xfrm>
        <a:graphic>
          <a:graphicData uri="http://schemas.openxmlformats.org/drawingml/2006/table">
            <a:tbl>
              <a:tblPr/>
              <a:tblGrid>
                <a:gridCol w="1121565"/>
                <a:gridCol w="884470"/>
              </a:tblGrid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ABUKHAR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DAHIR CABDINUUR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OWEN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RICHARDS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HAYDN GARETH WILLIAM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JONES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ELLIOT SEBASTIAN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SHAW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LORENS RICHARD MORGAN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VAN DEN BERGH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DUKE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ASAMOAH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 GEORGE ROBERT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PENNY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RYAN LEE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MORGAN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JASON PAUL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EVANS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MORGAN JOSEPH GLYNN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JONES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DANIEL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ALGIE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IEUAN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ROBERTS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TALAL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HAMOUD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ZACHARY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CHURCH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MICHAEL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CUNNIFFE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DEAN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233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JOHN PAUL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HUGHES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85795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397</Words>
  <Application>Microsoft Office PowerPoint</Application>
  <PresentationFormat>Widescreen</PresentationFormat>
  <Paragraphs>265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Module Aims</vt:lpstr>
      <vt:lpstr>Details</vt:lpstr>
      <vt:lpstr>PowerPoint Presentation</vt:lpstr>
      <vt:lpstr>Timetable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Aims</dc:title>
  <dc:creator>Gregory Owen</dc:creator>
  <cp:lastModifiedBy>Gregory Owen</cp:lastModifiedBy>
  <cp:revision>1</cp:revision>
  <dcterms:created xsi:type="dcterms:W3CDTF">2017-10-03T07:38:38Z</dcterms:created>
  <dcterms:modified xsi:type="dcterms:W3CDTF">2017-10-03T07:38:56Z</dcterms:modified>
</cp:coreProperties>
</file>