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7" r:id="rId4"/>
    <p:sldId id="258" r:id="rId5"/>
    <p:sldId id="259" r:id="rId6"/>
    <p:sldId id="261" r:id="rId7"/>
    <p:sldId id="260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682D0D97-07DB-4DE8-BBEB-F5B6FD2F7BF8}"/>
    <pc:docChg chg="delSld modSld sldOrd">
      <pc:chgData name="Rachel Wallis" userId="S::rachel.wallis@uwtsd.ac.uk::adcac562-1b9c-4c6f-a47a-6cb162b6111e" providerId="AD" clId="Web-{682D0D97-07DB-4DE8-BBEB-F5B6FD2F7BF8}" dt="2018-03-20T08:13:28.316" v="62"/>
      <pc:docMkLst>
        <pc:docMk/>
      </pc:docMkLst>
      <pc:sldChg chg="modSp">
        <pc:chgData name="Rachel Wallis" userId="S::rachel.wallis@uwtsd.ac.uk::adcac562-1b9c-4c6f-a47a-6cb162b6111e" providerId="AD" clId="Web-{682D0D97-07DB-4DE8-BBEB-F5B6FD2F7BF8}" dt="2018-03-20T08:11:41.380" v="52"/>
        <pc:sldMkLst>
          <pc:docMk/>
          <pc:sldMk cId="2672612719" sldId="257"/>
        </pc:sldMkLst>
        <pc:spChg chg="mod">
          <ac:chgData name="Rachel Wallis" userId="S::rachel.wallis@uwtsd.ac.uk::adcac562-1b9c-4c6f-a47a-6cb162b6111e" providerId="AD" clId="Web-{682D0D97-07DB-4DE8-BBEB-F5B6FD2F7BF8}" dt="2018-03-20T08:11:41.380" v="52"/>
          <ac:spMkLst>
            <pc:docMk/>
            <pc:sldMk cId="2672612719" sldId="257"/>
            <ac:spMk id="24" creationId="{00000000-0000-0000-0000-000000000000}"/>
          </ac:spMkLst>
        </pc:spChg>
      </pc:sldChg>
      <pc:sldChg chg="ord">
        <pc:chgData name="Rachel Wallis" userId="S::rachel.wallis@uwtsd.ac.uk::adcac562-1b9c-4c6f-a47a-6cb162b6111e" providerId="AD" clId="Web-{682D0D97-07DB-4DE8-BBEB-F5B6FD2F7BF8}" dt="2018-03-20T08:12:56.676" v="60"/>
        <pc:sldMkLst>
          <pc:docMk/>
          <pc:sldMk cId="1927094528" sldId="259"/>
        </pc:sldMkLst>
      </pc:sldChg>
      <pc:sldChg chg="ord">
        <pc:chgData name="Rachel Wallis" userId="S::rachel.wallis@uwtsd.ac.uk::adcac562-1b9c-4c6f-a47a-6cb162b6111e" providerId="AD" clId="Web-{682D0D97-07DB-4DE8-BBEB-F5B6FD2F7BF8}" dt="2018-03-20T08:13:19.519" v="61"/>
        <pc:sldMkLst>
          <pc:docMk/>
          <pc:sldMk cId="116284239" sldId="262"/>
        </pc:sldMkLst>
      </pc:sldChg>
      <pc:sldChg chg="del">
        <pc:chgData name="Rachel Wallis" userId="S::rachel.wallis@uwtsd.ac.uk::adcac562-1b9c-4c6f-a47a-6cb162b6111e" providerId="AD" clId="Web-{682D0D97-07DB-4DE8-BBEB-F5B6FD2F7BF8}" dt="2018-03-20T08:12:26.520" v="57"/>
        <pc:sldMkLst>
          <pc:docMk/>
          <pc:sldMk cId="1614369304" sldId="263"/>
        </pc:sldMkLst>
      </pc:sldChg>
      <pc:sldChg chg="ord">
        <pc:chgData name="Rachel Wallis" userId="S::rachel.wallis@uwtsd.ac.uk::adcac562-1b9c-4c6f-a47a-6cb162b6111e" providerId="AD" clId="Web-{682D0D97-07DB-4DE8-BBEB-F5B6FD2F7BF8}" dt="2018-03-20T08:13:28.316" v="62"/>
        <pc:sldMkLst>
          <pc:docMk/>
          <pc:sldMk cId="4036978640" sldId="264"/>
        </pc:sldMkLst>
      </pc:sldChg>
      <pc:sldChg chg="modSp ord">
        <pc:chgData name="Rachel Wallis" userId="S::rachel.wallis@uwtsd.ac.uk::adcac562-1b9c-4c6f-a47a-6cb162b6111e" providerId="AD" clId="Web-{682D0D97-07DB-4DE8-BBEB-F5B6FD2F7BF8}" dt="2018-03-20T08:12:32.395" v="59"/>
        <pc:sldMkLst>
          <pc:docMk/>
          <pc:sldMk cId="55755338" sldId="266"/>
        </pc:sldMkLst>
        <pc:picChg chg="mod">
          <ac:chgData name="Rachel Wallis" userId="S::rachel.wallis@uwtsd.ac.uk::adcac562-1b9c-4c6f-a47a-6cb162b6111e" providerId="AD" clId="Web-{682D0D97-07DB-4DE8-BBEB-F5B6FD2F7BF8}" dt="2018-03-20T08:12:31.114" v="58"/>
          <ac:picMkLst>
            <pc:docMk/>
            <pc:sldMk cId="55755338" sldId="266"/>
            <ac:picMk id="5" creationId="{00000000-0000-0000-0000-000000000000}"/>
          </ac:picMkLst>
        </pc:picChg>
        <pc:picChg chg="mod">
          <ac:chgData name="Rachel Wallis" userId="S::rachel.wallis@uwtsd.ac.uk::adcac562-1b9c-4c6f-a47a-6cb162b6111e" providerId="AD" clId="Web-{682D0D97-07DB-4DE8-BBEB-F5B6FD2F7BF8}" dt="2018-03-20T08:12:32.395" v="59"/>
          <ac:picMkLst>
            <pc:docMk/>
            <pc:sldMk cId="55755338" sldId="266"/>
            <ac:picMk id="6" creationId="{00000000-0000-0000-0000-000000000000}"/>
          </ac:picMkLst>
        </pc:picChg>
      </pc:sldChg>
      <pc:sldChg chg="ord">
        <pc:chgData name="Rachel Wallis" userId="S::rachel.wallis@uwtsd.ac.uk::adcac562-1b9c-4c6f-a47a-6cb162b6111e" providerId="AD" clId="Web-{682D0D97-07DB-4DE8-BBEB-F5B6FD2F7BF8}" dt="2018-03-20T08:12:04.739" v="56"/>
        <pc:sldMkLst>
          <pc:docMk/>
          <pc:sldMk cId="2971852828" sldId="267"/>
        </pc:sldMkLst>
      </pc:sldChg>
    </pc:docChg>
  </pc:docChgLst>
  <pc:docChgLst>
    <pc:chgData name="Rachel Wallis" userId="S::rachel.wallis@uwtsd.ac.uk::adcac562-1b9c-4c6f-a47a-6cb162b6111e" providerId="AD" clId="Web-{ADBB87E8-F1F8-43F9-860C-D2927B4F98CA}"/>
    <pc:docChg chg="addSld delSld modSld sldOrd">
      <pc:chgData name="Rachel Wallis" userId="S::rachel.wallis@uwtsd.ac.uk::adcac562-1b9c-4c6f-a47a-6cb162b6111e" providerId="AD" clId="Web-{ADBB87E8-F1F8-43F9-860C-D2927B4F98CA}" dt="2018-03-19T19:50:09.741" v="26"/>
      <pc:docMkLst>
        <pc:docMk/>
      </pc:docMkLst>
      <pc:sldChg chg="ord">
        <pc:chgData name="Rachel Wallis" userId="S::rachel.wallis@uwtsd.ac.uk::adcac562-1b9c-4c6f-a47a-6cb162b6111e" providerId="AD" clId="Web-{ADBB87E8-F1F8-43F9-860C-D2927B4F98CA}" dt="2018-03-19T19:48:18.867" v="17"/>
        <pc:sldMkLst>
          <pc:docMk/>
          <pc:sldMk cId="2672612719" sldId="257"/>
        </pc:sldMkLst>
      </pc:sldChg>
      <pc:sldChg chg="ord">
        <pc:chgData name="Rachel Wallis" userId="S::rachel.wallis@uwtsd.ac.uk::adcac562-1b9c-4c6f-a47a-6cb162b6111e" providerId="AD" clId="Web-{ADBB87E8-F1F8-43F9-860C-D2927B4F98CA}" dt="2018-03-19T19:50:09.741" v="26"/>
        <pc:sldMkLst>
          <pc:docMk/>
          <pc:sldMk cId="2886321026" sldId="258"/>
        </pc:sldMkLst>
      </pc:sldChg>
      <pc:sldChg chg="ord">
        <pc:chgData name="Rachel Wallis" userId="S::rachel.wallis@uwtsd.ac.uk::adcac562-1b9c-4c6f-a47a-6cb162b6111e" providerId="AD" clId="Web-{ADBB87E8-F1F8-43F9-860C-D2927B4F98CA}" dt="2018-03-19T19:49:45.257" v="23"/>
        <pc:sldMkLst>
          <pc:docMk/>
          <pc:sldMk cId="212696607" sldId="260"/>
        </pc:sldMkLst>
      </pc:sldChg>
      <pc:sldChg chg="ord">
        <pc:chgData name="Rachel Wallis" userId="S::rachel.wallis@uwtsd.ac.uk::adcac562-1b9c-4c6f-a47a-6cb162b6111e" providerId="AD" clId="Web-{ADBB87E8-F1F8-43F9-860C-D2927B4F98CA}" dt="2018-03-19T19:50:07.538" v="25"/>
        <pc:sldMkLst>
          <pc:docMk/>
          <pc:sldMk cId="876289587" sldId="261"/>
        </pc:sldMkLst>
      </pc:sldChg>
      <pc:sldChg chg="add ord">
        <pc:chgData name="Rachel Wallis" userId="S::rachel.wallis@uwtsd.ac.uk::adcac562-1b9c-4c6f-a47a-6cb162b6111e" providerId="AD" clId="Web-{ADBB87E8-F1F8-43F9-860C-D2927B4F98CA}" dt="2018-03-19T19:44:30.382" v="4"/>
        <pc:sldMkLst>
          <pc:docMk/>
          <pc:sldMk cId="1614369304" sldId="263"/>
        </pc:sldMkLst>
      </pc:sldChg>
      <pc:sldChg chg="modSp add ord">
        <pc:chgData name="Rachel Wallis" userId="S::rachel.wallis@uwtsd.ac.uk::adcac562-1b9c-4c6f-a47a-6cb162b6111e" providerId="AD" clId="Web-{ADBB87E8-F1F8-43F9-860C-D2927B4F98CA}" dt="2018-03-19T19:49:43.007" v="22"/>
        <pc:sldMkLst>
          <pc:docMk/>
          <pc:sldMk cId="4036978640" sldId="264"/>
        </pc:sldMkLst>
        <pc:picChg chg="mod">
          <ac:chgData name="Rachel Wallis" userId="S::rachel.wallis@uwtsd.ac.uk::adcac562-1b9c-4c6f-a47a-6cb162b6111e" providerId="AD" clId="Web-{ADBB87E8-F1F8-43F9-860C-D2927B4F98CA}" dt="2018-03-19T19:49:24.210" v="20"/>
          <ac:picMkLst>
            <pc:docMk/>
            <pc:sldMk cId="4036978640" sldId="264"/>
            <ac:picMk id="6" creationId="{00000000-0000-0000-0000-000000000000}"/>
          </ac:picMkLst>
        </pc:picChg>
      </pc:sldChg>
      <pc:sldChg chg="add ord">
        <pc:chgData name="Rachel Wallis" userId="S::rachel.wallis@uwtsd.ac.uk::adcac562-1b9c-4c6f-a47a-6cb162b6111e" providerId="AD" clId="Web-{ADBB87E8-F1F8-43F9-860C-D2927B4F98CA}" dt="2018-03-19T19:49:49.678" v="24"/>
        <pc:sldMkLst>
          <pc:docMk/>
          <pc:sldMk cId="2915941023" sldId="265"/>
        </pc:sldMkLst>
      </pc:sldChg>
      <pc:sldChg chg="modSp add">
        <pc:chgData name="Rachel Wallis" userId="S::rachel.wallis@uwtsd.ac.uk::adcac562-1b9c-4c6f-a47a-6cb162b6111e" providerId="AD" clId="Web-{ADBB87E8-F1F8-43F9-860C-D2927B4F98CA}" dt="2018-03-19T19:46:25.164" v="15"/>
        <pc:sldMkLst>
          <pc:docMk/>
          <pc:sldMk cId="55755338" sldId="266"/>
        </pc:sldMkLst>
        <pc:spChg chg="mod">
          <ac:chgData name="Rachel Wallis" userId="S::rachel.wallis@uwtsd.ac.uk::adcac562-1b9c-4c6f-a47a-6cb162b6111e" providerId="AD" clId="Web-{ADBB87E8-F1F8-43F9-860C-D2927B4F98CA}" dt="2018-03-19T19:46:25.164" v="15"/>
          <ac:spMkLst>
            <pc:docMk/>
            <pc:sldMk cId="55755338" sldId="266"/>
            <ac:spMk id="4" creationId="{00000000-0000-0000-0000-000000000000}"/>
          </ac:spMkLst>
        </pc:spChg>
        <pc:picChg chg="mod">
          <ac:chgData name="Rachel Wallis" userId="S::rachel.wallis@uwtsd.ac.uk::adcac562-1b9c-4c6f-a47a-6cb162b6111e" providerId="AD" clId="Web-{ADBB87E8-F1F8-43F9-860C-D2927B4F98CA}" dt="2018-03-19T19:46:20.602" v="13"/>
          <ac:picMkLst>
            <pc:docMk/>
            <pc:sldMk cId="55755338" sldId="266"/>
            <ac:picMk id="5" creationId="{00000000-0000-0000-0000-000000000000}"/>
          </ac:picMkLst>
        </pc:picChg>
        <pc:picChg chg="mod">
          <ac:chgData name="Rachel Wallis" userId="S::rachel.wallis@uwtsd.ac.uk::adcac562-1b9c-4c6f-a47a-6cb162b6111e" providerId="AD" clId="Web-{ADBB87E8-F1F8-43F9-860C-D2927B4F98CA}" dt="2018-03-19T19:46:22.289" v="14"/>
          <ac:picMkLst>
            <pc:docMk/>
            <pc:sldMk cId="55755338" sldId="266"/>
            <ac:picMk id="6" creationId="{00000000-0000-0000-0000-000000000000}"/>
          </ac:picMkLst>
        </pc:picChg>
        <pc:picChg chg="mod">
          <ac:chgData name="Rachel Wallis" userId="S::rachel.wallis@uwtsd.ac.uk::adcac562-1b9c-4c6f-a47a-6cb162b6111e" providerId="AD" clId="Web-{ADBB87E8-F1F8-43F9-860C-D2927B4F98CA}" dt="2018-03-19T19:46:09.553" v="9"/>
          <ac:picMkLst>
            <pc:docMk/>
            <pc:sldMk cId="55755338" sldId="266"/>
            <ac:picMk id="8" creationId="{00000000-0000-0000-0000-000000000000}"/>
          </ac:picMkLst>
        </pc:picChg>
      </pc:sldChg>
      <pc:sldChg chg="add del">
        <pc:chgData name="Rachel Wallis" userId="S::rachel.wallis@uwtsd.ac.uk::adcac562-1b9c-4c6f-a47a-6cb162b6111e" providerId="AD" clId="Web-{ADBB87E8-F1F8-43F9-860C-D2927B4F98CA}" dt="2018-03-19T19:45:31.679" v="6"/>
        <pc:sldMkLst>
          <pc:docMk/>
          <pc:sldMk cId="3981442272" sldId="266"/>
        </pc:sldMkLst>
      </pc:sldChg>
      <pc:sldChg chg="add">
        <pc:chgData name="Rachel Wallis" userId="S::rachel.wallis@uwtsd.ac.uk::adcac562-1b9c-4c6f-a47a-6cb162b6111e" providerId="AD" clId="Web-{ADBB87E8-F1F8-43F9-860C-D2927B4F98CA}" dt="2018-03-19T19:46:36.242" v="16"/>
        <pc:sldMkLst>
          <pc:docMk/>
          <pc:sldMk cId="2971852828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303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459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698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394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733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13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53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63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400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362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694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47E2F-0E27-446B-A304-8C2246DE786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070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ambridgemathshub.org/wp-content/uploads/2016/08/Mastery-Conference-Procedural-Variation-KS2.pdf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ambridgemathshub.org/wp-content/uploads/2016/08/Mastery-Conference-Procedural-Variation-KS2.pdf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mathsnoproblem.co.uk/model-method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4551" y="69368"/>
            <a:ext cx="2100245" cy="2265542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99" y="67001"/>
            <a:ext cx="2103302" cy="2267909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1461216" y="2334910"/>
            <a:ext cx="8829004" cy="39703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Spikey and Curly are each given identical chocolate bars.</a:t>
            </a:r>
            <a:r>
              <a:rPr lang="en-GB" sz="2800" dirty="0">
                <a:cs typeface="Calibri"/>
              </a:rPr>
              <a:t> They each split their chocolate into </a:t>
            </a:r>
            <a:r>
              <a:rPr lang="en-GB" sz="2800" b="1" dirty="0">
                <a:cs typeface="Calibri"/>
              </a:rPr>
              <a:t>equal parts</a:t>
            </a:r>
            <a:r>
              <a:rPr lang="en-GB" sz="2800" dirty="0">
                <a:cs typeface="Calibri"/>
              </a:rPr>
              <a:t>.</a:t>
            </a:r>
            <a:endParaRPr lang="en-US" dirty="0"/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Spikey and Curly </a:t>
            </a:r>
            <a:r>
              <a:rPr lang="en-GB" sz="2800" b="1" dirty="0"/>
              <a:t>eat the same amount</a:t>
            </a:r>
            <a:r>
              <a:rPr lang="en-GB" sz="2800" dirty="0"/>
              <a:t> of chocolate.</a:t>
            </a:r>
          </a:p>
          <a:p>
            <a:endParaRPr lang="en-GB" sz="2800" dirty="0"/>
          </a:p>
          <a:p>
            <a:r>
              <a:rPr lang="en-GB" sz="2800" b="1" dirty="0"/>
              <a:t>Spikey says ‘I have eaten more parts of chocolate than Curly’.</a:t>
            </a:r>
            <a:endParaRPr lang="en-GB" sz="2800" b="1" dirty="0">
              <a:cs typeface="Calibri"/>
            </a:endParaRPr>
          </a:p>
          <a:p>
            <a:endParaRPr lang="en-GB" sz="2800" dirty="0"/>
          </a:p>
          <a:p>
            <a:r>
              <a:rPr lang="en-GB" sz="2800" dirty="0"/>
              <a:t>Could Spikey be correct? </a:t>
            </a:r>
          </a:p>
        </p:txBody>
      </p:sp>
    </p:spTree>
    <p:extLst>
      <p:ext uri="{BB962C8B-B14F-4D97-AF65-F5344CB8AC3E}">
        <p14:creationId xmlns:p14="http://schemas.microsoft.com/office/powerpoint/2010/main" val="267261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9798" y="5250890"/>
            <a:ext cx="10515600" cy="1325563"/>
          </a:xfrm>
        </p:spPr>
        <p:txBody>
          <a:bodyPr/>
          <a:lstStyle/>
          <a:p>
            <a:r>
              <a:rPr lang="en-GB" dirty="0"/>
              <a:t>PEDAGOGIC MODEL 1: Connections Model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2778">
            <a:off x="6372656" y="3531601"/>
            <a:ext cx="2073344" cy="2073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9439" y="3462440"/>
            <a:ext cx="1921935" cy="19118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271" y="57914"/>
            <a:ext cx="6347653" cy="389927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611414" y="991673"/>
            <a:ext cx="39280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Children need experience with all four aspects in order to understand mathematics </a:t>
            </a:r>
          </a:p>
        </p:txBody>
      </p:sp>
    </p:spTree>
    <p:extLst>
      <p:ext uri="{BB962C8B-B14F-4D97-AF65-F5344CB8AC3E}">
        <p14:creationId xmlns:p14="http://schemas.microsoft.com/office/powerpoint/2010/main" val="5575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58" y="4358543"/>
            <a:ext cx="8534400" cy="1507067"/>
          </a:xfrm>
        </p:spPr>
        <p:txBody>
          <a:bodyPr/>
          <a:lstStyle/>
          <a:p>
            <a:r>
              <a:rPr lang="en-GB" dirty="0"/>
              <a:t>PEDAGOGIC MODEL 2: </a:t>
            </a:r>
            <a:br>
              <a:rPr lang="en-GB" dirty="0"/>
            </a:br>
            <a:r>
              <a:rPr lang="en-GB" dirty="0"/>
              <a:t>THE CPA/CRA MODEL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1708" y="4487332"/>
            <a:ext cx="37735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Progression and understanding is achieved by moving simultaneously between concrete, pictorial and abstract representations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492358" y="6154604"/>
            <a:ext cx="81506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https://blogs.hertsforlearning.co.uk/2016/05/28/the-cpa-approach/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283" y="810495"/>
            <a:ext cx="6914010" cy="3297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5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131" y="843937"/>
            <a:ext cx="11513869" cy="471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2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2866"/>
            <a:ext cx="6033136" cy="59664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7200" y="382866"/>
            <a:ext cx="6157683" cy="511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09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559" y="415474"/>
            <a:ext cx="10462666" cy="509668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13137" y="5697656"/>
            <a:ext cx="101110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http://cambridgemathshub.org/wp-content/uploads/2016/08/Mastery-Conference-Procedural-Variation-KS2.pdf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28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Intelligent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1/4   = 2/8 = </a:t>
            </a:r>
            <a:r>
              <a:rPr lang="en-GB" sz="4400" dirty="0">
                <a:solidFill>
                  <a:srgbClr val="FF0000"/>
                </a:solidFill>
              </a:rPr>
              <a:t>?</a:t>
            </a:r>
            <a:r>
              <a:rPr lang="en-GB" sz="4400" dirty="0"/>
              <a:t>/12 = 4/</a:t>
            </a:r>
            <a:r>
              <a:rPr lang="en-GB" sz="4400" dirty="0">
                <a:solidFill>
                  <a:srgbClr val="FF0000"/>
                </a:solidFill>
              </a:rPr>
              <a:t>?</a:t>
            </a:r>
            <a:r>
              <a:rPr lang="en-GB" sz="4400" dirty="0"/>
              <a:t> = 5/</a:t>
            </a:r>
            <a:r>
              <a:rPr lang="en-GB" sz="4400" dirty="0">
                <a:solidFill>
                  <a:srgbClr val="FF0000"/>
                </a:solidFill>
              </a:rPr>
              <a:t>?</a:t>
            </a:r>
            <a:r>
              <a:rPr lang="en-GB" sz="4400" dirty="0"/>
              <a:t>  = </a:t>
            </a:r>
            <a:r>
              <a:rPr lang="en-GB" sz="4400" dirty="0">
                <a:solidFill>
                  <a:srgbClr val="FF0000"/>
                </a:solidFill>
              </a:rPr>
              <a:t>10</a:t>
            </a:r>
            <a:r>
              <a:rPr lang="en-GB" sz="4400" dirty="0"/>
              <a:t>/</a:t>
            </a:r>
            <a:r>
              <a:rPr lang="en-GB" sz="4400" dirty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Can you identify any other fractions equivalent to ¼?  How do you know?  </a:t>
            </a:r>
          </a:p>
        </p:txBody>
      </p:sp>
    </p:spTree>
    <p:extLst>
      <p:ext uri="{BB962C8B-B14F-4D97-AF65-F5344CB8AC3E}">
        <p14:creationId xmlns:p14="http://schemas.microsoft.com/office/powerpoint/2010/main" val="21269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077" y="0"/>
            <a:ext cx="8932843" cy="574945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49165" y="5564792"/>
            <a:ext cx="8744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Askew, M. (2015) </a:t>
            </a:r>
            <a:r>
              <a:rPr lang="en-GB" i="1" dirty="0"/>
              <a:t>Transforming Primary Mathematics </a:t>
            </a:r>
            <a:r>
              <a:rPr lang="en-GB" dirty="0" err="1"/>
              <a:t>Routledge</a:t>
            </a:r>
            <a:r>
              <a:rPr lang="en-GB" dirty="0"/>
              <a:t>: Oxon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1249165" y="5934670"/>
            <a:ext cx="97751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http://cambridgemathshub.org/wp-content/uploads/2016/08/Mastery-Conference-Procedural-Variation-KS2.pdf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8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091" y="275940"/>
            <a:ext cx="8534400" cy="1507067"/>
          </a:xfrm>
        </p:spPr>
        <p:txBody>
          <a:bodyPr/>
          <a:lstStyle/>
          <a:p>
            <a:r>
              <a:rPr lang="en-GB" dirty="0"/>
              <a:t>The BAR MODEL 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060" y="1969326"/>
            <a:ext cx="5950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http://www.mathsnoproblem.co.uk/model-method</a:t>
            </a:r>
            <a:endParaRPr lang="en-GB" dirty="0"/>
          </a:p>
          <a:p>
            <a:endParaRPr lang="en-GB" dirty="0"/>
          </a:p>
        </p:txBody>
      </p:sp>
      <p:sp>
        <p:nvSpPr>
          <p:cNvPr id="4" name="Oval Callout 3"/>
          <p:cNvSpPr/>
          <p:nvPr/>
        </p:nvSpPr>
        <p:spPr>
          <a:xfrm>
            <a:off x="862885" y="2615657"/>
            <a:ext cx="9298546" cy="325710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266682" y="3245878"/>
            <a:ext cx="60530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Focus on a year group/year groups you may be going into on PTE2.</a:t>
            </a:r>
          </a:p>
          <a:p>
            <a:r>
              <a:rPr lang="en-GB" sz="2000" dirty="0"/>
              <a:t>How could you use the bar model to represent the problems?</a:t>
            </a:r>
          </a:p>
          <a:p>
            <a:r>
              <a:rPr lang="en-GB" sz="2000" dirty="0"/>
              <a:t>Are there different ways the bar model could be used?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6051" y="95250"/>
            <a:ext cx="4516624" cy="249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7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454" y="404730"/>
            <a:ext cx="8534400" cy="1507067"/>
          </a:xfrm>
        </p:spPr>
        <p:txBody>
          <a:bodyPr/>
          <a:lstStyle/>
          <a:p>
            <a:r>
              <a:rPr lang="en-GB" smtClean="0"/>
              <a:t>THE </a:t>
            </a:r>
            <a:r>
              <a:rPr lang="en-GB" dirty="0"/>
              <a:t>BAR MODEL IN ACTION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658454" y="2101341"/>
            <a:ext cx="33954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https://vimeo.com/83488437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454" y="3398881"/>
            <a:ext cx="33954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https://vimeo.com/83488439</a:t>
            </a:r>
          </a:p>
        </p:txBody>
      </p:sp>
    </p:spTree>
    <p:extLst>
      <p:ext uri="{BB962C8B-B14F-4D97-AF65-F5344CB8AC3E}">
        <p14:creationId xmlns:p14="http://schemas.microsoft.com/office/powerpoint/2010/main" val="291594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192</Words>
  <Application>Microsoft Office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PEDAGOGIC MODEL 1: Connections Model</vt:lpstr>
      <vt:lpstr>PEDAGOGIC MODEL 2:  THE CPA/CRA MODEL</vt:lpstr>
      <vt:lpstr>PowerPoint Presentation</vt:lpstr>
      <vt:lpstr>PowerPoint Presentation</vt:lpstr>
      <vt:lpstr>PowerPoint Presentation</vt:lpstr>
      <vt:lpstr>Intelligent Practice</vt:lpstr>
      <vt:lpstr>PowerPoint Presentation</vt:lpstr>
      <vt:lpstr>The BAR MODEL </vt:lpstr>
      <vt:lpstr>THE BAR MODEL IN ACTION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Rachel Wallis</cp:lastModifiedBy>
  <cp:revision>32</cp:revision>
  <dcterms:created xsi:type="dcterms:W3CDTF">2018-03-18T13:30:29Z</dcterms:created>
  <dcterms:modified xsi:type="dcterms:W3CDTF">2018-03-20T09:56:10Z</dcterms:modified>
</cp:coreProperties>
</file>