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63" r:id="rId2"/>
    <p:sldId id="461" r:id="rId3"/>
    <p:sldId id="462" r:id="rId4"/>
    <p:sldId id="481" r:id="rId5"/>
    <p:sldId id="506" r:id="rId6"/>
    <p:sldId id="558" r:id="rId7"/>
    <p:sldId id="572" r:id="rId8"/>
    <p:sldId id="573" r:id="rId9"/>
    <p:sldId id="574" r:id="rId10"/>
    <p:sldId id="575" r:id="rId11"/>
    <p:sldId id="576" r:id="rId12"/>
    <p:sldId id="577" r:id="rId13"/>
    <p:sldId id="578" r:id="rId14"/>
    <p:sldId id="579" r:id="rId15"/>
    <p:sldId id="470" r:id="rId16"/>
    <p:sldId id="471" r:id="rId17"/>
    <p:sldId id="580" r:id="rId18"/>
    <p:sldId id="581" r:id="rId19"/>
    <p:sldId id="582" r:id="rId20"/>
    <p:sldId id="583" r:id="rId21"/>
    <p:sldId id="584" r:id="rId22"/>
    <p:sldId id="585" r:id="rId23"/>
    <p:sldId id="586" r:id="rId24"/>
    <p:sldId id="587" r:id="rId25"/>
    <p:sldId id="588" r:id="rId26"/>
    <p:sldId id="590" r:id="rId27"/>
    <p:sldId id="589" r:id="rId28"/>
    <p:sldId id="384" r:id="rId29"/>
    <p:sldId id="480" r:id="rId30"/>
    <p:sldId id="369" r:id="rId31"/>
    <p:sldId id="475" r:id="rId32"/>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9326" autoAdjust="0"/>
  </p:normalViewPr>
  <p:slideViewPr>
    <p:cSldViewPr>
      <p:cViewPr varScale="1">
        <p:scale>
          <a:sx n="100" d="100"/>
          <a:sy n="100" d="100"/>
        </p:scale>
        <p:origin x="810"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11/12/2025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11/12/2025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11/12/2025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11/12/2025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11/12/2025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11/12/2025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11/12/2025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www.infoq.com/articles/Interview-Johnson-Standish-CHAOS" TargetMode="External"/><Relationship Id="rId2" Type="http://schemas.openxmlformats.org/officeDocument/2006/relationships/hyperlink" Target="http://www.globalknowledge.com/training/generic.asp?pageid=1644&amp;country=United+States" TargetMode="External"/><Relationship Id="rId1" Type="http://schemas.openxmlformats.org/officeDocument/2006/relationships/slideLayout" Target="../slideLayouts/slideLayout2.xml"/><Relationship Id="rId5" Type="http://schemas.openxmlformats.org/officeDocument/2006/relationships/hyperlink" Target="http://www.mindtools.com/pages/article/newLDR_79.htm" TargetMode="External"/><Relationship Id="rId4" Type="http://schemas.openxmlformats.org/officeDocument/2006/relationships/hyperlink" Target="http://humanresources.about.com/od/interpersonalcommunicatio1/a/nonverbal_co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404664"/>
            <a:ext cx="7772400" cy="1512888"/>
          </a:xfrm>
        </p:spPr>
        <p:txBody>
          <a:bodyPr/>
          <a:lstStyle/>
          <a:p>
            <a:pPr eaLnBrk="1" hangingPunct="1"/>
            <a:r>
              <a:rPr lang="en-GB" altLang="en-US" b="1" dirty="0"/>
              <a:t>LCLM5001</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45163" y="4437112"/>
            <a:ext cx="1080120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8 Lesson 8</a:t>
            </a:r>
            <a:endParaRPr lang="en-GB" altLang="en-US" b="1" dirty="0">
              <a:solidFill>
                <a:srgbClr val="FFFF00"/>
              </a:solidFill>
            </a:endParaRPr>
          </a:p>
          <a:p>
            <a:pPr eaLnBrk="1" hangingPunct="1"/>
            <a:r>
              <a:rPr lang="en-GB" altLang="en-US" sz="3600" dirty="0">
                <a:solidFill>
                  <a:srgbClr val="FFFF00"/>
                </a:solidFill>
              </a:rPr>
              <a:t>Further steps to engage stakeholders </a:t>
            </a:r>
            <a:endParaRPr lang="en-GB" altLang="en-US" sz="36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Understanding and Engaging Stakeholders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609601" y="273050"/>
            <a:ext cx="4011084" cy="1162050"/>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4766733" y="587248"/>
            <a:ext cx="6815667" cy="4543778"/>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609601" y="1435101"/>
            <a:ext cx="4011084" cy="4029891"/>
          </a:xfrm>
        </p:spPr>
        <p:txBody>
          <a:bodyPr wrap="square" anchor="t">
            <a:normAutofit/>
          </a:bodyPr>
          <a:lstStyle/>
          <a:p>
            <a:r>
              <a:rPr lang="en-GB" dirty="0"/>
              <a:t>Please arrive to your class on time </a:t>
            </a:r>
          </a:p>
          <a:p>
            <a:r>
              <a:rPr lang="en-GB" dirty="0"/>
              <a:t>Do not get distracted with your phone</a:t>
            </a:r>
          </a:p>
          <a:p>
            <a:r>
              <a:rPr lang="en-US" b="0" i="0">
                <a:effectLst/>
              </a:rPr>
              <a:t>Respect and listen to your classmates</a:t>
            </a:r>
          </a:p>
          <a:p>
            <a:r>
              <a:rPr lang="en-GB" b="0" i="0">
                <a:effectLst/>
              </a:rPr>
              <a:t>Ask questions</a:t>
            </a:r>
          </a:p>
          <a:p>
            <a:r>
              <a:rPr lang="en-US" b="0" i="0">
                <a:effectLst/>
              </a:rPr>
              <a:t>Raise your hand to speak</a:t>
            </a:r>
          </a:p>
          <a:p>
            <a:r>
              <a:rPr lang="en-GB" b="0" i="0">
                <a:effectLst/>
              </a:rPr>
              <a:t>Contribute to discussions</a:t>
            </a:r>
            <a:endParaRPr lang="en-US" b="0" i="0">
              <a:effectLst/>
            </a:endParaRPr>
          </a:p>
          <a:p>
            <a:r>
              <a:rPr lang="en-GB" b="0" i="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800"/>
              </a:spcAft>
              <a:buSzPts val="1000"/>
              <a:buNone/>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Demonstrate the ability to establish mechanisms of engagement with identified stakeholders;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Ø"/>
              <a:tabLst>
                <a:tab pos="457200" algn="l"/>
              </a:tabLs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Critically evaluate the benefits and challenges of sustainable stakeholder engagement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3740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Lesson Planning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a:xfrm>
            <a:off x="551384" y="1600200"/>
            <a:ext cx="11031016" cy="4565103"/>
          </a:xfrm>
        </p:spPr>
        <p:txBody>
          <a:bodyPr/>
          <a:lstStyle/>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Introduction Week 1 </a:t>
            </a:r>
            <a:endPar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Business objectives and Identifying stakeholders of an organisation Week 2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relationships – Benefits and challenges  and assessment discussion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3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Frameworks/models/theories for stakeholder engagement and management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4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Stakeholder engagement process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5 </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Role of the manager in stakeholder engagement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6</a:t>
            </a:r>
            <a:endParaRPr lang="en-GB" sz="1600" b="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lvl="0" fontAlgn="base">
              <a:lnSpc>
                <a:spcPct val="107000"/>
              </a:lnSpc>
              <a:spcAft>
                <a:spcPts val="800"/>
              </a:spcAft>
              <a:buSzPts val="1000"/>
              <a:buFont typeface="Wingdings" panose="05000000000000000000" pitchFamily="2" charset="2"/>
              <a:buChar char="q"/>
              <a:tabLst>
                <a:tab pos="457200" algn="l"/>
              </a:tabLst>
            </a:pP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Methods of managing conflicts of stakeholder expectations </a:t>
            </a: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7</a:t>
            </a:r>
            <a:r>
              <a:rPr lang="en-GB" sz="1600"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 </a:t>
            </a:r>
            <a:endParaRPr lang="en-GB" sz="1600"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Week 8 </a:t>
            </a:r>
            <a:r>
              <a:rPr lang="en-GB" sz="1600" b="1" kern="0" dirty="0">
                <a:solidFill>
                  <a:srgbClr val="000000"/>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Assignment support and workshop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highlight>
                  <a:srgbClr val="00FF00"/>
                </a:highlight>
                <a:latin typeface="Arial" panose="020B0604020202020204" pitchFamily="34" charset="0"/>
                <a:ea typeface="Calibri" panose="020F0502020204030204" pitchFamily="34" charset="0"/>
                <a:cs typeface="Times New Roman" panose="02020603050405020304" pitchFamily="18" charset="0"/>
              </a:rPr>
              <a:t>Revision Week Further Steps to Engage Stakeholders 9 </a:t>
            </a:r>
          </a:p>
          <a:p>
            <a:pPr lvl="0" fontAlgn="base">
              <a:lnSpc>
                <a:spcPct val="107000"/>
              </a:lnSpc>
              <a:spcAft>
                <a:spcPts val="800"/>
              </a:spcAft>
              <a:buSzPts val="1000"/>
              <a:buFont typeface="Wingdings" panose="05000000000000000000" pitchFamily="2" charset="2"/>
              <a:buChar char="q"/>
              <a:tabLst>
                <a:tab pos="457200" algn="l"/>
              </a:tabLst>
            </a:pPr>
            <a:r>
              <a:rPr lang="en-GB" sz="1600" b="1" kern="0" dirty="0">
                <a:solidFill>
                  <a:srgbClr val="000000"/>
                </a:solidFill>
                <a:effectLst/>
                <a:highlight>
                  <a:srgbClr val="C0C0C0"/>
                </a:highlight>
                <a:latin typeface="Arial" panose="020B0604020202020204" pitchFamily="34" charset="0"/>
                <a:ea typeface="Calibri" panose="020F0502020204030204" pitchFamily="34" charset="0"/>
                <a:cs typeface="Times New Roman" panose="02020603050405020304" pitchFamily="18" charset="0"/>
              </a:rPr>
              <a:t>Feedback and assessment Workshop Week 10 </a:t>
            </a:r>
          </a:p>
          <a:p>
            <a:pPr lvl="0" fontAlgn="base">
              <a:lnSpc>
                <a:spcPct val="107000"/>
              </a:lnSpc>
              <a:spcAft>
                <a:spcPts val="800"/>
              </a:spcAft>
              <a:buSzPts val="1000"/>
              <a:buFont typeface="Wingdings" panose="05000000000000000000" pitchFamily="2" charset="2"/>
              <a:buChar char="q"/>
              <a:tabLst>
                <a:tab pos="457200" algn="l"/>
              </a:tabLst>
            </a:pPr>
            <a:endParaRPr lang="en-GB" sz="1600" b="1"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1137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44C4E-085C-6F57-CA0B-429B2924730D}"/>
              </a:ext>
            </a:extLst>
          </p:cNvPr>
          <p:cNvSpPr>
            <a:spLocks noGrp="1"/>
          </p:cNvSpPr>
          <p:nvPr>
            <p:ph type="ctrTitle"/>
          </p:nvPr>
        </p:nvSpPr>
        <p:spPr>
          <a:xfrm>
            <a:off x="911424" y="1988841"/>
            <a:ext cx="10363200" cy="1470025"/>
          </a:xfrm>
        </p:spPr>
        <p:txBody>
          <a:bodyPr wrap="square" anchor="ctr">
            <a:normAutofit/>
          </a:bodyPr>
          <a:lstStyle/>
          <a:p>
            <a:r>
              <a:rPr lang="en-GB" dirty="0"/>
              <a:t>Stakeholder engagement </a:t>
            </a:r>
          </a:p>
        </p:txBody>
      </p:sp>
      <p:sp>
        <p:nvSpPr>
          <p:cNvPr id="8" name="Subtitle 2">
            <a:extLst>
              <a:ext uri="{FF2B5EF4-FFF2-40B4-BE49-F238E27FC236}">
                <a16:creationId xmlns:a16="http://schemas.microsoft.com/office/drawing/2014/main" id="{0F38E6FE-E984-ABBD-8C53-9E81CA697B53}"/>
              </a:ext>
            </a:extLst>
          </p:cNvPr>
          <p:cNvSpPr>
            <a:spLocks noGrp="1"/>
          </p:cNvSpPr>
          <p:nvPr>
            <p:ph type="subTitle" idx="1"/>
          </p:nvPr>
        </p:nvSpPr>
        <p:spPr>
          <a:xfrm>
            <a:off x="1825824" y="3744615"/>
            <a:ext cx="8534400" cy="1752600"/>
          </a:xfrm>
        </p:spPr>
        <p:txBody>
          <a:bodyPr/>
          <a:lstStyle/>
          <a:p>
            <a:r>
              <a:rPr lang="en-US" dirty="0">
                <a:solidFill>
                  <a:schemeClr val="bg1"/>
                </a:solidFill>
              </a:rPr>
              <a:t>Week 8</a:t>
            </a:r>
          </a:p>
        </p:txBody>
      </p:sp>
    </p:spTree>
    <p:extLst>
      <p:ext uri="{BB962C8B-B14F-4D97-AF65-F5344CB8AC3E}">
        <p14:creationId xmlns:p14="http://schemas.microsoft.com/office/powerpoint/2010/main" val="2701875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1300-A586-AB34-4A20-4A4816E32194}"/>
              </a:ext>
            </a:extLst>
          </p:cNvPr>
          <p:cNvSpPr>
            <a:spLocks noGrp="1"/>
          </p:cNvSpPr>
          <p:nvPr>
            <p:ph type="title"/>
          </p:nvPr>
        </p:nvSpPr>
        <p:spPr>
          <a:solidFill>
            <a:schemeClr val="accent1">
              <a:lumMod val="40000"/>
              <a:lumOff val="60000"/>
            </a:schemeClr>
          </a:solidFill>
        </p:spPr>
        <p:txBody>
          <a:bodyPr/>
          <a:lstStyle/>
          <a:p>
            <a:r>
              <a:rPr lang="en-GB" dirty="0"/>
              <a:t>Other tools and techniques </a:t>
            </a:r>
          </a:p>
        </p:txBody>
      </p:sp>
      <p:sp>
        <p:nvSpPr>
          <p:cNvPr id="3" name="Content Placeholder 2">
            <a:extLst>
              <a:ext uri="{FF2B5EF4-FFF2-40B4-BE49-F238E27FC236}">
                <a16:creationId xmlns:a16="http://schemas.microsoft.com/office/drawing/2014/main" id="{29483647-9626-23ED-0404-441FBD663F59}"/>
              </a:ext>
            </a:extLst>
          </p:cNvPr>
          <p:cNvSpPr>
            <a:spLocks noGrp="1"/>
          </p:cNvSpPr>
          <p:nvPr>
            <p:ph idx="1"/>
          </p:nvPr>
        </p:nvSpPr>
        <p:spPr/>
        <p:txBody>
          <a:bodyPr/>
          <a:lstStyle/>
          <a:p>
            <a:r>
              <a:rPr lang="en-GB" dirty="0"/>
              <a:t>Besides the recommended tools mentioned previously, here are few more than can also be useful for identifying, planning and managing and monitoring stakeholder engagement </a:t>
            </a:r>
          </a:p>
        </p:txBody>
      </p:sp>
    </p:spTree>
    <p:extLst>
      <p:ext uri="{BB962C8B-B14F-4D97-AF65-F5344CB8AC3E}">
        <p14:creationId xmlns:p14="http://schemas.microsoft.com/office/powerpoint/2010/main" val="1336991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ECBA9-8983-0908-C94E-6816E953D721}"/>
              </a:ext>
            </a:extLst>
          </p:cNvPr>
          <p:cNvSpPr>
            <a:spLocks noGrp="1"/>
          </p:cNvSpPr>
          <p:nvPr>
            <p:ph type="title"/>
          </p:nvPr>
        </p:nvSpPr>
        <p:spPr>
          <a:solidFill>
            <a:schemeClr val="accent1">
              <a:lumMod val="40000"/>
              <a:lumOff val="60000"/>
            </a:schemeClr>
          </a:solidFill>
        </p:spPr>
        <p:txBody>
          <a:bodyPr/>
          <a:lstStyle/>
          <a:p>
            <a:r>
              <a:rPr lang="en-GB" dirty="0"/>
              <a:t>Questionnaires or surveys </a:t>
            </a:r>
          </a:p>
        </p:txBody>
      </p:sp>
      <p:sp>
        <p:nvSpPr>
          <p:cNvPr id="3" name="Content Placeholder 2">
            <a:extLst>
              <a:ext uri="{FF2B5EF4-FFF2-40B4-BE49-F238E27FC236}">
                <a16:creationId xmlns:a16="http://schemas.microsoft.com/office/drawing/2014/main" id="{9C19713A-9822-6095-70FA-A05D8F32975C}"/>
              </a:ext>
            </a:extLst>
          </p:cNvPr>
          <p:cNvSpPr>
            <a:spLocks noGrp="1"/>
          </p:cNvSpPr>
          <p:nvPr>
            <p:ph idx="1"/>
          </p:nvPr>
        </p:nvSpPr>
        <p:spPr/>
        <p:txBody>
          <a:bodyPr/>
          <a:lstStyle/>
          <a:p>
            <a:r>
              <a:rPr lang="en-GB" dirty="0"/>
              <a:t>These are printed/written sets of questions that are used to swiftly collect information from a big group of people. Questionnaires and surveys  are the most suitable methods of collecting feedback when the audience/stakeholders are highly varied, or the stakeholders are highly dispersed globally, when a statistical analysis is desired or when a quick response ( turnaround) is required</a:t>
            </a:r>
          </a:p>
        </p:txBody>
      </p:sp>
    </p:spTree>
    <p:extLst>
      <p:ext uri="{BB962C8B-B14F-4D97-AF65-F5344CB8AC3E}">
        <p14:creationId xmlns:p14="http://schemas.microsoft.com/office/powerpoint/2010/main" val="4226916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57D08-57A5-6C57-A584-52D8BC686033}"/>
              </a:ext>
            </a:extLst>
          </p:cNvPr>
          <p:cNvSpPr>
            <a:spLocks noGrp="1"/>
          </p:cNvSpPr>
          <p:nvPr>
            <p:ph type="title"/>
          </p:nvPr>
        </p:nvSpPr>
        <p:spPr>
          <a:solidFill>
            <a:schemeClr val="accent1">
              <a:lumMod val="40000"/>
              <a:lumOff val="60000"/>
            </a:schemeClr>
          </a:solidFill>
        </p:spPr>
        <p:txBody>
          <a:bodyPr/>
          <a:lstStyle/>
          <a:p>
            <a:r>
              <a:rPr lang="en-GB" dirty="0"/>
              <a:t>Brainstorming </a:t>
            </a:r>
          </a:p>
        </p:txBody>
      </p:sp>
      <p:sp>
        <p:nvSpPr>
          <p:cNvPr id="3" name="Content Placeholder 2">
            <a:extLst>
              <a:ext uri="{FF2B5EF4-FFF2-40B4-BE49-F238E27FC236}">
                <a16:creationId xmlns:a16="http://schemas.microsoft.com/office/drawing/2014/main" id="{5908B59E-1855-3931-3F59-47AD48B53977}"/>
              </a:ext>
            </a:extLst>
          </p:cNvPr>
          <p:cNvSpPr>
            <a:spLocks noGrp="1"/>
          </p:cNvSpPr>
          <p:nvPr>
            <p:ph idx="1"/>
          </p:nvPr>
        </p:nvSpPr>
        <p:spPr/>
        <p:txBody>
          <a:bodyPr/>
          <a:lstStyle/>
          <a:p>
            <a:r>
              <a:rPr lang="en-GB" sz="2400" dirty="0"/>
              <a:t>This tool helps to quickly identify, gather and develop a list of stakeholders who could be potentially involved in business. Ideally, a facilitator in a group environment conducts this technique and it comprises two parts :</a:t>
            </a:r>
          </a:p>
          <a:p>
            <a:pPr>
              <a:buFont typeface="Wingdings" panose="05000000000000000000" pitchFamily="2" charset="2"/>
              <a:buChar char="Ø"/>
            </a:pPr>
            <a:r>
              <a:rPr lang="en-GB" sz="2400" dirty="0"/>
              <a:t>Firstly, ideas are generated as a list </a:t>
            </a:r>
          </a:p>
          <a:p>
            <a:pPr>
              <a:buFont typeface="Wingdings" panose="05000000000000000000" pitchFamily="2" charset="2"/>
              <a:buChar char="Ø"/>
            </a:pPr>
            <a:r>
              <a:rPr lang="en-GB" sz="2400" dirty="0"/>
              <a:t>Secondly, they are analysed. </a:t>
            </a:r>
          </a:p>
          <a:p>
            <a:r>
              <a:rPr lang="en-GB" sz="2400" dirty="0"/>
              <a:t>Brainstorming can also be used to collect data and ideas from stakeholders or collect solutions to a problem from team members or subject matter  </a:t>
            </a:r>
          </a:p>
        </p:txBody>
      </p:sp>
    </p:spTree>
    <p:extLst>
      <p:ext uri="{BB962C8B-B14F-4D97-AF65-F5344CB8AC3E}">
        <p14:creationId xmlns:p14="http://schemas.microsoft.com/office/powerpoint/2010/main" val="3280369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E310A-E884-3507-36E6-2D603CA5C0FC}"/>
              </a:ext>
            </a:extLst>
          </p:cNvPr>
          <p:cNvSpPr>
            <a:spLocks noGrp="1"/>
          </p:cNvSpPr>
          <p:nvPr>
            <p:ph type="title"/>
          </p:nvPr>
        </p:nvSpPr>
        <p:spPr>
          <a:solidFill>
            <a:schemeClr val="accent1">
              <a:lumMod val="40000"/>
              <a:lumOff val="60000"/>
            </a:schemeClr>
          </a:solidFill>
        </p:spPr>
        <p:txBody>
          <a:bodyPr/>
          <a:lstStyle/>
          <a:p>
            <a:r>
              <a:rPr lang="en-GB" dirty="0"/>
              <a:t>Brain writing </a:t>
            </a:r>
          </a:p>
        </p:txBody>
      </p:sp>
      <p:sp>
        <p:nvSpPr>
          <p:cNvPr id="3" name="Content Placeholder 2">
            <a:extLst>
              <a:ext uri="{FF2B5EF4-FFF2-40B4-BE49-F238E27FC236}">
                <a16:creationId xmlns:a16="http://schemas.microsoft.com/office/drawing/2014/main" id="{3BE5C8BC-7FC5-CD7C-1B28-472C294E65C8}"/>
              </a:ext>
            </a:extLst>
          </p:cNvPr>
          <p:cNvSpPr>
            <a:spLocks noGrp="1"/>
          </p:cNvSpPr>
          <p:nvPr>
            <p:ph idx="1"/>
          </p:nvPr>
        </p:nvSpPr>
        <p:spPr/>
        <p:txBody>
          <a:bodyPr/>
          <a:lstStyle/>
          <a:p>
            <a:r>
              <a:rPr lang="en-GB" dirty="0"/>
              <a:t>The technique provides individual stakeholder or teams with certain amount of time to consider each one of the questions before the facilitator begins the session. This can be said to be a modification to brainstorming. The data is generally collected in either direct face to face sessions or virtually such as mobile apps, web browsers, video conferences or emails </a:t>
            </a:r>
          </a:p>
        </p:txBody>
      </p:sp>
    </p:spTree>
    <p:extLst>
      <p:ext uri="{BB962C8B-B14F-4D97-AF65-F5344CB8AC3E}">
        <p14:creationId xmlns:p14="http://schemas.microsoft.com/office/powerpoint/2010/main" val="3483582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6FB6-5772-378E-5001-6D4E67EC072F}"/>
              </a:ext>
            </a:extLst>
          </p:cNvPr>
          <p:cNvSpPr>
            <a:spLocks noGrp="1"/>
          </p:cNvSpPr>
          <p:nvPr>
            <p:ph type="title"/>
          </p:nvPr>
        </p:nvSpPr>
        <p:spPr>
          <a:solidFill>
            <a:schemeClr val="accent1">
              <a:lumMod val="40000"/>
              <a:lumOff val="60000"/>
            </a:schemeClr>
          </a:solidFill>
        </p:spPr>
        <p:txBody>
          <a:bodyPr/>
          <a:lstStyle/>
          <a:p>
            <a:r>
              <a:rPr lang="en-GB" dirty="0"/>
              <a:t>Stakeholder analysis </a:t>
            </a:r>
          </a:p>
        </p:txBody>
      </p:sp>
      <p:sp>
        <p:nvSpPr>
          <p:cNvPr id="3" name="Content Placeholder 2">
            <a:extLst>
              <a:ext uri="{FF2B5EF4-FFF2-40B4-BE49-F238E27FC236}">
                <a16:creationId xmlns:a16="http://schemas.microsoft.com/office/drawing/2014/main" id="{5EA01E56-73FE-6486-E414-79ED2C4D6799}"/>
              </a:ext>
            </a:extLst>
          </p:cNvPr>
          <p:cNvSpPr>
            <a:spLocks noGrp="1"/>
          </p:cNvSpPr>
          <p:nvPr>
            <p:ph idx="1"/>
          </p:nvPr>
        </p:nvSpPr>
        <p:spPr/>
        <p:txBody>
          <a:bodyPr/>
          <a:lstStyle/>
          <a:p>
            <a:r>
              <a:rPr lang="en-GB" dirty="0"/>
              <a:t>This technique helps creates a stakeholder list with all the relevant data like their positions within the company, roles in the organisation, their stakes, attitudes, needs and expectations, support levels and interest. </a:t>
            </a:r>
          </a:p>
        </p:txBody>
      </p:sp>
    </p:spTree>
    <p:extLst>
      <p:ext uri="{BB962C8B-B14F-4D97-AF65-F5344CB8AC3E}">
        <p14:creationId xmlns:p14="http://schemas.microsoft.com/office/powerpoint/2010/main" val="1018192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6FB6-5772-378E-5001-6D4E67EC072F}"/>
              </a:ext>
            </a:extLst>
          </p:cNvPr>
          <p:cNvSpPr>
            <a:spLocks noGrp="1"/>
          </p:cNvSpPr>
          <p:nvPr>
            <p:ph type="title"/>
          </p:nvPr>
        </p:nvSpPr>
        <p:spPr>
          <a:solidFill>
            <a:schemeClr val="accent1">
              <a:lumMod val="40000"/>
              <a:lumOff val="60000"/>
            </a:schemeClr>
          </a:solidFill>
        </p:spPr>
        <p:txBody>
          <a:bodyPr/>
          <a:lstStyle/>
          <a:p>
            <a:r>
              <a:rPr lang="en-GB" dirty="0"/>
              <a:t>Stakeholder analysis </a:t>
            </a:r>
          </a:p>
        </p:txBody>
      </p:sp>
      <p:sp>
        <p:nvSpPr>
          <p:cNvPr id="3" name="Content Placeholder 2">
            <a:extLst>
              <a:ext uri="{FF2B5EF4-FFF2-40B4-BE49-F238E27FC236}">
                <a16:creationId xmlns:a16="http://schemas.microsoft.com/office/drawing/2014/main" id="{5EA01E56-73FE-6486-E414-79ED2C4D6799}"/>
              </a:ext>
            </a:extLst>
          </p:cNvPr>
          <p:cNvSpPr>
            <a:spLocks noGrp="1"/>
          </p:cNvSpPr>
          <p:nvPr>
            <p:ph idx="1"/>
          </p:nvPr>
        </p:nvSpPr>
        <p:spPr/>
        <p:txBody>
          <a:bodyPr/>
          <a:lstStyle/>
          <a:p>
            <a:pPr marL="0" indent="0">
              <a:buNone/>
            </a:pPr>
            <a:r>
              <a:rPr lang="en-GB" dirty="0"/>
              <a:t>These stakes are :</a:t>
            </a:r>
          </a:p>
          <a:p>
            <a:r>
              <a:rPr lang="en-GB" sz="2800" dirty="0"/>
              <a:t>Interest of a group or individual who is affected by a decision ,made by the organisation Rights, which are either legal rights such as safety, occupational health or moral rights such as sustainability, environmental, ecological or historical sites preservatives and protection</a:t>
            </a:r>
          </a:p>
          <a:p>
            <a:r>
              <a:rPr lang="en-GB" sz="2800" dirty="0"/>
              <a:t>Ownership of an individual or group of stakeholders having the legal title of ownership to a property or an asset.  </a:t>
            </a:r>
          </a:p>
        </p:txBody>
      </p:sp>
    </p:spTree>
    <p:extLst>
      <p:ext uri="{BB962C8B-B14F-4D97-AF65-F5344CB8AC3E}">
        <p14:creationId xmlns:p14="http://schemas.microsoft.com/office/powerpoint/2010/main" val="4015838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6FB6-5772-378E-5001-6D4E67EC072F}"/>
              </a:ext>
            </a:extLst>
          </p:cNvPr>
          <p:cNvSpPr>
            <a:spLocks noGrp="1"/>
          </p:cNvSpPr>
          <p:nvPr>
            <p:ph type="title"/>
          </p:nvPr>
        </p:nvSpPr>
        <p:spPr>
          <a:solidFill>
            <a:schemeClr val="accent1">
              <a:lumMod val="40000"/>
              <a:lumOff val="60000"/>
            </a:schemeClr>
          </a:solidFill>
        </p:spPr>
        <p:txBody>
          <a:bodyPr/>
          <a:lstStyle/>
          <a:p>
            <a:r>
              <a:rPr lang="en-GB" dirty="0"/>
              <a:t>Stakeholder analysis </a:t>
            </a:r>
          </a:p>
        </p:txBody>
      </p:sp>
      <p:sp>
        <p:nvSpPr>
          <p:cNvPr id="3" name="Content Placeholder 2">
            <a:extLst>
              <a:ext uri="{FF2B5EF4-FFF2-40B4-BE49-F238E27FC236}">
                <a16:creationId xmlns:a16="http://schemas.microsoft.com/office/drawing/2014/main" id="{5EA01E56-73FE-6486-E414-79ED2C4D6799}"/>
              </a:ext>
            </a:extLst>
          </p:cNvPr>
          <p:cNvSpPr>
            <a:spLocks noGrp="1"/>
          </p:cNvSpPr>
          <p:nvPr>
            <p:ph idx="1"/>
          </p:nvPr>
        </p:nvSpPr>
        <p:spPr/>
        <p:txBody>
          <a:bodyPr/>
          <a:lstStyle/>
          <a:p>
            <a:pPr marL="0" indent="0">
              <a:buNone/>
            </a:pPr>
            <a:r>
              <a:rPr lang="en-GB" sz="2400" dirty="0"/>
              <a:t>These stakes are :</a:t>
            </a:r>
          </a:p>
          <a:p>
            <a:pPr>
              <a:buFont typeface="Wingdings" panose="05000000000000000000" pitchFamily="2" charset="2"/>
              <a:buChar char="v"/>
            </a:pPr>
            <a:r>
              <a:rPr lang="en-GB" sz="2400" dirty="0"/>
              <a:t>Knowledge which is either specialist, an individual stakeholder has of prime benefit for the organisation. An organisation can take advantage of this knowledge towards an effective executing on this deliverables, objectives and outcomes </a:t>
            </a:r>
          </a:p>
          <a:p>
            <a:pPr>
              <a:buFont typeface="Wingdings" panose="05000000000000000000" pitchFamily="2" charset="2"/>
              <a:buChar char="v"/>
            </a:pPr>
            <a:r>
              <a:rPr lang="en-GB" sz="2400" dirty="0"/>
              <a:t>Contributions from stakeholders in the form of funds or other resources such as human resources or support in the form of advocacy, legal advices, forming a buffer between the power structures in an organisation, the projects and the politics that surround or simply promoting the objective of the organisation. </a:t>
            </a:r>
          </a:p>
        </p:txBody>
      </p:sp>
    </p:spTree>
    <p:extLst>
      <p:ext uri="{BB962C8B-B14F-4D97-AF65-F5344CB8AC3E}">
        <p14:creationId xmlns:p14="http://schemas.microsoft.com/office/powerpoint/2010/main" val="3168859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23B5-1379-A0EA-CF4D-DE323CB68167}"/>
              </a:ext>
            </a:extLst>
          </p:cNvPr>
          <p:cNvSpPr>
            <a:spLocks noGrp="1"/>
          </p:cNvSpPr>
          <p:nvPr>
            <p:ph type="title"/>
          </p:nvPr>
        </p:nvSpPr>
        <p:spPr>
          <a:solidFill>
            <a:schemeClr val="accent1">
              <a:lumMod val="40000"/>
              <a:lumOff val="60000"/>
            </a:schemeClr>
          </a:solidFill>
        </p:spPr>
        <p:txBody>
          <a:bodyPr/>
          <a:lstStyle/>
          <a:p>
            <a:r>
              <a:rPr lang="en-GB" dirty="0"/>
              <a:t>Stakeholder cube </a:t>
            </a:r>
          </a:p>
        </p:txBody>
      </p:sp>
      <p:sp>
        <p:nvSpPr>
          <p:cNvPr id="3" name="Content Placeholder 2">
            <a:extLst>
              <a:ext uri="{FF2B5EF4-FFF2-40B4-BE49-F238E27FC236}">
                <a16:creationId xmlns:a16="http://schemas.microsoft.com/office/drawing/2014/main" id="{D45FC162-E397-02DC-B12A-4BB168C09590}"/>
              </a:ext>
            </a:extLst>
          </p:cNvPr>
          <p:cNvSpPr>
            <a:spLocks noGrp="1"/>
          </p:cNvSpPr>
          <p:nvPr>
            <p:ph idx="1"/>
          </p:nvPr>
        </p:nvSpPr>
        <p:spPr/>
        <p:txBody>
          <a:bodyPr/>
          <a:lstStyle/>
          <a:p>
            <a:r>
              <a:rPr lang="en-GB" dirty="0"/>
              <a:t>The technique gives a three-dimensional approach to the Power/Influence, Power/Interest or impact interest grid models that combines all the elements into one cube that can be very beneficial to the organisation in engaging the stakeholders and to identify them. The model enhances the representation of the community and helps in the development of business strategies and communication  </a:t>
            </a:r>
          </a:p>
        </p:txBody>
      </p:sp>
    </p:spTree>
    <p:extLst>
      <p:ext uri="{BB962C8B-B14F-4D97-AF65-F5344CB8AC3E}">
        <p14:creationId xmlns:p14="http://schemas.microsoft.com/office/powerpoint/2010/main" val="3491084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23B5-1379-A0EA-CF4D-DE323CB68167}"/>
              </a:ext>
            </a:extLst>
          </p:cNvPr>
          <p:cNvSpPr>
            <a:spLocks noGrp="1"/>
          </p:cNvSpPr>
          <p:nvPr>
            <p:ph type="title"/>
          </p:nvPr>
        </p:nvSpPr>
        <p:spPr>
          <a:xfrm>
            <a:off x="609600" y="274638"/>
            <a:ext cx="10972800" cy="1143000"/>
          </a:xfrm>
          <a:solidFill>
            <a:schemeClr val="accent1">
              <a:lumMod val="40000"/>
              <a:lumOff val="60000"/>
            </a:schemeClr>
          </a:solidFill>
        </p:spPr>
        <p:txBody>
          <a:bodyPr wrap="square" anchor="ctr">
            <a:normAutofit/>
          </a:bodyPr>
          <a:lstStyle/>
          <a:p>
            <a:r>
              <a:rPr lang="en-GB" dirty="0"/>
              <a:t>Stakeholder cube </a:t>
            </a:r>
          </a:p>
        </p:txBody>
      </p:sp>
      <p:pic>
        <p:nvPicPr>
          <p:cNvPr id="1026" name="Picture 2" descr="The participation cube with the seven stakeholder categories ...">
            <a:extLst>
              <a:ext uri="{FF2B5EF4-FFF2-40B4-BE49-F238E27FC236}">
                <a16:creationId xmlns:a16="http://schemas.microsoft.com/office/drawing/2014/main" id="{ABCFE457-C0C6-93C5-F2DD-2EA1BF5B57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02393" y="1600201"/>
            <a:ext cx="7187214" cy="3917032"/>
          </a:xfrm>
          <a:prstGeom prst="rect">
            <a:avLst/>
          </a:prstGeom>
          <a:solidFill>
            <a:srgbClr val="FFFFFF"/>
          </a:solidFill>
        </p:spPr>
      </p:pic>
    </p:spTree>
    <p:extLst>
      <p:ext uri="{BB962C8B-B14F-4D97-AF65-F5344CB8AC3E}">
        <p14:creationId xmlns:p14="http://schemas.microsoft.com/office/powerpoint/2010/main" val="4152108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609600" y="274638"/>
            <a:ext cx="10972800" cy="114300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681725" y="1600201"/>
            <a:ext cx="5312676" cy="398904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7842250" y="2547144"/>
            <a:ext cx="2095500" cy="2095500"/>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911424" y="1988841"/>
            <a:ext cx="10363200" cy="1470025"/>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825824" y="3744615"/>
            <a:ext cx="8534400" cy="1752600"/>
          </a:xfrm>
        </p:spPr>
        <p:txBody>
          <a:bodyPr/>
          <a:lstStyle/>
          <a:p>
            <a:r>
              <a:rPr lang="en-US" dirty="0"/>
              <a:t>Welcome to UES session 2 </a:t>
            </a:r>
          </a:p>
        </p:txBody>
      </p:sp>
    </p:spTree>
    <p:extLst>
      <p:ext uri="{BB962C8B-B14F-4D97-AF65-F5344CB8AC3E}">
        <p14:creationId xmlns:p14="http://schemas.microsoft.com/office/powerpoint/2010/main" val="2342016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811A-261B-EFF1-A0CD-6A8367D53E53}"/>
              </a:ext>
            </a:extLst>
          </p:cNvPr>
          <p:cNvSpPr>
            <a:spLocks noGrp="1"/>
          </p:cNvSpPr>
          <p:nvPr>
            <p:ph type="title"/>
          </p:nvPr>
        </p:nvSpPr>
        <p:spPr>
          <a:solidFill>
            <a:schemeClr val="accent1">
              <a:lumMod val="40000"/>
              <a:lumOff val="60000"/>
            </a:schemeClr>
          </a:solidFill>
        </p:spPr>
        <p:txBody>
          <a:bodyPr/>
          <a:lstStyle/>
          <a:p>
            <a:r>
              <a:rPr lang="en-GB" dirty="0"/>
              <a:t>Directions of influence </a:t>
            </a:r>
          </a:p>
        </p:txBody>
      </p:sp>
      <p:sp>
        <p:nvSpPr>
          <p:cNvPr id="3" name="Content Placeholder 2">
            <a:extLst>
              <a:ext uri="{FF2B5EF4-FFF2-40B4-BE49-F238E27FC236}">
                <a16:creationId xmlns:a16="http://schemas.microsoft.com/office/drawing/2014/main" id="{C2452D6F-BD02-2AD4-958C-C4A228185C37}"/>
              </a:ext>
            </a:extLst>
          </p:cNvPr>
          <p:cNvSpPr>
            <a:spLocks noGrp="1"/>
          </p:cNvSpPr>
          <p:nvPr>
            <p:ph idx="1"/>
          </p:nvPr>
        </p:nvSpPr>
        <p:spPr/>
        <p:txBody>
          <a:bodyPr/>
          <a:lstStyle/>
          <a:p>
            <a:pPr marL="0" indent="0">
              <a:buNone/>
            </a:pPr>
            <a:r>
              <a:rPr lang="en-GB" sz="2400" dirty="0"/>
              <a:t>The technique categorises stakeholders according to their relative impact/influence on the business or the organisation and are categorised as follows :</a:t>
            </a:r>
          </a:p>
          <a:p>
            <a:pPr>
              <a:buFont typeface="Wingdings" panose="05000000000000000000" pitchFamily="2" charset="2"/>
              <a:buChar char="q"/>
            </a:pPr>
            <a:r>
              <a:rPr lang="en-GB" sz="2000" dirty="0"/>
              <a:t>Upwards such as senior management within the company, steering committee, board of directors or customer organisation/sponsor.</a:t>
            </a:r>
          </a:p>
          <a:p>
            <a:pPr>
              <a:buFont typeface="Wingdings" panose="05000000000000000000" pitchFamily="2" charset="2"/>
              <a:buChar char="q"/>
            </a:pPr>
            <a:r>
              <a:rPr lang="en-GB" sz="2000" dirty="0"/>
              <a:t>Downward such as performing organisations team, specialist or technical engineers etc </a:t>
            </a:r>
          </a:p>
          <a:p>
            <a:pPr>
              <a:buFont typeface="Wingdings" panose="05000000000000000000" pitchFamily="2" charset="2"/>
              <a:buChar char="q"/>
            </a:pPr>
            <a:r>
              <a:rPr lang="en-GB" sz="2000" dirty="0"/>
              <a:t>Outward such as suppliers, end users, government organisations or regulatory bodies.</a:t>
            </a:r>
          </a:p>
          <a:p>
            <a:pPr>
              <a:buFont typeface="Wingdings" panose="05000000000000000000" pitchFamily="2" charset="2"/>
              <a:buChar char="q"/>
            </a:pPr>
            <a:r>
              <a:rPr lang="en-GB" sz="2000" dirty="0"/>
              <a:t>Sideward such as management peers, product managers, collaborators or other managers sharing common resources </a:t>
            </a:r>
          </a:p>
        </p:txBody>
      </p:sp>
    </p:spTree>
    <p:extLst>
      <p:ext uri="{BB962C8B-B14F-4D97-AF65-F5344CB8AC3E}">
        <p14:creationId xmlns:p14="http://schemas.microsoft.com/office/powerpoint/2010/main" val="2536038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7AAC6-577A-16ED-6467-7728CF67C6D4}"/>
              </a:ext>
            </a:extLst>
          </p:cNvPr>
          <p:cNvSpPr>
            <a:spLocks noGrp="1"/>
          </p:cNvSpPr>
          <p:nvPr>
            <p:ph type="title"/>
          </p:nvPr>
        </p:nvSpPr>
        <p:spPr>
          <a:solidFill>
            <a:schemeClr val="accent1">
              <a:lumMod val="40000"/>
              <a:lumOff val="60000"/>
            </a:schemeClr>
          </a:solidFill>
        </p:spPr>
        <p:txBody>
          <a:bodyPr/>
          <a:lstStyle/>
          <a:p>
            <a:r>
              <a:rPr lang="en-GB" dirty="0"/>
              <a:t>Prioritisation </a:t>
            </a:r>
          </a:p>
        </p:txBody>
      </p:sp>
      <p:sp>
        <p:nvSpPr>
          <p:cNvPr id="3" name="Content Placeholder 2">
            <a:extLst>
              <a:ext uri="{FF2B5EF4-FFF2-40B4-BE49-F238E27FC236}">
                <a16:creationId xmlns:a16="http://schemas.microsoft.com/office/drawing/2014/main" id="{BA466888-2B10-5AC2-7A42-0B1B278E84A3}"/>
              </a:ext>
            </a:extLst>
          </p:cNvPr>
          <p:cNvSpPr>
            <a:spLocks noGrp="1"/>
          </p:cNvSpPr>
          <p:nvPr>
            <p:ph idx="1"/>
          </p:nvPr>
        </p:nvSpPr>
        <p:spPr/>
        <p:txBody>
          <a:bodyPr/>
          <a:lstStyle/>
          <a:p>
            <a:r>
              <a:rPr lang="en-GB" dirty="0"/>
              <a:t>This technique is important in making a ranking system when there are large number of stakeholder when the stakeholder community is very complex or when they are constantly changing </a:t>
            </a:r>
          </a:p>
        </p:txBody>
      </p:sp>
    </p:spTree>
    <p:extLst>
      <p:ext uri="{BB962C8B-B14F-4D97-AF65-F5344CB8AC3E}">
        <p14:creationId xmlns:p14="http://schemas.microsoft.com/office/powerpoint/2010/main" val="293827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01600-F098-D397-C6B7-323B47CF801B}"/>
              </a:ext>
            </a:extLst>
          </p:cNvPr>
          <p:cNvSpPr>
            <a:spLocks noGrp="1"/>
          </p:cNvSpPr>
          <p:nvPr>
            <p:ph type="title"/>
          </p:nvPr>
        </p:nvSpPr>
        <p:spPr>
          <a:solidFill>
            <a:schemeClr val="accent1">
              <a:lumMod val="40000"/>
              <a:lumOff val="60000"/>
            </a:schemeClr>
          </a:solidFill>
        </p:spPr>
        <p:txBody>
          <a:bodyPr/>
          <a:lstStyle/>
          <a:p>
            <a:r>
              <a:rPr lang="en-GB" dirty="0"/>
              <a:t>Root cause analysis </a:t>
            </a:r>
          </a:p>
        </p:txBody>
      </p:sp>
      <p:sp>
        <p:nvSpPr>
          <p:cNvPr id="3" name="Content Placeholder 2">
            <a:extLst>
              <a:ext uri="{FF2B5EF4-FFF2-40B4-BE49-F238E27FC236}">
                <a16:creationId xmlns:a16="http://schemas.microsoft.com/office/drawing/2014/main" id="{4DDBCCAC-CFF3-AFA5-F20E-0980B3BAEA65}"/>
              </a:ext>
            </a:extLst>
          </p:cNvPr>
          <p:cNvSpPr>
            <a:spLocks noGrp="1"/>
          </p:cNvSpPr>
          <p:nvPr>
            <p:ph idx="1"/>
          </p:nvPr>
        </p:nvSpPr>
        <p:spPr/>
        <p:txBody>
          <a:bodyPr/>
          <a:lstStyle/>
          <a:p>
            <a:r>
              <a:rPr lang="en-GB" dirty="0"/>
              <a:t>This technique aims at identifying the causes for an issue with the stakeholder community, what the reasons for each individual complaint is or what the reason for not meeting their needs and expectations are </a:t>
            </a:r>
          </a:p>
        </p:txBody>
      </p:sp>
    </p:spTree>
    <p:extLst>
      <p:ext uri="{BB962C8B-B14F-4D97-AF65-F5344CB8AC3E}">
        <p14:creationId xmlns:p14="http://schemas.microsoft.com/office/powerpoint/2010/main" val="141007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BDED2-266B-0E04-648B-048353995755}"/>
              </a:ext>
            </a:extLst>
          </p:cNvPr>
          <p:cNvSpPr>
            <a:spLocks noGrp="1"/>
          </p:cNvSpPr>
          <p:nvPr>
            <p:ph type="title"/>
          </p:nvPr>
        </p:nvSpPr>
        <p:spPr>
          <a:solidFill>
            <a:schemeClr val="accent1">
              <a:lumMod val="40000"/>
              <a:lumOff val="60000"/>
            </a:schemeClr>
          </a:solidFill>
        </p:spPr>
        <p:txBody>
          <a:bodyPr/>
          <a:lstStyle/>
          <a:p>
            <a:r>
              <a:rPr lang="en-GB" dirty="0"/>
              <a:t>Assumptions and constraint analysis </a:t>
            </a:r>
          </a:p>
        </p:txBody>
      </p:sp>
      <p:sp>
        <p:nvSpPr>
          <p:cNvPr id="3" name="Content Placeholder 2">
            <a:extLst>
              <a:ext uri="{FF2B5EF4-FFF2-40B4-BE49-F238E27FC236}">
                <a16:creationId xmlns:a16="http://schemas.microsoft.com/office/drawing/2014/main" id="{238510BF-5404-4A51-2E0E-F4A8A7DE9886}"/>
              </a:ext>
            </a:extLst>
          </p:cNvPr>
          <p:cNvSpPr>
            <a:spLocks noGrp="1"/>
          </p:cNvSpPr>
          <p:nvPr>
            <p:ph idx="1"/>
          </p:nvPr>
        </p:nvSpPr>
        <p:spPr/>
        <p:txBody>
          <a:bodyPr/>
          <a:lstStyle/>
          <a:p>
            <a:r>
              <a:rPr lang="en-GB" dirty="0"/>
              <a:t>This techniques helps in collection assumptions from different teams on who the stakeholders potentially could be and they stand and what their stake are . </a:t>
            </a:r>
          </a:p>
        </p:txBody>
      </p:sp>
    </p:spTree>
    <p:extLst>
      <p:ext uri="{BB962C8B-B14F-4D97-AF65-F5344CB8AC3E}">
        <p14:creationId xmlns:p14="http://schemas.microsoft.com/office/powerpoint/2010/main" val="274226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F5EF-8242-5C27-7CAD-341A860BD2EE}"/>
              </a:ext>
            </a:extLst>
          </p:cNvPr>
          <p:cNvSpPr>
            <a:spLocks noGrp="1"/>
          </p:cNvSpPr>
          <p:nvPr>
            <p:ph type="title"/>
          </p:nvPr>
        </p:nvSpPr>
        <p:spPr>
          <a:solidFill>
            <a:schemeClr val="accent1">
              <a:lumMod val="40000"/>
              <a:lumOff val="60000"/>
            </a:schemeClr>
          </a:solidFill>
        </p:spPr>
        <p:txBody>
          <a:bodyPr/>
          <a:lstStyle/>
          <a:p>
            <a:r>
              <a:rPr lang="en-GB" dirty="0"/>
              <a:t>Mind mapping </a:t>
            </a:r>
          </a:p>
        </p:txBody>
      </p:sp>
      <p:sp>
        <p:nvSpPr>
          <p:cNvPr id="3" name="Content Placeholder 2">
            <a:extLst>
              <a:ext uri="{FF2B5EF4-FFF2-40B4-BE49-F238E27FC236}">
                <a16:creationId xmlns:a16="http://schemas.microsoft.com/office/drawing/2014/main" id="{A4347735-A1A9-E37F-2BF7-56D8BA6C168D}"/>
              </a:ext>
            </a:extLst>
          </p:cNvPr>
          <p:cNvSpPr>
            <a:spLocks noGrp="1"/>
          </p:cNvSpPr>
          <p:nvPr>
            <p:ph idx="1"/>
          </p:nvPr>
        </p:nvSpPr>
        <p:spPr/>
        <p:txBody>
          <a:bodyPr/>
          <a:lstStyle/>
          <a:p>
            <a:r>
              <a:rPr lang="en-GB" dirty="0"/>
              <a:t>A visual method to quickly place stakeholder based on their relationships to each other and the businesses. </a:t>
            </a:r>
          </a:p>
        </p:txBody>
      </p:sp>
    </p:spTree>
    <p:extLst>
      <p:ext uri="{BB962C8B-B14F-4D97-AF65-F5344CB8AC3E}">
        <p14:creationId xmlns:p14="http://schemas.microsoft.com/office/powerpoint/2010/main" val="1820725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BAE3-7762-C57A-BAA5-435B34FD8EAF}"/>
              </a:ext>
            </a:extLst>
          </p:cNvPr>
          <p:cNvSpPr>
            <a:spLocks noGrp="1"/>
          </p:cNvSpPr>
          <p:nvPr>
            <p:ph type="title"/>
          </p:nvPr>
        </p:nvSpPr>
        <p:spPr>
          <a:solidFill>
            <a:schemeClr val="accent1">
              <a:lumMod val="40000"/>
              <a:lumOff val="60000"/>
            </a:schemeClr>
          </a:solidFill>
        </p:spPr>
        <p:txBody>
          <a:bodyPr/>
          <a:lstStyle/>
          <a:p>
            <a:r>
              <a:rPr lang="en-GB" dirty="0"/>
              <a:t>Feedback/presentation</a:t>
            </a:r>
          </a:p>
        </p:txBody>
      </p:sp>
      <p:sp>
        <p:nvSpPr>
          <p:cNvPr id="3" name="Content Placeholder 2">
            <a:extLst>
              <a:ext uri="{FF2B5EF4-FFF2-40B4-BE49-F238E27FC236}">
                <a16:creationId xmlns:a16="http://schemas.microsoft.com/office/drawing/2014/main" id="{8733D4FA-64E2-7AD0-FFD5-9750C904D779}"/>
              </a:ext>
            </a:extLst>
          </p:cNvPr>
          <p:cNvSpPr>
            <a:spLocks noGrp="1"/>
          </p:cNvSpPr>
          <p:nvPr>
            <p:ph idx="1"/>
          </p:nvPr>
        </p:nvSpPr>
        <p:spPr/>
        <p:txBody>
          <a:bodyPr/>
          <a:lstStyle/>
          <a:p>
            <a:r>
              <a:rPr lang="en-GB" dirty="0"/>
              <a:t>Collection of feedback and giving presentations are a simple yet effective ways to gather information from all stakeholder and communicate effectively which then regarding distribution of information  </a:t>
            </a:r>
          </a:p>
        </p:txBody>
      </p:sp>
    </p:spTree>
    <p:extLst>
      <p:ext uri="{BB962C8B-B14F-4D97-AF65-F5344CB8AC3E}">
        <p14:creationId xmlns:p14="http://schemas.microsoft.com/office/powerpoint/2010/main" val="2374423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182FD-CF3D-4237-FFCC-87AFC2780C6F}"/>
              </a:ext>
            </a:extLst>
          </p:cNvPr>
          <p:cNvSpPr>
            <a:spLocks noGrp="1"/>
          </p:cNvSpPr>
          <p:nvPr>
            <p:ph type="title"/>
          </p:nvPr>
        </p:nvSpPr>
        <p:spPr>
          <a:solidFill>
            <a:schemeClr val="accent1">
              <a:lumMod val="40000"/>
              <a:lumOff val="60000"/>
            </a:schemeClr>
          </a:solidFill>
        </p:spPr>
        <p:txBody>
          <a:bodyPr/>
          <a:lstStyle/>
          <a:p>
            <a:r>
              <a:rPr lang="en-GB" dirty="0"/>
              <a:t>Voting </a:t>
            </a:r>
          </a:p>
        </p:txBody>
      </p:sp>
      <p:sp>
        <p:nvSpPr>
          <p:cNvPr id="3" name="Content Placeholder 2">
            <a:extLst>
              <a:ext uri="{FF2B5EF4-FFF2-40B4-BE49-F238E27FC236}">
                <a16:creationId xmlns:a16="http://schemas.microsoft.com/office/drawing/2014/main" id="{6F2635C9-A181-B87C-555A-8FD6AF7CEF01}"/>
              </a:ext>
            </a:extLst>
          </p:cNvPr>
          <p:cNvSpPr>
            <a:spLocks noGrp="1"/>
          </p:cNvSpPr>
          <p:nvPr>
            <p:ph idx="1"/>
          </p:nvPr>
        </p:nvSpPr>
        <p:spPr/>
        <p:txBody>
          <a:bodyPr/>
          <a:lstStyle/>
          <a:p>
            <a:r>
              <a:rPr lang="en-GB" dirty="0"/>
              <a:t>This is a critical factor in helping to select the best response for a variance in stakeholder engagement </a:t>
            </a:r>
          </a:p>
        </p:txBody>
      </p:sp>
    </p:spTree>
    <p:extLst>
      <p:ext uri="{BB962C8B-B14F-4D97-AF65-F5344CB8AC3E}">
        <p14:creationId xmlns:p14="http://schemas.microsoft.com/office/powerpoint/2010/main" val="3117609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53A8-57E1-7EB2-0F9D-93F6BFCB1744}"/>
              </a:ext>
            </a:extLst>
          </p:cNvPr>
          <p:cNvSpPr>
            <a:spLocks noGrp="1"/>
          </p:cNvSpPr>
          <p:nvPr>
            <p:ph type="title"/>
          </p:nvPr>
        </p:nvSpPr>
        <p:spPr>
          <a:solidFill>
            <a:schemeClr val="accent1">
              <a:lumMod val="40000"/>
              <a:lumOff val="60000"/>
            </a:schemeClr>
          </a:solidFill>
        </p:spPr>
        <p:txBody>
          <a:bodyPr/>
          <a:lstStyle/>
          <a:p>
            <a:r>
              <a:rPr lang="en-GB" dirty="0"/>
              <a:t>Meetings </a:t>
            </a:r>
          </a:p>
        </p:txBody>
      </p:sp>
      <p:sp>
        <p:nvSpPr>
          <p:cNvPr id="3" name="Content Placeholder 2">
            <a:extLst>
              <a:ext uri="{FF2B5EF4-FFF2-40B4-BE49-F238E27FC236}">
                <a16:creationId xmlns:a16="http://schemas.microsoft.com/office/drawing/2014/main" id="{5BE22B0A-C11C-2C6D-8D13-137F33103419}"/>
              </a:ext>
            </a:extLst>
          </p:cNvPr>
          <p:cNvSpPr>
            <a:spLocks noGrp="1"/>
          </p:cNvSpPr>
          <p:nvPr>
            <p:ph idx="1"/>
          </p:nvPr>
        </p:nvSpPr>
        <p:spPr/>
        <p:txBody>
          <a:bodyPr/>
          <a:lstStyle/>
          <a:p>
            <a:r>
              <a:rPr lang="en-GB" dirty="0"/>
              <a:t>The technique helps in gathering information regarding stakeholders from a large group either face to face or virtually </a:t>
            </a:r>
          </a:p>
        </p:txBody>
      </p:sp>
    </p:spTree>
    <p:extLst>
      <p:ext uri="{BB962C8B-B14F-4D97-AF65-F5344CB8AC3E}">
        <p14:creationId xmlns:p14="http://schemas.microsoft.com/office/powerpoint/2010/main" val="19741803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CC88-0AC5-A941-72B9-817CEF61DB7E}"/>
              </a:ext>
            </a:extLst>
          </p:cNvPr>
          <p:cNvSpPr>
            <a:spLocks noGrp="1"/>
          </p:cNvSpPr>
          <p:nvPr>
            <p:ph type="title"/>
          </p:nvPr>
        </p:nvSpPr>
        <p:spPr>
          <a:solidFill>
            <a:schemeClr val="accent1">
              <a:lumMod val="40000"/>
              <a:lumOff val="60000"/>
            </a:schemeClr>
          </a:solidFill>
        </p:spPr>
        <p:txBody>
          <a:bodyPr/>
          <a:lstStyle/>
          <a:p>
            <a:r>
              <a:rPr lang="en-GB" dirty="0"/>
              <a:t>Summary of stakeholder engagement </a:t>
            </a:r>
          </a:p>
        </p:txBody>
      </p:sp>
      <p:sp>
        <p:nvSpPr>
          <p:cNvPr id="3" name="Content Placeholder 2">
            <a:extLst>
              <a:ext uri="{FF2B5EF4-FFF2-40B4-BE49-F238E27FC236}">
                <a16:creationId xmlns:a16="http://schemas.microsoft.com/office/drawing/2014/main" id="{DA27E7F1-5F7A-D834-1B44-86EC0EA9EA41}"/>
              </a:ext>
            </a:extLst>
          </p:cNvPr>
          <p:cNvSpPr>
            <a:spLocks noGrp="1"/>
          </p:cNvSpPr>
          <p:nvPr>
            <p:ph idx="1"/>
          </p:nvPr>
        </p:nvSpPr>
        <p:spPr/>
        <p:txBody>
          <a:bodyPr/>
          <a:lstStyle/>
          <a:p>
            <a:pPr marL="0" indent="0">
              <a:buNone/>
            </a:pPr>
            <a:r>
              <a:rPr lang="en-GB" dirty="0"/>
              <a:t>The key benefits with proper stakeholder engagement are:</a:t>
            </a:r>
          </a:p>
          <a:p>
            <a:pPr marL="0" indent="0">
              <a:buNone/>
            </a:pPr>
            <a:r>
              <a:rPr lang="en-GB" dirty="0"/>
              <a:t>Offers prospects to refine the alignment of business practices with the social </a:t>
            </a:r>
          </a:p>
          <a:p>
            <a:pPr marL="0" indent="0">
              <a:buNone/>
            </a:pPr>
            <a:r>
              <a:rPr lang="en-GB" dirty="0"/>
              <a:t>Helps in driving long term sustainability of the organisation </a:t>
            </a:r>
          </a:p>
          <a:p>
            <a:pPr marL="0" indent="0">
              <a:buNone/>
            </a:pPr>
            <a:r>
              <a:rPr lang="en-GB" dirty="0"/>
              <a:t>Increases the shareholder values</a:t>
            </a:r>
          </a:p>
          <a:p>
            <a:pPr marL="0" indent="0">
              <a:buNone/>
            </a:pPr>
            <a:r>
              <a:rPr lang="en-GB" dirty="0"/>
              <a:t>Helps in competing in the constantly changing and increasing complex business environment </a:t>
            </a:r>
          </a:p>
          <a:p>
            <a:endParaRPr lang="en-GB" dirty="0"/>
          </a:p>
        </p:txBody>
      </p:sp>
    </p:spTree>
    <p:extLst>
      <p:ext uri="{BB962C8B-B14F-4D97-AF65-F5344CB8AC3E}">
        <p14:creationId xmlns:p14="http://schemas.microsoft.com/office/powerpoint/2010/main" val="1934324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7CC88-0AC5-A941-72B9-817CEF61DB7E}"/>
              </a:ext>
            </a:extLst>
          </p:cNvPr>
          <p:cNvSpPr>
            <a:spLocks noGrp="1"/>
          </p:cNvSpPr>
          <p:nvPr>
            <p:ph type="title"/>
          </p:nvPr>
        </p:nvSpPr>
        <p:spPr>
          <a:solidFill>
            <a:schemeClr val="accent1">
              <a:lumMod val="40000"/>
              <a:lumOff val="60000"/>
            </a:schemeClr>
          </a:solidFill>
        </p:spPr>
        <p:txBody>
          <a:bodyPr/>
          <a:lstStyle/>
          <a:p>
            <a:r>
              <a:rPr lang="en-GB" dirty="0"/>
              <a:t>Summary of stakeholder engagement </a:t>
            </a:r>
          </a:p>
        </p:txBody>
      </p:sp>
      <p:sp>
        <p:nvSpPr>
          <p:cNvPr id="3" name="Content Placeholder 2">
            <a:extLst>
              <a:ext uri="{FF2B5EF4-FFF2-40B4-BE49-F238E27FC236}">
                <a16:creationId xmlns:a16="http://schemas.microsoft.com/office/drawing/2014/main" id="{DA27E7F1-5F7A-D834-1B44-86EC0EA9EA41}"/>
              </a:ext>
            </a:extLst>
          </p:cNvPr>
          <p:cNvSpPr>
            <a:spLocks noGrp="1"/>
          </p:cNvSpPr>
          <p:nvPr>
            <p:ph idx="1"/>
          </p:nvPr>
        </p:nvSpPr>
        <p:spPr/>
        <p:txBody>
          <a:bodyPr/>
          <a:lstStyle/>
          <a:p>
            <a:r>
              <a:rPr lang="en-GB" dirty="0"/>
              <a:t>Development of market </a:t>
            </a:r>
          </a:p>
          <a:p>
            <a:r>
              <a:rPr lang="en-GB" dirty="0"/>
              <a:t>Improved risk management </a:t>
            </a:r>
          </a:p>
          <a:p>
            <a:r>
              <a:rPr lang="en-GB" dirty="0"/>
              <a:t>Innovation of new strategies, processes and products</a:t>
            </a:r>
          </a:p>
          <a:p>
            <a:r>
              <a:rPr lang="en-GB" dirty="0"/>
              <a:t>Enables systematic change towards development of the organisation </a:t>
            </a:r>
          </a:p>
        </p:txBody>
      </p:sp>
    </p:spTree>
    <p:extLst>
      <p:ext uri="{BB962C8B-B14F-4D97-AF65-F5344CB8AC3E}">
        <p14:creationId xmlns:p14="http://schemas.microsoft.com/office/powerpoint/2010/main" val="25412203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C0614-DA8F-9539-399A-724BFF1B7CCD}"/>
              </a:ext>
            </a:extLst>
          </p:cNvPr>
          <p:cNvSpPr>
            <a:spLocks noGrp="1"/>
          </p:cNvSpPr>
          <p:nvPr>
            <p:ph type="title"/>
          </p:nvPr>
        </p:nvSpPr>
        <p:spPr>
          <a:solidFill>
            <a:schemeClr val="accent1">
              <a:lumMod val="40000"/>
              <a:lumOff val="60000"/>
            </a:schemeClr>
          </a:solidFill>
        </p:spPr>
        <p:txBody>
          <a:bodyPr/>
          <a:lstStyle/>
          <a:p>
            <a:r>
              <a:rPr lang="en-GB" dirty="0"/>
              <a:t>Key risks of not engaging stakeholders </a:t>
            </a:r>
          </a:p>
        </p:txBody>
      </p:sp>
      <p:sp>
        <p:nvSpPr>
          <p:cNvPr id="3" name="Content Placeholder 2">
            <a:extLst>
              <a:ext uri="{FF2B5EF4-FFF2-40B4-BE49-F238E27FC236}">
                <a16:creationId xmlns:a16="http://schemas.microsoft.com/office/drawing/2014/main" id="{F03F413E-241B-0931-46B9-9D06C955900D}"/>
              </a:ext>
            </a:extLst>
          </p:cNvPr>
          <p:cNvSpPr>
            <a:spLocks noGrp="1"/>
          </p:cNvSpPr>
          <p:nvPr>
            <p:ph idx="1"/>
          </p:nvPr>
        </p:nvSpPr>
        <p:spPr/>
        <p:txBody>
          <a:bodyPr/>
          <a:lstStyle/>
          <a:p>
            <a:r>
              <a:rPr lang="en-GB" dirty="0"/>
              <a:t>Ambiguity of result </a:t>
            </a:r>
          </a:p>
          <a:p>
            <a:r>
              <a:rPr lang="en-GB" dirty="0"/>
              <a:t>Digression and diversion of resources </a:t>
            </a:r>
          </a:p>
          <a:p>
            <a:r>
              <a:rPr lang="en-GB" dirty="0"/>
              <a:t>Divisions and factions within all the levels, silo thinking </a:t>
            </a:r>
          </a:p>
          <a:p>
            <a:r>
              <a:rPr lang="en-GB" dirty="0"/>
              <a:t>Emotional Incompetence</a:t>
            </a:r>
          </a:p>
          <a:p>
            <a:r>
              <a:rPr lang="en-GB" dirty="0"/>
              <a:t>Possibility of reactive planning </a:t>
            </a:r>
          </a:p>
          <a:p>
            <a:r>
              <a:rPr lang="en-GB" dirty="0"/>
              <a:t>Unethical or unprofessional behaviour </a:t>
            </a:r>
          </a:p>
        </p:txBody>
      </p:sp>
    </p:spTree>
    <p:extLst>
      <p:ext uri="{BB962C8B-B14F-4D97-AF65-F5344CB8AC3E}">
        <p14:creationId xmlns:p14="http://schemas.microsoft.com/office/powerpoint/2010/main" val="317761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3789040"/>
            <a:ext cx="11089232" cy="1656184"/>
          </a:xfrm>
        </p:spPr>
        <p:txBody>
          <a:bodyPr/>
          <a:lstStyle/>
          <a:p>
            <a:pPr algn="just" eaLnBrk="1" hangingPunct="1"/>
            <a:r>
              <a:rPr lang="en-GB" altLang="en-US" sz="3200" b="1" dirty="0">
                <a:solidFill>
                  <a:schemeClr val="tx2">
                    <a:lumMod val="75000"/>
                  </a:schemeClr>
                </a:solidFill>
              </a:rPr>
              <a:t>Do you have any question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87888" y="1117036"/>
            <a:ext cx="2492896" cy="2492896"/>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A9A5-9165-CED5-1FD2-6AFD6C8FC9F1}"/>
              </a:ext>
            </a:extLst>
          </p:cNvPr>
          <p:cNvSpPr>
            <a:spLocks noGrp="1"/>
          </p:cNvSpPr>
          <p:nvPr>
            <p:ph type="title"/>
          </p:nvPr>
        </p:nvSpPr>
        <p:spPr/>
        <p:txBody>
          <a:bodyPr/>
          <a:lstStyle/>
          <a:p>
            <a:r>
              <a:rPr lang="en-GB" dirty="0"/>
              <a:t>Next Week Plan </a:t>
            </a:r>
          </a:p>
        </p:txBody>
      </p:sp>
      <p:sp>
        <p:nvSpPr>
          <p:cNvPr id="3" name="Content Placeholder 2">
            <a:extLst>
              <a:ext uri="{FF2B5EF4-FFF2-40B4-BE49-F238E27FC236}">
                <a16:creationId xmlns:a16="http://schemas.microsoft.com/office/drawing/2014/main" id="{6CC0C28E-62C7-EBAD-92A7-BE3A1F280BE3}"/>
              </a:ext>
            </a:extLst>
          </p:cNvPr>
          <p:cNvSpPr>
            <a:spLocks noGrp="1"/>
          </p:cNvSpPr>
          <p:nvPr>
            <p:ph idx="1"/>
          </p:nvPr>
        </p:nvSpPr>
        <p:spPr/>
        <p:txBody>
          <a:bodyPr/>
          <a:lstStyle/>
          <a:p>
            <a:r>
              <a:rPr lang="en-GB" dirty="0"/>
              <a:t>Week 9 Assessment workshop and support </a:t>
            </a:r>
          </a:p>
        </p:txBody>
      </p:sp>
    </p:spTree>
    <p:extLst>
      <p:ext uri="{BB962C8B-B14F-4D97-AF65-F5344CB8AC3E}">
        <p14:creationId xmlns:p14="http://schemas.microsoft.com/office/powerpoint/2010/main" val="977906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464496" cy="21308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Enjoy the rest of the week and 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par>
                          <p:cTn id="21" fill="hold">
                            <p:stCondLst>
                              <p:cond delay="2000"/>
                            </p:stCondLst>
                            <p:childTnLst>
                              <p:par>
                                <p:cTn id="22" presetID="53" presetClass="entr" presetSubtype="16"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Effect transition="in" filter="fade">
                                      <p:cBhvr>
                                        <p:cTn id="2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0B76-520A-930E-6749-93C48D5C15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D620A8-DB5B-5807-FDEA-3C95FA63E5D9}"/>
              </a:ext>
            </a:extLst>
          </p:cNvPr>
          <p:cNvSpPr>
            <a:spLocks noGrp="1"/>
          </p:cNvSpPr>
          <p:nvPr>
            <p:ph idx="1"/>
          </p:nvPr>
        </p:nvSpPr>
        <p:spPr/>
        <p:txBody>
          <a:bodyPr/>
          <a:lstStyle/>
          <a:p>
            <a:pPr algn="l"/>
            <a:r>
              <a:rPr lang="en-US" sz="1400" b="0" i="0" dirty="0">
                <a:effectLst/>
                <a:latin typeface="Arial" panose="020B0604020202020204" pitchFamily="34" charset="0"/>
                <a:cs typeface="Arial" panose="020B0604020202020204" pitchFamily="34" charset="0"/>
              </a:rPr>
              <a:t>Brown, S. T. (2009). Conflict management in projects. Retrieved on 21/09/09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http://www.globalknowledge.com/training/</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generic.asp?pageid</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=1644&amp;country=</a:t>
            </a:r>
            <a:r>
              <a:rPr lang="en-US" sz="1400" b="0" i="0" u="none" strike="noStrike" dirty="0" err="1">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United+States</a:t>
            </a:r>
            <a:r>
              <a:rPr lang="en-US" sz="1400" b="0" i="0" u="none" strike="noStrike"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r>
              <a:rPr lang="en-US" sz="1400" b="0" i="0" dirty="0">
                <a:effectLst/>
                <a:latin typeface="Arial" panose="020B0604020202020204" pitchFamily="34" charset="0"/>
                <a:cs typeface="Arial" panose="020B0604020202020204" pitchFamily="34" charset="0"/>
              </a:rPr>
              <a:t>.</a:t>
            </a:r>
          </a:p>
          <a:p>
            <a:pPr algn="l"/>
            <a:r>
              <a:rPr lang="en-US" sz="1400" b="0" i="0" dirty="0" err="1">
                <a:effectLst/>
                <a:latin typeface="Arial" panose="020B0604020202020204" pitchFamily="34" charset="0"/>
                <a:cs typeface="Arial" panose="020B0604020202020204" pitchFamily="34" charset="0"/>
              </a:rPr>
              <a:t>Burtonshaw</a:t>
            </a:r>
            <a:r>
              <a:rPr lang="en-US" sz="1400" b="0" i="0" dirty="0">
                <a:effectLst/>
                <a:latin typeface="Arial" panose="020B0604020202020204" pitchFamily="34" charset="0"/>
                <a:cs typeface="Arial" panose="020B0604020202020204" pitchFamily="34" charset="0"/>
              </a:rPr>
              <a:t>-Gunn, S. A. (2008). The essential management toolbox. Chichester, West Sussex: John Wiley &amp; Sons, Ltd.</a:t>
            </a:r>
          </a:p>
          <a:p>
            <a:pPr algn="l"/>
            <a:r>
              <a:rPr lang="en-US" sz="1400" b="0" i="0" dirty="0">
                <a:effectLst/>
                <a:latin typeface="Arial" panose="020B0604020202020204" pitchFamily="34" charset="0"/>
                <a:cs typeface="Arial" panose="020B0604020202020204" pitchFamily="34" charset="0"/>
              </a:rPr>
              <a:t>Carr, D. K., Hard, K. J., &amp; </a:t>
            </a:r>
            <a:r>
              <a:rPr lang="en-US" sz="1400" b="0" i="0" dirty="0" err="1">
                <a:effectLst/>
                <a:latin typeface="Arial" panose="020B0604020202020204" pitchFamily="34" charset="0"/>
                <a:cs typeface="Arial" panose="020B0604020202020204" pitchFamily="34" charset="0"/>
              </a:rPr>
              <a:t>Trahant</a:t>
            </a:r>
            <a:r>
              <a:rPr lang="en-US" sz="1400" b="0" i="0" dirty="0">
                <a:effectLst/>
                <a:latin typeface="Arial" panose="020B0604020202020204" pitchFamily="34" charset="0"/>
                <a:cs typeface="Arial" panose="020B0604020202020204" pitchFamily="34" charset="0"/>
              </a:rPr>
              <a:t>, W. J. (1996). Managing the change process. New York: McGraw Hill.</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http://www.infoq.com/articles/Interview-Johnson-Standish-CHAOS﻿</a:t>
            </a:r>
            <a:r>
              <a:rPr lang="en-US" sz="1400" b="0" i="0" dirty="0">
                <a:effectLst/>
                <a:latin typeface="Arial" panose="020B0604020202020204" pitchFamily="34" charset="0"/>
                <a:cs typeface="Arial" panose="020B0604020202020204" pitchFamily="34" charset="0"/>
              </a:rPr>
              <a:t>.</a:t>
            </a:r>
          </a:p>
          <a:p>
            <a:r>
              <a:rPr lang="en-GB" sz="1400" kern="0" dirty="0">
                <a:effectLst/>
                <a:latin typeface="Arial" panose="020B0604020202020204" pitchFamily="34" charset="0"/>
                <a:ea typeface="Times New Roman" panose="02020603050405020304" pitchFamily="18" charset="0"/>
                <a:cs typeface="Arial" panose="020B0604020202020204" pitchFamily="34" charset="0"/>
              </a:rPr>
              <a:t>Christopher, M., Payne, A., &amp; Ballantyne, D. (2013). Relationship Marketing: Creating Stakeholder Value. Saint Louis: Taylor and Francis.   </a:t>
            </a:r>
            <a:endParaRPr lang="en-US" sz="1400" b="0" i="0" dirty="0">
              <a:effectLst/>
              <a:latin typeface="Arial" panose="020B0604020202020204" pitchFamily="34" charset="0"/>
              <a:cs typeface="Arial" panose="020B0604020202020204" pitchFamily="34" charset="0"/>
            </a:endParaRPr>
          </a:p>
          <a:p>
            <a:pPr algn="l"/>
            <a:r>
              <a:rPr lang="en-US" sz="1400" b="0" i="0" dirty="0">
                <a:effectLst/>
                <a:latin typeface="Arial" panose="020B0604020202020204" pitchFamily="34" charset="0"/>
                <a:cs typeface="Arial" panose="020B0604020202020204" pitchFamily="34" charset="0"/>
              </a:rPr>
              <a:t>Heathfield, S. M. (2009). Listen with your eyes.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http://humanresources.about.com/od/interpersonalcommunicatio1/a/nonverbal_com.htm﻿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Mind Tools Ltd. (1995–2009). The seven habits of highly effective people. Retrieved on 26/10/09 from</a:t>
            </a:r>
            <a:br>
              <a:rPr lang="en-US" sz="1400" b="0" i="0" dirty="0">
                <a:effectLst/>
                <a:latin typeface="Arial" panose="020B0604020202020204" pitchFamily="34" charset="0"/>
                <a:cs typeface="Arial" panose="020B0604020202020204" pitchFamily="34" charset="0"/>
              </a:rPr>
            </a:br>
            <a:r>
              <a:rPr lang="en-US" sz="1400" b="0" i="0" u="none" strike="noStrike" dirty="0">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http://www.mindtools.com/pages/article/newLDR_79.htm﻿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Morris, R. A., &amp; McWhorter, S. B. (2008). Project management that works. New York: </a:t>
            </a:r>
            <a:r>
              <a:rPr lang="en-US" sz="1400" b="0" i="0" dirty="0" err="1">
                <a:effectLst/>
                <a:latin typeface="Arial" panose="020B0604020202020204" pitchFamily="34" charset="0"/>
                <a:cs typeface="Arial" panose="020B0604020202020204" pitchFamily="34" charset="0"/>
              </a:rPr>
              <a:t>Amacom</a:t>
            </a:r>
            <a:r>
              <a:rPr lang="en-US" sz="1400" b="0" i="0" dirty="0">
                <a:effectLst/>
                <a:latin typeface="Arial" panose="020B0604020202020204" pitchFamily="34" charset="0"/>
                <a:cs typeface="Arial" panose="020B0604020202020204" pitchFamily="34" charset="0"/>
              </a:rPr>
              <a:t>.</a:t>
            </a:r>
          </a:p>
          <a:p>
            <a:pPr algn="l"/>
            <a:r>
              <a:rPr lang="en-US" sz="1400" b="0" i="0" dirty="0">
                <a:effectLst/>
                <a:latin typeface="Arial" panose="020B0604020202020204" pitchFamily="34" charset="0"/>
                <a:cs typeface="Arial" panose="020B0604020202020204" pitchFamily="34" charset="0"/>
              </a:rPr>
              <a:t>Project Management Institute. (2008). A guide to the project management body of knowledge (PMBOK</a:t>
            </a:r>
            <a:r>
              <a:rPr lang="en-US" sz="1400" b="0" i="0" baseline="30000" dirty="0">
                <a:effectLst/>
                <a:latin typeface="Arial" panose="020B0604020202020204" pitchFamily="34" charset="0"/>
                <a:cs typeface="Arial" panose="020B0604020202020204" pitchFamily="34" charset="0"/>
              </a:rPr>
              <a:t>®</a:t>
            </a:r>
            <a:r>
              <a:rPr lang="en-US" sz="1400" b="0" i="0" dirty="0">
                <a:effectLst/>
                <a:latin typeface="Arial" panose="020B0604020202020204" pitchFamily="34" charset="0"/>
                <a:cs typeface="Arial" panose="020B0604020202020204" pitchFamily="34" charset="0"/>
              </a:rPr>
              <a:t> Guide) (Fourth ed.). Newtown Square, PA: Project Management Institute.</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17348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5159</TotalTime>
  <Words>1398</Words>
  <Application>Microsoft Office PowerPoint</Application>
  <PresentationFormat>Widescreen</PresentationFormat>
  <Paragraphs>112</Paragraphs>
  <Slides>31</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Myriad Pro</vt:lpstr>
      <vt:lpstr>Aharoni</vt:lpstr>
      <vt:lpstr>Arial</vt:lpstr>
      <vt:lpstr>Calibri</vt:lpstr>
      <vt:lpstr>Symbol</vt:lpstr>
      <vt:lpstr>Verdana</vt:lpstr>
      <vt:lpstr>Wingdings</vt:lpstr>
      <vt:lpstr>20140311PresentationUWTSDTemplate</vt:lpstr>
      <vt:lpstr>LCLM5001</vt:lpstr>
      <vt:lpstr>Class Management </vt:lpstr>
      <vt:lpstr>Learning outcome </vt:lpstr>
      <vt:lpstr>Lesson Planning  </vt:lpstr>
      <vt:lpstr>Stakeholder engagement </vt:lpstr>
      <vt:lpstr>Other tools and techniques </vt:lpstr>
      <vt:lpstr>Questionnaires or surveys </vt:lpstr>
      <vt:lpstr>Brainstorming </vt:lpstr>
      <vt:lpstr>Brain writing </vt:lpstr>
      <vt:lpstr>Stakeholder analysis </vt:lpstr>
      <vt:lpstr>Stakeholder analysis </vt:lpstr>
      <vt:lpstr>Stakeholder analysis </vt:lpstr>
      <vt:lpstr>Stakeholder cube </vt:lpstr>
      <vt:lpstr>Stakeholder cube </vt:lpstr>
      <vt:lpstr>Break </vt:lpstr>
      <vt:lpstr>Session 2 </vt:lpstr>
      <vt:lpstr>Directions of influence </vt:lpstr>
      <vt:lpstr>Prioritisation </vt:lpstr>
      <vt:lpstr>Root cause analysis </vt:lpstr>
      <vt:lpstr>Assumptions and constraint analysis </vt:lpstr>
      <vt:lpstr>Mind mapping </vt:lpstr>
      <vt:lpstr>Feedback/presentation</vt:lpstr>
      <vt:lpstr>Voting </vt:lpstr>
      <vt:lpstr>Meetings </vt:lpstr>
      <vt:lpstr>Summary of stakeholder engagement </vt:lpstr>
      <vt:lpstr>Summary of stakeholder engagement </vt:lpstr>
      <vt:lpstr>Key risks of not engaging stakeholders </vt:lpstr>
      <vt:lpstr>Do you have any question  ?</vt:lpstr>
      <vt:lpstr>Next Week Plan </vt:lpstr>
      <vt:lpstr>Any Questions?</vt:lpstr>
      <vt:lpstr>References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320</cp:revision>
  <cp:lastPrinted>2018-07-09T15:27:01Z</cp:lastPrinted>
  <dcterms:created xsi:type="dcterms:W3CDTF">2002-10-07T19:43:58Z</dcterms:created>
  <dcterms:modified xsi:type="dcterms:W3CDTF">2025-12-11T16:56:32Z</dcterms:modified>
</cp:coreProperties>
</file>