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0275213" cy="42803763"/>
  <p:notesSz cx="6669088" cy="9753600"/>
  <p:defaultTextStyle>
    <a:defPPr>
      <a:defRPr lang="en-US"/>
    </a:defPPr>
    <a:lvl1pPr marL="0" algn="l" defTabSz="4175735" rtl="0" eaLnBrk="1" latinLnBrk="0" hangingPunct="1">
      <a:defRPr sz="8175" kern="1200">
        <a:solidFill>
          <a:schemeClr val="tx1"/>
        </a:solidFill>
        <a:latin typeface="+mn-lt"/>
        <a:ea typeface="+mn-ea"/>
        <a:cs typeface="+mn-cs"/>
      </a:defRPr>
    </a:lvl1pPr>
    <a:lvl2pPr marL="2087867" algn="l" defTabSz="4175735" rtl="0" eaLnBrk="1" latinLnBrk="0" hangingPunct="1">
      <a:defRPr sz="8175" kern="1200">
        <a:solidFill>
          <a:schemeClr val="tx1"/>
        </a:solidFill>
        <a:latin typeface="+mn-lt"/>
        <a:ea typeface="+mn-ea"/>
        <a:cs typeface="+mn-cs"/>
      </a:defRPr>
    </a:lvl2pPr>
    <a:lvl3pPr marL="4175735" algn="l" defTabSz="4175735" rtl="0" eaLnBrk="1" latinLnBrk="0" hangingPunct="1">
      <a:defRPr sz="8175" kern="1200">
        <a:solidFill>
          <a:schemeClr val="tx1"/>
        </a:solidFill>
        <a:latin typeface="+mn-lt"/>
        <a:ea typeface="+mn-ea"/>
        <a:cs typeface="+mn-cs"/>
      </a:defRPr>
    </a:lvl3pPr>
    <a:lvl4pPr marL="6263602" algn="l" defTabSz="4175735" rtl="0" eaLnBrk="1" latinLnBrk="0" hangingPunct="1">
      <a:defRPr sz="8175" kern="1200">
        <a:solidFill>
          <a:schemeClr val="tx1"/>
        </a:solidFill>
        <a:latin typeface="+mn-lt"/>
        <a:ea typeface="+mn-ea"/>
        <a:cs typeface="+mn-cs"/>
      </a:defRPr>
    </a:lvl4pPr>
    <a:lvl5pPr marL="8351469" algn="l" defTabSz="4175735" rtl="0" eaLnBrk="1" latinLnBrk="0" hangingPunct="1">
      <a:defRPr sz="8175" kern="1200">
        <a:solidFill>
          <a:schemeClr val="tx1"/>
        </a:solidFill>
        <a:latin typeface="+mn-lt"/>
        <a:ea typeface="+mn-ea"/>
        <a:cs typeface="+mn-cs"/>
      </a:defRPr>
    </a:lvl5pPr>
    <a:lvl6pPr marL="10439336" algn="l" defTabSz="4175735" rtl="0" eaLnBrk="1" latinLnBrk="0" hangingPunct="1">
      <a:defRPr sz="8175" kern="1200">
        <a:solidFill>
          <a:schemeClr val="tx1"/>
        </a:solidFill>
        <a:latin typeface="+mn-lt"/>
        <a:ea typeface="+mn-ea"/>
        <a:cs typeface="+mn-cs"/>
      </a:defRPr>
    </a:lvl6pPr>
    <a:lvl7pPr marL="12527205" algn="l" defTabSz="4175735" rtl="0" eaLnBrk="1" latinLnBrk="0" hangingPunct="1">
      <a:defRPr sz="8175" kern="1200">
        <a:solidFill>
          <a:schemeClr val="tx1"/>
        </a:solidFill>
        <a:latin typeface="+mn-lt"/>
        <a:ea typeface="+mn-ea"/>
        <a:cs typeface="+mn-cs"/>
      </a:defRPr>
    </a:lvl7pPr>
    <a:lvl8pPr marL="14615072" algn="l" defTabSz="4175735" rtl="0" eaLnBrk="1" latinLnBrk="0" hangingPunct="1">
      <a:defRPr sz="8175" kern="1200">
        <a:solidFill>
          <a:schemeClr val="tx1"/>
        </a:solidFill>
        <a:latin typeface="+mn-lt"/>
        <a:ea typeface="+mn-ea"/>
        <a:cs typeface="+mn-cs"/>
      </a:defRPr>
    </a:lvl8pPr>
    <a:lvl9pPr marL="16702939" algn="l" defTabSz="4175735" rtl="0" eaLnBrk="1" latinLnBrk="0" hangingPunct="1">
      <a:defRPr sz="817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82" userDrawn="1">
          <p15:clr>
            <a:srgbClr val="A4A3A4"/>
          </p15:clr>
        </p15:guide>
        <p15:guide id="2" pos="9536"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nwen Aran Jones (1702353)" initials="TAJ(" lastIdx="1" clrIdx="0">
    <p:extLst>
      <p:ext uri="{19B8F6BF-5375-455C-9EA6-DF929625EA0E}">
        <p15:presenceInfo xmlns:p15="http://schemas.microsoft.com/office/powerpoint/2012/main" userId="S::1702353@student.uwtsd.ac.uk::ce544dc5-55f2-4961-a01f-287f1d18f21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8219" autoAdjust="0"/>
    <p:restoredTop sz="99252" autoAdjust="0"/>
  </p:normalViewPr>
  <p:slideViewPr>
    <p:cSldViewPr>
      <p:cViewPr>
        <p:scale>
          <a:sx n="39" d="100"/>
          <a:sy n="39" d="100"/>
        </p:scale>
        <p:origin x="984" y="-1048"/>
      </p:cViewPr>
      <p:guideLst>
        <p:guide orient="horz" pos="13482"/>
        <p:guide pos="953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oleObject" Target="file:////Users/tanjones/Desktop/What%20is%20the%20Public&#8217;s%20Knowledge%20and%20Perception%20of%20Sport%20Therapy_%20Undergraduate%20research.(1-50).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tanjones/Desktop/What%20is%20the%20Public&#8217;s%20Knowledge%20and%20Perception%20of%20Sport%20Therapy_%20Undergraduate%20research.(1-50).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tanjones/Desktop/What%20is%20the%20Public&#8217;s%20Knowledge%20and%20Perception%20of%20Sport%20Therapy_%20Undergraduate%20research.(1-50).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840" b="1" i="0" u="none" strike="noStrike" kern="1200" baseline="0">
                <a:solidFill>
                  <a:schemeClr val="tx2"/>
                </a:solidFill>
                <a:latin typeface="+mn-lt"/>
                <a:ea typeface="+mn-ea"/>
                <a:cs typeface="+mn-cs"/>
              </a:defRPr>
            </a:pPr>
            <a:r>
              <a:rPr lang="en-GB" sz="3840" dirty="0"/>
              <a:t>The quality of service </a:t>
            </a:r>
          </a:p>
        </c:rich>
      </c:tx>
      <c:layout>
        <c:manualLayout>
          <c:xMode val="edge"/>
          <c:yMode val="edge"/>
          <c:x val="0.28367585028198206"/>
          <c:y val="7.8409243153236968E-3"/>
        </c:manualLayout>
      </c:layout>
      <c:overlay val="0"/>
      <c:spPr>
        <a:noFill/>
        <a:ln>
          <a:noFill/>
        </a:ln>
        <a:effectLst/>
      </c:spPr>
      <c:txPr>
        <a:bodyPr rot="0" spcFirstLastPara="1" vertOverflow="ellipsis" vert="horz" wrap="square" anchor="ctr" anchorCtr="1"/>
        <a:lstStyle/>
        <a:p>
          <a:pPr>
            <a:defRPr sz="3840" b="1" i="0" u="none" strike="noStrike" kern="1200" baseline="0">
              <a:solidFill>
                <a:schemeClr val="tx2"/>
              </a:solidFill>
              <a:latin typeface="+mn-lt"/>
              <a:ea typeface="+mn-ea"/>
              <a:cs typeface="+mn-cs"/>
            </a:defRPr>
          </a:pPr>
          <a:endParaRPr lang="en-US"/>
        </a:p>
      </c:txPr>
    </c:title>
    <c:autoTitleDeleted val="0"/>
    <c:plotArea>
      <c:layout/>
      <c:pieChart>
        <c:varyColors val="1"/>
        <c:ser>
          <c:idx val="0"/>
          <c:order val="0"/>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1-D214-9E4E-B9F7-9375AC01FE2B}"/>
              </c:ext>
            </c:extLst>
          </c:dPt>
          <c:dPt>
            <c:idx val="1"/>
            <c:bubble3D val="0"/>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D214-9E4E-B9F7-9375AC01FE2B}"/>
              </c:ext>
            </c:extLst>
          </c:dPt>
          <c:dPt>
            <c:idx val="2"/>
            <c:bubble3D val="0"/>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5-D214-9E4E-B9F7-9375AC01FE2B}"/>
              </c:ext>
            </c:extLst>
          </c:dPt>
          <c:dLbls>
            <c:spPr>
              <a:noFill/>
              <a:ln>
                <a:noFill/>
              </a:ln>
              <a:effectLst/>
            </c:spPr>
            <c:txPr>
              <a:bodyPr rot="0" spcFirstLastPara="1" vertOverflow="ellipsis" vert="horz" wrap="square" anchor="ctr" anchorCtr="1"/>
              <a:lstStyle/>
              <a:p>
                <a:pPr>
                  <a:defRPr sz="3840" b="0" i="0" u="none" strike="noStrike" kern="1200" baseline="0">
                    <a:solidFill>
                      <a:schemeClr val="tx2"/>
                    </a:solidFill>
                    <a:latin typeface="+mn-lt"/>
                    <a:ea typeface="+mn-ea"/>
                    <a:cs typeface="+mn-cs"/>
                  </a:defRPr>
                </a:pPr>
                <a:endParaRPr lang="en-US"/>
              </a:p>
            </c:txPr>
            <c:dLblPos val="outEnd"/>
            <c:showLegendKey val="0"/>
            <c:showVal val="1"/>
            <c:showCatName val="0"/>
            <c:showSerName val="0"/>
            <c:showPercent val="0"/>
            <c:showBubbleSize val="0"/>
            <c:showLeaderLines val="1"/>
            <c:leaderLines>
              <c:spPr>
                <a:ln w="9525">
                  <a:solidFill>
                    <a:schemeClr val="tx2">
                      <a:lumMod val="35000"/>
                      <a:lumOff val="65000"/>
                    </a:schemeClr>
                  </a:solidFill>
                </a:ln>
                <a:effectLst/>
              </c:spPr>
            </c:leaderLines>
            <c:extLst>
              <c:ext xmlns:c15="http://schemas.microsoft.com/office/drawing/2012/chart" uri="{CE6537A1-D6FC-4f65-9D91-7224C49458BB}"/>
            </c:extLst>
          </c:dLbls>
          <c:cat>
            <c:strRef>
              <c:f>'Percentages '!$A$40:$A$42</c:f>
              <c:strCache>
                <c:ptCount val="3"/>
                <c:pt idx="0">
                  <c:v>Neutral</c:v>
                </c:pt>
                <c:pt idx="1">
                  <c:v>Rather Positive </c:v>
                </c:pt>
                <c:pt idx="2">
                  <c:v>Definitely Positive</c:v>
                </c:pt>
              </c:strCache>
            </c:strRef>
          </c:cat>
          <c:val>
            <c:numRef>
              <c:f>'Percentages '!$B$40:$B$42</c:f>
              <c:numCache>
                <c:formatCode>0%</c:formatCode>
                <c:ptCount val="3"/>
                <c:pt idx="0">
                  <c:v>0.04</c:v>
                </c:pt>
                <c:pt idx="1">
                  <c:v>0.14000000000000001</c:v>
                </c:pt>
                <c:pt idx="2">
                  <c:v>0.28000000000000003</c:v>
                </c:pt>
              </c:numCache>
            </c:numRef>
          </c:val>
          <c:extLst>
            <c:ext xmlns:c16="http://schemas.microsoft.com/office/drawing/2014/chart" uri="{C3380CC4-5D6E-409C-BE32-E72D297353CC}">
              <c16:uniqueId val="{00000006-D214-9E4E-B9F7-9375AC01FE2B}"/>
            </c:ext>
          </c:extLst>
        </c:ser>
        <c:dLbls>
          <c:dLblPos val="outEnd"/>
          <c:showLegendKey val="0"/>
          <c:showVal val="1"/>
          <c:showCatName val="0"/>
          <c:showSerName val="0"/>
          <c:showPercent val="0"/>
          <c:showBubbleSize val="0"/>
          <c:showLeaderLines val="1"/>
        </c:dLbls>
        <c:firstSliceAng val="0"/>
      </c:pieChart>
      <c:spPr>
        <a:noFill/>
        <a:ln>
          <a:noFill/>
        </a:ln>
        <a:effectLst/>
      </c:spPr>
    </c:plotArea>
    <c:legend>
      <c:legendPos val="b"/>
      <c:layout>
        <c:manualLayout>
          <c:xMode val="edge"/>
          <c:yMode val="edge"/>
          <c:x val="5.1504946152380986E-2"/>
          <c:y val="0.77719685667119687"/>
          <c:w val="0.94849505384761901"/>
          <c:h val="0.21057491451071919"/>
        </c:manualLayout>
      </c:layout>
      <c:overlay val="0"/>
      <c:spPr>
        <a:noFill/>
        <a:ln>
          <a:noFill/>
        </a:ln>
        <a:effectLst/>
      </c:spPr>
      <c:txPr>
        <a:bodyPr rot="0" spcFirstLastPara="1" vertOverflow="ellipsis" vert="horz" wrap="square" anchor="ctr" anchorCtr="1"/>
        <a:lstStyle/>
        <a:p>
          <a:pPr>
            <a:defRPr sz="3200" b="0" i="0" u="none" strike="noStrike" kern="1200" baseline="0">
              <a:solidFill>
                <a:schemeClr val="tx2"/>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384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840" b="1" i="0" u="none" strike="noStrike" kern="1200" baseline="0">
                <a:solidFill>
                  <a:schemeClr val="tx2"/>
                </a:solidFill>
                <a:latin typeface="+mn-lt"/>
                <a:ea typeface="+mn-ea"/>
                <a:cs typeface="+mn-cs"/>
              </a:defRPr>
            </a:pPr>
            <a:r>
              <a:rPr lang="en-US" dirty="0"/>
              <a:t>Who are you most likely to see if you have an injury?</a:t>
            </a:r>
          </a:p>
        </c:rich>
      </c:tx>
      <c:overlay val="0"/>
      <c:spPr>
        <a:noFill/>
        <a:ln>
          <a:noFill/>
        </a:ln>
        <a:effectLst/>
      </c:spPr>
      <c:txPr>
        <a:bodyPr rot="0" spcFirstLastPara="1" vertOverflow="ellipsis" vert="horz" wrap="square" anchor="ctr" anchorCtr="1"/>
        <a:lstStyle/>
        <a:p>
          <a:pPr>
            <a:defRPr sz="3840" b="1" i="0" u="none" strike="noStrike" kern="1200" baseline="0">
              <a:solidFill>
                <a:schemeClr val="tx2"/>
              </a:solidFill>
              <a:latin typeface="+mn-lt"/>
              <a:ea typeface="+mn-ea"/>
              <a:cs typeface="+mn-cs"/>
            </a:defRPr>
          </a:pPr>
          <a:endParaRPr lang="en-US"/>
        </a:p>
      </c:txPr>
    </c:title>
    <c:autoTitleDeleted val="0"/>
    <c:plotArea>
      <c:layout/>
      <c:pieChart>
        <c:varyColors val="1"/>
        <c:ser>
          <c:idx val="0"/>
          <c:order val="0"/>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1-A66D-7645-BE7E-F7E797E9DAF8}"/>
              </c:ext>
            </c:extLst>
          </c:dPt>
          <c:dPt>
            <c:idx val="1"/>
            <c:bubble3D val="0"/>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A66D-7645-BE7E-F7E797E9DAF8}"/>
              </c:ext>
            </c:extLst>
          </c:dPt>
          <c:dPt>
            <c:idx val="2"/>
            <c:bubble3D val="0"/>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5-A66D-7645-BE7E-F7E797E9DAF8}"/>
              </c:ext>
            </c:extLst>
          </c:dPt>
          <c:dPt>
            <c:idx val="3"/>
            <c:bubble3D val="0"/>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7-A66D-7645-BE7E-F7E797E9DAF8}"/>
              </c:ext>
            </c:extLst>
          </c:dPt>
          <c:dLbls>
            <c:spPr>
              <a:noFill/>
              <a:ln>
                <a:noFill/>
              </a:ln>
              <a:effectLst/>
            </c:spPr>
            <c:txPr>
              <a:bodyPr rot="0" spcFirstLastPara="1" vertOverflow="ellipsis" vert="horz" wrap="square" anchor="ctr" anchorCtr="1"/>
              <a:lstStyle/>
              <a:p>
                <a:pPr>
                  <a:defRPr sz="3840" b="0" i="0" u="none" strike="noStrike" kern="1200" baseline="0">
                    <a:solidFill>
                      <a:schemeClr val="tx2"/>
                    </a:solidFill>
                    <a:latin typeface="+mn-lt"/>
                    <a:ea typeface="+mn-ea"/>
                    <a:cs typeface="+mn-cs"/>
                  </a:defRPr>
                </a:pPr>
                <a:endParaRPr lang="en-US"/>
              </a:p>
            </c:txPr>
            <c:dLblPos val="outEnd"/>
            <c:showLegendKey val="0"/>
            <c:showVal val="1"/>
            <c:showCatName val="0"/>
            <c:showSerName val="0"/>
            <c:showPercent val="0"/>
            <c:showBubbleSize val="0"/>
            <c:showLeaderLines val="1"/>
            <c:leaderLines>
              <c:spPr>
                <a:ln w="9525">
                  <a:solidFill>
                    <a:schemeClr val="tx2">
                      <a:lumMod val="35000"/>
                      <a:lumOff val="65000"/>
                    </a:schemeClr>
                  </a:solidFill>
                </a:ln>
                <a:effectLst/>
              </c:spPr>
            </c:leaderLines>
            <c:extLst>
              <c:ext xmlns:c15="http://schemas.microsoft.com/office/drawing/2012/chart" uri="{CE6537A1-D6FC-4f65-9D91-7224C49458BB}"/>
            </c:extLst>
          </c:dLbls>
          <c:cat>
            <c:strRef>
              <c:f>'Percentages '!$A$146:$A$149</c:f>
              <c:strCache>
                <c:ptCount val="4"/>
                <c:pt idx="0">
                  <c:v>Sport Therapist </c:v>
                </c:pt>
                <c:pt idx="1">
                  <c:v>Massage Therapist </c:v>
                </c:pt>
                <c:pt idx="2">
                  <c:v>Chiropractor </c:v>
                </c:pt>
                <c:pt idx="3">
                  <c:v>Physiotherapist</c:v>
                </c:pt>
              </c:strCache>
            </c:strRef>
          </c:cat>
          <c:val>
            <c:numRef>
              <c:f>'Percentages '!$B$146:$B$149</c:f>
              <c:numCache>
                <c:formatCode>0%</c:formatCode>
                <c:ptCount val="4"/>
                <c:pt idx="0">
                  <c:v>0.32</c:v>
                </c:pt>
                <c:pt idx="1">
                  <c:v>0.06</c:v>
                </c:pt>
                <c:pt idx="2">
                  <c:v>0.06</c:v>
                </c:pt>
                <c:pt idx="3">
                  <c:v>0.56000000000000005</c:v>
                </c:pt>
              </c:numCache>
            </c:numRef>
          </c:val>
          <c:extLst>
            <c:ext xmlns:c16="http://schemas.microsoft.com/office/drawing/2014/chart" uri="{C3380CC4-5D6E-409C-BE32-E72D297353CC}">
              <c16:uniqueId val="{00000008-A66D-7645-BE7E-F7E797E9DAF8}"/>
            </c:ext>
          </c:extLst>
        </c:ser>
        <c:dLbls>
          <c:dLblPos val="outEnd"/>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3200" b="0" i="0" u="none" strike="noStrike" kern="1200" baseline="0">
              <a:solidFill>
                <a:schemeClr val="tx2"/>
              </a:solidFill>
              <a:latin typeface="+mn-lt"/>
              <a:ea typeface="+mn-ea"/>
              <a:cs typeface="+mn-cs"/>
            </a:defRPr>
          </a:pPr>
          <a:endParaRPr lang="en-US"/>
        </a:p>
      </c:txPr>
    </c:legend>
    <c:plotVisOnly val="1"/>
    <c:dispBlanksAs val="gap"/>
    <c:showDLblsOverMax val="0"/>
  </c:chart>
  <c:spPr>
    <a:noFill/>
    <a:ln>
      <a:noFill/>
    </a:ln>
    <a:effectLst/>
  </c:spPr>
  <c:txPr>
    <a:bodyPr/>
    <a:lstStyle/>
    <a:p>
      <a:pPr>
        <a:defRPr sz="3200"/>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840" b="1" i="0" u="none" strike="noStrike" kern="1200" baseline="0">
                <a:solidFill>
                  <a:schemeClr val="tx2"/>
                </a:solidFill>
                <a:latin typeface="+mn-lt"/>
                <a:ea typeface="+mn-ea"/>
                <a:cs typeface="+mn-cs"/>
              </a:defRPr>
            </a:pPr>
            <a:r>
              <a:rPr lang="en-GB" sz="3840"/>
              <a:t>The relationship between age and preferred profession</a:t>
            </a:r>
          </a:p>
        </c:rich>
      </c:tx>
      <c:overlay val="0"/>
      <c:spPr>
        <a:noFill/>
        <a:ln>
          <a:noFill/>
        </a:ln>
        <a:effectLst/>
      </c:spPr>
      <c:txPr>
        <a:bodyPr rot="0" spcFirstLastPara="1" vertOverflow="ellipsis" vert="horz" wrap="square" anchor="ctr" anchorCtr="1"/>
        <a:lstStyle/>
        <a:p>
          <a:pPr>
            <a:defRPr sz="3840" b="1" i="0" u="none" strike="noStrike" kern="1200" baseline="0">
              <a:solidFill>
                <a:schemeClr val="tx2"/>
              </a:solidFill>
              <a:latin typeface="+mn-lt"/>
              <a:ea typeface="+mn-ea"/>
              <a:cs typeface="+mn-cs"/>
            </a:defRPr>
          </a:pPr>
          <a:endParaRPr lang="en-US"/>
        </a:p>
      </c:txPr>
    </c:title>
    <c:autoTitleDeleted val="0"/>
    <c:plotArea>
      <c:layout/>
      <c:barChart>
        <c:barDir val="col"/>
        <c:grouping val="clustered"/>
        <c:varyColors val="0"/>
        <c:ser>
          <c:idx val="0"/>
          <c:order val="0"/>
          <c:tx>
            <c:strRef>
              <c:f>'Age Profession'!$E$4</c:f>
              <c:strCache>
                <c:ptCount val="1"/>
                <c:pt idx="0">
                  <c:v>Sport Therapist </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invertIfNegative val="0"/>
          <c:cat>
            <c:strRef>
              <c:f>'Age Profession'!$D$5:$D$10</c:f>
              <c:strCache>
                <c:ptCount val="6"/>
                <c:pt idx="0">
                  <c:v>18-24</c:v>
                </c:pt>
                <c:pt idx="1">
                  <c:v>25-34</c:v>
                </c:pt>
                <c:pt idx="2">
                  <c:v>35-44</c:v>
                </c:pt>
                <c:pt idx="3">
                  <c:v>45-54</c:v>
                </c:pt>
                <c:pt idx="4">
                  <c:v>55-64</c:v>
                </c:pt>
                <c:pt idx="5">
                  <c:v>65-74</c:v>
                </c:pt>
              </c:strCache>
            </c:strRef>
          </c:cat>
          <c:val>
            <c:numRef>
              <c:f>'Age Profession'!$E$5:$E$10</c:f>
              <c:numCache>
                <c:formatCode>0%</c:formatCode>
                <c:ptCount val="6"/>
                <c:pt idx="0">
                  <c:v>0.14000000000000001</c:v>
                </c:pt>
                <c:pt idx="1">
                  <c:v>0.1</c:v>
                </c:pt>
                <c:pt idx="2">
                  <c:v>0.02</c:v>
                </c:pt>
                <c:pt idx="3">
                  <c:v>0.04</c:v>
                </c:pt>
                <c:pt idx="4">
                  <c:v>0.02</c:v>
                </c:pt>
                <c:pt idx="5">
                  <c:v>0</c:v>
                </c:pt>
              </c:numCache>
            </c:numRef>
          </c:val>
          <c:extLst>
            <c:ext xmlns:c16="http://schemas.microsoft.com/office/drawing/2014/chart" uri="{C3380CC4-5D6E-409C-BE32-E72D297353CC}">
              <c16:uniqueId val="{00000000-F34E-8744-815A-781CD92AB12D}"/>
            </c:ext>
          </c:extLst>
        </c:ser>
        <c:ser>
          <c:idx val="1"/>
          <c:order val="1"/>
          <c:tx>
            <c:strRef>
              <c:f>'Age Profession'!$F$4</c:f>
              <c:strCache>
                <c:ptCount val="1"/>
                <c:pt idx="0">
                  <c:v>Massage Therapist </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c:spPr>
          <c:invertIfNegative val="0"/>
          <c:cat>
            <c:strRef>
              <c:f>'Age Profession'!$D$5:$D$10</c:f>
              <c:strCache>
                <c:ptCount val="6"/>
                <c:pt idx="0">
                  <c:v>18-24</c:v>
                </c:pt>
                <c:pt idx="1">
                  <c:v>25-34</c:v>
                </c:pt>
                <c:pt idx="2">
                  <c:v>35-44</c:v>
                </c:pt>
                <c:pt idx="3">
                  <c:v>45-54</c:v>
                </c:pt>
                <c:pt idx="4">
                  <c:v>55-64</c:v>
                </c:pt>
                <c:pt idx="5">
                  <c:v>65-74</c:v>
                </c:pt>
              </c:strCache>
            </c:strRef>
          </c:cat>
          <c:val>
            <c:numRef>
              <c:f>'Age Profession'!$F$5:$F$10</c:f>
              <c:numCache>
                <c:formatCode>0%</c:formatCode>
                <c:ptCount val="6"/>
                <c:pt idx="0">
                  <c:v>0</c:v>
                </c:pt>
                <c:pt idx="1">
                  <c:v>0.02</c:v>
                </c:pt>
                <c:pt idx="2">
                  <c:v>0</c:v>
                </c:pt>
                <c:pt idx="3">
                  <c:v>0.02</c:v>
                </c:pt>
                <c:pt idx="4">
                  <c:v>0.02</c:v>
                </c:pt>
                <c:pt idx="5">
                  <c:v>0</c:v>
                </c:pt>
              </c:numCache>
            </c:numRef>
          </c:val>
          <c:extLst>
            <c:ext xmlns:c16="http://schemas.microsoft.com/office/drawing/2014/chart" uri="{C3380CC4-5D6E-409C-BE32-E72D297353CC}">
              <c16:uniqueId val="{00000001-F34E-8744-815A-781CD92AB12D}"/>
            </c:ext>
          </c:extLst>
        </c:ser>
        <c:ser>
          <c:idx val="2"/>
          <c:order val="2"/>
          <c:tx>
            <c:strRef>
              <c:f>'Age Profession'!$G$4</c:f>
              <c:strCache>
                <c:ptCount val="1"/>
                <c:pt idx="0">
                  <c:v>Physiotherapist </c:v>
                </c:pt>
              </c:strCache>
            </c:strRef>
          </c:tx>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c:spPr>
          <c:invertIfNegative val="0"/>
          <c:cat>
            <c:strRef>
              <c:f>'Age Profession'!$D$5:$D$10</c:f>
              <c:strCache>
                <c:ptCount val="6"/>
                <c:pt idx="0">
                  <c:v>18-24</c:v>
                </c:pt>
                <c:pt idx="1">
                  <c:v>25-34</c:v>
                </c:pt>
                <c:pt idx="2">
                  <c:v>35-44</c:v>
                </c:pt>
                <c:pt idx="3">
                  <c:v>45-54</c:v>
                </c:pt>
                <c:pt idx="4">
                  <c:v>55-64</c:v>
                </c:pt>
                <c:pt idx="5">
                  <c:v>65-74</c:v>
                </c:pt>
              </c:strCache>
            </c:strRef>
          </c:cat>
          <c:val>
            <c:numRef>
              <c:f>'Age Profession'!$G$5:$G$10</c:f>
              <c:numCache>
                <c:formatCode>0%</c:formatCode>
                <c:ptCount val="6"/>
                <c:pt idx="0">
                  <c:v>0.2</c:v>
                </c:pt>
                <c:pt idx="1">
                  <c:v>0.04</c:v>
                </c:pt>
                <c:pt idx="2">
                  <c:v>0.1</c:v>
                </c:pt>
                <c:pt idx="3">
                  <c:v>0.1</c:v>
                </c:pt>
                <c:pt idx="4">
                  <c:v>0.08</c:v>
                </c:pt>
                <c:pt idx="5">
                  <c:v>0.04</c:v>
                </c:pt>
              </c:numCache>
            </c:numRef>
          </c:val>
          <c:extLst>
            <c:ext xmlns:c16="http://schemas.microsoft.com/office/drawing/2014/chart" uri="{C3380CC4-5D6E-409C-BE32-E72D297353CC}">
              <c16:uniqueId val="{00000002-F34E-8744-815A-781CD92AB12D}"/>
            </c:ext>
          </c:extLst>
        </c:ser>
        <c:ser>
          <c:idx val="3"/>
          <c:order val="3"/>
          <c:tx>
            <c:strRef>
              <c:f>'Age Profession'!$H$4</c:f>
              <c:strCache>
                <c:ptCount val="1"/>
                <c:pt idx="0">
                  <c:v>Chiropractor  </c:v>
                </c:pt>
              </c:strCache>
            </c:strRef>
          </c:tx>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c:spPr>
          <c:invertIfNegative val="0"/>
          <c:cat>
            <c:strRef>
              <c:f>'Age Profession'!$D$5:$D$10</c:f>
              <c:strCache>
                <c:ptCount val="6"/>
                <c:pt idx="0">
                  <c:v>18-24</c:v>
                </c:pt>
                <c:pt idx="1">
                  <c:v>25-34</c:v>
                </c:pt>
                <c:pt idx="2">
                  <c:v>35-44</c:v>
                </c:pt>
                <c:pt idx="3">
                  <c:v>45-54</c:v>
                </c:pt>
                <c:pt idx="4">
                  <c:v>55-64</c:v>
                </c:pt>
                <c:pt idx="5">
                  <c:v>65-74</c:v>
                </c:pt>
              </c:strCache>
            </c:strRef>
          </c:cat>
          <c:val>
            <c:numRef>
              <c:f>'Age Profession'!$H$5:$H$10</c:f>
              <c:numCache>
                <c:formatCode>0%</c:formatCode>
                <c:ptCount val="6"/>
                <c:pt idx="0">
                  <c:v>0</c:v>
                </c:pt>
                <c:pt idx="1">
                  <c:v>0</c:v>
                </c:pt>
                <c:pt idx="2">
                  <c:v>0.02</c:v>
                </c:pt>
                <c:pt idx="3">
                  <c:v>0.02</c:v>
                </c:pt>
                <c:pt idx="4">
                  <c:v>0.02</c:v>
                </c:pt>
                <c:pt idx="5">
                  <c:v>0</c:v>
                </c:pt>
              </c:numCache>
            </c:numRef>
          </c:val>
          <c:extLst>
            <c:ext xmlns:c16="http://schemas.microsoft.com/office/drawing/2014/chart" uri="{C3380CC4-5D6E-409C-BE32-E72D297353CC}">
              <c16:uniqueId val="{00000003-F34E-8744-815A-781CD92AB12D}"/>
            </c:ext>
          </c:extLst>
        </c:ser>
        <c:dLbls>
          <c:showLegendKey val="0"/>
          <c:showVal val="0"/>
          <c:showCatName val="0"/>
          <c:showSerName val="0"/>
          <c:showPercent val="0"/>
          <c:showBubbleSize val="0"/>
        </c:dLbls>
        <c:gapWidth val="100"/>
        <c:overlap val="-24"/>
        <c:axId val="1906965136"/>
        <c:axId val="1906966784"/>
      </c:barChart>
      <c:catAx>
        <c:axId val="1906965136"/>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2800" b="0" i="0" u="none" strike="noStrike" kern="1200" baseline="0">
                <a:solidFill>
                  <a:schemeClr val="tx2"/>
                </a:solidFill>
                <a:latin typeface="+mn-lt"/>
                <a:ea typeface="+mn-ea"/>
                <a:cs typeface="+mn-cs"/>
              </a:defRPr>
            </a:pPr>
            <a:endParaRPr lang="en-US"/>
          </a:p>
        </c:txPr>
        <c:crossAx val="1906966784"/>
        <c:crosses val="autoZero"/>
        <c:auto val="1"/>
        <c:lblAlgn val="ctr"/>
        <c:lblOffset val="100"/>
        <c:noMultiLvlLbl val="0"/>
      </c:catAx>
      <c:valAx>
        <c:axId val="1906966784"/>
        <c:scaling>
          <c:orientation val="minMax"/>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2800" b="0" i="0" u="none" strike="noStrike" kern="1200" baseline="0">
                <a:solidFill>
                  <a:schemeClr val="tx2"/>
                </a:solidFill>
                <a:latin typeface="+mn-lt"/>
                <a:ea typeface="+mn-ea"/>
                <a:cs typeface="+mn-cs"/>
              </a:defRPr>
            </a:pPr>
            <a:endParaRPr lang="en-US"/>
          </a:p>
        </c:txPr>
        <c:crossAx val="190696513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3200" b="0" i="0" u="none" strike="noStrike" kern="1200" baseline="0">
              <a:solidFill>
                <a:schemeClr val="tx2"/>
              </a:solidFill>
              <a:latin typeface="+mn-lt"/>
              <a:ea typeface="+mn-ea"/>
              <a:cs typeface="+mn-cs"/>
            </a:defRPr>
          </a:pPr>
          <a:endParaRPr lang="en-US"/>
        </a:p>
      </c:txPr>
    </c:legend>
    <c:plotVisOnly val="1"/>
    <c:dispBlanksAs val="gap"/>
    <c:showDLblsOverMax val="0"/>
  </c:chart>
  <c:spPr>
    <a:noFill/>
    <a:ln>
      <a:noFill/>
    </a:ln>
    <a:effectLst/>
  </c:spPr>
  <c:txPr>
    <a:bodyPr/>
    <a:lstStyle/>
    <a:p>
      <a:pPr>
        <a:defRPr sz="28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2.xml><?xml version="1.0" encoding="utf-8"?>
<cs:chartStyle xmlns:cs="http://schemas.microsoft.com/office/drawing/2012/chartStyle" xmlns:a="http://schemas.openxmlformats.org/drawingml/2006/main" id="255">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3.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736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8250" y="0"/>
            <a:ext cx="2889250" cy="487363"/>
          </a:xfrm>
          <a:prstGeom prst="rect">
            <a:avLst/>
          </a:prstGeom>
        </p:spPr>
        <p:txBody>
          <a:bodyPr vert="horz" lIns="91440" tIns="45720" rIns="91440" bIns="45720" rtlCol="0"/>
          <a:lstStyle>
            <a:lvl1pPr algn="r">
              <a:defRPr sz="1200"/>
            </a:lvl1pPr>
          </a:lstStyle>
          <a:p>
            <a:fld id="{C6DBB7E8-EE51-E848-8B89-A96DD4CFF668}" type="datetimeFigureOut">
              <a:rPr lang="en-US" smtClean="0"/>
              <a:t>4/28/21</a:t>
            </a:fld>
            <a:endParaRPr lang="en-GB"/>
          </a:p>
        </p:txBody>
      </p:sp>
      <p:sp>
        <p:nvSpPr>
          <p:cNvPr id="4" name="Slide Image Placeholder 3"/>
          <p:cNvSpPr>
            <a:spLocks noGrp="1" noRot="1" noChangeAspect="1"/>
          </p:cNvSpPr>
          <p:nvPr>
            <p:ph type="sldImg" idx="2"/>
          </p:nvPr>
        </p:nvSpPr>
        <p:spPr>
          <a:xfrm>
            <a:off x="2041525" y="731838"/>
            <a:ext cx="2586038"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750" y="4632325"/>
            <a:ext cx="5335588" cy="438943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264650"/>
            <a:ext cx="2889250" cy="48736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8250" y="9264650"/>
            <a:ext cx="2889250" cy="487363"/>
          </a:xfrm>
          <a:prstGeom prst="rect">
            <a:avLst/>
          </a:prstGeom>
        </p:spPr>
        <p:txBody>
          <a:bodyPr vert="horz" lIns="91440" tIns="45720" rIns="91440" bIns="45720" rtlCol="0" anchor="b"/>
          <a:lstStyle>
            <a:lvl1pPr algn="r">
              <a:defRPr sz="1200"/>
            </a:lvl1pPr>
          </a:lstStyle>
          <a:p>
            <a:fld id="{B8C58FD8-8CF4-4D4D-B80C-71459BCB1FD2}" type="slidenum">
              <a:rPr lang="en-GB" smtClean="0"/>
              <a:t>‹#›</a:t>
            </a:fld>
            <a:endParaRPr lang="en-GB"/>
          </a:p>
        </p:txBody>
      </p:sp>
    </p:spTree>
    <p:extLst>
      <p:ext uri="{BB962C8B-B14F-4D97-AF65-F5344CB8AC3E}">
        <p14:creationId xmlns:p14="http://schemas.microsoft.com/office/powerpoint/2010/main" val="987420976"/>
      </p:ext>
    </p:extLst>
  </p:cSld>
  <p:clrMap bg1="lt1" tx1="dk1" bg2="lt2" tx2="dk2" accent1="accent1" accent2="accent2" accent3="accent3" accent4="accent4" accent5="accent5" accent6="accent6" hlink="hlink" folHlink="folHlink"/>
  <p:notesStyle>
    <a:lvl1pPr marL="0" algn="l" defTabSz="644423" rtl="0" eaLnBrk="1" latinLnBrk="0" hangingPunct="1">
      <a:defRPr sz="1691" kern="1200">
        <a:solidFill>
          <a:schemeClr val="tx1"/>
        </a:solidFill>
        <a:latin typeface="+mn-lt"/>
        <a:ea typeface="+mn-ea"/>
        <a:cs typeface="+mn-cs"/>
      </a:defRPr>
    </a:lvl1pPr>
    <a:lvl2pPr marL="644423" algn="l" defTabSz="644423" rtl="0" eaLnBrk="1" latinLnBrk="0" hangingPunct="1">
      <a:defRPr sz="1691" kern="1200">
        <a:solidFill>
          <a:schemeClr val="tx1"/>
        </a:solidFill>
        <a:latin typeface="+mn-lt"/>
        <a:ea typeface="+mn-ea"/>
        <a:cs typeface="+mn-cs"/>
      </a:defRPr>
    </a:lvl2pPr>
    <a:lvl3pPr marL="1288847" algn="l" defTabSz="644423" rtl="0" eaLnBrk="1" latinLnBrk="0" hangingPunct="1">
      <a:defRPr sz="1691" kern="1200">
        <a:solidFill>
          <a:schemeClr val="tx1"/>
        </a:solidFill>
        <a:latin typeface="+mn-lt"/>
        <a:ea typeface="+mn-ea"/>
        <a:cs typeface="+mn-cs"/>
      </a:defRPr>
    </a:lvl3pPr>
    <a:lvl4pPr marL="1933270" algn="l" defTabSz="644423" rtl="0" eaLnBrk="1" latinLnBrk="0" hangingPunct="1">
      <a:defRPr sz="1691" kern="1200">
        <a:solidFill>
          <a:schemeClr val="tx1"/>
        </a:solidFill>
        <a:latin typeface="+mn-lt"/>
        <a:ea typeface="+mn-ea"/>
        <a:cs typeface="+mn-cs"/>
      </a:defRPr>
    </a:lvl4pPr>
    <a:lvl5pPr marL="2577694" algn="l" defTabSz="644423" rtl="0" eaLnBrk="1" latinLnBrk="0" hangingPunct="1">
      <a:defRPr sz="1691" kern="1200">
        <a:solidFill>
          <a:schemeClr val="tx1"/>
        </a:solidFill>
        <a:latin typeface="+mn-lt"/>
        <a:ea typeface="+mn-ea"/>
        <a:cs typeface="+mn-cs"/>
      </a:defRPr>
    </a:lvl5pPr>
    <a:lvl6pPr marL="3222117" algn="l" defTabSz="644423" rtl="0" eaLnBrk="1" latinLnBrk="0" hangingPunct="1">
      <a:defRPr sz="1691" kern="1200">
        <a:solidFill>
          <a:schemeClr val="tx1"/>
        </a:solidFill>
        <a:latin typeface="+mn-lt"/>
        <a:ea typeface="+mn-ea"/>
        <a:cs typeface="+mn-cs"/>
      </a:defRPr>
    </a:lvl6pPr>
    <a:lvl7pPr marL="3866540" algn="l" defTabSz="644423" rtl="0" eaLnBrk="1" latinLnBrk="0" hangingPunct="1">
      <a:defRPr sz="1691" kern="1200">
        <a:solidFill>
          <a:schemeClr val="tx1"/>
        </a:solidFill>
        <a:latin typeface="+mn-lt"/>
        <a:ea typeface="+mn-ea"/>
        <a:cs typeface="+mn-cs"/>
      </a:defRPr>
    </a:lvl7pPr>
    <a:lvl8pPr marL="4510964" algn="l" defTabSz="644423" rtl="0" eaLnBrk="1" latinLnBrk="0" hangingPunct="1">
      <a:defRPr sz="1691" kern="1200">
        <a:solidFill>
          <a:schemeClr val="tx1"/>
        </a:solidFill>
        <a:latin typeface="+mn-lt"/>
        <a:ea typeface="+mn-ea"/>
        <a:cs typeface="+mn-cs"/>
      </a:defRPr>
    </a:lvl8pPr>
    <a:lvl9pPr marL="5155387" algn="l" defTabSz="644423" rtl="0" eaLnBrk="1" latinLnBrk="0" hangingPunct="1">
      <a:defRPr sz="169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41525" y="731838"/>
            <a:ext cx="2586038" cy="3657600"/>
          </a:xfrm>
        </p:spPr>
      </p:sp>
      <p:sp>
        <p:nvSpPr>
          <p:cNvPr id="3" name="Notes Placeholder 2"/>
          <p:cNvSpPr>
            <a:spLocks noGrp="1"/>
          </p:cNvSpPr>
          <p:nvPr>
            <p:ph type="body" idx="1"/>
          </p:nvPr>
        </p:nvSpPr>
        <p:spPr/>
        <p:txBody>
          <a:bodyPr/>
          <a:lstStyle/>
          <a:p>
            <a:endParaRPr lang="en-GB" dirty="0"/>
          </a:p>
          <a:p>
            <a:r>
              <a:rPr lang="en-GB" dirty="0"/>
              <a:t>Pretty colours</a:t>
            </a:r>
            <a:r>
              <a:rPr lang="en-GB" baseline="0" dirty="0"/>
              <a:t> </a:t>
            </a:r>
            <a:r>
              <a:rPr lang="mr-IN" baseline="0" dirty="0"/>
              <a:t>–</a:t>
            </a:r>
            <a:r>
              <a:rPr lang="en-GB" baseline="0" dirty="0"/>
              <a:t> simulation/prediction expression /profile </a:t>
            </a:r>
          </a:p>
          <a:p>
            <a:endParaRPr lang="en-GB" dirty="0"/>
          </a:p>
          <a:p>
            <a:r>
              <a:rPr lang="en-GB" dirty="0"/>
              <a:t>Durbin-Watson</a:t>
            </a:r>
            <a:r>
              <a:rPr lang="en-GB" baseline="0" dirty="0"/>
              <a:t>  good </a:t>
            </a:r>
            <a:r>
              <a:rPr lang="mr-IN" baseline="0" dirty="0"/>
              <a:t>–</a:t>
            </a:r>
            <a:r>
              <a:rPr lang="en-GB" baseline="0" dirty="0"/>
              <a:t> assumption of regression (2 is good) 1.95 </a:t>
            </a:r>
          </a:p>
          <a:p>
            <a:endParaRPr lang="en-GB" baseline="0" dirty="0"/>
          </a:p>
          <a:p>
            <a:r>
              <a:rPr lang="en-GB" baseline="0" dirty="0"/>
              <a:t>79 pro male team sports athletes </a:t>
            </a:r>
            <a:r>
              <a:rPr lang="mr-IN" baseline="0" dirty="0"/>
              <a:t>–</a:t>
            </a:r>
            <a:r>
              <a:rPr lang="en-GB" baseline="0" dirty="0"/>
              <a:t> sport had little effect </a:t>
            </a:r>
          </a:p>
          <a:p>
            <a:endParaRPr lang="en-GB" baseline="0" dirty="0"/>
          </a:p>
          <a:p>
            <a:r>
              <a:rPr lang="en-GB" baseline="0" dirty="0"/>
              <a:t>Table descriptive stats and correlation matrix </a:t>
            </a:r>
          </a:p>
          <a:p>
            <a:endParaRPr lang="en-GB" baseline="0" dirty="0"/>
          </a:p>
          <a:p>
            <a:r>
              <a:rPr lang="en-GB" baseline="0" dirty="0"/>
              <a:t>DTI &amp; Regression (</a:t>
            </a:r>
            <a:r>
              <a:rPr lang="en-GB" baseline="0" dirty="0" err="1"/>
              <a:t>asscoation</a:t>
            </a:r>
            <a:r>
              <a:rPr lang="en-GB" baseline="0" dirty="0"/>
              <a:t> between NES, HI and H30) </a:t>
            </a:r>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B8C58FD8-8CF4-4D4D-B80C-71459BCB1FD2}" type="slidenum">
              <a:rPr lang="en-GB" smtClean="0"/>
              <a:t>1</a:t>
            </a:fld>
            <a:endParaRPr lang="en-GB"/>
          </a:p>
        </p:txBody>
      </p:sp>
    </p:spTree>
    <p:extLst>
      <p:ext uri="{BB962C8B-B14F-4D97-AF65-F5344CB8AC3E}">
        <p14:creationId xmlns:p14="http://schemas.microsoft.com/office/powerpoint/2010/main" val="130943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3" y="13296913"/>
            <a:ext cx="25733931" cy="9175066"/>
          </a:xfrm>
        </p:spPr>
        <p:txBody>
          <a:bodyPr/>
          <a:lstStyle/>
          <a:p>
            <a:r>
              <a:rPr lang="en-US"/>
              <a:t>Click to edit Master title style</a:t>
            </a:r>
            <a:endParaRPr lang="en-GB"/>
          </a:p>
        </p:txBody>
      </p:sp>
      <p:sp>
        <p:nvSpPr>
          <p:cNvPr id="3" name="Subtitle 2"/>
          <p:cNvSpPr>
            <a:spLocks noGrp="1"/>
          </p:cNvSpPr>
          <p:nvPr>
            <p:ph type="subTitle" idx="1"/>
          </p:nvPr>
        </p:nvSpPr>
        <p:spPr>
          <a:xfrm>
            <a:off x="4541282" y="24255466"/>
            <a:ext cx="21192649" cy="10938740"/>
          </a:xfrm>
        </p:spPr>
        <p:txBody>
          <a:bodyPr/>
          <a:lstStyle>
            <a:lvl1pPr marL="0" indent="0" algn="ctr">
              <a:buNone/>
              <a:defRPr>
                <a:solidFill>
                  <a:schemeClr val="tx1">
                    <a:tint val="75000"/>
                  </a:schemeClr>
                </a:solidFill>
              </a:defRPr>
            </a:lvl1pPr>
            <a:lvl2pPr marL="2096330" indent="0" algn="ctr">
              <a:buNone/>
              <a:defRPr>
                <a:solidFill>
                  <a:schemeClr val="tx1">
                    <a:tint val="75000"/>
                  </a:schemeClr>
                </a:solidFill>
              </a:defRPr>
            </a:lvl2pPr>
            <a:lvl3pPr marL="4192663" indent="0" algn="ctr">
              <a:buNone/>
              <a:defRPr>
                <a:solidFill>
                  <a:schemeClr val="tx1">
                    <a:tint val="75000"/>
                  </a:schemeClr>
                </a:solidFill>
              </a:defRPr>
            </a:lvl3pPr>
            <a:lvl4pPr marL="6288994" indent="0" algn="ctr">
              <a:buNone/>
              <a:defRPr>
                <a:solidFill>
                  <a:schemeClr val="tx1">
                    <a:tint val="75000"/>
                  </a:schemeClr>
                </a:solidFill>
              </a:defRPr>
            </a:lvl4pPr>
            <a:lvl5pPr marL="8385324" indent="0" algn="ctr">
              <a:buNone/>
              <a:defRPr>
                <a:solidFill>
                  <a:schemeClr val="tx1">
                    <a:tint val="75000"/>
                  </a:schemeClr>
                </a:solidFill>
              </a:defRPr>
            </a:lvl5pPr>
            <a:lvl6pPr marL="10481654" indent="0" algn="ctr">
              <a:buNone/>
              <a:defRPr>
                <a:solidFill>
                  <a:schemeClr val="tx1">
                    <a:tint val="75000"/>
                  </a:schemeClr>
                </a:solidFill>
              </a:defRPr>
            </a:lvl6pPr>
            <a:lvl7pPr marL="12577988" indent="0" algn="ctr">
              <a:buNone/>
              <a:defRPr>
                <a:solidFill>
                  <a:schemeClr val="tx1">
                    <a:tint val="75000"/>
                  </a:schemeClr>
                </a:solidFill>
              </a:defRPr>
            </a:lvl7pPr>
            <a:lvl8pPr marL="14674318" indent="0" algn="ctr">
              <a:buNone/>
              <a:defRPr>
                <a:solidFill>
                  <a:schemeClr val="tx1">
                    <a:tint val="75000"/>
                  </a:schemeClr>
                </a:solidFill>
              </a:defRPr>
            </a:lvl8pPr>
            <a:lvl9pPr marL="16770648"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D00B110-6F6B-4953-87A5-30804D3EC984}"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00B110-6F6B-4953-87A5-30804D3EC984}"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391534" y="27505383"/>
            <a:ext cx="25733931" cy="8501303"/>
          </a:xfrm>
        </p:spPr>
        <p:txBody>
          <a:bodyPr anchor="t"/>
          <a:lstStyle>
            <a:lvl1pPr algn="l">
              <a:defRPr sz="18398" b="1" cap="all"/>
            </a:lvl1pPr>
          </a:lstStyle>
          <a:p>
            <a:r>
              <a:rPr lang="en-US"/>
              <a:t>Click to edit Master title style</a:t>
            </a:r>
            <a:endParaRPr lang="en-GB"/>
          </a:p>
        </p:txBody>
      </p:sp>
      <p:sp>
        <p:nvSpPr>
          <p:cNvPr id="3" name="Text Placeholder 2"/>
          <p:cNvSpPr>
            <a:spLocks noGrp="1"/>
          </p:cNvSpPr>
          <p:nvPr>
            <p:ph type="body" idx="1"/>
          </p:nvPr>
        </p:nvSpPr>
        <p:spPr>
          <a:xfrm>
            <a:off x="2391534" y="18142065"/>
            <a:ext cx="25733931" cy="9363319"/>
          </a:xfrm>
        </p:spPr>
        <p:txBody>
          <a:bodyPr anchor="b"/>
          <a:lstStyle>
            <a:lvl1pPr marL="0" indent="0">
              <a:buNone/>
              <a:defRPr sz="9200">
                <a:solidFill>
                  <a:schemeClr val="tx1">
                    <a:tint val="75000"/>
                  </a:schemeClr>
                </a:solidFill>
              </a:defRPr>
            </a:lvl1pPr>
            <a:lvl2pPr marL="2096330" indent="0">
              <a:buNone/>
              <a:defRPr sz="8209">
                <a:solidFill>
                  <a:schemeClr val="tx1">
                    <a:tint val="75000"/>
                  </a:schemeClr>
                </a:solidFill>
              </a:defRPr>
            </a:lvl2pPr>
            <a:lvl3pPr marL="4192663" indent="0">
              <a:buNone/>
              <a:defRPr sz="7359">
                <a:solidFill>
                  <a:schemeClr val="tx1">
                    <a:tint val="75000"/>
                  </a:schemeClr>
                </a:solidFill>
              </a:defRPr>
            </a:lvl3pPr>
            <a:lvl4pPr marL="6288994" indent="0">
              <a:buNone/>
              <a:defRPr sz="6369">
                <a:solidFill>
                  <a:schemeClr val="tx1">
                    <a:tint val="75000"/>
                  </a:schemeClr>
                </a:solidFill>
              </a:defRPr>
            </a:lvl4pPr>
            <a:lvl5pPr marL="8385324" indent="0">
              <a:buNone/>
              <a:defRPr sz="6369">
                <a:solidFill>
                  <a:schemeClr val="tx1">
                    <a:tint val="75000"/>
                  </a:schemeClr>
                </a:solidFill>
              </a:defRPr>
            </a:lvl5pPr>
            <a:lvl6pPr marL="10481654" indent="0">
              <a:buNone/>
              <a:defRPr sz="6369">
                <a:solidFill>
                  <a:schemeClr val="tx1">
                    <a:tint val="75000"/>
                  </a:schemeClr>
                </a:solidFill>
              </a:defRPr>
            </a:lvl6pPr>
            <a:lvl7pPr marL="12577988" indent="0">
              <a:buNone/>
              <a:defRPr sz="6369">
                <a:solidFill>
                  <a:schemeClr val="tx1">
                    <a:tint val="75000"/>
                  </a:schemeClr>
                </a:solidFill>
              </a:defRPr>
            </a:lvl7pPr>
            <a:lvl8pPr marL="14674318" indent="0">
              <a:buNone/>
              <a:defRPr sz="6369">
                <a:solidFill>
                  <a:schemeClr val="tx1">
                    <a:tint val="75000"/>
                  </a:schemeClr>
                </a:solidFill>
              </a:defRPr>
            </a:lvl8pPr>
            <a:lvl9pPr marL="16770648" indent="0">
              <a:buNone/>
              <a:defRPr sz="636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00B110-6F6B-4953-87A5-30804D3EC984}"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574157" y="44042304"/>
            <a:ext cx="31936145" cy="124576783"/>
          </a:xfrm>
        </p:spPr>
        <p:txBody>
          <a:bodyPr/>
          <a:lstStyle>
            <a:lvl1pPr>
              <a:defRPr sz="12878"/>
            </a:lvl1pPr>
            <a:lvl2pPr>
              <a:defRPr sz="11039"/>
            </a:lvl2pPr>
            <a:lvl3pPr>
              <a:defRPr sz="9200"/>
            </a:lvl3pPr>
            <a:lvl4pPr>
              <a:defRPr sz="8209"/>
            </a:lvl4pPr>
            <a:lvl5pPr>
              <a:defRPr sz="8209"/>
            </a:lvl5pPr>
            <a:lvl6pPr>
              <a:defRPr sz="8209"/>
            </a:lvl6pPr>
            <a:lvl7pPr>
              <a:defRPr sz="8209"/>
            </a:lvl7pPr>
            <a:lvl8pPr>
              <a:defRPr sz="8209"/>
            </a:lvl8pPr>
            <a:lvl9pPr>
              <a:defRPr sz="82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6014889" y="44042304"/>
            <a:ext cx="31936145" cy="124576783"/>
          </a:xfrm>
        </p:spPr>
        <p:txBody>
          <a:bodyPr/>
          <a:lstStyle>
            <a:lvl1pPr>
              <a:defRPr sz="12878"/>
            </a:lvl1pPr>
            <a:lvl2pPr>
              <a:defRPr sz="11039"/>
            </a:lvl2pPr>
            <a:lvl3pPr>
              <a:defRPr sz="9200"/>
            </a:lvl3pPr>
            <a:lvl4pPr>
              <a:defRPr sz="8209"/>
            </a:lvl4pPr>
            <a:lvl5pPr>
              <a:defRPr sz="8209"/>
            </a:lvl5pPr>
            <a:lvl6pPr>
              <a:defRPr sz="8209"/>
            </a:lvl6pPr>
            <a:lvl7pPr>
              <a:defRPr sz="8209"/>
            </a:lvl7pPr>
            <a:lvl8pPr>
              <a:defRPr sz="8209"/>
            </a:lvl8pPr>
            <a:lvl9pPr>
              <a:defRPr sz="820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D00B110-6F6B-4953-87A5-30804D3EC984}" type="datetimeFigureOut">
              <a:rPr lang="en-GB" smtClean="0"/>
              <a:t>28/04/2021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13761" y="1714137"/>
            <a:ext cx="27247692" cy="7133961"/>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1513761" y="9581308"/>
            <a:ext cx="13376810" cy="3993034"/>
          </a:xfrm>
        </p:spPr>
        <p:txBody>
          <a:bodyPr anchor="b"/>
          <a:lstStyle>
            <a:lvl1pPr marL="0" indent="0">
              <a:buNone/>
              <a:defRPr sz="11039" b="1"/>
            </a:lvl1pPr>
            <a:lvl2pPr marL="2096330" indent="0">
              <a:buNone/>
              <a:defRPr sz="9200" b="1"/>
            </a:lvl2pPr>
            <a:lvl3pPr marL="4192663" indent="0">
              <a:buNone/>
              <a:defRPr sz="8209" b="1"/>
            </a:lvl3pPr>
            <a:lvl4pPr marL="6288994" indent="0">
              <a:buNone/>
              <a:defRPr sz="7359" b="1"/>
            </a:lvl4pPr>
            <a:lvl5pPr marL="8385324" indent="0">
              <a:buNone/>
              <a:defRPr sz="7359" b="1"/>
            </a:lvl5pPr>
            <a:lvl6pPr marL="10481654" indent="0">
              <a:buNone/>
              <a:defRPr sz="7359" b="1"/>
            </a:lvl6pPr>
            <a:lvl7pPr marL="12577988" indent="0">
              <a:buNone/>
              <a:defRPr sz="7359" b="1"/>
            </a:lvl7pPr>
            <a:lvl8pPr marL="14674318" indent="0">
              <a:buNone/>
              <a:defRPr sz="7359" b="1"/>
            </a:lvl8pPr>
            <a:lvl9pPr marL="16770648" indent="0">
              <a:buNone/>
              <a:defRPr sz="7359" b="1"/>
            </a:lvl9pPr>
          </a:lstStyle>
          <a:p>
            <a:pPr lvl="0"/>
            <a:r>
              <a:rPr lang="en-US"/>
              <a:t>Click to edit Master text styles</a:t>
            </a:r>
          </a:p>
        </p:txBody>
      </p:sp>
      <p:sp>
        <p:nvSpPr>
          <p:cNvPr id="4" name="Content Placeholder 3"/>
          <p:cNvSpPr>
            <a:spLocks noGrp="1"/>
          </p:cNvSpPr>
          <p:nvPr>
            <p:ph sz="half" idx="2"/>
          </p:nvPr>
        </p:nvSpPr>
        <p:spPr>
          <a:xfrm>
            <a:off x="1513761" y="13574341"/>
            <a:ext cx="13376810" cy="24661708"/>
          </a:xfrm>
        </p:spPr>
        <p:txBody>
          <a:bodyPr/>
          <a:lstStyle>
            <a:lvl1pPr>
              <a:defRPr sz="11039"/>
            </a:lvl1pPr>
            <a:lvl2pPr>
              <a:defRPr sz="9200"/>
            </a:lvl2pPr>
            <a:lvl3pPr>
              <a:defRPr sz="8209"/>
            </a:lvl3pPr>
            <a:lvl4pPr>
              <a:defRPr sz="7359"/>
            </a:lvl4pPr>
            <a:lvl5pPr>
              <a:defRPr sz="7359"/>
            </a:lvl5pPr>
            <a:lvl6pPr>
              <a:defRPr sz="7359"/>
            </a:lvl6pPr>
            <a:lvl7pPr>
              <a:defRPr sz="7359"/>
            </a:lvl7pPr>
            <a:lvl8pPr>
              <a:defRPr sz="7359"/>
            </a:lvl8pPr>
            <a:lvl9pPr>
              <a:defRPr sz="735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15379391" y="9581308"/>
            <a:ext cx="13382064" cy="3993034"/>
          </a:xfrm>
        </p:spPr>
        <p:txBody>
          <a:bodyPr anchor="b"/>
          <a:lstStyle>
            <a:lvl1pPr marL="0" indent="0">
              <a:buNone/>
              <a:defRPr sz="11039" b="1"/>
            </a:lvl1pPr>
            <a:lvl2pPr marL="2096330" indent="0">
              <a:buNone/>
              <a:defRPr sz="9200" b="1"/>
            </a:lvl2pPr>
            <a:lvl3pPr marL="4192663" indent="0">
              <a:buNone/>
              <a:defRPr sz="8209" b="1"/>
            </a:lvl3pPr>
            <a:lvl4pPr marL="6288994" indent="0">
              <a:buNone/>
              <a:defRPr sz="7359" b="1"/>
            </a:lvl4pPr>
            <a:lvl5pPr marL="8385324" indent="0">
              <a:buNone/>
              <a:defRPr sz="7359" b="1"/>
            </a:lvl5pPr>
            <a:lvl6pPr marL="10481654" indent="0">
              <a:buNone/>
              <a:defRPr sz="7359" b="1"/>
            </a:lvl6pPr>
            <a:lvl7pPr marL="12577988" indent="0">
              <a:buNone/>
              <a:defRPr sz="7359" b="1"/>
            </a:lvl7pPr>
            <a:lvl8pPr marL="14674318" indent="0">
              <a:buNone/>
              <a:defRPr sz="7359" b="1"/>
            </a:lvl8pPr>
            <a:lvl9pPr marL="16770648" indent="0">
              <a:buNone/>
              <a:defRPr sz="7359" b="1"/>
            </a:lvl9pPr>
          </a:lstStyle>
          <a:p>
            <a:pPr lvl="0"/>
            <a:r>
              <a:rPr lang="en-US"/>
              <a:t>Click to edit Master text styles</a:t>
            </a:r>
          </a:p>
        </p:txBody>
      </p:sp>
      <p:sp>
        <p:nvSpPr>
          <p:cNvPr id="6" name="Content Placeholder 5"/>
          <p:cNvSpPr>
            <a:spLocks noGrp="1"/>
          </p:cNvSpPr>
          <p:nvPr>
            <p:ph sz="quarter" idx="4"/>
          </p:nvPr>
        </p:nvSpPr>
        <p:spPr>
          <a:xfrm>
            <a:off x="15379391" y="13574341"/>
            <a:ext cx="13382064" cy="24661708"/>
          </a:xfrm>
        </p:spPr>
        <p:txBody>
          <a:bodyPr/>
          <a:lstStyle>
            <a:lvl1pPr>
              <a:defRPr sz="11039"/>
            </a:lvl1pPr>
            <a:lvl2pPr>
              <a:defRPr sz="9200"/>
            </a:lvl2pPr>
            <a:lvl3pPr>
              <a:defRPr sz="8209"/>
            </a:lvl3pPr>
            <a:lvl4pPr>
              <a:defRPr sz="7359"/>
            </a:lvl4pPr>
            <a:lvl5pPr>
              <a:defRPr sz="7359"/>
            </a:lvl5pPr>
            <a:lvl6pPr>
              <a:defRPr sz="7359"/>
            </a:lvl6pPr>
            <a:lvl7pPr>
              <a:defRPr sz="7359"/>
            </a:lvl7pPr>
            <a:lvl8pPr>
              <a:defRPr sz="7359"/>
            </a:lvl8pPr>
            <a:lvl9pPr>
              <a:defRPr sz="735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D00B110-6F6B-4953-87A5-30804D3EC984}" type="datetimeFigureOut">
              <a:rPr lang="en-GB" smtClean="0"/>
              <a:t>28/04/2021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D00B110-6F6B-4953-87A5-30804D3EC984}" type="datetimeFigureOut">
              <a:rPr lang="en-GB" smtClean="0"/>
              <a:t>28/04/2021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00B110-6F6B-4953-87A5-30804D3EC984}" type="datetimeFigureOut">
              <a:rPr lang="en-GB" smtClean="0"/>
              <a:t>28/04/2021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3763" y="1704226"/>
            <a:ext cx="9960336" cy="7252860"/>
          </a:xfrm>
        </p:spPr>
        <p:txBody>
          <a:bodyPr anchor="b"/>
          <a:lstStyle>
            <a:lvl1pPr algn="l">
              <a:defRPr sz="9200" b="1"/>
            </a:lvl1pPr>
          </a:lstStyle>
          <a:p>
            <a:r>
              <a:rPr lang="en-US"/>
              <a:t>Click to edit Master title style</a:t>
            </a:r>
            <a:endParaRPr lang="en-GB"/>
          </a:p>
        </p:txBody>
      </p:sp>
      <p:sp>
        <p:nvSpPr>
          <p:cNvPr id="3" name="Content Placeholder 2"/>
          <p:cNvSpPr>
            <a:spLocks noGrp="1"/>
          </p:cNvSpPr>
          <p:nvPr>
            <p:ph idx="1"/>
          </p:nvPr>
        </p:nvSpPr>
        <p:spPr>
          <a:xfrm>
            <a:off x="11836768" y="1704226"/>
            <a:ext cx="16924685" cy="36531827"/>
          </a:xfrm>
        </p:spPr>
        <p:txBody>
          <a:bodyPr/>
          <a:lstStyle>
            <a:lvl1pPr>
              <a:defRPr sz="14718"/>
            </a:lvl1pPr>
            <a:lvl2pPr>
              <a:defRPr sz="12878"/>
            </a:lvl2pPr>
            <a:lvl3pPr>
              <a:defRPr sz="11039"/>
            </a:lvl3pPr>
            <a:lvl4pPr>
              <a:defRPr sz="9200"/>
            </a:lvl4pPr>
            <a:lvl5pPr>
              <a:defRPr sz="9200"/>
            </a:lvl5pPr>
            <a:lvl6pPr>
              <a:defRPr sz="9200"/>
            </a:lvl6pPr>
            <a:lvl7pPr>
              <a:defRPr sz="9200"/>
            </a:lvl7pPr>
            <a:lvl8pPr>
              <a:defRPr sz="9200"/>
            </a:lvl8pPr>
            <a:lvl9pPr>
              <a:defRPr sz="9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1513763" y="8957088"/>
            <a:ext cx="9960336" cy="29278966"/>
          </a:xfrm>
        </p:spPr>
        <p:txBody>
          <a:bodyPr/>
          <a:lstStyle>
            <a:lvl1pPr marL="0" indent="0">
              <a:buNone/>
              <a:defRPr sz="6369"/>
            </a:lvl1pPr>
            <a:lvl2pPr marL="2096330" indent="0">
              <a:buNone/>
              <a:defRPr sz="5519"/>
            </a:lvl2pPr>
            <a:lvl3pPr marL="4192663" indent="0">
              <a:buNone/>
              <a:defRPr sz="4528"/>
            </a:lvl3pPr>
            <a:lvl4pPr marL="6288994" indent="0">
              <a:buNone/>
              <a:defRPr sz="4104"/>
            </a:lvl4pPr>
            <a:lvl5pPr marL="8385324" indent="0">
              <a:buNone/>
              <a:defRPr sz="4104"/>
            </a:lvl5pPr>
            <a:lvl6pPr marL="10481654" indent="0">
              <a:buNone/>
              <a:defRPr sz="4104"/>
            </a:lvl6pPr>
            <a:lvl7pPr marL="12577988" indent="0">
              <a:buNone/>
              <a:defRPr sz="4104"/>
            </a:lvl7pPr>
            <a:lvl8pPr marL="14674318" indent="0">
              <a:buNone/>
              <a:defRPr sz="4104"/>
            </a:lvl8pPr>
            <a:lvl9pPr marL="16770648" indent="0">
              <a:buNone/>
              <a:defRPr sz="4104"/>
            </a:lvl9pPr>
          </a:lstStyle>
          <a:p>
            <a:pPr lvl="0"/>
            <a:r>
              <a:rPr lang="en-US"/>
              <a:t>Click to edit Master text styles</a:t>
            </a:r>
          </a:p>
        </p:txBody>
      </p:sp>
      <p:sp>
        <p:nvSpPr>
          <p:cNvPr id="5" name="Date Placeholder 4"/>
          <p:cNvSpPr>
            <a:spLocks noGrp="1"/>
          </p:cNvSpPr>
          <p:nvPr>
            <p:ph type="dt" sz="half" idx="10"/>
          </p:nvPr>
        </p:nvSpPr>
        <p:spPr/>
        <p:txBody>
          <a:bodyPr/>
          <a:lstStyle/>
          <a:p>
            <a:fld id="{6D00B110-6F6B-4953-87A5-30804D3EC984}" type="datetimeFigureOut">
              <a:rPr lang="en-GB" smtClean="0"/>
              <a:t>28/04/2021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34153" y="29962634"/>
            <a:ext cx="18165128" cy="3537258"/>
          </a:xfrm>
        </p:spPr>
        <p:txBody>
          <a:bodyPr anchor="b"/>
          <a:lstStyle>
            <a:lvl1pPr algn="l">
              <a:defRPr sz="9200" b="1"/>
            </a:lvl1pPr>
          </a:lstStyle>
          <a:p>
            <a:r>
              <a:rPr lang="en-US"/>
              <a:t>Click to edit Master title style</a:t>
            </a:r>
            <a:endParaRPr lang="en-GB"/>
          </a:p>
        </p:txBody>
      </p:sp>
      <p:sp>
        <p:nvSpPr>
          <p:cNvPr id="3" name="Picture Placeholder 2"/>
          <p:cNvSpPr>
            <a:spLocks noGrp="1"/>
          </p:cNvSpPr>
          <p:nvPr>
            <p:ph type="pic" idx="1"/>
          </p:nvPr>
        </p:nvSpPr>
        <p:spPr>
          <a:xfrm>
            <a:off x="5934153" y="3824595"/>
            <a:ext cx="18165128" cy="25682258"/>
          </a:xfrm>
        </p:spPr>
        <p:txBody>
          <a:bodyPr/>
          <a:lstStyle>
            <a:lvl1pPr marL="0" indent="0">
              <a:buNone/>
              <a:defRPr sz="14718"/>
            </a:lvl1pPr>
            <a:lvl2pPr marL="2096330" indent="0">
              <a:buNone/>
              <a:defRPr sz="12878"/>
            </a:lvl2pPr>
            <a:lvl3pPr marL="4192663" indent="0">
              <a:buNone/>
              <a:defRPr sz="11039"/>
            </a:lvl3pPr>
            <a:lvl4pPr marL="6288994" indent="0">
              <a:buNone/>
              <a:defRPr sz="9200"/>
            </a:lvl4pPr>
            <a:lvl5pPr marL="8385324" indent="0">
              <a:buNone/>
              <a:defRPr sz="9200"/>
            </a:lvl5pPr>
            <a:lvl6pPr marL="10481654" indent="0">
              <a:buNone/>
              <a:defRPr sz="9200"/>
            </a:lvl6pPr>
            <a:lvl7pPr marL="12577988" indent="0">
              <a:buNone/>
              <a:defRPr sz="9200"/>
            </a:lvl7pPr>
            <a:lvl8pPr marL="14674318" indent="0">
              <a:buNone/>
              <a:defRPr sz="9200"/>
            </a:lvl8pPr>
            <a:lvl9pPr marL="16770648" indent="0">
              <a:buNone/>
              <a:defRPr sz="9200"/>
            </a:lvl9pPr>
          </a:lstStyle>
          <a:p>
            <a:endParaRPr lang="en-GB"/>
          </a:p>
        </p:txBody>
      </p:sp>
      <p:sp>
        <p:nvSpPr>
          <p:cNvPr id="4" name="Text Placeholder 3"/>
          <p:cNvSpPr>
            <a:spLocks noGrp="1"/>
          </p:cNvSpPr>
          <p:nvPr>
            <p:ph type="body" sz="half" idx="2"/>
          </p:nvPr>
        </p:nvSpPr>
        <p:spPr>
          <a:xfrm>
            <a:off x="5934153" y="33499894"/>
            <a:ext cx="18165128" cy="5023493"/>
          </a:xfrm>
        </p:spPr>
        <p:txBody>
          <a:bodyPr/>
          <a:lstStyle>
            <a:lvl1pPr marL="0" indent="0">
              <a:buNone/>
              <a:defRPr sz="6369"/>
            </a:lvl1pPr>
            <a:lvl2pPr marL="2096330" indent="0">
              <a:buNone/>
              <a:defRPr sz="5519"/>
            </a:lvl2pPr>
            <a:lvl3pPr marL="4192663" indent="0">
              <a:buNone/>
              <a:defRPr sz="4528"/>
            </a:lvl3pPr>
            <a:lvl4pPr marL="6288994" indent="0">
              <a:buNone/>
              <a:defRPr sz="4104"/>
            </a:lvl4pPr>
            <a:lvl5pPr marL="8385324" indent="0">
              <a:buNone/>
              <a:defRPr sz="4104"/>
            </a:lvl5pPr>
            <a:lvl6pPr marL="10481654" indent="0">
              <a:buNone/>
              <a:defRPr sz="4104"/>
            </a:lvl6pPr>
            <a:lvl7pPr marL="12577988" indent="0">
              <a:buNone/>
              <a:defRPr sz="4104"/>
            </a:lvl7pPr>
            <a:lvl8pPr marL="14674318" indent="0">
              <a:buNone/>
              <a:defRPr sz="4104"/>
            </a:lvl8pPr>
            <a:lvl9pPr marL="16770648" indent="0">
              <a:buNone/>
              <a:defRPr sz="4104"/>
            </a:lvl9pPr>
          </a:lstStyle>
          <a:p>
            <a:pPr lvl="0"/>
            <a:r>
              <a:rPr lang="en-US"/>
              <a:t>Click to edit Master text styles</a:t>
            </a:r>
          </a:p>
        </p:txBody>
      </p:sp>
      <p:sp>
        <p:nvSpPr>
          <p:cNvPr id="5" name="Date Placeholder 4"/>
          <p:cNvSpPr>
            <a:spLocks noGrp="1"/>
          </p:cNvSpPr>
          <p:nvPr>
            <p:ph type="dt" sz="half" idx="10"/>
          </p:nvPr>
        </p:nvSpPr>
        <p:spPr/>
        <p:txBody>
          <a:bodyPr/>
          <a:lstStyle/>
          <a:p>
            <a:fld id="{6D00B110-6F6B-4953-87A5-30804D3EC984}" type="datetimeFigureOut">
              <a:rPr lang="en-GB" smtClean="0"/>
              <a:t>28/04/2021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00B110-6F6B-4953-87A5-30804D3EC984}"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1856817" y="7560021"/>
            <a:ext cx="16094219" cy="16105906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574159" y="7560021"/>
            <a:ext cx="47778071" cy="1610590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00B110-6F6B-4953-87A5-30804D3EC984}"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13761" y="1714137"/>
            <a:ext cx="27247692" cy="7133961"/>
          </a:xfrm>
          <a:prstGeom prst="rect">
            <a:avLst/>
          </a:prstGeom>
        </p:spPr>
        <p:txBody>
          <a:bodyPr vert="horz" lIns="296256" tIns="148128" rIns="296256" bIns="148128"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1513761" y="9987547"/>
            <a:ext cx="27247692" cy="28248506"/>
          </a:xfrm>
          <a:prstGeom prst="rect">
            <a:avLst/>
          </a:prstGeom>
        </p:spPr>
        <p:txBody>
          <a:bodyPr vert="horz" lIns="296256" tIns="148128" rIns="296256" bIns="14812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1513761" y="39672751"/>
            <a:ext cx="7064217" cy="2278903"/>
          </a:xfrm>
          <a:prstGeom prst="rect">
            <a:avLst/>
          </a:prstGeom>
        </p:spPr>
        <p:txBody>
          <a:bodyPr vert="horz" lIns="296256" tIns="148128" rIns="296256" bIns="148128" rtlCol="0" anchor="ctr"/>
          <a:lstStyle>
            <a:lvl1pPr algn="l">
              <a:defRPr sz="5519">
                <a:solidFill>
                  <a:schemeClr val="tx1">
                    <a:tint val="75000"/>
                  </a:schemeClr>
                </a:solidFill>
              </a:defRPr>
            </a:lvl1pPr>
          </a:lstStyle>
          <a:p>
            <a:fld id="{6D00B110-6F6B-4953-87A5-30804D3EC984}" type="datetimeFigureOut">
              <a:rPr lang="en-GB" smtClean="0"/>
              <a:t>28/04/2021</a:t>
            </a:fld>
            <a:endParaRPr lang="en-GB"/>
          </a:p>
        </p:txBody>
      </p:sp>
      <p:sp>
        <p:nvSpPr>
          <p:cNvPr id="5" name="Footer Placeholder 4"/>
          <p:cNvSpPr>
            <a:spLocks noGrp="1"/>
          </p:cNvSpPr>
          <p:nvPr>
            <p:ph type="ftr" sz="quarter" idx="3"/>
          </p:nvPr>
        </p:nvSpPr>
        <p:spPr>
          <a:xfrm>
            <a:off x="10344033" y="39672751"/>
            <a:ext cx="9587151" cy="2278903"/>
          </a:xfrm>
          <a:prstGeom prst="rect">
            <a:avLst/>
          </a:prstGeom>
        </p:spPr>
        <p:txBody>
          <a:bodyPr vert="horz" lIns="296256" tIns="148128" rIns="296256" bIns="148128" rtlCol="0" anchor="ctr"/>
          <a:lstStyle>
            <a:lvl1pPr algn="ctr">
              <a:defRPr sz="551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21697236" y="39672751"/>
            <a:ext cx="7064217" cy="2278903"/>
          </a:xfrm>
          <a:prstGeom prst="rect">
            <a:avLst/>
          </a:prstGeom>
        </p:spPr>
        <p:txBody>
          <a:bodyPr vert="horz" lIns="296256" tIns="148128" rIns="296256" bIns="148128" rtlCol="0" anchor="ctr"/>
          <a:lstStyle>
            <a:lvl1pPr algn="r">
              <a:defRPr sz="5519">
                <a:solidFill>
                  <a:schemeClr val="tx1">
                    <a:tint val="75000"/>
                  </a:schemeClr>
                </a:solidFill>
              </a:defRPr>
            </a:lvl1pPr>
          </a:lstStyle>
          <a:p>
            <a:fld id="{AA872899-269D-4BA9-8A4C-161F4C10EC55}"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92663" rtl="0" eaLnBrk="1" latinLnBrk="0" hangingPunct="1">
        <a:spcBef>
          <a:spcPct val="0"/>
        </a:spcBef>
        <a:buNone/>
        <a:defRPr sz="20237" kern="1200">
          <a:solidFill>
            <a:schemeClr val="tx1"/>
          </a:solidFill>
          <a:latin typeface="+mj-lt"/>
          <a:ea typeface="+mj-ea"/>
          <a:cs typeface="+mj-cs"/>
        </a:defRPr>
      </a:lvl1pPr>
    </p:titleStyle>
    <p:bodyStyle>
      <a:lvl1pPr marL="1572249" indent="-1572249" algn="l" defTabSz="4192663" rtl="0" eaLnBrk="1" latinLnBrk="0" hangingPunct="1">
        <a:spcBef>
          <a:spcPct val="20000"/>
        </a:spcBef>
        <a:buFont typeface="Arial" pitchFamily="34" charset="0"/>
        <a:buChar char="•"/>
        <a:defRPr sz="14718" kern="1200">
          <a:solidFill>
            <a:schemeClr val="tx1"/>
          </a:solidFill>
          <a:latin typeface="+mn-lt"/>
          <a:ea typeface="+mn-ea"/>
          <a:cs typeface="+mn-cs"/>
        </a:defRPr>
      </a:lvl1pPr>
      <a:lvl2pPr marL="3406538" indent="-1310207" algn="l" defTabSz="4192663" rtl="0" eaLnBrk="1" latinLnBrk="0" hangingPunct="1">
        <a:spcBef>
          <a:spcPct val="20000"/>
        </a:spcBef>
        <a:buFont typeface="Arial" pitchFamily="34" charset="0"/>
        <a:buChar char="–"/>
        <a:defRPr sz="12878" kern="1200">
          <a:solidFill>
            <a:schemeClr val="tx1"/>
          </a:solidFill>
          <a:latin typeface="+mn-lt"/>
          <a:ea typeface="+mn-ea"/>
          <a:cs typeface="+mn-cs"/>
        </a:defRPr>
      </a:lvl2pPr>
      <a:lvl3pPr marL="5240828" indent="-1048166" algn="l" defTabSz="4192663" rtl="0" eaLnBrk="1" latinLnBrk="0" hangingPunct="1">
        <a:spcBef>
          <a:spcPct val="20000"/>
        </a:spcBef>
        <a:buFont typeface="Arial" pitchFamily="34" charset="0"/>
        <a:buChar char="•"/>
        <a:defRPr sz="11039" kern="1200">
          <a:solidFill>
            <a:schemeClr val="tx1"/>
          </a:solidFill>
          <a:latin typeface="+mn-lt"/>
          <a:ea typeface="+mn-ea"/>
          <a:cs typeface="+mn-cs"/>
        </a:defRPr>
      </a:lvl3pPr>
      <a:lvl4pPr marL="7337158" indent="-1048166" algn="l" defTabSz="4192663" rtl="0" eaLnBrk="1" latinLnBrk="0" hangingPunct="1">
        <a:spcBef>
          <a:spcPct val="20000"/>
        </a:spcBef>
        <a:buFont typeface="Arial" pitchFamily="34" charset="0"/>
        <a:buChar char="–"/>
        <a:defRPr sz="9200" kern="1200">
          <a:solidFill>
            <a:schemeClr val="tx1"/>
          </a:solidFill>
          <a:latin typeface="+mn-lt"/>
          <a:ea typeface="+mn-ea"/>
          <a:cs typeface="+mn-cs"/>
        </a:defRPr>
      </a:lvl4pPr>
      <a:lvl5pPr marL="9433490" indent="-1048166" algn="l" defTabSz="4192663" rtl="0" eaLnBrk="1" latinLnBrk="0" hangingPunct="1">
        <a:spcBef>
          <a:spcPct val="20000"/>
        </a:spcBef>
        <a:buFont typeface="Arial" pitchFamily="34" charset="0"/>
        <a:buChar char="»"/>
        <a:defRPr sz="9200" kern="1200">
          <a:solidFill>
            <a:schemeClr val="tx1"/>
          </a:solidFill>
          <a:latin typeface="+mn-lt"/>
          <a:ea typeface="+mn-ea"/>
          <a:cs typeface="+mn-cs"/>
        </a:defRPr>
      </a:lvl5pPr>
      <a:lvl6pPr marL="11529822" indent="-1048166" algn="l" defTabSz="4192663" rtl="0" eaLnBrk="1" latinLnBrk="0" hangingPunct="1">
        <a:spcBef>
          <a:spcPct val="20000"/>
        </a:spcBef>
        <a:buFont typeface="Arial" pitchFamily="34" charset="0"/>
        <a:buChar char="•"/>
        <a:defRPr sz="9200" kern="1200">
          <a:solidFill>
            <a:schemeClr val="tx1"/>
          </a:solidFill>
          <a:latin typeface="+mn-lt"/>
          <a:ea typeface="+mn-ea"/>
          <a:cs typeface="+mn-cs"/>
        </a:defRPr>
      </a:lvl6pPr>
      <a:lvl7pPr marL="13626152" indent="-1048166" algn="l" defTabSz="4192663" rtl="0" eaLnBrk="1" latinLnBrk="0" hangingPunct="1">
        <a:spcBef>
          <a:spcPct val="20000"/>
        </a:spcBef>
        <a:buFont typeface="Arial" pitchFamily="34" charset="0"/>
        <a:buChar char="•"/>
        <a:defRPr sz="9200" kern="1200">
          <a:solidFill>
            <a:schemeClr val="tx1"/>
          </a:solidFill>
          <a:latin typeface="+mn-lt"/>
          <a:ea typeface="+mn-ea"/>
          <a:cs typeface="+mn-cs"/>
        </a:defRPr>
      </a:lvl7pPr>
      <a:lvl8pPr marL="15722484" indent="-1048166" algn="l" defTabSz="4192663" rtl="0" eaLnBrk="1" latinLnBrk="0" hangingPunct="1">
        <a:spcBef>
          <a:spcPct val="20000"/>
        </a:spcBef>
        <a:buFont typeface="Arial" pitchFamily="34" charset="0"/>
        <a:buChar char="•"/>
        <a:defRPr sz="9200" kern="1200">
          <a:solidFill>
            <a:schemeClr val="tx1"/>
          </a:solidFill>
          <a:latin typeface="+mn-lt"/>
          <a:ea typeface="+mn-ea"/>
          <a:cs typeface="+mn-cs"/>
        </a:defRPr>
      </a:lvl8pPr>
      <a:lvl9pPr marL="17818814" indent="-1048166" algn="l" defTabSz="4192663" rtl="0" eaLnBrk="1" latinLnBrk="0" hangingPunct="1">
        <a:spcBef>
          <a:spcPct val="20000"/>
        </a:spcBef>
        <a:buFont typeface="Arial" pitchFamily="34" charset="0"/>
        <a:buChar char="•"/>
        <a:defRPr sz="9200" kern="1200">
          <a:solidFill>
            <a:schemeClr val="tx1"/>
          </a:solidFill>
          <a:latin typeface="+mn-lt"/>
          <a:ea typeface="+mn-ea"/>
          <a:cs typeface="+mn-cs"/>
        </a:defRPr>
      </a:lvl9pPr>
    </p:bodyStyle>
    <p:otherStyle>
      <a:defPPr>
        <a:defRPr lang="en-US"/>
      </a:defPPr>
      <a:lvl1pPr marL="0" algn="l" defTabSz="4192663" rtl="0" eaLnBrk="1" latinLnBrk="0" hangingPunct="1">
        <a:defRPr sz="8209" kern="1200">
          <a:solidFill>
            <a:schemeClr val="tx1"/>
          </a:solidFill>
          <a:latin typeface="+mn-lt"/>
          <a:ea typeface="+mn-ea"/>
          <a:cs typeface="+mn-cs"/>
        </a:defRPr>
      </a:lvl1pPr>
      <a:lvl2pPr marL="2096330" algn="l" defTabSz="4192663" rtl="0" eaLnBrk="1" latinLnBrk="0" hangingPunct="1">
        <a:defRPr sz="8209" kern="1200">
          <a:solidFill>
            <a:schemeClr val="tx1"/>
          </a:solidFill>
          <a:latin typeface="+mn-lt"/>
          <a:ea typeface="+mn-ea"/>
          <a:cs typeface="+mn-cs"/>
        </a:defRPr>
      </a:lvl2pPr>
      <a:lvl3pPr marL="4192663" algn="l" defTabSz="4192663" rtl="0" eaLnBrk="1" latinLnBrk="0" hangingPunct="1">
        <a:defRPr sz="8209" kern="1200">
          <a:solidFill>
            <a:schemeClr val="tx1"/>
          </a:solidFill>
          <a:latin typeface="+mn-lt"/>
          <a:ea typeface="+mn-ea"/>
          <a:cs typeface="+mn-cs"/>
        </a:defRPr>
      </a:lvl3pPr>
      <a:lvl4pPr marL="6288994" algn="l" defTabSz="4192663" rtl="0" eaLnBrk="1" latinLnBrk="0" hangingPunct="1">
        <a:defRPr sz="8209" kern="1200">
          <a:solidFill>
            <a:schemeClr val="tx1"/>
          </a:solidFill>
          <a:latin typeface="+mn-lt"/>
          <a:ea typeface="+mn-ea"/>
          <a:cs typeface="+mn-cs"/>
        </a:defRPr>
      </a:lvl4pPr>
      <a:lvl5pPr marL="8385324" algn="l" defTabSz="4192663" rtl="0" eaLnBrk="1" latinLnBrk="0" hangingPunct="1">
        <a:defRPr sz="8209" kern="1200">
          <a:solidFill>
            <a:schemeClr val="tx1"/>
          </a:solidFill>
          <a:latin typeface="+mn-lt"/>
          <a:ea typeface="+mn-ea"/>
          <a:cs typeface="+mn-cs"/>
        </a:defRPr>
      </a:lvl5pPr>
      <a:lvl6pPr marL="10481654" algn="l" defTabSz="4192663" rtl="0" eaLnBrk="1" latinLnBrk="0" hangingPunct="1">
        <a:defRPr sz="8209" kern="1200">
          <a:solidFill>
            <a:schemeClr val="tx1"/>
          </a:solidFill>
          <a:latin typeface="+mn-lt"/>
          <a:ea typeface="+mn-ea"/>
          <a:cs typeface="+mn-cs"/>
        </a:defRPr>
      </a:lvl6pPr>
      <a:lvl7pPr marL="12577988" algn="l" defTabSz="4192663" rtl="0" eaLnBrk="1" latinLnBrk="0" hangingPunct="1">
        <a:defRPr sz="8209" kern="1200">
          <a:solidFill>
            <a:schemeClr val="tx1"/>
          </a:solidFill>
          <a:latin typeface="+mn-lt"/>
          <a:ea typeface="+mn-ea"/>
          <a:cs typeface="+mn-cs"/>
        </a:defRPr>
      </a:lvl7pPr>
      <a:lvl8pPr marL="14674318" algn="l" defTabSz="4192663" rtl="0" eaLnBrk="1" latinLnBrk="0" hangingPunct="1">
        <a:defRPr sz="8209" kern="1200">
          <a:solidFill>
            <a:schemeClr val="tx1"/>
          </a:solidFill>
          <a:latin typeface="+mn-lt"/>
          <a:ea typeface="+mn-ea"/>
          <a:cs typeface="+mn-cs"/>
        </a:defRPr>
      </a:lvl8pPr>
      <a:lvl9pPr marL="16770648" algn="l" defTabSz="4192663" rtl="0" eaLnBrk="1" latinLnBrk="0" hangingPunct="1">
        <a:defRPr sz="8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0" y="59656"/>
            <a:ext cx="24282622" cy="3785653"/>
          </a:xfrm>
          <a:prstGeom prst="rect">
            <a:avLst/>
          </a:prstGeom>
          <a:solidFill>
            <a:srgbClr val="0070C0"/>
          </a:solidFill>
          <a:ln w="355600">
            <a:noFill/>
            <a:headEnd/>
            <a:tailEnd/>
          </a:ln>
        </p:spPr>
        <p:style>
          <a:lnRef idx="2">
            <a:schemeClr val="dk1"/>
          </a:lnRef>
          <a:fillRef idx="1">
            <a:schemeClr val="lt1"/>
          </a:fillRef>
          <a:effectRef idx="0">
            <a:schemeClr val="dk1"/>
          </a:effectRef>
          <a:fontRef idx="minor">
            <a:schemeClr val="dk1"/>
          </a:fontRef>
        </p:style>
        <p:txBody>
          <a:bodyPr lIns="573942" tIns="286975" rIns="573942" bIns="286975" anchor="ctr" anchorCtr="1"/>
          <a:lstStyle/>
          <a:p>
            <a:pPr algn="ctr" defTabSz="6252433">
              <a:lnSpc>
                <a:spcPct val="80000"/>
              </a:lnSpc>
              <a:spcBef>
                <a:spcPct val="50000"/>
              </a:spcBef>
            </a:pPr>
            <a:r>
              <a:rPr lang="en-GB" sz="6230" dirty="0">
                <a:solidFill>
                  <a:schemeClr val="bg1"/>
                </a:solidFill>
                <a:latin typeface="Times New Roman" panose="02020603050405020304" pitchFamily="18" charset="0"/>
                <a:cs typeface="Times New Roman" panose="02020603050405020304" pitchFamily="18" charset="0"/>
              </a:rPr>
              <a:t> What is the Public's Knowledge and Perception of Sport Therapy? </a:t>
            </a:r>
          </a:p>
          <a:p>
            <a:pPr algn="ctr" defTabSz="6252433">
              <a:lnSpc>
                <a:spcPct val="80000"/>
              </a:lnSpc>
              <a:spcBef>
                <a:spcPct val="50000"/>
              </a:spcBef>
            </a:pPr>
            <a:r>
              <a:rPr lang="en-GB" sz="4800" dirty="0">
                <a:ln w="0">
                  <a:noFill/>
                </a:ln>
                <a:solidFill>
                  <a:schemeClr val="bg1"/>
                </a:solidFill>
                <a:latin typeface="Times New Roman" panose="02020603050405020304" pitchFamily="18" charset="0"/>
                <a:ea typeface="ＭＳ Ｐゴシック" pitchFamily="34" charset="-128"/>
                <a:cs typeface="Times New Roman" panose="02020603050405020304" pitchFamily="18" charset="0"/>
              </a:rPr>
              <a:t>Tanwen Aran Jones </a:t>
            </a:r>
          </a:p>
          <a:p>
            <a:pPr algn="ctr" defTabSz="6252433">
              <a:lnSpc>
                <a:spcPct val="80000"/>
              </a:lnSpc>
              <a:spcBef>
                <a:spcPct val="50000"/>
              </a:spcBef>
            </a:pPr>
            <a:r>
              <a:rPr lang="en-GB" sz="4800" dirty="0">
                <a:ln w="0">
                  <a:noFill/>
                </a:ln>
                <a:solidFill>
                  <a:schemeClr val="bg1"/>
                </a:solidFill>
                <a:latin typeface="Times New Roman" panose="02020603050405020304" pitchFamily="18" charset="0"/>
                <a:ea typeface="ＭＳ Ｐゴシック" pitchFamily="34" charset="-128"/>
                <a:cs typeface="Times New Roman" panose="02020603050405020304" pitchFamily="18" charset="0"/>
              </a:rPr>
              <a:t>BSc (Hons) Sports and Exercise Therapy– University of Wales Trinity Saint David’s </a:t>
            </a:r>
          </a:p>
        </p:txBody>
      </p:sp>
      <p:grpSp>
        <p:nvGrpSpPr>
          <p:cNvPr id="21" name="Group 20">
            <a:extLst>
              <a:ext uri="{FF2B5EF4-FFF2-40B4-BE49-F238E27FC236}">
                <a16:creationId xmlns:a16="http://schemas.microsoft.com/office/drawing/2014/main" id="{7B2126B1-7BB9-FD43-BCDA-A0162D8CD9CB}"/>
              </a:ext>
            </a:extLst>
          </p:cNvPr>
          <p:cNvGrpSpPr/>
          <p:nvPr/>
        </p:nvGrpSpPr>
        <p:grpSpPr>
          <a:xfrm>
            <a:off x="367537" y="4106247"/>
            <a:ext cx="29354540" cy="6720370"/>
            <a:chOff x="367537" y="4106247"/>
            <a:chExt cx="29354540" cy="6720370"/>
          </a:xfrm>
        </p:grpSpPr>
        <p:sp>
          <p:nvSpPr>
            <p:cNvPr id="18" name="TextBox 17">
              <a:extLst>
                <a:ext uri="{FF2B5EF4-FFF2-40B4-BE49-F238E27FC236}">
                  <a16:creationId xmlns:a16="http://schemas.microsoft.com/office/drawing/2014/main" id="{FA5D6169-892C-6D46-9E68-C906EFA2E2A8}"/>
                </a:ext>
              </a:extLst>
            </p:cNvPr>
            <p:cNvSpPr txBox="1"/>
            <p:nvPr/>
          </p:nvSpPr>
          <p:spPr>
            <a:xfrm>
              <a:off x="367537" y="5132751"/>
              <a:ext cx="29354540" cy="5693866"/>
            </a:xfrm>
            <a:prstGeom prst="rect">
              <a:avLst/>
            </a:prstGeom>
            <a:noFill/>
          </p:spPr>
          <p:txBody>
            <a:bodyPr wrap="square" rtlCol="0">
              <a:spAutoFit/>
            </a:bodyPr>
            <a:lstStyle/>
            <a:p>
              <a:r>
                <a:rPr lang="en-GB" sz="4000" dirty="0">
                  <a:latin typeface="Times New Roman" panose="02020603050405020304" pitchFamily="18" charset="0"/>
                  <a:ea typeface="Calibri" panose="020F0502020204030204" pitchFamily="34" charset="0"/>
                  <a:cs typeface="Times New Roman" panose="02020603050405020304" pitchFamily="18" charset="0"/>
                </a:rPr>
                <a:t>Sports Therapy was first developed by Professor Graham Smith with the aim to address the growing demands from sport and leisure on everyone involved in the management and care of injured participants</a:t>
              </a:r>
              <a:r>
                <a:rPr lang="en-GB" sz="4000" baseline="30000" dirty="0">
                  <a:latin typeface="Times New Roman" panose="02020603050405020304" pitchFamily="18" charset="0"/>
                  <a:ea typeface="Calibri" panose="020F0502020204030204" pitchFamily="34" charset="0"/>
                  <a:cs typeface="Times New Roman" panose="02020603050405020304" pitchFamily="18" charset="0"/>
                </a:rPr>
                <a:t>1</a:t>
              </a:r>
              <a:r>
                <a:rPr lang="en-GB" sz="4000" dirty="0">
                  <a:latin typeface="Times New Roman" panose="02020603050405020304" pitchFamily="18" charset="0"/>
                  <a:ea typeface="Calibri" panose="020F0502020204030204" pitchFamily="34" charset="0"/>
                  <a:cs typeface="Times New Roman" panose="02020603050405020304" pitchFamily="18" charset="0"/>
                </a:rPr>
                <a:t>. The governing body, known as the Society of Sports Therapist, defines the profession as practitioners that are concerned with prevention, rehabilitation and treatment of the patient back to optimal occupational and/or sport specific fitness</a:t>
              </a:r>
              <a:r>
                <a:rPr lang="en-GB" sz="4000" baseline="30000" dirty="0">
                  <a:latin typeface="Times New Roman" panose="02020603050405020304" pitchFamily="18" charset="0"/>
                  <a:ea typeface="Calibri" panose="020F0502020204030204" pitchFamily="34" charset="0"/>
                  <a:cs typeface="Times New Roman" panose="02020603050405020304" pitchFamily="18" charset="0"/>
                </a:rPr>
                <a:t>1</a:t>
              </a:r>
              <a:r>
                <a:rPr lang="en-GB" sz="4000" dirty="0">
                  <a:latin typeface="Times New Roman" panose="02020603050405020304" pitchFamily="18" charset="0"/>
                  <a:ea typeface="Calibri" panose="020F0502020204030204" pitchFamily="34"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Due to the Sport Therapy profession not being regulated, anyone is able to call themselves a Sport Therapist, this can lead to peoples’ perception of what a Sport Therapist is to be unclear. </a:t>
              </a:r>
              <a:r>
                <a:rPr lang="en-GB" sz="4000" dirty="0">
                  <a:latin typeface="Times New Roman" panose="02020603050405020304" pitchFamily="18" charset="0"/>
                  <a:ea typeface="Calibri" panose="020F0502020204030204" pitchFamily="34" charset="0"/>
                  <a:cs typeface="Times New Roman" panose="02020603050405020304" pitchFamily="18" charset="0"/>
                </a:rPr>
                <a:t>Therefore, peoples’ perception of what a Sports Therapist is could be unclear due to there being no regulation of who can call themselves Sports Therapists.</a:t>
              </a:r>
              <a:r>
                <a:rPr lang="en-GB" sz="4000" dirty="0">
                  <a:latin typeface="Times New Roman" panose="02020603050405020304" pitchFamily="18" charset="0"/>
                  <a:cs typeface="Times New Roman" panose="02020603050405020304" pitchFamily="18" charset="0"/>
                </a:rPr>
                <a:t> </a:t>
              </a:r>
            </a:p>
            <a:p>
              <a:r>
                <a:rPr lang="en-GB" sz="4400" b="1" dirty="0">
                  <a:latin typeface="Times New Roman" panose="02020603050405020304" pitchFamily="18" charset="0"/>
                  <a:ea typeface="Calibri" panose="020F0502020204030204" pitchFamily="34" charset="0"/>
                  <a:cs typeface="Times New Roman" panose="02020603050405020304" pitchFamily="18" charset="0"/>
                </a:rPr>
                <a:t>Objective</a:t>
              </a:r>
              <a:r>
                <a:rPr lang="en-GB" sz="4000" dirty="0">
                  <a:latin typeface="Times New Roman" panose="02020603050405020304" pitchFamily="18" charset="0"/>
                  <a:ea typeface="Calibri" panose="020F0502020204030204" pitchFamily="34" charset="0"/>
                  <a:cs typeface="Times New Roman" panose="02020603050405020304" pitchFamily="18" charset="0"/>
                </a:rPr>
                <a:t>: </a:t>
              </a:r>
              <a:r>
                <a:rPr lang="en-GB" sz="4000" dirty="0">
                  <a:latin typeface="Times New Roman" panose="02020603050405020304" pitchFamily="18" charset="0"/>
                  <a:cs typeface="Times New Roman" panose="02020603050405020304" pitchFamily="18" charset="0"/>
                </a:rPr>
                <a:t>The purpose of this study is to explore the public’s perception of the Sports Therapy profession and to determine whether this perception is influenced by age. </a:t>
              </a:r>
            </a:p>
            <a:p>
              <a:endParaRPr lang="en-GB" sz="4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28D32896-F802-8040-B8A2-628CDBD65094}"/>
                </a:ext>
              </a:extLst>
            </p:cNvPr>
            <p:cNvSpPr txBox="1"/>
            <p:nvPr/>
          </p:nvSpPr>
          <p:spPr>
            <a:xfrm>
              <a:off x="481426" y="4106247"/>
              <a:ext cx="8158334" cy="92333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5400" dirty="0">
                  <a:latin typeface="Times New Roman" panose="02020603050405020304" pitchFamily="18" charset="0"/>
                  <a:cs typeface="Times New Roman" panose="02020603050405020304" pitchFamily="18" charset="0"/>
                </a:rPr>
                <a:t>Introduction</a:t>
              </a:r>
              <a:r>
                <a:rPr lang="en-US" sz="5400" dirty="0"/>
                <a:t> </a:t>
              </a:r>
            </a:p>
          </p:txBody>
        </p:sp>
      </p:grpSp>
      <p:grpSp>
        <p:nvGrpSpPr>
          <p:cNvPr id="25" name="Group 24">
            <a:extLst>
              <a:ext uri="{FF2B5EF4-FFF2-40B4-BE49-F238E27FC236}">
                <a16:creationId xmlns:a16="http://schemas.microsoft.com/office/drawing/2014/main" id="{661BE972-BB78-B647-8710-B679C9E9A531}"/>
              </a:ext>
            </a:extLst>
          </p:cNvPr>
          <p:cNvGrpSpPr/>
          <p:nvPr/>
        </p:nvGrpSpPr>
        <p:grpSpPr>
          <a:xfrm>
            <a:off x="481426" y="10512876"/>
            <a:ext cx="29354539" cy="8648358"/>
            <a:chOff x="415631" y="15039948"/>
            <a:chExt cx="29354539" cy="8648358"/>
          </a:xfrm>
        </p:grpSpPr>
        <p:sp>
          <p:nvSpPr>
            <p:cNvPr id="34" name="TextBox 33">
              <a:extLst>
                <a:ext uri="{FF2B5EF4-FFF2-40B4-BE49-F238E27FC236}">
                  <a16:creationId xmlns:a16="http://schemas.microsoft.com/office/drawing/2014/main" id="{17E88B1D-B437-734D-BDEE-A8E428C46A02}"/>
                </a:ext>
              </a:extLst>
            </p:cNvPr>
            <p:cNvSpPr txBox="1"/>
            <p:nvPr/>
          </p:nvSpPr>
          <p:spPr>
            <a:xfrm>
              <a:off x="415631" y="16209336"/>
              <a:ext cx="29354539" cy="7478970"/>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Design: </a:t>
              </a:r>
              <a:r>
                <a:rPr lang="en-US" sz="4000" dirty="0">
                  <a:latin typeface="Times New Roman" panose="02020603050405020304" pitchFamily="18" charset="0"/>
                  <a:cs typeface="Times New Roman" panose="02020603050405020304" pitchFamily="18" charset="0"/>
                </a:rPr>
                <a:t>A cross-sectional survey design using a questionnaire with 25 closed questions guided by previous research articles based on Physiotherapy and adapted to be specific to the Sport Therapy profession was conducted to determine the perception that the public had of Sport Therapy, the following questions were used: </a:t>
              </a:r>
              <a:endParaRPr lang="en-US" sz="4000" b="1" dirty="0">
                <a:latin typeface="Times New Roman" panose="02020603050405020304" pitchFamily="18" charset="0"/>
                <a:cs typeface="Times New Roman" panose="02020603050405020304" pitchFamily="18" charset="0"/>
              </a:endParaRPr>
            </a:p>
            <a:p>
              <a:r>
                <a:rPr lang="en-US" sz="4000" b="1" dirty="0">
                  <a:latin typeface="Times New Roman" panose="02020603050405020304" pitchFamily="18" charset="0"/>
                  <a:cs typeface="Times New Roman" panose="02020603050405020304" pitchFamily="18" charset="0"/>
                </a:rPr>
                <a:t>	Have you received treatment from a sport therapist in the last 2 years?</a:t>
              </a:r>
            </a:p>
            <a:p>
              <a:r>
                <a:rPr lang="en-US" sz="4000" b="1" dirty="0">
                  <a:latin typeface="Times New Roman" panose="02020603050405020304" pitchFamily="18" charset="0"/>
                  <a:cs typeface="Times New Roman" panose="02020603050405020304" pitchFamily="18" charset="0"/>
                </a:rPr>
                <a:t>	If you have answered yes to the above question - how did you find the quality of service?</a:t>
              </a:r>
            </a:p>
            <a:p>
              <a:r>
                <a:rPr lang="en-US" sz="4000" b="1" dirty="0">
                  <a:latin typeface="Times New Roman" panose="02020603050405020304" pitchFamily="18" charset="0"/>
                  <a:cs typeface="Times New Roman" panose="02020603050405020304" pitchFamily="18" charset="0"/>
                </a:rPr>
                <a:t>	Who are you most likely to see if you have an injury?</a:t>
              </a:r>
            </a:p>
            <a:p>
              <a:endParaRPr lang="en-US" sz="4000" b="1" dirty="0">
                <a:latin typeface="Times New Roman" panose="02020603050405020304" pitchFamily="18" charset="0"/>
                <a:cs typeface="Times New Roman" panose="02020603050405020304" pitchFamily="18" charset="0"/>
              </a:endParaRPr>
            </a:p>
            <a:p>
              <a:r>
                <a:rPr lang="en-US" sz="4000" b="1" dirty="0">
                  <a:latin typeface="Times New Roman" panose="02020603050405020304" pitchFamily="18" charset="0"/>
                  <a:cs typeface="Times New Roman" panose="02020603050405020304" pitchFamily="18" charset="0"/>
                </a:rPr>
                <a:t>Participants: </a:t>
              </a:r>
              <a:r>
                <a:rPr lang="en-US" sz="4000" dirty="0">
                  <a:latin typeface="Times New Roman" panose="02020603050405020304" pitchFamily="18" charset="0"/>
                  <a:cs typeface="Times New Roman" panose="02020603050405020304" pitchFamily="18" charset="0"/>
                </a:rPr>
                <a:t>50 individuals over the age of 18 volunteered to take part in this study. Prior to any data collection ethical approval was sought and obtained from the University of Wales Trinity Saint David's. Prior to sending the questionnaire to the participants, it was piloted to increase the likelihood of success and to identify potential issues and grammatical mistakes. To achieve data collection, the questionnaire was produced on Microsoft Forms and the link was sent to various individuals and published on social media sites. </a:t>
              </a:r>
            </a:p>
            <a:p>
              <a:r>
                <a:rPr lang="en-US" sz="4000" b="1" dirty="0">
                  <a:latin typeface="Times New Roman" panose="02020603050405020304" pitchFamily="18" charset="0"/>
                  <a:cs typeface="Times New Roman" panose="02020603050405020304" pitchFamily="18" charset="0"/>
                </a:rPr>
                <a:t>Statistical analysis: </a:t>
              </a:r>
              <a:r>
                <a:rPr lang="en-US" sz="4000" dirty="0">
                  <a:latin typeface="Times New Roman" panose="02020603050405020304" pitchFamily="18" charset="0"/>
                  <a:cs typeface="Times New Roman" panose="02020603050405020304" pitchFamily="18" charset="0"/>
                </a:rPr>
                <a:t>The data was analysed using descriptive statistics using Excel. </a:t>
              </a:r>
              <a:endParaRPr lang="en-US" sz="4000" dirty="0">
                <a:highlight>
                  <a:srgbClr val="FFFF00"/>
                </a:highlight>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F39524C-3B31-A94B-B7F4-4D9BB45A0ED4}"/>
                </a:ext>
              </a:extLst>
            </p:cNvPr>
            <p:cNvSpPr txBox="1"/>
            <p:nvPr/>
          </p:nvSpPr>
          <p:spPr>
            <a:xfrm>
              <a:off x="461978" y="15039948"/>
              <a:ext cx="8163064" cy="92333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5400" dirty="0">
                  <a:latin typeface="Times New Roman" panose="02020603050405020304" pitchFamily="18" charset="0"/>
                  <a:cs typeface="Times New Roman" panose="02020603050405020304" pitchFamily="18" charset="0"/>
                </a:rPr>
                <a:t>Method</a:t>
              </a:r>
            </a:p>
          </p:txBody>
        </p:sp>
      </p:grpSp>
      <p:grpSp>
        <p:nvGrpSpPr>
          <p:cNvPr id="23" name="Group 22">
            <a:extLst>
              <a:ext uri="{FF2B5EF4-FFF2-40B4-BE49-F238E27FC236}">
                <a16:creationId xmlns:a16="http://schemas.microsoft.com/office/drawing/2014/main" id="{ADBDE4EE-5E97-8D47-AC07-C222C70F7273}"/>
              </a:ext>
            </a:extLst>
          </p:cNvPr>
          <p:cNvGrpSpPr/>
          <p:nvPr/>
        </p:nvGrpSpPr>
        <p:grpSpPr>
          <a:xfrm>
            <a:off x="527773" y="19772806"/>
            <a:ext cx="29174563" cy="6954267"/>
            <a:chOff x="465256" y="26085118"/>
            <a:chExt cx="29174563" cy="6718994"/>
          </a:xfrm>
        </p:grpSpPr>
        <p:sp>
          <p:nvSpPr>
            <p:cNvPr id="8" name="TextBox 7">
              <a:extLst>
                <a:ext uri="{FF2B5EF4-FFF2-40B4-BE49-F238E27FC236}">
                  <a16:creationId xmlns:a16="http://schemas.microsoft.com/office/drawing/2014/main" id="{59769618-46F7-4E43-9739-2302A3E84B11}"/>
                </a:ext>
              </a:extLst>
            </p:cNvPr>
            <p:cNvSpPr txBox="1"/>
            <p:nvPr/>
          </p:nvSpPr>
          <p:spPr>
            <a:xfrm>
              <a:off x="465256" y="26085118"/>
              <a:ext cx="8163064" cy="92333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5400" dirty="0">
                  <a:latin typeface="Times New Roman" panose="02020603050405020304" pitchFamily="18" charset="0"/>
                  <a:cs typeface="Times New Roman" panose="02020603050405020304" pitchFamily="18" charset="0"/>
                </a:rPr>
                <a:t>Result</a:t>
              </a:r>
              <a:r>
                <a:rPr lang="en-US" sz="5400" dirty="0"/>
                <a:t> </a:t>
              </a:r>
            </a:p>
          </p:txBody>
        </p:sp>
        <p:sp>
          <p:nvSpPr>
            <p:cNvPr id="10" name="TextBox 9">
              <a:extLst>
                <a:ext uri="{FF2B5EF4-FFF2-40B4-BE49-F238E27FC236}">
                  <a16:creationId xmlns:a16="http://schemas.microsoft.com/office/drawing/2014/main" id="{4C89B30E-B951-7F43-A554-1A067AABADE0}"/>
                </a:ext>
              </a:extLst>
            </p:cNvPr>
            <p:cNvSpPr txBox="1"/>
            <p:nvPr/>
          </p:nvSpPr>
          <p:spPr>
            <a:xfrm>
              <a:off x="520860" y="27362350"/>
              <a:ext cx="29118959" cy="5441762"/>
            </a:xfrm>
            <a:prstGeom prst="rect">
              <a:avLst/>
            </a:prstGeom>
            <a:noFill/>
          </p:spPr>
          <p:txBody>
            <a:bodyPr wrap="square" rtlCol="0">
              <a:spAutoFit/>
            </a:bodyPr>
            <a:lstStyle/>
            <a:p>
              <a:r>
                <a:rPr lang="en-US" sz="4000" dirty="0">
                  <a:latin typeface="Times New Roman" panose="02020603050405020304" pitchFamily="18" charset="0"/>
                  <a:cs typeface="Times New Roman" panose="02020603050405020304" pitchFamily="18" charset="0"/>
                </a:rPr>
                <a:t>50 responses were obtained to the survey, of which 54% (n=27) had reported that they had received treatment from a Sports Therapist within the last 2 years; of the participants that indicated that they had received treatment, 4% (n=2) indicated they received a ‘neutral’ experience, 14% (n=7) indicated that they had a ‘rather positive’ experience and 28% (n=14) indicated they had a ‘definitely positive’ experience (</a:t>
              </a:r>
              <a:r>
                <a:rPr lang="en-US" sz="4000" b="1" dirty="0">
                  <a:latin typeface="Times New Roman" panose="02020603050405020304" pitchFamily="18" charset="0"/>
                  <a:cs typeface="Times New Roman" panose="02020603050405020304" pitchFamily="18" charset="0"/>
                </a:rPr>
                <a:t>Figure 1</a:t>
              </a:r>
              <a:r>
                <a:rPr lang="en-US" sz="4000" dirty="0">
                  <a:latin typeface="Times New Roman" panose="02020603050405020304" pitchFamily="18" charset="0"/>
                  <a:cs typeface="Times New Roman" panose="02020603050405020304" pitchFamily="18" charset="0"/>
                </a:rPr>
                <a:t>). No participants indicated that they had a negative experience when being provided with Sports Therapy treatment. Participants were asked to indicate which of the professions they were most likely to see if they received an injury 56% (n=28) would go directly to a Physiotherapist whilst 32% (n=16) would go to a Sport Therapist, and 12% (n=6) indicated that they would see either a Massage Therapist or Chiropractor (</a:t>
              </a:r>
              <a:r>
                <a:rPr lang="en-US" sz="4000" b="1" dirty="0">
                  <a:latin typeface="Times New Roman" panose="02020603050405020304" pitchFamily="18" charset="0"/>
                  <a:cs typeface="Times New Roman" panose="02020603050405020304" pitchFamily="18" charset="0"/>
                </a:rPr>
                <a:t>Figure 2</a:t>
              </a:r>
              <a:r>
                <a:rPr lang="en-US" sz="4000" dirty="0">
                  <a:latin typeface="Times New Roman" panose="02020603050405020304" pitchFamily="18" charset="0"/>
                  <a:cs typeface="Times New Roman" panose="02020603050405020304" pitchFamily="18" charset="0"/>
                </a:rPr>
                <a:t>) . The youngest age group indicated that they were most likely to seek a Physiotherapist (20%) to assist with their injury with sports therapy (14%) in second. The only age group which reported Sports Therapy as their chosen profession for treatment was 25-34 (10%). All other age groups indicated that the most likely profession they would seek for treatment would be a Physiotherapist (36%) (</a:t>
              </a:r>
              <a:r>
                <a:rPr lang="en-US" sz="4000" b="1" dirty="0">
                  <a:latin typeface="Times New Roman" panose="02020603050405020304" pitchFamily="18" charset="0"/>
                  <a:cs typeface="Times New Roman" panose="02020603050405020304" pitchFamily="18" charset="0"/>
                </a:rPr>
                <a:t>Table 1</a:t>
              </a:r>
              <a:r>
                <a:rPr lang="en-US" sz="4000" dirty="0">
                  <a:latin typeface="Times New Roman" panose="02020603050405020304" pitchFamily="18" charset="0"/>
                  <a:cs typeface="Times New Roman" panose="02020603050405020304" pitchFamily="18" charset="0"/>
                </a:rPr>
                <a:t>). </a:t>
              </a:r>
            </a:p>
          </p:txBody>
        </p:sp>
      </p:grpSp>
      <p:grpSp>
        <p:nvGrpSpPr>
          <p:cNvPr id="24" name="Group 23">
            <a:extLst>
              <a:ext uri="{FF2B5EF4-FFF2-40B4-BE49-F238E27FC236}">
                <a16:creationId xmlns:a16="http://schemas.microsoft.com/office/drawing/2014/main" id="{C9EEEEE6-C1FA-BE45-B52A-FD6B0C86789E}"/>
              </a:ext>
            </a:extLst>
          </p:cNvPr>
          <p:cNvGrpSpPr/>
          <p:nvPr/>
        </p:nvGrpSpPr>
        <p:grpSpPr>
          <a:xfrm>
            <a:off x="511013" y="35555079"/>
            <a:ext cx="29253186" cy="5675666"/>
            <a:chOff x="29418" y="33355034"/>
            <a:chExt cx="29253186" cy="5675666"/>
          </a:xfrm>
        </p:grpSpPr>
        <p:sp>
          <p:nvSpPr>
            <p:cNvPr id="9" name="TextBox 8">
              <a:extLst>
                <a:ext uri="{FF2B5EF4-FFF2-40B4-BE49-F238E27FC236}">
                  <a16:creationId xmlns:a16="http://schemas.microsoft.com/office/drawing/2014/main" id="{1710DBC3-1A39-5E46-9C51-44B0FC715CDF}"/>
                </a:ext>
              </a:extLst>
            </p:cNvPr>
            <p:cNvSpPr txBox="1"/>
            <p:nvPr/>
          </p:nvSpPr>
          <p:spPr>
            <a:xfrm>
              <a:off x="108040" y="33355034"/>
              <a:ext cx="8159786" cy="92333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5400" dirty="0">
                  <a:latin typeface="Times New Roman" panose="02020603050405020304" pitchFamily="18" charset="0"/>
                  <a:cs typeface="Times New Roman" panose="02020603050405020304" pitchFamily="18" charset="0"/>
                </a:rPr>
                <a:t>Conclusion</a:t>
              </a:r>
              <a:r>
                <a:rPr lang="en-US" sz="5400" dirty="0"/>
                <a:t> </a:t>
              </a:r>
            </a:p>
          </p:txBody>
        </p:sp>
        <p:sp>
          <p:nvSpPr>
            <p:cNvPr id="13" name="TextBox 12">
              <a:extLst>
                <a:ext uri="{FF2B5EF4-FFF2-40B4-BE49-F238E27FC236}">
                  <a16:creationId xmlns:a16="http://schemas.microsoft.com/office/drawing/2014/main" id="{51F30477-9124-F94B-B7BB-5DE70E2FA862}"/>
                </a:ext>
              </a:extLst>
            </p:cNvPr>
            <p:cNvSpPr txBox="1"/>
            <p:nvPr/>
          </p:nvSpPr>
          <p:spPr>
            <a:xfrm>
              <a:off x="29418" y="34629495"/>
              <a:ext cx="29253186" cy="4401205"/>
            </a:xfrm>
            <a:prstGeom prst="rect">
              <a:avLst/>
            </a:prstGeom>
            <a:noFill/>
          </p:spPr>
          <p:txBody>
            <a:bodyPr wrap="square" rtlCol="0">
              <a:spAutoFit/>
            </a:bodyPr>
            <a:lstStyle/>
            <a:p>
              <a:r>
                <a:rPr lang="en-US" sz="4000" dirty="0">
                  <a:latin typeface="Times New Roman" panose="02020603050405020304" pitchFamily="18" charset="0"/>
                  <a:cs typeface="Times New Roman" panose="02020603050405020304" pitchFamily="18" charset="0"/>
                </a:rPr>
                <a:t>This study demonstrates that participants are likely to have strong confidence in the role of Sport Therapist and consider Sport Therapy as a beneficial and useful service, however this response is affected by age of the participants.   </a:t>
              </a:r>
            </a:p>
            <a:p>
              <a:endParaRPr lang="en-US" sz="4000" dirty="0">
                <a:latin typeface="Times New Roman" panose="02020603050405020304" pitchFamily="18" charset="0"/>
                <a:cs typeface="Times New Roman" panose="02020603050405020304" pitchFamily="18" charset="0"/>
              </a:endParaRPr>
            </a:p>
            <a:p>
              <a:r>
                <a:rPr lang="en-US" sz="4000" b="1" dirty="0">
                  <a:latin typeface="Times New Roman" panose="02020603050405020304" pitchFamily="18" charset="0"/>
                  <a:cs typeface="Times New Roman" panose="02020603050405020304" pitchFamily="18" charset="0"/>
                </a:rPr>
                <a:t>Limitation: </a:t>
              </a:r>
              <a:r>
                <a:rPr lang="en-US" sz="4000" dirty="0">
                  <a:latin typeface="Times New Roman" panose="02020603050405020304" pitchFamily="18" charset="0"/>
                  <a:cs typeface="Times New Roman" panose="02020603050405020304" pitchFamily="18" charset="0"/>
                </a:rPr>
                <a:t>Due to the questionnaire being published on social media, the response from the older age category was limited. Due to there being no similar research conducted in this field, there was no validated questionnaire that could be used.  </a:t>
              </a:r>
            </a:p>
            <a:p>
              <a:r>
                <a:rPr lang="en-US" sz="4000" b="1" dirty="0">
                  <a:latin typeface="Times New Roman" panose="02020603050405020304" pitchFamily="18" charset="0"/>
                  <a:cs typeface="Times New Roman" panose="02020603050405020304" pitchFamily="18" charset="0"/>
                </a:rPr>
                <a:t>Further research </a:t>
              </a:r>
              <a:r>
                <a:rPr lang="en-US" sz="4000" dirty="0">
                  <a:latin typeface="Times New Roman" panose="02020603050405020304" pitchFamily="18" charset="0"/>
                  <a:cs typeface="Times New Roman" panose="02020603050405020304" pitchFamily="18" charset="0"/>
                </a:rPr>
                <a:t>is</a:t>
              </a:r>
              <a:r>
                <a:rPr lang="en-US" sz="4000" b="1" dirty="0">
                  <a:latin typeface="Times New Roman" panose="02020603050405020304" pitchFamily="18" charset="0"/>
                  <a:cs typeface="Times New Roman" panose="02020603050405020304" pitchFamily="18" charset="0"/>
                </a:rPr>
                <a:t> </a:t>
              </a:r>
              <a:r>
                <a:rPr lang="en-US" sz="4000" dirty="0">
                  <a:latin typeface="Times New Roman" panose="02020603050405020304" pitchFamily="18" charset="0"/>
                  <a:cs typeface="Times New Roman" panose="02020603050405020304" pitchFamily="18" charset="0"/>
                </a:rPr>
                <a:t>required to identify why there is a lack of knowledge and the reasons why the older population have specifically heard of Physiotherapy rather than the Sport Therapy profession. </a:t>
              </a:r>
            </a:p>
          </p:txBody>
        </p:sp>
      </p:grpSp>
      <p:pic>
        <p:nvPicPr>
          <p:cNvPr id="1026" name="Picture 2" descr="page1image64146480">
            <a:extLst>
              <a:ext uri="{FF2B5EF4-FFF2-40B4-BE49-F238E27FC236}">
                <a16:creationId xmlns:a16="http://schemas.microsoft.com/office/drawing/2014/main" id="{1A2567AB-8D25-6248-B1AC-D0F6672712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43268" y="840214"/>
            <a:ext cx="5704559" cy="21236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31" name="Chart 30">
            <a:extLst>
              <a:ext uri="{FF2B5EF4-FFF2-40B4-BE49-F238E27FC236}">
                <a16:creationId xmlns:a16="http://schemas.microsoft.com/office/drawing/2014/main" id="{E6AEAD28-C9E2-BE42-A36F-9421D162DC46}"/>
              </a:ext>
            </a:extLst>
          </p:cNvPr>
          <p:cNvGraphicFramePr>
            <a:graphicFrameLocks/>
          </p:cNvGraphicFramePr>
          <p:nvPr>
            <p:extLst>
              <p:ext uri="{D42A27DB-BD31-4B8C-83A1-F6EECF244321}">
                <p14:modId xmlns:p14="http://schemas.microsoft.com/office/powerpoint/2010/main" val="3545090879"/>
              </p:ext>
            </p:extLst>
          </p:nvPr>
        </p:nvGraphicFramePr>
        <p:xfrm>
          <a:off x="268788" y="27059127"/>
          <a:ext cx="9744238" cy="6478828"/>
        </p:xfrm>
        <a:graphic>
          <a:graphicData uri="http://schemas.openxmlformats.org/drawingml/2006/chart">
            <c:chart xmlns:c="http://schemas.openxmlformats.org/drawingml/2006/chart" xmlns:r="http://schemas.openxmlformats.org/officeDocument/2006/relationships" r:id="rId4"/>
          </a:graphicData>
        </a:graphic>
      </p:graphicFrame>
      <p:sp>
        <p:nvSpPr>
          <p:cNvPr id="36" name="TextBox 35">
            <a:extLst>
              <a:ext uri="{FF2B5EF4-FFF2-40B4-BE49-F238E27FC236}">
                <a16:creationId xmlns:a16="http://schemas.microsoft.com/office/drawing/2014/main" id="{A9D5D0E1-EB1A-DE47-8CCE-F444A47DF1B6}"/>
              </a:ext>
            </a:extLst>
          </p:cNvPr>
          <p:cNvSpPr txBox="1"/>
          <p:nvPr/>
        </p:nvSpPr>
        <p:spPr>
          <a:xfrm>
            <a:off x="20262188" y="33490705"/>
            <a:ext cx="9156208" cy="1200329"/>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3600" dirty="0">
                <a:latin typeface="Times New Roman" panose="02020603050405020304" pitchFamily="18" charset="0"/>
                <a:cs typeface="Times New Roman" panose="02020603050405020304" pitchFamily="18" charset="0"/>
              </a:rPr>
              <a:t>Table 1: Relationship between participants age and their preferred profession. </a:t>
            </a:r>
            <a:r>
              <a:rPr lang="en-US" sz="3600" dirty="0"/>
              <a:t> </a:t>
            </a:r>
          </a:p>
        </p:txBody>
      </p:sp>
      <p:sp>
        <p:nvSpPr>
          <p:cNvPr id="38" name="TextBox 37">
            <a:extLst>
              <a:ext uri="{FF2B5EF4-FFF2-40B4-BE49-F238E27FC236}">
                <a16:creationId xmlns:a16="http://schemas.microsoft.com/office/drawing/2014/main" id="{E18E1985-41FE-BA4A-AA65-B70F2A7A558A}"/>
              </a:ext>
            </a:extLst>
          </p:cNvPr>
          <p:cNvSpPr txBox="1"/>
          <p:nvPr/>
        </p:nvSpPr>
        <p:spPr>
          <a:xfrm>
            <a:off x="583377" y="33486762"/>
            <a:ext cx="9522260" cy="1754326"/>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3600" dirty="0">
                <a:latin typeface="Times New Roman" panose="02020603050405020304" pitchFamily="18" charset="0"/>
                <a:cs typeface="Times New Roman" panose="02020603050405020304" pitchFamily="18" charset="0"/>
              </a:rPr>
              <a:t>Figure 1: The perceived quality of the service from those who had received treatment from a Sport Therapist in the last 2 years.</a:t>
            </a:r>
            <a:endParaRPr lang="en-US" sz="3600" dirty="0"/>
          </a:p>
        </p:txBody>
      </p:sp>
      <p:graphicFrame>
        <p:nvGraphicFramePr>
          <p:cNvPr id="40" name="Chart 39">
            <a:extLst>
              <a:ext uri="{FF2B5EF4-FFF2-40B4-BE49-F238E27FC236}">
                <a16:creationId xmlns:a16="http://schemas.microsoft.com/office/drawing/2014/main" id="{3736A5A9-430C-AF42-A0BE-B7FB2B46324F}"/>
              </a:ext>
            </a:extLst>
          </p:cNvPr>
          <p:cNvGraphicFramePr/>
          <p:nvPr>
            <p:extLst>
              <p:ext uri="{D42A27DB-BD31-4B8C-83A1-F6EECF244321}">
                <p14:modId xmlns:p14="http://schemas.microsoft.com/office/powerpoint/2010/main" val="1974065670"/>
              </p:ext>
            </p:extLst>
          </p:nvPr>
        </p:nvGraphicFramePr>
        <p:xfrm>
          <a:off x="10123307" y="27041064"/>
          <a:ext cx="9156208" cy="623148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1" name="Chart 40">
            <a:extLst>
              <a:ext uri="{FF2B5EF4-FFF2-40B4-BE49-F238E27FC236}">
                <a16:creationId xmlns:a16="http://schemas.microsoft.com/office/drawing/2014/main" id="{DEDA8819-F622-9E4F-BD81-9429238D8D27}"/>
              </a:ext>
            </a:extLst>
          </p:cNvPr>
          <p:cNvGraphicFramePr>
            <a:graphicFrameLocks/>
          </p:cNvGraphicFramePr>
          <p:nvPr>
            <p:extLst>
              <p:ext uri="{D42A27DB-BD31-4B8C-83A1-F6EECF244321}">
                <p14:modId xmlns:p14="http://schemas.microsoft.com/office/powerpoint/2010/main" val="1694017527"/>
              </p:ext>
            </p:extLst>
          </p:nvPr>
        </p:nvGraphicFramePr>
        <p:xfrm>
          <a:off x="20262188" y="27041064"/>
          <a:ext cx="8580611" cy="6135650"/>
        </p:xfrm>
        <a:graphic>
          <a:graphicData uri="http://schemas.openxmlformats.org/drawingml/2006/chart">
            <c:chart xmlns:c="http://schemas.openxmlformats.org/drawingml/2006/chart" xmlns:r="http://schemas.openxmlformats.org/officeDocument/2006/relationships" r:id="rId6"/>
          </a:graphicData>
        </a:graphic>
      </p:graphicFrame>
      <p:sp>
        <p:nvSpPr>
          <p:cNvPr id="44" name="TextBox 43">
            <a:extLst>
              <a:ext uri="{FF2B5EF4-FFF2-40B4-BE49-F238E27FC236}">
                <a16:creationId xmlns:a16="http://schemas.microsoft.com/office/drawing/2014/main" id="{5F14948E-69EC-E543-A825-F38D9A0F1B19}"/>
              </a:ext>
            </a:extLst>
          </p:cNvPr>
          <p:cNvSpPr txBox="1"/>
          <p:nvPr/>
        </p:nvSpPr>
        <p:spPr>
          <a:xfrm>
            <a:off x="11124441" y="33490704"/>
            <a:ext cx="7153940" cy="1200329"/>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3600" dirty="0">
                <a:latin typeface="Times New Roman" panose="02020603050405020304" pitchFamily="18" charset="0"/>
                <a:cs typeface="Times New Roman" panose="02020603050405020304" pitchFamily="18" charset="0"/>
              </a:rPr>
              <a:t>Figure 2: Who are you most likely to see if you have an injury? </a:t>
            </a:r>
            <a:endParaRPr lang="en-US" sz="3600" dirty="0"/>
          </a:p>
        </p:txBody>
      </p:sp>
      <p:sp>
        <p:nvSpPr>
          <p:cNvPr id="6" name="TextBox 5">
            <a:extLst>
              <a:ext uri="{FF2B5EF4-FFF2-40B4-BE49-F238E27FC236}">
                <a16:creationId xmlns:a16="http://schemas.microsoft.com/office/drawing/2014/main" id="{61764FE4-1BE8-F342-B5A7-9EC109D226EE}"/>
              </a:ext>
            </a:extLst>
          </p:cNvPr>
          <p:cNvSpPr txBox="1"/>
          <p:nvPr/>
        </p:nvSpPr>
        <p:spPr>
          <a:xfrm>
            <a:off x="12329294" y="41233276"/>
            <a:ext cx="17373042" cy="1323439"/>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3200" b="1" i="1" dirty="0"/>
              <a:t>References: </a:t>
            </a:r>
          </a:p>
          <a:p>
            <a:r>
              <a:rPr lang="en-US" sz="2400" dirty="0"/>
              <a:t>1. Society of Sport Therapist (2021) </a:t>
            </a:r>
            <a:r>
              <a:rPr lang="en-US" sz="2400" i="1" dirty="0"/>
              <a:t>What is Sport Therapy?</a:t>
            </a:r>
            <a:r>
              <a:rPr lang="en-US" sz="2400" dirty="0"/>
              <a:t> Available at: https://society-of-sports-therapists'/public-information/what-is-sports-therapy/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13046</TotalTime>
  <Words>939</Words>
  <Application>Microsoft Macintosh PowerPoint</Application>
  <PresentationFormat>Custom</PresentationFormat>
  <Paragraphs>42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LCSS-IS</dc:creator>
  <cp:lastModifiedBy>Tanwen Aran Jones (1702353)</cp:lastModifiedBy>
  <cp:revision>188</cp:revision>
  <cp:lastPrinted>2016-08-31T12:30:59Z</cp:lastPrinted>
  <dcterms:created xsi:type="dcterms:W3CDTF">2014-11-21T09:37:21Z</dcterms:created>
  <dcterms:modified xsi:type="dcterms:W3CDTF">2021-04-28T20:46:20Z</dcterms:modified>
</cp:coreProperties>
</file>