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72" r:id="rId5"/>
  </p:sldMasterIdLst>
  <p:sldIdLst>
    <p:sldId id="273" r:id="rId6"/>
    <p:sldId id="274" r:id="rId7"/>
    <p:sldId id="261" r:id="rId8"/>
    <p:sldId id="257" r:id="rId9"/>
    <p:sldId id="258" r:id="rId10"/>
    <p:sldId id="259" r:id="rId11"/>
    <p:sldId id="275" r:id="rId12"/>
    <p:sldId id="262" r:id="rId13"/>
    <p:sldId id="264" r:id="rId14"/>
    <p:sldId id="260" r:id="rId15"/>
    <p:sldId id="268" r:id="rId16"/>
    <p:sldId id="270" r:id="rId17"/>
    <p:sldId id="269" r:id="rId18"/>
    <p:sldId id="271" r:id="rId19"/>
    <p:sldId id="26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5C1B8E9E-EA4C-4C8F-B8F1-A747FA4A3A7E}">
          <p14:sldIdLst>
            <p14:sldId id="273"/>
            <p14:sldId id="274"/>
            <p14:sldId id="261"/>
            <p14:sldId id="257"/>
            <p14:sldId id="258"/>
            <p14:sldId id="259"/>
            <p14:sldId id="275"/>
            <p14:sldId id="262"/>
            <p14:sldId id="264"/>
            <p14:sldId id="260"/>
            <p14:sldId id="268"/>
            <p14:sldId id="270"/>
            <p14:sldId id="269"/>
            <p14:sldId id="271"/>
            <p14:sldId id="26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4CFD12-B288-8030-0835-B2C88EAA6939}" v="31" dt="2023-03-17T20:16:25.780"/>
    <p1510:client id="{46880B06-FB3D-438D-6655-4E8DC5D2DE75}" v="217" dt="2023-03-18T15:31:17.530"/>
    <p1510:client id="{53A0ACCF-22CB-CAFF-0BF8-DF20ABA1D1E4}" v="24" dt="2023-03-17T17:23:21.386"/>
    <p1510:client id="{6244B242-B651-2B11-88FA-8444CF9F4951}" v="4" dt="2023-03-17T19:08:27.317"/>
    <p1510:client id="{6442FDFA-AD1C-8747-4814-A255E1105EF7}" v="1" dt="2023-03-17T17:10:16.783"/>
    <p1510:client id="{730A60E3-2CC4-74E0-C78E-173C0859B2FF}" v="1" dt="2023-03-17T18:01:40.115"/>
    <p1510:client id="{73B700BC-24F5-F09C-273B-94462E6C28EC}" v="115" dt="2023-03-19T14:03:27.235"/>
    <p1510:client id="{7AACA67A-DBD5-4D87-FAD3-587385EF6122}" v="171" dt="2023-03-20T00:32:27.953"/>
    <p1510:client id="{7B2908A4-0500-3CFE-1FC3-7CC22DE83C4A}" v="35" dt="2023-03-18T19:33:39.500"/>
    <p1510:client id="{7E453147-CB9D-9649-67D4-F6E47901C430}" v="34" dt="2023-03-18T11:52:18.836"/>
    <p1510:client id="{80310DD2-6565-F8F3-8511-6C124C517296}" v="12" dt="2023-03-17T17:08:51.284"/>
    <p1510:client id="{83FF4D7F-50D0-F93E-A800-632B8DF0FA0D}" v="68" dt="2023-03-18T13:53:15.746"/>
    <p1510:client id="{AD70E048-19ED-B429-C1E8-EA23DF1CB191}" v="3" dt="2023-03-17T17:57:35.943"/>
    <p1510:client id="{CAFF7266-5F5C-ACCD-CECA-004C7E70D5B1}" v="117" dt="2023-03-19T15:16:42.744"/>
    <p1510:client id="{DF624E81-F13F-AEBA-55E9-8D601E9ECA2E}" v="78" dt="2023-03-17T17:04:20.993"/>
    <p1510:client id="{E74268A2-40A5-452C-9A6F-8E65B1C7C060}" v="416" dt="2023-03-18T16:25:01.895"/>
    <p1510:client id="{F456753C-6972-C3E2-4378-4A5E077101AE}" v="20" dt="2023-03-18T13:38:24.2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1B1511-70FA-4F5A-A7A1-DEC6DED680E4}" type="doc">
      <dgm:prSet loTypeId="urn:microsoft.com/office/officeart/2005/8/layout/hierarchy1" loCatId="hierarchy" qsTypeId="urn:microsoft.com/office/officeart/2005/8/quickstyle/simple2" qsCatId="simple" csTypeId="urn:microsoft.com/office/officeart/2005/8/colors/colorful5" csCatId="colorful"/>
      <dgm:spPr/>
      <dgm:t>
        <a:bodyPr/>
        <a:lstStyle/>
        <a:p>
          <a:endParaRPr lang="en-US"/>
        </a:p>
      </dgm:t>
    </dgm:pt>
    <dgm:pt modelId="{FFE644FB-856F-407B-9165-5B14315A1FC7}">
      <dgm:prSet/>
      <dgm:spPr/>
      <dgm:t>
        <a:bodyPr/>
        <a:lstStyle/>
        <a:p>
          <a:r>
            <a:rPr lang="en-GB"/>
            <a:t>The company has two incorporation documents:</a:t>
          </a:r>
          <a:endParaRPr lang="en-US"/>
        </a:p>
      </dgm:t>
    </dgm:pt>
    <dgm:pt modelId="{1357FA92-5892-40B0-AA94-0C3545B00AE7}" type="parTrans" cxnId="{5F4CCC82-0540-4EBA-8997-9FD4B78E1CC2}">
      <dgm:prSet/>
      <dgm:spPr/>
      <dgm:t>
        <a:bodyPr/>
        <a:lstStyle/>
        <a:p>
          <a:endParaRPr lang="en-US"/>
        </a:p>
      </dgm:t>
    </dgm:pt>
    <dgm:pt modelId="{C07FC644-583F-42B7-81A5-EEF2216FD286}" type="sibTrans" cxnId="{5F4CCC82-0540-4EBA-8997-9FD4B78E1CC2}">
      <dgm:prSet/>
      <dgm:spPr/>
      <dgm:t>
        <a:bodyPr/>
        <a:lstStyle/>
        <a:p>
          <a:endParaRPr lang="en-US"/>
        </a:p>
      </dgm:t>
    </dgm:pt>
    <dgm:pt modelId="{4763353C-EFED-41D9-B5BC-BEBE35E47B30}">
      <dgm:prSet/>
      <dgm:spPr/>
      <dgm:t>
        <a:bodyPr/>
        <a:lstStyle/>
        <a:p>
          <a:r>
            <a:rPr lang="en-GB"/>
            <a:t>The</a:t>
          </a:r>
          <a:r>
            <a:rPr lang="en-GB" b="1"/>
            <a:t> Memorandum </a:t>
          </a:r>
          <a:r>
            <a:rPr lang="en-GB"/>
            <a:t>includes the members (subscribers) who formed the company </a:t>
          </a:r>
          <a:endParaRPr lang="en-US"/>
        </a:p>
      </dgm:t>
    </dgm:pt>
    <dgm:pt modelId="{BAA6B5C8-98D0-4C09-9455-B41558D3B8EA}" type="parTrans" cxnId="{5E227EFC-A5F8-4FDA-9260-805457780DC8}">
      <dgm:prSet/>
      <dgm:spPr/>
      <dgm:t>
        <a:bodyPr/>
        <a:lstStyle/>
        <a:p>
          <a:endParaRPr lang="en-US"/>
        </a:p>
      </dgm:t>
    </dgm:pt>
    <dgm:pt modelId="{1A2A840B-EB2E-400A-856B-D689C0D83366}" type="sibTrans" cxnId="{5E227EFC-A5F8-4FDA-9260-805457780DC8}">
      <dgm:prSet/>
      <dgm:spPr/>
      <dgm:t>
        <a:bodyPr/>
        <a:lstStyle/>
        <a:p>
          <a:endParaRPr lang="en-US"/>
        </a:p>
      </dgm:t>
    </dgm:pt>
    <dgm:pt modelId="{91952EE0-4B2A-46A1-9DAD-039CC579E533}">
      <dgm:prSet/>
      <dgm:spPr/>
      <dgm:t>
        <a:bodyPr/>
        <a:lstStyle/>
        <a:p>
          <a:r>
            <a:rPr lang="en-GB" b="1"/>
            <a:t>Articles of Association </a:t>
          </a:r>
          <a:r>
            <a:rPr lang="en-GB"/>
            <a:t>- the basic rules of the company, the decisions, management, and control of the company, and articles suitable to the specifics and needs of the company. </a:t>
          </a:r>
          <a:endParaRPr lang="en-US"/>
        </a:p>
      </dgm:t>
    </dgm:pt>
    <dgm:pt modelId="{4B78780B-0030-4FEB-96EC-A4630B807296}" type="parTrans" cxnId="{6F1E0023-7728-4FFE-BA1D-9A7284CC4972}">
      <dgm:prSet/>
      <dgm:spPr/>
      <dgm:t>
        <a:bodyPr/>
        <a:lstStyle/>
        <a:p>
          <a:endParaRPr lang="en-US"/>
        </a:p>
      </dgm:t>
    </dgm:pt>
    <dgm:pt modelId="{47A58EF5-1421-4D55-AB31-6017BA107365}" type="sibTrans" cxnId="{6F1E0023-7728-4FFE-BA1D-9A7284CC4972}">
      <dgm:prSet/>
      <dgm:spPr/>
      <dgm:t>
        <a:bodyPr/>
        <a:lstStyle/>
        <a:p>
          <a:endParaRPr lang="en-US"/>
        </a:p>
      </dgm:t>
    </dgm:pt>
    <dgm:pt modelId="{0EF390E3-96F6-4C2F-BC21-01291C7F5F27}" type="pres">
      <dgm:prSet presAssocID="{EE1B1511-70FA-4F5A-A7A1-DEC6DED680E4}" presName="hierChild1" presStyleCnt="0">
        <dgm:presLayoutVars>
          <dgm:chPref val="1"/>
          <dgm:dir/>
          <dgm:animOne val="branch"/>
          <dgm:animLvl val="lvl"/>
          <dgm:resizeHandles/>
        </dgm:presLayoutVars>
      </dgm:prSet>
      <dgm:spPr/>
    </dgm:pt>
    <dgm:pt modelId="{0A463AEC-C878-44D7-979E-97F16D213112}" type="pres">
      <dgm:prSet presAssocID="{FFE644FB-856F-407B-9165-5B14315A1FC7}" presName="hierRoot1" presStyleCnt="0"/>
      <dgm:spPr/>
    </dgm:pt>
    <dgm:pt modelId="{9E147E02-0277-4733-A9F5-4312579FC687}" type="pres">
      <dgm:prSet presAssocID="{FFE644FB-856F-407B-9165-5B14315A1FC7}" presName="composite" presStyleCnt="0"/>
      <dgm:spPr/>
    </dgm:pt>
    <dgm:pt modelId="{C442F194-5F6C-4906-BB53-C3CA268C224E}" type="pres">
      <dgm:prSet presAssocID="{FFE644FB-856F-407B-9165-5B14315A1FC7}" presName="background" presStyleLbl="node0" presStyleIdx="0" presStyleCnt="1"/>
      <dgm:spPr/>
    </dgm:pt>
    <dgm:pt modelId="{68A0B744-0AFE-4E20-8B9B-032AB04F3CA0}" type="pres">
      <dgm:prSet presAssocID="{FFE644FB-856F-407B-9165-5B14315A1FC7}" presName="text" presStyleLbl="fgAcc0" presStyleIdx="0" presStyleCnt="1">
        <dgm:presLayoutVars>
          <dgm:chPref val="3"/>
        </dgm:presLayoutVars>
      </dgm:prSet>
      <dgm:spPr/>
    </dgm:pt>
    <dgm:pt modelId="{523D73E7-71D5-488C-ABA1-B2A0BD07D002}" type="pres">
      <dgm:prSet presAssocID="{FFE644FB-856F-407B-9165-5B14315A1FC7}" presName="hierChild2" presStyleCnt="0"/>
      <dgm:spPr/>
    </dgm:pt>
    <dgm:pt modelId="{F6411AD2-E621-4003-A12D-24D09D23B48C}" type="pres">
      <dgm:prSet presAssocID="{BAA6B5C8-98D0-4C09-9455-B41558D3B8EA}" presName="Name10" presStyleLbl="parChTrans1D2" presStyleIdx="0" presStyleCnt="2"/>
      <dgm:spPr/>
    </dgm:pt>
    <dgm:pt modelId="{FFC513FA-AC0F-4419-BE8D-B55D19F33F20}" type="pres">
      <dgm:prSet presAssocID="{4763353C-EFED-41D9-B5BC-BEBE35E47B30}" presName="hierRoot2" presStyleCnt="0"/>
      <dgm:spPr/>
    </dgm:pt>
    <dgm:pt modelId="{1BBED4A1-DB1C-413F-ADE8-184F7F719154}" type="pres">
      <dgm:prSet presAssocID="{4763353C-EFED-41D9-B5BC-BEBE35E47B30}" presName="composite2" presStyleCnt="0"/>
      <dgm:spPr/>
    </dgm:pt>
    <dgm:pt modelId="{E9ABB524-B20E-4CE7-B9B8-FB92663375EA}" type="pres">
      <dgm:prSet presAssocID="{4763353C-EFED-41D9-B5BC-BEBE35E47B30}" presName="background2" presStyleLbl="node2" presStyleIdx="0" presStyleCnt="2"/>
      <dgm:spPr/>
    </dgm:pt>
    <dgm:pt modelId="{5A0D2F3B-0A2C-46F2-B733-09F02EB714C8}" type="pres">
      <dgm:prSet presAssocID="{4763353C-EFED-41D9-B5BC-BEBE35E47B30}" presName="text2" presStyleLbl="fgAcc2" presStyleIdx="0" presStyleCnt="2">
        <dgm:presLayoutVars>
          <dgm:chPref val="3"/>
        </dgm:presLayoutVars>
      </dgm:prSet>
      <dgm:spPr/>
    </dgm:pt>
    <dgm:pt modelId="{40A4CEF8-7728-4116-B180-A54B28FDABD5}" type="pres">
      <dgm:prSet presAssocID="{4763353C-EFED-41D9-B5BC-BEBE35E47B30}" presName="hierChild3" presStyleCnt="0"/>
      <dgm:spPr/>
    </dgm:pt>
    <dgm:pt modelId="{3F0CA18C-B9F0-4260-A0C5-052CB8782ADE}" type="pres">
      <dgm:prSet presAssocID="{4B78780B-0030-4FEB-96EC-A4630B807296}" presName="Name10" presStyleLbl="parChTrans1D2" presStyleIdx="1" presStyleCnt="2"/>
      <dgm:spPr/>
    </dgm:pt>
    <dgm:pt modelId="{F2D3F967-D9D6-4D71-A6C3-D9CFA5C7B86A}" type="pres">
      <dgm:prSet presAssocID="{91952EE0-4B2A-46A1-9DAD-039CC579E533}" presName="hierRoot2" presStyleCnt="0"/>
      <dgm:spPr/>
    </dgm:pt>
    <dgm:pt modelId="{E78F7CDF-49B5-4CDD-9152-34E4266045FC}" type="pres">
      <dgm:prSet presAssocID="{91952EE0-4B2A-46A1-9DAD-039CC579E533}" presName="composite2" presStyleCnt="0"/>
      <dgm:spPr/>
    </dgm:pt>
    <dgm:pt modelId="{0E5FF1A2-8463-4DCB-AB6A-4285CF5D5D75}" type="pres">
      <dgm:prSet presAssocID="{91952EE0-4B2A-46A1-9DAD-039CC579E533}" presName="background2" presStyleLbl="node2" presStyleIdx="1" presStyleCnt="2"/>
      <dgm:spPr/>
    </dgm:pt>
    <dgm:pt modelId="{DC4A50D0-ADBD-4D98-9931-0F94FAFE3D13}" type="pres">
      <dgm:prSet presAssocID="{91952EE0-4B2A-46A1-9DAD-039CC579E533}" presName="text2" presStyleLbl="fgAcc2" presStyleIdx="1" presStyleCnt="2">
        <dgm:presLayoutVars>
          <dgm:chPref val="3"/>
        </dgm:presLayoutVars>
      </dgm:prSet>
      <dgm:spPr/>
    </dgm:pt>
    <dgm:pt modelId="{100694FB-1055-4EEA-8E6A-C0B7E93945AC}" type="pres">
      <dgm:prSet presAssocID="{91952EE0-4B2A-46A1-9DAD-039CC579E533}" presName="hierChild3" presStyleCnt="0"/>
      <dgm:spPr/>
    </dgm:pt>
  </dgm:ptLst>
  <dgm:cxnLst>
    <dgm:cxn modelId="{6F1E0023-7728-4FFE-BA1D-9A7284CC4972}" srcId="{FFE644FB-856F-407B-9165-5B14315A1FC7}" destId="{91952EE0-4B2A-46A1-9DAD-039CC579E533}" srcOrd="1" destOrd="0" parTransId="{4B78780B-0030-4FEB-96EC-A4630B807296}" sibTransId="{47A58EF5-1421-4D55-AB31-6017BA107365}"/>
    <dgm:cxn modelId="{00FD5964-3CBA-4300-92FF-2339F9C3B13F}" type="presOf" srcId="{FFE644FB-856F-407B-9165-5B14315A1FC7}" destId="{68A0B744-0AFE-4E20-8B9B-032AB04F3CA0}" srcOrd="0" destOrd="0" presId="urn:microsoft.com/office/officeart/2005/8/layout/hierarchy1"/>
    <dgm:cxn modelId="{7F4C0345-CCFA-4568-A956-A23539BE222C}" type="presOf" srcId="{91952EE0-4B2A-46A1-9DAD-039CC579E533}" destId="{DC4A50D0-ADBD-4D98-9931-0F94FAFE3D13}" srcOrd="0" destOrd="0" presId="urn:microsoft.com/office/officeart/2005/8/layout/hierarchy1"/>
    <dgm:cxn modelId="{0CC35666-F2CF-4EC2-9CA1-30915C09ED6B}" type="presOf" srcId="{EE1B1511-70FA-4F5A-A7A1-DEC6DED680E4}" destId="{0EF390E3-96F6-4C2F-BC21-01291C7F5F27}" srcOrd="0" destOrd="0" presId="urn:microsoft.com/office/officeart/2005/8/layout/hierarchy1"/>
    <dgm:cxn modelId="{DFCBAF74-5C1D-4B86-B9E7-0E4C654F82D1}" type="presOf" srcId="{4763353C-EFED-41D9-B5BC-BEBE35E47B30}" destId="{5A0D2F3B-0A2C-46F2-B733-09F02EB714C8}" srcOrd="0" destOrd="0" presId="urn:microsoft.com/office/officeart/2005/8/layout/hierarchy1"/>
    <dgm:cxn modelId="{0E9BEA7D-47B6-47AA-9986-954249A7D952}" type="presOf" srcId="{4B78780B-0030-4FEB-96EC-A4630B807296}" destId="{3F0CA18C-B9F0-4260-A0C5-052CB8782ADE}" srcOrd="0" destOrd="0" presId="urn:microsoft.com/office/officeart/2005/8/layout/hierarchy1"/>
    <dgm:cxn modelId="{5F4CCC82-0540-4EBA-8997-9FD4B78E1CC2}" srcId="{EE1B1511-70FA-4F5A-A7A1-DEC6DED680E4}" destId="{FFE644FB-856F-407B-9165-5B14315A1FC7}" srcOrd="0" destOrd="0" parTransId="{1357FA92-5892-40B0-AA94-0C3545B00AE7}" sibTransId="{C07FC644-583F-42B7-81A5-EEF2216FD286}"/>
    <dgm:cxn modelId="{83978BF9-2953-4570-A12A-460D89CA0C5B}" type="presOf" srcId="{BAA6B5C8-98D0-4C09-9455-B41558D3B8EA}" destId="{F6411AD2-E621-4003-A12D-24D09D23B48C}" srcOrd="0" destOrd="0" presId="urn:microsoft.com/office/officeart/2005/8/layout/hierarchy1"/>
    <dgm:cxn modelId="{5E227EFC-A5F8-4FDA-9260-805457780DC8}" srcId="{FFE644FB-856F-407B-9165-5B14315A1FC7}" destId="{4763353C-EFED-41D9-B5BC-BEBE35E47B30}" srcOrd="0" destOrd="0" parTransId="{BAA6B5C8-98D0-4C09-9455-B41558D3B8EA}" sibTransId="{1A2A840B-EB2E-400A-856B-D689C0D83366}"/>
    <dgm:cxn modelId="{96B2AEBF-FEE8-46E3-8FBF-E82140AD2B86}" type="presParOf" srcId="{0EF390E3-96F6-4C2F-BC21-01291C7F5F27}" destId="{0A463AEC-C878-44D7-979E-97F16D213112}" srcOrd="0" destOrd="0" presId="urn:microsoft.com/office/officeart/2005/8/layout/hierarchy1"/>
    <dgm:cxn modelId="{EF47F493-CE53-4EC2-9E8B-C38116A45698}" type="presParOf" srcId="{0A463AEC-C878-44D7-979E-97F16D213112}" destId="{9E147E02-0277-4733-A9F5-4312579FC687}" srcOrd="0" destOrd="0" presId="urn:microsoft.com/office/officeart/2005/8/layout/hierarchy1"/>
    <dgm:cxn modelId="{EC171980-23FC-4359-9F89-9FA760E893AC}" type="presParOf" srcId="{9E147E02-0277-4733-A9F5-4312579FC687}" destId="{C442F194-5F6C-4906-BB53-C3CA268C224E}" srcOrd="0" destOrd="0" presId="urn:microsoft.com/office/officeart/2005/8/layout/hierarchy1"/>
    <dgm:cxn modelId="{E4B8A09C-667E-49AF-B6CF-9A662E1D39F9}" type="presParOf" srcId="{9E147E02-0277-4733-A9F5-4312579FC687}" destId="{68A0B744-0AFE-4E20-8B9B-032AB04F3CA0}" srcOrd="1" destOrd="0" presId="urn:microsoft.com/office/officeart/2005/8/layout/hierarchy1"/>
    <dgm:cxn modelId="{BD498962-4BB7-4A3F-A0D2-12FDC66CA5AB}" type="presParOf" srcId="{0A463AEC-C878-44D7-979E-97F16D213112}" destId="{523D73E7-71D5-488C-ABA1-B2A0BD07D002}" srcOrd="1" destOrd="0" presId="urn:microsoft.com/office/officeart/2005/8/layout/hierarchy1"/>
    <dgm:cxn modelId="{41997B4E-1C5F-4728-AE95-D3AF7206CD4A}" type="presParOf" srcId="{523D73E7-71D5-488C-ABA1-B2A0BD07D002}" destId="{F6411AD2-E621-4003-A12D-24D09D23B48C}" srcOrd="0" destOrd="0" presId="urn:microsoft.com/office/officeart/2005/8/layout/hierarchy1"/>
    <dgm:cxn modelId="{4740EDDB-FA54-40A1-8E07-7CFDB4E1F496}" type="presParOf" srcId="{523D73E7-71D5-488C-ABA1-B2A0BD07D002}" destId="{FFC513FA-AC0F-4419-BE8D-B55D19F33F20}" srcOrd="1" destOrd="0" presId="urn:microsoft.com/office/officeart/2005/8/layout/hierarchy1"/>
    <dgm:cxn modelId="{53E4D7E3-4DF2-44AF-B26C-3D1837C189E7}" type="presParOf" srcId="{FFC513FA-AC0F-4419-BE8D-B55D19F33F20}" destId="{1BBED4A1-DB1C-413F-ADE8-184F7F719154}" srcOrd="0" destOrd="0" presId="urn:microsoft.com/office/officeart/2005/8/layout/hierarchy1"/>
    <dgm:cxn modelId="{6F864D00-4DED-495A-B563-7C85578D5127}" type="presParOf" srcId="{1BBED4A1-DB1C-413F-ADE8-184F7F719154}" destId="{E9ABB524-B20E-4CE7-B9B8-FB92663375EA}" srcOrd="0" destOrd="0" presId="urn:microsoft.com/office/officeart/2005/8/layout/hierarchy1"/>
    <dgm:cxn modelId="{5F8F7FA1-6D31-4A73-BC16-65DC5E29DA35}" type="presParOf" srcId="{1BBED4A1-DB1C-413F-ADE8-184F7F719154}" destId="{5A0D2F3B-0A2C-46F2-B733-09F02EB714C8}" srcOrd="1" destOrd="0" presId="urn:microsoft.com/office/officeart/2005/8/layout/hierarchy1"/>
    <dgm:cxn modelId="{CE6AAA22-FE8F-45CB-9310-DAEFE8FF0F03}" type="presParOf" srcId="{FFC513FA-AC0F-4419-BE8D-B55D19F33F20}" destId="{40A4CEF8-7728-4116-B180-A54B28FDABD5}" srcOrd="1" destOrd="0" presId="urn:microsoft.com/office/officeart/2005/8/layout/hierarchy1"/>
    <dgm:cxn modelId="{55312C71-5199-4C03-95BE-7A5CB5AE162D}" type="presParOf" srcId="{523D73E7-71D5-488C-ABA1-B2A0BD07D002}" destId="{3F0CA18C-B9F0-4260-A0C5-052CB8782ADE}" srcOrd="2" destOrd="0" presId="urn:microsoft.com/office/officeart/2005/8/layout/hierarchy1"/>
    <dgm:cxn modelId="{AFE97971-6A21-4795-8A97-E98D0A3700DB}" type="presParOf" srcId="{523D73E7-71D5-488C-ABA1-B2A0BD07D002}" destId="{F2D3F967-D9D6-4D71-A6C3-D9CFA5C7B86A}" srcOrd="3" destOrd="0" presId="urn:microsoft.com/office/officeart/2005/8/layout/hierarchy1"/>
    <dgm:cxn modelId="{6B7F6DB9-AD2A-45C6-94F1-F2347FD5BFB3}" type="presParOf" srcId="{F2D3F967-D9D6-4D71-A6C3-D9CFA5C7B86A}" destId="{E78F7CDF-49B5-4CDD-9152-34E4266045FC}" srcOrd="0" destOrd="0" presId="urn:microsoft.com/office/officeart/2005/8/layout/hierarchy1"/>
    <dgm:cxn modelId="{A373496E-F296-4E3D-B55A-CE602A1F0409}" type="presParOf" srcId="{E78F7CDF-49B5-4CDD-9152-34E4266045FC}" destId="{0E5FF1A2-8463-4DCB-AB6A-4285CF5D5D75}" srcOrd="0" destOrd="0" presId="urn:microsoft.com/office/officeart/2005/8/layout/hierarchy1"/>
    <dgm:cxn modelId="{227F9D06-767A-445F-91D7-B30681F3C20E}" type="presParOf" srcId="{E78F7CDF-49B5-4CDD-9152-34E4266045FC}" destId="{DC4A50D0-ADBD-4D98-9931-0F94FAFE3D13}" srcOrd="1" destOrd="0" presId="urn:microsoft.com/office/officeart/2005/8/layout/hierarchy1"/>
    <dgm:cxn modelId="{6C3F85F6-281D-442C-A29E-F3A758D65CCB}" type="presParOf" srcId="{F2D3F967-D9D6-4D71-A6C3-D9CFA5C7B86A}" destId="{100694FB-1055-4EEA-8E6A-C0B7E93945AC}"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6F3C913-5A3D-41E4-A481-E66BEF977D35}" type="doc">
      <dgm:prSet loTypeId="urn:microsoft.com/office/officeart/2005/8/layout/default" loCatId="list" qsTypeId="urn:microsoft.com/office/officeart/2005/8/quickstyle/simple1" qsCatId="simple" csTypeId="urn:microsoft.com/office/officeart/2005/8/colors/accent2_2" csCatId="accent2"/>
      <dgm:spPr/>
      <dgm:t>
        <a:bodyPr/>
        <a:lstStyle/>
        <a:p>
          <a:endParaRPr lang="en-US"/>
        </a:p>
      </dgm:t>
    </dgm:pt>
    <dgm:pt modelId="{08E2FADB-F723-45C1-936D-E07C447D1BC3}">
      <dgm:prSet/>
      <dgm:spPr/>
      <dgm:t>
        <a:bodyPr/>
        <a:lstStyle/>
        <a:p>
          <a:r>
            <a:rPr lang="en-GB"/>
            <a:t>The company is managed by the members who contributed equally to the financing of the activity;</a:t>
          </a:r>
          <a:endParaRPr lang="en-US"/>
        </a:p>
      </dgm:t>
    </dgm:pt>
    <dgm:pt modelId="{33D4AA3E-1E91-4EBC-9320-F157DD45F233}" type="parTrans" cxnId="{ACC7B053-2928-4918-8B40-6E7B9BBC3668}">
      <dgm:prSet/>
      <dgm:spPr/>
      <dgm:t>
        <a:bodyPr/>
        <a:lstStyle/>
        <a:p>
          <a:endParaRPr lang="en-US"/>
        </a:p>
      </dgm:t>
    </dgm:pt>
    <dgm:pt modelId="{7C68D662-BF07-463E-A720-681932CBC0C5}" type="sibTrans" cxnId="{ACC7B053-2928-4918-8B40-6E7B9BBC3668}">
      <dgm:prSet/>
      <dgm:spPr/>
      <dgm:t>
        <a:bodyPr/>
        <a:lstStyle/>
        <a:p>
          <a:endParaRPr lang="en-US"/>
        </a:p>
      </dgm:t>
    </dgm:pt>
    <dgm:pt modelId="{FC20FF1B-72BF-4579-8719-85766857A3E2}">
      <dgm:prSet/>
      <dgm:spPr/>
      <dgm:t>
        <a:bodyPr/>
        <a:lstStyle/>
        <a:p>
          <a:r>
            <a:rPr lang="en-GB"/>
            <a:t>The company's finances are separated from the members' personal finances, and creditors can only follow the company's actions to recover debts;</a:t>
          </a:r>
          <a:endParaRPr lang="en-US"/>
        </a:p>
      </dgm:t>
    </dgm:pt>
    <dgm:pt modelId="{F2E1BE18-A473-42E7-A500-FCEE264BE858}" type="parTrans" cxnId="{6B79E430-24AC-49CE-AAB9-3FE20F6D5ACC}">
      <dgm:prSet/>
      <dgm:spPr/>
      <dgm:t>
        <a:bodyPr/>
        <a:lstStyle/>
        <a:p>
          <a:endParaRPr lang="en-US"/>
        </a:p>
      </dgm:t>
    </dgm:pt>
    <dgm:pt modelId="{7D614FDC-F673-4238-B152-EFA2C9E81B54}" type="sibTrans" cxnId="{6B79E430-24AC-49CE-AAB9-3FE20F6D5ACC}">
      <dgm:prSet/>
      <dgm:spPr/>
      <dgm:t>
        <a:bodyPr/>
        <a:lstStyle/>
        <a:p>
          <a:endParaRPr lang="en-US"/>
        </a:p>
      </dgm:t>
    </dgm:pt>
    <dgm:pt modelId="{9068E7A9-B939-46DF-B32F-2EB46755BCFD}">
      <dgm:prSet/>
      <dgm:spPr/>
      <dgm:t>
        <a:bodyPr/>
        <a:lstStyle/>
        <a:p>
          <a:r>
            <a:rPr lang="en-GB"/>
            <a:t>Members own equal parts of the company (shares) and the vote on decisions is taken proportionally to the number of shares held;</a:t>
          </a:r>
          <a:endParaRPr lang="en-US"/>
        </a:p>
      </dgm:t>
    </dgm:pt>
    <dgm:pt modelId="{ED259978-6937-4000-9C98-DC06126F657E}" type="parTrans" cxnId="{CC97193E-AD37-4DEB-9C16-AE9883A412AF}">
      <dgm:prSet/>
      <dgm:spPr/>
      <dgm:t>
        <a:bodyPr/>
        <a:lstStyle/>
        <a:p>
          <a:endParaRPr lang="en-US"/>
        </a:p>
      </dgm:t>
    </dgm:pt>
    <dgm:pt modelId="{BDD5082C-B3F9-4B87-9852-07FCA6DC7A38}" type="sibTrans" cxnId="{CC97193E-AD37-4DEB-9C16-AE9883A412AF}">
      <dgm:prSet/>
      <dgm:spPr/>
      <dgm:t>
        <a:bodyPr/>
        <a:lstStyle/>
        <a:p>
          <a:endParaRPr lang="en-US"/>
        </a:p>
      </dgm:t>
    </dgm:pt>
    <dgm:pt modelId="{600546EB-68C8-4DAD-95A9-120F7F74D4E1}">
      <dgm:prSet/>
      <dgm:spPr/>
      <dgm:t>
        <a:bodyPr/>
        <a:lstStyle/>
        <a:p>
          <a:r>
            <a:rPr lang="en-GB"/>
            <a:t>Has a director who may or may not be a member of the company;</a:t>
          </a:r>
          <a:endParaRPr lang="en-US"/>
        </a:p>
      </dgm:t>
    </dgm:pt>
    <dgm:pt modelId="{83B0265E-686D-4187-B9C2-D7370189E31C}" type="parTrans" cxnId="{A21F4455-A6F9-41A8-AF7C-FA98C0EA7045}">
      <dgm:prSet/>
      <dgm:spPr/>
      <dgm:t>
        <a:bodyPr/>
        <a:lstStyle/>
        <a:p>
          <a:endParaRPr lang="en-US"/>
        </a:p>
      </dgm:t>
    </dgm:pt>
    <dgm:pt modelId="{2DA531F4-DE35-44C7-AB0F-8D61C69D1DC9}" type="sibTrans" cxnId="{A21F4455-A6F9-41A8-AF7C-FA98C0EA7045}">
      <dgm:prSet/>
      <dgm:spPr/>
      <dgm:t>
        <a:bodyPr/>
        <a:lstStyle/>
        <a:p>
          <a:endParaRPr lang="en-US"/>
        </a:p>
      </dgm:t>
    </dgm:pt>
    <dgm:pt modelId="{30D5C5A0-3AC8-47A4-B315-960F3A886F53}">
      <dgm:prSet/>
      <dgm:spPr/>
      <dgm:t>
        <a:bodyPr/>
        <a:lstStyle/>
        <a:p>
          <a:r>
            <a:rPr lang="en-GB"/>
            <a:t>Has an accounting and reports taxable income to HMRC.</a:t>
          </a:r>
          <a:endParaRPr lang="en-US"/>
        </a:p>
      </dgm:t>
    </dgm:pt>
    <dgm:pt modelId="{E11F5711-D68B-4357-95A7-55BF6D7F8B1D}" type="parTrans" cxnId="{C1BE4556-F68D-4EF0-AA18-37528A74D1ED}">
      <dgm:prSet/>
      <dgm:spPr/>
      <dgm:t>
        <a:bodyPr/>
        <a:lstStyle/>
        <a:p>
          <a:endParaRPr lang="en-US"/>
        </a:p>
      </dgm:t>
    </dgm:pt>
    <dgm:pt modelId="{D3E7CD5B-72BA-40A2-A6EB-1A6FB0711E3A}" type="sibTrans" cxnId="{C1BE4556-F68D-4EF0-AA18-37528A74D1ED}">
      <dgm:prSet/>
      <dgm:spPr/>
      <dgm:t>
        <a:bodyPr/>
        <a:lstStyle/>
        <a:p>
          <a:endParaRPr lang="en-US"/>
        </a:p>
      </dgm:t>
    </dgm:pt>
    <dgm:pt modelId="{560F2B6C-960E-4FC5-A193-7926FAFB2050}" type="pres">
      <dgm:prSet presAssocID="{06F3C913-5A3D-41E4-A481-E66BEF977D35}" presName="diagram" presStyleCnt="0">
        <dgm:presLayoutVars>
          <dgm:dir/>
          <dgm:resizeHandles val="exact"/>
        </dgm:presLayoutVars>
      </dgm:prSet>
      <dgm:spPr/>
    </dgm:pt>
    <dgm:pt modelId="{A19011DB-627E-4417-8A57-EDEBD3EBBFBA}" type="pres">
      <dgm:prSet presAssocID="{08E2FADB-F723-45C1-936D-E07C447D1BC3}" presName="node" presStyleLbl="node1" presStyleIdx="0" presStyleCnt="5">
        <dgm:presLayoutVars>
          <dgm:bulletEnabled val="1"/>
        </dgm:presLayoutVars>
      </dgm:prSet>
      <dgm:spPr/>
    </dgm:pt>
    <dgm:pt modelId="{B99DD972-0DBE-42AE-AC01-3B01F7AE40DB}" type="pres">
      <dgm:prSet presAssocID="{7C68D662-BF07-463E-A720-681932CBC0C5}" presName="sibTrans" presStyleCnt="0"/>
      <dgm:spPr/>
    </dgm:pt>
    <dgm:pt modelId="{877B1989-7EE2-4E5E-906A-F1D66C3FDE2A}" type="pres">
      <dgm:prSet presAssocID="{FC20FF1B-72BF-4579-8719-85766857A3E2}" presName="node" presStyleLbl="node1" presStyleIdx="1" presStyleCnt="5">
        <dgm:presLayoutVars>
          <dgm:bulletEnabled val="1"/>
        </dgm:presLayoutVars>
      </dgm:prSet>
      <dgm:spPr/>
    </dgm:pt>
    <dgm:pt modelId="{15378377-A624-4C5B-B6DF-8F99A80867B5}" type="pres">
      <dgm:prSet presAssocID="{7D614FDC-F673-4238-B152-EFA2C9E81B54}" presName="sibTrans" presStyleCnt="0"/>
      <dgm:spPr/>
    </dgm:pt>
    <dgm:pt modelId="{844CE54A-4064-4C00-8181-0C10DD875D8B}" type="pres">
      <dgm:prSet presAssocID="{9068E7A9-B939-46DF-B32F-2EB46755BCFD}" presName="node" presStyleLbl="node1" presStyleIdx="2" presStyleCnt="5">
        <dgm:presLayoutVars>
          <dgm:bulletEnabled val="1"/>
        </dgm:presLayoutVars>
      </dgm:prSet>
      <dgm:spPr/>
    </dgm:pt>
    <dgm:pt modelId="{D815CA20-C8E5-4601-8318-A93D3AE481A5}" type="pres">
      <dgm:prSet presAssocID="{BDD5082C-B3F9-4B87-9852-07FCA6DC7A38}" presName="sibTrans" presStyleCnt="0"/>
      <dgm:spPr/>
    </dgm:pt>
    <dgm:pt modelId="{236722D1-D9FA-4438-8A9F-C1F345A3B321}" type="pres">
      <dgm:prSet presAssocID="{600546EB-68C8-4DAD-95A9-120F7F74D4E1}" presName="node" presStyleLbl="node1" presStyleIdx="3" presStyleCnt="5">
        <dgm:presLayoutVars>
          <dgm:bulletEnabled val="1"/>
        </dgm:presLayoutVars>
      </dgm:prSet>
      <dgm:spPr/>
    </dgm:pt>
    <dgm:pt modelId="{CFFAC86D-8B16-489D-B369-BCA4108AD4BA}" type="pres">
      <dgm:prSet presAssocID="{2DA531F4-DE35-44C7-AB0F-8D61C69D1DC9}" presName="sibTrans" presStyleCnt="0"/>
      <dgm:spPr/>
    </dgm:pt>
    <dgm:pt modelId="{FCDAA0C7-EAEA-4AE4-B83C-FF5C51F7EDC8}" type="pres">
      <dgm:prSet presAssocID="{30D5C5A0-3AC8-47A4-B315-960F3A886F53}" presName="node" presStyleLbl="node1" presStyleIdx="4" presStyleCnt="5">
        <dgm:presLayoutVars>
          <dgm:bulletEnabled val="1"/>
        </dgm:presLayoutVars>
      </dgm:prSet>
      <dgm:spPr/>
    </dgm:pt>
  </dgm:ptLst>
  <dgm:cxnLst>
    <dgm:cxn modelId="{6CDBB207-B95F-432D-9077-C2966D2779A0}" type="presOf" srcId="{9068E7A9-B939-46DF-B32F-2EB46755BCFD}" destId="{844CE54A-4064-4C00-8181-0C10DD875D8B}" srcOrd="0" destOrd="0" presId="urn:microsoft.com/office/officeart/2005/8/layout/default"/>
    <dgm:cxn modelId="{4A7A6508-B0F1-4C2F-9DD0-EE5684E4FAFD}" type="presOf" srcId="{08E2FADB-F723-45C1-936D-E07C447D1BC3}" destId="{A19011DB-627E-4417-8A57-EDEBD3EBBFBA}" srcOrd="0" destOrd="0" presId="urn:microsoft.com/office/officeart/2005/8/layout/default"/>
    <dgm:cxn modelId="{6B79E430-24AC-49CE-AAB9-3FE20F6D5ACC}" srcId="{06F3C913-5A3D-41E4-A481-E66BEF977D35}" destId="{FC20FF1B-72BF-4579-8719-85766857A3E2}" srcOrd="1" destOrd="0" parTransId="{F2E1BE18-A473-42E7-A500-FCEE264BE858}" sibTransId="{7D614FDC-F673-4238-B152-EFA2C9E81B54}"/>
    <dgm:cxn modelId="{CC97193E-AD37-4DEB-9C16-AE9883A412AF}" srcId="{06F3C913-5A3D-41E4-A481-E66BEF977D35}" destId="{9068E7A9-B939-46DF-B32F-2EB46755BCFD}" srcOrd="2" destOrd="0" parTransId="{ED259978-6937-4000-9C98-DC06126F657E}" sibTransId="{BDD5082C-B3F9-4B87-9852-07FCA6DC7A38}"/>
    <dgm:cxn modelId="{ACC7B053-2928-4918-8B40-6E7B9BBC3668}" srcId="{06F3C913-5A3D-41E4-A481-E66BEF977D35}" destId="{08E2FADB-F723-45C1-936D-E07C447D1BC3}" srcOrd="0" destOrd="0" parTransId="{33D4AA3E-1E91-4EBC-9320-F157DD45F233}" sibTransId="{7C68D662-BF07-463E-A720-681932CBC0C5}"/>
    <dgm:cxn modelId="{A21F4455-A6F9-41A8-AF7C-FA98C0EA7045}" srcId="{06F3C913-5A3D-41E4-A481-E66BEF977D35}" destId="{600546EB-68C8-4DAD-95A9-120F7F74D4E1}" srcOrd="3" destOrd="0" parTransId="{83B0265E-686D-4187-B9C2-D7370189E31C}" sibTransId="{2DA531F4-DE35-44C7-AB0F-8D61C69D1DC9}"/>
    <dgm:cxn modelId="{C1BE4556-F68D-4EF0-AA18-37528A74D1ED}" srcId="{06F3C913-5A3D-41E4-A481-E66BEF977D35}" destId="{30D5C5A0-3AC8-47A4-B315-960F3A886F53}" srcOrd="4" destOrd="0" parTransId="{E11F5711-D68B-4357-95A7-55BF6D7F8B1D}" sibTransId="{D3E7CD5B-72BA-40A2-A6EB-1A6FB0711E3A}"/>
    <dgm:cxn modelId="{0FFA6AA7-958F-4138-96A8-EF0C39A8C8E6}" type="presOf" srcId="{30D5C5A0-3AC8-47A4-B315-960F3A886F53}" destId="{FCDAA0C7-EAEA-4AE4-B83C-FF5C51F7EDC8}" srcOrd="0" destOrd="0" presId="urn:microsoft.com/office/officeart/2005/8/layout/default"/>
    <dgm:cxn modelId="{834E36BF-4F2A-43E3-A689-7D7ADFABAB31}" type="presOf" srcId="{06F3C913-5A3D-41E4-A481-E66BEF977D35}" destId="{560F2B6C-960E-4FC5-A193-7926FAFB2050}" srcOrd="0" destOrd="0" presId="urn:microsoft.com/office/officeart/2005/8/layout/default"/>
    <dgm:cxn modelId="{0AA015D4-1FE5-4407-9EDF-55B4F3F5E83D}" type="presOf" srcId="{600546EB-68C8-4DAD-95A9-120F7F74D4E1}" destId="{236722D1-D9FA-4438-8A9F-C1F345A3B321}" srcOrd="0" destOrd="0" presId="urn:microsoft.com/office/officeart/2005/8/layout/default"/>
    <dgm:cxn modelId="{9FEE04FC-7BD9-4885-ABCF-EF7F82426CF7}" type="presOf" srcId="{FC20FF1B-72BF-4579-8719-85766857A3E2}" destId="{877B1989-7EE2-4E5E-906A-F1D66C3FDE2A}" srcOrd="0" destOrd="0" presId="urn:microsoft.com/office/officeart/2005/8/layout/default"/>
    <dgm:cxn modelId="{99CEB901-D927-4733-8CB3-A505CC3A28B8}" type="presParOf" srcId="{560F2B6C-960E-4FC5-A193-7926FAFB2050}" destId="{A19011DB-627E-4417-8A57-EDEBD3EBBFBA}" srcOrd="0" destOrd="0" presId="urn:microsoft.com/office/officeart/2005/8/layout/default"/>
    <dgm:cxn modelId="{54BA958C-AC9A-4B8E-91BB-51BBD828653B}" type="presParOf" srcId="{560F2B6C-960E-4FC5-A193-7926FAFB2050}" destId="{B99DD972-0DBE-42AE-AC01-3B01F7AE40DB}" srcOrd="1" destOrd="0" presId="urn:microsoft.com/office/officeart/2005/8/layout/default"/>
    <dgm:cxn modelId="{3D07252F-C974-40E4-B138-62168E93CAED}" type="presParOf" srcId="{560F2B6C-960E-4FC5-A193-7926FAFB2050}" destId="{877B1989-7EE2-4E5E-906A-F1D66C3FDE2A}" srcOrd="2" destOrd="0" presId="urn:microsoft.com/office/officeart/2005/8/layout/default"/>
    <dgm:cxn modelId="{EE048C19-D24D-471B-997E-59D9A6EE2421}" type="presParOf" srcId="{560F2B6C-960E-4FC5-A193-7926FAFB2050}" destId="{15378377-A624-4C5B-B6DF-8F99A80867B5}" srcOrd="3" destOrd="0" presId="urn:microsoft.com/office/officeart/2005/8/layout/default"/>
    <dgm:cxn modelId="{201A4E9D-6972-498C-B31E-CE0C2E2F0CE7}" type="presParOf" srcId="{560F2B6C-960E-4FC5-A193-7926FAFB2050}" destId="{844CE54A-4064-4C00-8181-0C10DD875D8B}" srcOrd="4" destOrd="0" presId="urn:microsoft.com/office/officeart/2005/8/layout/default"/>
    <dgm:cxn modelId="{CE8AB8CF-6226-48D5-82B9-FE2B544BE17C}" type="presParOf" srcId="{560F2B6C-960E-4FC5-A193-7926FAFB2050}" destId="{D815CA20-C8E5-4601-8318-A93D3AE481A5}" srcOrd="5" destOrd="0" presId="urn:microsoft.com/office/officeart/2005/8/layout/default"/>
    <dgm:cxn modelId="{93496E0E-D23A-4B51-AA80-8ABAB9754A8C}" type="presParOf" srcId="{560F2B6C-960E-4FC5-A193-7926FAFB2050}" destId="{236722D1-D9FA-4438-8A9F-C1F345A3B321}" srcOrd="6" destOrd="0" presId="urn:microsoft.com/office/officeart/2005/8/layout/default"/>
    <dgm:cxn modelId="{2645B2D5-CCD2-46D8-9FD4-EBB5B53AABA8}" type="presParOf" srcId="{560F2B6C-960E-4FC5-A193-7926FAFB2050}" destId="{CFFAC86D-8B16-489D-B369-BCA4108AD4BA}" srcOrd="7" destOrd="0" presId="urn:microsoft.com/office/officeart/2005/8/layout/default"/>
    <dgm:cxn modelId="{74673843-1C4B-43E1-AD28-2D56231BA081}" type="presParOf" srcId="{560F2B6C-960E-4FC5-A193-7926FAFB2050}" destId="{FCDAA0C7-EAEA-4AE4-B83C-FF5C51F7EDC8}"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ACC2043-C427-4F98-9C4D-47FA6F2C222F}" type="doc">
      <dgm:prSet loTypeId="urn:microsoft.com/office/officeart/2016/7/layout/VerticalDownArrowProcess" loCatId="process" qsTypeId="urn:microsoft.com/office/officeart/2005/8/quickstyle/simple1" qsCatId="simple" csTypeId="urn:microsoft.com/office/officeart/2005/8/colors/accent1_2" csCatId="accent1"/>
      <dgm:spPr/>
      <dgm:t>
        <a:bodyPr/>
        <a:lstStyle/>
        <a:p>
          <a:endParaRPr lang="en-US"/>
        </a:p>
      </dgm:t>
    </dgm:pt>
    <dgm:pt modelId="{A9279EB9-6AC5-4085-B1DF-27B23F29C3A5}">
      <dgm:prSet/>
      <dgm:spPr/>
      <dgm:t>
        <a:bodyPr/>
        <a:lstStyle/>
        <a:p>
          <a:r>
            <a:rPr lang="en-US" dirty="0"/>
            <a:t>Identify</a:t>
          </a:r>
        </a:p>
      </dgm:t>
    </dgm:pt>
    <dgm:pt modelId="{08B6B664-E81E-442A-921A-1DCD1ED9857D}" type="parTrans" cxnId="{F0B3D261-AC37-487C-BBCD-DDE1551A00FF}">
      <dgm:prSet/>
      <dgm:spPr/>
      <dgm:t>
        <a:bodyPr/>
        <a:lstStyle/>
        <a:p>
          <a:endParaRPr lang="en-US"/>
        </a:p>
      </dgm:t>
    </dgm:pt>
    <dgm:pt modelId="{5CE1FF49-C6C1-49B9-8B83-FC0B28010200}" type="sibTrans" cxnId="{F0B3D261-AC37-487C-BBCD-DDE1551A00FF}">
      <dgm:prSet/>
      <dgm:spPr/>
      <dgm:t>
        <a:bodyPr/>
        <a:lstStyle/>
        <a:p>
          <a:endParaRPr lang="en-US"/>
        </a:p>
      </dgm:t>
    </dgm:pt>
    <dgm:pt modelId="{30C4B5DF-7387-455E-AD33-4DF48028785F}">
      <dgm:prSet/>
      <dgm:spPr/>
      <dgm:t>
        <a:bodyPr/>
        <a:lstStyle/>
        <a:p>
          <a:r>
            <a:rPr lang="en-US" dirty="0"/>
            <a:t>Identify our goals</a:t>
          </a:r>
        </a:p>
      </dgm:t>
    </dgm:pt>
    <dgm:pt modelId="{7E894259-91E3-4652-A142-636A3B35391A}" type="parTrans" cxnId="{BC36AB18-B0EF-42DA-AB82-831D33B33E10}">
      <dgm:prSet/>
      <dgm:spPr/>
      <dgm:t>
        <a:bodyPr/>
        <a:lstStyle/>
        <a:p>
          <a:endParaRPr lang="en-US"/>
        </a:p>
      </dgm:t>
    </dgm:pt>
    <dgm:pt modelId="{50B1D6DD-C36D-4A42-94D4-71317063E3B0}" type="sibTrans" cxnId="{BC36AB18-B0EF-42DA-AB82-831D33B33E10}">
      <dgm:prSet/>
      <dgm:spPr/>
      <dgm:t>
        <a:bodyPr/>
        <a:lstStyle/>
        <a:p>
          <a:endParaRPr lang="en-US"/>
        </a:p>
      </dgm:t>
    </dgm:pt>
    <dgm:pt modelId="{B2F2529E-D83C-4001-9F30-7EECF46308AE}">
      <dgm:prSet/>
      <dgm:spPr/>
      <dgm:t>
        <a:bodyPr/>
        <a:lstStyle/>
        <a:p>
          <a:r>
            <a:rPr lang="en-US" dirty="0"/>
            <a:t>Know</a:t>
          </a:r>
        </a:p>
      </dgm:t>
    </dgm:pt>
    <dgm:pt modelId="{0E448EA0-3452-44EF-9D96-1F7ADBDB82A4}" type="parTrans" cxnId="{057BDCD9-EB67-458A-B951-D208F5BF15BA}">
      <dgm:prSet/>
      <dgm:spPr/>
      <dgm:t>
        <a:bodyPr/>
        <a:lstStyle/>
        <a:p>
          <a:endParaRPr lang="en-US"/>
        </a:p>
      </dgm:t>
    </dgm:pt>
    <dgm:pt modelId="{7F1E6447-F6EF-499F-A4EA-477029D67A66}" type="sibTrans" cxnId="{057BDCD9-EB67-458A-B951-D208F5BF15BA}">
      <dgm:prSet/>
      <dgm:spPr/>
      <dgm:t>
        <a:bodyPr/>
        <a:lstStyle/>
        <a:p>
          <a:endParaRPr lang="en-US"/>
        </a:p>
      </dgm:t>
    </dgm:pt>
    <dgm:pt modelId="{1B44C837-9BB5-42F2-ABF6-22D8C5E6470A}">
      <dgm:prSet/>
      <dgm:spPr/>
      <dgm:t>
        <a:bodyPr/>
        <a:lstStyle/>
        <a:p>
          <a:r>
            <a:rPr lang="en-US" dirty="0"/>
            <a:t>Know our clients</a:t>
          </a:r>
        </a:p>
      </dgm:t>
    </dgm:pt>
    <dgm:pt modelId="{82E8F92D-9DD2-4467-B4C8-1C9CC7BC58F7}" type="parTrans" cxnId="{E00BF3F6-DDB5-4B9F-B21D-4B36A9264D33}">
      <dgm:prSet/>
      <dgm:spPr/>
      <dgm:t>
        <a:bodyPr/>
        <a:lstStyle/>
        <a:p>
          <a:endParaRPr lang="en-US"/>
        </a:p>
      </dgm:t>
    </dgm:pt>
    <dgm:pt modelId="{45B0F012-4B3C-409B-B210-293870AC4118}" type="sibTrans" cxnId="{E00BF3F6-DDB5-4B9F-B21D-4B36A9264D33}">
      <dgm:prSet/>
      <dgm:spPr/>
      <dgm:t>
        <a:bodyPr/>
        <a:lstStyle/>
        <a:p>
          <a:endParaRPr lang="en-US"/>
        </a:p>
      </dgm:t>
    </dgm:pt>
    <dgm:pt modelId="{11CF2536-54EB-489A-830A-B4252072417B}">
      <dgm:prSet/>
      <dgm:spPr/>
      <dgm:t>
        <a:bodyPr/>
        <a:lstStyle/>
        <a:p>
          <a:r>
            <a:rPr lang="en-US" dirty="0"/>
            <a:t>Create</a:t>
          </a:r>
        </a:p>
      </dgm:t>
    </dgm:pt>
    <dgm:pt modelId="{4576294F-FC05-49EF-9FD1-D934E0CD732D}" type="parTrans" cxnId="{2E25C17E-08F0-491F-9F16-3E7AF488541F}">
      <dgm:prSet/>
      <dgm:spPr/>
      <dgm:t>
        <a:bodyPr/>
        <a:lstStyle/>
        <a:p>
          <a:endParaRPr lang="en-US"/>
        </a:p>
      </dgm:t>
    </dgm:pt>
    <dgm:pt modelId="{457F09C9-AB6A-48D2-9486-15B1A2FB751E}" type="sibTrans" cxnId="{2E25C17E-08F0-491F-9F16-3E7AF488541F}">
      <dgm:prSet/>
      <dgm:spPr/>
      <dgm:t>
        <a:bodyPr/>
        <a:lstStyle/>
        <a:p>
          <a:endParaRPr lang="en-US"/>
        </a:p>
      </dgm:t>
    </dgm:pt>
    <dgm:pt modelId="{3B7F005C-2FA9-47BA-9A39-17CD40B26A58}">
      <dgm:prSet/>
      <dgm:spPr/>
      <dgm:t>
        <a:bodyPr/>
        <a:lstStyle/>
        <a:p>
          <a:r>
            <a:rPr lang="en-US" dirty="0"/>
            <a:t>Create our message</a:t>
          </a:r>
        </a:p>
      </dgm:t>
    </dgm:pt>
    <dgm:pt modelId="{7D0AD4A3-1C61-44BA-BA41-20BEDF0EB4CE}" type="parTrans" cxnId="{E216B80B-14AF-42FD-BABC-6D6FDA1CFC86}">
      <dgm:prSet/>
      <dgm:spPr/>
      <dgm:t>
        <a:bodyPr/>
        <a:lstStyle/>
        <a:p>
          <a:endParaRPr lang="en-US"/>
        </a:p>
      </dgm:t>
    </dgm:pt>
    <dgm:pt modelId="{5BE4BE21-AE96-4A9C-A502-AFB295D558B3}" type="sibTrans" cxnId="{E216B80B-14AF-42FD-BABC-6D6FDA1CFC86}">
      <dgm:prSet/>
      <dgm:spPr/>
      <dgm:t>
        <a:bodyPr/>
        <a:lstStyle/>
        <a:p>
          <a:endParaRPr lang="en-US"/>
        </a:p>
      </dgm:t>
    </dgm:pt>
    <dgm:pt modelId="{BF3650FA-DC70-43EF-AC92-F63634C1DE07}">
      <dgm:prSet/>
      <dgm:spPr/>
      <dgm:t>
        <a:bodyPr/>
        <a:lstStyle/>
        <a:p>
          <a:r>
            <a:rPr lang="en-US" dirty="0"/>
            <a:t>Define</a:t>
          </a:r>
        </a:p>
      </dgm:t>
    </dgm:pt>
    <dgm:pt modelId="{930B6677-8E2A-4DF6-8763-609B06B30144}" type="parTrans" cxnId="{F3CA9CAC-0D84-4859-BCE1-1AED7BACFC45}">
      <dgm:prSet/>
      <dgm:spPr/>
      <dgm:t>
        <a:bodyPr/>
        <a:lstStyle/>
        <a:p>
          <a:endParaRPr lang="en-US"/>
        </a:p>
      </dgm:t>
    </dgm:pt>
    <dgm:pt modelId="{85E199A8-2ABD-4534-A1DE-3E5707EF4B17}" type="sibTrans" cxnId="{F3CA9CAC-0D84-4859-BCE1-1AED7BACFC45}">
      <dgm:prSet/>
      <dgm:spPr/>
      <dgm:t>
        <a:bodyPr/>
        <a:lstStyle/>
        <a:p>
          <a:endParaRPr lang="en-US"/>
        </a:p>
      </dgm:t>
    </dgm:pt>
    <dgm:pt modelId="{30C1DFDB-4740-4797-80F2-5AF8B598CF26}">
      <dgm:prSet/>
      <dgm:spPr/>
      <dgm:t>
        <a:bodyPr/>
        <a:lstStyle/>
        <a:p>
          <a:r>
            <a:rPr lang="en-US" dirty="0"/>
            <a:t>Define our </a:t>
          </a:r>
          <a:r>
            <a:rPr lang="en-US" dirty="0">
              <a:latin typeface="Corbel" panose="020B0503020204020204"/>
            </a:rPr>
            <a:t>budget</a:t>
          </a:r>
          <a:endParaRPr lang="en-US" dirty="0"/>
        </a:p>
      </dgm:t>
    </dgm:pt>
    <dgm:pt modelId="{7AEB1561-75C4-4F31-80DA-6016FAFC20DA}" type="parTrans" cxnId="{1DBD9C00-5432-4FD0-9FC8-B64BBA088685}">
      <dgm:prSet/>
      <dgm:spPr/>
      <dgm:t>
        <a:bodyPr/>
        <a:lstStyle/>
        <a:p>
          <a:endParaRPr lang="en-US"/>
        </a:p>
      </dgm:t>
    </dgm:pt>
    <dgm:pt modelId="{938DF561-4513-463C-A680-B41C3ABB6166}" type="sibTrans" cxnId="{1DBD9C00-5432-4FD0-9FC8-B64BBA088685}">
      <dgm:prSet/>
      <dgm:spPr/>
      <dgm:t>
        <a:bodyPr/>
        <a:lstStyle/>
        <a:p>
          <a:endParaRPr lang="en-US"/>
        </a:p>
      </dgm:t>
    </dgm:pt>
    <dgm:pt modelId="{536E9866-8EB7-4D3A-B4EF-C45544DFC1D9}">
      <dgm:prSet/>
      <dgm:spPr/>
      <dgm:t>
        <a:bodyPr/>
        <a:lstStyle/>
        <a:p>
          <a:r>
            <a:rPr lang="en-US" dirty="0"/>
            <a:t>Determine</a:t>
          </a:r>
        </a:p>
      </dgm:t>
    </dgm:pt>
    <dgm:pt modelId="{B3858CB0-3056-4B01-AF81-3526C1A3E8C7}" type="parTrans" cxnId="{395D5E34-95F2-4852-9AC6-7DD8853CE6EE}">
      <dgm:prSet/>
      <dgm:spPr/>
      <dgm:t>
        <a:bodyPr/>
        <a:lstStyle/>
        <a:p>
          <a:endParaRPr lang="en-US"/>
        </a:p>
      </dgm:t>
    </dgm:pt>
    <dgm:pt modelId="{059DD7DC-6874-4E7F-9A7C-5E4099F322E9}" type="sibTrans" cxnId="{395D5E34-95F2-4852-9AC6-7DD8853CE6EE}">
      <dgm:prSet/>
      <dgm:spPr/>
      <dgm:t>
        <a:bodyPr/>
        <a:lstStyle/>
        <a:p>
          <a:endParaRPr lang="en-US"/>
        </a:p>
      </dgm:t>
    </dgm:pt>
    <dgm:pt modelId="{FDA8B587-B51C-463B-BDA4-4F810AF9EC5A}">
      <dgm:prSet/>
      <dgm:spPr/>
      <dgm:t>
        <a:bodyPr/>
        <a:lstStyle/>
        <a:p>
          <a:r>
            <a:rPr lang="en-US" dirty="0"/>
            <a:t>Determine our channels</a:t>
          </a:r>
        </a:p>
      </dgm:t>
    </dgm:pt>
    <dgm:pt modelId="{7EC720D3-99F4-4B70-8131-A9014F032323}" type="parTrans" cxnId="{378C1BD4-DB27-48B8-80DB-368A80657681}">
      <dgm:prSet/>
      <dgm:spPr/>
      <dgm:t>
        <a:bodyPr/>
        <a:lstStyle/>
        <a:p>
          <a:endParaRPr lang="en-US"/>
        </a:p>
      </dgm:t>
    </dgm:pt>
    <dgm:pt modelId="{D4E5A4B1-845C-4C1E-BEDF-4EB562B52D4E}" type="sibTrans" cxnId="{378C1BD4-DB27-48B8-80DB-368A80657681}">
      <dgm:prSet/>
      <dgm:spPr/>
      <dgm:t>
        <a:bodyPr/>
        <a:lstStyle/>
        <a:p>
          <a:endParaRPr lang="en-US"/>
        </a:p>
      </dgm:t>
    </dgm:pt>
    <dgm:pt modelId="{79F8E7CC-6777-4425-AD1F-B2921D1872BE}">
      <dgm:prSet/>
      <dgm:spPr/>
      <dgm:t>
        <a:bodyPr/>
        <a:lstStyle/>
        <a:p>
          <a:r>
            <a:rPr lang="en-US" dirty="0"/>
            <a:t>Measure</a:t>
          </a:r>
        </a:p>
      </dgm:t>
    </dgm:pt>
    <dgm:pt modelId="{425B7D04-7FAE-4882-8601-968AA4103AE0}" type="parTrans" cxnId="{6C6CB597-755C-4586-8892-1C2313BFCE70}">
      <dgm:prSet/>
      <dgm:spPr/>
      <dgm:t>
        <a:bodyPr/>
        <a:lstStyle/>
        <a:p>
          <a:endParaRPr lang="en-US"/>
        </a:p>
      </dgm:t>
    </dgm:pt>
    <dgm:pt modelId="{CF2B0696-4E74-461E-ABE4-FA19CA474E26}" type="sibTrans" cxnId="{6C6CB597-755C-4586-8892-1C2313BFCE70}">
      <dgm:prSet/>
      <dgm:spPr/>
      <dgm:t>
        <a:bodyPr/>
        <a:lstStyle/>
        <a:p>
          <a:endParaRPr lang="en-US"/>
        </a:p>
      </dgm:t>
    </dgm:pt>
    <dgm:pt modelId="{AFF7AB5F-F492-487F-A678-47277F0B481D}">
      <dgm:prSet/>
      <dgm:spPr/>
      <dgm:t>
        <a:bodyPr/>
        <a:lstStyle/>
        <a:p>
          <a:r>
            <a:rPr lang="en-US" dirty="0"/>
            <a:t>Measure </a:t>
          </a:r>
          <a:r>
            <a:rPr lang="en-US" dirty="0">
              <a:latin typeface="Corbel" panose="020B0503020204020204"/>
            </a:rPr>
            <a:t>our</a:t>
          </a:r>
          <a:r>
            <a:rPr lang="en-US" dirty="0"/>
            <a:t> success</a:t>
          </a:r>
        </a:p>
      </dgm:t>
    </dgm:pt>
    <dgm:pt modelId="{F39C70FD-0ADE-491C-A6BB-E84A27E98AB4}" type="parTrans" cxnId="{215FF0F7-D036-4D7E-A93B-8EE0B24D2CAD}">
      <dgm:prSet/>
      <dgm:spPr/>
      <dgm:t>
        <a:bodyPr/>
        <a:lstStyle/>
        <a:p>
          <a:endParaRPr lang="en-US"/>
        </a:p>
      </dgm:t>
    </dgm:pt>
    <dgm:pt modelId="{4143D335-BA92-4BF2-B657-A297D927F33A}" type="sibTrans" cxnId="{215FF0F7-D036-4D7E-A93B-8EE0B24D2CAD}">
      <dgm:prSet/>
      <dgm:spPr/>
      <dgm:t>
        <a:bodyPr/>
        <a:lstStyle/>
        <a:p>
          <a:endParaRPr lang="en-US"/>
        </a:p>
      </dgm:t>
    </dgm:pt>
    <dgm:pt modelId="{2476B900-B320-48EF-8267-7F27C8203B5F}" type="pres">
      <dgm:prSet presAssocID="{1ACC2043-C427-4F98-9C4D-47FA6F2C222F}" presName="Name0" presStyleCnt="0">
        <dgm:presLayoutVars>
          <dgm:dir/>
          <dgm:animLvl val="lvl"/>
          <dgm:resizeHandles val="exact"/>
        </dgm:presLayoutVars>
      </dgm:prSet>
      <dgm:spPr/>
    </dgm:pt>
    <dgm:pt modelId="{D5DA5F9D-BB31-4BC8-A26A-EE79291D2F18}" type="pres">
      <dgm:prSet presAssocID="{79F8E7CC-6777-4425-AD1F-B2921D1872BE}" presName="boxAndChildren" presStyleCnt="0"/>
      <dgm:spPr/>
    </dgm:pt>
    <dgm:pt modelId="{50ECE428-B75D-4CE5-946D-D4DCED779172}" type="pres">
      <dgm:prSet presAssocID="{79F8E7CC-6777-4425-AD1F-B2921D1872BE}" presName="parentTextBox" presStyleLbl="alignNode1" presStyleIdx="0" presStyleCnt="6"/>
      <dgm:spPr/>
    </dgm:pt>
    <dgm:pt modelId="{66DB31EB-9032-4ECC-B228-018FF20A599E}" type="pres">
      <dgm:prSet presAssocID="{79F8E7CC-6777-4425-AD1F-B2921D1872BE}" presName="descendantBox" presStyleLbl="bgAccFollowNode1" presStyleIdx="0" presStyleCnt="6"/>
      <dgm:spPr/>
    </dgm:pt>
    <dgm:pt modelId="{FA710852-1131-49CA-846B-C959807F38EE}" type="pres">
      <dgm:prSet presAssocID="{059DD7DC-6874-4E7F-9A7C-5E4099F322E9}" presName="sp" presStyleCnt="0"/>
      <dgm:spPr/>
    </dgm:pt>
    <dgm:pt modelId="{04DB38AC-10CB-4891-AF3A-C728E55192C7}" type="pres">
      <dgm:prSet presAssocID="{536E9866-8EB7-4D3A-B4EF-C45544DFC1D9}" presName="arrowAndChildren" presStyleCnt="0"/>
      <dgm:spPr/>
    </dgm:pt>
    <dgm:pt modelId="{33411B0A-8A7B-4EE9-9019-63CEBE117EEF}" type="pres">
      <dgm:prSet presAssocID="{536E9866-8EB7-4D3A-B4EF-C45544DFC1D9}" presName="parentTextArrow" presStyleLbl="node1" presStyleIdx="0" presStyleCnt="0"/>
      <dgm:spPr/>
    </dgm:pt>
    <dgm:pt modelId="{8E1F4B43-5281-4E60-B21E-EE9A7A3FAF4E}" type="pres">
      <dgm:prSet presAssocID="{536E9866-8EB7-4D3A-B4EF-C45544DFC1D9}" presName="arrow" presStyleLbl="alignNode1" presStyleIdx="1" presStyleCnt="6"/>
      <dgm:spPr/>
    </dgm:pt>
    <dgm:pt modelId="{9F872181-7C5F-45F6-92A2-E01EF6958D0F}" type="pres">
      <dgm:prSet presAssocID="{536E9866-8EB7-4D3A-B4EF-C45544DFC1D9}" presName="descendantArrow" presStyleLbl="bgAccFollowNode1" presStyleIdx="1" presStyleCnt="6"/>
      <dgm:spPr/>
    </dgm:pt>
    <dgm:pt modelId="{B7124A83-99A9-455D-A11E-6C2A126E6334}" type="pres">
      <dgm:prSet presAssocID="{85E199A8-2ABD-4534-A1DE-3E5707EF4B17}" presName="sp" presStyleCnt="0"/>
      <dgm:spPr/>
    </dgm:pt>
    <dgm:pt modelId="{621FFAD5-D06B-4757-A51D-ADE6E8637D32}" type="pres">
      <dgm:prSet presAssocID="{BF3650FA-DC70-43EF-AC92-F63634C1DE07}" presName="arrowAndChildren" presStyleCnt="0"/>
      <dgm:spPr/>
    </dgm:pt>
    <dgm:pt modelId="{DDFDB0FC-6C97-4051-A814-3645452DB9EA}" type="pres">
      <dgm:prSet presAssocID="{BF3650FA-DC70-43EF-AC92-F63634C1DE07}" presName="parentTextArrow" presStyleLbl="node1" presStyleIdx="0" presStyleCnt="0"/>
      <dgm:spPr/>
    </dgm:pt>
    <dgm:pt modelId="{43BCBCE7-C56D-4226-884F-122D6302A8EA}" type="pres">
      <dgm:prSet presAssocID="{BF3650FA-DC70-43EF-AC92-F63634C1DE07}" presName="arrow" presStyleLbl="alignNode1" presStyleIdx="2" presStyleCnt="6"/>
      <dgm:spPr/>
    </dgm:pt>
    <dgm:pt modelId="{4089D9E2-4FC7-45CA-AF2F-DB32A793D023}" type="pres">
      <dgm:prSet presAssocID="{BF3650FA-DC70-43EF-AC92-F63634C1DE07}" presName="descendantArrow" presStyleLbl="bgAccFollowNode1" presStyleIdx="2" presStyleCnt="6"/>
      <dgm:spPr/>
    </dgm:pt>
    <dgm:pt modelId="{89DFC9AD-9A44-4F4D-9607-180CECD86714}" type="pres">
      <dgm:prSet presAssocID="{457F09C9-AB6A-48D2-9486-15B1A2FB751E}" presName="sp" presStyleCnt="0"/>
      <dgm:spPr/>
    </dgm:pt>
    <dgm:pt modelId="{52C4CBA6-3304-499F-9820-D48B150208E7}" type="pres">
      <dgm:prSet presAssocID="{11CF2536-54EB-489A-830A-B4252072417B}" presName="arrowAndChildren" presStyleCnt="0"/>
      <dgm:spPr/>
    </dgm:pt>
    <dgm:pt modelId="{D91B54C4-1BA4-4B0A-B792-820588ADB6CC}" type="pres">
      <dgm:prSet presAssocID="{11CF2536-54EB-489A-830A-B4252072417B}" presName="parentTextArrow" presStyleLbl="node1" presStyleIdx="0" presStyleCnt="0"/>
      <dgm:spPr/>
    </dgm:pt>
    <dgm:pt modelId="{449D5463-2AD7-464E-ADA2-16705EB9F7FA}" type="pres">
      <dgm:prSet presAssocID="{11CF2536-54EB-489A-830A-B4252072417B}" presName="arrow" presStyleLbl="alignNode1" presStyleIdx="3" presStyleCnt="6"/>
      <dgm:spPr/>
    </dgm:pt>
    <dgm:pt modelId="{0FCF3E6B-75D7-4CE1-83E4-74F920DF3CDA}" type="pres">
      <dgm:prSet presAssocID="{11CF2536-54EB-489A-830A-B4252072417B}" presName="descendantArrow" presStyleLbl="bgAccFollowNode1" presStyleIdx="3" presStyleCnt="6"/>
      <dgm:spPr/>
    </dgm:pt>
    <dgm:pt modelId="{D5522BF1-72EF-4AC2-8517-EFF2D0E92D76}" type="pres">
      <dgm:prSet presAssocID="{7F1E6447-F6EF-499F-A4EA-477029D67A66}" presName="sp" presStyleCnt="0"/>
      <dgm:spPr/>
    </dgm:pt>
    <dgm:pt modelId="{0C000E5C-D75F-453F-BBFF-A4D0ACD04245}" type="pres">
      <dgm:prSet presAssocID="{B2F2529E-D83C-4001-9F30-7EECF46308AE}" presName="arrowAndChildren" presStyleCnt="0"/>
      <dgm:spPr/>
    </dgm:pt>
    <dgm:pt modelId="{89F9B34A-0CE1-4443-AC7F-DEA2DA8D5FC6}" type="pres">
      <dgm:prSet presAssocID="{B2F2529E-D83C-4001-9F30-7EECF46308AE}" presName="parentTextArrow" presStyleLbl="node1" presStyleIdx="0" presStyleCnt="0"/>
      <dgm:spPr/>
    </dgm:pt>
    <dgm:pt modelId="{44080BA7-09E5-4CFF-851A-DF773DF535D4}" type="pres">
      <dgm:prSet presAssocID="{B2F2529E-D83C-4001-9F30-7EECF46308AE}" presName="arrow" presStyleLbl="alignNode1" presStyleIdx="4" presStyleCnt="6"/>
      <dgm:spPr/>
    </dgm:pt>
    <dgm:pt modelId="{88113BE1-818D-46A5-A3C1-FAEF7C2CFE89}" type="pres">
      <dgm:prSet presAssocID="{B2F2529E-D83C-4001-9F30-7EECF46308AE}" presName="descendantArrow" presStyleLbl="bgAccFollowNode1" presStyleIdx="4" presStyleCnt="6"/>
      <dgm:spPr/>
    </dgm:pt>
    <dgm:pt modelId="{A3B4F773-268F-4381-8E5C-37AE5040A251}" type="pres">
      <dgm:prSet presAssocID="{5CE1FF49-C6C1-49B9-8B83-FC0B28010200}" presName="sp" presStyleCnt="0"/>
      <dgm:spPr/>
    </dgm:pt>
    <dgm:pt modelId="{92DE1C3D-539E-449B-BBAF-E79413B79BE0}" type="pres">
      <dgm:prSet presAssocID="{A9279EB9-6AC5-4085-B1DF-27B23F29C3A5}" presName="arrowAndChildren" presStyleCnt="0"/>
      <dgm:spPr/>
    </dgm:pt>
    <dgm:pt modelId="{12FA844F-8C66-48D3-B32C-3A0439E825BA}" type="pres">
      <dgm:prSet presAssocID="{A9279EB9-6AC5-4085-B1DF-27B23F29C3A5}" presName="parentTextArrow" presStyleLbl="node1" presStyleIdx="0" presStyleCnt="0"/>
      <dgm:spPr/>
    </dgm:pt>
    <dgm:pt modelId="{04BDA8FD-0DC5-4286-827A-766CDD9E58FF}" type="pres">
      <dgm:prSet presAssocID="{A9279EB9-6AC5-4085-B1DF-27B23F29C3A5}" presName="arrow" presStyleLbl="alignNode1" presStyleIdx="5" presStyleCnt="6"/>
      <dgm:spPr/>
    </dgm:pt>
    <dgm:pt modelId="{ACA7FAFE-43F7-4334-A569-08DE1D898F14}" type="pres">
      <dgm:prSet presAssocID="{A9279EB9-6AC5-4085-B1DF-27B23F29C3A5}" presName="descendantArrow" presStyleLbl="bgAccFollowNode1" presStyleIdx="5" presStyleCnt="6"/>
      <dgm:spPr/>
    </dgm:pt>
  </dgm:ptLst>
  <dgm:cxnLst>
    <dgm:cxn modelId="{1DBD9C00-5432-4FD0-9FC8-B64BBA088685}" srcId="{BF3650FA-DC70-43EF-AC92-F63634C1DE07}" destId="{30C1DFDB-4740-4797-80F2-5AF8B598CF26}" srcOrd="0" destOrd="0" parTransId="{7AEB1561-75C4-4F31-80DA-6016FAFC20DA}" sibTransId="{938DF561-4513-463C-A680-B41C3ABB6166}"/>
    <dgm:cxn modelId="{E216B80B-14AF-42FD-BABC-6D6FDA1CFC86}" srcId="{11CF2536-54EB-489A-830A-B4252072417B}" destId="{3B7F005C-2FA9-47BA-9A39-17CD40B26A58}" srcOrd="0" destOrd="0" parTransId="{7D0AD4A3-1C61-44BA-BA41-20BEDF0EB4CE}" sibTransId="{5BE4BE21-AE96-4A9C-A502-AFB295D558B3}"/>
    <dgm:cxn modelId="{BC36AB18-B0EF-42DA-AB82-831D33B33E10}" srcId="{A9279EB9-6AC5-4085-B1DF-27B23F29C3A5}" destId="{30C4B5DF-7387-455E-AD33-4DF48028785F}" srcOrd="0" destOrd="0" parTransId="{7E894259-91E3-4652-A142-636A3B35391A}" sibTransId="{50B1D6DD-C36D-4A42-94D4-71317063E3B0}"/>
    <dgm:cxn modelId="{87EE0F19-7FCF-476A-875C-983736590920}" type="presOf" srcId="{536E9866-8EB7-4D3A-B4EF-C45544DFC1D9}" destId="{33411B0A-8A7B-4EE9-9019-63CEBE117EEF}" srcOrd="0" destOrd="0" presId="urn:microsoft.com/office/officeart/2016/7/layout/VerticalDownArrowProcess"/>
    <dgm:cxn modelId="{395D5E34-95F2-4852-9AC6-7DD8853CE6EE}" srcId="{1ACC2043-C427-4F98-9C4D-47FA6F2C222F}" destId="{536E9866-8EB7-4D3A-B4EF-C45544DFC1D9}" srcOrd="4" destOrd="0" parTransId="{B3858CB0-3056-4B01-AF81-3526C1A3E8C7}" sibTransId="{059DD7DC-6874-4E7F-9A7C-5E4099F322E9}"/>
    <dgm:cxn modelId="{A7F4683D-DB76-4614-8777-120AE1866DD1}" type="presOf" srcId="{B2F2529E-D83C-4001-9F30-7EECF46308AE}" destId="{44080BA7-09E5-4CFF-851A-DF773DF535D4}" srcOrd="1" destOrd="0" presId="urn:microsoft.com/office/officeart/2016/7/layout/VerticalDownArrowProcess"/>
    <dgm:cxn modelId="{F0B3D261-AC37-487C-BBCD-DDE1551A00FF}" srcId="{1ACC2043-C427-4F98-9C4D-47FA6F2C222F}" destId="{A9279EB9-6AC5-4085-B1DF-27B23F29C3A5}" srcOrd="0" destOrd="0" parTransId="{08B6B664-E81E-442A-921A-1DCD1ED9857D}" sibTransId="{5CE1FF49-C6C1-49B9-8B83-FC0B28010200}"/>
    <dgm:cxn modelId="{2E5AB155-F230-4E00-84E3-6E0C25D90DF1}" type="presOf" srcId="{79F8E7CC-6777-4425-AD1F-B2921D1872BE}" destId="{50ECE428-B75D-4CE5-946D-D4DCED779172}" srcOrd="0" destOrd="0" presId="urn:microsoft.com/office/officeart/2016/7/layout/VerticalDownArrowProcess"/>
    <dgm:cxn modelId="{972F5E77-4C3C-4960-9A25-E8CB57A8C0FB}" type="presOf" srcId="{AFF7AB5F-F492-487F-A678-47277F0B481D}" destId="{66DB31EB-9032-4ECC-B228-018FF20A599E}" srcOrd="0" destOrd="0" presId="urn:microsoft.com/office/officeart/2016/7/layout/VerticalDownArrowProcess"/>
    <dgm:cxn modelId="{2E25C17E-08F0-491F-9F16-3E7AF488541F}" srcId="{1ACC2043-C427-4F98-9C4D-47FA6F2C222F}" destId="{11CF2536-54EB-489A-830A-B4252072417B}" srcOrd="2" destOrd="0" parTransId="{4576294F-FC05-49EF-9FD1-D934E0CD732D}" sibTransId="{457F09C9-AB6A-48D2-9486-15B1A2FB751E}"/>
    <dgm:cxn modelId="{172D5187-9A12-499C-9A4D-5442EC4DFDF9}" type="presOf" srcId="{BF3650FA-DC70-43EF-AC92-F63634C1DE07}" destId="{43BCBCE7-C56D-4226-884F-122D6302A8EA}" srcOrd="1" destOrd="0" presId="urn:microsoft.com/office/officeart/2016/7/layout/VerticalDownArrowProcess"/>
    <dgm:cxn modelId="{2C5FC689-5566-466A-9F06-B9321F64CF9B}" type="presOf" srcId="{BF3650FA-DC70-43EF-AC92-F63634C1DE07}" destId="{DDFDB0FC-6C97-4051-A814-3645452DB9EA}" srcOrd="0" destOrd="0" presId="urn:microsoft.com/office/officeart/2016/7/layout/VerticalDownArrowProcess"/>
    <dgm:cxn modelId="{19EA118B-3A0B-4866-9283-E22323022FF7}" type="presOf" srcId="{FDA8B587-B51C-463B-BDA4-4F810AF9EC5A}" destId="{9F872181-7C5F-45F6-92A2-E01EF6958D0F}" srcOrd="0" destOrd="0" presId="urn:microsoft.com/office/officeart/2016/7/layout/VerticalDownArrowProcess"/>
    <dgm:cxn modelId="{6C6CB597-755C-4586-8892-1C2313BFCE70}" srcId="{1ACC2043-C427-4F98-9C4D-47FA6F2C222F}" destId="{79F8E7CC-6777-4425-AD1F-B2921D1872BE}" srcOrd="5" destOrd="0" parTransId="{425B7D04-7FAE-4882-8601-968AA4103AE0}" sibTransId="{CF2B0696-4E74-461E-ABE4-FA19CA474E26}"/>
    <dgm:cxn modelId="{F0D37A9D-1701-43D2-9DF0-61F1D88345DB}" type="presOf" srcId="{1B44C837-9BB5-42F2-ABF6-22D8C5E6470A}" destId="{88113BE1-818D-46A5-A3C1-FAEF7C2CFE89}" srcOrd="0" destOrd="0" presId="urn:microsoft.com/office/officeart/2016/7/layout/VerticalDownArrowProcess"/>
    <dgm:cxn modelId="{15F6BC9E-FE5B-4D62-8BC9-75384197A8AE}" type="presOf" srcId="{536E9866-8EB7-4D3A-B4EF-C45544DFC1D9}" destId="{8E1F4B43-5281-4E60-B21E-EE9A7A3FAF4E}" srcOrd="1" destOrd="0" presId="urn:microsoft.com/office/officeart/2016/7/layout/VerticalDownArrowProcess"/>
    <dgm:cxn modelId="{AB40E0A9-41B5-4EBF-80CF-3FC9F3557B3E}" type="presOf" srcId="{11CF2536-54EB-489A-830A-B4252072417B}" destId="{449D5463-2AD7-464E-ADA2-16705EB9F7FA}" srcOrd="1" destOrd="0" presId="urn:microsoft.com/office/officeart/2016/7/layout/VerticalDownArrowProcess"/>
    <dgm:cxn modelId="{F3CA9CAC-0D84-4859-BCE1-1AED7BACFC45}" srcId="{1ACC2043-C427-4F98-9C4D-47FA6F2C222F}" destId="{BF3650FA-DC70-43EF-AC92-F63634C1DE07}" srcOrd="3" destOrd="0" parTransId="{930B6677-8E2A-4DF6-8763-609B06B30144}" sibTransId="{85E199A8-2ABD-4534-A1DE-3E5707EF4B17}"/>
    <dgm:cxn modelId="{468ADEAF-40ED-4FF0-B78D-69517D77DDE1}" type="presOf" srcId="{A9279EB9-6AC5-4085-B1DF-27B23F29C3A5}" destId="{12FA844F-8C66-48D3-B32C-3A0439E825BA}" srcOrd="0" destOrd="0" presId="urn:microsoft.com/office/officeart/2016/7/layout/VerticalDownArrowProcess"/>
    <dgm:cxn modelId="{31C4B0BA-B011-49C8-89D4-4887F2449899}" type="presOf" srcId="{11CF2536-54EB-489A-830A-B4252072417B}" destId="{D91B54C4-1BA4-4B0A-B792-820588ADB6CC}" srcOrd="0" destOrd="0" presId="urn:microsoft.com/office/officeart/2016/7/layout/VerticalDownArrowProcess"/>
    <dgm:cxn modelId="{1FFDDCBE-EDC5-4FC0-BD4E-A1E0A44E7AD8}" type="presOf" srcId="{3B7F005C-2FA9-47BA-9A39-17CD40B26A58}" destId="{0FCF3E6B-75D7-4CE1-83E4-74F920DF3CDA}" srcOrd="0" destOrd="0" presId="urn:microsoft.com/office/officeart/2016/7/layout/VerticalDownArrowProcess"/>
    <dgm:cxn modelId="{C31075CD-7A66-4544-89D9-1AD7DE5EE988}" type="presOf" srcId="{B2F2529E-D83C-4001-9F30-7EECF46308AE}" destId="{89F9B34A-0CE1-4443-AC7F-DEA2DA8D5FC6}" srcOrd="0" destOrd="0" presId="urn:microsoft.com/office/officeart/2016/7/layout/VerticalDownArrowProcess"/>
    <dgm:cxn modelId="{F64E65D3-88D6-482F-BA35-5BCD8C3DF8EB}" type="presOf" srcId="{A9279EB9-6AC5-4085-B1DF-27B23F29C3A5}" destId="{04BDA8FD-0DC5-4286-827A-766CDD9E58FF}" srcOrd="1" destOrd="0" presId="urn:microsoft.com/office/officeart/2016/7/layout/VerticalDownArrowProcess"/>
    <dgm:cxn modelId="{378C1BD4-DB27-48B8-80DB-368A80657681}" srcId="{536E9866-8EB7-4D3A-B4EF-C45544DFC1D9}" destId="{FDA8B587-B51C-463B-BDA4-4F810AF9EC5A}" srcOrd="0" destOrd="0" parTransId="{7EC720D3-99F4-4B70-8131-A9014F032323}" sibTransId="{D4E5A4B1-845C-4C1E-BEDF-4EB562B52D4E}"/>
    <dgm:cxn modelId="{057BDCD9-EB67-458A-B951-D208F5BF15BA}" srcId="{1ACC2043-C427-4F98-9C4D-47FA6F2C222F}" destId="{B2F2529E-D83C-4001-9F30-7EECF46308AE}" srcOrd="1" destOrd="0" parTransId="{0E448EA0-3452-44EF-9D96-1F7ADBDB82A4}" sibTransId="{7F1E6447-F6EF-499F-A4EA-477029D67A66}"/>
    <dgm:cxn modelId="{A60B56E6-EB9E-4E2F-B969-5EA1A091259C}" type="presOf" srcId="{30C4B5DF-7387-455E-AD33-4DF48028785F}" destId="{ACA7FAFE-43F7-4334-A569-08DE1D898F14}" srcOrd="0" destOrd="0" presId="urn:microsoft.com/office/officeart/2016/7/layout/VerticalDownArrowProcess"/>
    <dgm:cxn modelId="{B4B324E9-A816-4CD6-87C7-B39BCD6A0AE8}" type="presOf" srcId="{30C1DFDB-4740-4797-80F2-5AF8B598CF26}" destId="{4089D9E2-4FC7-45CA-AF2F-DB32A793D023}" srcOrd="0" destOrd="0" presId="urn:microsoft.com/office/officeart/2016/7/layout/VerticalDownArrowProcess"/>
    <dgm:cxn modelId="{E00BF3F6-DDB5-4B9F-B21D-4B36A9264D33}" srcId="{B2F2529E-D83C-4001-9F30-7EECF46308AE}" destId="{1B44C837-9BB5-42F2-ABF6-22D8C5E6470A}" srcOrd="0" destOrd="0" parTransId="{82E8F92D-9DD2-4467-B4C8-1C9CC7BC58F7}" sibTransId="{45B0F012-4B3C-409B-B210-293870AC4118}"/>
    <dgm:cxn modelId="{215FF0F7-D036-4D7E-A93B-8EE0B24D2CAD}" srcId="{79F8E7CC-6777-4425-AD1F-B2921D1872BE}" destId="{AFF7AB5F-F492-487F-A678-47277F0B481D}" srcOrd="0" destOrd="0" parTransId="{F39C70FD-0ADE-491C-A6BB-E84A27E98AB4}" sibTransId="{4143D335-BA92-4BF2-B657-A297D927F33A}"/>
    <dgm:cxn modelId="{748E87FB-A518-4CA9-A22A-9C85B9DA256F}" type="presOf" srcId="{1ACC2043-C427-4F98-9C4D-47FA6F2C222F}" destId="{2476B900-B320-48EF-8267-7F27C8203B5F}" srcOrd="0" destOrd="0" presId="urn:microsoft.com/office/officeart/2016/7/layout/VerticalDownArrowProcess"/>
    <dgm:cxn modelId="{5A0B26B8-591F-4C63-90CF-EA1FBC5C9CEB}" type="presParOf" srcId="{2476B900-B320-48EF-8267-7F27C8203B5F}" destId="{D5DA5F9D-BB31-4BC8-A26A-EE79291D2F18}" srcOrd="0" destOrd="0" presId="urn:microsoft.com/office/officeart/2016/7/layout/VerticalDownArrowProcess"/>
    <dgm:cxn modelId="{8100750B-6B39-4ED5-B707-311EF9BCD19C}" type="presParOf" srcId="{D5DA5F9D-BB31-4BC8-A26A-EE79291D2F18}" destId="{50ECE428-B75D-4CE5-946D-D4DCED779172}" srcOrd="0" destOrd="0" presId="urn:microsoft.com/office/officeart/2016/7/layout/VerticalDownArrowProcess"/>
    <dgm:cxn modelId="{E32B20E7-244D-4DDE-B030-84F42D01177F}" type="presParOf" srcId="{D5DA5F9D-BB31-4BC8-A26A-EE79291D2F18}" destId="{66DB31EB-9032-4ECC-B228-018FF20A599E}" srcOrd="1" destOrd="0" presId="urn:microsoft.com/office/officeart/2016/7/layout/VerticalDownArrowProcess"/>
    <dgm:cxn modelId="{6A1CFCB5-7180-4E47-9630-C55A7BEED0E4}" type="presParOf" srcId="{2476B900-B320-48EF-8267-7F27C8203B5F}" destId="{FA710852-1131-49CA-846B-C959807F38EE}" srcOrd="1" destOrd="0" presId="urn:microsoft.com/office/officeart/2016/7/layout/VerticalDownArrowProcess"/>
    <dgm:cxn modelId="{0EA3F321-53A4-4601-8E72-0794DBFC2B2F}" type="presParOf" srcId="{2476B900-B320-48EF-8267-7F27C8203B5F}" destId="{04DB38AC-10CB-4891-AF3A-C728E55192C7}" srcOrd="2" destOrd="0" presId="urn:microsoft.com/office/officeart/2016/7/layout/VerticalDownArrowProcess"/>
    <dgm:cxn modelId="{F67BC04E-C3C0-4809-B104-BC10B9979725}" type="presParOf" srcId="{04DB38AC-10CB-4891-AF3A-C728E55192C7}" destId="{33411B0A-8A7B-4EE9-9019-63CEBE117EEF}" srcOrd="0" destOrd="0" presId="urn:microsoft.com/office/officeart/2016/7/layout/VerticalDownArrowProcess"/>
    <dgm:cxn modelId="{6EFF84AE-7835-42EF-ADBE-556AB6BE9D30}" type="presParOf" srcId="{04DB38AC-10CB-4891-AF3A-C728E55192C7}" destId="{8E1F4B43-5281-4E60-B21E-EE9A7A3FAF4E}" srcOrd="1" destOrd="0" presId="urn:microsoft.com/office/officeart/2016/7/layout/VerticalDownArrowProcess"/>
    <dgm:cxn modelId="{A908FF29-E7C4-456B-9B0E-E51D1BB84F88}" type="presParOf" srcId="{04DB38AC-10CB-4891-AF3A-C728E55192C7}" destId="{9F872181-7C5F-45F6-92A2-E01EF6958D0F}" srcOrd="2" destOrd="0" presId="urn:microsoft.com/office/officeart/2016/7/layout/VerticalDownArrowProcess"/>
    <dgm:cxn modelId="{95227874-8C93-46E8-8FBC-9477306DD631}" type="presParOf" srcId="{2476B900-B320-48EF-8267-7F27C8203B5F}" destId="{B7124A83-99A9-455D-A11E-6C2A126E6334}" srcOrd="3" destOrd="0" presId="urn:microsoft.com/office/officeart/2016/7/layout/VerticalDownArrowProcess"/>
    <dgm:cxn modelId="{668BE330-5516-48D1-83A2-5AE66932E9E0}" type="presParOf" srcId="{2476B900-B320-48EF-8267-7F27C8203B5F}" destId="{621FFAD5-D06B-4757-A51D-ADE6E8637D32}" srcOrd="4" destOrd="0" presId="urn:microsoft.com/office/officeart/2016/7/layout/VerticalDownArrowProcess"/>
    <dgm:cxn modelId="{9E036E43-3AE5-4F9E-98A5-47A8A763DE98}" type="presParOf" srcId="{621FFAD5-D06B-4757-A51D-ADE6E8637D32}" destId="{DDFDB0FC-6C97-4051-A814-3645452DB9EA}" srcOrd="0" destOrd="0" presId="urn:microsoft.com/office/officeart/2016/7/layout/VerticalDownArrowProcess"/>
    <dgm:cxn modelId="{BDCBF770-F2F5-4E5C-B280-985A254D1EB1}" type="presParOf" srcId="{621FFAD5-D06B-4757-A51D-ADE6E8637D32}" destId="{43BCBCE7-C56D-4226-884F-122D6302A8EA}" srcOrd="1" destOrd="0" presId="urn:microsoft.com/office/officeart/2016/7/layout/VerticalDownArrowProcess"/>
    <dgm:cxn modelId="{74F97CFF-C839-4791-A53C-6D27781A108A}" type="presParOf" srcId="{621FFAD5-D06B-4757-A51D-ADE6E8637D32}" destId="{4089D9E2-4FC7-45CA-AF2F-DB32A793D023}" srcOrd="2" destOrd="0" presId="urn:microsoft.com/office/officeart/2016/7/layout/VerticalDownArrowProcess"/>
    <dgm:cxn modelId="{337A15A6-B1F7-464A-963B-365808AA5E08}" type="presParOf" srcId="{2476B900-B320-48EF-8267-7F27C8203B5F}" destId="{89DFC9AD-9A44-4F4D-9607-180CECD86714}" srcOrd="5" destOrd="0" presId="urn:microsoft.com/office/officeart/2016/7/layout/VerticalDownArrowProcess"/>
    <dgm:cxn modelId="{0AD03C57-BB84-4CD6-B49E-2EE5A7A21D38}" type="presParOf" srcId="{2476B900-B320-48EF-8267-7F27C8203B5F}" destId="{52C4CBA6-3304-499F-9820-D48B150208E7}" srcOrd="6" destOrd="0" presId="urn:microsoft.com/office/officeart/2016/7/layout/VerticalDownArrowProcess"/>
    <dgm:cxn modelId="{1EADDCE2-2D86-4BD6-AD36-2B68F71C1A1C}" type="presParOf" srcId="{52C4CBA6-3304-499F-9820-D48B150208E7}" destId="{D91B54C4-1BA4-4B0A-B792-820588ADB6CC}" srcOrd="0" destOrd="0" presId="urn:microsoft.com/office/officeart/2016/7/layout/VerticalDownArrowProcess"/>
    <dgm:cxn modelId="{5855BC59-D4B9-4370-9331-ABE71CD03190}" type="presParOf" srcId="{52C4CBA6-3304-499F-9820-D48B150208E7}" destId="{449D5463-2AD7-464E-ADA2-16705EB9F7FA}" srcOrd="1" destOrd="0" presId="urn:microsoft.com/office/officeart/2016/7/layout/VerticalDownArrowProcess"/>
    <dgm:cxn modelId="{259A0CED-7335-430F-9BE8-7827BBBE41E5}" type="presParOf" srcId="{52C4CBA6-3304-499F-9820-D48B150208E7}" destId="{0FCF3E6B-75D7-4CE1-83E4-74F920DF3CDA}" srcOrd="2" destOrd="0" presId="urn:microsoft.com/office/officeart/2016/7/layout/VerticalDownArrowProcess"/>
    <dgm:cxn modelId="{31657847-F06B-4261-A1F1-8DBD1AB64F8C}" type="presParOf" srcId="{2476B900-B320-48EF-8267-7F27C8203B5F}" destId="{D5522BF1-72EF-4AC2-8517-EFF2D0E92D76}" srcOrd="7" destOrd="0" presId="urn:microsoft.com/office/officeart/2016/7/layout/VerticalDownArrowProcess"/>
    <dgm:cxn modelId="{04A20D3A-1CD4-4989-A281-A6983E6FCCA6}" type="presParOf" srcId="{2476B900-B320-48EF-8267-7F27C8203B5F}" destId="{0C000E5C-D75F-453F-BBFF-A4D0ACD04245}" srcOrd="8" destOrd="0" presId="urn:microsoft.com/office/officeart/2016/7/layout/VerticalDownArrowProcess"/>
    <dgm:cxn modelId="{56270474-E575-4EE6-805B-4612508CB07C}" type="presParOf" srcId="{0C000E5C-D75F-453F-BBFF-A4D0ACD04245}" destId="{89F9B34A-0CE1-4443-AC7F-DEA2DA8D5FC6}" srcOrd="0" destOrd="0" presId="urn:microsoft.com/office/officeart/2016/7/layout/VerticalDownArrowProcess"/>
    <dgm:cxn modelId="{F0FB0211-22DC-4CBE-8642-22DF264F9202}" type="presParOf" srcId="{0C000E5C-D75F-453F-BBFF-A4D0ACD04245}" destId="{44080BA7-09E5-4CFF-851A-DF773DF535D4}" srcOrd="1" destOrd="0" presId="urn:microsoft.com/office/officeart/2016/7/layout/VerticalDownArrowProcess"/>
    <dgm:cxn modelId="{F81FE758-50C6-4609-9BA2-5F66D3BC57AD}" type="presParOf" srcId="{0C000E5C-D75F-453F-BBFF-A4D0ACD04245}" destId="{88113BE1-818D-46A5-A3C1-FAEF7C2CFE89}" srcOrd="2" destOrd="0" presId="urn:microsoft.com/office/officeart/2016/7/layout/VerticalDownArrowProcess"/>
    <dgm:cxn modelId="{58C69A04-2E9E-4785-80A5-BC6CFE74857C}" type="presParOf" srcId="{2476B900-B320-48EF-8267-7F27C8203B5F}" destId="{A3B4F773-268F-4381-8E5C-37AE5040A251}" srcOrd="9" destOrd="0" presId="urn:microsoft.com/office/officeart/2016/7/layout/VerticalDownArrowProcess"/>
    <dgm:cxn modelId="{337883B3-BB0B-4082-9756-5DFD7EC87E9D}" type="presParOf" srcId="{2476B900-B320-48EF-8267-7F27C8203B5F}" destId="{92DE1C3D-539E-449B-BBAF-E79413B79BE0}" srcOrd="10" destOrd="0" presId="urn:microsoft.com/office/officeart/2016/7/layout/VerticalDownArrowProcess"/>
    <dgm:cxn modelId="{F44987A1-664F-4A5C-B264-92DA66A0011E}" type="presParOf" srcId="{92DE1C3D-539E-449B-BBAF-E79413B79BE0}" destId="{12FA844F-8C66-48D3-B32C-3A0439E825BA}" srcOrd="0" destOrd="0" presId="urn:microsoft.com/office/officeart/2016/7/layout/VerticalDownArrowProcess"/>
    <dgm:cxn modelId="{7B6D3582-8805-4A08-8D50-4BCC0DC47A76}" type="presParOf" srcId="{92DE1C3D-539E-449B-BBAF-E79413B79BE0}" destId="{04BDA8FD-0DC5-4286-827A-766CDD9E58FF}" srcOrd="1" destOrd="0" presId="urn:microsoft.com/office/officeart/2016/7/layout/VerticalDownArrowProcess"/>
    <dgm:cxn modelId="{8005AAF2-951A-4201-AABC-676C2B1296FF}" type="presParOf" srcId="{92DE1C3D-539E-449B-BBAF-E79413B79BE0}" destId="{ACA7FAFE-43F7-4334-A569-08DE1D898F14}" srcOrd="2" destOrd="0" presId="urn:microsoft.com/office/officeart/2016/7/layout/VerticalDown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776FAB7-02C9-4C17-9764-875659F24D00}"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360EC5BE-7F59-482B-AE24-459CA7A41E3C}">
      <dgm:prSet/>
      <dgm:spPr/>
      <dgm:t>
        <a:bodyPr/>
        <a:lstStyle/>
        <a:p>
          <a:r>
            <a:rPr lang="en-GB" b="1"/>
            <a:t>Market segmentation </a:t>
          </a:r>
          <a:r>
            <a:rPr lang="en-GB"/>
            <a:t>is a market strategy that groups consumers so that the product presented to them corresponds to their desire and demand, but also to their purchasing power.</a:t>
          </a:r>
          <a:endParaRPr lang="en-US"/>
        </a:p>
      </dgm:t>
    </dgm:pt>
    <dgm:pt modelId="{1A9CCDC1-0FC9-46BA-A0C7-5A22DA1C6849}" type="parTrans" cxnId="{0BBF38DB-29D5-4FD3-998A-3D145BFF105F}">
      <dgm:prSet/>
      <dgm:spPr/>
      <dgm:t>
        <a:bodyPr/>
        <a:lstStyle/>
        <a:p>
          <a:endParaRPr lang="en-US"/>
        </a:p>
      </dgm:t>
    </dgm:pt>
    <dgm:pt modelId="{C03894F5-5D4B-4E02-A86C-1456E992CB75}" type="sibTrans" cxnId="{0BBF38DB-29D5-4FD3-998A-3D145BFF105F}">
      <dgm:prSet/>
      <dgm:spPr/>
      <dgm:t>
        <a:bodyPr/>
        <a:lstStyle/>
        <a:p>
          <a:endParaRPr lang="en-US"/>
        </a:p>
      </dgm:t>
    </dgm:pt>
    <dgm:pt modelId="{0806569B-85D8-4CBC-904E-8A0B2762904A}">
      <dgm:prSet/>
      <dgm:spPr/>
      <dgm:t>
        <a:bodyPr/>
        <a:lstStyle/>
        <a:p>
          <a:r>
            <a:rPr lang="en-GB"/>
            <a:t>The target market for </a:t>
          </a:r>
          <a:r>
            <a:rPr lang="en-GB" b="1"/>
            <a:t>TLA Lavender Oil LTD</a:t>
          </a:r>
          <a:r>
            <a:rPr lang="en-GB"/>
            <a:t> includes buyers with a passion for the aroma of lavender either for domestic, therapeutic, or industrial use. The offer can be specific for the customers part that prefers aroma in the home, cosmetics, cleaning, or in aromatherapy.</a:t>
          </a:r>
          <a:endParaRPr lang="en-US"/>
        </a:p>
      </dgm:t>
    </dgm:pt>
    <dgm:pt modelId="{C907D078-9E84-47A2-8433-08EA0B8D53C0}" type="parTrans" cxnId="{C05A44CC-1108-48DE-94BD-1410C846BB2C}">
      <dgm:prSet/>
      <dgm:spPr/>
      <dgm:t>
        <a:bodyPr/>
        <a:lstStyle/>
        <a:p>
          <a:endParaRPr lang="en-US"/>
        </a:p>
      </dgm:t>
    </dgm:pt>
    <dgm:pt modelId="{C151EFBB-B187-4F0E-9893-89A610FAE846}" type="sibTrans" cxnId="{C05A44CC-1108-48DE-94BD-1410C846BB2C}">
      <dgm:prSet/>
      <dgm:spPr/>
      <dgm:t>
        <a:bodyPr/>
        <a:lstStyle/>
        <a:p>
          <a:endParaRPr lang="en-US"/>
        </a:p>
      </dgm:t>
    </dgm:pt>
    <dgm:pt modelId="{BC4FA145-F5C8-4B58-8050-C9704C51EF85}">
      <dgm:prSet/>
      <dgm:spPr/>
      <dgm:t>
        <a:bodyPr/>
        <a:lstStyle/>
        <a:p>
          <a:r>
            <a:rPr lang="en-GB"/>
            <a:t>From a </a:t>
          </a:r>
          <a:r>
            <a:rPr lang="en-GB" b="1"/>
            <a:t>demographic</a:t>
          </a:r>
          <a:r>
            <a:rPr lang="en-GB"/>
            <a:t> point of view, we can sell lavender oil in congested areas such as big cities or in small towns, orders are received online. The product is addressed to all categories of people, regardless of gender, but the lifestyle is important.</a:t>
          </a:r>
          <a:endParaRPr lang="en-US"/>
        </a:p>
      </dgm:t>
    </dgm:pt>
    <dgm:pt modelId="{C0298456-5ADF-4823-9867-398D62C3A040}" type="parTrans" cxnId="{E6CDA7A3-0B39-48C1-B859-1323034636E5}">
      <dgm:prSet/>
      <dgm:spPr/>
      <dgm:t>
        <a:bodyPr/>
        <a:lstStyle/>
        <a:p>
          <a:endParaRPr lang="en-US"/>
        </a:p>
      </dgm:t>
    </dgm:pt>
    <dgm:pt modelId="{AFAD62F9-00A8-4F74-95AD-BB5F67B51092}" type="sibTrans" cxnId="{E6CDA7A3-0B39-48C1-B859-1323034636E5}">
      <dgm:prSet/>
      <dgm:spPr/>
      <dgm:t>
        <a:bodyPr/>
        <a:lstStyle/>
        <a:p>
          <a:endParaRPr lang="en-US"/>
        </a:p>
      </dgm:t>
    </dgm:pt>
    <dgm:pt modelId="{371F7A51-1B00-4188-A720-A4351BB424ED}" type="pres">
      <dgm:prSet presAssocID="{9776FAB7-02C9-4C17-9764-875659F24D00}" presName="outerComposite" presStyleCnt="0">
        <dgm:presLayoutVars>
          <dgm:chMax val="5"/>
          <dgm:dir/>
          <dgm:resizeHandles val="exact"/>
        </dgm:presLayoutVars>
      </dgm:prSet>
      <dgm:spPr/>
    </dgm:pt>
    <dgm:pt modelId="{944C96A1-4580-49F7-9BB3-6FE9A5403CE7}" type="pres">
      <dgm:prSet presAssocID="{9776FAB7-02C9-4C17-9764-875659F24D00}" presName="dummyMaxCanvas" presStyleCnt="0">
        <dgm:presLayoutVars/>
      </dgm:prSet>
      <dgm:spPr/>
    </dgm:pt>
    <dgm:pt modelId="{1F336A98-ECCA-4D88-9FDD-1026CBF2B540}" type="pres">
      <dgm:prSet presAssocID="{9776FAB7-02C9-4C17-9764-875659F24D00}" presName="ThreeNodes_1" presStyleLbl="node1" presStyleIdx="0" presStyleCnt="3">
        <dgm:presLayoutVars>
          <dgm:bulletEnabled val="1"/>
        </dgm:presLayoutVars>
      </dgm:prSet>
      <dgm:spPr/>
    </dgm:pt>
    <dgm:pt modelId="{8642CA97-1F70-4B06-9DB6-0144B310B740}" type="pres">
      <dgm:prSet presAssocID="{9776FAB7-02C9-4C17-9764-875659F24D00}" presName="ThreeNodes_2" presStyleLbl="node1" presStyleIdx="1" presStyleCnt="3">
        <dgm:presLayoutVars>
          <dgm:bulletEnabled val="1"/>
        </dgm:presLayoutVars>
      </dgm:prSet>
      <dgm:spPr/>
    </dgm:pt>
    <dgm:pt modelId="{91703029-5D25-45E2-A657-89F186E63E4C}" type="pres">
      <dgm:prSet presAssocID="{9776FAB7-02C9-4C17-9764-875659F24D00}" presName="ThreeNodes_3" presStyleLbl="node1" presStyleIdx="2" presStyleCnt="3">
        <dgm:presLayoutVars>
          <dgm:bulletEnabled val="1"/>
        </dgm:presLayoutVars>
      </dgm:prSet>
      <dgm:spPr/>
    </dgm:pt>
    <dgm:pt modelId="{1C9938B4-AAED-4EF3-85E6-02E6CF1D8900}" type="pres">
      <dgm:prSet presAssocID="{9776FAB7-02C9-4C17-9764-875659F24D00}" presName="ThreeConn_1-2" presStyleLbl="fgAccFollowNode1" presStyleIdx="0" presStyleCnt="2">
        <dgm:presLayoutVars>
          <dgm:bulletEnabled val="1"/>
        </dgm:presLayoutVars>
      </dgm:prSet>
      <dgm:spPr/>
    </dgm:pt>
    <dgm:pt modelId="{840819B3-59E8-4805-A0B1-5FE40CAF7E21}" type="pres">
      <dgm:prSet presAssocID="{9776FAB7-02C9-4C17-9764-875659F24D00}" presName="ThreeConn_2-3" presStyleLbl="fgAccFollowNode1" presStyleIdx="1" presStyleCnt="2">
        <dgm:presLayoutVars>
          <dgm:bulletEnabled val="1"/>
        </dgm:presLayoutVars>
      </dgm:prSet>
      <dgm:spPr/>
    </dgm:pt>
    <dgm:pt modelId="{484D8683-C20C-4C4D-A683-48F739D2C8B7}" type="pres">
      <dgm:prSet presAssocID="{9776FAB7-02C9-4C17-9764-875659F24D00}" presName="ThreeNodes_1_text" presStyleLbl="node1" presStyleIdx="2" presStyleCnt="3">
        <dgm:presLayoutVars>
          <dgm:bulletEnabled val="1"/>
        </dgm:presLayoutVars>
      </dgm:prSet>
      <dgm:spPr/>
    </dgm:pt>
    <dgm:pt modelId="{5FA7D0E6-8D2F-410D-AAB0-4BA5856CE653}" type="pres">
      <dgm:prSet presAssocID="{9776FAB7-02C9-4C17-9764-875659F24D00}" presName="ThreeNodes_2_text" presStyleLbl="node1" presStyleIdx="2" presStyleCnt="3">
        <dgm:presLayoutVars>
          <dgm:bulletEnabled val="1"/>
        </dgm:presLayoutVars>
      </dgm:prSet>
      <dgm:spPr/>
    </dgm:pt>
    <dgm:pt modelId="{E10D6E6E-2BF1-4BEF-AD27-CA7A0AA639C3}" type="pres">
      <dgm:prSet presAssocID="{9776FAB7-02C9-4C17-9764-875659F24D00}" presName="ThreeNodes_3_text" presStyleLbl="node1" presStyleIdx="2" presStyleCnt="3">
        <dgm:presLayoutVars>
          <dgm:bulletEnabled val="1"/>
        </dgm:presLayoutVars>
      </dgm:prSet>
      <dgm:spPr/>
    </dgm:pt>
  </dgm:ptLst>
  <dgm:cxnLst>
    <dgm:cxn modelId="{D288E41B-FC28-4588-B3A2-1E482DF5B5AC}" type="presOf" srcId="{BC4FA145-F5C8-4B58-8050-C9704C51EF85}" destId="{91703029-5D25-45E2-A657-89F186E63E4C}" srcOrd="0" destOrd="0" presId="urn:microsoft.com/office/officeart/2005/8/layout/vProcess5"/>
    <dgm:cxn modelId="{B035F04F-B384-486B-B452-0935AF1BD97C}" type="presOf" srcId="{0806569B-85D8-4CBC-904E-8A0B2762904A}" destId="{8642CA97-1F70-4B06-9DB6-0144B310B740}" srcOrd="0" destOrd="0" presId="urn:microsoft.com/office/officeart/2005/8/layout/vProcess5"/>
    <dgm:cxn modelId="{4230C373-0948-427B-9B4B-FFDEE1DE56F5}" type="presOf" srcId="{C151EFBB-B187-4F0E-9893-89A610FAE846}" destId="{840819B3-59E8-4805-A0B1-5FE40CAF7E21}" srcOrd="0" destOrd="0" presId="urn:microsoft.com/office/officeart/2005/8/layout/vProcess5"/>
    <dgm:cxn modelId="{E6CDA7A3-0B39-48C1-B859-1323034636E5}" srcId="{9776FAB7-02C9-4C17-9764-875659F24D00}" destId="{BC4FA145-F5C8-4B58-8050-C9704C51EF85}" srcOrd="2" destOrd="0" parTransId="{C0298456-5ADF-4823-9867-398D62C3A040}" sibTransId="{AFAD62F9-00A8-4F74-95AD-BB5F67B51092}"/>
    <dgm:cxn modelId="{45F586A4-880C-459E-ABC0-7D90DFEA3931}" type="presOf" srcId="{360EC5BE-7F59-482B-AE24-459CA7A41E3C}" destId="{1F336A98-ECCA-4D88-9FDD-1026CBF2B540}" srcOrd="0" destOrd="0" presId="urn:microsoft.com/office/officeart/2005/8/layout/vProcess5"/>
    <dgm:cxn modelId="{9F2BAAC6-E578-4E8B-B869-AA1921BA641C}" type="presOf" srcId="{BC4FA145-F5C8-4B58-8050-C9704C51EF85}" destId="{E10D6E6E-2BF1-4BEF-AD27-CA7A0AA639C3}" srcOrd="1" destOrd="0" presId="urn:microsoft.com/office/officeart/2005/8/layout/vProcess5"/>
    <dgm:cxn modelId="{C05A44CC-1108-48DE-94BD-1410C846BB2C}" srcId="{9776FAB7-02C9-4C17-9764-875659F24D00}" destId="{0806569B-85D8-4CBC-904E-8A0B2762904A}" srcOrd="1" destOrd="0" parTransId="{C907D078-9E84-47A2-8433-08EA0B8D53C0}" sibTransId="{C151EFBB-B187-4F0E-9893-89A610FAE846}"/>
    <dgm:cxn modelId="{EEAA5BCD-EE5A-407E-B7CF-9BB2E48B23C7}" type="presOf" srcId="{9776FAB7-02C9-4C17-9764-875659F24D00}" destId="{371F7A51-1B00-4188-A720-A4351BB424ED}" srcOrd="0" destOrd="0" presId="urn:microsoft.com/office/officeart/2005/8/layout/vProcess5"/>
    <dgm:cxn modelId="{117B4DCE-B60A-40AC-BED0-A6557AEF3382}" type="presOf" srcId="{C03894F5-5D4B-4E02-A86C-1456E992CB75}" destId="{1C9938B4-AAED-4EF3-85E6-02E6CF1D8900}" srcOrd="0" destOrd="0" presId="urn:microsoft.com/office/officeart/2005/8/layout/vProcess5"/>
    <dgm:cxn modelId="{7CCAB3D5-FDC7-4A53-9D42-9DF7BBA4F714}" type="presOf" srcId="{0806569B-85D8-4CBC-904E-8A0B2762904A}" destId="{5FA7D0E6-8D2F-410D-AAB0-4BA5856CE653}" srcOrd="1" destOrd="0" presId="urn:microsoft.com/office/officeart/2005/8/layout/vProcess5"/>
    <dgm:cxn modelId="{0BBF38DB-29D5-4FD3-998A-3D145BFF105F}" srcId="{9776FAB7-02C9-4C17-9764-875659F24D00}" destId="{360EC5BE-7F59-482B-AE24-459CA7A41E3C}" srcOrd="0" destOrd="0" parTransId="{1A9CCDC1-0FC9-46BA-A0C7-5A22DA1C6849}" sibTransId="{C03894F5-5D4B-4E02-A86C-1456E992CB75}"/>
    <dgm:cxn modelId="{72845CFF-6EC1-4D0A-A543-B282411F6EE5}" type="presOf" srcId="{360EC5BE-7F59-482B-AE24-459CA7A41E3C}" destId="{484D8683-C20C-4C4D-A683-48F739D2C8B7}" srcOrd="1" destOrd="0" presId="urn:microsoft.com/office/officeart/2005/8/layout/vProcess5"/>
    <dgm:cxn modelId="{6FF65218-A632-4613-B855-6000AB770337}" type="presParOf" srcId="{371F7A51-1B00-4188-A720-A4351BB424ED}" destId="{944C96A1-4580-49F7-9BB3-6FE9A5403CE7}" srcOrd="0" destOrd="0" presId="urn:microsoft.com/office/officeart/2005/8/layout/vProcess5"/>
    <dgm:cxn modelId="{9138A0A2-99AE-4D99-A0FC-C306071109D2}" type="presParOf" srcId="{371F7A51-1B00-4188-A720-A4351BB424ED}" destId="{1F336A98-ECCA-4D88-9FDD-1026CBF2B540}" srcOrd="1" destOrd="0" presId="urn:microsoft.com/office/officeart/2005/8/layout/vProcess5"/>
    <dgm:cxn modelId="{C777A507-AFC2-4A79-99C7-3C8D71C29F15}" type="presParOf" srcId="{371F7A51-1B00-4188-A720-A4351BB424ED}" destId="{8642CA97-1F70-4B06-9DB6-0144B310B740}" srcOrd="2" destOrd="0" presId="urn:microsoft.com/office/officeart/2005/8/layout/vProcess5"/>
    <dgm:cxn modelId="{6C0998C1-8637-4403-9106-933AF5AB8B7F}" type="presParOf" srcId="{371F7A51-1B00-4188-A720-A4351BB424ED}" destId="{91703029-5D25-45E2-A657-89F186E63E4C}" srcOrd="3" destOrd="0" presId="urn:microsoft.com/office/officeart/2005/8/layout/vProcess5"/>
    <dgm:cxn modelId="{922855D8-5C25-4ABA-92B3-F6AA4F6EC9E0}" type="presParOf" srcId="{371F7A51-1B00-4188-A720-A4351BB424ED}" destId="{1C9938B4-AAED-4EF3-85E6-02E6CF1D8900}" srcOrd="4" destOrd="0" presId="urn:microsoft.com/office/officeart/2005/8/layout/vProcess5"/>
    <dgm:cxn modelId="{F18108B7-8968-4F55-AD97-ECDC04BC1446}" type="presParOf" srcId="{371F7A51-1B00-4188-A720-A4351BB424ED}" destId="{840819B3-59E8-4805-A0B1-5FE40CAF7E21}" srcOrd="5" destOrd="0" presId="urn:microsoft.com/office/officeart/2005/8/layout/vProcess5"/>
    <dgm:cxn modelId="{D2B53F68-9631-40EF-ABE8-7204C327A840}" type="presParOf" srcId="{371F7A51-1B00-4188-A720-A4351BB424ED}" destId="{484D8683-C20C-4C4D-A683-48F739D2C8B7}" srcOrd="6" destOrd="0" presId="urn:microsoft.com/office/officeart/2005/8/layout/vProcess5"/>
    <dgm:cxn modelId="{208EA195-5005-4380-AC90-004FE3C37DC1}" type="presParOf" srcId="{371F7A51-1B00-4188-A720-A4351BB424ED}" destId="{5FA7D0E6-8D2F-410D-AAB0-4BA5856CE653}" srcOrd="7" destOrd="0" presId="urn:microsoft.com/office/officeart/2005/8/layout/vProcess5"/>
    <dgm:cxn modelId="{33BDCEBA-BFDA-43F6-BFCA-7434227F3F58}" type="presParOf" srcId="{371F7A51-1B00-4188-A720-A4351BB424ED}" destId="{E10D6E6E-2BF1-4BEF-AD27-CA7A0AA639C3}"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0CA18C-B9F0-4260-A0C5-052CB8782ADE}">
      <dsp:nvSpPr>
        <dsp:cNvPr id="0" name=""/>
        <dsp:cNvSpPr/>
      </dsp:nvSpPr>
      <dsp:spPr>
        <a:xfrm>
          <a:off x="3704854" y="1426183"/>
          <a:ext cx="1371953" cy="652925"/>
        </a:xfrm>
        <a:custGeom>
          <a:avLst/>
          <a:gdLst/>
          <a:ahLst/>
          <a:cxnLst/>
          <a:rect l="0" t="0" r="0" b="0"/>
          <a:pathLst>
            <a:path>
              <a:moveTo>
                <a:pt x="0" y="0"/>
              </a:moveTo>
              <a:lnTo>
                <a:pt x="0" y="444949"/>
              </a:lnTo>
              <a:lnTo>
                <a:pt x="1371953" y="444949"/>
              </a:lnTo>
              <a:lnTo>
                <a:pt x="1371953" y="652925"/>
              </a:lnTo>
            </a:path>
          </a:pathLst>
        </a:custGeom>
        <a:noFill/>
        <a:ln w="15875"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6411AD2-E621-4003-A12D-24D09D23B48C}">
      <dsp:nvSpPr>
        <dsp:cNvPr id="0" name=""/>
        <dsp:cNvSpPr/>
      </dsp:nvSpPr>
      <dsp:spPr>
        <a:xfrm>
          <a:off x="2332901" y="1426183"/>
          <a:ext cx="1371953" cy="652925"/>
        </a:xfrm>
        <a:custGeom>
          <a:avLst/>
          <a:gdLst/>
          <a:ahLst/>
          <a:cxnLst/>
          <a:rect l="0" t="0" r="0" b="0"/>
          <a:pathLst>
            <a:path>
              <a:moveTo>
                <a:pt x="1371953" y="0"/>
              </a:moveTo>
              <a:lnTo>
                <a:pt x="1371953" y="444949"/>
              </a:lnTo>
              <a:lnTo>
                <a:pt x="0" y="444949"/>
              </a:lnTo>
              <a:lnTo>
                <a:pt x="0" y="652925"/>
              </a:lnTo>
            </a:path>
          </a:pathLst>
        </a:custGeom>
        <a:noFill/>
        <a:ln w="15875"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442F194-5F6C-4906-BB53-C3CA268C224E}">
      <dsp:nvSpPr>
        <dsp:cNvPr id="0" name=""/>
        <dsp:cNvSpPr/>
      </dsp:nvSpPr>
      <dsp:spPr>
        <a:xfrm>
          <a:off x="2582347" y="599"/>
          <a:ext cx="2245015" cy="1425584"/>
        </a:xfrm>
        <a:prstGeom prst="roundRect">
          <a:avLst>
            <a:gd name="adj" fmla="val 10000"/>
          </a:avLst>
        </a:prstGeom>
        <a:solidFill>
          <a:schemeClr val="accent4">
            <a:hueOff val="0"/>
            <a:satOff val="0"/>
            <a:lumOff val="0"/>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68A0B744-0AFE-4E20-8B9B-032AB04F3CA0}">
      <dsp:nvSpPr>
        <dsp:cNvPr id="0" name=""/>
        <dsp:cNvSpPr/>
      </dsp:nvSpPr>
      <dsp:spPr>
        <a:xfrm>
          <a:off x="2831793" y="237573"/>
          <a:ext cx="2245015" cy="1425584"/>
        </a:xfrm>
        <a:prstGeom prst="roundRect">
          <a:avLst>
            <a:gd name="adj" fmla="val 10000"/>
          </a:avLst>
        </a:prstGeom>
        <a:solidFill>
          <a:schemeClr val="lt1">
            <a:alpha val="90000"/>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The company has two incorporation documents:</a:t>
          </a:r>
          <a:endParaRPr lang="en-US" sz="1200" kern="1200"/>
        </a:p>
      </dsp:txBody>
      <dsp:txXfrm>
        <a:off x="2873547" y="279327"/>
        <a:ext cx="2161507" cy="1342076"/>
      </dsp:txXfrm>
    </dsp:sp>
    <dsp:sp modelId="{E9ABB524-B20E-4CE7-B9B8-FB92663375EA}">
      <dsp:nvSpPr>
        <dsp:cNvPr id="0" name=""/>
        <dsp:cNvSpPr/>
      </dsp:nvSpPr>
      <dsp:spPr>
        <a:xfrm>
          <a:off x="1210393" y="2079109"/>
          <a:ext cx="2245015" cy="1425584"/>
        </a:xfrm>
        <a:prstGeom prst="roundRect">
          <a:avLst>
            <a:gd name="adj" fmla="val 10000"/>
          </a:avLst>
        </a:prstGeom>
        <a:solidFill>
          <a:schemeClr val="accent6">
            <a:hueOff val="0"/>
            <a:satOff val="0"/>
            <a:lumOff val="0"/>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5A0D2F3B-0A2C-46F2-B733-09F02EB714C8}">
      <dsp:nvSpPr>
        <dsp:cNvPr id="0" name=""/>
        <dsp:cNvSpPr/>
      </dsp:nvSpPr>
      <dsp:spPr>
        <a:xfrm>
          <a:off x="1459839" y="2316083"/>
          <a:ext cx="2245015" cy="1425584"/>
        </a:xfrm>
        <a:prstGeom prst="roundRect">
          <a:avLst>
            <a:gd name="adj" fmla="val 10000"/>
          </a:avLst>
        </a:prstGeom>
        <a:solidFill>
          <a:schemeClr val="lt1">
            <a:alpha val="90000"/>
            <a:hueOff val="0"/>
            <a:satOff val="0"/>
            <a:lumOff val="0"/>
            <a:alphaOff val="0"/>
          </a:schemeClr>
        </a:solidFill>
        <a:ln w="15875"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The</a:t>
          </a:r>
          <a:r>
            <a:rPr lang="en-GB" sz="1200" b="1" kern="1200"/>
            <a:t> Memorandum </a:t>
          </a:r>
          <a:r>
            <a:rPr lang="en-GB" sz="1200" kern="1200"/>
            <a:t>includes the members (subscribers) who formed the company </a:t>
          </a:r>
          <a:endParaRPr lang="en-US" sz="1200" kern="1200"/>
        </a:p>
      </dsp:txBody>
      <dsp:txXfrm>
        <a:off x="1501593" y="2357837"/>
        <a:ext cx="2161507" cy="1342076"/>
      </dsp:txXfrm>
    </dsp:sp>
    <dsp:sp modelId="{0E5FF1A2-8463-4DCB-AB6A-4285CF5D5D75}">
      <dsp:nvSpPr>
        <dsp:cNvPr id="0" name=""/>
        <dsp:cNvSpPr/>
      </dsp:nvSpPr>
      <dsp:spPr>
        <a:xfrm>
          <a:off x="3954301" y="2079109"/>
          <a:ext cx="2245015" cy="1425584"/>
        </a:xfrm>
        <a:prstGeom prst="roundRect">
          <a:avLst>
            <a:gd name="adj" fmla="val 10000"/>
          </a:avLst>
        </a:prstGeom>
        <a:solidFill>
          <a:schemeClr val="accent6">
            <a:hueOff val="0"/>
            <a:satOff val="0"/>
            <a:lumOff val="0"/>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DC4A50D0-ADBD-4D98-9931-0F94FAFE3D13}">
      <dsp:nvSpPr>
        <dsp:cNvPr id="0" name=""/>
        <dsp:cNvSpPr/>
      </dsp:nvSpPr>
      <dsp:spPr>
        <a:xfrm>
          <a:off x="4203747" y="2316083"/>
          <a:ext cx="2245015" cy="1425584"/>
        </a:xfrm>
        <a:prstGeom prst="roundRect">
          <a:avLst>
            <a:gd name="adj" fmla="val 10000"/>
          </a:avLst>
        </a:prstGeom>
        <a:solidFill>
          <a:schemeClr val="lt1">
            <a:alpha val="90000"/>
            <a:hueOff val="0"/>
            <a:satOff val="0"/>
            <a:lumOff val="0"/>
            <a:alphaOff val="0"/>
          </a:schemeClr>
        </a:solidFill>
        <a:ln w="15875"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Articles of Association </a:t>
          </a:r>
          <a:r>
            <a:rPr lang="en-GB" sz="1200" kern="1200"/>
            <a:t>- the basic rules of the company, the decisions, management, and control of the company, and articles suitable to the specifics and needs of the company. </a:t>
          </a:r>
          <a:endParaRPr lang="en-US" sz="1200" kern="1200"/>
        </a:p>
      </dsp:txBody>
      <dsp:txXfrm>
        <a:off x="4245501" y="2357837"/>
        <a:ext cx="2161507" cy="13420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9011DB-627E-4417-8A57-EDEBD3EBBFBA}">
      <dsp:nvSpPr>
        <dsp:cNvPr id="0" name=""/>
        <dsp:cNvSpPr/>
      </dsp:nvSpPr>
      <dsp:spPr>
        <a:xfrm>
          <a:off x="1061760" y="750"/>
          <a:ext cx="2380874" cy="1428524"/>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The company is managed by the members who contributed equally to the financing of the activity;</a:t>
          </a:r>
          <a:endParaRPr lang="en-US" sz="1500" kern="1200"/>
        </a:p>
      </dsp:txBody>
      <dsp:txXfrm>
        <a:off x="1061760" y="750"/>
        <a:ext cx="2380874" cy="1428524"/>
      </dsp:txXfrm>
    </dsp:sp>
    <dsp:sp modelId="{877B1989-7EE2-4E5E-906A-F1D66C3FDE2A}">
      <dsp:nvSpPr>
        <dsp:cNvPr id="0" name=""/>
        <dsp:cNvSpPr/>
      </dsp:nvSpPr>
      <dsp:spPr>
        <a:xfrm>
          <a:off x="3680722" y="750"/>
          <a:ext cx="2380874" cy="1428524"/>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The company's finances are separated from the members' personal finances, and creditors can only follow the company's actions to recover debts;</a:t>
          </a:r>
          <a:endParaRPr lang="en-US" sz="1500" kern="1200"/>
        </a:p>
      </dsp:txBody>
      <dsp:txXfrm>
        <a:off x="3680722" y="750"/>
        <a:ext cx="2380874" cy="1428524"/>
      </dsp:txXfrm>
    </dsp:sp>
    <dsp:sp modelId="{844CE54A-4064-4C00-8181-0C10DD875D8B}">
      <dsp:nvSpPr>
        <dsp:cNvPr id="0" name=""/>
        <dsp:cNvSpPr/>
      </dsp:nvSpPr>
      <dsp:spPr>
        <a:xfrm>
          <a:off x="6299684" y="750"/>
          <a:ext cx="2380874" cy="1428524"/>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Members own equal parts of the company (shares) and the vote on decisions is taken proportionally to the number of shares held;</a:t>
          </a:r>
          <a:endParaRPr lang="en-US" sz="1500" kern="1200"/>
        </a:p>
      </dsp:txBody>
      <dsp:txXfrm>
        <a:off x="6299684" y="750"/>
        <a:ext cx="2380874" cy="1428524"/>
      </dsp:txXfrm>
    </dsp:sp>
    <dsp:sp modelId="{236722D1-D9FA-4438-8A9F-C1F345A3B321}">
      <dsp:nvSpPr>
        <dsp:cNvPr id="0" name=""/>
        <dsp:cNvSpPr/>
      </dsp:nvSpPr>
      <dsp:spPr>
        <a:xfrm>
          <a:off x="2371241" y="1667362"/>
          <a:ext cx="2380874" cy="1428524"/>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Has a director who may or may not be a member of the company;</a:t>
          </a:r>
          <a:endParaRPr lang="en-US" sz="1500" kern="1200"/>
        </a:p>
      </dsp:txBody>
      <dsp:txXfrm>
        <a:off x="2371241" y="1667362"/>
        <a:ext cx="2380874" cy="1428524"/>
      </dsp:txXfrm>
    </dsp:sp>
    <dsp:sp modelId="{FCDAA0C7-EAEA-4AE4-B83C-FF5C51F7EDC8}">
      <dsp:nvSpPr>
        <dsp:cNvPr id="0" name=""/>
        <dsp:cNvSpPr/>
      </dsp:nvSpPr>
      <dsp:spPr>
        <a:xfrm>
          <a:off x="4990203" y="1667362"/>
          <a:ext cx="2380874" cy="1428524"/>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Has an accounting and reports taxable income to HMRC.</a:t>
          </a:r>
          <a:endParaRPr lang="en-US" sz="1500" kern="1200"/>
        </a:p>
      </dsp:txBody>
      <dsp:txXfrm>
        <a:off x="4990203" y="1667362"/>
        <a:ext cx="2380874" cy="14285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ECE428-B75D-4CE5-946D-D4DCED779172}">
      <dsp:nvSpPr>
        <dsp:cNvPr id="0" name=""/>
        <dsp:cNvSpPr/>
      </dsp:nvSpPr>
      <dsp:spPr>
        <a:xfrm>
          <a:off x="0" y="2736066"/>
          <a:ext cx="2435579" cy="359107"/>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3218" tIns="92456" rIns="173218" bIns="92456" numCol="1" spcCol="1270" anchor="ctr" anchorCtr="0">
          <a:noAutofit/>
        </a:bodyPr>
        <a:lstStyle/>
        <a:p>
          <a:pPr marL="0" lvl="0" indent="0" algn="ctr" defTabSz="577850">
            <a:lnSpc>
              <a:spcPct val="90000"/>
            </a:lnSpc>
            <a:spcBef>
              <a:spcPct val="0"/>
            </a:spcBef>
            <a:spcAft>
              <a:spcPct val="35000"/>
            </a:spcAft>
            <a:buNone/>
          </a:pPr>
          <a:r>
            <a:rPr lang="en-US" sz="1300" kern="1200" dirty="0"/>
            <a:t>Measure</a:t>
          </a:r>
        </a:p>
      </dsp:txBody>
      <dsp:txXfrm>
        <a:off x="0" y="2736066"/>
        <a:ext cx="2435579" cy="359107"/>
      </dsp:txXfrm>
    </dsp:sp>
    <dsp:sp modelId="{66DB31EB-9032-4ECC-B228-018FF20A599E}">
      <dsp:nvSpPr>
        <dsp:cNvPr id="0" name=""/>
        <dsp:cNvSpPr/>
      </dsp:nvSpPr>
      <dsp:spPr>
        <a:xfrm>
          <a:off x="2435579" y="2736066"/>
          <a:ext cx="7306739" cy="359107"/>
        </a:xfrm>
        <a:prstGeom prst="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8215" tIns="139700" rIns="148215" bIns="139700" numCol="1" spcCol="1270" anchor="ctr" anchorCtr="0">
          <a:noAutofit/>
        </a:bodyPr>
        <a:lstStyle/>
        <a:p>
          <a:pPr marL="0" lvl="0" indent="0" algn="l" defTabSz="488950">
            <a:lnSpc>
              <a:spcPct val="90000"/>
            </a:lnSpc>
            <a:spcBef>
              <a:spcPct val="0"/>
            </a:spcBef>
            <a:spcAft>
              <a:spcPct val="35000"/>
            </a:spcAft>
            <a:buNone/>
          </a:pPr>
          <a:r>
            <a:rPr lang="en-US" sz="1100" kern="1200" dirty="0"/>
            <a:t>Measure </a:t>
          </a:r>
          <a:r>
            <a:rPr lang="en-US" sz="1100" kern="1200" dirty="0">
              <a:latin typeface="Corbel" panose="020B0503020204020204"/>
            </a:rPr>
            <a:t>our</a:t>
          </a:r>
          <a:r>
            <a:rPr lang="en-US" sz="1100" kern="1200" dirty="0"/>
            <a:t> success</a:t>
          </a:r>
        </a:p>
      </dsp:txBody>
      <dsp:txXfrm>
        <a:off x="2435579" y="2736066"/>
        <a:ext cx="7306739" cy="359107"/>
      </dsp:txXfrm>
    </dsp:sp>
    <dsp:sp modelId="{8E1F4B43-5281-4E60-B21E-EE9A7A3FAF4E}">
      <dsp:nvSpPr>
        <dsp:cNvPr id="0" name=""/>
        <dsp:cNvSpPr/>
      </dsp:nvSpPr>
      <dsp:spPr>
        <a:xfrm rot="10800000">
          <a:off x="0" y="2189145"/>
          <a:ext cx="2435579" cy="552306"/>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3218" tIns="92456" rIns="173218" bIns="92456" numCol="1" spcCol="1270" anchor="ctr" anchorCtr="0">
          <a:noAutofit/>
        </a:bodyPr>
        <a:lstStyle/>
        <a:p>
          <a:pPr marL="0" lvl="0" indent="0" algn="ctr" defTabSz="577850">
            <a:lnSpc>
              <a:spcPct val="90000"/>
            </a:lnSpc>
            <a:spcBef>
              <a:spcPct val="0"/>
            </a:spcBef>
            <a:spcAft>
              <a:spcPct val="35000"/>
            </a:spcAft>
            <a:buNone/>
          </a:pPr>
          <a:r>
            <a:rPr lang="en-US" sz="1300" kern="1200" dirty="0"/>
            <a:t>Determine</a:t>
          </a:r>
        </a:p>
      </dsp:txBody>
      <dsp:txXfrm rot="-10800000">
        <a:off x="0" y="2189145"/>
        <a:ext cx="2435579" cy="358999"/>
      </dsp:txXfrm>
    </dsp:sp>
    <dsp:sp modelId="{9F872181-7C5F-45F6-92A2-E01EF6958D0F}">
      <dsp:nvSpPr>
        <dsp:cNvPr id="0" name=""/>
        <dsp:cNvSpPr/>
      </dsp:nvSpPr>
      <dsp:spPr>
        <a:xfrm>
          <a:off x="2435579" y="2189145"/>
          <a:ext cx="7306739" cy="358999"/>
        </a:xfrm>
        <a:prstGeom prst="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8215" tIns="139700" rIns="148215" bIns="139700" numCol="1" spcCol="1270" anchor="ctr" anchorCtr="0">
          <a:noAutofit/>
        </a:bodyPr>
        <a:lstStyle/>
        <a:p>
          <a:pPr marL="0" lvl="0" indent="0" algn="l" defTabSz="488950">
            <a:lnSpc>
              <a:spcPct val="90000"/>
            </a:lnSpc>
            <a:spcBef>
              <a:spcPct val="0"/>
            </a:spcBef>
            <a:spcAft>
              <a:spcPct val="35000"/>
            </a:spcAft>
            <a:buNone/>
          </a:pPr>
          <a:r>
            <a:rPr lang="en-US" sz="1100" kern="1200" dirty="0"/>
            <a:t>Determine our channels</a:t>
          </a:r>
        </a:p>
      </dsp:txBody>
      <dsp:txXfrm>
        <a:off x="2435579" y="2189145"/>
        <a:ext cx="7306739" cy="358999"/>
      </dsp:txXfrm>
    </dsp:sp>
    <dsp:sp modelId="{43BCBCE7-C56D-4226-884F-122D6302A8EA}">
      <dsp:nvSpPr>
        <dsp:cNvPr id="0" name=""/>
        <dsp:cNvSpPr/>
      </dsp:nvSpPr>
      <dsp:spPr>
        <a:xfrm rot="10800000">
          <a:off x="0" y="1642225"/>
          <a:ext cx="2435579" cy="552306"/>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3218" tIns="92456" rIns="173218" bIns="92456" numCol="1" spcCol="1270" anchor="ctr" anchorCtr="0">
          <a:noAutofit/>
        </a:bodyPr>
        <a:lstStyle/>
        <a:p>
          <a:pPr marL="0" lvl="0" indent="0" algn="ctr" defTabSz="577850">
            <a:lnSpc>
              <a:spcPct val="90000"/>
            </a:lnSpc>
            <a:spcBef>
              <a:spcPct val="0"/>
            </a:spcBef>
            <a:spcAft>
              <a:spcPct val="35000"/>
            </a:spcAft>
            <a:buNone/>
          </a:pPr>
          <a:r>
            <a:rPr lang="en-US" sz="1300" kern="1200" dirty="0"/>
            <a:t>Define</a:t>
          </a:r>
        </a:p>
      </dsp:txBody>
      <dsp:txXfrm rot="-10800000">
        <a:off x="0" y="1642225"/>
        <a:ext cx="2435579" cy="358999"/>
      </dsp:txXfrm>
    </dsp:sp>
    <dsp:sp modelId="{4089D9E2-4FC7-45CA-AF2F-DB32A793D023}">
      <dsp:nvSpPr>
        <dsp:cNvPr id="0" name=""/>
        <dsp:cNvSpPr/>
      </dsp:nvSpPr>
      <dsp:spPr>
        <a:xfrm>
          <a:off x="2435579" y="1642225"/>
          <a:ext cx="7306739" cy="358999"/>
        </a:xfrm>
        <a:prstGeom prst="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8215" tIns="139700" rIns="148215" bIns="139700" numCol="1" spcCol="1270" anchor="ctr" anchorCtr="0">
          <a:noAutofit/>
        </a:bodyPr>
        <a:lstStyle/>
        <a:p>
          <a:pPr marL="0" lvl="0" indent="0" algn="l" defTabSz="488950">
            <a:lnSpc>
              <a:spcPct val="90000"/>
            </a:lnSpc>
            <a:spcBef>
              <a:spcPct val="0"/>
            </a:spcBef>
            <a:spcAft>
              <a:spcPct val="35000"/>
            </a:spcAft>
            <a:buNone/>
          </a:pPr>
          <a:r>
            <a:rPr lang="en-US" sz="1100" kern="1200" dirty="0"/>
            <a:t>Define our </a:t>
          </a:r>
          <a:r>
            <a:rPr lang="en-US" sz="1100" kern="1200" dirty="0">
              <a:latin typeface="Corbel" panose="020B0503020204020204"/>
            </a:rPr>
            <a:t>budget</a:t>
          </a:r>
          <a:endParaRPr lang="en-US" sz="1100" kern="1200" dirty="0"/>
        </a:p>
      </dsp:txBody>
      <dsp:txXfrm>
        <a:off x="2435579" y="1642225"/>
        <a:ext cx="7306739" cy="358999"/>
      </dsp:txXfrm>
    </dsp:sp>
    <dsp:sp modelId="{449D5463-2AD7-464E-ADA2-16705EB9F7FA}">
      <dsp:nvSpPr>
        <dsp:cNvPr id="0" name=""/>
        <dsp:cNvSpPr/>
      </dsp:nvSpPr>
      <dsp:spPr>
        <a:xfrm rot="10800000">
          <a:off x="0" y="1095305"/>
          <a:ext cx="2435579" cy="552306"/>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3218" tIns="92456" rIns="173218" bIns="92456" numCol="1" spcCol="1270" anchor="ctr" anchorCtr="0">
          <a:noAutofit/>
        </a:bodyPr>
        <a:lstStyle/>
        <a:p>
          <a:pPr marL="0" lvl="0" indent="0" algn="ctr" defTabSz="577850">
            <a:lnSpc>
              <a:spcPct val="90000"/>
            </a:lnSpc>
            <a:spcBef>
              <a:spcPct val="0"/>
            </a:spcBef>
            <a:spcAft>
              <a:spcPct val="35000"/>
            </a:spcAft>
            <a:buNone/>
          </a:pPr>
          <a:r>
            <a:rPr lang="en-US" sz="1300" kern="1200" dirty="0"/>
            <a:t>Create</a:t>
          </a:r>
        </a:p>
      </dsp:txBody>
      <dsp:txXfrm rot="-10800000">
        <a:off x="0" y="1095305"/>
        <a:ext cx="2435579" cy="358999"/>
      </dsp:txXfrm>
    </dsp:sp>
    <dsp:sp modelId="{0FCF3E6B-75D7-4CE1-83E4-74F920DF3CDA}">
      <dsp:nvSpPr>
        <dsp:cNvPr id="0" name=""/>
        <dsp:cNvSpPr/>
      </dsp:nvSpPr>
      <dsp:spPr>
        <a:xfrm>
          <a:off x="2435579" y="1095305"/>
          <a:ext cx="7306739" cy="358999"/>
        </a:xfrm>
        <a:prstGeom prst="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8215" tIns="139700" rIns="148215" bIns="139700" numCol="1" spcCol="1270" anchor="ctr" anchorCtr="0">
          <a:noAutofit/>
        </a:bodyPr>
        <a:lstStyle/>
        <a:p>
          <a:pPr marL="0" lvl="0" indent="0" algn="l" defTabSz="488950">
            <a:lnSpc>
              <a:spcPct val="90000"/>
            </a:lnSpc>
            <a:spcBef>
              <a:spcPct val="0"/>
            </a:spcBef>
            <a:spcAft>
              <a:spcPct val="35000"/>
            </a:spcAft>
            <a:buNone/>
          </a:pPr>
          <a:r>
            <a:rPr lang="en-US" sz="1100" kern="1200" dirty="0"/>
            <a:t>Create our message</a:t>
          </a:r>
        </a:p>
      </dsp:txBody>
      <dsp:txXfrm>
        <a:off x="2435579" y="1095305"/>
        <a:ext cx="7306739" cy="358999"/>
      </dsp:txXfrm>
    </dsp:sp>
    <dsp:sp modelId="{44080BA7-09E5-4CFF-851A-DF773DF535D4}">
      <dsp:nvSpPr>
        <dsp:cNvPr id="0" name=""/>
        <dsp:cNvSpPr/>
      </dsp:nvSpPr>
      <dsp:spPr>
        <a:xfrm rot="10800000">
          <a:off x="0" y="548385"/>
          <a:ext cx="2435579" cy="552306"/>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3218" tIns="92456" rIns="173218" bIns="92456" numCol="1" spcCol="1270" anchor="ctr" anchorCtr="0">
          <a:noAutofit/>
        </a:bodyPr>
        <a:lstStyle/>
        <a:p>
          <a:pPr marL="0" lvl="0" indent="0" algn="ctr" defTabSz="577850">
            <a:lnSpc>
              <a:spcPct val="90000"/>
            </a:lnSpc>
            <a:spcBef>
              <a:spcPct val="0"/>
            </a:spcBef>
            <a:spcAft>
              <a:spcPct val="35000"/>
            </a:spcAft>
            <a:buNone/>
          </a:pPr>
          <a:r>
            <a:rPr lang="en-US" sz="1300" kern="1200" dirty="0"/>
            <a:t>Know</a:t>
          </a:r>
        </a:p>
      </dsp:txBody>
      <dsp:txXfrm rot="-10800000">
        <a:off x="0" y="548385"/>
        <a:ext cx="2435579" cy="358999"/>
      </dsp:txXfrm>
    </dsp:sp>
    <dsp:sp modelId="{88113BE1-818D-46A5-A3C1-FAEF7C2CFE89}">
      <dsp:nvSpPr>
        <dsp:cNvPr id="0" name=""/>
        <dsp:cNvSpPr/>
      </dsp:nvSpPr>
      <dsp:spPr>
        <a:xfrm>
          <a:off x="2435579" y="548385"/>
          <a:ext cx="7306739" cy="358999"/>
        </a:xfrm>
        <a:prstGeom prst="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8215" tIns="139700" rIns="148215" bIns="139700" numCol="1" spcCol="1270" anchor="ctr" anchorCtr="0">
          <a:noAutofit/>
        </a:bodyPr>
        <a:lstStyle/>
        <a:p>
          <a:pPr marL="0" lvl="0" indent="0" algn="l" defTabSz="488950">
            <a:lnSpc>
              <a:spcPct val="90000"/>
            </a:lnSpc>
            <a:spcBef>
              <a:spcPct val="0"/>
            </a:spcBef>
            <a:spcAft>
              <a:spcPct val="35000"/>
            </a:spcAft>
            <a:buNone/>
          </a:pPr>
          <a:r>
            <a:rPr lang="en-US" sz="1100" kern="1200" dirty="0"/>
            <a:t>Know our clients</a:t>
          </a:r>
        </a:p>
      </dsp:txBody>
      <dsp:txXfrm>
        <a:off x="2435579" y="548385"/>
        <a:ext cx="7306739" cy="358999"/>
      </dsp:txXfrm>
    </dsp:sp>
    <dsp:sp modelId="{04BDA8FD-0DC5-4286-827A-766CDD9E58FF}">
      <dsp:nvSpPr>
        <dsp:cNvPr id="0" name=""/>
        <dsp:cNvSpPr/>
      </dsp:nvSpPr>
      <dsp:spPr>
        <a:xfrm rot="10800000">
          <a:off x="0" y="1464"/>
          <a:ext cx="2435579" cy="552306"/>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3218" tIns="92456" rIns="173218" bIns="92456" numCol="1" spcCol="1270" anchor="ctr" anchorCtr="0">
          <a:noAutofit/>
        </a:bodyPr>
        <a:lstStyle/>
        <a:p>
          <a:pPr marL="0" lvl="0" indent="0" algn="ctr" defTabSz="577850">
            <a:lnSpc>
              <a:spcPct val="90000"/>
            </a:lnSpc>
            <a:spcBef>
              <a:spcPct val="0"/>
            </a:spcBef>
            <a:spcAft>
              <a:spcPct val="35000"/>
            </a:spcAft>
            <a:buNone/>
          </a:pPr>
          <a:r>
            <a:rPr lang="en-US" sz="1300" kern="1200" dirty="0"/>
            <a:t>Identify</a:t>
          </a:r>
        </a:p>
      </dsp:txBody>
      <dsp:txXfrm rot="-10800000">
        <a:off x="0" y="1464"/>
        <a:ext cx="2435579" cy="358999"/>
      </dsp:txXfrm>
    </dsp:sp>
    <dsp:sp modelId="{ACA7FAFE-43F7-4334-A569-08DE1D898F14}">
      <dsp:nvSpPr>
        <dsp:cNvPr id="0" name=""/>
        <dsp:cNvSpPr/>
      </dsp:nvSpPr>
      <dsp:spPr>
        <a:xfrm>
          <a:off x="2435579" y="1464"/>
          <a:ext cx="7306739" cy="358999"/>
        </a:xfrm>
        <a:prstGeom prst="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8215" tIns="139700" rIns="148215" bIns="139700" numCol="1" spcCol="1270" anchor="ctr" anchorCtr="0">
          <a:noAutofit/>
        </a:bodyPr>
        <a:lstStyle/>
        <a:p>
          <a:pPr marL="0" lvl="0" indent="0" algn="l" defTabSz="488950">
            <a:lnSpc>
              <a:spcPct val="90000"/>
            </a:lnSpc>
            <a:spcBef>
              <a:spcPct val="0"/>
            </a:spcBef>
            <a:spcAft>
              <a:spcPct val="35000"/>
            </a:spcAft>
            <a:buNone/>
          </a:pPr>
          <a:r>
            <a:rPr lang="en-US" sz="1100" kern="1200" dirty="0"/>
            <a:t>Identify our goals</a:t>
          </a:r>
        </a:p>
      </dsp:txBody>
      <dsp:txXfrm>
        <a:off x="2435579" y="1464"/>
        <a:ext cx="7306739" cy="3589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336A98-ECCA-4D88-9FDD-1026CBF2B540}">
      <dsp:nvSpPr>
        <dsp:cNvPr id="0" name=""/>
        <dsp:cNvSpPr/>
      </dsp:nvSpPr>
      <dsp:spPr>
        <a:xfrm>
          <a:off x="0" y="0"/>
          <a:ext cx="9288654" cy="1106821"/>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Market segmentation </a:t>
          </a:r>
          <a:r>
            <a:rPr lang="en-GB" sz="1600" kern="1200"/>
            <a:t>is a market strategy that groups consumers so that the product presented to them corresponds to their desire and demand, but also to their purchasing power.</a:t>
          </a:r>
          <a:endParaRPr lang="en-US" sz="1600" kern="1200"/>
        </a:p>
      </dsp:txBody>
      <dsp:txXfrm>
        <a:off x="32418" y="32418"/>
        <a:ext cx="8094307" cy="1041985"/>
      </dsp:txXfrm>
    </dsp:sp>
    <dsp:sp modelId="{8642CA97-1F70-4B06-9DB6-0144B310B740}">
      <dsp:nvSpPr>
        <dsp:cNvPr id="0" name=""/>
        <dsp:cNvSpPr/>
      </dsp:nvSpPr>
      <dsp:spPr>
        <a:xfrm>
          <a:off x="819587" y="1291291"/>
          <a:ext cx="9288654" cy="1106821"/>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target market for </a:t>
          </a:r>
          <a:r>
            <a:rPr lang="en-GB" sz="1600" b="1" kern="1200"/>
            <a:t>TLA Lavender Oil LTD</a:t>
          </a:r>
          <a:r>
            <a:rPr lang="en-GB" sz="1600" kern="1200"/>
            <a:t> includes buyers with a passion for the aroma of lavender either for domestic, therapeutic, or industrial use. The offer can be specific for the customers part that prefers aroma in the home, cosmetics, cleaning, or in aromatherapy.</a:t>
          </a:r>
          <a:endParaRPr lang="en-US" sz="1600" kern="1200"/>
        </a:p>
      </dsp:txBody>
      <dsp:txXfrm>
        <a:off x="852005" y="1323709"/>
        <a:ext cx="7684797" cy="1041985"/>
      </dsp:txXfrm>
    </dsp:sp>
    <dsp:sp modelId="{91703029-5D25-45E2-A657-89F186E63E4C}">
      <dsp:nvSpPr>
        <dsp:cNvPr id="0" name=""/>
        <dsp:cNvSpPr/>
      </dsp:nvSpPr>
      <dsp:spPr>
        <a:xfrm>
          <a:off x="1639174" y="2582583"/>
          <a:ext cx="9288654" cy="1106821"/>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From a </a:t>
          </a:r>
          <a:r>
            <a:rPr lang="en-GB" sz="1600" b="1" kern="1200"/>
            <a:t>demographic</a:t>
          </a:r>
          <a:r>
            <a:rPr lang="en-GB" sz="1600" kern="1200"/>
            <a:t> point of view, we can sell lavender oil in congested areas such as big cities or in small towns, orders are received online. The product is addressed to all categories of people, regardless of gender, but the lifestyle is important.</a:t>
          </a:r>
          <a:endParaRPr lang="en-US" sz="1600" kern="1200"/>
        </a:p>
      </dsp:txBody>
      <dsp:txXfrm>
        <a:off x="1671592" y="2615001"/>
        <a:ext cx="7684797" cy="1041985"/>
      </dsp:txXfrm>
    </dsp:sp>
    <dsp:sp modelId="{1C9938B4-AAED-4EF3-85E6-02E6CF1D8900}">
      <dsp:nvSpPr>
        <dsp:cNvPr id="0" name=""/>
        <dsp:cNvSpPr/>
      </dsp:nvSpPr>
      <dsp:spPr>
        <a:xfrm>
          <a:off x="8569220" y="839339"/>
          <a:ext cx="719433" cy="719433"/>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8731092" y="839339"/>
        <a:ext cx="395689" cy="541373"/>
      </dsp:txXfrm>
    </dsp:sp>
    <dsp:sp modelId="{840819B3-59E8-4805-A0B1-5FE40CAF7E21}">
      <dsp:nvSpPr>
        <dsp:cNvPr id="0" name=""/>
        <dsp:cNvSpPr/>
      </dsp:nvSpPr>
      <dsp:spPr>
        <a:xfrm>
          <a:off x="9388807" y="2123252"/>
          <a:ext cx="719433" cy="719433"/>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9550679" y="2123252"/>
        <a:ext cx="395689" cy="54137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0A088-42FE-371A-61BD-F4A86A0D5C9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33D49A3-69A1-EBFC-3AAE-046635F55A4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51FDEF5-3A79-C7D4-D74C-5683CC7A66C3}"/>
              </a:ext>
            </a:extLst>
          </p:cNvPr>
          <p:cNvSpPr>
            <a:spLocks noGrp="1"/>
          </p:cNvSpPr>
          <p:nvPr>
            <p:ph type="dt" sz="half" idx="10"/>
          </p:nvPr>
        </p:nvSpPr>
        <p:spPr/>
        <p:txBody>
          <a:bodyPr/>
          <a:lstStyle/>
          <a:p>
            <a:fld id="{EE983930-3D0A-4851-8B29-80367B7364CD}" type="datetimeFigureOut">
              <a:rPr lang="en-GB" smtClean="0"/>
              <a:t>19/03/2023</a:t>
            </a:fld>
            <a:endParaRPr lang="en-GB"/>
          </a:p>
        </p:txBody>
      </p:sp>
      <p:sp>
        <p:nvSpPr>
          <p:cNvPr id="5" name="Footer Placeholder 4">
            <a:extLst>
              <a:ext uri="{FF2B5EF4-FFF2-40B4-BE49-F238E27FC236}">
                <a16:creationId xmlns:a16="http://schemas.microsoft.com/office/drawing/2014/main" id="{15E7E7B2-7A94-1CF9-C111-19974FD9B1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1B91DA-CCDA-0B5D-0649-5CC7897C621F}"/>
              </a:ext>
            </a:extLst>
          </p:cNvPr>
          <p:cNvSpPr>
            <a:spLocks noGrp="1"/>
          </p:cNvSpPr>
          <p:nvPr>
            <p:ph type="sldNum" sz="quarter" idx="12"/>
          </p:nvPr>
        </p:nvSpPr>
        <p:spPr/>
        <p:txBody>
          <a:bodyPr/>
          <a:lstStyle/>
          <a:p>
            <a:fld id="{6FE59349-A6FF-48A1-B64D-A626ACC7156E}" type="slidenum">
              <a:rPr lang="en-GB" smtClean="0"/>
              <a:t>‹#›</a:t>
            </a:fld>
            <a:endParaRPr lang="en-GB"/>
          </a:p>
        </p:txBody>
      </p:sp>
    </p:spTree>
    <p:extLst>
      <p:ext uri="{BB962C8B-B14F-4D97-AF65-F5344CB8AC3E}">
        <p14:creationId xmlns:p14="http://schemas.microsoft.com/office/powerpoint/2010/main" val="33192604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769AE-E875-AD74-A3C7-F62B6F14338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AB2D7E-760F-2AE5-89D6-336CC92FC7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AB01DA-9EDF-390A-B766-E4147BA741AC}"/>
              </a:ext>
            </a:extLst>
          </p:cNvPr>
          <p:cNvSpPr>
            <a:spLocks noGrp="1"/>
          </p:cNvSpPr>
          <p:nvPr>
            <p:ph type="dt" sz="half" idx="10"/>
          </p:nvPr>
        </p:nvSpPr>
        <p:spPr/>
        <p:txBody>
          <a:bodyPr/>
          <a:lstStyle/>
          <a:p>
            <a:fld id="{EE983930-3D0A-4851-8B29-80367B7364CD}" type="datetimeFigureOut">
              <a:rPr lang="en-GB" smtClean="0"/>
              <a:t>19/03/2023</a:t>
            </a:fld>
            <a:endParaRPr lang="en-GB"/>
          </a:p>
        </p:txBody>
      </p:sp>
      <p:sp>
        <p:nvSpPr>
          <p:cNvPr id="5" name="Footer Placeholder 4">
            <a:extLst>
              <a:ext uri="{FF2B5EF4-FFF2-40B4-BE49-F238E27FC236}">
                <a16:creationId xmlns:a16="http://schemas.microsoft.com/office/drawing/2014/main" id="{578E6E27-18AF-DDA4-200A-5521303E8D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411307-9CDE-3536-8279-F287D2689A14}"/>
              </a:ext>
            </a:extLst>
          </p:cNvPr>
          <p:cNvSpPr>
            <a:spLocks noGrp="1"/>
          </p:cNvSpPr>
          <p:nvPr>
            <p:ph type="sldNum" sz="quarter" idx="12"/>
          </p:nvPr>
        </p:nvSpPr>
        <p:spPr/>
        <p:txBody>
          <a:bodyPr/>
          <a:lstStyle/>
          <a:p>
            <a:fld id="{6FE59349-A6FF-48A1-B64D-A626ACC7156E}" type="slidenum">
              <a:rPr lang="en-GB" smtClean="0"/>
              <a:t>‹#›</a:t>
            </a:fld>
            <a:endParaRPr lang="en-GB"/>
          </a:p>
        </p:txBody>
      </p:sp>
    </p:spTree>
    <p:extLst>
      <p:ext uri="{BB962C8B-B14F-4D97-AF65-F5344CB8AC3E}">
        <p14:creationId xmlns:p14="http://schemas.microsoft.com/office/powerpoint/2010/main" val="10038241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DDDF0-26EC-B83D-601A-2FC44CF06AF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1516A69-DCC6-D169-10C1-F7454E6744A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AC3308A-1D65-B994-275C-55F2E57220DD}"/>
              </a:ext>
            </a:extLst>
          </p:cNvPr>
          <p:cNvSpPr>
            <a:spLocks noGrp="1"/>
          </p:cNvSpPr>
          <p:nvPr>
            <p:ph type="dt" sz="half" idx="10"/>
          </p:nvPr>
        </p:nvSpPr>
        <p:spPr/>
        <p:txBody>
          <a:bodyPr/>
          <a:lstStyle/>
          <a:p>
            <a:fld id="{EE983930-3D0A-4851-8B29-80367B7364CD}" type="datetimeFigureOut">
              <a:rPr lang="en-GB" smtClean="0"/>
              <a:t>19/03/2023</a:t>
            </a:fld>
            <a:endParaRPr lang="en-GB"/>
          </a:p>
        </p:txBody>
      </p:sp>
      <p:sp>
        <p:nvSpPr>
          <p:cNvPr id="5" name="Footer Placeholder 4">
            <a:extLst>
              <a:ext uri="{FF2B5EF4-FFF2-40B4-BE49-F238E27FC236}">
                <a16:creationId xmlns:a16="http://schemas.microsoft.com/office/drawing/2014/main" id="{9FC8C322-7315-0862-E004-84AED9DF75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5798A9-AE7D-00AC-D06C-12A70481F25B}"/>
              </a:ext>
            </a:extLst>
          </p:cNvPr>
          <p:cNvSpPr>
            <a:spLocks noGrp="1"/>
          </p:cNvSpPr>
          <p:nvPr>
            <p:ph type="sldNum" sz="quarter" idx="12"/>
          </p:nvPr>
        </p:nvSpPr>
        <p:spPr/>
        <p:txBody>
          <a:bodyPr/>
          <a:lstStyle/>
          <a:p>
            <a:fld id="{6FE59349-A6FF-48A1-B64D-A626ACC7156E}" type="slidenum">
              <a:rPr lang="en-GB" smtClean="0"/>
              <a:t>‹#›</a:t>
            </a:fld>
            <a:endParaRPr lang="en-GB"/>
          </a:p>
        </p:txBody>
      </p:sp>
    </p:spTree>
    <p:extLst>
      <p:ext uri="{BB962C8B-B14F-4D97-AF65-F5344CB8AC3E}">
        <p14:creationId xmlns:p14="http://schemas.microsoft.com/office/powerpoint/2010/main" val="9073593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DA12FB-EC6F-887F-F0FC-EE55FA1E33B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756375-4B66-B887-934C-4FB9A91FF73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CE6A35-BB2F-E34F-1662-EDCD13C5802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BD87DA4-EBA2-D7E5-52FF-191FB2D995A0}"/>
              </a:ext>
            </a:extLst>
          </p:cNvPr>
          <p:cNvSpPr>
            <a:spLocks noGrp="1"/>
          </p:cNvSpPr>
          <p:nvPr>
            <p:ph type="dt" sz="half" idx="10"/>
          </p:nvPr>
        </p:nvSpPr>
        <p:spPr/>
        <p:txBody>
          <a:bodyPr/>
          <a:lstStyle/>
          <a:p>
            <a:fld id="{EE983930-3D0A-4851-8B29-80367B7364CD}" type="datetimeFigureOut">
              <a:rPr lang="en-GB" smtClean="0"/>
              <a:t>19/03/2023</a:t>
            </a:fld>
            <a:endParaRPr lang="en-GB"/>
          </a:p>
        </p:txBody>
      </p:sp>
      <p:sp>
        <p:nvSpPr>
          <p:cNvPr id="6" name="Footer Placeholder 5">
            <a:extLst>
              <a:ext uri="{FF2B5EF4-FFF2-40B4-BE49-F238E27FC236}">
                <a16:creationId xmlns:a16="http://schemas.microsoft.com/office/drawing/2014/main" id="{5A11AF51-D719-5261-369B-EFD02D94F8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E3E873-82E4-5C7E-5BDF-94BEEDB83AB6}"/>
              </a:ext>
            </a:extLst>
          </p:cNvPr>
          <p:cNvSpPr>
            <a:spLocks noGrp="1"/>
          </p:cNvSpPr>
          <p:nvPr>
            <p:ph type="sldNum" sz="quarter" idx="12"/>
          </p:nvPr>
        </p:nvSpPr>
        <p:spPr/>
        <p:txBody>
          <a:bodyPr/>
          <a:lstStyle/>
          <a:p>
            <a:fld id="{6FE59349-A6FF-48A1-B64D-A626ACC7156E}" type="slidenum">
              <a:rPr lang="en-GB" smtClean="0"/>
              <a:t>‹#›</a:t>
            </a:fld>
            <a:endParaRPr lang="en-GB"/>
          </a:p>
        </p:txBody>
      </p:sp>
    </p:spTree>
    <p:extLst>
      <p:ext uri="{BB962C8B-B14F-4D97-AF65-F5344CB8AC3E}">
        <p14:creationId xmlns:p14="http://schemas.microsoft.com/office/powerpoint/2010/main" val="7771789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219A7-A2E6-A373-3379-81CABFEF2F2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12BE3C-4966-DBC2-A837-1266A0D9550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594E66-3E1B-4493-A0B4-F1DF397A141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A701873-3E71-BA51-85BC-1B9AED6FABA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D2DC23B-23F3-0DDC-F3C8-43D52D7694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C408D1F-B747-1C5D-2B1B-F3DAEB133685}"/>
              </a:ext>
            </a:extLst>
          </p:cNvPr>
          <p:cNvSpPr>
            <a:spLocks noGrp="1"/>
          </p:cNvSpPr>
          <p:nvPr>
            <p:ph type="dt" sz="half" idx="10"/>
          </p:nvPr>
        </p:nvSpPr>
        <p:spPr/>
        <p:txBody>
          <a:bodyPr/>
          <a:lstStyle/>
          <a:p>
            <a:fld id="{EE983930-3D0A-4851-8B29-80367B7364CD}" type="datetimeFigureOut">
              <a:rPr lang="en-GB" smtClean="0"/>
              <a:t>19/03/2023</a:t>
            </a:fld>
            <a:endParaRPr lang="en-GB"/>
          </a:p>
        </p:txBody>
      </p:sp>
      <p:sp>
        <p:nvSpPr>
          <p:cNvPr id="8" name="Footer Placeholder 7">
            <a:extLst>
              <a:ext uri="{FF2B5EF4-FFF2-40B4-BE49-F238E27FC236}">
                <a16:creationId xmlns:a16="http://schemas.microsoft.com/office/drawing/2014/main" id="{0E32C4C3-1727-735F-2ADC-1DC2AABD61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8FAE2EB-3B8E-17A6-2C8F-78F51AC568A6}"/>
              </a:ext>
            </a:extLst>
          </p:cNvPr>
          <p:cNvSpPr>
            <a:spLocks noGrp="1"/>
          </p:cNvSpPr>
          <p:nvPr>
            <p:ph type="sldNum" sz="quarter" idx="12"/>
          </p:nvPr>
        </p:nvSpPr>
        <p:spPr/>
        <p:txBody>
          <a:bodyPr/>
          <a:lstStyle/>
          <a:p>
            <a:fld id="{6FE59349-A6FF-48A1-B64D-A626ACC7156E}" type="slidenum">
              <a:rPr lang="en-GB" smtClean="0"/>
              <a:t>‹#›</a:t>
            </a:fld>
            <a:endParaRPr lang="en-GB"/>
          </a:p>
        </p:txBody>
      </p:sp>
    </p:spTree>
    <p:extLst>
      <p:ext uri="{BB962C8B-B14F-4D97-AF65-F5344CB8AC3E}">
        <p14:creationId xmlns:p14="http://schemas.microsoft.com/office/powerpoint/2010/main" val="3028468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11858-1033-2D0B-ED43-31CD7A695F2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822F625-D0D9-5371-F683-512EB1B3E845}"/>
              </a:ext>
            </a:extLst>
          </p:cNvPr>
          <p:cNvSpPr>
            <a:spLocks noGrp="1"/>
          </p:cNvSpPr>
          <p:nvPr>
            <p:ph type="dt" sz="half" idx="10"/>
          </p:nvPr>
        </p:nvSpPr>
        <p:spPr/>
        <p:txBody>
          <a:bodyPr/>
          <a:lstStyle/>
          <a:p>
            <a:fld id="{EE983930-3D0A-4851-8B29-80367B7364CD}" type="datetimeFigureOut">
              <a:rPr lang="en-GB" smtClean="0"/>
              <a:t>19/03/2023</a:t>
            </a:fld>
            <a:endParaRPr lang="en-GB"/>
          </a:p>
        </p:txBody>
      </p:sp>
      <p:sp>
        <p:nvSpPr>
          <p:cNvPr id="4" name="Footer Placeholder 3">
            <a:extLst>
              <a:ext uri="{FF2B5EF4-FFF2-40B4-BE49-F238E27FC236}">
                <a16:creationId xmlns:a16="http://schemas.microsoft.com/office/drawing/2014/main" id="{DE4F8831-0F76-5207-7FA3-00E638EEE4D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D2D6AC0-1140-0B87-BD55-126A1CB3E76C}"/>
              </a:ext>
            </a:extLst>
          </p:cNvPr>
          <p:cNvSpPr>
            <a:spLocks noGrp="1"/>
          </p:cNvSpPr>
          <p:nvPr>
            <p:ph type="sldNum" sz="quarter" idx="12"/>
          </p:nvPr>
        </p:nvSpPr>
        <p:spPr/>
        <p:txBody>
          <a:bodyPr/>
          <a:lstStyle/>
          <a:p>
            <a:fld id="{6FE59349-A6FF-48A1-B64D-A626ACC7156E}" type="slidenum">
              <a:rPr lang="en-GB" smtClean="0"/>
              <a:t>‹#›</a:t>
            </a:fld>
            <a:endParaRPr lang="en-GB"/>
          </a:p>
        </p:txBody>
      </p:sp>
    </p:spTree>
    <p:extLst>
      <p:ext uri="{BB962C8B-B14F-4D97-AF65-F5344CB8AC3E}">
        <p14:creationId xmlns:p14="http://schemas.microsoft.com/office/powerpoint/2010/main" val="38759328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A2978B4-08C4-47CA-3814-1C8507768D6C}"/>
              </a:ext>
            </a:extLst>
          </p:cNvPr>
          <p:cNvSpPr>
            <a:spLocks noGrp="1"/>
          </p:cNvSpPr>
          <p:nvPr>
            <p:ph type="dt" sz="half" idx="10"/>
          </p:nvPr>
        </p:nvSpPr>
        <p:spPr/>
        <p:txBody>
          <a:bodyPr/>
          <a:lstStyle/>
          <a:p>
            <a:fld id="{EE983930-3D0A-4851-8B29-80367B7364CD}" type="datetimeFigureOut">
              <a:rPr lang="en-GB" smtClean="0"/>
              <a:t>19/03/2023</a:t>
            </a:fld>
            <a:endParaRPr lang="en-GB"/>
          </a:p>
        </p:txBody>
      </p:sp>
      <p:sp>
        <p:nvSpPr>
          <p:cNvPr id="3" name="Footer Placeholder 2">
            <a:extLst>
              <a:ext uri="{FF2B5EF4-FFF2-40B4-BE49-F238E27FC236}">
                <a16:creationId xmlns:a16="http://schemas.microsoft.com/office/drawing/2014/main" id="{3F5EDA60-2E20-3F8A-1FF5-4708BC742D5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68FA270-B966-F274-6858-F8DCD6AC066E}"/>
              </a:ext>
            </a:extLst>
          </p:cNvPr>
          <p:cNvSpPr>
            <a:spLocks noGrp="1"/>
          </p:cNvSpPr>
          <p:nvPr>
            <p:ph type="sldNum" sz="quarter" idx="12"/>
          </p:nvPr>
        </p:nvSpPr>
        <p:spPr/>
        <p:txBody>
          <a:bodyPr/>
          <a:lstStyle/>
          <a:p>
            <a:fld id="{6FE59349-A6FF-48A1-B64D-A626ACC7156E}" type="slidenum">
              <a:rPr lang="en-GB" smtClean="0"/>
              <a:t>‹#›</a:t>
            </a:fld>
            <a:endParaRPr lang="en-GB"/>
          </a:p>
        </p:txBody>
      </p:sp>
    </p:spTree>
    <p:extLst>
      <p:ext uri="{BB962C8B-B14F-4D97-AF65-F5344CB8AC3E}">
        <p14:creationId xmlns:p14="http://schemas.microsoft.com/office/powerpoint/2010/main" val="1653840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2D062-24AF-CB63-371F-544B83A45D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F3EACB1-76FC-A8D5-CC6F-810D9851806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CEA0B95-3FA5-4974-5D3B-4BC271D433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C8845EE-601C-C21C-6DD9-9D31769782F0}"/>
              </a:ext>
            </a:extLst>
          </p:cNvPr>
          <p:cNvSpPr>
            <a:spLocks noGrp="1"/>
          </p:cNvSpPr>
          <p:nvPr>
            <p:ph type="dt" sz="half" idx="10"/>
          </p:nvPr>
        </p:nvSpPr>
        <p:spPr/>
        <p:txBody>
          <a:bodyPr/>
          <a:lstStyle/>
          <a:p>
            <a:fld id="{EE983930-3D0A-4851-8B29-80367B7364CD}" type="datetimeFigureOut">
              <a:rPr lang="en-GB" smtClean="0"/>
              <a:t>19/03/2023</a:t>
            </a:fld>
            <a:endParaRPr lang="en-GB"/>
          </a:p>
        </p:txBody>
      </p:sp>
      <p:sp>
        <p:nvSpPr>
          <p:cNvPr id="6" name="Footer Placeholder 5">
            <a:extLst>
              <a:ext uri="{FF2B5EF4-FFF2-40B4-BE49-F238E27FC236}">
                <a16:creationId xmlns:a16="http://schemas.microsoft.com/office/drawing/2014/main" id="{265B02F7-C1ED-05B3-402A-E200C42794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549EE7-6546-6752-E6B8-0CB06FC0C398}"/>
              </a:ext>
            </a:extLst>
          </p:cNvPr>
          <p:cNvSpPr>
            <a:spLocks noGrp="1"/>
          </p:cNvSpPr>
          <p:nvPr>
            <p:ph type="sldNum" sz="quarter" idx="12"/>
          </p:nvPr>
        </p:nvSpPr>
        <p:spPr/>
        <p:txBody>
          <a:bodyPr/>
          <a:lstStyle/>
          <a:p>
            <a:fld id="{6FE59349-A6FF-48A1-B64D-A626ACC7156E}" type="slidenum">
              <a:rPr lang="en-GB" smtClean="0"/>
              <a:t>‹#›</a:t>
            </a:fld>
            <a:endParaRPr lang="en-GB"/>
          </a:p>
        </p:txBody>
      </p:sp>
    </p:spTree>
    <p:extLst>
      <p:ext uri="{BB962C8B-B14F-4D97-AF65-F5344CB8AC3E}">
        <p14:creationId xmlns:p14="http://schemas.microsoft.com/office/powerpoint/2010/main" val="29482453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A6EAD-726B-3DD6-CF4F-B9C1EE51E86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9FCA81F-CABB-942D-A728-10525F9A324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4443A79-1D96-74A7-CEEE-8D13E75CC4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4DE563-8635-2349-E877-45DAD3C1FC09}"/>
              </a:ext>
            </a:extLst>
          </p:cNvPr>
          <p:cNvSpPr>
            <a:spLocks noGrp="1"/>
          </p:cNvSpPr>
          <p:nvPr>
            <p:ph type="dt" sz="half" idx="10"/>
          </p:nvPr>
        </p:nvSpPr>
        <p:spPr/>
        <p:txBody>
          <a:bodyPr/>
          <a:lstStyle/>
          <a:p>
            <a:fld id="{EE983930-3D0A-4851-8B29-80367B7364CD}" type="datetimeFigureOut">
              <a:rPr lang="en-GB" smtClean="0"/>
              <a:t>19/03/2023</a:t>
            </a:fld>
            <a:endParaRPr lang="en-GB"/>
          </a:p>
        </p:txBody>
      </p:sp>
      <p:sp>
        <p:nvSpPr>
          <p:cNvPr id="6" name="Footer Placeholder 5">
            <a:extLst>
              <a:ext uri="{FF2B5EF4-FFF2-40B4-BE49-F238E27FC236}">
                <a16:creationId xmlns:a16="http://schemas.microsoft.com/office/drawing/2014/main" id="{D86E9570-97D0-A4B1-09D3-FC7D9DE5F5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357C98-432B-54A5-B010-550CE231AE31}"/>
              </a:ext>
            </a:extLst>
          </p:cNvPr>
          <p:cNvSpPr>
            <a:spLocks noGrp="1"/>
          </p:cNvSpPr>
          <p:nvPr>
            <p:ph type="sldNum" sz="quarter" idx="12"/>
          </p:nvPr>
        </p:nvSpPr>
        <p:spPr/>
        <p:txBody>
          <a:bodyPr/>
          <a:lstStyle/>
          <a:p>
            <a:fld id="{6FE59349-A6FF-48A1-B64D-A626ACC7156E}" type="slidenum">
              <a:rPr lang="en-GB" smtClean="0"/>
              <a:t>‹#›</a:t>
            </a:fld>
            <a:endParaRPr lang="en-GB"/>
          </a:p>
        </p:txBody>
      </p:sp>
    </p:spTree>
    <p:extLst>
      <p:ext uri="{BB962C8B-B14F-4D97-AF65-F5344CB8AC3E}">
        <p14:creationId xmlns:p14="http://schemas.microsoft.com/office/powerpoint/2010/main" val="9339353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F87EE-A04A-BEB8-2EE8-8E25D507688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F20D382-7BAE-2F58-0158-D47881E37A0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C89C38-B854-1405-6EE7-B95DE0F0958B}"/>
              </a:ext>
            </a:extLst>
          </p:cNvPr>
          <p:cNvSpPr>
            <a:spLocks noGrp="1"/>
          </p:cNvSpPr>
          <p:nvPr>
            <p:ph type="dt" sz="half" idx="10"/>
          </p:nvPr>
        </p:nvSpPr>
        <p:spPr/>
        <p:txBody>
          <a:bodyPr/>
          <a:lstStyle/>
          <a:p>
            <a:fld id="{EE983930-3D0A-4851-8B29-80367B7364CD}" type="datetimeFigureOut">
              <a:rPr lang="en-GB" smtClean="0"/>
              <a:t>19/03/2023</a:t>
            </a:fld>
            <a:endParaRPr lang="en-GB"/>
          </a:p>
        </p:txBody>
      </p:sp>
      <p:sp>
        <p:nvSpPr>
          <p:cNvPr id="5" name="Footer Placeholder 4">
            <a:extLst>
              <a:ext uri="{FF2B5EF4-FFF2-40B4-BE49-F238E27FC236}">
                <a16:creationId xmlns:a16="http://schemas.microsoft.com/office/drawing/2014/main" id="{C9D0D887-698E-AB02-DEFB-489F5D7766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C74BE4-5FD0-379A-81C9-7365B6455653}"/>
              </a:ext>
            </a:extLst>
          </p:cNvPr>
          <p:cNvSpPr>
            <a:spLocks noGrp="1"/>
          </p:cNvSpPr>
          <p:nvPr>
            <p:ph type="sldNum" sz="quarter" idx="12"/>
          </p:nvPr>
        </p:nvSpPr>
        <p:spPr/>
        <p:txBody>
          <a:bodyPr/>
          <a:lstStyle/>
          <a:p>
            <a:fld id="{6FE59349-A6FF-48A1-B64D-A626ACC7156E}" type="slidenum">
              <a:rPr lang="en-GB" smtClean="0"/>
              <a:t>‹#›</a:t>
            </a:fld>
            <a:endParaRPr lang="en-GB"/>
          </a:p>
        </p:txBody>
      </p:sp>
    </p:spTree>
    <p:extLst>
      <p:ext uri="{BB962C8B-B14F-4D97-AF65-F5344CB8AC3E}">
        <p14:creationId xmlns:p14="http://schemas.microsoft.com/office/powerpoint/2010/main" val="11901005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BED024-D7B3-03D5-3195-EC0B0B61704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B60C4DF-F77C-787E-2228-793CAE7584C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6C9BB0-38FC-9E81-E3B4-D34423CF314F}"/>
              </a:ext>
            </a:extLst>
          </p:cNvPr>
          <p:cNvSpPr>
            <a:spLocks noGrp="1"/>
          </p:cNvSpPr>
          <p:nvPr>
            <p:ph type="dt" sz="half" idx="10"/>
          </p:nvPr>
        </p:nvSpPr>
        <p:spPr/>
        <p:txBody>
          <a:bodyPr/>
          <a:lstStyle/>
          <a:p>
            <a:fld id="{EE983930-3D0A-4851-8B29-80367B7364CD}" type="datetimeFigureOut">
              <a:rPr lang="en-GB" smtClean="0"/>
              <a:t>19/03/2023</a:t>
            </a:fld>
            <a:endParaRPr lang="en-GB"/>
          </a:p>
        </p:txBody>
      </p:sp>
      <p:sp>
        <p:nvSpPr>
          <p:cNvPr id="5" name="Footer Placeholder 4">
            <a:extLst>
              <a:ext uri="{FF2B5EF4-FFF2-40B4-BE49-F238E27FC236}">
                <a16:creationId xmlns:a16="http://schemas.microsoft.com/office/drawing/2014/main" id="{428374D0-3D2D-E6CF-64C7-4DDC836935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780962-8A18-DEB9-3F71-DC6181A16762}"/>
              </a:ext>
            </a:extLst>
          </p:cNvPr>
          <p:cNvSpPr>
            <a:spLocks noGrp="1"/>
          </p:cNvSpPr>
          <p:nvPr>
            <p:ph type="sldNum" sz="quarter" idx="12"/>
          </p:nvPr>
        </p:nvSpPr>
        <p:spPr/>
        <p:txBody>
          <a:bodyPr/>
          <a:lstStyle/>
          <a:p>
            <a:fld id="{6FE59349-A6FF-48A1-B64D-A626ACC7156E}" type="slidenum">
              <a:rPr lang="en-GB" smtClean="0"/>
              <a:t>‹#›</a:t>
            </a:fld>
            <a:endParaRPr lang="en-GB"/>
          </a:p>
        </p:txBody>
      </p:sp>
    </p:spTree>
    <p:extLst>
      <p:ext uri="{BB962C8B-B14F-4D97-AF65-F5344CB8AC3E}">
        <p14:creationId xmlns:p14="http://schemas.microsoft.com/office/powerpoint/2010/main" val="15263155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3/19/2023</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25733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3825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655619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3/19/2023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411583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329016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3/19/2023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43598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8905930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255664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7687200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432819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2861821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2151042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8218806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3253555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008378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5382402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61440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6A8C36F-B537-585C-08C6-CD1EBFBD5C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4BC0E8-C7AF-29D0-4660-BEE4C433B72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ED152F-CDB9-AD0E-4471-C1E246D00F7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E983930-3D0A-4851-8B29-80367B7364CD}" type="datetimeFigureOut">
              <a:rPr lang="en-GB" smtClean="0"/>
              <a:t>19/03/2023</a:t>
            </a:fld>
            <a:endParaRPr lang="en-GB"/>
          </a:p>
        </p:txBody>
      </p:sp>
      <p:sp>
        <p:nvSpPr>
          <p:cNvPr id="5" name="Footer Placeholder 4">
            <a:extLst>
              <a:ext uri="{FF2B5EF4-FFF2-40B4-BE49-F238E27FC236}">
                <a16:creationId xmlns:a16="http://schemas.microsoft.com/office/drawing/2014/main" id="{D4A363DA-3753-F81E-51C3-23B63FE853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2B0BB07-9759-D66F-619E-A298032DF7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E59349-A6FF-48A1-B64D-A626ACC7156E}" type="slidenum">
              <a:rPr lang="en-GB" smtClean="0"/>
              <a:t>‹#›</a:t>
            </a:fld>
            <a:endParaRPr lang="en-GB"/>
          </a:p>
        </p:txBody>
      </p:sp>
    </p:spTree>
    <p:extLst>
      <p:ext uri="{BB962C8B-B14F-4D97-AF65-F5344CB8AC3E}">
        <p14:creationId xmlns:p14="http://schemas.microsoft.com/office/powerpoint/2010/main" val="40256540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3/19/2023</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87579917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1.jpe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hyperlink" Target="https://www.investopedia.com/terms/m/marketsegmentation.asp#toc-the-bottom-line" TargetMode="External"/><Relationship Id="rId2" Type="http://schemas.openxmlformats.org/officeDocument/2006/relationships/hyperlink" Target="https://doi.org/10.1108/EUM0000000001042" TargetMode="External"/><Relationship Id="rId1" Type="http://schemas.openxmlformats.org/officeDocument/2006/relationships/slideLayout" Target="../slideLayouts/slideLayout13.xml"/><Relationship Id="rId5" Type="http://schemas.openxmlformats.org/officeDocument/2006/relationships/hyperlink" Target="https://www.investopedia.com/terms/m/marketing-strategy.asp" TargetMode="External"/><Relationship Id="rId4" Type="http://schemas.openxmlformats.org/officeDocument/2006/relationships/hyperlink" Target="https://assets.publishing.service.gov.uk/government/uploads/system/uploads/attachment_data/file/31676/11-1399-guide-legal-forms-for-busines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B2998-02F5-86BC-3C5B-B9BF8EB65A07}"/>
              </a:ext>
            </a:extLst>
          </p:cNvPr>
          <p:cNvSpPr>
            <a:spLocks noGrp="1"/>
          </p:cNvSpPr>
          <p:nvPr>
            <p:ph type="title"/>
          </p:nvPr>
        </p:nvSpPr>
        <p:spPr>
          <a:xfrm>
            <a:off x="2572279" y="1923803"/>
            <a:ext cx="8930747" cy="1662545"/>
          </a:xfrm>
        </p:spPr>
        <p:txBody>
          <a:bodyPr>
            <a:normAutofit fontScale="90000"/>
          </a:bodyPr>
          <a:lstStyle/>
          <a:p>
            <a:r>
              <a:rPr lang="en-GB" sz="3100" i="1">
                <a:latin typeface="Arial" panose="020B0604020202020204" pitchFamily="34" charset="0"/>
                <a:cs typeface="Arial" panose="020B0604020202020204" pitchFamily="34" charset="0"/>
              </a:rPr>
              <a:t>Business Plan</a:t>
            </a:r>
            <a:br>
              <a:rPr lang="en-GB" sz="31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Programme: Certificate in Higher Education Skills for the Workplace</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Module: Managing Enterprise in the 21</a:t>
            </a:r>
            <a:r>
              <a:rPr lang="en-GB" sz="1800" baseline="30000">
                <a:latin typeface="Arial" panose="020B0604020202020204" pitchFamily="34" charset="0"/>
                <a:cs typeface="Arial" panose="020B0604020202020204" pitchFamily="34" charset="0"/>
              </a:rPr>
              <a:t>st</a:t>
            </a:r>
            <a:r>
              <a:rPr lang="en-GB" sz="1800">
                <a:latin typeface="Arial" panose="020B0604020202020204" pitchFamily="34" charset="0"/>
                <a:cs typeface="Arial" panose="020B0604020202020204" pitchFamily="34" charset="0"/>
              </a:rPr>
              <a:t> Century </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Code: BMSW 4006</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Module lecturer: Umar </a:t>
            </a:r>
            <a:r>
              <a:rPr lang="en-GB" sz="1800" err="1">
                <a:latin typeface="Arial" panose="020B0604020202020204" pitchFamily="34" charset="0"/>
                <a:cs typeface="Arial" panose="020B0604020202020204" pitchFamily="34" charset="0"/>
              </a:rPr>
              <a:t>Sadaat</a:t>
            </a:r>
            <a:r>
              <a:rPr lang="en-GB" sz="1800">
                <a:latin typeface="Arial" panose="020B0604020202020204" pitchFamily="34" charset="0"/>
                <a:cs typeface="Arial" panose="020B0604020202020204" pitchFamily="34" charset="0"/>
              </a:rPr>
              <a:t> </a:t>
            </a:r>
            <a:br>
              <a:rPr lang="en-GB" sz="1800">
                <a:latin typeface="Arial" panose="020B0604020202020204" pitchFamily="34" charset="0"/>
                <a:cs typeface="Arial" panose="020B0604020202020204" pitchFamily="34" charset="0"/>
              </a:rPr>
            </a:br>
            <a:endParaRPr lang="en-GB" sz="180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18BDB9D7-664A-54E6-D69B-60A93C44E4A1}"/>
              </a:ext>
            </a:extLst>
          </p:cNvPr>
          <p:cNvSpPr>
            <a:spLocks noGrp="1"/>
          </p:cNvSpPr>
          <p:nvPr>
            <p:ph type="body" idx="1"/>
          </p:nvPr>
        </p:nvSpPr>
        <p:spPr>
          <a:xfrm>
            <a:off x="2572278" y="4777381"/>
            <a:ext cx="8930748" cy="1019262"/>
          </a:xfrm>
        </p:spPr>
        <p:txBody>
          <a:bodyPr>
            <a:normAutofit fontScale="70000" lnSpcReduction="20000"/>
          </a:bodyPr>
          <a:lstStyle/>
          <a:p>
            <a:r>
              <a:rPr lang="en-GB" sz="2000">
                <a:latin typeface="Arial" panose="020B0604020202020204" pitchFamily="34" charset="0"/>
                <a:cs typeface="Arial" panose="020B0604020202020204" pitchFamily="34" charset="0"/>
              </a:rPr>
              <a:t>		Students names: 							Student ID number:</a:t>
            </a:r>
            <a:br>
              <a:rPr lang="en-GB" sz="2000">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Teodora Stoyanova						2125443</a:t>
            </a:r>
            <a:br>
              <a:rPr lang="en-GB" sz="2000">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Laura Lojewski							2128409</a:t>
            </a:r>
            <a:br>
              <a:rPr lang="en-GB" sz="2000">
                <a:latin typeface="Arial" panose="020B0604020202020204" pitchFamily="34" charset="0"/>
                <a:cs typeface="Arial" panose="020B0604020202020204" pitchFamily="34" charset="0"/>
              </a:rPr>
            </a:br>
            <a:r>
              <a:rPr lang="en-GB" sz="2000" err="1">
                <a:latin typeface="Arial" panose="020B0604020202020204" pitchFamily="34" charset="0"/>
                <a:cs typeface="Arial" panose="020B0604020202020204" pitchFamily="34" charset="0"/>
              </a:rPr>
              <a:t>Asen</a:t>
            </a:r>
            <a:r>
              <a:rPr lang="en-GB" sz="2000">
                <a:latin typeface="Arial" panose="020B0604020202020204" pitchFamily="34" charset="0"/>
                <a:cs typeface="Arial" panose="020B0604020202020204" pitchFamily="34" charset="0"/>
              </a:rPr>
              <a:t> </a:t>
            </a:r>
            <a:r>
              <a:rPr lang="en-GB" sz="2000" err="1">
                <a:latin typeface="Arial" panose="020B0604020202020204" pitchFamily="34" charset="0"/>
                <a:cs typeface="Arial" panose="020B0604020202020204" pitchFamily="34" charset="0"/>
              </a:rPr>
              <a:t>Chipilov</a:t>
            </a:r>
            <a:r>
              <a:rPr lang="en-GB" sz="2000">
                <a:latin typeface="Arial" panose="020B0604020202020204" pitchFamily="34" charset="0"/>
                <a:cs typeface="Arial" panose="020B0604020202020204" pitchFamily="34" charset="0"/>
              </a:rPr>
              <a:t>							2128091</a:t>
            </a:r>
            <a:br>
              <a:rPr lang="en-GB" sz="2000">
                <a:latin typeface="Arial" panose="020B0604020202020204" pitchFamily="34" charset="0"/>
                <a:cs typeface="Arial" panose="020B0604020202020204" pitchFamily="34" charset="0"/>
              </a:rPr>
            </a:br>
            <a:endParaRPr lang="en-GB"/>
          </a:p>
        </p:txBody>
      </p:sp>
    </p:spTree>
    <p:extLst>
      <p:ext uri="{BB962C8B-B14F-4D97-AF65-F5344CB8AC3E}">
        <p14:creationId xmlns:p14="http://schemas.microsoft.com/office/powerpoint/2010/main" val="39857382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BD44CE1-5A3B-3BC8-6395-D19F4057AA1F}"/>
              </a:ext>
            </a:extLst>
          </p:cNvPr>
          <p:cNvSpPr txBox="1"/>
          <p:nvPr/>
        </p:nvSpPr>
        <p:spPr>
          <a:xfrm>
            <a:off x="1686296" y="890649"/>
            <a:ext cx="7460672" cy="5657959"/>
          </a:xfrm>
          <a:prstGeom prst="rect">
            <a:avLst/>
          </a:prstGeom>
          <a:noFill/>
        </p:spPr>
        <p:txBody>
          <a:bodyPr wrap="square" lIns="91440" tIns="45720" rIns="91440" bIns="45720" anchor="t">
            <a:spAutoFit/>
          </a:bodyPr>
          <a:lstStyle/>
          <a:p>
            <a:pPr lvl="0">
              <a:spcAft>
                <a:spcPts val="800"/>
              </a:spcAft>
            </a:pPr>
            <a:r>
              <a:rPr lang="en-US" sz="2000" dirty="0">
                <a:effectLst/>
                <a:latin typeface="Arial"/>
                <a:ea typeface="Arial" panose="020B0604020202020204" pitchFamily="34" charset="0"/>
                <a:cs typeface="Arial"/>
              </a:rPr>
              <a:t>Table of Contents</a:t>
            </a:r>
          </a:p>
          <a:p>
            <a:pPr lvl="0">
              <a:spcAft>
                <a:spcPts val="800"/>
              </a:spcAft>
            </a:pPr>
            <a:endParaRPr lang="en-US">
              <a:latin typeface="Arial" panose="020B0604020202020204" pitchFamily="34" charset="0"/>
              <a:ea typeface="Arial" panose="020B0604020202020204" pitchFamily="34" charset="0"/>
            </a:endParaRPr>
          </a:p>
          <a:p>
            <a:pPr marL="342900" indent="-342900">
              <a:spcAft>
                <a:spcPts val="800"/>
              </a:spcAft>
              <a:buFont typeface="+mj-lt"/>
              <a:buAutoNum type="arabicPeriod"/>
            </a:pPr>
            <a:r>
              <a:rPr lang="en-US" sz="1800" dirty="0">
                <a:effectLst/>
                <a:latin typeface="Arial"/>
                <a:ea typeface="Arial" panose="020B0604020202020204" pitchFamily="34" charset="0"/>
                <a:cs typeface="Arial"/>
              </a:rPr>
              <a:t>Overview of the business idea.</a:t>
            </a:r>
            <a:r>
              <a:rPr lang="en-US" dirty="0">
                <a:latin typeface="Arial"/>
                <a:ea typeface="Arial" panose="020B0604020202020204" pitchFamily="34" charset="0"/>
                <a:cs typeface="Arial"/>
              </a:rPr>
              <a:t> </a:t>
            </a:r>
          </a:p>
          <a:p>
            <a:pPr marL="342900" lvl="0" indent="-342900">
              <a:spcAft>
                <a:spcPts val="800"/>
              </a:spcAft>
              <a:buFont typeface="+mj-lt"/>
              <a:buAutoNum type="arabicPeriod"/>
            </a:pPr>
            <a:r>
              <a:rPr lang="en-US" sz="1800" dirty="0">
                <a:effectLst/>
                <a:latin typeface="Arial"/>
                <a:ea typeface="Arial" panose="020B0604020202020204" pitchFamily="34" charset="0"/>
                <a:cs typeface="Arial"/>
              </a:rPr>
              <a:t>Legal format of the startup company and Management of the company.</a:t>
            </a:r>
            <a:endParaRPr lang="en-GB" sz="1800" dirty="0">
              <a:effectLst/>
              <a:latin typeface="Arial"/>
              <a:ea typeface="Times New Roman" panose="02020603050405020304" pitchFamily="18" charset="0"/>
              <a:cs typeface="Arial"/>
            </a:endParaRPr>
          </a:p>
          <a:p>
            <a:pPr marL="342900" indent="-342900">
              <a:spcAft>
                <a:spcPts val="800"/>
              </a:spcAft>
              <a:buFont typeface="+mj-lt"/>
              <a:buAutoNum type="arabicPeriod"/>
            </a:pPr>
            <a:r>
              <a:rPr lang="en-US" sz="1800" dirty="0">
                <a:effectLst/>
                <a:latin typeface="Arial"/>
                <a:ea typeface="Arial" panose="020B0604020202020204" pitchFamily="34" charset="0"/>
                <a:cs typeface="Arial"/>
              </a:rPr>
              <a:t>Explanation of the target market and the marketing strategies the company will adopt to reach their customers.</a:t>
            </a:r>
            <a:r>
              <a:rPr lang="en-US" dirty="0">
                <a:latin typeface="Arial"/>
                <a:ea typeface="Arial" panose="020B0604020202020204" pitchFamily="34" charset="0"/>
                <a:cs typeface="Arial"/>
              </a:rPr>
              <a:t> </a:t>
            </a:r>
            <a:endParaRPr lang="en-GB" sz="1800">
              <a:effectLst/>
              <a:latin typeface="Times New Roman" panose="02020603050405020304" pitchFamily="18" charset="0"/>
              <a:ea typeface="Times New Roman" panose="02020603050405020304" pitchFamily="18" charset="0"/>
            </a:endParaRPr>
          </a:p>
          <a:p>
            <a:pPr marL="342900" lvl="0" indent="-342900">
              <a:spcAft>
                <a:spcPts val="800"/>
              </a:spcAft>
              <a:buFont typeface="+mj-lt"/>
              <a:buAutoNum type="arabicPeriod"/>
            </a:pPr>
            <a:r>
              <a:rPr lang="en-US" sz="1800" dirty="0">
                <a:effectLst/>
                <a:latin typeface="Arial"/>
                <a:ea typeface="Arial" panose="020B0604020202020204" pitchFamily="34" charset="0"/>
                <a:cs typeface="Arial"/>
              </a:rPr>
              <a:t>Evaluation of the business idea by using the SWOT analysis model.</a:t>
            </a:r>
            <a:endParaRPr lang="en-GB" sz="1800" dirty="0">
              <a:effectLst/>
              <a:latin typeface="Arial"/>
              <a:ea typeface="Times New Roman" panose="02020603050405020304" pitchFamily="18" charset="0"/>
              <a:cs typeface="Arial"/>
            </a:endParaRPr>
          </a:p>
          <a:p>
            <a:pPr marL="342900" lvl="0" indent="-342900">
              <a:spcAft>
                <a:spcPts val="800"/>
              </a:spcAft>
              <a:buFont typeface="+mj-lt"/>
              <a:buAutoNum type="arabicPeriod"/>
            </a:pPr>
            <a:r>
              <a:rPr lang="en-US" sz="1800" dirty="0">
                <a:effectLst/>
                <a:latin typeface="Arial"/>
                <a:ea typeface="Arial" panose="020B0604020202020204" pitchFamily="34" charset="0"/>
                <a:cs typeface="Arial"/>
              </a:rPr>
              <a:t>Assessment of the current external environment by using the PESTEL analysis model.</a:t>
            </a:r>
            <a:endParaRPr lang="en-GB" sz="1800" dirty="0">
              <a:effectLst/>
              <a:latin typeface="Arial"/>
              <a:ea typeface="Times New Roman" panose="02020603050405020304" pitchFamily="18" charset="0"/>
              <a:cs typeface="Arial"/>
            </a:endParaRPr>
          </a:p>
          <a:p>
            <a:pPr marL="342900" lvl="0" indent="-342900">
              <a:spcAft>
                <a:spcPts val="800"/>
              </a:spcAft>
              <a:buFont typeface="+mj-lt"/>
              <a:buAutoNum type="arabicPeriod"/>
            </a:pPr>
            <a:r>
              <a:rPr lang="en-US" sz="1800" dirty="0">
                <a:effectLst/>
                <a:latin typeface="Arial"/>
                <a:ea typeface="Arial" panose="020B0604020202020204" pitchFamily="34" charset="0"/>
                <a:cs typeface="Arial"/>
              </a:rPr>
              <a:t>Identification of the key marketing factors by using the 4Ps of marketing model.</a:t>
            </a:r>
            <a:endParaRPr lang="en-GB" sz="1800" dirty="0">
              <a:effectLst/>
              <a:latin typeface="Arial"/>
              <a:ea typeface="Times New Roman" panose="02020603050405020304" pitchFamily="18" charset="0"/>
              <a:cs typeface="Arial"/>
            </a:endParaRPr>
          </a:p>
          <a:p>
            <a:pPr marL="342900" lvl="0" indent="-342900">
              <a:spcAft>
                <a:spcPts val="800"/>
              </a:spcAft>
              <a:buFont typeface="+mj-lt"/>
              <a:buAutoNum type="arabicPeriod"/>
            </a:pPr>
            <a:r>
              <a:rPr lang="en-US" sz="1800" dirty="0">
                <a:effectLst/>
                <a:latin typeface="Arial"/>
                <a:ea typeface="Arial" panose="020B0604020202020204" pitchFamily="34" charset="0"/>
                <a:cs typeface="Arial"/>
              </a:rPr>
              <a:t>Funds.</a:t>
            </a:r>
            <a:endParaRPr lang="en-GB" sz="1800" dirty="0">
              <a:effectLst/>
              <a:latin typeface="Arial"/>
              <a:ea typeface="Times New Roman" panose="02020603050405020304" pitchFamily="18" charset="0"/>
              <a:cs typeface="Arial"/>
            </a:endParaRPr>
          </a:p>
          <a:p>
            <a:pPr marL="342900" indent="-342900">
              <a:spcAft>
                <a:spcPts val="800"/>
              </a:spcAft>
              <a:buFont typeface="+mj-lt"/>
              <a:buAutoNum type="arabicPeriod"/>
            </a:pPr>
            <a:r>
              <a:rPr lang="en-US" sz="1800" dirty="0">
                <a:effectLst/>
                <a:latin typeface="Arial"/>
                <a:ea typeface="Arial" panose="020B0604020202020204" pitchFamily="34" charset="0"/>
                <a:cs typeface="Arial"/>
              </a:rPr>
              <a:t>Reference List</a:t>
            </a:r>
            <a:r>
              <a:rPr lang="en-US" dirty="0">
                <a:latin typeface="Arial"/>
                <a:ea typeface="Arial" panose="020B0604020202020204" pitchFamily="34" charset="0"/>
                <a:cs typeface="Arial"/>
              </a:rPr>
              <a:t> </a:t>
            </a:r>
            <a:endParaRPr lang="en-GB" sz="1800">
              <a:effectLst/>
              <a:latin typeface="Arial" panose="020B0604020202020204" pitchFamily="34" charset="0"/>
              <a:ea typeface="Arial" panose="020B0604020202020204" pitchFamily="34" charset="0"/>
            </a:endParaRPr>
          </a:p>
          <a:p>
            <a:pPr algn="just">
              <a:lnSpc>
                <a:spcPct val="150000"/>
              </a:lnSpc>
              <a:tabLst>
                <a:tab pos="1461135" algn="l"/>
              </a:tabLst>
            </a:pPr>
            <a:endParaRPr lang="en-GB" sz="1800">
              <a:effectLst/>
              <a:latin typeface="Times New Roman" panose="02020603050405020304" pitchFamily="18" charset="0"/>
              <a:ea typeface="Times New Roman" panose="02020603050405020304" pitchFamily="18" charset="0"/>
            </a:endParaRPr>
          </a:p>
          <a:p>
            <a:pPr>
              <a:spcAft>
                <a:spcPts val="800"/>
              </a:spcAft>
            </a:pPr>
            <a:endParaRPr lang="en-GB" sz="140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8418563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grpSp>
        <p:nvGrpSpPr>
          <p:cNvPr id="51" name="Group 50">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52"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53"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54"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55"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56"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57"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pic>
        <p:nvPicPr>
          <p:cNvPr id="26" name="Picture 25">
            <a:extLst>
              <a:ext uri="{FF2B5EF4-FFF2-40B4-BE49-F238E27FC236}">
                <a16:creationId xmlns:a16="http://schemas.microsoft.com/office/drawing/2014/main" id="{70CC6558-5028-A0A0-3346-7A727A69C728}"/>
              </a:ext>
            </a:extLst>
          </p:cNvPr>
          <p:cNvPicPr>
            <a:picLocks noChangeAspect="1"/>
          </p:cNvPicPr>
          <p:nvPr/>
        </p:nvPicPr>
        <p:blipFill rotWithShape="1">
          <a:blip r:embed="rId2">
            <a:duotone>
              <a:schemeClr val="bg2">
                <a:shade val="45000"/>
                <a:satMod val="135000"/>
              </a:schemeClr>
              <a:prstClr val="white"/>
            </a:duotone>
            <a:alphaModFix amt="35000"/>
          </a:blip>
          <a:srcRect t="1747"/>
          <a:stretch/>
        </p:blipFill>
        <p:spPr>
          <a:xfrm>
            <a:off x="20" y="10"/>
            <a:ext cx="12191980" cy="6857990"/>
          </a:xfrm>
          <a:prstGeom prst="rect">
            <a:avLst/>
          </a:prstGeom>
        </p:spPr>
      </p:pic>
      <p:grpSp>
        <p:nvGrpSpPr>
          <p:cNvPr id="59" name="Group 58">
            <a:extLst>
              <a:ext uri="{FF2B5EF4-FFF2-40B4-BE49-F238E27FC236}">
                <a16:creationId xmlns:a16="http://schemas.microsoft.com/office/drawing/2014/main" id="{503816F2-40D5-4C23-AF57-063E392361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60" name="Freeform 6">
              <a:extLst>
                <a:ext uri="{FF2B5EF4-FFF2-40B4-BE49-F238E27FC236}">
                  <a16:creationId xmlns:a16="http://schemas.microsoft.com/office/drawing/2014/main" id="{DBF222D0-66E9-48F8-B249-75AF858DF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61" name="Freeform 7">
              <a:extLst>
                <a:ext uri="{FF2B5EF4-FFF2-40B4-BE49-F238E27FC236}">
                  <a16:creationId xmlns:a16="http://schemas.microsoft.com/office/drawing/2014/main" id="{5312FABD-B1AF-4E20-A8BF-0A6F0C42C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62" name="Freeform 9">
              <a:extLst>
                <a:ext uri="{FF2B5EF4-FFF2-40B4-BE49-F238E27FC236}">
                  <a16:creationId xmlns:a16="http://schemas.microsoft.com/office/drawing/2014/main" id="{E6E2E6E5-F3C0-4B1A-8CEF-1F057A2804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63" name="Freeform 10">
              <a:extLst>
                <a:ext uri="{FF2B5EF4-FFF2-40B4-BE49-F238E27FC236}">
                  <a16:creationId xmlns:a16="http://schemas.microsoft.com/office/drawing/2014/main" id="{850A45DB-9259-4551-88A8-0D3D3E4FD4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64" name="Freeform 11">
              <a:extLst>
                <a:ext uri="{FF2B5EF4-FFF2-40B4-BE49-F238E27FC236}">
                  <a16:creationId xmlns:a16="http://schemas.microsoft.com/office/drawing/2014/main" id="{615A3848-AC67-4C67-A516-2823179F0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65" name="Freeform 12">
              <a:extLst>
                <a:ext uri="{FF2B5EF4-FFF2-40B4-BE49-F238E27FC236}">
                  <a16:creationId xmlns:a16="http://schemas.microsoft.com/office/drawing/2014/main" id="{13BA5F40-CE6A-44DD-BBCE-EA36A12F3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A3C6A92C-F6D6-B475-BA98-F64ABB14AB98}"/>
              </a:ext>
            </a:extLst>
          </p:cNvPr>
          <p:cNvSpPr>
            <a:spLocks noGrp="1"/>
          </p:cNvSpPr>
          <p:nvPr>
            <p:ph type="title"/>
          </p:nvPr>
        </p:nvSpPr>
        <p:spPr>
          <a:xfrm>
            <a:off x="2928401" y="693639"/>
            <a:ext cx="8574622" cy="528484"/>
          </a:xfrm>
        </p:spPr>
        <p:txBody>
          <a:bodyPr vert="horz" lIns="91440" tIns="45720" rIns="91440" bIns="45720" rtlCol="0" anchor="b">
            <a:noAutofit/>
          </a:bodyPr>
          <a:lstStyle/>
          <a:p>
            <a:r>
              <a:rPr lang="en-US" sz="3200" dirty="0"/>
              <a:t>Overview of Lavender oil business</a:t>
            </a:r>
          </a:p>
        </p:txBody>
      </p:sp>
      <p:sp>
        <p:nvSpPr>
          <p:cNvPr id="3" name="Text Placeholder 2">
            <a:extLst>
              <a:ext uri="{FF2B5EF4-FFF2-40B4-BE49-F238E27FC236}">
                <a16:creationId xmlns:a16="http://schemas.microsoft.com/office/drawing/2014/main" id="{ED3621EB-DE5C-F286-EC2E-933FB37954D7}"/>
              </a:ext>
            </a:extLst>
          </p:cNvPr>
          <p:cNvSpPr>
            <a:spLocks noGrp="1"/>
          </p:cNvSpPr>
          <p:nvPr>
            <p:ph type="body" idx="1"/>
          </p:nvPr>
        </p:nvSpPr>
        <p:spPr>
          <a:xfrm>
            <a:off x="4515377" y="1667934"/>
            <a:ext cx="6987645" cy="3716867"/>
          </a:xfrm>
        </p:spPr>
        <p:txBody>
          <a:bodyPr vert="horz" lIns="91440" tIns="45720" rIns="91440" bIns="45720" rtlCol="0" anchor="t">
            <a:normAutofit fontScale="92500" lnSpcReduction="10000"/>
          </a:bodyPr>
          <a:lstStyle/>
          <a:p>
            <a:pPr lvl="1"/>
            <a:r>
              <a:rPr lang="en-GB" sz="1600">
                <a:solidFill>
                  <a:schemeClr val="tx1">
                    <a:lumMod val="75000"/>
                    <a:lumOff val="25000"/>
                  </a:schemeClr>
                </a:solidFill>
                <a:latin typeface="Arial Nova"/>
                <a:cs typeface="Arial"/>
              </a:rPr>
              <a:t>One of the most well-known plants that produce essential oils is lavender. Lavender is a perennial evergreen plant. It is known as an aromatic and medicinal plant since ancient times. Nowadays, lavender oil finds more and more applications such as:</a:t>
            </a:r>
            <a:endParaRPr lang="en-US" sz="1600">
              <a:solidFill>
                <a:schemeClr val="tx1">
                  <a:lumMod val="75000"/>
                  <a:lumOff val="25000"/>
                </a:schemeClr>
              </a:solidFill>
              <a:latin typeface="Arial Nova"/>
            </a:endParaRPr>
          </a:p>
          <a:p>
            <a:pPr marL="742950" lvl="1" indent="-285750">
              <a:buChar char="•"/>
            </a:pPr>
            <a:r>
              <a:rPr lang="en-GB" sz="1200">
                <a:solidFill>
                  <a:schemeClr val="tx1">
                    <a:lumMod val="75000"/>
                    <a:lumOff val="25000"/>
                  </a:schemeClr>
                </a:solidFill>
                <a:latin typeface="Arial"/>
                <a:cs typeface="Arial"/>
              </a:rPr>
              <a:t>Relaxation and stress relief</a:t>
            </a:r>
          </a:p>
          <a:p>
            <a:pPr marL="742950" lvl="1" indent="-285750">
              <a:buChar char="•"/>
            </a:pPr>
            <a:r>
              <a:rPr lang="en-GB" sz="1200">
                <a:solidFill>
                  <a:schemeClr val="tx1">
                    <a:lumMod val="75000"/>
                    <a:lumOff val="25000"/>
                  </a:schemeClr>
                </a:solidFill>
                <a:latin typeface="Arial"/>
                <a:cs typeface="Arial"/>
              </a:rPr>
              <a:t>Sleep aid</a:t>
            </a:r>
            <a:endParaRPr lang="en-GB" sz="1200">
              <a:solidFill>
                <a:schemeClr val="tx1">
                  <a:lumMod val="75000"/>
                  <a:lumOff val="25000"/>
                </a:schemeClr>
              </a:solidFill>
              <a:latin typeface="Arial" panose="020B0604020202020204" pitchFamily="34" charset="0"/>
              <a:cs typeface="Arial" panose="020B0604020202020204" pitchFamily="34" charset="0"/>
            </a:endParaRPr>
          </a:p>
          <a:p>
            <a:pPr marL="742950" lvl="1" indent="-285750">
              <a:buChar char="•"/>
            </a:pPr>
            <a:r>
              <a:rPr lang="en-GB" sz="1200">
                <a:solidFill>
                  <a:schemeClr val="tx1">
                    <a:lumMod val="75000"/>
                    <a:lumOff val="25000"/>
                  </a:schemeClr>
                </a:solidFill>
                <a:latin typeface="Arial"/>
                <a:cs typeface="Arial"/>
              </a:rPr>
              <a:t>Skin care</a:t>
            </a:r>
            <a:endParaRPr lang="en-GB" sz="1200">
              <a:solidFill>
                <a:schemeClr val="tx1">
                  <a:lumMod val="75000"/>
                  <a:lumOff val="25000"/>
                </a:schemeClr>
              </a:solidFill>
              <a:latin typeface="Arial" panose="020B0604020202020204" pitchFamily="34" charset="0"/>
              <a:cs typeface="Arial" panose="020B0604020202020204" pitchFamily="34" charset="0"/>
            </a:endParaRPr>
          </a:p>
          <a:p>
            <a:pPr marL="742950" lvl="1" indent="-285750">
              <a:buChar char="•"/>
            </a:pPr>
            <a:r>
              <a:rPr lang="en-GB" sz="1200">
                <a:solidFill>
                  <a:schemeClr val="tx1">
                    <a:lumMod val="75000"/>
                    <a:lumOff val="25000"/>
                  </a:schemeClr>
                </a:solidFill>
                <a:latin typeface="Arial"/>
                <a:cs typeface="Arial"/>
              </a:rPr>
              <a:t>Headache relief</a:t>
            </a:r>
            <a:endParaRPr lang="en-GB" sz="1200">
              <a:solidFill>
                <a:schemeClr val="tx1">
                  <a:lumMod val="75000"/>
                  <a:lumOff val="25000"/>
                </a:schemeClr>
              </a:solidFill>
              <a:latin typeface="Arial" panose="020B0604020202020204" pitchFamily="34" charset="0"/>
              <a:cs typeface="Arial" panose="020B0604020202020204" pitchFamily="34" charset="0"/>
            </a:endParaRPr>
          </a:p>
          <a:p>
            <a:pPr marL="742950" lvl="1" indent="-285750">
              <a:buChar char="•"/>
            </a:pPr>
            <a:r>
              <a:rPr lang="en-GB" sz="1200">
                <a:solidFill>
                  <a:schemeClr val="tx1">
                    <a:lumMod val="75000"/>
                    <a:lumOff val="25000"/>
                  </a:schemeClr>
                </a:solidFill>
                <a:latin typeface="Arial"/>
                <a:cs typeface="Arial"/>
              </a:rPr>
              <a:t>Pain relief</a:t>
            </a:r>
            <a:endParaRPr lang="en-GB" sz="1200">
              <a:solidFill>
                <a:schemeClr val="tx1">
                  <a:lumMod val="75000"/>
                  <a:lumOff val="25000"/>
                </a:schemeClr>
              </a:solidFill>
              <a:latin typeface="Arial" panose="020B0604020202020204" pitchFamily="34" charset="0"/>
              <a:cs typeface="Arial" panose="020B0604020202020204" pitchFamily="34" charset="0"/>
            </a:endParaRPr>
          </a:p>
          <a:p>
            <a:pPr marL="742950" lvl="1" indent="-285750">
              <a:buChar char="•"/>
            </a:pPr>
            <a:r>
              <a:rPr lang="en-GB" sz="1200">
                <a:solidFill>
                  <a:schemeClr val="tx1">
                    <a:lumMod val="75000"/>
                    <a:lumOff val="25000"/>
                  </a:schemeClr>
                </a:solidFill>
                <a:latin typeface="Arial"/>
                <a:cs typeface="Arial"/>
              </a:rPr>
              <a:t>Insect repellent</a:t>
            </a:r>
            <a:endParaRPr lang="en-GB" sz="1200">
              <a:solidFill>
                <a:schemeClr val="tx1">
                  <a:lumMod val="75000"/>
                  <a:lumOff val="25000"/>
                </a:schemeClr>
              </a:solidFill>
              <a:latin typeface="Arial" panose="020B0604020202020204" pitchFamily="34" charset="0"/>
              <a:cs typeface="Arial" panose="020B0604020202020204" pitchFamily="34" charset="0"/>
            </a:endParaRPr>
          </a:p>
          <a:p>
            <a:pPr marL="742950" lvl="1" indent="-285750">
              <a:buChar char="•"/>
            </a:pPr>
            <a:r>
              <a:rPr lang="en-GB" sz="1200">
                <a:solidFill>
                  <a:schemeClr val="tx1">
                    <a:lumMod val="75000"/>
                    <a:lumOff val="25000"/>
                  </a:schemeClr>
                </a:solidFill>
                <a:latin typeface="Arial"/>
                <a:cs typeface="Arial"/>
              </a:rPr>
              <a:t>Housecleaning</a:t>
            </a:r>
            <a:endParaRPr lang="en-GB" sz="1200">
              <a:solidFill>
                <a:schemeClr val="tx1">
                  <a:lumMod val="75000"/>
                  <a:lumOff val="25000"/>
                </a:schemeClr>
              </a:solidFill>
              <a:latin typeface="Arial" panose="020B0604020202020204" pitchFamily="34" charset="0"/>
              <a:cs typeface="Arial" panose="020B0604020202020204" pitchFamily="34" charset="0"/>
            </a:endParaRPr>
          </a:p>
          <a:p>
            <a:pPr marL="742950" lvl="1" indent="-285750">
              <a:buChar char="•"/>
            </a:pPr>
            <a:r>
              <a:rPr lang="en-GB" sz="1200">
                <a:solidFill>
                  <a:schemeClr val="tx1">
                    <a:lumMod val="75000"/>
                    <a:lumOff val="25000"/>
                  </a:schemeClr>
                </a:solidFill>
                <a:latin typeface="Arial"/>
                <a:cs typeface="Arial"/>
              </a:rPr>
              <a:t>Hair care</a:t>
            </a:r>
            <a:endParaRPr lang="en-GB" sz="1200">
              <a:solidFill>
                <a:schemeClr val="tx1">
                  <a:lumMod val="75000"/>
                  <a:lumOff val="25000"/>
                </a:schemeClr>
              </a:solidFill>
              <a:latin typeface="Arial" panose="020B0604020202020204" pitchFamily="34" charset="0"/>
              <a:cs typeface="Arial" panose="020B0604020202020204" pitchFamily="34" charset="0"/>
            </a:endParaRPr>
          </a:p>
          <a:p>
            <a:pPr marL="742950" lvl="1" indent="-285750">
              <a:buChar char="•"/>
            </a:pPr>
            <a:r>
              <a:rPr lang="en-GB" sz="1200">
                <a:solidFill>
                  <a:schemeClr val="tx1">
                    <a:lumMod val="75000"/>
                    <a:lumOff val="25000"/>
                  </a:schemeClr>
                </a:solidFill>
                <a:latin typeface="Arial"/>
                <a:cs typeface="Arial"/>
              </a:rPr>
              <a:t>Aromatherapy</a:t>
            </a:r>
            <a:endParaRPr lang="en-GB" sz="1200">
              <a:solidFill>
                <a:schemeClr val="tx1">
                  <a:lumMod val="75000"/>
                  <a:lumOff val="25000"/>
                </a:schemeClr>
              </a:solidFill>
              <a:latin typeface="Arial" panose="020B0604020202020204" pitchFamily="34" charset="0"/>
              <a:cs typeface="Arial" panose="020B0604020202020204" pitchFamily="34" charset="0"/>
            </a:endParaRPr>
          </a:p>
          <a:p>
            <a:pPr marL="742950" lvl="1" indent="-285750">
              <a:buChar char="•"/>
            </a:pPr>
            <a:r>
              <a:rPr lang="en-GB" sz="1200">
                <a:solidFill>
                  <a:schemeClr val="tx1">
                    <a:lumMod val="75000"/>
                    <a:lumOff val="25000"/>
                  </a:schemeClr>
                </a:solidFill>
                <a:latin typeface="Arial"/>
                <a:cs typeface="Arial"/>
              </a:rPr>
              <a:t>Food and beverages</a:t>
            </a:r>
            <a:endParaRPr lang="en-GB" sz="1200">
              <a:solidFill>
                <a:schemeClr val="tx1">
                  <a:lumMod val="75000"/>
                  <a:lumOff val="25000"/>
                </a:schemeClr>
              </a:solidFill>
              <a:latin typeface="Arial" panose="020B0604020202020204" pitchFamily="34" charset="0"/>
              <a:cs typeface="Arial" panose="020B0604020202020204" pitchFamily="34" charset="0"/>
            </a:endParaRPr>
          </a:p>
          <a:p>
            <a:endParaRPr lang="en-GB" sz="1400">
              <a:latin typeface="Arial" panose="020B0604020202020204" pitchFamily="34" charset="0"/>
              <a:cs typeface="Arial" panose="020B0604020202020204" pitchFamily="34" charset="0"/>
            </a:endParaRPr>
          </a:p>
          <a:p>
            <a:endParaRPr lang="en-GB" sz="1400">
              <a:latin typeface="Arial" panose="020B0604020202020204" pitchFamily="34" charset="0"/>
              <a:cs typeface="Arial" panose="020B0604020202020204" pitchFamily="34" charset="0"/>
            </a:endParaRPr>
          </a:p>
          <a:p>
            <a:endParaRPr lang="en-GB" sz="1400">
              <a:latin typeface="Arial" panose="020B0604020202020204" pitchFamily="34" charset="0"/>
              <a:cs typeface="Arial" panose="020B0604020202020204" pitchFamily="34" charset="0"/>
            </a:endParaRPr>
          </a:p>
          <a:p>
            <a:endParaRPr lang="en-US" sz="1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464B421E-4203-B73C-6663-12C368DAC070}"/>
              </a:ext>
            </a:extLst>
          </p:cNvPr>
          <p:cNvSpPr txBox="1"/>
          <p:nvPr/>
        </p:nvSpPr>
        <p:spPr>
          <a:xfrm>
            <a:off x="9646708" y="6421437"/>
            <a:ext cx="402378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By Teodora Stoyanova</a:t>
            </a:r>
          </a:p>
        </p:txBody>
      </p:sp>
    </p:spTree>
    <p:extLst>
      <p:ext uri="{BB962C8B-B14F-4D97-AF65-F5344CB8AC3E}">
        <p14:creationId xmlns:p14="http://schemas.microsoft.com/office/powerpoint/2010/main" val="36425780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30" name="Group 9">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1"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31"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3"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32"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5"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6"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3" name="TextBox 2">
            <a:extLst>
              <a:ext uri="{FF2B5EF4-FFF2-40B4-BE49-F238E27FC236}">
                <a16:creationId xmlns:a16="http://schemas.microsoft.com/office/drawing/2014/main" id="{269EB8F1-CD9B-19D3-3A81-809EE204A924}"/>
              </a:ext>
            </a:extLst>
          </p:cNvPr>
          <p:cNvSpPr txBox="1"/>
          <p:nvPr/>
        </p:nvSpPr>
        <p:spPr>
          <a:xfrm>
            <a:off x="4089399" y="4078424"/>
            <a:ext cx="7413623" cy="1155427"/>
          </a:xfrm>
          <a:prstGeom prst="rect">
            <a:avLst/>
          </a:prstGeom>
        </p:spPr>
        <p:txBody>
          <a:bodyPr vert="horz" lIns="91440" tIns="45720" rIns="91440" bIns="45720" rtlCol="0" anchor="b">
            <a:normAutofit/>
          </a:bodyPr>
          <a:lstStyle/>
          <a:p>
            <a:pPr algn="r" defTabSz="457200">
              <a:spcBef>
                <a:spcPct val="0"/>
              </a:spcBef>
              <a:spcAft>
                <a:spcPts val="600"/>
              </a:spcAft>
            </a:pPr>
            <a:r>
              <a:rPr lang="en-US" sz="3600" b="1" dirty="0">
                <a:ln w="3175" cmpd="sng">
                  <a:noFill/>
                </a:ln>
                <a:latin typeface="+mj-lt"/>
                <a:ea typeface="+mj-ea"/>
                <a:cs typeface="+mj-cs"/>
              </a:rPr>
              <a:t>TLA Lavender Oil LTD</a:t>
            </a:r>
            <a:endParaRPr lang="en-US" sz="3600">
              <a:ln w="3175" cmpd="sng">
                <a:noFill/>
              </a:ln>
              <a:latin typeface="+mj-lt"/>
              <a:ea typeface="+mj-ea"/>
              <a:cs typeface="+mj-cs"/>
            </a:endParaRPr>
          </a:p>
        </p:txBody>
      </p:sp>
      <p:sp>
        <p:nvSpPr>
          <p:cNvPr id="33" name="Rounded Rectangle 6">
            <a:extLst>
              <a:ext uri="{FF2B5EF4-FFF2-40B4-BE49-F238E27FC236}">
                <a16:creationId xmlns:a16="http://schemas.microsoft.com/office/drawing/2014/main" id="{EF3E1F0C-BCD9-491F-A435-D4A48FB43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609600"/>
            <a:ext cx="7833360" cy="3139440"/>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6E63A9B-E0DC-7E69-E93F-06D3FB545B5A}"/>
              </a:ext>
            </a:extLst>
          </p:cNvPr>
          <p:cNvPicPr>
            <a:picLocks noChangeAspect="1"/>
          </p:cNvPicPr>
          <p:nvPr/>
        </p:nvPicPr>
        <p:blipFill>
          <a:blip r:embed="rId3"/>
          <a:stretch>
            <a:fillRect/>
          </a:stretch>
        </p:blipFill>
        <p:spPr>
          <a:xfrm>
            <a:off x="4047309" y="1726539"/>
            <a:ext cx="7175863" cy="905561"/>
          </a:xfrm>
          <a:prstGeom prst="rect">
            <a:avLst/>
          </a:prstGeom>
        </p:spPr>
      </p:pic>
    </p:spTree>
    <p:extLst>
      <p:ext uri="{BB962C8B-B14F-4D97-AF65-F5344CB8AC3E}">
        <p14:creationId xmlns:p14="http://schemas.microsoft.com/office/powerpoint/2010/main" val="1449636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9" name="Group 11">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0"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9"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1"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20" name="Rectangle 19">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23"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6" name="Group 25">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27"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8"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9"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0"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1"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2"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E83DB2F8-E705-7DAA-39D5-EAD703C5423D}"/>
              </a:ext>
            </a:extLst>
          </p:cNvPr>
          <p:cNvSpPr>
            <a:spLocks noGrp="1"/>
          </p:cNvSpPr>
          <p:nvPr>
            <p:ph type="title" idx="4294967295"/>
          </p:nvPr>
        </p:nvSpPr>
        <p:spPr>
          <a:xfrm>
            <a:off x="3962399" y="685800"/>
            <a:ext cx="7345891" cy="1413933"/>
          </a:xfrm>
        </p:spPr>
        <p:txBody>
          <a:bodyPr vert="horz" lIns="91440" tIns="45720" rIns="91440" bIns="45720" rtlCol="0" anchor="ctr">
            <a:normAutofit/>
          </a:bodyPr>
          <a:lstStyle/>
          <a:p>
            <a:r>
              <a:rPr lang="en-US" sz="3200" dirty="0"/>
              <a:t>Limited Company Legal Format</a:t>
            </a:r>
          </a:p>
        </p:txBody>
      </p:sp>
      <p:graphicFrame>
        <p:nvGraphicFramePr>
          <p:cNvPr id="7" name="TextBox 4">
            <a:extLst>
              <a:ext uri="{FF2B5EF4-FFF2-40B4-BE49-F238E27FC236}">
                <a16:creationId xmlns:a16="http://schemas.microsoft.com/office/drawing/2014/main" id="{19A1C1BC-B3B5-25D2-D1D4-24C019D3BA8D}"/>
              </a:ext>
            </a:extLst>
          </p:cNvPr>
          <p:cNvGraphicFramePr/>
          <p:nvPr>
            <p:extLst>
              <p:ext uri="{D42A27DB-BD31-4B8C-83A1-F6EECF244321}">
                <p14:modId xmlns:p14="http://schemas.microsoft.com/office/powerpoint/2010/main" val="2210174969"/>
              </p:ext>
            </p:extLst>
          </p:nvPr>
        </p:nvGraphicFramePr>
        <p:xfrm>
          <a:off x="3843867" y="2048933"/>
          <a:ext cx="7659156" cy="37422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165380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grpSp>
        <p:nvGrpSpPr>
          <p:cNvPr id="65" name="Group 44">
            <a:extLst>
              <a:ext uri="{FF2B5EF4-FFF2-40B4-BE49-F238E27FC236}">
                <a16:creationId xmlns:a16="http://schemas.microsoft.com/office/drawing/2014/main" id="{71092D16-14DA-4606-831F-0DB3EEECB9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46" name="Freeform 6">
              <a:extLst>
                <a:ext uri="{FF2B5EF4-FFF2-40B4-BE49-F238E27FC236}">
                  <a16:creationId xmlns:a16="http://schemas.microsoft.com/office/drawing/2014/main" id="{81806E72-5EFD-4407-B492-2EBC71FF5E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7" name="Freeform 7">
              <a:extLst>
                <a:ext uri="{FF2B5EF4-FFF2-40B4-BE49-F238E27FC236}">
                  <a16:creationId xmlns:a16="http://schemas.microsoft.com/office/drawing/2014/main" id="{BA81CA3B-9A2E-4F71-BF99-2C58BA76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48" name="Freeform 8">
              <a:extLst>
                <a:ext uri="{FF2B5EF4-FFF2-40B4-BE49-F238E27FC236}">
                  <a16:creationId xmlns:a16="http://schemas.microsoft.com/office/drawing/2014/main" id="{D00EF4F3-D70F-44D5-A71C-69C3FA0D28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49" name="Freeform 9">
              <a:extLst>
                <a:ext uri="{FF2B5EF4-FFF2-40B4-BE49-F238E27FC236}">
                  <a16:creationId xmlns:a16="http://schemas.microsoft.com/office/drawing/2014/main" id="{2CC930FA-FD42-4EF1-A9AB-0F9C30238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50" name="Freeform 10">
              <a:extLst>
                <a:ext uri="{FF2B5EF4-FFF2-40B4-BE49-F238E27FC236}">
                  <a16:creationId xmlns:a16="http://schemas.microsoft.com/office/drawing/2014/main" id="{F18F276C-D13F-46CF-9880-2050C2DBF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51" name="Freeform 11">
              <a:extLst>
                <a:ext uri="{FF2B5EF4-FFF2-40B4-BE49-F238E27FC236}">
                  <a16:creationId xmlns:a16="http://schemas.microsoft.com/office/drawing/2014/main" id="{EAB50995-FA10-4035-B16D-7D3989B2B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19" name="Title 18">
            <a:extLst>
              <a:ext uri="{FF2B5EF4-FFF2-40B4-BE49-F238E27FC236}">
                <a16:creationId xmlns:a16="http://schemas.microsoft.com/office/drawing/2014/main" id="{749A4FB8-5BA5-9862-A792-5B3761277E48}"/>
              </a:ext>
            </a:extLst>
          </p:cNvPr>
          <p:cNvSpPr>
            <a:spLocks noGrp="1"/>
          </p:cNvSpPr>
          <p:nvPr>
            <p:ph type="title" idx="4294967295"/>
          </p:nvPr>
        </p:nvSpPr>
        <p:spPr>
          <a:xfrm>
            <a:off x="1760706" y="685800"/>
            <a:ext cx="9742318" cy="1752599"/>
          </a:xfrm>
        </p:spPr>
        <p:txBody>
          <a:bodyPr vert="horz" lIns="91440" tIns="45720" rIns="91440" bIns="45720" rtlCol="0" anchor="ctr">
            <a:normAutofit/>
          </a:bodyPr>
          <a:lstStyle/>
          <a:p>
            <a:r>
              <a:rPr lang="en-US"/>
              <a:t>Management of the company</a:t>
            </a:r>
          </a:p>
        </p:txBody>
      </p:sp>
      <p:graphicFrame>
        <p:nvGraphicFramePr>
          <p:cNvPr id="5" name="TextBox 2">
            <a:extLst>
              <a:ext uri="{FF2B5EF4-FFF2-40B4-BE49-F238E27FC236}">
                <a16:creationId xmlns:a16="http://schemas.microsoft.com/office/drawing/2014/main" id="{38113363-993E-E4CA-9BCD-6091EB13638B}"/>
              </a:ext>
            </a:extLst>
          </p:cNvPr>
          <p:cNvGraphicFramePr/>
          <p:nvPr>
            <p:extLst>
              <p:ext uri="{D42A27DB-BD31-4B8C-83A1-F6EECF244321}">
                <p14:modId xmlns:p14="http://schemas.microsoft.com/office/powerpoint/2010/main" val="2734771060"/>
              </p:ext>
            </p:extLst>
          </p:nvPr>
        </p:nvGraphicFramePr>
        <p:xfrm>
          <a:off x="1760705" y="2694562"/>
          <a:ext cx="9742319" cy="309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882544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48351-9813-C512-2133-B0CDC47BB13E}"/>
              </a:ext>
            </a:extLst>
          </p:cNvPr>
          <p:cNvSpPr>
            <a:spLocks noGrp="1"/>
          </p:cNvSpPr>
          <p:nvPr>
            <p:ph type="title"/>
          </p:nvPr>
        </p:nvSpPr>
        <p:spPr>
          <a:xfrm>
            <a:off x="1760706" y="685800"/>
            <a:ext cx="9742318" cy="1752599"/>
          </a:xfrm>
        </p:spPr>
        <p:txBody>
          <a:bodyPr>
            <a:normAutofit/>
          </a:bodyPr>
          <a:lstStyle/>
          <a:p>
            <a:r>
              <a:rPr lang="en-GB"/>
              <a:t>Marketing Strategy</a:t>
            </a:r>
            <a:endParaRPr lang="en-US"/>
          </a:p>
        </p:txBody>
      </p:sp>
      <p:graphicFrame>
        <p:nvGraphicFramePr>
          <p:cNvPr id="7" name="Content Placeholder 2">
            <a:extLst>
              <a:ext uri="{FF2B5EF4-FFF2-40B4-BE49-F238E27FC236}">
                <a16:creationId xmlns:a16="http://schemas.microsoft.com/office/drawing/2014/main" id="{9CD57876-5D73-D39C-FAB3-9B02028B82E7}"/>
              </a:ext>
            </a:extLst>
          </p:cNvPr>
          <p:cNvGraphicFramePr/>
          <p:nvPr>
            <p:extLst>
              <p:ext uri="{D42A27DB-BD31-4B8C-83A1-F6EECF244321}">
                <p14:modId xmlns:p14="http://schemas.microsoft.com/office/powerpoint/2010/main" val="2115421031"/>
              </p:ext>
            </p:extLst>
          </p:nvPr>
        </p:nvGraphicFramePr>
        <p:xfrm>
          <a:off x="1760705" y="2694562"/>
          <a:ext cx="9742319" cy="309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578415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073935-E043-4801-AF06-06093A914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79C9BB-FA8E-539A-4CAE-E0E06B29B3F8}"/>
              </a:ext>
            </a:extLst>
          </p:cNvPr>
          <p:cNvSpPr>
            <a:spLocks noGrp="1"/>
          </p:cNvSpPr>
          <p:nvPr>
            <p:ph type="ctrTitle"/>
          </p:nvPr>
        </p:nvSpPr>
        <p:spPr>
          <a:xfrm>
            <a:off x="8041742" y="648930"/>
            <a:ext cx="3196698" cy="1431754"/>
          </a:xfrm>
        </p:spPr>
        <p:txBody>
          <a:bodyPr>
            <a:normAutofit fontScale="90000"/>
          </a:bodyPr>
          <a:lstStyle/>
          <a:p>
            <a:r>
              <a:rPr lang="en-GB" sz="4800"/>
              <a:t>SWOT ANALYSES</a:t>
            </a:r>
          </a:p>
        </p:txBody>
      </p:sp>
      <p:sp>
        <p:nvSpPr>
          <p:cNvPr id="3" name="Subtitle 2">
            <a:extLst>
              <a:ext uri="{FF2B5EF4-FFF2-40B4-BE49-F238E27FC236}">
                <a16:creationId xmlns:a16="http://schemas.microsoft.com/office/drawing/2014/main" id="{452CB670-3590-72F2-F96A-846595093A8A}"/>
              </a:ext>
            </a:extLst>
          </p:cNvPr>
          <p:cNvSpPr>
            <a:spLocks noGrp="1"/>
          </p:cNvSpPr>
          <p:nvPr>
            <p:ph type="subTitle" idx="1"/>
          </p:nvPr>
        </p:nvSpPr>
        <p:spPr>
          <a:xfrm>
            <a:off x="8041742" y="2154767"/>
            <a:ext cx="3461281" cy="3739091"/>
          </a:xfrm>
        </p:spPr>
        <p:txBody>
          <a:bodyPr>
            <a:normAutofit/>
          </a:bodyPr>
          <a:lstStyle/>
          <a:p>
            <a:r>
              <a:rPr lang="en-GB" sz="1400">
                <a:latin typeface="Arial" panose="020B0604020202020204" pitchFamily="34" charset="0"/>
                <a:cs typeface="Arial" panose="020B0604020202020204" pitchFamily="34" charset="0"/>
              </a:rPr>
              <a:t>Swot analysis is a technique that we can use to evaluate our company by looking at its strengths and weaknesses respectively opportunities and as well as possible threats.</a:t>
            </a:r>
          </a:p>
          <a:p>
            <a:r>
              <a:rPr lang="en-GB" sz="1400">
                <a:solidFill>
                  <a:srgbClr val="000000"/>
                </a:solidFill>
                <a:effectLst/>
                <a:latin typeface="Arial" panose="020B0604020202020204" pitchFamily="34" charset="0"/>
                <a:ea typeface="Calibri" panose="020F0502020204030204" pitchFamily="34" charset="0"/>
                <a:cs typeface="Arial" panose="020B0604020202020204" pitchFamily="34" charset="0"/>
              </a:rPr>
              <a:t>,,The analysis of Strengths and Weaknesses, and Opportunities and Threats is probably the most common and widely‐recognised tool for conducting a strategic marketing audit.,,(Piercy,Giles,1989,p.5)</a:t>
            </a:r>
            <a:endParaRPr lang="en-GB" sz="1400">
              <a:latin typeface="Arial" panose="020B0604020202020204" pitchFamily="34" charset="0"/>
              <a:cs typeface="Arial" panose="020B0604020202020204" pitchFamily="34" charset="0"/>
            </a:endParaRPr>
          </a:p>
        </p:txBody>
      </p:sp>
      <p:grpSp>
        <p:nvGrpSpPr>
          <p:cNvPr id="11" name="Group 10">
            <a:extLst>
              <a:ext uri="{FF2B5EF4-FFF2-40B4-BE49-F238E27FC236}">
                <a16:creationId xmlns:a16="http://schemas.microsoft.com/office/drawing/2014/main" id="{8AC26FF4-D6F9-4A94-A837-D051A101ED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6714" y="-4763"/>
            <a:ext cx="5014912" cy="6862763"/>
            <a:chOff x="2928938" y="-4763"/>
            <a:chExt cx="5014912" cy="6862763"/>
          </a:xfrm>
        </p:grpSpPr>
        <p:sp>
          <p:nvSpPr>
            <p:cNvPr id="12" name="Freeform 6">
              <a:extLst>
                <a:ext uri="{FF2B5EF4-FFF2-40B4-BE49-F238E27FC236}">
                  <a16:creationId xmlns:a16="http://schemas.microsoft.com/office/drawing/2014/main" id="{EFFE501B-F9EC-4229-99D6-F39E38A71B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3" name="Freeform 7">
              <a:extLst>
                <a:ext uri="{FF2B5EF4-FFF2-40B4-BE49-F238E27FC236}">
                  <a16:creationId xmlns:a16="http://schemas.microsoft.com/office/drawing/2014/main" id="{B064C6A0-3DE4-4F4A-B650-78A628163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4" name="Freeform 25">
              <a:extLst>
                <a:ext uri="{FF2B5EF4-FFF2-40B4-BE49-F238E27FC236}">
                  <a16:creationId xmlns:a16="http://schemas.microsoft.com/office/drawing/2014/main" id="{43CD3E83-3D0D-40EE-B1A2-9C989EBF2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5" name="Freeform 26">
              <a:extLst>
                <a:ext uri="{FF2B5EF4-FFF2-40B4-BE49-F238E27FC236}">
                  <a16:creationId xmlns:a16="http://schemas.microsoft.com/office/drawing/2014/main" id="{71553909-760D-4B98-96A4-F9F48339A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6" name="Freeform 27">
              <a:extLst>
                <a:ext uri="{FF2B5EF4-FFF2-40B4-BE49-F238E27FC236}">
                  <a16:creationId xmlns:a16="http://schemas.microsoft.com/office/drawing/2014/main" id="{1F006A6C-F843-49BC-AC84-89BD2AF58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7" name="Freeform 28">
              <a:extLst>
                <a:ext uri="{FF2B5EF4-FFF2-40B4-BE49-F238E27FC236}">
                  <a16:creationId xmlns:a16="http://schemas.microsoft.com/office/drawing/2014/main" id="{62AEE6F3-16F4-4944-8459-4D5EEA341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19" name="Rounded Rectangle 16">
            <a:extLst>
              <a:ext uri="{FF2B5EF4-FFF2-40B4-BE49-F238E27FC236}">
                <a16:creationId xmlns:a16="http://schemas.microsoft.com/office/drawing/2014/main" id="{8D6B9972-4A81-4223-9901-0E559A1D5E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693" y="648931"/>
            <a:ext cx="685443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1CBAAE5-A437-F749-02B3-4C65C704E68B}"/>
              </a:ext>
            </a:extLst>
          </p:cNvPr>
          <p:cNvPicPr>
            <a:picLocks noChangeAspect="1"/>
          </p:cNvPicPr>
          <p:nvPr/>
        </p:nvPicPr>
        <p:blipFill>
          <a:blip r:embed="rId2"/>
          <a:stretch>
            <a:fillRect/>
          </a:stretch>
        </p:blipFill>
        <p:spPr>
          <a:xfrm>
            <a:off x="1231550" y="1424000"/>
            <a:ext cx="6202778" cy="3701071"/>
          </a:xfrm>
          <a:prstGeom prst="rect">
            <a:avLst/>
          </a:prstGeom>
        </p:spPr>
      </p:pic>
      <p:graphicFrame>
        <p:nvGraphicFramePr>
          <p:cNvPr id="4" name="Table 5">
            <a:extLst>
              <a:ext uri="{FF2B5EF4-FFF2-40B4-BE49-F238E27FC236}">
                <a16:creationId xmlns:a16="http://schemas.microsoft.com/office/drawing/2014/main" id="{0DE397D9-044A-F3A5-870D-455EA01C02F1}"/>
              </a:ext>
            </a:extLst>
          </p:cNvPr>
          <p:cNvGraphicFramePr>
            <a:graphicFrameLocks noGrp="1"/>
          </p:cNvGraphicFramePr>
          <p:nvPr>
            <p:extLst>
              <p:ext uri="{D42A27DB-BD31-4B8C-83A1-F6EECF244321}">
                <p14:modId xmlns:p14="http://schemas.microsoft.com/office/powerpoint/2010/main" val="3633634288"/>
              </p:ext>
            </p:extLst>
          </p:nvPr>
        </p:nvGraphicFramePr>
        <p:xfrm>
          <a:off x="994833" y="402165"/>
          <a:ext cx="6283045" cy="5282500"/>
        </p:xfrm>
        <a:graphic>
          <a:graphicData uri="http://schemas.openxmlformats.org/drawingml/2006/table">
            <a:tbl>
              <a:tblPr firstRow="1" bandRow="1">
                <a:tableStyleId>{68D230F3-CF80-4859-8CE7-A43EE81993B5}</a:tableStyleId>
              </a:tblPr>
              <a:tblGrid>
                <a:gridCol w="3123943">
                  <a:extLst>
                    <a:ext uri="{9D8B030D-6E8A-4147-A177-3AD203B41FA5}">
                      <a16:colId xmlns:a16="http://schemas.microsoft.com/office/drawing/2014/main" val="1618779546"/>
                    </a:ext>
                  </a:extLst>
                </a:gridCol>
                <a:gridCol w="3159102">
                  <a:extLst>
                    <a:ext uri="{9D8B030D-6E8A-4147-A177-3AD203B41FA5}">
                      <a16:colId xmlns:a16="http://schemas.microsoft.com/office/drawing/2014/main" val="3366732938"/>
                    </a:ext>
                  </a:extLst>
                </a:gridCol>
              </a:tblGrid>
              <a:tr h="327000">
                <a:tc>
                  <a:txBody>
                    <a:bodyPr/>
                    <a:lstStyle/>
                    <a:p>
                      <a:endParaRPr lang="en-GB"/>
                    </a:p>
                  </a:txBody>
                  <a:tcPr/>
                </a:tc>
                <a:tc>
                  <a:txBody>
                    <a:bodyPr/>
                    <a:lstStyle/>
                    <a:p>
                      <a:endParaRPr lang="en-GB"/>
                    </a:p>
                  </a:txBody>
                  <a:tcPr/>
                </a:tc>
                <a:extLst>
                  <a:ext uri="{0D108BD9-81ED-4DB2-BD59-A6C34878D82A}">
                    <a16:rowId xmlns:a16="http://schemas.microsoft.com/office/drawing/2014/main" val="4006862533"/>
                  </a:ext>
                </a:extLst>
              </a:tr>
              <a:tr h="2412597">
                <a:tc>
                  <a:txBody>
                    <a:bodyPr/>
                    <a:lstStyle/>
                    <a:p>
                      <a:pPr lvl="0" algn="l">
                        <a:lnSpc>
                          <a:spcPct val="100000"/>
                        </a:lnSpc>
                        <a:spcBef>
                          <a:spcPts val="0"/>
                        </a:spcBef>
                        <a:spcAft>
                          <a:spcPts val="0"/>
                        </a:spcAft>
                        <a:buNone/>
                      </a:pPr>
                      <a:r>
                        <a:rPr lang="en-GB" sz="1400" b="1" i="0" u="sng" strike="noStrike" noProof="0">
                          <a:latin typeface="Arial Nova"/>
                        </a:rPr>
                        <a:t>STRENGHTS</a:t>
                      </a:r>
                    </a:p>
                    <a:p>
                      <a:pPr lvl="0" algn="l">
                        <a:lnSpc>
                          <a:spcPct val="100000"/>
                        </a:lnSpc>
                        <a:spcBef>
                          <a:spcPts val="0"/>
                        </a:spcBef>
                        <a:spcAft>
                          <a:spcPts val="0"/>
                        </a:spcAft>
                        <a:buNone/>
                      </a:pPr>
                      <a:r>
                        <a:rPr lang="en-GB" sz="1200" b="0" i="0" u="none" strike="noStrike" noProof="0">
                          <a:latin typeface="Arial Nova"/>
                        </a:rPr>
                        <a:t>1.Demand for lavender oil in the cosmetics and healthcare industries is high. </a:t>
                      </a:r>
                      <a:endParaRPr lang="en-US" sz="1200">
                        <a:latin typeface="Arial Nova"/>
                      </a:endParaRPr>
                    </a:p>
                    <a:p>
                      <a:pPr lvl="0" algn="l">
                        <a:lnSpc>
                          <a:spcPct val="100000"/>
                        </a:lnSpc>
                        <a:spcBef>
                          <a:spcPts val="0"/>
                        </a:spcBef>
                        <a:spcAft>
                          <a:spcPts val="0"/>
                        </a:spcAft>
                        <a:buNone/>
                      </a:pPr>
                      <a:r>
                        <a:rPr lang="en-GB" sz="1200" b="0" i="0" u="none" strike="noStrike" noProof="0">
                          <a:latin typeface="Arial Nova"/>
                        </a:rPr>
                        <a:t>2.The oil of lavender is a natural and eco-friendly product </a:t>
                      </a:r>
                      <a:endParaRPr lang="en-GB" sz="1200">
                        <a:latin typeface="Arial Nova"/>
                      </a:endParaRPr>
                    </a:p>
                    <a:p>
                      <a:pPr lvl="0" algn="l">
                        <a:lnSpc>
                          <a:spcPct val="100000"/>
                        </a:lnSpc>
                        <a:spcBef>
                          <a:spcPts val="0"/>
                        </a:spcBef>
                        <a:spcAft>
                          <a:spcPts val="0"/>
                        </a:spcAft>
                        <a:buNone/>
                      </a:pPr>
                      <a:r>
                        <a:rPr lang="en-GB" sz="1200" b="0" i="0" u="none" strike="noStrike" noProof="0">
                          <a:latin typeface="Arial Nova"/>
                        </a:rPr>
                        <a:t>3.</a:t>
                      </a:r>
                      <a:r>
                        <a:rPr lang="en-GB" sz="1200" kern="1200">
                          <a:solidFill>
                            <a:schemeClr val="tx1"/>
                          </a:solidFill>
                          <a:effectLst/>
                          <a:latin typeface="Arial" panose="020B0604020202020204" pitchFamily="34" charset="0"/>
                          <a:ea typeface="+mn-ea"/>
                          <a:cs typeface="Arial" panose="020B0604020202020204" pitchFamily="34" charset="0"/>
                        </a:rPr>
                        <a:t>The production process of lavender oil is relatively simple and cost-effective </a:t>
                      </a:r>
                      <a:r>
                        <a:rPr lang="en-GB" sz="1200" b="0" i="0" u="none" strike="noStrike" noProof="0">
                          <a:latin typeface="Arial" panose="020B0604020202020204" pitchFamily="34" charset="0"/>
                          <a:cs typeface="Arial" panose="020B0604020202020204" pitchFamily="34" charset="0"/>
                        </a:rPr>
                        <a:t> </a:t>
                      </a:r>
                    </a:p>
                    <a:p>
                      <a:pPr lvl="0" algn="l">
                        <a:lnSpc>
                          <a:spcPct val="100000"/>
                        </a:lnSpc>
                        <a:spcBef>
                          <a:spcPts val="0"/>
                        </a:spcBef>
                        <a:spcAft>
                          <a:spcPts val="0"/>
                        </a:spcAft>
                        <a:buNone/>
                      </a:pPr>
                      <a:r>
                        <a:rPr lang="en-GB" sz="1200" b="0" i="0" u="none" strike="noStrike" noProof="0">
                          <a:latin typeface="Arial Nova"/>
                        </a:rPr>
                        <a:t>4.The lavender oil has a long shelf life </a:t>
                      </a:r>
                    </a:p>
                    <a:p>
                      <a:pPr lvl="0" algn="l">
                        <a:lnSpc>
                          <a:spcPct val="100000"/>
                        </a:lnSpc>
                        <a:spcBef>
                          <a:spcPts val="0"/>
                        </a:spcBef>
                        <a:spcAft>
                          <a:spcPts val="0"/>
                        </a:spcAft>
                        <a:buNone/>
                      </a:pPr>
                      <a:r>
                        <a:rPr lang="en-GB" sz="1200" b="0" i="0" u="none" strike="noStrike" noProof="0">
                          <a:latin typeface="Arial Nova"/>
                        </a:rPr>
                        <a:t>5.Brand new equipment</a:t>
                      </a:r>
                    </a:p>
                    <a:p>
                      <a:pPr lvl="0" algn="l">
                        <a:lnSpc>
                          <a:spcPct val="100000"/>
                        </a:lnSpc>
                        <a:spcBef>
                          <a:spcPts val="0"/>
                        </a:spcBef>
                        <a:spcAft>
                          <a:spcPts val="0"/>
                        </a:spcAft>
                        <a:buNone/>
                      </a:pPr>
                      <a:r>
                        <a:rPr lang="en-GB" sz="1200" b="0" i="0" u="none" strike="noStrike" noProof="0">
                          <a:latin typeface="Arial Nova"/>
                        </a:rPr>
                        <a:t>6.Skilled workers</a:t>
                      </a:r>
                    </a:p>
                  </a:txBody>
                  <a:tcPr/>
                </a:tc>
                <a:tc>
                  <a:txBody>
                    <a:bodyPr/>
                    <a:lstStyle/>
                    <a:p>
                      <a:pPr lvl="0">
                        <a:buNone/>
                      </a:pPr>
                      <a:r>
                        <a:rPr lang="en-GB" sz="1400" b="1" u="sng">
                          <a:latin typeface="Arial Nova"/>
                        </a:rPr>
                        <a:t>WEAKNESSES</a:t>
                      </a:r>
                    </a:p>
                    <a:p>
                      <a:pPr lvl="0" algn="l">
                        <a:lnSpc>
                          <a:spcPct val="100000"/>
                        </a:lnSpc>
                        <a:spcBef>
                          <a:spcPts val="0"/>
                        </a:spcBef>
                        <a:spcAft>
                          <a:spcPts val="0"/>
                        </a:spcAft>
                        <a:buNone/>
                      </a:pPr>
                      <a:r>
                        <a:rPr lang="en-GB" sz="1200" b="0" i="0" u="none" strike="noStrike" noProof="0">
                          <a:latin typeface="Arial Nova"/>
                        </a:rPr>
                        <a:t>1.Lavender grows best in particular climates and soil types, so it is dependent on the weather. </a:t>
                      </a:r>
                      <a:endParaRPr lang="en-GB" sz="1200">
                        <a:latin typeface="Arial Nova"/>
                      </a:endParaRPr>
                    </a:p>
                    <a:p>
                      <a:pPr lvl="0" algn="l">
                        <a:lnSpc>
                          <a:spcPct val="100000"/>
                        </a:lnSpc>
                        <a:spcBef>
                          <a:spcPts val="0"/>
                        </a:spcBef>
                        <a:spcAft>
                          <a:spcPts val="0"/>
                        </a:spcAft>
                        <a:buNone/>
                      </a:pPr>
                      <a:r>
                        <a:rPr lang="en-GB" sz="1200" b="0" i="0" u="none" strike="noStrike" noProof="0">
                          <a:latin typeface="Arial Nova"/>
                        </a:rPr>
                        <a:t>2.The raw material can be affected by pests and diseases, resulting in supply fluctuations.</a:t>
                      </a:r>
                      <a:endParaRPr lang="en-GB" sz="1200">
                        <a:latin typeface="Arial Nova"/>
                      </a:endParaRPr>
                    </a:p>
                    <a:p>
                      <a:pPr lvl="0" algn="l">
                        <a:lnSpc>
                          <a:spcPct val="100000"/>
                        </a:lnSpc>
                        <a:spcBef>
                          <a:spcPts val="0"/>
                        </a:spcBef>
                        <a:spcAft>
                          <a:spcPts val="0"/>
                        </a:spcAft>
                        <a:buNone/>
                      </a:pPr>
                      <a:r>
                        <a:rPr lang="en-GB" sz="1200" b="0" i="0" u="none" strike="noStrike" noProof="0">
                          <a:latin typeface="Arial Nova"/>
                        </a:rPr>
                        <a:t>3. The lavender oil market is highly competitive.</a:t>
                      </a:r>
                      <a:endParaRPr lang="en-GB" sz="1200">
                        <a:latin typeface="Arial Nova"/>
                      </a:endParaRPr>
                    </a:p>
                    <a:p>
                      <a:pPr lvl="0" algn="l">
                        <a:lnSpc>
                          <a:spcPct val="100000"/>
                        </a:lnSpc>
                        <a:spcBef>
                          <a:spcPts val="0"/>
                        </a:spcBef>
                        <a:spcAft>
                          <a:spcPts val="0"/>
                        </a:spcAft>
                        <a:buNone/>
                      </a:pPr>
                      <a:r>
                        <a:rPr lang="en-GB" sz="1200" b="0" i="0" u="none" strike="noStrike" noProof="0">
                          <a:latin typeface="Arial Nova"/>
                        </a:rPr>
                        <a:t>4.Brexit.</a:t>
                      </a:r>
                    </a:p>
                    <a:p>
                      <a:pPr lvl="0" algn="l">
                        <a:lnSpc>
                          <a:spcPct val="100000"/>
                        </a:lnSpc>
                        <a:spcBef>
                          <a:spcPts val="0"/>
                        </a:spcBef>
                        <a:spcAft>
                          <a:spcPts val="0"/>
                        </a:spcAft>
                        <a:buNone/>
                      </a:pPr>
                      <a:r>
                        <a:rPr lang="en-GB" sz="1200" b="0">
                          <a:latin typeface="Arial Nova"/>
                        </a:rPr>
                        <a:t>5.Rising costs</a:t>
                      </a:r>
                    </a:p>
                    <a:p>
                      <a:pPr lvl="0" algn="l">
                        <a:lnSpc>
                          <a:spcPct val="100000"/>
                        </a:lnSpc>
                        <a:spcBef>
                          <a:spcPts val="0"/>
                        </a:spcBef>
                        <a:spcAft>
                          <a:spcPts val="0"/>
                        </a:spcAft>
                        <a:buNone/>
                      </a:pPr>
                      <a:r>
                        <a:rPr lang="en-GB" sz="1200" b="0">
                          <a:latin typeface="Arial Nova"/>
                        </a:rPr>
                        <a:t>6.New unrecognised brand</a:t>
                      </a:r>
                      <a:endParaRPr lang="en-GB" sz="1600" b="1" u="sng">
                        <a:latin typeface="Arial Nova"/>
                      </a:endParaRPr>
                    </a:p>
                    <a:p>
                      <a:pPr lvl="0" algn="l">
                        <a:lnSpc>
                          <a:spcPct val="100000"/>
                        </a:lnSpc>
                        <a:spcBef>
                          <a:spcPts val="0"/>
                        </a:spcBef>
                        <a:spcAft>
                          <a:spcPts val="0"/>
                        </a:spcAft>
                        <a:buNone/>
                      </a:pPr>
                      <a:r>
                        <a:rPr lang="en-GB" sz="1200" b="0" u="none">
                          <a:latin typeface="Arial Nova"/>
                        </a:rPr>
                        <a:t>7.The raw material has a limited shelf life</a:t>
                      </a:r>
                    </a:p>
                    <a:p>
                      <a:pPr lvl="0" algn="l">
                        <a:lnSpc>
                          <a:spcPct val="100000"/>
                        </a:lnSpc>
                        <a:spcBef>
                          <a:spcPts val="0"/>
                        </a:spcBef>
                        <a:spcAft>
                          <a:spcPts val="0"/>
                        </a:spcAft>
                        <a:buNone/>
                      </a:pPr>
                      <a:r>
                        <a:rPr lang="en-GB" sz="1200" b="0" u="none">
                          <a:latin typeface="Arial Nova"/>
                        </a:rPr>
                        <a:t>8.Seasonal production</a:t>
                      </a:r>
                    </a:p>
                  </a:txBody>
                  <a:tcPr/>
                </a:tc>
                <a:extLst>
                  <a:ext uri="{0D108BD9-81ED-4DB2-BD59-A6C34878D82A}">
                    <a16:rowId xmlns:a16="http://schemas.microsoft.com/office/drawing/2014/main" val="2046167759"/>
                  </a:ext>
                </a:extLst>
              </a:tr>
              <a:tr h="2234500">
                <a:tc>
                  <a:txBody>
                    <a:bodyPr/>
                    <a:lstStyle/>
                    <a:p>
                      <a:r>
                        <a:rPr lang="en-GB" sz="1400" b="1" u="sng"/>
                        <a:t>OPPORTUNITIES</a:t>
                      </a:r>
                    </a:p>
                    <a:p>
                      <a:pPr lvl="0" algn="l">
                        <a:lnSpc>
                          <a:spcPct val="100000"/>
                        </a:lnSpc>
                        <a:spcBef>
                          <a:spcPts val="0"/>
                        </a:spcBef>
                        <a:spcAft>
                          <a:spcPts val="0"/>
                        </a:spcAft>
                        <a:buNone/>
                      </a:pPr>
                      <a:r>
                        <a:rPr lang="en-GB" sz="1200" b="0" i="0" u="none" strike="noStrike" noProof="0">
                          <a:latin typeface="Arial Nova"/>
                        </a:rPr>
                        <a:t>1.Expanding into new markets.</a:t>
                      </a:r>
                      <a:endParaRPr lang="en-GB" sz="1200">
                        <a:latin typeface="Arial Nova"/>
                      </a:endParaRPr>
                    </a:p>
                    <a:p>
                      <a:pPr lvl="0" algn="l">
                        <a:lnSpc>
                          <a:spcPct val="100000"/>
                        </a:lnSpc>
                        <a:spcBef>
                          <a:spcPts val="0"/>
                        </a:spcBef>
                        <a:spcAft>
                          <a:spcPts val="0"/>
                        </a:spcAft>
                        <a:buNone/>
                      </a:pPr>
                      <a:r>
                        <a:rPr lang="en-GB" sz="1200" b="0" i="0" u="none" strike="noStrike" noProof="0">
                          <a:latin typeface="Arial Nova"/>
                        </a:rPr>
                        <a:t>2.Product diversification.</a:t>
                      </a:r>
                      <a:endParaRPr lang="en-GB" sz="1200">
                        <a:latin typeface="Arial Nova"/>
                      </a:endParaRPr>
                    </a:p>
                    <a:p>
                      <a:pPr lvl="0" algn="l">
                        <a:lnSpc>
                          <a:spcPct val="100000"/>
                        </a:lnSpc>
                        <a:spcBef>
                          <a:spcPts val="0"/>
                        </a:spcBef>
                        <a:spcAft>
                          <a:spcPts val="0"/>
                        </a:spcAft>
                        <a:buNone/>
                      </a:pPr>
                      <a:r>
                        <a:rPr lang="en-GB" sz="1200" b="0" i="0" u="none" strike="noStrike" noProof="0">
                          <a:latin typeface="Arial Nova"/>
                        </a:rPr>
                        <a:t>3.Expand distribution channels.</a:t>
                      </a:r>
                    </a:p>
                    <a:p>
                      <a:pPr lvl="0" algn="l">
                        <a:lnSpc>
                          <a:spcPct val="100000"/>
                        </a:lnSpc>
                        <a:spcBef>
                          <a:spcPts val="0"/>
                        </a:spcBef>
                        <a:spcAft>
                          <a:spcPts val="0"/>
                        </a:spcAft>
                        <a:buNone/>
                      </a:pPr>
                      <a:r>
                        <a:rPr lang="en-GB" sz="1200" b="0" i="0" u="none" strike="noStrike" noProof="0">
                          <a:latin typeface="Arial Nova"/>
                        </a:rPr>
                        <a:t>4.Strong online presence</a:t>
                      </a:r>
                      <a:endParaRPr lang="en-GB" sz="1200">
                        <a:latin typeface="Arial Nova"/>
                      </a:endParaRPr>
                    </a:p>
                    <a:p>
                      <a:pPr lvl="0">
                        <a:buNone/>
                      </a:pPr>
                      <a:endParaRPr lang="en-GB" sz="1200">
                        <a:latin typeface="Arial Nova"/>
                      </a:endParaRPr>
                    </a:p>
                  </a:txBody>
                  <a:tcPr/>
                </a:tc>
                <a:tc>
                  <a:txBody>
                    <a:bodyPr/>
                    <a:lstStyle/>
                    <a:p>
                      <a:r>
                        <a:rPr lang="en-GB" sz="1400" b="1" u="sng">
                          <a:latin typeface="Arial Nova"/>
                        </a:rPr>
                        <a:t>THREATS</a:t>
                      </a:r>
                    </a:p>
                    <a:p>
                      <a:pPr lvl="0" algn="l">
                        <a:lnSpc>
                          <a:spcPct val="100000"/>
                        </a:lnSpc>
                        <a:spcBef>
                          <a:spcPts val="0"/>
                        </a:spcBef>
                        <a:spcAft>
                          <a:spcPts val="0"/>
                        </a:spcAft>
                        <a:buNone/>
                      </a:pPr>
                      <a:r>
                        <a:rPr lang="en-GB" sz="1200" b="0" i="0" u="none" strike="noStrike" noProof="0">
                          <a:latin typeface="Arial Nova"/>
                        </a:rPr>
                        <a:t>1.Price volatility</a:t>
                      </a:r>
                      <a:endParaRPr lang="en-GB" sz="1200">
                        <a:latin typeface="Arial Nova"/>
                      </a:endParaRPr>
                    </a:p>
                    <a:p>
                      <a:pPr lvl="0" algn="l">
                        <a:lnSpc>
                          <a:spcPct val="100000"/>
                        </a:lnSpc>
                        <a:spcBef>
                          <a:spcPts val="0"/>
                        </a:spcBef>
                        <a:spcAft>
                          <a:spcPts val="0"/>
                        </a:spcAft>
                        <a:buNone/>
                      </a:pPr>
                      <a:r>
                        <a:rPr lang="en-GB" sz="1200" b="0" i="0" u="none" strike="noStrike" noProof="0">
                          <a:latin typeface="Arial Nova"/>
                        </a:rPr>
                        <a:t>2.Unexpecting changes in consumer preferences or demand.</a:t>
                      </a:r>
                      <a:endParaRPr lang="en-GB" sz="1200">
                        <a:latin typeface="Arial Nova"/>
                      </a:endParaRPr>
                    </a:p>
                    <a:p>
                      <a:pPr lvl="0" algn="l">
                        <a:lnSpc>
                          <a:spcPct val="100000"/>
                        </a:lnSpc>
                        <a:spcBef>
                          <a:spcPts val="0"/>
                        </a:spcBef>
                        <a:spcAft>
                          <a:spcPts val="0"/>
                        </a:spcAft>
                        <a:buNone/>
                      </a:pPr>
                      <a:r>
                        <a:rPr lang="en-GB" sz="1200" b="0" i="0" u="none" strike="noStrike" noProof="0">
                          <a:latin typeface="Arial Nova"/>
                        </a:rPr>
                        <a:t>3.Increased competition. </a:t>
                      </a:r>
                      <a:endParaRPr lang="en-GB" sz="1200">
                        <a:latin typeface="Arial Nova"/>
                      </a:endParaRPr>
                    </a:p>
                    <a:p>
                      <a:pPr lvl="0" algn="l">
                        <a:lnSpc>
                          <a:spcPct val="100000"/>
                        </a:lnSpc>
                        <a:spcBef>
                          <a:spcPts val="0"/>
                        </a:spcBef>
                        <a:spcAft>
                          <a:spcPts val="0"/>
                        </a:spcAft>
                        <a:buNone/>
                      </a:pPr>
                      <a:r>
                        <a:rPr lang="en-GB" sz="1200" b="0" i="0" u="none" strike="noStrike" noProof="0">
                          <a:latin typeface="Arial Nova"/>
                        </a:rPr>
                        <a:t>4.Potential supply chain disruptions</a:t>
                      </a:r>
                      <a:endParaRPr lang="en-GB" sz="1200">
                        <a:latin typeface="Arial Nova"/>
                      </a:endParaRPr>
                    </a:p>
                    <a:p>
                      <a:pPr lvl="0">
                        <a:buNone/>
                      </a:pPr>
                      <a:endParaRPr lang="en-GB" sz="1200">
                        <a:latin typeface="Arial Nova"/>
                      </a:endParaRPr>
                    </a:p>
                  </a:txBody>
                  <a:tcPr/>
                </a:tc>
                <a:extLst>
                  <a:ext uri="{0D108BD9-81ED-4DB2-BD59-A6C34878D82A}">
                    <a16:rowId xmlns:a16="http://schemas.microsoft.com/office/drawing/2014/main" val="14839512"/>
                  </a:ext>
                </a:extLst>
              </a:tr>
            </a:tbl>
          </a:graphicData>
        </a:graphic>
      </p:graphicFrame>
      <p:sp>
        <p:nvSpPr>
          <p:cNvPr id="6" name="TextBox 5">
            <a:extLst>
              <a:ext uri="{FF2B5EF4-FFF2-40B4-BE49-F238E27FC236}">
                <a16:creationId xmlns:a16="http://schemas.microsoft.com/office/drawing/2014/main" id="{FE1F88BD-FC92-6934-8D23-021373251B7B}"/>
              </a:ext>
            </a:extLst>
          </p:cNvPr>
          <p:cNvSpPr txBox="1"/>
          <p:nvPr/>
        </p:nvSpPr>
        <p:spPr>
          <a:xfrm>
            <a:off x="9670520" y="646906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By Teodora Stoyanova</a:t>
            </a:r>
          </a:p>
        </p:txBody>
      </p:sp>
    </p:spTree>
    <p:extLst>
      <p:ext uri="{BB962C8B-B14F-4D97-AF65-F5344CB8AC3E}">
        <p14:creationId xmlns:p14="http://schemas.microsoft.com/office/powerpoint/2010/main" val="31297762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3A1EBF16-50C5-90E7-0CF1-6740D94935C5}"/>
              </a:ext>
            </a:extLst>
          </p:cNvPr>
          <p:cNvSpPr/>
          <p:nvPr/>
        </p:nvSpPr>
        <p:spPr>
          <a:xfrm>
            <a:off x="1645920" y="431282"/>
            <a:ext cx="1087949" cy="77236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540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P</a:t>
            </a:r>
          </a:p>
        </p:txBody>
      </p:sp>
      <p:sp>
        <p:nvSpPr>
          <p:cNvPr id="5" name="Rectangle: Rounded Corners 4">
            <a:extLst>
              <a:ext uri="{FF2B5EF4-FFF2-40B4-BE49-F238E27FC236}">
                <a16:creationId xmlns:a16="http://schemas.microsoft.com/office/drawing/2014/main" id="{8879521C-2648-EB64-4A4A-0C6381C53F11}"/>
              </a:ext>
            </a:extLst>
          </p:cNvPr>
          <p:cNvSpPr/>
          <p:nvPr/>
        </p:nvSpPr>
        <p:spPr>
          <a:xfrm>
            <a:off x="3034245" y="431281"/>
            <a:ext cx="1161057" cy="7723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5400">
                <a:ln w="0"/>
                <a:solidFill>
                  <a:schemeClr val="tx1"/>
                </a:solidFill>
                <a:effectLst>
                  <a:outerShdw blurRad="38100" dist="19050" dir="2700000" algn="tl" rotWithShape="0">
                    <a:schemeClr val="dk1">
                      <a:alpha val="40000"/>
                    </a:schemeClr>
                  </a:outerShdw>
                </a:effectLst>
              </a:rPr>
              <a:t>E</a:t>
            </a:r>
          </a:p>
        </p:txBody>
      </p:sp>
      <p:sp>
        <p:nvSpPr>
          <p:cNvPr id="6" name="Rectangle: Rounded Corners 5">
            <a:extLst>
              <a:ext uri="{FF2B5EF4-FFF2-40B4-BE49-F238E27FC236}">
                <a16:creationId xmlns:a16="http://schemas.microsoft.com/office/drawing/2014/main" id="{3A50060E-E0CD-E27C-FFA4-ED45606BAFEA}"/>
              </a:ext>
            </a:extLst>
          </p:cNvPr>
          <p:cNvSpPr/>
          <p:nvPr/>
        </p:nvSpPr>
        <p:spPr>
          <a:xfrm>
            <a:off x="4619540" y="431280"/>
            <a:ext cx="1161057" cy="7723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540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a:t>
            </a:r>
          </a:p>
        </p:txBody>
      </p:sp>
      <p:sp>
        <p:nvSpPr>
          <p:cNvPr id="7" name="Rectangle: Rounded Corners 6">
            <a:extLst>
              <a:ext uri="{FF2B5EF4-FFF2-40B4-BE49-F238E27FC236}">
                <a16:creationId xmlns:a16="http://schemas.microsoft.com/office/drawing/2014/main" id="{78DDF6B0-0BA1-982C-1516-0D75D4BD8042}"/>
              </a:ext>
            </a:extLst>
          </p:cNvPr>
          <p:cNvSpPr/>
          <p:nvPr/>
        </p:nvSpPr>
        <p:spPr>
          <a:xfrm>
            <a:off x="6286972" y="431279"/>
            <a:ext cx="1087949" cy="77235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540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a:t>
            </a:r>
          </a:p>
        </p:txBody>
      </p:sp>
      <p:sp>
        <p:nvSpPr>
          <p:cNvPr id="8" name="Rectangle: Rounded Corners 7">
            <a:extLst>
              <a:ext uri="{FF2B5EF4-FFF2-40B4-BE49-F238E27FC236}">
                <a16:creationId xmlns:a16="http://schemas.microsoft.com/office/drawing/2014/main" id="{C86E4532-69F2-4724-C382-6343EC9627EC}"/>
              </a:ext>
            </a:extLst>
          </p:cNvPr>
          <p:cNvSpPr/>
          <p:nvPr/>
        </p:nvSpPr>
        <p:spPr>
          <a:xfrm>
            <a:off x="7944975" y="431279"/>
            <a:ext cx="1124644" cy="77236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540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L</a:t>
            </a:r>
          </a:p>
        </p:txBody>
      </p:sp>
      <p:sp>
        <p:nvSpPr>
          <p:cNvPr id="9" name="Rectangle: Rounded Corners 8">
            <a:extLst>
              <a:ext uri="{FF2B5EF4-FFF2-40B4-BE49-F238E27FC236}">
                <a16:creationId xmlns:a16="http://schemas.microsoft.com/office/drawing/2014/main" id="{F7EE25CE-4A39-92E2-3201-ECF6A07326A9}"/>
              </a:ext>
            </a:extLst>
          </p:cNvPr>
          <p:cNvSpPr/>
          <p:nvPr/>
        </p:nvSpPr>
        <p:spPr>
          <a:xfrm>
            <a:off x="9493857" y="431276"/>
            <a:ext cx="1052223" cy="77236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540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E</a:t>
            </a:r>
          </a:p>
        </p:txBody>
      </p:sp>
      <p:sp>
        <p:nvSpPr>
          <p:cNvPr id="11" name="TextBox 10">
            <a:extLst>
              <a:ext uri="{FF2B5EF4-FFF2-40B4-BE49-F238E27FC236}">
                <a16:creationId xmlns:a16="http://schemas.microsoft.com/office/drawing/2014/main" id="{62FAB107-793D-89F4-D456-7930C7B1A854}"/>
              </a:ext>
            </a:extLst>
          </p:cNvPr>
          <p:cNvSpPr txBox="1"/>
          <p:nvPr/>
        </p:nvSpPr>
        <p:spPr>
          <a:xfrm>
            <a:off x="1534602" y="1614116"/>
            <a:ext cx="1343770" cy="1569660"/>
          </a:xfrm>
          <a:prstGeom prst="rect">
            <a:avLst/>
          </a:prstGeom>
          <a:noFill/>
        </p:spPr>
        <p:txBody>
          <a:bodyPr wrap="square">
            <a:spAutoFit/>
          </a:bodyPr>
          <a:lstStyle/>
          <a:p>
            <a:r>
              <a:rPr lang="en-GB" sz="1200">
                <a:latin typeface="Arial" panose="020B0604020202020204" pitchFamily="34" charset="0"/>
                <a:cs typeface="Arial" panose="020B0604020202020204" pitchFamily="34" charset="0"/>
              </a:rPr>
              <a:t>1. Government policies and regulations( duty tax)</a:t>
            </a:r>
          </a:p>
          <a:p>
            <a:r>
              <a:rPr lang="en-GB" sz="1200">
                <a:latin typeface="Arial" panose="020B0604020202020204" pitchFamily="34" charset="0"/>
                <a:cs typeface="Arial" panose="020B0604020202020204" pitchFamily="34" charset="0"/>
              </a:rPr>
              <a:t>2.Political instability and unrest</a:t>
            </a:r>
          </a:p>
          <a:p>
            <a:r>
              <a:rPr lang="en-GB" sz="1200">
                <a:latin typeface="Arial" panose="020B0604020202020204" pitchFamily="34" charset="0"/>
                <a:cs typeface="Arial" panose="020B0604020202020204" pitchFamily="34" charset="0"/>
              </a:rPr>
              <a:t>3.Brexit.</a:t>
            </a:r>
          </a:p>
        </p:txBody>
      </p:sp>
      <p:sp>
        <p:nvSpPr>
          <p:cNvPr id="13" name="TextBox 12">
            <a:extLst>
              <a:ext uri="{FF2B5EF4-FFF2-40B4-BE49-F238E27FC236}">
                <a16:creationId xmlns:a16="http://schemas.microsoft.com/office/drawing/2014/main" id="{CF75F204-BFAF-39C2-6D94-F2E14D45893B}"/>
              </a:ext>
            </a:extLst>
          </p:cNvPr>
          <p:cNvSpPr txBox="1"/>
          <p:nvPr/>
        </p:nvSpPr>
        <p:spPr>
          <a:xfrm>
            <a:off x="3097856" y="1614116"/>
            <a:ext cx="1343770" cy="1477328"/>
          </a:xfrm>
          <a:prstGeom prst="rect">
            <a:avLst/>
          </a:prstGeom>
          <a:noFill/>
        </p:spPr>
        <p:txBody>
          <a:bodyPr wrap="square">
            <a:spAutoFit/>
          </a:bodyPr>
          <a:lstStyle/>
          <a:p>
            <a:r>
              <a:rPr lang="en-GB" sz="1200">
                <a:latin typeface="Arial" panose="020B0604020202020204" pitchFamily="34" charset="0"/>
                <a:cs typeface="Arial" panose="020B0604020202020204" pitchFamily="34" charset="0"/>
              </a:rPr>
              <a:t>1.Inflation</a:t>
            </a:r>
          </a:p>
          <a:p>
            <a:r>
              <a:rPr lang="en-GB" sz="1200">
                <a:latin typeface="Arial" panose="020B0604020202020204" pitchFamily="34" charset="0"/>
                <a:cs typeface="Arial" panose="020B0604020202020204" pitchFamily="34" charset="0"/>
              </a:rPr>
              <a:t>2.Lack or excess of basic materials and supplies</a:t>
            </a:r>
            <a:r>
              <a:rPr lang="en-GB"/>
              <a:t>. </a:t>
            </a:r>
          </a:p>
          <a:p>
            <a:r>
              <a:rPr lang="en-GB" sz="1200">
                <a:latin typeface="Arial" panose="020B0604020202020204" pitchFamily="34" charset="0"/>
                <a:cs typeface="Arial" panose="020B0604020202020204" pitchFamily="34" charset="0"/>
              </a:rPr>
              <a:t>3.Financial instability</a:t>
            </a:r>
          </a:p>
        </p:txBody>
      </p:sp>
      <p:sp>
        <p:nvSpPr>
          <p:cNvPr id="15" name="TextBox 14">
            <a:extLst>
              <a:ext uri="{FF2B5EF4-FFF2-40B4-BE49-F238E27FC236}">
                <a16:creationId xmlns:a16="http://schemas.microsoft.com/office/drawing/2014/main" id="{42F60742-CB8F-0D69-979C-E0425C3997B1}"/>
              </a:ext>
            </a:extLst>
          </p:cNvPr>
          <p:cNvSpPr txBox="1"/>
          <p:nvPr/>
        </p:nvSpPr>
        <p:spPr>
          <a:xfrm>
            <a:off x="4659466" y="1660282"/>
            <a:ext cx="1343770" cy="1938992"/>
          </a:xfrm>
          <a:prstGeom prst="rect">
            <a:avLst/>
          </a:prstGeom>
          <a:noFill/>
        </p:spPr>
        <p:txBody>
          <a:bodyPr wrap="square">
            <a:spAutoFit/>
          </a:bodyPr>
          <a:lstStyle/>
          <a:p>
            <a:r>
              <a:rPr lang="en-GB" sz="1200">
                <a:latin typeface="Arial" panose="020B0604020202020204" pitchFamily="34" charset="0"/>
                <a:cs typeface="Arial" panose="020B0604020202020204" pitchFamily="34" charset="0"/>
              </a:rPr>
              <a:t>1.The demand for lavender oil is heigh. </a:t>
            </a:r>
          </a:p>
          <a:p>
            <a:r>
              <a:rPr lang="en-GB" sz="1200">
                <a:latin typeface="Arial" panose="020B0604020202020204" pitchFamily="34" charset="0"/>
                <a:cs typeface="Arial" panose="020B0604020202020204" pitchFamily="34" charset="0"/>
              </a:rPr>
              <a:t>2.Health consciousness.</a:t>
            </a:r>
          </a:p>
          <a:p>
            <a:r>
              <a:rPr lang="en-GB" sz="1200">
                <a:latin typeface="Arial" panose="020B0604020202020204" pitchFamily="34" charset="0"/>
                <a:cs typeface="Arial" panose="020B0604020202020204" pitchFamily="34" charset="0"/>
              </a:rPr>
              <a:t>3.Demographic of customer.</a:t>
            </a:r>
          </a:p>
          <a:p>
            <a:r>
              <a:rPr lang="en-GB" sz="1200">
                <a:latin typeface="Arial" panose="020B0604020202020204" pitchFamily="34" charset="0"/>
                <a:cs typeface="Arial" panose="020B0604020202020204" pitchFamily="34" charset="0"/>
              </a:rPr>
              <a:t>4.Changing preferences of customers</a:t>
            </a:r>
          </a:p>
        </p:txBody>
      </p:sp>
      <p:sp>
        <p:nvSpPr>
          <p:cNvPr id="17" name="TextBox 16">
            <a:extLst>
              <a:ext uri="{FF2B5EF4-FFF2-40B4-BE49-F238E27FC236}">
                <a16:creationId xmlns:a16="http://schemas.microsoft.com/office/drawing/2014/main" id="{6271684B-DDB4-3F91-1914-EB18A343119B}"/>
              </a:ext>
            </a:extLst>
          </p:cNvPr>
          <p:cNvSpPr txBox="1"/>
          <p:nvPr/>
        </p:nvSpPr>
        <p:spPr>
          <a:xfrm>
            <a:off x="6286971" y="1550504"/>
            <a:ext cx="1266767" cy="3600986"/>
          </a:xfrm>
          <a:prstGeom prst="rect">
            <a:avLst/>
          </a:prstGeom>
          <a:noFill/>
        </p:spPr>
        <p:txBody>
          <a:bodyPr wrap="square">
            <a:spAutoFit/>
          </a:bodyPr>
          <a:lstStyle/>
          <a:p>
            <a:r>
              <a:rPr lang="en-GB" sz="1200">
                <a:latin typeface="Arial" panose="020B0604020202020204" pitchFamily="34" charset="0"/>
                <a:cs typeface="Arial" panose="020B0604020202020204" pitchFamily="34" charset="0"/>
              </a:rPr>
              <a:t>1.Technological developments can raise the effectiveness, and affordability of lavender oil manufacturing </a:t>
            </a:r>
          </a:p>
          <a:p>
            <a:r>
              <a:rPr lang="en-GB" sz="1200">
                <a:latin typeface="Arial" panose="020B0604020202020204" pitchFamily="34" charset="0"/>
                <a:cs typeface="Arial" panose="020B0604020202020204" pitchFamily="34" charset="0"/>
              </a:rPr>
              <a:t>2.There may be possibilities for marketing, distribution, and sales on social media and e-commerce platforms. </a:t>
            </a:r>
          </a:p>
          <a:p>
            <a:r>
              <a:rPr lang="en-GB" sz="1200">
                <a:latin typeface="Arial" panose="020B0604020202020204" pitchFamily="34" charset="0"/>
                <a:cs typeface="Arial" panose="020B0604020202020204" pitchFamily="34" charset="0"/>
              </a:rPr>
              <a:t>3.Increase of online shopping.</a:t>
            </a:r>
          </a:p>
          <a:p>
            <a:endParaRPr lang="en-GB" sz="1200">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C14BF198-56DA-3281-F995-2F8FE62E83EA}"/>
              </a:ext>
            </a:extLst>
          </p:cNvPr>
          <p:cNvSpPr txBox="1"/>
          <p:nvPr/>
        </p:nvSpPr>
        <p:spPr>
          <a:xfrm>
            <a:off x="8017366" y="1550503"/>
            <a:ext cx="1198195" cy="1754326"/>
          </a:xfrm>
          <a:prstGeom prst="rect">
            <a:avLst/>
          </a:prstGeom>
          <a:noFill/>
        </p:spPr>
        <p:txBody>
          <a:bodyPr wrap="square">
            <a:spAutoFit/>
          </a:bodyPr>
          <a:lstStyle/>
          <a:p>
            <a:r>
              <a:rPr lang="en-GB" sz="1200">
                <a:latin typeface="Arial" panose="020B0604020202020204" pitchFamily="34" charset="0"/>
                <a:cs typeface="Arial" panose="020B0604020202020204" pitchFamily="34" charset="0"/>
              </a:rPr>
              <a:t>1.Product labels, testing, and claim regulations </a:t>
            </a:r>
          </a:p>
          <a:p>
            <a:r>
              <a:rPr lang="en-GB" sz="1200">
                <a:latin typeface="Arial" panose="020B0604020202020204" pitchFamily="34" charset="0"/>
                <a:cs typeface="Arial" panose="020B0604020202020204" pitchFamily="34" charset="0"/>
              </a:rPr>
              <a:t>2.Requaired permits and licenses.</a:t>
            </a:r>
          </a:p>
          <a:p>
            <a:r>
              <a:rPr lang="en-GB" sz="1200">
                <a:latin typeface="Arial" panose="020B0604020202020204" pitchFamily="34" charset="0"/>
                <a:cs typeface="Arial" panose="020B0604020202020204" pitchFamily="34" charset="0"/>
              </a:rPr>
              <a:t>3.Health and Safety </a:t>
            </a:r>
          </a:p>
        </p:txBody>
      </p:sp>
      <p:sp>
        <p:nvSpPr>
          <p:cNvPr id="21" name="TextBox 20">
            <a:extLst>
              <a:ext uri="{FF2B5EF4-FFF2-40B4-BE49-F238E27FC236}">
                <a16:creationId xmlns:a16="http://schemas.microsoft.com/office/drawing/2014/main" id="{7F867B91-CF6A-8B94-E370-ED3824C78F72}"/>
              </a:ext>
            </a:extLst>
          </p:cNvPr>
          <p:cNvSpPr txBox="1"/>
          <p:nvPr/>
        </p:nvSpPr>
        <p:spPr>
          <a:xfrm>
            <a:off x="9533247" y="1781092"/>
            <a:ext cx="1266767" cy="461665"/>
          </a:xfrm>
          <a:prstGeom prst="rect">
            <a:avLst/>
          </a:prstGeom>
          <a:noFill/>
        </p:spPr>
        <p:txBody>
          <a:bodyPr wrap="square">
            <a:spAutoFit/>
          </a:bodyPr>
          <a:lstStyle/>
          <a:p>
            <a:r>
              <a:rPr lang="en-GB" sz="1200">
                <a:latin typeface="Arial" panose="020B0604020202020204" pitchFamily="34" charset="0"/>
                <a:cs typeface="Arial" panose="020B0604020202020204" pitchFamily="34" charset="0"/>
              </a:rPr>
              <a:t>1. Weather issues.</a:t>
            </a:r>
          </a:p>
        </p:txBody>
      </p:sp>
      <p:sp>
        <p:nvSpPr>
          <p:cNvPr id="2" name="TextBox 1">
            <a:extLst>
              <a:ext uri="{FF2B5EF4-FFF2-40B4-BE49-F238E27FC236}">
                <a16:creationId xmlns:a16="http://schemas.microsoft.com/office/drawing/2014/main" id="{DE42B456-7974-226A-0E22-7B56E7BE033A}"/>
              </a:ext>
            </a:extLst>
          </p:cNvPr>
          <p:cNvSpPr txBox="1"/>
          <p:nvPr/>
        </p:nvSpPr>
        <p:spPr>
          <a:xfrm>
            <a:off x="9657291" y="652197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By Teodora Stoyanova</a:t>
            </a:r>
          </a:p>
        </p:txBody>
      </p:sp>
    </p:spTree>
    <p:extLst>
      <p:ext uri="{BB962C8B-B14F-4D97-AF65-F5344CB8AC3E}">
        <p14:creationId xmlns:p14="http://schemas.microsoft.com/office/powerpoint/2010/main" val="5804028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22" name="TextBox 4">
            <a:extLst>
              <a:ext uri="{FF2B5EF4-FFF2-40B4-BE49-F238E27FC236}">
                <a16:creationId xmlns:a16="http://schemas.microsoft.com/office/drawing/2014/main" id="{50842F5E-128F-BB60-B197-5431AC664255}"/>
              </a:ext>
            </a:extLst>
          </p:cNvPr>
          <p:cNvGraphicFramePr/>
          <p:nvPr>
            <p:extLst>
              <p:ext uri="{D42A27DB-BD31-4B8C-83A1-F6EECF244321}">
                <p14:modId xmlns:p14="http://schemas.microsoft.com/office/powerpoint/2010/main" val="141644346"/>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Title 13">
            <a:extLst>
              <a:ext uri="{FF2B5EF4-FFF2-40B4-BE49-F238E27FC236}">
                <a16:creationId xmlns:a16="http://schemas.microsoft.com/office/drawing/2014/main" id="{D3C8A60A-DE86-6A0B-FDB2-D46E64DFCED3}"/>
              </a:ext>
            </a:extLst>
          </p:cNvPr>
          <p:cNvSpPr>
            <a:spLocks noGrp="1"/>
          </p:cNvSpPr>
          <p:nvPr>
            <p:ph type="title" idx="4294967295"/>
          </p:nvPr>
        </p:nvSpPr>
        <p:spPr>
          <a:xfrm>
            <a:off x="0" y="365125"/>
            <a:ext cx="10515600" cy="1325563"/>
          </a:xfrm>
        </p:spPr>
        <p:txBody>
          <a:bodyPr>
            <a:normAutofit/>
          </a:bodyPr>
          <a:lstStyle/>
          <a:p>
            <a:r>
              <a:rPr lang="en-GB" sz="3200" dirty="0">
                <a:cs typeface="Calibri Light"/>
              </a:rPr>
              <a:t>Market segmentation</a:t>
            </a:r>
            <a:endParaRPr lang="en-GB" sz="3200" dirty="0"/>
          </a:p>
        </p:txBody>
      </p:sp>
    </p:spTree>
    <p:extLst>
      <p:ext uri="{BB962C8B-B14F-4D97-AF65-F5344CB8AC3E}">
        <p14:creationId xmlns:p14="http://schemas.microsoft.com/office/powerpoint/2010/main" val="12213313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45" name="Group 44">
            <a:extLst>
              <a:ext uri="{FF2B5EF4-FFF2-40B4-BE49-F238E27FC236}">
                <a16:creationId xmlns:a16="http://schemas.microsoft.com/office/drawing/2014/main" id="{3F1527C3-06F4-4F4D-B364-8E97266450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46" name="Freeform 6">
              <a:extLst>
                <a:ext uri="{FF2B5EF4-FFF2-40B4-BE49-F238E27FC236}">
                  <a16:creationId xmlns:a16="http://schemas.microsoft.com/office/drawing/2014/main" id="{BF1C23D2-D74F-4456-AD7B-904A6E28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7" name="Freeform 7">
              <a:extLst>
                <a:ext uri="{FF2B5EF4-FFF2-40B4-BE49-F238E27FC236}">
                  <a16:creationId xmlns:a16="http://schemas.microsoft.com/office/drawing/2014/main" id="{578577AD-563A-4936-9ACB-FDCF298412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48" name="Freeform 8">
              <a:extLst>
                <a:ext uri="{FF2B5EF4-FFF2-40B4-BE49-F238E27FC236}">
                  <a16:creationId xmlns:a16="http://schemas.microsoft.com/office/drawing/2014/main" id="{1C9F3743-BFAB-4636-81C7-ACD99C694B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49" name="Freeform 9">
              <a:extLst>
                <a:ext uri="{FF2B5EF4-FFF2-40B4-BE49-F238E27FC236}">
                  <a16:creationId xmlns:a16="http://schemas.microsoft.com/office/drawing/2014/main" id="{FC58029E-BC15-45E4-AA28-CC80C96A3F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50" name="Freeform 10">
              <a:extLst>
                <a:ext uri="{FF2B5EF4-FFF2-40B4-BE49-F238E27FC236}">
                  <a16:creationId xmlns:a16="http://schemas.microsoft.com/office/drawing/2014/main" id="{41CBB721-7EDD-4FEA-9D6B-A3656D9F4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51" name="Freeform 11">
              <a:extLst>
                <a:ext uri="{FF2B5EF4-FFF2-40B4-BE49-F238E27FC236}">
                  <a16:creationId xmlns:a16="http://schemas.microsoft.com/office/drawing/2014/main" id="{4C945CDA-4F14-4FA0-B272-B1E25B4FA1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53" name="Rectangle 52">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47">
            <a:extLst>
              <a:ext uri="{FF2B5EF4-FFF2-40B4-BE49-F238E27FC236}">
                <a16:creationId xmlns:a16="http://schemas.microsoft.com/office/drawing/2014/main" id="{08751D95-C333-4DEB-90B4-1EAC9A91DC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4062127" y="-15832"/>
            <a:ext cx="8129873" cy="6889518"/>
          </a:xfrm>
          <a:custGeom>
            <a:avLst/>
            <a:gdLst>
              <a:gd name="connsiteX0" fmla="*/ 0 w 8129873"/>
              <a:gd name="connsiteY0" fmla="*/ 0 h 6889518"/>
              <a:gd name="connsiteX1" fmla="*/ 0 w 8129873"/>
              <a:gd name="connsiteY1" fmla="*/ 6889518 h 6889518"/>
              <a:gd name="connsiteX2" fmla="*/ 6207942 w 8129873"/>
              <a:gd name="connsiteY2" fmla="*/ 6882299 h 6889518"/>
              <a:gd name="connsiteX3" fmla="*/ 8129873 w 8129873"/>
              <a:gd name="connsiteY3" fmla="*/ 5349831 h 6889518"/>
              <a:gd name="connsiteX4" fmla="*/ 7291674 w 8129873"/>
              <a:gd name="connsiteY4" fmla="*/ 7365 h 6889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9873" h="6889518">
                <a:moveTo>
                  <a:pt x="0" y="0"/>
                </a:moveTo>
                <a:lnTo>
                  <a:pt x="0" y="6889518"/>
                </a:lnTo>
                <a:lnTo>
                  <a:pt x="6207942" y="6882299"/>
                </a:lnTo>
                <a:lnTo>
                  <a:pt x="8129873" y="5349831"/>
                </a:lnTo>
                <a:lnTo>
                  <a:pt x="7291674" y="7365"/>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grpSp>
        <p:nvGrpSpPr>
          <p:cNvPr id="57" name="Group 56">
            <a:extLst>
              <a:ext uri="{FF2B5EF4-FFF2-40B4-BE49-F238E27FC236}">
                <a16:creationId xmlns:a16="http://schemas.microsoft.com/office/drawing/2014/main" id="{FBBA7535-3851-431E-BDA9-B4F6C12012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13893" y="0"/>
            <a:ext cx="2436813" cy="6858001"/>
            <a:chOff x="1320800" y="0"/>
            <a:chExt cx="2436813" cy="6858001"/>
          </a:xfrm>
        </p:grpSpPr>
        <p:sp>
          <p:nvSpPr>
            <p:cNvPr id="58" name="Freeform 6">
              <a:extLst>
                <a:ext uri="{FF2B5EF4-FFF2-40B4-BE49-F238E27FC236}">
                  <a16:creationId xmlns:a16="http://schemas.microsoft.com/office/drawing/2014/main" id="{2F07680B-461A-4AFC-808F-93216679AA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59" name="Freeform 7">
              <a:extLst>
                <a:ext uri="{FF2B5EF4-FFF2-40B4-BE49-F238E27FC236}">
                  <a16:creationId xmlns:a16="http://schemas.microsoft.com/office/drawing/2014/main" id="{8C864A04-25C0-4A5F-B6D4-F3859450A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60" name="Freeform 8">
              <a:extLst>
                <a:ext uri="{FF2B5EF4-FFF2-40B4-BE49-F238E27FC236}">
                  <a16:creationId xmlns:a16="http://schemas.microsoft.com/office/drawing/2014/main" id="{5F596D75-78C8-47A8-9225-7C64A66747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61" name="Freeform 9">
              <a:extLst>
                <a:ext uri="{FF2B5EF4-FFF2-40B4-BE49-F238E27FC236}">
                  <a16:creationId xmlns:a16="http://schemas.microsoft.com/office/drawing/2014/main" id="{128D8641-4FEB-4878-B029-6CC4922EB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62" name="Freeform 10">
              <a:extLst>
                <a:ext uri="{FF2B5EF4-FFF2-40B4-BE49-F238E27FC236}">
                  <a16:creationId xmlns:a16="http://schemas.microsoft.com/office/drawing/2014/main" id="{BB339737-0E88-4165-A752-9E204068DE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63" name="Freeform 11">
              <a:extLst>
                <a:ext uri="{FF2B5EF4-FFF2-40B4-BE49-F238E27FC236}">
                  <a16:creationId xmlns:a16="http://schemas.microsoft.com/office/drawing/2014/main" id="{633AF255-B0DD-4D23-A3F2-DDB221BB1B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extBox 1">
            <a:extLst>
              <a:ext uri="{FF2B5EF4-FFF2-40B4-BE49-F238E27FC236}">
                <a16:creationId xmlns:a16="http://schemas.microsoft.com/office/drawing/2014/main" id="{5632DB11-B97D-0FC8-0DC3-397997B0AB12}"/>
              </a:ext>
            </a:extLst>
          </p:cNvPr>
          <p:cNvSpPr txBox="1"/>
          <p:nvPr/>
        </p:nvSpPr>
        <p:spPr>
          <a:xfrm>
            <a:off x="412025" y="1072609"/>
            <a:ext cx="3041557" cy="4522647"/>
          </a:xfrm>
          <a:prstGeom prst="rect">
            <a:avLst/>
          </a:prstGeom>
          <a:effectLst/>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0"/>
              </a:spcBef>
              <a:spcAft>
                <a:spcPts val="600"/>
              </a:spcAft>
            </a:pPr>
            <a:r>
              <a:rPr lang="en-US" sz="3200" b="1">
                <a:ln w="3175" cmpd="sng">
                  <a:noFill/>
                </a:ln>
                <a:latin typeface="+mj-lt"/>
                <a:ea typeface="+mj-ea"/>
                <a:cs typeface="+mj-cs"/>
              </a:rPr>
              <a:t>4P's of Marketing</a:t>
            </a:r>
          </a:p>
        </p:txBody>
      </p:sp>
      <p:sp>
        <p:nvSpPr>
          <p:cNvPr id="3" name="TextBox 2">
            <a:extLst>
              <a:ext uri="{FF2B5EF4-FFF2-40B4-BE49-F238E27FC236}">
                <a16:creationId xmlns:a16="http://schemas.microsoft.com/office/drawing/2014/main" id="{E310AF39-77DB-2CB9-1FB2-FF813DC0FC31}"/>
              </a:ext>
            </a:extLst>
          </p:cNvPr>
          <p:cNvSpPr txBox="1"/>
          <p:nvPr/>
        </p:nvSpPr>
        <p:spPr>
          <a:xfrm>
            <a:off x="5149032" y="1072609"/>
            <a:ext cx="6652441" cy="267340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chemeClr val="accent1">
                  <a:lumMod val="75000"/>
                </a:schemeClr>
              </a:buClr>
              <a:buSzPct val="145000"/>
              <a:buFont typeface="Arial"/>
              <a:buChar char="•"/>
            </a:pPr>
            <a:r>
              <a:rPr lang="en-US" sz="2000">
                <a:solidFill>
                  <a:schemeClr val="bg1"/>
                </a:solidFill>
              </a:rPr>
              <a:t>4P Marketing strategy helps businesses, research and better understand the market, customer needs. Through that, they will come up with more creative ideas, bring suitable products, and meet the desires of consumers.</a:t>
            </a:r>
            <a:r>
              <a:rPr lang="en-US" sz="2000" b="1">
                <a:solidFill>
                  <a:schemeClr val="bg1"/>
                </a:solidFill>
              </a:rPr>
              <a:t> </a:t>
            </a:r>
            <a:r>
              <a:rPr lang="en-US" sz="2000">
                <a:solidFill>
                  <a:schemeClr val="bg1"/>
                </a:solidFill>
              </a:rPr>
              <a:t>This is a set of marketing tools with 4 basic elements including: Product, Price, Place (distribution) and Promotion.</a:t>
            </a:r>
          </a:p>
          <a:p>
            <a:pPr defTabSz="457200">
              <a:spcBef>
                <a:spcPct val="20000"/>
              </a:spcBef>
              <a:spcAft>
                <a:spcPts val="600"/>
              </a:spcAft>
              <a:buClr>
                <a:schemeClr val="accent1">
                  <a:lumMod val="75000"/>
                </a:schemeClr>
              </a:buClr>
              <a:buSzPct val="145000"/>
              <a:buFont typeface="Arial"/>
              <a:buChar char="•"/>
            </a:pPr>
            <a:endParaRPr lang="en-US" sz="2000">
              <a:solidFill>
                <a:schemeClr val="bg1"/>
              </a:solidFill>
            </a:endParaRPr>
          </a:p>
        </p:txBody>
      </p:sp>
      <p:sp>
        <p:nvSpPr>
          <p:cNvPr id="4" name="TextBox 3">
            <a:extLst>
              <a:ext uri="{FF2B5EF4-FFF2-40B4-BE49-F238E27FC236}">
                <a16:creationId xmlns:a16="http://schemas.microsoft.com/office/drawing/2014/main" id="{B6823D64-FAF9-00D6-3205-26E9B9ACF833}"/>
              </a:ext>
            </a:extLst>
          </p:cNvPr>
          <p:cNvSpPr txBox="1"/>
          <p:nvPr/>
        </p:nvSpPr>
        <p:spPr>
          <a:xfrm>
            <a:off x="5148145" y="4302512"/>
            <a:ext cx="663497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solidFill>
                  <a:schemeClr val="bg1"/>
                </a:solidFill>
                <a:latin typeface="Corbel"/>
                <a:ea typeface="+mn-lt"/>
                <a:cs typeface="+mn-lt"/>
              </a:rPr>
              <a:t>‘’Marketing mix management paradigm has dominated marketing since 1940s and McCarthy (1964) further developed this idea and refined the principle to what is generally known today as the 4Ps.’’ Goi, C.L., 2009.</a:t>
            </a:r>
            <a:endParaRPr lang="en-US">
              <a:solidFill>
                <a:schemeClr val="bg1"/>
              </a:solidFill>
              <a:latin typeface="Corbel"/>
              <a:cs typeface="Arial"/>
            </a:endParaRPr>
          </a:p>
        </p:txBody>
      </p:sp>
      <p:sp>
        <p:nvSpPr>
          <p:cNvPr id="5" name="TextBox 4">
            <a:extLst>
              <a:ext uri="{FF2B5EF4-FFF2-40B4-BE49-F238E27FC236}">
                <a16:creationId xmlns:a16="http://schemas.microsoft.com/office/drawing/2014/main" id="{39AA5B86-C25A-64C1-68C8-FCF1275C7885}"/>
              </a:ext>
            </a:extLst>
          </p:cNvPr>
          <p:cNvSpPr txBox="1"/>
          <p:nvPr/>
        </p:nvSpPr>
        <p:spPr>
          <a:xfrm>
            <a:off x="332618" y="6392333"/>
            <a:ext cx="29028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Asen Chipilov</a:t>
            </a:r>
          </a:p>
        </p:txBody>
      </p:sp>
    </p:spTree>
    <p:extLst>
      <p:ext uri="{BB962C8B-B14F-4D97-AF65-F5344CB8AC3E}">
        <p14:creationId xmlns:p14="http://schemas.microsoft.com/office/powerpoint/2010/main" val="28968774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74" name="Group 34">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36"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7"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8"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9"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40"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1"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75" name="Rectangle 42">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6" name="Group 44">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46"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7"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48">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50"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51"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52"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53"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54"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55"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pic>
        <p:nvPicPr>
          <p:cNvPr id="78" name="Picture 30" descr="Lavender in a box">
            <a:extLst>
              <a:ext uri="{FF2B5EF4-FFF2-40B4-BE49-F238E27FC236}">
                <a16:creationId xmlns:a16="http://schemas.microsoft.com/office/drawing/2014/main" id="{114B7C0A-FE95-BDC6-5F8C-BE1CD5BC8A99}"/>
              </a:ext>
            </a:extLst>
          </p:cNvPr>
          <p:cNvPicPr>
            <a:picLocks noChangeAspect="1"/>
          </p:cNvPicPr>
          <p:nvPr/>
        </p:nvPicPr>
        <p:blipFill rotWithShape="1">
          <a:blip r:embed="rId3"/>
          <a:srcRect l="29425" r="36955" b="-3"/>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79" name="TextBox 1">
            <a:extLst>
              <a:ext uri="{FF2B5EF4-FFF2-40B4-BE49-F238E27FC236}">
                <a16:creationId xmlns:a16="http://schemas.microsoft.com/office/drawing/2014/main" id="{EA6030B5-61E4-9FF6-5F6D-30C2B637FC36}"/>
              </a:ext>
            </a:extLst>
          </p:cNvPr>
          <p:cNvSpPr txBox="1"/>
          <p:nvPr/>
        </p:nvSpPr>
        <p:spPr>
          <a:xfrm>
            <a:off x="3843867" y="2048933"/>
            <a:ext cx="7659156" cy="37422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lnSpc>
                <a:spcPct val="90000"/>
              </a:lnSpc>
              <a:spcBef>
                <a:spcPct val="20000"/>
              </a:spcBef>
              <a:spcAft>
                <a:spcPts val="600"/>
              </a:spcAft>
              <a:buClr>
                <a:schemeClr val="accent1">
                  <a:lumMod val="75000"/>
                </a:schemeClr>
              </a:buClr>
              <a:buSzPct val="145000"/>
              <a:buFont typeface="Arial"/>
              <a:buChar char="•"/>
            </a:pPr>
            <a:r>
              <a:rPr lang="en-US" b="1" dirty="0"/>
              <a:t>Product</a:t>
            </a:r>
            <a:r>
              <a:rPr lang="en-US" dirty="0"/>
              <a:t> - The lavender oil business will sell pure lavender essential oil, which is extracted from the flowers of the lavender plant. The product will be of high quality, organic, and free from any harmful chemicals.</a:t>
            </a:r>
          </a:p>
          <a:p>
            <a:pPr defTabSz="457200">
              <a:lnSpc>
                <a:spcPct val="90000"/>
              </a:lnSpc>
              <a:spcBef>
                <a:spcPct val="20000"/>
              </a:spcBef>
              <a:spcAft>
                <a:spcPts val="600"/>
              </a:spcAft>
              <a:buClr>
                <a:schemeClr val="accent1">
                  <a:lumMod val="75000"/>
                </a:schemeClr>
              </a:buClr>
              <a:buSzPct val="145000"/>
              <a:buFont typeface="Arial"/>
              <a:buChar char="•"/>
            </a:pPr>
            <a:r>
              <a:rPr lang="en-US" b="1" dirty="0"/>
              <a:t>Price</a:t>
            </a:r>
            <a:r>
              <a:rPr lang="en-US" dirty="0"/>
              <a:t> - The price of the lavender oil product will be set based on the cost of production, competition, and customer demand. The business will aim to offer competitive pricing without compromising on product quality. </a:t>
            </a:r>
          </a:p>
          <a:p>
            <a:pPr defTabSz="457200">
              <a:lnSpc>
                <a:spcPct val="90000"/>
              </a:lnSpc>
              <a:spcBef>
                <a:spcPct val="20000"/>
              </a:spcBef>
              <a:spcAft>
                <a:spcPts val="600"/>
              </a:spcAft>
              <a:buClr>
                <a:schemeClr val="accent1">
                  <a:lumMod val="75000"/>
                </a:schemeClr>
              </a:buClr>
              <a:buSzPct val="145000"/>
              <a:buFont typeface="Arial"/>
              <a:buChar char="•"/>
            </a:pPr>
            <a:r>
              <a:rPr lang="en-US" b="1" dirty="0"/>
              <a:t>Place</a:t>
            </a:r>
            <a:r>
              <a:rPr lang="en-US" dirty="0"/>
              <a:t> - The lavender oil product will be sold through online marketplaces, and the business website. </a:t>
            </a:r>
          </a:p>
          <a:p>
            <a:pPr defTabSz="457200">
              <a:lnSpc>
                <a:spcPct val="90000"/>
              </a:lnSpc>
              <a:spcBef>
                <a:spcPct val="20000"/>
              </a:spcBef>
              <a:spcAft>
                <a:spcPts val="600"/>
              </a:spcAft>
              <a:buClr>
                <a:schemeClr val="accent1">
                  <a:lumMod val="75000"/>
                </a:schemeClr>
              </a:buClr>
              <a:buSzPct val="145000"/>
              <a:buFont typeface="Arial"/>
              <a:buChar char="•"/>
            </a:pPr>
            <a:r>
              <a:rPr lang="en-US" b="1" dirty="0"/>
              <a:t>Promotion</a:t>
            </a:r>
            <a:r>
              <a:rPr lang="en-US" dirty="0"/>
              <a:t> - The business will use social media marketing, influencer partnerships, and targeted email marketing to promote the lavender oil product. The focus will be on highlighting the product's natural health and wellness benefits and its high quality.</a:t>
            </a:r>
          </a:p>
          <a:p>
            <a:pPr defTabSz="457200">
              <a:lnSpc>
                <a:spcPct val="90000"/>
              </a:lnSpc>
              <a:spcBef>
                <a:spcPct val="20000"/>
              </a:spcBef>
              <a:spcAft>
                <a:spcPts val="600"/>
              </a:spcAft>
              <a:buClr>
                <a:schemeClr val="accent1">
                  <a:lumMod val="75000"/>
                </a:schemeClr>
              </a:buClr>
              <a:buSzPct val="145000"/>
              <a:buFont typeface="Arial"/>
              <a:buChar char="•"/>
            </a:pPr>
            <a:endParaRPr lang="en-US"/>
          </a:p>
        </p:txBody>
      </p:sp>
      <p:sp>
        <p:nvSpPr>
          <p:cNvPr id="3" name="TextBox 2">
            <a:extLst>
              <a:ext uri="{FF2B5EF4-FFF2-40B4-BE49-F238E27FC236}">
                <a16:creationId xmlns:a16="http://schemas.microsoft.com/office/drawing/2014/main" id="{5DE31BFF-53CE-EA18-AD57-AC621F2E6667}"/>
              </a:ext>
            </a:extLst>
          </p:cNvPr>
          <p:cNvSpPr txBox="1"/>
          <p:nvPr/>
        </p:nvSpPr>
        <p:spPr>
          <a:xfrm>
            <a:off x="10238618" y="6186714"/>
            <a:ext cx="15360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Asen </a:t>
            </a:r>
            <a:r>
              <a:rPr lang="en-US" err="1"/>
              <a:t>Chipilov</a:t>
            </a:r>
          </a:p>
        </p:txBody>
      </p:sp>
    </p:spTree>
    <p:extLst>
      <p:ext uri="{BB962C8B-B14F-4D97-AF65-F5344CB8AC3E}">
        <p14:creationId xmlns:p14="http://schemas.microsoft.com/office/powerpoint/2010/main" val="25874502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3F1527C3-06F4-4F4D-B364-8E97266450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32" name="Freeform 6">
              <a:extLst>
                <a:ext uri="{FF2B5EF4-FFF2-40B4-BE49-F238E27FC236}">
                  <a16:creationId xmlns:a16="http://schemas.microsoft.com/office/drawing/2014/main" id="{BF1C23D2-D74F-4456-AD7B-904A6E28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3" name="Freeform 7">
              <a:extLst>
                <a:ext uri="{FF2B5EF4-FFF2-40B4-BE49-F238E27FC236}">
                  <a16:creationId xmlns:a16="http://schemas.microsoft.com/office/drawing/2014/main" id="{578577AD-563A-4936-9ACB-FDCF298412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4" name="Freeform 8">
              <a:extLst>
                <a:ext uri="{FF2B5EF4-FFF2-40B4-BE49-F238E27FC236}">
                  <a16:creationId xmlns:a16="http://schemas.microsoft.com/office/drawing/2014/main" id="{1C9F3743-BFAB-4636-81C7-ACD99C694B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5" name="Freeform 9">
              <a:extLst>
                <a:ext uri="{FF2B5EF4-FFF2-40B4-BE49-F238E27FC236}">
                  <a16:creationId xmlns:a16="http://schemas.microsoft.com/office/drawing/2014/main" id="{FC58029E-BC15-45E4-AA28-CC80C96A3F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6" name="Freeform 10">
              <a:extLst>
                <a:ext uri="{FF2B5EF4-FFF2-40B4-BE49-F238E27FC236}">
                  <a16:creationId xmlns:a16="http://schemas.microsoft.com/office/drawing/2014/main" id="{41CBB721-7EDD-4FEA-9D6B-A3656D9F4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7" name="Freeform 11">
              <a:extLst>
                <a:ext uri="{FF2B5EF4-FFF2-40B4-BE49-F238E27FC236}">
                  <a16:creationId xmlns:a16="http://schemas.microsoft.com/office/drawing/2014/main" id="{4C945CDA-4F14-4FA0-B272-B1E25B4FA1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39" name="Rectangle 38">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47">
            <a:extLst>
              <a:ext uri="{FF2B5EF4-FFF2-40B4-BE49-F238E27FC236}">
                <a16:creationId xmlns:a16="http://schemas.microsoft.com/office/drawing/2014/main" id="{08751D95-C333-4DEB-90B4-1EAC9A91DC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4062127" y="-15832"/>
            <a:ext cx="8129873" cy="6889518"/>
          </a:xfrm>
          <a:custGeom>
            <a:avLst/>
            <a:gdLst>
              <a:gd name="connsiteX0" fmla="*/ 0 w 8129873"/>
              <a:gd name="connsiteY0" fmla="*/ 0 h 6889518"/>
              <a:gd name="connsiteX1" fmla="*/ 0 w 8129873"/>
              <a:gd name="connsiteY1" fmla="*/ 6889518 h 6889518"/>
              <a:gd name="connsiteX2" fmla="*/ 6207942 w 8129873"/>
              <a:gd name="connsiteY2" fmla="*/ 6882299 h 6889518"/>
              <a:gd name="connsiteX3" fmla="*/ 8129873 w 8129873"/>
              <a:gd name="connsiteY3" fmla="*/ 5349831 h 6889518"/>
              <a:gd name="connsiteX4" fmla="*/ 7291674 w 8129873"/>
              <a:gd name="connsiteY4" fmla="*/ 7365 h 6889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9873" h="6889518">
                <a:moveTo>
                  <a:pt x="0" y="0"/>
                </a:moveTo>
                <a:lnTo>
                  <a:pt x="0" y="6889518"/>
                </a:lnTo>
                <a:lnTo>
                  <a:pt x="6207942" y="6882299"/>
                </a:lnTo>
                <a:lnTo>
                  <a:pt x="8129873" y="5349831"/>
                </a:lnTo>
                <a:lnTo>
                  <a:pt x="7291674" y="7365"/>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grpSp>
        <p:nvGrpSpPr>
          <p:cNvPr id="43" name="Group 42">
            <a:extLst>
              <a:ext uri="{FF2B5EF4-FFF2-40B4-BE49-F238E27FC236}">
                <a16:creationId xmlns:a16="http://schemas.microsoft.com/office/drawing/2014/main" id="{FBBA7535-3851-431E-BDA9-B4F6C12012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13893" y="0"/>
            <a:ext cx="2436813" cy="6858001"/>
            <a:chOff x="1320800" y="0"/>
            <a:chExt cx="2436813" cy="6858001"/>
          </a:xfrm>
        </p:grpSpPr>
        <p:sp>
          <p:nvSpPr>
            <p:cNvPr id="44" name="Freeform 6">
              <a:extLst>
                <a:ext uri="{FF2B5EF4-FFF2-40B4-BE49-F238E27FC236}">
                  <a16:creationId xmlns:a16="http://schemas.microsoft.com/office/drawing/2014/main" id="{2F07680B-461A-4AFC-808F-93216679AA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5" name="Freeform 7">
              <a:extLst>
                <a:ext uri="{FF2B5EF4-FFF2-40B4-BE49-F238E27FC236}">
                  <a16:creationId xmlns:a16="http://schemas.microsoft.com/office/drawing/2014/main" id="{8C864A04-25C0-4A5F-B6D4-F3859450A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46" name="Freeform 8">
              <a:extLst>
                <a:ext uri="{FF2B5EF4-FFF2-40B4-BE49-F238E27FC236}">
                  <a16:creationId xmlns:a16="http://schemas.microsoft.com/office/drawing/2014/main" id="{5F596D75-78C8-47A8-9225-7C64A66747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47" name="Freeform 9">
              <a:extLst>
                <a:ext uri="{FF2B5EF4-FFF2-40B4-BE49-F238E27FC236}">
                  <a16:creationId xmlns:a16="http://schemas.microsoft.com/office/drawing/2014/main" id="{128D8641-4FEB-4878-B029-6CC4922EB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48" name="Freeform 10">
              <a:extLst>
                <a:ext uri="{FF2B5EF4-FFF2-40B4-BE49-F238E27FC236}">
                  <a16:creationId xmlns:a16="http://schemas.microsoft.com/office/drawing/2014/main" id="{BB339737-0E88-4165-A752-9E204068DE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9" name="Freeform 11">
              <a:extLst>
                <a:ext uri="{FF2B5EF4-FFF2-40B4-BE49-F238E27FC236}">
                  <a16:creationId xmlns:a16="http://schemas.microsoft.com/office/drawing/2014/main" id="{633AF255-B0DD-4D23-A3F2-DDB221BB1B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extBox 1">
            <a:extLst>
              <a:ext uri="{FF2B5EF4-FFF2-40B4-BE49-F238E27FC236}">
                <a16:creationId xmlns:a16="http://schemas.microsoft.com/office/drawing/2014/main" id="{9118B6EA-7DB4-DC69-CC68-99A7925BA0AA}"/>
              </a:ext>
            </a:extLst>
          </p:cNvPr>
          <p:cNvSpPr txBox="1"/>
          <p:nvPr/>
        </p:nvSpPr>
        <p:spPr>
          <a:xfrm>
            <a:off x="412025" y="1072609"/>
            <a:ext cx="3041557" cy="4522647"/>
          </a:xfrm>
          <a:prstGeom prst="rect">
            <a:avLst/>
          </a:prstGeom>
          <a:effectLst/>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0"/>
              </a:spcBef>
              <a:spcAft>
                <a:spcPts val="600"/>
              </a:spcAft>
            </a:pPr>
            <a:r>
              <a:rPr lang="en-US" sz="3200" b="1" dirty="0">
                <a:ln w="3175" cmpd="sng">
                  <a:noFill/>
                </a:ln>
                <a:latin typeface="Corbel"/>
                <a:ea typeface="+mj-ea"/>
                <a:cs typeface="Arial"/>
              </a:rPr>
              <a:t>Funding</a:t>
            </a:r>
          </a:p>
          <a:p>
            <a:pPr defTabSz="457200">
              <a:spcBef>
                <a:spcPct val="0"/>
              </a:spcBef>
              <a:spcAft>
                <a:spcPts val="600"/>
              </a:spcAft>
            </a:pPr>
            <a:endParaRPr lang="en-US" sz="3200">
              <a:ln w="3175" cmpd="sng">
                <a:noFill/>
              </a:ln>
              <a:latin typeface="+mj-lt"/>
              <a:ea typeface="+mj-ea"/>
              <a:cs typeface="+mj-cs"/>
            </a:endParaRPr>
          </a:p>
        </p:txBody>
      </p:sp>
      <p:sp>
        <p:nvSpPr>
          <p:cNvPr id="3" name="TextBox 2">
            <a:extLst>
              <a:ext uri="{FF2B5EF4-FFF2-40B4-BE49-F238E27FC236}">
                <a16:creationId xmlns:a16="http://schemas.microsoft.com/office/drawing/2014/main" id="{D6B5A5E0-36A9-4DA3-D27D-A908A998D29C}"/>
              </a:ext>
            </a:extLst>
          </p:cNvPr>
          <p:cNvSpPr txBox="1"/>
          <p:nvPr/>
        </p:nvSpPr>
        <p:spPr>
          <a:xfrm>
            <a:off x="5149032" y="1072609"/>
            <a:ext cx="6652441" cy="188352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chemeClr val="accent1">
                  <a:lumMod val="75000"/>
                </a:schemeClr>
              </a:buClr>
              <a:buSzPct val="145000"/>
              <a:buFont typeface="Arial"/>
              <a:buChar char="•"/>
            </a:pPr>
            <a:r>
              <a:rPr lang="en-US" sz="2000" dirty="0">
                <a:solidFill>
                  <a:schemeClr val="bg1"/>
                </a:solidFill>
                <a:latin typeface="Corbel"/>
                <a:cs typeface="Arial"/>
              </a:rPr>
              <a:t>‘’Raising funding for your start-up is the most important step that follows once your start-up plan is set.‘’ Garg, A. and Shivam, A.K., 2017.</a:t>
            </a:r>
          </a:p>
        </p:txBody>
      </p:sp>
      <p:sp>
        <p:nvSpPr>
          <p:cNvPr id="4" name="TextBox 3">
            <a:extLst>
              <a:ext uri="{FF2B5EF4-FFF2-40B4-BE49-F238E27FC236}">
                <a16:creationId xmlns:a16="http://schemas.microsoft.com/office/drawing/2014/main" id="{08ED3FA2-4246-3E2D-5253-9A02A5AF55C9}"/>
              </a:ext>
            </a:extLst>
          </p:cNvPr>
          <p:cNvSpPr txBox="1"/>
          <p:nvPr/>
        </p:nvSpPr>
        <p:spPr>
          <a:xfrm>
            <a:off x="5186202" y="3306130"/>
            <a:ext cx="5882268"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latin typeface="Corbel"/>
                <a:ea typeface="+mn-lt"/>
                <a:cs typeface="+mn-lt"/>
              </a:rPr>
              <a:t>Funding is a form of receiving valuable capital and resources to develop business activities, the diversity in capital contribution helps businesses have many opportunities to reach their goals. Due to potential risks  and to minimize time consuming, our business chooses the form of raising capital from family and self-saving sources.</a:t>
            </a:r>
            <a:endParaRPr lang="en-US">
              <a:solidFill>
                <a:schemeClr val="bg1"/>
              </a:solidFill>
              <a:latin typeface="Corbel"/>
              <a:cs typeface="Arial"/>
            </a:endParaRPr>
          </a:p>
          <a:p>
            <a:pPr algn="l"/>
            <a:endParaRPr lang="en-US" dirty="0"/>
          </a:p>
        </p:txBody>
      </p:sp>
      <p:sp>
        <p:nvSpPr>
          <p:cNvPr id="6" name="TextBox 5">
            <a:extLst>
              <a:ext uri="{FF2B5EF4-FFF2-40B4-BE49-F238E27FC236}">
                <a16:creationId xmlns:a16="http://schemas.microsoft.com/office/drawing/2014/main" id="{9426544C-3C4A-0E4D-C5B6-6ED5DCBF97B9}"/>
              </a:ext>
            </a:extLst>
          </p:cNvPr>
          <p:cNvSpPr txBox="1"/>
          <p:nvPr/>
        </p:nvSpPr>
        <p:spPr>
          <a:xfrm>
            <a:off x="332618" y="6392333"/>
            <a:ext cx="29028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Asen </a:t>
            </a:r>
            <a:r>
              <a:rPr lang="en-US" err="1"/>
              <a:t>Chipilov</a:t>
            </a:r>
          </a:p>
        </p:txBody>
      </p:sp>
    </p:spTree>
    <p:extLst>
      <p:ext uri="{BB962C8B-B14F-4D97-AF65-F5344CB8AC3E}">
        <p14:creationId xmlns:p14="http://schemas.microsoft.com/office/powerpoint/2010/main" val="27390261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7DB0080-9A35-46C8-F9C2-7652092C639B}"/>
              </a:ext>
            </a:extLst>
          </p:cNvPr>
          <p:cNvSpPr txBox="1"/>
          <p:nvPr/>
        </p:nvSpPr>
        <p:spPr>
          <a:xfrm>
            <a:off x="10274904" y="6223000"/>
            <a:ext cx="155423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Asen </a:t>
            </a:r>
            <a:r>
              <a:rPr lang="en-US" err="1"/>
              <a:t>Chipilov</a:t>
            </a:r>
          </a:p>
        </p:txBody>
      </p:sp>
      <p:sp>
        <p:nvSpPr>
          <p:cNvPr id="4" name="TextBox 3">
            <a:extLst>
              <a:ext uri="{FF2B5EF4-FFF2-40B4-BE49-F238E27FC236}">
                <a16:creationId xmlns:a16="http://schemas.microsoft.com/office/drawing/2014/main" id="{2C9337E6-7DF3-D870-869F-8D87549DB702}"/>
              </a:ext>
            </a:extLst>
          </p:cNvPr>
          <p:cNvSpPr txBox="1"/>
          <p:nvPr/>
        </p:nvSpPr>
        <p:spPr>
          <a:xfrm>
            <a:off x="6374191" y="483808"/>
            <a:ext cx="564242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t>INCOME STATEMENT</a:t>
            </a:r>
          </a:p>
        </p:txBody>
      </p:sp>
      <p:sp>
        <p:nvSpPr>
          <p:cNvPr id="2" name="TextBox 1">
            <a:extLst>
              <a:ext uri="{FF2B5EF4-FFF2-40B4-BE49-F238E27FC236}">
                <a16:creationId xmlns:a16="http://schemas.microsoft.com/office/drawing/2014/main" id="{A9E1C1A8-39D0-96FB-FF9A-61194AD8EECB}"/>
              </a:ext>
            </a:extLst>
          </p:cNvPr>
          <p:cNvSpPr txBox="1"/>
          <p:nvPr/>
        </p:nvSpPr>
        <p:spPr>
          <a:xfrm>
            <a:off x="3572576" y="1376471"/>
            <a:ext cx="6963577"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t>Sales Revenue : £192,000</a:t>
            </a:r>
          </a:p>
          <a:p>
            <a:r>
              <a:rPr lang="en-GB" sz="3600" dirty="0"/>
              <a:t>Cost of Sales : £72,000</a:t>
            </a:r>
          </a:p>
          <a:p>
            <a:r>
              <a:rPr lang="en-GB" sz="3600" dirty="0">
                <a:ea typeface="+mn-lt"/>
                <a:cs typeface="+mn-lt"/>
              </a:rPr>
              <a:t>Gross Profit : £120,000</a:t>
            </a:r>
            <a:endParaRPr lang="en-GB" sz="3600" dirty="0"/>
          </a:p>
          <a:p>
            <a:r>
              <a:rPr lang="en-GB" sz="3600" dirty="0"/>
              <a:t>Expenses : £4,500</a:t>
            </a:r>
          </a:p>
          <a:p>
            <a:r>
              <a:rPr lang="en-GB" sz="3600" dirty="0"/>
              <a:t>EBIT : £115,500</a:t>
            </a:r>
          </a:p>
          <a:p>
            <a:r>
              <a:rPr lang="en-GB" sz="3600" dirty="0"/>
              <a:t>Interest : 0%</a:t>
            </a:r>
          </a:p>
          <a:p>
            <a:r>
              <a:rPr lang="en-GB" sz="3600" dirty="0"/>
              <a:t>Tax : 19%</a:t>
            </a:r>
          </a:p>
          <a:p>
            <a:r>
              <a:rPr lang="en-GB" sz="3600" dirty="0"/>
              <a:t>Net profit: £93555</a:t>
            </a:r>
          </a:p>
          <a:p>
            <a:endParaRPr lang="en-GB" dirty="0"/>
          </a:p>
          <a:p>
            <a:endParaRPr lang="en-GB" dirty="0"/>
          </a:p>
        </p:txBody>
      </p:sp>
    </p:spTree>
    <p:extLst>
      <p:ext uri="{BB962C8B-B14F-4D97-AF65-F5344CB8AC3E}">
        <p14:creationId xmlns:p14="http://schemas.microsoft.com/office/powerpoint/2010/main" val="20415623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FE9DD-E0E3-86B6-F754-B95A57966F20}"/>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C8A2BEDA-121C-4867-6BC0-BA2AC199AB01}"/>
              </a:ext>
            </a:extLst>
          </p:cNvPr>
          <p:cNvSpPr>
            <a:spLocks noGrp="1"/>
          </p:cNvSpPr>
          <p:nvPr>
            <p:ph idx="1"/>
          </p:nvPr>
        </p:nvSpPr>
        <p:spPr>
          <a:xfrm>
            <a:off x="1521663" y="1942352"/>
            <a:ext cx="10018713" cy="3505201"/>
          </a:xfrm>
        </p:spPr>
        <p:txBody>
          <a:bodyPr>
            <a:normAutofit fontScale="55000" lnSpcReduction="20000"/>
          </a:bodyPr>
          <a:lstStyle/>
          <a:p>
            <a:r>
              <a:rPr lang="en-GB" dirty="0"/>
              <a:t>Cadle, J. et al.(2010). </a:t>
            </a:r>
            <a:r>
              <a:rPr lang="en-GB" i="1" dirty="0"/>
              <a:t>Business analysis techniques:72 essential tools for success. </a:t>
            </a:r>
            <a:r>
              <a:rPr lang="en-GB" dirty="0"/>
              <a:t>Swindon: BCS The Chartered Institute</a:t>
            </a:r>
          </a:p>
          <a:p>
            <a:pPr>
              <a:buClr>
                <a:srgbClr val="874EA9"/>
              </a:buClr>
            </a:pPr>
            <a:r>
              <a:rPr lang="en-GB" dirty="0"/>
              <a:t>Gupta, A.(2013). 'Enviromental and pest analysis: An approach to external business environmental', </a:t>
            </a:r>
            <a:r>
              <a:rPr lang="en-GB" i="1" dirty="0"/>
              <a:t>Merit Research Journal of Art, Social Science and Humanities, </a:t>
            </a:r>
            <a:r>
              <a:rPr lang="en-GB" dirty="0"/>
              <a:t>1(2), pp.13-17. Available at: http://www.meritresearchjournals.org/assh/index.htm    (Accessed: 14.03.2023)</a:t>
            </a:r>
          </a:p>
          <a:p>
            <a:pPr>
              <a:buClr>
                <a:srgbClr val="874EA9"/>
              </a:buClr>
            </a:pPr>
            <a:r>
              <a:rPr lang="en-GB" dirty="0"/>
              <a:t>Piercy, N and Giles, W.(1989). 'Making Swot analysis work',</a:t>
            </a:r>
            <a:r>
              <a:rPr lang="en-GB" i="1" dirty="0"/>
              <a:t> Marketing intelligence and planning,</a:t>
            </a:r>
            <a:r>
              <a:rPr lang="en-GB" dirty="0"/>
              <a:t> 7(5/6), pp.5-7. Available at: </a:t>
            </a:r>
            <a:r>
              <a:rPr lang="en-GB" dirty="0">
                <a:hlinkClick r:id="rId2"/>
              </a:rPr>
              <a:t>https://doi.org/10.1108/EUM0000000001042</a:t>
            </a:r>
            <a:r>
              <a:rPr lang="en-GB" dirty="0"/>
              <a:t> (Accessed:15.03.2023)</a:t>
            </a:r>
          </a:p>
          <a:p>
            <a:pPr>
              <a:buClr>
                <a:srgbClr val="874EA9"/>
              </a:buClr>
            </a:pPr>
            <a:r>
              <a:rPr lang="en-GB" dirty="0">
                <a:ea typeface="+mn-lt"/>
                <a:cs typeface="+mn-lt"/>
              </a:rPr>
              <a:t>Goi, C.L. (2009). 'A review of marketing mix: 4Ps or more'. </a:t>
            </a:r>
            <a:r>
              <a:rPr lang="en-GB" i="1" dirty="0">
                <a:ea typeface="+mn-lt"/>
                <a:cs typeface="+mn-lt"/>
              </a:rPr>
              <a:t>International journal of marketing studies</a:t>
            </a:r>
            <a:r>
              <a:rPr lang="en-GB" dirty="0">
                <a:ea typeface="+mn-lt"/>
                <a:cs typeface="+mn-lt"/>
              </a:rPr>
              <a:t>, </a:t>
            </a:r>
            <a:r>
              <a:rPr lang="en-GB" i="1" dirty="0">
                <a:ea typeface="+mn-lt"/>
                <a:cs typeface="+mn-lt"/>
              </a:rPr>
              <a:t>1</a:t>
            </a:r>
            <a:r>
              <a:rPr lang="en-GB" dirty="0">
                <a:ea typeface="+mn-lt"/>
                <a:cs typeface="+mn-lt"/>
              </a:rPr>
              <a:t>(1), pp.2-15.</a:t>
            </a:r>
          </a:p>
          <a:p>
            <a:pPr>
              <a:buClr>
                <a:srgbClr val="874EA9"/>
              </a:buClr>
            </a:pPr>
            <a:r>
              <a:rPr lang="en-GB" dirty="0">
                <a:ea typeface="+mn-lt"/>
                <a:cs typeface="+mn-lt"/>
              </a:rPr>
              <a:t>Garg, A. and Shivam, A.K. (2017). 'Funding to growing start-ups'. </a:t>
            </a:r>
            <a:r>
              <a:rPr lang="en-GB" i="1" dirty="0">
                <a:ea typeface="+mn-lt"/>
                <a:cs typeface="+mn-lt"/>
              </a:rPr>
              <a:t>Research Journal of Social Sciences</a:t>
            </a:r>
            <a:r>
              <a:rPr lang="en-GB" dirty="0">
                <a:ea typeface="+mn-lt"/>
                <a:cs typeface="+mn-lt"/>
              </a:rPr>
              <a:t>, </a:t>
            </a:r>
            <a:r>
              <a:rPr lang="en-GB" i="1" dirty="0">
                <a:ea typeface="+mn-lt"/>
                <a:cs typeface="+mn-lt"/>
              </a:rPr>
              <a:t>10</a:t>
            </a:r>
            <a:r>
              <a:rPr lang="en-GB" dirty="0">
                <a:ea typeface="+mn-lt"/>
                <a:cs typeface="+mn-lt"/>
              </a:rPr>
              <a:t>(2), pp.22-31.</a:t>
            </a:r>
          </a:p>
          <a:p>
            <a:pPr>
              <a:buClr>
                <a:srgbClr val="874EA9"/>
              </a:buClr>
            </a:pPr>
            <a:r>
              <a:rPr lang="en-GB" dirty="0" err="1">
                <a:ea typeface="+mn-lt"/>
                <a:cs typeface="+mn-lt"/>
              </a:rPr>
              <a:t>Terver</a:t>
            </a:r>
            <a:r>
              <a:rPr lang="en-GB" dirty="0">
                <a:ea typeface="+mn-lt"/>
                <a:cs typeface="+mn-lt"/>
              </a:rPr>
              <a:t>, E. (2022). ‘Market Segmentation: Definition, Example, Types, Benefits’, </a:t>
            </a:r>
            <a:r>
              <a:rPr lang="en-GB" i="1" dirty="0">
                <a:ea typeface="+mn-lt"/>
                <a:cs typeface="+mn-lt"/>
              </a:rPr>
              <a:t>Investopedia</a:t>
            </a:r>
            <a:r>
              <a:rPr lang="en-GB" dirty="0">
                <a:ea typeface="+mn-lt"/>
                <a:cs typeface="+mn-lt"/>
              </a:rPr>
              <a:t>. Available at: </a:t>
            </a:r>
            <a:r>
              <a:rPr lang="en-GB" dirty="0">
                <a:ea typeface="+mn-lt"/>
                <a:cs typeface="+mn-lt"/>
                <a:hlinkClick r:id="rId3"/>
              </a:rPr>
              <a:t>https://www.investopedia.com/terms/m/marketsegmentation.asp#toc-the-bottom-line</a:t>
            </a:r>
            <a:r>
              <a:rPr lang="en-GB" dirty="0">
                <a:ea typeface="+mn-lt"/>
                <a:cs typeface="+mn-lt"/>
              </a:rPr>
              <a:t> (Accessed: 14.03.2023)</a:t>
            </a:r>
          </a:p>
          <a:p>
            <a:pPr>
              <a:buClr>
                <a:srgbClr val="874EA9"/>
              </a:buClr>
            </a:pPr>
            <a:r>
              <a:rPr lang="en-GB" dirty="0">
                <a:ea typeface="+mn-lt"/>
                <a:cs typeface="+mn-lt"/>
              </a:rPr>
              <a:t>BIS, (2011). </a:t>
            </a:r>
            <a:r>
              <a:rPr lang="en-GB" i="1" dirty="0">
                <a:ea typeface="+mn-lt"/>
                <a:cs typeface="+mn-lt"/>
              </a:rPr>
              <a:t>A Guide to Legal Forms For Business. </a:t>
            </a:r>
            <a:r>
              <a:rPr lang="en-GB" dirty="0">
                <a:ea typeface="+mn-lt"/>
                <a:cs typeface="+mn-lt"/>
              </a:rPr>
              <a:t>Available at</a:t>
            </a:r>
            <a:r>
              <a:rPr lang="en-GB" i="1" dirty="0">
                <a:ea typeface="+mn-lt"/>
                <a:cs typeface="+mn-lt"/>
              </a:rPr>
              <a:t>: </a:t>
            </a:r>
            <a:r>
              <a:rPr lang="en-GB" i="1" dirty="0">
                <a:ea typeface="+mn-lt"/>
                <a:cs typeface="+mn-lt"/>
                <a:hlinkClick r:id="rId4"/>
              </a:rPr>
              <a:t>https://assets.publishing.service.gov.uk/government/uploads/system/uploads/attachment_data/file/31676/11-1399-guide-legal-forms-for-business.pdf</a:t>
            </a:r>
            <a:r>
              <a:rPr lang="en-GB" i="1" dirty="0">
                <a:ea typeface="+mn-lt"/>
                <a:cs typeface="+mn-lt"/>
              </a:rPr>
              <a:t> </a:t>
            </a:r>
            <a:r>
              <a:rPr lang="en-GB" dirty="0">
                <a:ea typeface="+mn-lt"/>
                <a:cs typeface="+mn-lt"/>
              </a:rPr>
              <a:t>(Accessed: 14.03.2023)</a:t>
            </a:r>
          </a:p>
          <a:p>
            <a:pPr>
              <a:buClr>
                <a:srgbClr val="874EA9"/>
              </a:buClr>
            </a:pPr>
            <a:r>
              <a:rPr lang="en-GB" dirty="0">
                <a:ea typeface="+mn-lt"/>
                <a:cs typeface="+mn-lt"/>
              </a:rPr>
              <a:t>Barone, A. 2022. </a:t>
            </a:r>
            <a:r>
              <a:rPr lang="en-GB" i="1" dirty="0"/>
              <a:t>Marketing Strategy: What It Is, How It Works, How To Create One.</a:t>
            </a:r>
            <a:r>
              <a:rPr lang="en-GB" dirty="0"/>
              <a:t> Available at</a:t>
            </a:r>
            <a:r>
              <a:rPr lang="en-GB" i="1" dirty="0"/>
              <a:t>:</a:t>
            </a:r>
            <a:r>
              <a:rPr lang="en-GB" i="1" dirty="0">
                <a:ea typeface="+mn-lt"/>
                <a:cs typeface="+mn-lt"/>
              </a:rPr>
              <a:t> </a:t>
            </a:r>
            <a:r>
              <a:rPr lang="en-GB" dirty="0">
                <a:ea typeface="+mn-lt"/>
                <a:cs typeface="+mn-lt"/>
                <a:hlinkClick r:id="rId5"/>
              </a:rPr>
              <a:t>https://www.investopedia.com/terms/m/marketing-strategy.asp</a:t>
            </a:r>
            <a:r>
              <a:rPr lang="en-GB" dirty="0">
                <a:ea typeface="+mn-lt"/>
                <a:cs typeface="+mn-lt"/>
              </a:rPr>
              <a:t> (Accessed: 20.03.2023)</a:t>
            </a:r>
            <a:endParaRPr lang="en-GB" i="1" dirty="0"/>
          </a:p>
          <a:p>
            <a:pPr>
              <a:buClr>
                <a:srgbClr val="874EA9"/>
              </a:buClr>
            </a:pPr>
            <a:endParaRPr lang="en-GB" i="1"/>
          </a:p>
        </p:txBody>
      </p:sp>
    </p:spTree>
    <p:extLst>
      <p:ext uri="{BB962C8B-B14F-4D97-AF65-F5344CB8AC3E}">
        <p14:creationId xmlns:p14="http://schemas.microsoft.com/office/powerpoint/2010/main" val="403515919"/>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Parallax">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6B040A4C94EAC46BE1B9499E5F0E36C" ma:contentTypeVersion="9" ma:contentTypeDescription="Create a new document." ma:contentTypeScope="" ma:versionID="52069e2c7c04ae25de2dea7d054d046b">
  <xsd:schema xmlns:xsd="http://www.w3.org/2001/XMLSchema" xmlns:xs="http://www.w3.org/2001/XMLSchema" xmlns:p="http://schemas.microsoft.com/office/2006/metadata/properties" xmlns:ns3="ac030f0c-32f4-4761-8968-de7f208a415f" xmlns:ns4="8ecffad1-7cd6-4418-bee0-2d8591d139cb" targetNamespace="http://schemas.microsoft.com/office/2006/metadata/properties" ma:root="true" ma:fieldsID="0e84042651477b109b72e957aa10aa5e" ns3:_="" ns4:_="">
    <xsd:import namespace="ac030f0c-32f4-4761-8968-de7f208a415f"/>
    <xsd:import namespace="8ecffad1-7cd6-4418-bee0-2d8591d139cb"/>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SearchProperties" minOccurs="0"/>
                <xsd:element ref="ns4: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030f0c-32f4-4761-8968-de7f208a415f"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cffad1-7cd6-4418-bee0-2d8591d139cb"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8ecffad1-7cd6-4418-bee0-2d8591d139cb" xsi:nil="true"/>
  </documentManagement>
</p:properties>
</file>

<file path=customXml/itemProps1.xml><?xml version="1.0" encoding="utf-8"?>
<ds:datastoreItem xmlns:ds="http://schemas.openxmlformats.org/officeDocument/2006/customXml" ds:itemID="{949D160D-9D7D-4029-A438-B12FA5BC1D1A}">
  <ds:schemaRefs>
    <ds:schemaRef ds:uri="http://schemas.microsoft.com/sharepoint/v3/contenttype/forms"/>
  </ds:schemaRefs>
</ds:datastoreItem>
</file>

<file path=customXml/itemProps2.xml><?xml version="1.0" encoding="utf-8"?>
<ds:datastoreItem xmlns:ds="http://schemas.openxmlformats.org/officeDocument/2006/customXml" ds:itemID="{4C614309-4849-4B50-BF7D-DD28065E1D7F}">
  <ds:schemaRefs>
    <ds:schemaRef ds:uri="8ecffad1-7cd6-4418-bee0-2d8591d139cb"/>
    <ds:schemaRef ds:uri="ac030f0c-32f4-4761-8968-de7f208a415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ACBA0883-7F0B-4817-96D0-42506D766327}">
  <ds:schemaRefs>
    <ds:schemaRef ds:uri="8ecffad1-7cd6-4418-bee0-2d8591d139cb"/>
    <ds:schemaRef ds:uri="ac030f0c-32f4-4761-8968-de7f208a415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0</Notes>
  <HiddenSlides>0</HiddenSlides>
  <ScaleCrop>false</ScaleCrop>
  <HeadingPairs>
    <vt:vector size="4" baseType="variant">
      <vt:variant>
        <vt:lpstr>Theme</vt:lpstr>
      </vt:variant>
      <vt:variant>
        <vt:i4>2</vt:i4>
      </vt:variant>
      <vt:variant>
        <vt:lpstr>Slide Titles</vt:lpstr>
      </vt:variant>
      <vt:variant>
        <vt:i4>15</vt:i4>
      </vt:variant>
    </vt:vector>
  </HeadingPairs>
  <TitlesOfParts>
    <vt:vector size="17" baseType="lpstr">
      <vt:lpstr>Office Theme</vt:lpstr>
      <vt:lpstr>Parallax</vt:lpstr>
      <vt:lpstr>Business Plan Programme: Certificate in Higher Education Skills for the Workplace Module: Managing Enterprise in the 21st Century  Code: BMSW 4006 Module lecturer: Umar Sadaat  </vt:lpstr>
      <vt:lpstr>PowerPoint Presentation</vt:lpstr>
      <vt:lpstr>Overview of Lavender oil business</vt:lpstr>
      <vt:lpstr>PowerPoint Presentation</vt:lpstr>
      <vt:lpstr>Limited Company Legal Format</vt:lpstr>
      <vt:lpstr>Management of the company</vt:lpstr>
      <vt:lpstr>Marketing Strategy</vt:lpstr>
      <vt:lpstr>SWOT ANALYSES</vt:lpstr>
      <vt:lpstr>PowerPoint Presentation</vt:lpstr>
      <vt:lpstr>Market segmentation</vt:lpstr>
      <vt:lpstr>PowerPoint Presentation</vt:lpstr>
      <vt:lpstr>PowerPoint Presentation</vt:lpstr>
      <vt:lpstr>PowerPoint Presentation</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Monica</dc:creator>
  <cp:revision>192</cp:revision>
  <dcterms:created xsi:type="dcterms:W3CDTF">2023-03-14T16:28:39Z</dcterms:created>
  <dcterms:modified xsi:type="dcterms:W3CDTF">2023-03-20T00:38:57Z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0x01010046B040A4C94EAC46BE1B9499E5F0E36C</vt:lpwstr>
  </property>
</Properties>
</file>