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703" r:id="rId1"/>
  </p:sldMasterIdLst>
  <p:notesMasterIdLst>
    <p:notesMasterId r:id="rId15"/>
  </p:notesMasterIdLst>
  <p:sldIdLst>
    <p:sldId id="256" r:id="rId2"/>
    <p:sldId id="260" r:id="rId3"/>
    <p:sldId id="261" r:id="rId4"/>
    <p:sldId id="262" r:id="rId5"/>
    <p:sldId id="267" r:id="rId6"/>
    <p:sldId id="263" r:id="rId7"/>
    <p:sldId id="270" r:id="rId8"/>
    <p:sldId id="269" r:id="rId9"/>
    <p:sldId id="271" r:id="rId10"/>
    <p:sldId id="264" r:id="rId11"/>
    <p:sldId id="268" r:id="rId12"/>
    <p:sldId id="265" r:id="rId13"/>
    <p:sldId id="266" r:id="rId14"/>
  </p:sldIdLst>
  <p:sldSz cx="9144000" cy="5143500" type="screen16x9"/>
  <p:notesSz cx="6858000" cy="9144000"/>
  <p:embeddedFontLst>
    <p:embeddedFont>
      <p:font typeface="Montserrat" panose="020B0604020202020204" charset="0"/>
      <p:regular r:id="rId16"/>
      <p:bold r:id="rId17"/>
      <p:italic r:id="rId18"/>
      <p:boldItalic r:id="rId19"/>
    </p:embeddedFont>
    <p:embeddedFont>
      <p:font typeface="Crimson Text" panose="020B0604020202020204" charset="0"/>
      <p:regular r:id="rId20"/>
      <p:bold r:id="rId21"/>
      <p:italic r:id="rId22"/>
      <p:boldItalic r:id="rId23"/>
    </p:embeddedFont>
    <p:embeddedFont>
      <p:font typeface="Vidaloka" panose="020B0604020202020204" charset="0"/>
      <p:regular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5885C44-7EA3-4CBC-B545-ACDD491AB376}">
  <a:tblStyle styleId="{B5885C44-7EA3-4CBC-B545-ACDD491AB376}"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9240" autoAdjust="0"/>
  </p:normalViewPr>
  <p:slideViewPr>
    <p:cSldViewPr snapToGrid="0">
      <p:cViewPr>
        <p:scale>
          <a:sx n="75" d="100"/>
          <a:sy n="75" d="100"/>
        </p:scale>
        <p:origin x="1666" y="1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62254462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p:cNvGrpSpPr/>
        <p:nvPr/>
      </p:nvGrpSpPr>
      <p:grpSpPr>
        <a:xfrm>
          <a:off x="0" y="0"/>
          <a:ext cx="0" cy="0"/>
          <a:chOff x="0" y="0"/>
          <a:chExt cx="0" cy="0"/>
        </a:xfrm>
      </p:grpSpPr>
      <p:sp>
        <p:nvSpPr>
          <p:cNvPr id="479" name="Google Shape;47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0" name="Google Shape;48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623748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gcd8a80d6bc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2" name="Google Shape;532;gcd8a80d6bc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035094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gcd8a80d6bc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2" name="Google Shape;532;gcd8a80d6bc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mtClean="0"/>
              <a:t>Technology use in training and development is no longer an option but a requirement for any firm willing to remain competitive in modern markets and match the evolving expectations. This presentation looks into the role of technology in learning and development. The first section of the paper discusses the role of technology in learning and development by highlighting some of the ways through which it has revolutionised traditional modes of training and introduced innovate channels of information dissemination. The paper then explores the benefits of technology-based employee training programs for both employees and employers respectively. Each discussion is supported by examples in the real world from renowned organisations.</a:t>
            </a:r>
          </a:p>
          <a:p>
            <a:pPr marL="0" lvl="0" indent="0" algn="l" rtl="0">
              <a:spcBef>
                <a:spcPts val="0"/>
              </a:spcBef>
              <a:spcAft>
                <a:spcPts val="0"/>
              </a:spcAft>
              <a:buNone/>
            </a:pPr>
            <a:r>
              <a:rPr lang="en-US" smtClean="0"/>
              <a:t>The aim of the study is to shed some light on how technological progress is changing the face of corporate learning and development, therefore posing new possibilities and threats for the business that takes seriously the cultivation of a talented and flexible workforce.</a:t>
            </a:r>
          </a:p>
          <a:p>
            <a:pPr marL="0" lvl="0" indent="0" algn="l" rtl="0">
              <a:spcBef>
                <a:spcPts val="0"/>
              </a:spcBef>
              <a:spcAft>
                <a:spcPts val="0"/>
              </a:spcAft>
              <a:buNone/>
            </a:pPr>
            <a:endParaRPr/>
          </a:p>
        </p:txBody>
      </p:sp>
    </p:spTree>
    <p:extLst>
      <p:ext uri="{BB962C8B-B14F-4D97-AF65-F5344CB8AC3E}">
        <p14:creationId xmlns:p14="http://schemas.microsoft.com/office/powerpoint/2010/main" val="33861713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gcd8a80d6bc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2" name="Google Shape;532;gcd8a80d6bc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mtClean="0"/>
              <a:t>Given the quickly changing nature of the workplace now, the use of technology in training and development deserves special attention. First and foremost, technological advancements have greatly increased the availability and adaptability of educational opportunities. Employees now have 24/7 access to training materials due to e-learning platforms, mobile learning apps, and virtual classrooms. When it comes to remote work and worldwide teams, this flexibility is invaluable. Reports show that 57% of learning and development professionals anticipate increasing their expenditure on online learning in the near future (Rachmad, 2019). Because of the rise of online education, students are able to study at their own speed, according to their own preferences and learning styles, and their academic schedules are more flexible. </a:t>
            </a:r>
          </a:p>
          <a:p>
            <a:pPr marL="0" lvl="0" indent="0" algn="l" rtl="0">
              <a:spcBef>
                <a:spcPts val="0"/>
              </a:spcBef>
              <a:spcAft>
                <a:spcPts val="0"/>
              </a:spcAft>
              <a:buNone/>
            </a:pPr>
            <a:r>
              <a:rPr lang="en-US" smtClean="0"/>
              <a:t>Virtual and augmented reality (VR/AR) technologies are revolutionising the training and practice of complicated skills. As an example, VR simulations have several applications in healthcare, such as providing a risk-free environment for specialists to practise complex procedures (Markova, et al., 2019). Also, augmented reality can help with equipment maintenance in the manufacturing sector by providing real-time instructions. These immersive technologies enhance confidence, practical skill application, and information retention. </a:t>
            </a:r>
            <a:endParaRPr/>
          </a:p>
        </p:txBody>
      </p:sp>
    </p:spTree>
    <p:extLst>
      <p:ext uri="{BB962C8B-B14F-4D97-AF65-F5344CB8AC3E}">
        <p14:creationId xmlns:p14="http://schemas.microsoft.com/office/powerpoint/2010/main" val="23220915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gcd8a80d6bc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2" name="Google Shape;532;gcd8a80d6bc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mtClean="0"/>
              <a:t>In addition, AI and adaptive learning systems make it possible for students to have individualised educational experiences. With the help of these sophisticated instruments, people can now evaluate each user's progress, find out where they are lacking knowledge, and personalise our courses accordingly. Businesses that implemented adaptive learning technology witnessed a 20% uptick in engagement and a 50% boost in productivity (Stone, et al., 2015).</a:t>
            </a:r>
          </a:p>
          <a:p>
            <a:pPr marL="0" lvl="0" indent="0" algn="l" rtl="0">
              <a:spcBef>
                <a:spcPts val="0"/>
              </a:spcBef>
              <a:spcAft>
                <a:spcPts val="0"/>
              </a:spcAft>
              <a:buNone/>
            </a:pPr>
            <a:r>
              <a:rPr lang="en-US" smtClean="0"/>
              <a:t>Moreover, learning initiatives can now be informed by data-driven decisions made possible by technology. Training programs can be evaluated for efficacy and insights can be gleaned for ongoing enhancement with the help of advanced analytics tools. A significant portion of learning and development professionals rank analytics as a major priority (Noe, 2020). Companies may better meet the requirements of their employees and achieve their business goals by using data to optimise their training content, delivery methods, and L&amp;D initiatives as a whole.</a:t>
            </a:r>
          </a:p>
          <a:p>
            <a:pPr marL="0" lvl="0" indent="0" algn="l" rtl="0">
              <a:spcBef>
                <a:spcPts val="0"/>
              </a:spcBef>
              <a:spcAft>
                <a:spcPts val="0"/>
              </a:spcAft>
              <a:buNone/>
            </a:pPr>
            <a:endParaRPr/>
          </a:p>
        </p:txBody>
      </p:sp>
    </p:spTree>
    <p:extLst>
      <p:ext uri="{BB962C8B-B14F-4D97-AF65-F5344CB8AC3E}">
        <p14:creationId xmlns:p14="http://schemas.microsoft.com/office/powerpoint/2010/main" val="31730248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gcd8a80d6bc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2" name="Google Shape;532;gcd8a80d6bc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mtClean="0"/>
              <a:t>Investing in training programs that leverage technology can greatly benefit employees. Immersive technologies and gamification enhance engagement and interactivity. Information gleaned from data that allows for the enhancement of training programs and the creation of unique learning pathways. As a result of this worker learning at their own pace and convenience is made possible. These benefits will be examined with the help of four distinct organisations' case studies.</a:t>
            </a:r>
          </a:p>
          <a:p>
            <a:pPr marL="0" lvl="0" indent="0" algn="l" rtl="0">
              <a:spcBef>
                <a:spcPts val="0"/>
              </a:spcBef>
              <a:spcAft>
                <a:spcPts val="0"/>
              </a:spcAft>
              <a:buNone/>
            </a:pPr>
            <a:endParaRPr/>
          </a:p>
        </p:txBody>
      </p:sp>
    </p:spTree>
    <p:extLst>
      <p:ext uri="{BB962C8B-B14F-4D97-AF65-F5344CB8AC3E}">
        <p14:creationId xmlns:p14="http://schemas.microsoft.com/office/powerpoint/2010/main" val="28000109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gcd8a80d6bc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2" name="Google Shape;532;gcd8a80d6bc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mtClean="0"/>
              <a:t>Flexibility </a:t>
            </a:r>
            <a:r>
              <a:rPr lang="en-US" smtClean="0"/>
              <a:t>and Accessibility</a:t>
            </a:r>
          </a:p>
          <a:p>
            <a:pPr marL="0" lvl="0" indent="0" algn="l" rtl="0">
              <a:spcBef>
                <a:spcPts val="0"/>
              </a:spcBef>
              <a:spcAft>
                <a:spcPts val="0"/>
              </a:spcAft>
              <a:buNone/>
            </a:pPr>
            <a:r>
              <a:rPr lang="en-US" smtClean="0"/>
              <a:t>As seen by IBM's digital learning platform, at any time, from any location, users have access to the platform's more than 300,000 courses. With this kind of freedom, workers can juggle their work commitments with opportunities to advance their careers. It is clear that the platform is user-friendly because 90% of IBM's employees use mobile devices to access business learning resources (Okbagaber, 2019). In this case, the use of technology in training increased employee engagement and self-directed learning by 40%.</a:t>
            </a:r>
          </a:p>
          <a:p>
            <a:pPr marL="0" lvl="0" indent="0" algn="l" rtl="0">
              <a:spcBef>
                <a:spcPts val="0"/>
              </a:spcBef>
              <a:spcAft>
                <a:spcPts val="0"/>
              </a:spcAft>
              <a:buNone/>
            </a:pPr>
            <a:r>
              <a:rPr lang="en-US" smtClean="0"/>
              <a:t>Personalisation and Adaptive Learning</a:t>
            </a:r>
          </a:p>
          <a:p>
            <a:pPr marL="0" lvl="0" indent="0" algn="l" rtl="0">
              <a:spcBef>
                <a:spcPts val="0"/>
              </a:spcBef>
              <a:spcAft>
                <a:spcPts val="0"/>
              </a:spcAft>
              <a:buNone/>
            </a:pPr>
            <a:r>
              <a:rPr lang="en-US" smtClean="0"/>
              <a:t>A VR training package that can be customised to each employee's needs has been introduced by Walmart. When it comes to teaching more advanced skills, including management and customer service, the program has really shined. A 30% higher retention rate was observed in personnel trained through VR compared to traditional methods, according to Walmart. In addition, test scores for 70% of employees who received VR training were higher than those for employees who received more conventional training (Kabir, et al., 2023).</a:t>
            </a:r>
          </a:p>
          <a:p>
            <a:pPr marL="0" lvl="0" indent="0" algn="l" rtl="0">
              <a:spcBef>
                <a:spcPts val="0"/>
              </a:spcBef>
              <a:spcAft>
                <a:spcPts val="0"/>
              </a:spcAft>
              <a:buNone/>
            </a:pPr>
            <a:endParaRPr/>
          </a:p>
        </p:txBody>
      </p:sp>
    </p:spTree>
    <p:extLst>
      <p:ext uri="{BB962C8B-B14F-4D97-AF65-F5344CB8AC3E}">
        <p14:creationId xmlns:p14="http://schemas.microsoft.com/office/powerpoint/2010/main" val="11459361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gcd8a80d6bc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2" name="Google Shape;532;gcd8a80d6bc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mtClean="0"/>
              <a:t>Enhanced Engagement and Interactivity</a:t>
            </a:r>
          </a:p>
          <a:p>
            <a:pPr marL="0" lvl="0" indent="0" algn="l" rtl="0">
              <a:spcBef>
                <a:spcPts val="0"/>
              </a:spcBef>
              <a:spcAft>
                <a:spcPts val="0"/>
              </a:spcAft>
              <a:buNone/>
            </a:pPr>
            <a:r>
              <a:rPr lang="en-US" smtClean="0"/>
              <a:t>As evident by Siemens' training programs, they now include gamification elements to increase participation and enthusiasm. In their Plantville game, players take on the role of plant managers and go through simulated scenarios, honing their skills in a safe, controlled setting. The results of this strategy have been remarkable: a 45% improvement in information retention and a 50% rise in course completion rates (Biehl, 2024). There was a considerable improvement in participants' self-confidence when it came to applying what they had learnt in real-life scenarios.</a:t>
            </a:r>
          </a:p>
          <a:p>
            <a:pPr marL="0" lvl="0" indent="0" algn="l" rtl="0">
              <a:spcBef>
                <a:spcPts val="0"/>
              </a:spcBef>
              <a:spcAft>
                <a:spcPts val="0"/>
              </a:spcAft>
              <a:buNone/>
            </a:pPr>
            <a:r>
              <a:rPr lang="en-US" smtClean="0"/>
              <a:t>Data-Driven Insights and Continuous Improvement</a:t>
            </a:r>
          </a:p>
          <a:p>
            <a:pPr marL="0" lvl="0" indent="0" algn="l" rtl="0">
              <a:spcBef>
                <a:spcPts val="0"/>
              </a:spcBef>
              <a:spcAft>
                <a:spcPts val="0"/>
              </a:spcAft>
              <a:buNone/>
            </a:pPr>
            <a:r>
              <a:rPr lang="en-US" smtClean="0"/>
              <a:t>Airbnb uses learning analytics in its tech-based training programs. The L&amp;D team is able to polish the course material and delivery techniques because of their learning management system, which monitors employee progress, preferences, and performance. The time it takes for new recruits to become proficient has been cut in half thanks to this data-driven strategy, and employee satisfaction with training programs has increased by 15% (Turnsek &amp; Ladkin, 2024). Even more encouraging for Airbnb's professional development is the fact that 88% of workers believe the data-driven suggestions have helped them advance in their careers.</a:t>
            </a:r>
          </a:p>
          <a:p>
            <a:pPr marL="0" lvl="0" indent="0" algn="l" rtl="0">
              <a:spcBef>
                <a:spcPts val="0"/>
              </a:spcBef>
              <a:spcAft>
                <a:spcPts val="0"/>
              </a:spcAft>
              <a:buNone/>
            </a:pPr>
            <a:endParaRPr/>
          </a:p>
        </p:txBody>
      </p:sp>
    </p:spTree>
    <p:extLst>
      <p:ext uri="{BB962C8B-B14F-4D97-AF65-F5344CB8AC3E}">
        <p14:creationId xmlns:p14="http://schemas.microsoft.com/office/powerpoint/2010/main" val="29109462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gcd8a80d6bc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2" name="Google Shape;532;gcd8a80d6bc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mtClean="0"/>
              <a:t>Companies might enhance their capacity to build a competent staff in a cost-effective and efficient manner with the help of technology-based training programs. Training strategies that are immersive have evidently increased productivity and performance among employees that has benefitted the company as a whole. Moreove, management of compliance and improved tracking lead to less administrative work and fewer legal dangers. With technology put into action, the development of standardised skills is ensured by the consistent and scalable delivery of training across all worldwide activities. This analysis will go into these benefits by exploring four different organisations' instances to back up the assertions.</a:t>
            </a:r>
          </a:p>
          <a:p>
            <a:pPr marL="0" lvl="0" indent="0" algn="l" rtl="0">
              <a:spcBef>
                <a:spcPts val="0"/>
              </a:spcBef>
              <a:spcAft>
                <a:spcPts val="0"/>
              </a:spcAft>
              <a:buNone/>
            </a:pPr>
            <a:endParaRPr lang="en-US" smtClean="0"/>
          </a:p>
        </p:txBody>
      </p:sp>
    </p:spTree>
    <p:extLst>
      <p:ext uri="{BB962C8B-B14F-4D97-AF65-F5344CB8AC3E}">
        <p14:creationId xmlns:p14="http://schemas.microsoft.com/office/powerpoint/2010/main" val="29612183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gcd8a80d6bc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2" name="Google Shape;532;gcd8a80d6bc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mtClean="0"/>
              <a:t>Cost-Effectiveness</a:t>
            </a:r>
            <a:endParaRPr lang="en-US" smtClean="0"/>
          </a:p>
          <a:p>
            <a:pPr marL="0" lvl="0" indent="0" algn="l" rtl="0">
              <a:spcBef>
                <a:spcPts val="0"/>
              </a:spcBef>
              <a:spcAft>
                <a:spcPts val="0"/>
              </a:spcAft>
              <a:buNone/>
            </a:pPr>
            <a:r>
              <a:rPr lang="en-US" smtClean="0"/>
              <a:t>Microsoft's shift to an online-only learning platform proves that training through technology is the most economical option. The </a:t>
            </a:r>
            <a:r>
              <a:rPr lang="en-US" smtClean="0"/>
              <a:t>company </a:t>
            </a:r>
            <a:r>
              <a:rPr lang="en-US" smtClean="0"/>
              <a:t>doubled the amount of employees trained while cutting training expenses in half by moving away from classroom-based training and towards online learning. By doing away with the need for expensive venues, travel, and printed materials, the platform enables scaled training delivery. More importantly, they were able to react swiftly to evolving skill demands thanks to a 75% decrease in time-to-market for new training programs (Tony-Okeme, 2021).</a:t>
            </a:r>
          </a:p>
          <a:p>
            <a:pPr marL="0" lvl="0" indent="0" algn="l" rtl="0">
              <a:spcBef>
                <a:spcPts val="0"/>
              </a:spcBef>
              <a:spcAft>
                <a:spcPts val="0"/>
              </a:spcAft>
              <a:buNone/>
            </a:pPr>
            <a:r>
              <a:rPr lang="en-US" smtClean="0"/>
              <a:t>Improved Productivity and Performance</a:t>
            </a:r>
          </a:p>
          <a:p>
            <a:pPr marL="0" lvl="0" indent="0" algn="l" rtl="0">
              <a:spcBef>
                <a:spcPts val="0"/>
              </a:spcBef>
              <a:spcAft>
                <a:spcPts val="0"/>
              </a:spcAft>
              <a:buNone/>
            </a:pPr>
            <a:r>
              <a:rPr lang="en-US" smtClean="0"/>
              <a:t>Without putting workers in harm's way, tech-based method provides accurate simulations of risky situations. As an example, for workers at risk on oil rigs and other dangerous sites, Shell instituted virtual reality (VR) training. Because of this, the company was able to boost operational efficiency by 20% and record a 40% decrease in safety occurrences (Low, 2020). In addition to accelerating onboarding and increasing overall productivity, they found that VR-trained staff attained proficiency levels 40% quicker than those trained using traditional methods.</a:t>
            </a:r>
          </a:p>
          <a:p>
            <a:pPr marL="0" lvl="0" indent="0" algn="l" rtl="0">
              <a:spcBef>
                <a:spcPts val="0"/>
              </a:spcBef>
              <a:spcAft>
                <a:spcPts val="0"/>
              </a:spcAft>
              <a:buNone/>
            </a:pPr>
            <a:endParaRPr/>
          </a:p>
        </p:txBody>
      </p:sp>
    </p:spTree>
    <p:extLst>
      <p:ext uri="{BB962C8B-B14F-4D97-AF65-F5344CB8AC3E}">
        <p14:creationId xmlns:p14="http://schemas.microsoft.com/office/powerpoint/2010/main" val="18539051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gcd8a80d6bc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2" name="Google Shape;532;gcd8a80d6bc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mtClean="0"/>
              <a:t>Enhanced Tracking and Compliance</a:t>
            </a:r>
          </a:p>
          <a:p>
            <a:pPr marL="0" lvl="0" indent="0" algn="l" rtl="0">
              <a:spcBef>
                <a:spcPts val="0"/>
              </a:spcBef>
              <a:spcAft>
                <a:spcPts val="0"/>
              </a:spcAft>
              <a:buNone/>
            </a:pPr>
            <a:r>
              <a:rPr lang="en-US" smtClean="0"/>
              <a:t>Employers can reap the benefits of technology-based training in terms of tracking and compliance, as demonstrated by Deloitte's installation of an advanced learning management system (LMS). The business is able to remain in compliance with regulations by keeping accurate records and simply monitoring employee progress using the LMS. Their prior manual tracking system had a compliance rate of 70%; this technology has increased that to 95%. Additionally, HR personnel were able to devote more time to strategic endeavours after Deloitte documented a 30% decrease in administrative time devoted to training management (Mitchel, 2023).</a:t>
            </a:r>
          </a:p>
          <a:p>
            <a:pPr marL="0" lvl="0" indent="0" algn="l" rtl="0">
              <a:spcBef>
                <a:spcPts val="0"/>
              </a:spcBef>
              <a:spcAft>
                <a:spcPts val="0"/>
              </a:spcAft>
              <a:buNone/>
            </a:pPr>
            <a:r>
              <a:rPr lang="en-US" smtClean="0"/>
              <a:t>Global Consistency and Scalability</a:t>
            </a:r>
          </a:p>
          <a:p>
            <a:pPr marL="0" lvl="0" indent="0" algn="l" rtl="0">
              <a:spcBef>
                <a:spcPts val="0"/>
              </a:spcBef>
              <a:spcAft>
                <a:spcPts val="0"/>
              </a:spcAft>
              <a:buNone/>
            </a:pPr>
            <a:r>
              <a:rPr lang="en-US" smtClean="0"/>
              <a:t>Digital training platforms like used by McDonald's global learning platform make it possible to provide consistent instruction in different parts of the world. Because the platform offers standardised training content in several languages, it guarantees that all employees, no matter where they are, receive training of the same high quality. On a worldwide scale, this strategy has increased customer satisfaction by 25%. The scalability of technology-based solutions was demonstrated by McDonald's, who said that they were able to roll out new training modules to more than 1.9 million employees in 100 countries in just two weeks, all because </a:t>
            </a:r>
            <a:r>
              <a:rPr lang="en-US" smtClean="0"/>
              <a:t>of </a:t>
            </a:r>
            <a:r>
              <a:rPr lang="en-US" smtClean="0"/>
              <a:t>the platform (Puleka, et al., 2018).</a:t>
            </a:r>
          </a:p>
          <a:p>
            <a:pPr marL="0" lvl="0" indent="0" algn="l" rtl="0">
              <a:spcBef>
                <a:spcPts val="0"/>
              </a:spcBef>
              <a:spcAft>
                <a:spcPts val="0"/>
              </a:spcAft>
              <a:buNone/>
            </a:pPr>
            <a:endParaRPr/>
          </a:p>
        </p:txBody>
      </p:sp>
    </p:spTree>
    <p:extLst>
      <p:ext uri="{BB962C8B-B14F-4D97-AF65-F5344CB8AC3E}">
        <p14:creationId xmlns:p14="http://schemas.microsoft.com/office/powerpoint/2010/main" val="25536902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gcd8a80d6bc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2" name="Google Shape;532;gcd8a80d6bc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0" i="0" u="none" strike="noStrike" cap="none" smtClean="0">
                <a:solidFill>
                  <a:srgbClr val="000000"/>
                </a:solidFill>
                <a:effectLst/>
                <a:latin typeface="Arial"/>
                <a:ea typeface="Arial"/>
                <a:cs typeface="Arial"/>
                <a:sym typeface="Arial"/>
              </a:rPr>
              <a:t>This research provides evidence that the organisational approaches to staff training and enhancement of their skills have changed drastically due to the integration of technology into learning and development. These programs allow for a learning environment that is far more efficient, engaging, and successful. From the employee's perspective, the benefits are that it provides more individualised training, greater interactivity through technology, better information and skill retention, and accessibility and flexibility in learning. From the employer's side, technology-driven training programs can engender million-dollar savings and drive better performance metrics and efficiency, improved compliance management, scale, and consistent training across global operations. The research findings can, therefore, be used to stress the need for including technological advancements into learning and development strategies. This can present an organisation with a very great competitive advantage in talent development and retention if well utilised. </a:t>
            </a:r>
          </a:p>
          <a:p>
            <a:pPr marL="0" lvl="0" indent="0" algn="l" rtl="0">
              <a:spcBef>
                <a:spcPts val="0"/>
              </a:spcBef>
              <a:spcAft>
                <a:spcPts val="0"/>
              </a:spcAft>
              <a:buNone/>
            </a:pPr>
            <a:endParaRPr/>
          </a:p>
        </p:txBody>
      </p:sp>
    </p:spTree>
    <p:extLst>
      <p:ext uri="{BB962C8B-B14F-4D97-AF65-F5344CB8AC3E}">
        <p14:creationId xmlns:p14="http://schemas.microsoft.com/office/powerpoint/2010/main" val="33270048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gcd8a80d6bc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2" name="Google Shape;532;gcd8a80d6bc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241436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1039975" y="1324500"/>
            <a:ext cx="70641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65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0" name="Google Shape;10;p2"/>
          <p:cNvSpPr txBox="1">
            <a:spLocks noGrp="1"/>
          </p:cNvSpPr>
          <p:nvPr>
            <p:ph type="subTitle" idx="1"/>
          </p:nvPr>
        </p:nvSpPr>
        <p:spPr>
          <a:xfrm>
            <a:off x="1040000" y="3377100"/>
            <a:ext cx="7064100" cy="441900"/>
          </a:xfrm>
          <a:prstGeom prst="rect">
            <a:avLst/>
          </a:prstGeom>
        </p:spPr>
        <p:txBody>
          <a:bodyPr spcFirstLastPara="1" wrap="square" lIns="91425" tIns="91425" rIns="91425" bIns="91425" anchor="b" anchorCtr="0">
            <a:noAutofit/>
          </a:bodyPr>
          <a:lstStyle>
            <a:lvl1pPr lvl="0" algn="ctr">
              <a:lnSpc>
                <a:spcPct val="100000"/>
              </a:lnSpc>
              <a:spcBef>
                <a:spcPts val="0"/>
              </a:spcBef>
              <a:spcAft>
                <a:spcPts val="0"/>
              </a:spcAft>
              <a:buSzPts val="2800"/>
              <a:buNone/>
              <a:defRPr sz="16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cxnSp>
        <p:nvCxnSpPr>
          <p:cNvPr id="11" name="Google Shape;11;p2"/>
          <p:cNvCxnSpPr/>
          <p:nvPr/>
        </p:nvCxnSpPr>
        <p:spPr>
          <a:xfrm>
            <a:off x="-72550" y="27410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12" name="Google Shape;12;p2"/>
          <p:cNvCxnSpPr/>
          <p:nvPr/>
        </p:nvCxnSpPr>
        <p:spPr>
          <a:xfrm flipH="1">
            <a:off x="-257975" y="-72550"/>
            <a:ext cx="3047400" cy="1346400"/>
          </a:xfrm>
          <a:prstGeom prst="curvedConnector3">
            <a:avLst>
              <a:gd name="adj1" fmla="val 50000"/>
            </a:avLst>
          </a:prstGeom>
          <a:noFill/>
          <a:ln w="28575" cap="flat" cmpd="sng">
            <a:solidFill>
              <a:schemeClr val="accent2"/>
            </a:solidFill>
            <a:prstDash val="solid"/>
            <a:round/>
            <a:headEnd type="none" w="med" len="med"/>
            <a:tailEnd type="none" w="med" len="med"/>
          </a:ln>
        </p:spPr>
      </p:cxnSp>
      <p:cxnSp>
        <p:nvCxnSpPr>
          <p:cNvPr id="13" name="Google Shape;13;p2"/>
          <p:cNvCxnSpPr/>
          <p:nvPr/>
        </p:nvCxnSpPr>
        <p:spPr>
          <a:xfrm>
            <a:off x="-72550" y="487745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14" name="Google Shape;14;p2"/>
          <p:cNvCxnSpPr/>
          <p:nvPr/>
        </p:nvCxnSpPr>
        <p:spPr>
          <a:xfrm flipH="1">
            <a:off x="6467450" y="3935375"/>
            <a:ext cx="3047400" cy="1346400"/>
          </a:xfrm>
          <a:prstGeom prst="curvedConnector3">
            <a:avLst>
              <a:gd name="adj1" fmla="val 50000"/>
            </a:avLst>
          </a:prstGeom>
          <a:noFill/>
          <a:ln w="28575" cap="flat" cmpd="sng">
            <a:solidFill>
              <a:schemeClr val="accent2"/>
            </a:solidFill>
            <a:prstDash val="solid"/>
            <a:round/>
            <a:headEnd type="none" w="med" len="med"/>
            <a:tailEnd type="none" w="med" len="med"/>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72"/>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
  <p:cSld name="CUSTOM_2">
    <p:spTree>
      <p:nvGrpSpPr>
        <p:cNvPr id="1" name="Shape 113"/>
        <p:cNvGrpSpPr/>
        <p:nvPr/>
      </p:nvGrpSpPr>
      <p:grpSpPr>
        <a:xfrm>
          <a:off x="0" y="0"/>
          <a:ext cx="0" cy="0"/>
          <a:chOff x="0" y="0"/>
          <a:chExt cx="0" cy="0"/>
        </a:xfrm>
      </p:grpSpPr>
      <p:sp>
        <p:nvSpPr>
          <p:cNvPr id="114" name="Google Shape;114;p15"/>
          <p:cNvSpPr txBox="1">
            <a:spLocks noGrp="1"/>
          </p:cNvSpPr>
          <p:nvPr>
            <p:ph type="title"/>
          </p:nvPr>
        </p:nvSpPr>
        <p:spPr>
          <a:xfrm>
            <a:off x="2410500" y="2808253"/>
            <a:ext cx="4323000" cy="497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4800"/>
              <a:buNone/>
              <a:defRPr/>
            </a:lvl1pPr>
            <a:lvl2pPr lvl="1" algn="ctr" rtl="0">
              <a:spcBef>
                <a:spcPts val="0"/>
              </a:spcBef>
              <a:spcAft>
                <a:spcPts val="0"/>
              </a:spcAft>
              <a:buSzPts val="4800"/>
              <a:buFont typeface="Crimson Text"/>
              <a:buNone/>
              <a:defRPr sz="4800">
                <a:latin typeface="Crimson Text"/>
                <a:ea typeface="Crimson Text"/>
                <a:cs typeface="Crimson Text"/>
                <a:sym typeface="Crimson Text"/>
              </a:defRPr>
            </a:lvl2pPr>
            <a:lvl3pPr lvl="2" algn="ctr" rtl="0">
              <a:spcBef>
                <a:spcPts val="0"/>
              </a:spcBef>
              <a:spcAft>
                <a:spcPts val="0"/>
              </a:spcAft>
              <a:buSzPts val="4800"/>
              <a:buFont typeface="Crimson Text"/>
              <a:buNone/>
              <a:defRPr sz="4800">
                <a:latin typeface="Crimson Text"/>
                <a:ea typeface="Crimson Text"/>
                <a:cs typeface="Crimson Text"/>
                <a:sym typeface="Crimson Text"/>
              </a:defRPr>
            </a:lvl3pPr>
            <a:lvl4pPr lvl="3" algn="ctr" rtl="0">
              <a:spcBef>
                <a:spcPts val="0"/>
              </a:spcBef>
              <a:spcAft>
                <a:spcPts val="0"/>
              </a:spcAft>
              <a:buSzPts val="4800"/>
              <a:buFont typeface="Crimson Text"/>
              <a:buNone/>
              <a:defRPr sz="4800">
                <a:latin typeface="Crimson Text"/>
                <a:ea typeface="Crimson Text"/>
                <a:cs typeface="Crimson Text"/>
                <a:sym typeface="Crimson Text"/>
              </a:defRPr>
            </a:lvl4pPr>
            <a:lvl5pPr lvl="4" algn="ctr" rtl="0">
              <a:spcBef>
                <a:spcPts val="0"/>
              </a:spcBef>
              <a:spcAft>
                <a:spcPts val="0"/>
              </a:spcAft>
              <a:buSzPts val="4800"/>
              <a:buFont typeface="Crimson Text"/>
              <a:buNone/>
              <a:defRPr sz="4800">
                <a:latin typeface="Crimson Text"/>
                <a:ea typeface="Crimson Text"/>
                <a:cs typeface="Crimson Text"/>
                <a:sym typeface="Crimson Text"/>
              </a:defRPr>
            </a:lvl5pPr>
            <a:lvl6pPr lvl="5" algn="ctr" rtl="0">
              <a:spcBef>
                <a:spcPts val="0"/>
              </a:spcBef>
              <a:spcAft>
                <a:spcPts val="0"/>
              </a:spcAft>
              <a:buSzPts val="4800"/>
              <a:buFont typeface="Crimson Text"/>
              <a:buNone/>
              <a:defRPr sz="4800">
                <a:latin typeface="Crimson Text"/>
                <a:ea typeface="Crimson Text"/>
                <a:cs typeface="Crimson Text"/>
                <a:sym typeface="Crimson Text"/>
              </a:defRPr>
            </a:lvl6pPr>
            <a:lvl7pPr lvl="6" algn="ctr" rtl="0">
              <a:spcBef>
                <a:spcPts val="0"/>
              </a:spcBef>
              <a:spcAft>
                <a:spcPts val="0"/>
              </a:spcAft>
              <a:buSzPts val="4800"/>
              <a:buFont typeface="Crimson Text"/>
              <a:buNone/>
              <a:defRPr sz="4800">
                <a:latin typeface="Crimson Text"/>
                <a:ea typeface="Crimson Text"/>
                <a:cs typeface="Crimson Text"/>
                <a:sym typeface="Crimson Text"/>
              </a:defRPr>
            </a:lvl7pPr>
            <a:lvl8pPr lvl="7" algn="ctr" rtl="0">
              <a:spcBef>
                <a:spcPts val="0"/>
              </a:spcBef>
              <a:spcAft>
                <a:spcPts val="0"/>
              </a:spcAft>
              <a:buSzPts val="4800"/>
              <a:buFont typeface="Crimson Text"/>
              <a:buNone/>
              <a:defRPr sz="4800">
                <a:latin typeface="Crimson Text"/>
                <a:ea typeface="Crimson Text"/>
                <a:cs typeface="Crimson Text"/>
                <a:sym typeface="Crimson Text"/>
              </a:defRPr>
            </a:lvl8pPr>
            <a:lvl9pPr lvl="8" algn="ctr" rtl="0">
              <a:spcBef>
                <a:spcPts val="0"/>
              </a:spcBef>
              <a:spcAft>
                <a:spcPts val="0"/>
              </a:spcAft>
              <a:buSzPts val="4800"/>
              <a:buFont typeface="Crimson Text"/>
              <a:buNone/>
              <a:defRPr sz="4800">
                <a:latin typeface="Crimson Text"/>
                <a:ea typeface="Crimson Text"/>
                <a:cs typeface="Crimson Text"/>
                <a:sym typeface="Crimson Text"/>
              </a:defRPr>
            </a:lvl9pPr>
          </a:lstStyle>
          <a:p>
            <a:endParaRPr/>
          </a:p>
        </p:txBody>
      </p:sp>
      <p:sp>
        <p:nvSpPr>
          <p:cNvPr id="115" name="Google Shape;115;p15"/>
          <p:cNvSpPr txBox="1">
            <a:spLocks noGrp="1"/>
          </p:cNvSpPr>
          <p:nvPr>
            <p:ph type="subTitle" idx="1"/>
          </p:nvPr>
        </p:nvSpPr>
        <p:spPr>
          <a:xfrm>
            <a:off x="1842900" y="1661963"/>
            <a:ext cx="5458200" cy="997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sz="2000"/>
            </a:lvl1pPr>
            <a:lvl2pPr lvl="1" algn="ctr" rtl="0">
              <a:spcBef>
                <a:spcPts val="0"/>
              </a:spcBef>
              <a:spcAft>
                <a:spcPts val="0"/>
              </a:spcAft>
              <a:buSzPts val="1400"/>
              <a:buNone/>
              <a:defRPr/>
            </a:lvl2pPr>
            <a:lvl3pPr lvl="2" algn="ctr" rtl="0">
              <a:spcBef>
                <a:spcPts val="0"/>
              </a:spcBef>
              <a:spcAft>
                <a:spcPts val="0"/>
              </a:spcAft>
              <a:buSzPts val="1400"/>
              <a:buNone/>
              <a:defRPr/>
            </a:lvl3pPr>
            <a:lvl4pPr lvl="3" algn="ctr" rtl="0">
              <a:spcBef>
                <a:spcPts val="0"/>
              </a:spcBef>
              <a:spcAft>
                <a:spcPts val="0"/>
              </a:spcAft>
              <a:buSzPts val="1400"/>
              <a:buNone/>
              <a:defRPr/>
            </a:lvl4pPr>
            <a:lvl5pPr lvl="4" algn="ctr" rtl="0">
              <a:spcBef>
                <a:spcPts val="0"/>
              </a:spcBef>
              <a:spcAft>
                <a:spcPts val="0"/>
              </a:spcAft>
              <a:buSzPts val="1400"/>
              <a:buNone/>
              <a:defRPr/>
            </a:lvl5pPr>
            <a:lvl6pPr lvl="5" algn="ctr" rtl="0">
              <a:spcBef>
                <a:spcPts val="0"/>
              </a:spcBef>
              <a:spcAft>
                <a:spcPts val="0"/>
              </a:spcAft>
              <a:buSzPts val="1400"/>
              <a:buNone/>
              <a:defRPr/>
            </a:lvl6pPr>
            <a:lvl7pPr lvl="6" algn="ctr" rtl="0">
              <a:spcBef>
                <a:spcPts val="0"/>
              </a:spcBef>
              <a:spcAft>
                <a:spcPts val="0"/>
              </a:spcAft>
              <a:buSzPts val="1400"/>
              <a:buNone/>
              <a:defRPr/>
            </a:lvl7pPr>
            <a:lvl8pPr lvl="7" algn="ctr" rtl="0">
              <a:spcBef>
                <a:spcPts val="0"/>
              </a:spcBef>
              <a:spcAft>
                <a:spcPts val="0"/>
              </a:spcAft>
              <a:buSzPts val="1400"/>
              <a:buNone/>
              <a:defRPr/>
            </a:lvl8pPr>
            <a:lvl9pPr lvl="8" algn="ctr" rtl="0">
              <a:spcBef>
                <a:spcPts val="0"/>
              </a:spcBef>
              <a:spcAft>
                <a:spcPts val="0"/>
              </a:spcAft>
              <a:buSzPts val="1400"/>
              <a:buNone/>
              <a:defRPr/>
            </a:lvl9pPr>
          </a:lstStyle>
          <a:p>
            <a:endParaRPr/>
          </a:p>
        </p:txBody>
      </p:sp>
      <p:cxnSp>
        <p:nvCxnSpPr>
          <p:cNvPr id="116" name="Google Shape;116;p15"/>
          <p:cNvCxnSpPr/>
          <p:nvPr/>
        </p:nvCxnSpPr>
        <p:spPr>
          <a:xfrm>
            <a:off x="-72550" y="27410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117" name="Google Shape;117;p15"/>
          <p:cNvCxnSpPr/>
          <p:nvPr/>
        </p:nvCxnSpPr>
        <p:spPr>
          <a:xfrm>
            <a:off x="-72550" y="4877450"/>
            <a:ext cx="9287400" cy="0"/>
          </a:xfrm>
          <a:prstGeom prst="straightConnector1">
            <a:avLst/>
          </a:prstGeom>
          <a:noFill/>
          <a:ln w="28575" cap="flat" cmpd="sng">
            <a:solidFill>
              <a:schemeClr val="accent1"/>
            </a:solidFill>
            <a:prstDash val="solid"/>
            <a:round/>
            <a:headEnd type="none" w="med" len="med"/>
            <a:tailEnd type="none" w="med" len="med"/>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ackground">
  <p:cSld name="CUSTOM_10">
    <p:spTree>
      <p:nvGrpSpPr>
        <p:cNvPr id="1" name="Shape 449"/>
        <p:cNvGrpSpPr/>
        <p:nvPr/>
      </p:nvGrpSpPr>
      <p:grpSpPr>
        <a:xfrm>
          <a:off x="0" y="0"/>
          <a:ext cx="0" cy="0"/>
          <a:chOff x="0" y="0"/>
          <a:chExt cx="0" cy="0"/>
        </a:xfrm>
      </p:grpSpPr>
      <p:cxnSp>
        <p:nvCxnSpPr>
          <p:cNvPr id="450" name="Google Shape;450;p50"/>
          <p:cNvCxnSpPr/>
          <p:nvPr/>
        </p:nvCxnSpPr>
        <p:spPr>
          <a:xfrm>
            <a:off x="-72550" y="487745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451" name="Google Shape;451;p50"/>
          <p:cNvCxnSpPr/>
          <p:nvPr/>
        </p:nvCxnSpPr>
        <p:spPr>
          <a:xfrm>
            <a:off x="-72550" y="274100"/>
            <a:ext cx="9287400" cy="0"/>
          </a:xfrm>
          <a:prstGeom prst="straightConnector1">
            <a:avLst/>
          </a:prstGeom>
          <a:noFill/>
          <a:ln w="28575" cap="flat" cmpd="sng">
            <a:solidFill>
              <a:schemeClr val="accent1"/>
            </a:solidFill>
            <a:prstDash val="solid"/>
            <a:round/>
            <a:headEnd type="none" w="med" len="med"/>
            <a:tailEnd type="none" w="med" len="med"/>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ackground 1">
  <p:cSld name="CUSTOM_10_1">
    <p:spTree>
      <p:nvGrpSpPr>
        <p:cNvPr id="1" name="Shape 452"/>
        <p:cNvGrpSpPr/>
        <p:nvPr/>
      </p:nvGrpSpPr>
      <p:grpSpPr>
        <a:xfrm>
          <a:off x="0" y="0"/>
          <a:ext cx="0" cy="0"/>
          <a:chOff x="0" y="0"/>
          <a:chExt cx="0" cy="0"/>
        </a:xfrm>
      </p:grpSpPr>
      <p:cxnSp>
        <p:nvCxnSpPr>
          <p:cNvPr id="453" name="Google Shape;453;p51"/>
          <p:cNvCxnSpPr/>
          <p:nvPr/>
        </p:nvCxnSpPr>
        <p:spPr>
          <a:xfrm>
            <a:off x="-72550" y="487745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454" name="Google Shape;454;p51"/>
          <p:cNvCxnSpPr/>
          <p:nvPr/>
        </p:nvCxnSpPr>
        <p:spPr>
          <a:xfrm>
            <a:off x="-72550" y="27410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455" name="Google Shape;455;p51"/>
          <p:cNvCxnSpPr/>
          <p:nvPr/>
        </p:nvCxnSpPr>
        <p:spPr>
          <a:xfrm>
            <a:off x="7434175" y="-125600"/>
            <a:ext cx="1993200" cy="1330200"/>
          </a:xfrm>
          <a:prstGeom prst="curvedConnector3">
            <a:avLst>
              <a:gd name="adj1" fmla="val 50000"/>
            </a:avLst>
          </a:prstGeom>
          <a:noFill/>
          <a:ln w="28575" cap="flat" cmpd="sng">
            <a:solidFill>
              <a:schemeClr val="accent2"/>
            </a:solidFill>
            <a:prstDash val="solid"/>
            <a:round/>
            <a:headEnd type="none" w="med" len="med"/>
            <a:tailEnd type="none" w="med" len="med"/>
          </a:ln>
        </p:spPr>
      </p:cxnSp>
      <p:cxnSp>
        <p:nvCxnSpPr>
          <p:cNvPr id="456" name="Google Shape;456;p51"/>
          <p:cNvCxnSpPr/>
          <p:nvPr/>
        </p:nvCxnSpPr>
        <p:spPr>
          <a:xfrm>
            <a:off x="-147275" y="3943475"/>
            <a:ext cx="1993200" cy="1330200"/>
          </a:xfrm>
          <a:prstGeom prst="curvedConnector3">
            <a:avLst>
              <a:gd name="adj1" fmla="val 50000"/>
            </a:avLst>
          </a:prstGeom>
          <a:noFill/>
          <a:ln w="28575" cap="flat" cmpd="sng">
            <a:solidFill>
              <a:schemeClr val="accent2"/>
            </a:solidFill>
            <a:prstDash val="solid"/>
            <a:round/>
            <a:headEnd type="none" w="med" len="med"/>
            <a:tailEnd type="none" w="med" len="med"/>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ackground 2">
  <p:cSld name="CUSTOM_10_1_1">
    <p:spTree>
      <p:nvGrpSpPr>
        <p:cNvPr id="1" name="Shape 457"/>
        <p:cNvGrpSpPr/>
        <p:nvPr/>
      </p:nvGrpSpPr>
      <p:grpSpPr>
        <a:xfrm>
          <a:off x="0" y="0"/>
          <a:ext cx="0" cy="0"/>
          <a:chOff x="0" y="0"/>
          <a:chExt cx="0" cy="0"/>
        </a:xfrm>
      </p:grpSpPr>
      <p:cxnSp>
        <p:nvCxnSpPr>
          <p:cNvPr id="458" name="Google Shape;458;p52"/>
          <p:cNvCxnSpPr/>
          <p:nvPr/>
        </p:nvCxnSpPr>
        <p:spPr>
          <a:xfrm>
            <a:off x="-72550" y="487745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459" name="Google Shape;459;p52"/>
          <p:cNvCxnSpPr/>
          <p:nvPr/>
        </p:nvCxnSpPr>
        <p:spPr>
          <a:xfrm>
            <a:off x="-72550" y="27410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460" name="Google Shape;460;p52"/>
          <p:cNvCxnSpPr/>
          <p:nvPr/>
        </p:nvCxnSpPr>
        <p:spPr>
          <a:xfrm flipH="1">
            <a:off x="6772150" y="3663450"/>
            <a:ext cx="2823300" cy="1633200"/>
          </a:xfrm>
          <a:prstGeom prst="curvedConnector3">
            <a:avLst>
              <a:gd name="adj1" fmla="val 50000"/>
            </a:avLst>
          </a:prstGeom>
          <a:noFill/>
          <a:ln w="28575" cap="flat" cmpd="sng">
            <a:solidFill>
              <a:schemeClr val="accent2"/>
            </a:solidFill>
            <a:prstDash val="solid"/>
            <a:round/>
            <a:headEnd type="none" w="med" len="med"/>
            <a:tailEnd type="none" w="med" len="med"/>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ackground 3">
  <p:cSld name="CUSTOM_30">
    <p:spTree>
      <p:nvGrpSpPr>
        <p:cNvPr id="1" name="Shape 461"/>
        <p:cNvGrpSpPr/>
        <p:nvPr/>
      </p:nvGrpSpPr>
      <p:grpSpPr>
        <a:xfrm>
          <a:off x="0" y="0"/>
          <a:ext cx="0" cy="0"/>
          <a:chOff x="0" y="0"/>
          <a:chExt cx="0" cy="0"/>
        </a:xfrm>
      </p:grpSpPr>
      <p:cxnSp>
        <p:nvCxnSpPr>
          <p:cNvPr id="462" name="Google Shape;462;p53"/>
          <p:cNvCxnSpPr/>
          <p:nvPr/>
        </p:nvCxnSpPr>
        <p:spPr>
          <a:xfrm>
            <a:off x="-72550" y="27410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463" name="Google Shape;463;p53"/>
          <p:cNvCxnSpPr/>
          <p:nvPr/>
        </p:nvCxnSpPr>
        <p:spPr>
          <a:xfrm>
            <a:off x="-72550" y="4877450"/>
            <a:ext cx="9287400" cy="0"/>
          </a:xfrm>
          <a:prstGeom prst="straightConnector1">
            <a:avLst/>
          </a:prstGeom>
          <a:noFill/>
          <a:ln w="28575" cap="flat" cmpd="sng">
            <a:solidFill>
              <a:schemeClr val="accent1"/>
            </a:solidFill>
            <a:prstDash val="solid"/>
            <a:round/>
            <a:headEnd type="none" w="med" len="med"/>
            <a:tailEnd type="none" w="med" len="med"/>
          </a:ln>
        </p:spPr>
      </p:cxnSp>
      <p:cxnSp>
        <p:nvCxnSpPr>
          <p:cNvPr id="464" name="Google Shape;464;p53"/>
          <p:cNvCxnSpPr/>
          <p:nvPr/>
        </p:nvCxnSpPr>
        <p:spPr>
          <a:xfrm>
            <a:off x="-250225" y="4076450"/>
            <a:ext cx="1926900" cy="1161000"/>
          </a:xfrm>
          <a:prstGeom prst="curvedConnector3">
            <a:avLst>
              <a:gd name="adj1" fmla="val 50000"/>
            </a:avLst>
          </a:prstGeom>
          <a:noFill/>
          <a:ln w="28575" cap="flat" cmpd="sng">
            <a:solidFill>
              <a:schemeClr val="accent2"/>
            </a:solidFill>
            <a:prstDash val="solid"/>
            <a:round/>
            <a:headEnd type="none" w="med" len="med"/>
            <a:tailEnd type="none" w="med" len="med"/>
          </a:ln>
        </p:spPr>
      </p:cxnSp>
      <p:cxnSp>
        <p:nvCxnSpPr>
          <p:cNvPr id="465" name="Google Shape;465;p53"/>
          <p:cNvCxnSpPr/>
          <p:nvPr/>
        </p:nvCxnSpPr>
        <p:spPr>
          <a:xfrm>
            <a:off x="7441150" y="-48375"/>
            <a:ext cx="1926900" cy="1161000"/>
          </a:xfrm>
          <a:prstGeom prst="curvedConnector3">
            <a:avLst>
              <a:gd name="adj1" fmla="val 50000"/>
            </a:avLst>
          </a:prstGeom>
          <a:noFill/>
          <a:ln w="28575" cap="flat" cmpd="sng">
            <a:solidFill>
              <a:schemeClr val="accent2"/>
            </a:solidFill>
            <a:prstDash val="solid"/>
            <a:round/>
            <a:headEnd type="none" w="med" len="med"/>
            <a:tailEnd type="none" w="med" len="med"/>
          </a:ln>
        </p:spPr>
      </p:cxnSp>
      <p:cxnSp>
        <p:nvCxnSpPr>
          <p:cNvPr id="466" name="Google Shape;466;p53"/>
          <p:cNvCxnSpPr/>
          <p:nvPr/>
        </p:nvCxnSpPr>
        <p:spPr>
          <a:xfrm flipH="1">
            <a:off x="7454238" y="4053663"/>
            <a:ext cx="1926900" cy="1161000"/>
          </a:xfrm>
          <a:prstGeom prst="curvedConnector3">
            <a:avLst>
              <a:gd name="adj1" fmla="val 50000"/>
            </a:avLst>
          </a:prstGeom>
          <a:noFill/>
          <a:ln w="28575" cap="flat" cmpd="sng">
            <a:solidFill>
              <a:schemeClr val="accent2"/>
            </a:solidFill>
            <a:prstDash val="solid"/>
            <a:round/>
            <a:headEnd type="none" w="med" len="med"/>
            <a:tailEnd type="none" w="med" len="med"/>
          </a:ln>
        </p:spPr>
      </p:cxnSp>
      <p:cxnSp>
        <p:nvCxnSpPr>
          <p:cNvPr id="467" name="Google Shape;467;p53"/>
          <p:cNvCxnSpPr/>
          <p:nvPr/>
        </p:nvCxnSpPr>
        <p:spPr>
          <a:xfrm flipH="1">
            <a:off x="-237137" y="-71162"/>
            <a:ext cx="1926900" cy="1161000"/>
          </a:xfrm>
          <a:prstGeom prst="curvedConnector3">
            <a:avLst>
              <a:gd name="adj1" fmla="val 50000"/>
            </a:avLst>
          </a:prstGeom>
          <a:noFill/>
          <a:ln w="28575" cap="flat" cmpd="sng">
            <a:solidFill>
              <a:schemeClr val="accent2"/>
            </a:solidFill>
            <a:prstDash val="solid"/>
            <a:round/>
            <a:headEnd type="none" w="med" len="med"/>
            <a:tailEnd type="none" w="med" len="med"/>
          </a:ln>
        </p:spPr>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3225" y="445025"/>
            <a:ext cx="77175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3000"/>
              <a:buFont typeface="Vidaloka"/>
              <a:buNone/>
              <a:defRPr sz="3000">
                <a:solidFill>
                  <a:schemeClr val="dk1"/>
                </a:solidFill>
                <a:latin typeface="Vidaloka"/>
                <a:ea typeface="Vidaloka"/>
                <a:cs typeface="Vidaloka"/>
                <a:sym typeface="Vidaloka"/>
              </a:defRPr>
            </a:lvl1pPr>
            <a:lvl2pPr lvl="1">
              <a:spcBef>
                <a:spcPts val="0"/>
              </a:spcBef>
              <a:spcAft>
                <a:spcPts val="0"/>
              </a:spcAft>
              <a:buClr>
                <a:schemeClr val="dk1"/>
              </a:buClr>
              <a:buSzPts val="3000"/>
              <a:buNone/>
              <a:defRPr sz="3000" i="1">
                <a:solidFill>
                  <a:schemeClr val="dk1"/>
                </a:solidFill>
              </a:defRPr>
            </a:lvl2pPr>
            <a:lvl3pPr lvl="2">
              <a:spcBef>
                <a:spcPts val="0"/>
              </a:spcBef>
              <a:spcAft>
                <a:spcPts val="0"/>
              </a:spcAft>
              <a:buClr>
                <a:schemeClr val="dk1"/>
              </a:buClr>
              <a:buSzPts val="3000"/>
              <a:buNone/>
              <a:defRPr sz="3000" i="1">
                <a:solidFill>
                  <a:schemeClr val="dk1"/>
                </a:solidFill>
              </a:defRPr>
            </a:lvl3pPr>
            <a:lvl4pPr lvl="3">
              <a:spcBef>
                <a:spcPts val="0"/>
              </a:spcBef>
              <a:spcAft>
                <a:spcPts val="0"/>
              </a:spcAft>
              <a:buClr>
                <a:schemeClr val="dk1"/>
              </a:buClr>
              <a:buSzPts val="3000"/>
              <a:buNone/>
              <a:defRPr sz="3000" i="1">
                <a:solidFill>
                  <a:schemeClr val="dk1"/>
                </a:solidFill>
              </a:defRPr>
            </a:lvl4pPr>
            <a:lvl5pPr lvl="4">
              <a:spcBef>
                <a:spcPts val="0"/>
              </a:spcBef>
              <a:spcAft>
                <a:spcPts val="0"/>
              </a:spcAft>
              <a:buClr>
                <a:schemeClr val="dk1"/>
              </a:buClr>
              <a:buSzPts val="3000"/>
              <a:buNone/>
              <a:defRPr sz="3000" i="1">
                <a:solidFill>
                  <a:schemeClr val="dk1"/>
                </a:solidFill>
              </a:defRPr>
            </a:lvl5pPr>
            <a:lvl6pPr lvl="5">
              <a:spcBef>
                <a:spcPts val="0"/>
              </a:spcBef>
              <a:spcAft>
                <a:spcPts val="0"/>
              </a:spcAft>
              <a:buClr>
                <a:schemeClr val="dk1"/>
              </a:buClr>
              <a:buSzPts val="3000"/>
              <a:buNone/>
              <a:defRPr sz="3000" i="1">
                <a:solidFill>
                  <a:schemeClr val="dk1"/>
                </a:solidFill>
              </a:defRPr>
            </a:lvl6pPr>
            <a:lvl7pPr lvl="6">
              <a:spcBef>
                <a:spcPts val="0"/>
              </a:spcBef>
              <a:spcAft>
                <a:spcPts val="0"/>
              </a:spcAft>
              <a:buClr>
                <a:schemeClr val="dk1"/>
              </a:buClr>
              <a:buSzPts val="3000"/>
              <a:buNone/>
              <a:defRPr sz="3000" i="1">
                <a:solidFill>
                  <a:schemeClr val="dk1"/>
                </a:solidFill>
              </a:defRPr>
            </a:lvl7pPr>
            <a:lvl8pPr lvl="7">
              <a:spcBef>
                <a:spcPts val="0"/>
              </a:spcBef>
              <a:spcAft>
                <a:spcPts val="0"/>
              </a:spcAft>
              <a:buClr>
                <a:schemeClr val="dk1"/>
              </a:buClr>
              <a:buSzPts val="3000"/>
              <a:buNone/>
              <a:defRPr sz="3000" i="1">
                <a:solidFill>
                  <a:schemeClr val="dk1"/>
                </a:solidFill>
              </a:defRPr>
            </a:lvl8pPr>
            <a:lvl9pPr lvl="8">
              <a:spcBef>
                <a:spcPts val="0"/>
              </a:spcBef>
              <a:spcAft>
                <a:spcPts val="0"/>
              </a:spcAft>
              <a:buClr>
                <a:schemeClr val="dk1"/>
              </a:buClr>
              <a:buSzPts val="3000"/>
              <a:buNone/>
              <a:defRPr sz="3000" i="1">
                <a:solidFill>
                  <a:schemeClr val="dk1"/>
                </a:solidFill>
              </a:defRPr>
            </a:lvl9pPr>
          </a:lstStyle>
          <a:p>
            <a:endParaRPr/>
          </a:p>
        </p:txBody>
      </p:sp>
      <p:sp>
        <p:nvSpPr>
          <p:cNvPr id="7" name="Google Shape;7;p1"/>
          <p:cNvSpPr txBox="1">
            <a:spLocks noGrp="1"/>
          </p:cNvSpPr>
          <p:nvPr>
            <p:ph type="body" idx="1"/>
          </p:nvPr>
        </p:nvSpPr>
        <p:spPr>
          <a:xfrm>
            <a:off x="713250" y="1152475"/>
            <a:ext cx="77175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Font typeface="Montserrat"/>
              <a:buChar char="●"/>
              <a:defRPr sz="1800">
                <a:solidFill>
                  <a:schemeClr val="dk2"/>
                </a:solidFill>
                <a:latin typeface="Montserrat"/>
                <a:ea typeface="Montserrat"/>
                <a:cs typeface="Montserrat"/>
                <a:sym typeface="Montserrat"/>
              </a:defRPr>
            </a:lvl1pPr>
            <a:lvl2pPr marL="914400" lvl="1"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2pPr>
            <a:lvl3pPr marL="1371600" lvl="2"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3pPr>
            <a:lvl4pPr marL="1828800" lvl="3"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4pPr>
            <a:lvl5pPr marL="2286000" lvl="4"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5pPr>
            <a:lvl6pPr marL="2743200" lvl="5"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6pPr>
            <a:lvl7pPr marL="3200400" lvl="6"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7pPr>
            <a:lvl8pPr marL="3657600" lvl="7"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8pPr>
            <a:lvl9pPr marL="4114800" lvl="8" indent="-317500">
              <a:lnSpc>
                <a:spcPct val="115000"/>
              </a:lnSpc>
              <a:spcBef>
                <a:spcPts val="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8" r:id="rId2"/>
    <p:sldLayoutId id="2147483661" r:id="rId3"/>
    <p:sldLayoutId id="2147483696" r:id="rId4"/>
    <p:sldLayoutId id="2147483697" r:id="rId5"/>
    <p:sldLayoutId id="2147483698" r:id="rId6"/>
    <p:sldLayoutId id="2147483699" r:id="rId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81"/>
        <p:cNvGrpSpPr/>
        <p:nvPr/>
      </p:nvGrpSpPr>
      <p:grpSpPr>
        <a:xfrm>
          <a:off x="0" y="0"/>
          <a:ext cx="0" cy="0"/>
          <a:chOff x="0" y="0"/>
          <a:chExt cx="0" cy="0"/>
        </a:xfrm>
      </p:grpSpPr>
      <p:sp>
        <p:nvSpPr>
          <p:cNvPr id="482" name="Google Shape;482;p59"/>
          <p:cNvSpPr txBox="1">
            <a:spLocks noGrp="1"/>
          </p:cNvSpPr>
          <p:nvPr>
            <p:ph type="ctrTitle"/>
          </p:nvPr>
        </p:nvSpPr>
        <p:spPr>
          <a:xfrm>
            <a:off x="1236746" y="2095018"/>
            <a:ext cx="7064100" cy="1363105"/>
          </a:xfrm>
          <a:prstGeom prst="rect">
            <a:avLst/>
          </a:prstGeom>
        </p:spPr>
        <p:txBody>
          <a:bodyPr spcFirstLastPara="1" wrap="square" lIns="91425" tIns="91425" rIns="91425" bIns="91425" anchor="b" anchorCtr="0">
            <a:noAutofit/>
          </a:bodyPr>
          <a:lstStyle/>
          <a:p>
            <a:pPr lvl="0"/>
            <a:r>
              <a:rPr lang="en-US" sz="3600" smtClean="0"/>
              <a:t>Module and Code: </a:t>
            </a:r>
            <a:r>
              <a:rPr lang="en-US" sz="3600"/>
              <a:t>Managing People </a:t>
            </a:r>
            <a:r>
              <a:rPr lang="en-US" sz="3600" smtClean="0"/>
              <a:t>LCBB5004</a:t>
            </a:r>
            <a:br>
              <a:rPr lang="en-US" sz="3600" smtClean="0"/>
            </a:br>
            <a:r>
              <a:rPr lang="en-US" sz="3600" smtClean="0"/>
              <a:t/>
            </a:r>
            <a:br>
              <a:rPr lang="en-US" sz="3600" smtClean="0"/>
            </a:br>
            <a:r>
              <a:rPr lang="en-US" sz="2800" smtClean="0"/>
              <a:t>Individual Presentation</a:t>
            </a:r>
            <a:endParaRPr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82"/>
                                        </p:tgtEl>
                                        <p:attrNameLst>
                                          <p:attrName>style.visibility</p:attrName>
                                        </p:attrNameLst>
                                      </p:cBhvr>
                                      <p:to>
                                        <p:strVal val="visible"/>
                                      </p:to>
                                    </p:set>
                                    <p:anim calcmode="lin" valueType="num">
                                      <p:cBhvr additive="base">
                                        <p:cTn id="7" dur="1000"/>
                                        <p:tgtEl>
                                          <p:spTgt spid="48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sp>
        <p:nvSpPr>
          <p:cNvPr id="534" name="Google Shape;534;p63"/>
          <p:cNvSpPr txBox="1">
            <a:spLocks noGrp="1"/>
          </p:cNvSpPr>
          <p:nvPr>
            <p:ph type="title"/>
          </p:nvPr>
        </p:nvSpPr>
        <p:spPr>
          <a:xfrm>
            <a:off x="2493627" y="515325"/>
            <a:ext cx="4323000" cy="497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mtClean="0"/>
              <a:t>Table of C</a:t>
            </a:r>
            <a:r>
              <a:rPr lang="en-US" smtClean="0"/>
              <a:t>o</a:t>
            </a:r>
            <a:r>
              <a:rPr lang="en" smtClean="0"/>
              <a:t>ntents </a:t>
            </a:r>
            <a:endParaRPr/>
          </a:p>
        </p:txBody>
      </p:sp>
      <p:sp>
        <p:nvSpPr>
          <p:cNvPr id="535" name="Google Shape;535;p63"/>
          <p:cNvSpPr txBox="1">
            <a:spLocks noGrp="1"/>
          </p:cNvSpPr>
          <p:nvPr>
            <p:ph type="subTitle" idx="1"/>
          </p:nvPr>
        </p:nvSpPr>
        <p:spPr>
          <a:xfrm>
            <a:off x="1385458" y="1287890"/>
            <a:ext cx="6691743" cy="3020874"/>
          </a:xfrm>
          <a:prstGeom prst="rect">
            <a:avLst/>
          </a:prstGeom>
        </p:spPr>
        <p:txBody>
          <a:bodyPr spcFirstLastPara="1" wrap="square" lIns="91425" tIns="91425" rIns="91425" bIns="91425" anchor="t" anchorCtr="0">
            <a:noAutofit/>
          </a:bodyPr>
          <a:lstStyle/>
          <a:p>
            <a:pPr marL="285750" lvl="0" indent="-285750" algn="just">
              <a:lnSpc>
                <a:spcPct val="150000"/>
              </a:lnSpc>
              <a:spcAft>
                <a:spcPts val="1200"/>
              </a:spcAft>
              <a:buFont typeface="Arial" panose="020B0604020202020204" pitchFamily="34" charset="0"/>
              <a:buChar char="•"/>
            </a:pPr>
            <a:r>
              <a:rPr lang="en-US" sz="1200"/>
              <a:t>Introduction	</a:t>
            </a:r>
          </a:p>
          <a:p>
            <a:pPr marL="285750" lvl="0" indent="-285750" algn="just">
              <a:lnSpc>
                <a:spcPct val="150000"/>
              </a:lnSpc>
              <a:spcAft>
                <a:spcPts val="1200"/>
              </a:spcAft>
              <a:buFont typeface="Arial" panose="020B0604020202020204" pitchFamily="34" charset="0"/>
              <a:buChar char="•"/>
            </a:pPr>
            <a:r>
              <a:rPr lang="en-US" sz="1200"/>
              <a:t>The Importance of Technology in Training and Development	</a:t>
            </a:r>
          </a:p>
          <a:p>
            <a:pPr marL="285750" lvl="0" indent="-285750" algn="just">
              <a:lnSpc>
                <a:spcPct val="150000"/>
              </a:lnSpc>
              <a:spcAft>
                <a:spcPts val="1200"/>
              </a:spcAft>
              <a:buFont typeface="Arial" panose="020B0604020202020204" pitchFamily="34" charset="0"/>
              <a:buChar char="•"/>
            </a:pPr>
            <a:r>
              <a:rPr lang="en-US" sz="1200"/>
              <a:t>The Benefits of Technology-based Training Programmes for </a:t>
            </a:r>
            <a:r>
              <a:rPr lang="en-US" sz="1200" smtClean="0"/>
              <a:t>Employees</a:t>
            </a:r>
            <a:endParaRPr lang="en-US" sz="1200"/>
          </a:p>
          <a:p>
            <a:pPr marL="285750" lvl="0" indent="-285750" algn="just">
              <a:lnSpc>
                <a:spcPct val="150000"/>
              </a:lnSpc>
              <a:spcAft>
                <a:spcPts val="1200"/>
              </a:spcAft>
              <a:buFont typeface="Arial" panose="020B0604020202020204" pitchFamily="34" charset="0"/>
              <a:buChar char="•"/>
            </a:pPr>
            <a:r>
              <a:rPr lang="en-US" sz="1200"/>
              <a:t>The Benefits of Technology-based Training Programmes for </a:t>
            </a:r>
            <a:r>
              <a:rPr lang="en-US" sz="1200" smtClean="0"/>
              <a:t>Employers</a:t>
            </a:r>
            <a:endParaRPr lang="en-US" sz="1200"/>
          </a:p>
          <a:p>
            <a:pPr marL="285750" lvl="0" indent="-285750" algn="just">
              <a:lnSpc>
                <a:spcPct val="150000"/>
              </a:lnSpc>
              <a:spcAft>
                <a:spcPts val="1200"/>
              </a:spcAft>
              <a:buFont typeface="Arial" panose="020B0604020202020204" pitchFamily="34" charset="0"/>
              <a:buChar char="•"/>
            </a:pPr>
            <a:r>
              <a:rPr lang="en-US" sz="1200"/>
              <a:t>Conclusion	</a:t>
            </a:r>
          </a:p>
          <a:p>
            <a:pPr marL="285750" lvl="0" indent="-285750" algn="just">
              <a:lnSpc>
                <a:spcPct val="150000"/>
              </a:lnSpc>
              <a:spcAft>
                <a:spcPts val="1200"/>
              </a:spcAft>
              <a:buFont typeface="Arial" panose="020B0604020202020204" pitchFamily="34" charset="0"/>
              <a:buChar char="•"/>
            </a:pPr>
            <a:r>
              <a:rPr lang="en-US" sz="1200"/>
              <a:t>References</a:t>
            </a:r>
            <a:r>
              <a:rPr lang="en-US" sz="1400"/>
              <a: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sp>
        <p:nvSpPr>
          <p:cNvPr id="534" name="Google Shape;534;p63"/>
          <p:cNvSpPr txBox="1">
            <a:spLocks noGrp="1"/>
          </p:cNvSpPr>
          <p:nvPr>
            <p:ph type="title"/>
          </p:nvPr>
        </p:nvSpPr>
        <p:spPr>
          <a:xfrm>
            <a:off x="2493627" y="515325"/>
            <a:ext cx="4323000" cy="497700"/>
          </a:xfrm>
          <a:prstGeom prst="rect">
            <a:avLst/>
          </a:prstGeom>
        </p:spPr>
        <p:txBody>
          <a:bodyPr spcFirstLastPara="1" wrap="square" lIns="91425" tIns="91425" rIns="91425" bIns="91425" anchor="t" anchorCtr="0">
            <a:noAutofit/>
          </a:bodyPr>
          <a:lstStyle/>
          <a:p>
            <a:pPr lvl="0"/>
            <a:r>
              <a:rPr lang="en-US" sz="3200"/>
              <a:t>Introduction</a:t>
            </a:r>
            <a:endParaRPr/>
          </a:p>
        </p:txBody>
      </p:sp>
      <p:sp>
        <p:nvSpPr>
          <p:cNvPr id="535" name="Google Shape;535;p63"/>
          <p:cNvSpPr txBox="1">
            <a:spLocks noGrp="1"/>
          </p:cNvSpPr>
          <p:nvPr>
            <p:ph type="subTitle" idx="1"/>
          </p:nvPr>
        </p:nvSpPr>
        <p:spPr>
          <a:xfrm>
            <a:off x="511698" y="1281887"/>
            <a:ext cx="4283822" cy="3020874"/>
          </a:xfrm>
          <a:prstGeom prst="rect">
            <a:avLst/>
          </a:prstGeom>
        </p:spPr>
        <p:txBody>
          <a:bodyPr spcFirstLastPara="1" wrap="square" lIns="91425" tIns="91425" rIns="91425" bIns="91425" anchor="t" anchorCtr="0">
            <a:noAutofit/>
          </a:bodyPr>
          <a:lstStyle/>
          <a:p>
            <a:pPr marL="285750" lvl="0" indent="-285750" algn="just">
              <a:lnSpc>
                <a:spcPct val="150000"/>
              </a:lnSpc>
              <a:spcAft>
                <a:spcPts val="1200"/>
              </a:spcAft>
              <a:buFont typeface="Arial" panose="020B0604020202020204" pitchFamily="34" charset="0"/>
              <a:buChar char="•"/>
            </a:pPr>
            <a:r>
              <a:rPr lang="en-US" sz="1200"/>
              <a:t>Technology use in training and development is no longer an option but a requirement for any firm willing to remain competitive in modern markets and match the evolving </a:t>
            </a:r>
            <a:r>
              <a:rPr lang="en-US" sz="1200"/>
              <a:t>expectations</a:t>
            </a:r>
            <a:r>
              <a:rPr lang="en-US" sz="1200" smtClean="0"/>
              <a:t>.</a:t>
            </a:r>
          </a:p>
          <a:p>
            <a:pPr marL="285750" lvl="0" indent="-285750" algn="just">
              <a:lnSpc>
                <a:spcPct val="150000"/>
              </a:lnSpc>
              <a:spcAft>
                <a:spcPts val="1200"/>
              </a:spcAft>
              <a:buFont typeface="Arial" panose="020B0604020202020204" pitchFamily="34" charset="0"/>
              <a:buChar char="•"/>
            </a:pPr>
            <a:r>
              <a:rPr lang="en-US" sz="1200" smtClean="0"/>
              <a:t>The </a:t>
            </a:r>
            <a:r>
              <a:rPr lang="en-US" sz="1200"/>
              <a:t>aim of the study is to shed some light on how technological progress is changing the face of corporate learning and development, therefore posing new possibilities and threats for the business that takes seriously the cultivation of a talented and flexible workforce.</a:t>
            </a:r>
          </a:p>
          <a:p>
            <a:pPr marL="285750" lvl="0" indent="-285750" algn="just">
              <a:lnSpc>
                <a:spcPct val="150000"/>
              </a:lnSpc>
              <a:spcAft>
                <a:spcPts val="1200"/>
              </a:spcAft>
              <a:buFont typeface="Arial" panose="020B0604020202020204" pitchFamily="34" charset="0"/>
              <a:buChar char="•"/>
            </a:pPr>
            <a:endParaRPr lang="en-US" sz="1200"/>
          </a:p>
        </p:txBody>
      </p:sp>
      <p:pic>
        <p:nvPicPr>
          <p:cNvPr id="2050" name="Picture 2" descr="The Power of Technology in Employee Training: Why Traditional Methods Fall  Sho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3015" y="1608049"/>
            <a:ext cx="3308985" cy="2205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99549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sp>
        <p:nvSpPr>
          <p:cNvPr id="534" name="Google Shape;534;p63"/>
          <p:cNvSpPr txBox="1">
            <a:spLocks noGrp="1"/>
          </p:cNvSpPr>
          <p:nvPr>
            <p:ph type="title"/>
          </p:nvPr>
        </p:nvSpPr>
        <p:spPr>
          <a:xfrm>
            <a:off x="386080" y="393405"/>
            <a:ext cx="8534400" cy="497700"/>
          </a:xfrm>
          <a:prstGeom prst="rect">
            <a:avLst/>
          </a:prstGeom>
        </p:spPr>
        <p:txBody>
          <a:bodyPr spcFirstLastPara="1" wrap="square" lIns="91425" tIns="91425" rIns="91425" bIns="91425" anchor="t" anchorCtr="0">
            <a:noAutofit/>
          </a:bodyPr>
          <a:lstStyle/>
          <a:p>
            <a:pPr lvl="0"/>
            <a:r>
              <a:rPr lang="en-US" sz="3200"/>
              <a:t>The Importance of Technology in Training and Development</a:t>
            </a:r>
            <a:endParaRPr/>
          </a:p>
        </p:txBody>
      </p:sp>
      <p:sp>
        <p:nvSpPr>
          <p:cNvPr id="535" name="Google Shape;535;p63"/>
          <p:cNvSpPr txBox="1">
            <a:spLocks noGrp="1"/>
          </p:cNvSpPr>
          <p:nvPr>
            <p:ph type="subTitle" idx="1"/>
          </p:nvPr>
        </p:nvSpPr>
        <p:spPr>
          <a:xfrm>
            <a:off x="457200" y="1435941"/>
            <a:ext cx="4876800" cy="3020874"/>
          </a:xfrm>
          <a:prstGeom prst="rect">
            <a:avLst/>
          </a:prstGeom>
        </p:spPr>
        <p:txBody>
          <a:bodyPr spcFirstLastPara="1" wrap="square" lIns="91425" tIns="91425" rIns="91425" bIns="91425" anchor="t" anchorCtr="0">
            <a:noAutofit/>
          </a:bodyPr>
          <a:lstStyle/>
          <a:p>
            <a:pPr marL="285750" lvl="0" indent="-285750" algn="just">
              <a:lnSpc>
                <a:spcPct val="150000"/>
              </a:lnSpc>
              <a:spcAft>
                <a:spcPts val="1200"/>
              </a:spcAft>
              <a:buFont typeface="Arial" panose="020B0604020202020204" pitchFamily="34" charset="0"/>
              <a:buChar char="•"/>
            </a:pPr>
            <a:r>
              <a:rPr lang="en-US" sz="1200" smtClean="0"/>
              <a:t>Employees </a:t>
            </a:r>
            <a:r>
              <a:rPr lang="en-US" sz="1200"/>
              <a:t>now have 24/7 access to training materials due to e-learning platforms, mobile learning apps, and virtual classrooms</a:t>
            </a:r>
            <a:r>
              <a:rPr lang="en-US" sz="1200"/>
              <a:t>. </a:t>
            </a:r>
            <a:endParaRPr lang="en-US" sz="1200" smtClean="0"/>
          </a:p>
          <a:p>
            <a:pPr marL="285750" lvl="0" indent="-285750" algn="just">
              <a:lnSpc>
                <a:spcPct val="150000"/>
              </a:lnSpc>
              <a:spcAft>
                <a:spcPts val="1200"/>
              </a:spcAft>
              <a:buFont typeface="Arial" panose="020B0604020202020204" pitchFamily="34" charset="0"/>
              <a:buChar char="•"/>
            </a:pPr>
            <a:r>
              <a:rPr lang="en-US" sz="1200" smtClean="0"/>
              <a:t>57</a:t>
            </a:r>
            <a:r>
              <a:rPr lang="en-US" sz="1200"/>
              <a:t>% of learning and development professionals anticipate increasing their expenditure on online learning in the near future (Rachmad, 2019</a:t>
            </a:r>
            <a:r>
              <a:rPr lang="en-US" sz="1200"/>
              <a:t>). </a:t>
            </a:r>
            <a:endParaRPr lang="en-US" sz="1200" smtClean="0"/>
          </a:p>
          <a:p>
            <a:pPr marL="285750" lvl="0" indent="-285750" algn="just">
              <a:lnSpc>
                <a:spcPct val="150000"/>
              </a:lnSpc>
              <a:spcAft>
                <a:spcPts val="1200"/>
              </a:spcAft>
              <a:buFont typeface="Arial" panose="020B0604020202020204" pitchFamily="34" charset="0"/>
              <a:buChar char="•"/>
            </a:pPr>
            <a:r>
              <a:rPr lang="en-US" sz="1200" smtClean="0"/>
              <a:t>VR </a:t>
            </a:r>
            <a:r>
              <a:rPr lang="en-US" sz="1200"/>
              <a:t>simulations have several applications in healthcare, such as providing a risk-free environment for specialists to practise complex procedures (Markova, et al., 2019</a:t>
            </a:r>
            <a:r>
              <a:rPr lang="en-US" sz="1200"/>
              <a:t>). </a:t>
            </a:r>
            <a:endParaRPr lang="en-US" sz="1200"/>
          </a:p>
        </p:txBody>
      </p:sp>
      <p:pic>
        <p:nvPicPr>
          <p:cNvPr id="7170" name="Picture 2" descr="7 Types of Training Programs That Should Now Be Converted to eLearning"/>
          <p:cNvPicPr>
            <a:picLocks noChangeAspect="1" noChangeArrowheads="1"/>
          </p:cNvPicPr>
          <p:nvPr/>
        </p:nvPicPr>
        <p:blipFill rotWithShape="1">
          <a:blip r:embed="rId3">
            <a:extLst>
              <a:ext uri="{28A0092B-C50C-407E-A947-70E740481C1C}">
                <a14:useLocalDpi xmlns:a14="http://schemas.microsoft.com/office/drawing/2010/main" val="0"/>
              </a:ext>
            </a:extLst>
          </a:blip>
          <a:srcRect t="24421" r="283" b="9822"/>
          <a:stretch/>
        </p:blipFill>
        <p:spPr bwMode="auto">
          <a:xfrm>
            <a:off x="5553365" y="1691594"/>
            <a:ext cx="2970875" cy="2509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90712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sp>
        <p:nvSpPr>
          <p:cNvPr id="534" name="Google Shape;534;p63"/>
          <p:cNvSpPr txBox="1">
            <a:spLocks noGrp="1"/>
          </p:cNvSpPr>
          <p:nvPr>
            <p:ph type="title"/>
          </p:nvPr>
        </p:nvSpPr>
        <p:spPr>
          <a:xfrm>
            <a:off x="386080" y="393405"/>
            <a:ext cx="8534400" cy="497700"/>
          </a:xfrm>
          <a:prstGeom prst="rect">
            <a:avLst/>
          </a:prstGeom>
        </p:spPr>
        <p:txBody>
          <a:bodyPr spcFirstLastPara="1" wrap="square" lIns="91425" tIns="91425" rIns="91425" bIns="91425" anchor="t" anchorCtr="0">
            <a:noAutofit/>
          </a:bodyPr>
          <a:lstStyle/>
          <a:p>
            <a:pPr lvl="0"/>
            <a:r>
              <a:rPr lang="en-US" sz="3200"/>
              <a:t>The Importance of Technology in Training and </a:t>
            </a:r>
            <a:r>
              <a:rPr lang="en-US" sz="3200" smtClean="0"/>
              <a:t>Development (contd.,)</a:t>
            </a:r>
            <a:endParaRPr/>
          </a:p>
        </p:txBody>
      </p:sp>
      <p:sp>
        <p:nvSpPr>
          <p:cNvPr id="535" name="Google Shape;535;p63"/>
          <p:cNvSpPr txBox="1">
            <a:spLocks noGrp="1"/>
          </p:cNvSpPr>
          <p:nvPr>
            <p:ph type="subTitle" idx="1"/>
          </p:nvPr>
        </p:nvSpPr>
        <p:spPr>
          <a:xfrm>
            <a:off x="314960" y="1438086"/>
            <a:ext cx="5140960" cy="3020874"/>
          </a:xfrm>
          <a:prstGeom prst="rect">
            <a:avLst/>
          </a:prstGeom>
        </p:spPr>
        <p:txBody>
          <a:bodyPr spcFirstLastPara="1" wrap="square" lIns="91425" tIns="91425" rIns="91425" bIns="91425" anchor="t" anchorCtr="0">
            <a:noAutofit/>
          </a:bodyPr>
          <a:lstStyle/>
          <a:p>
            <a:pPr marL="285750" lvl="0" indent="-285750" algn="just">
              <a:lnSpc>
                <a:spcPct val="150000"/>
              </a:lnSpc>
              <a:spcAft>
                <a:spcPts val="1200"/>
              </a:spcAft>
              <a:buFont typeface="Arial" panose="020B0604020202020204" pitchFamily="34" charset="0"/>
              <a:buChar char="•"/>
            </a:pPr>
            <a:r>
              <a:rPr lang="en-US" sz="1200" smtClean="0"/>
              <a:t>With </a:t>
            </a:r>
            <a:r>
              <a:rPr lang="en-US" sz="1200"/>
              <a:t>the help of these sophisticated instruments, people can now evaluate each user's progress, find out where they are lacking knowledge, and personalise our courses accordingly</a:t>
            </a:r>
            <a:r>
              <a:rPr lang="en-US" sz="1200"/>
              <a:t>. </a:t>
            </a:r>
            <a:endParaRPr lang="en-US" sz="1200" smtClean="0"/>
          </a:p>
          <a:p>
            <a:pPr marL="285750" lvl="0" indent="-285750" algn="just">
              <a:lnSpc>
                <a:spcPct val="150000"/>
              </a:lnSpc>
              <a:spcAft>
                <a:spcPts val="1200"/>
              </a:spcAft>
              <a:buFont typeface="Arial" panose="020B0604020202020204" pitchFamily="34" charset="0"/>
              <a:buChar char="•"/>
            </a:pPr>
            <a:r>
              <a:rPr lang="en-US" sz="1200" smtClean="0"/>
              <a:t>Training </a:t>
            </a:r>
            <a:r>
              <a:rPr lang="en-US" sz="1200"/>
              <a:t>programs can be evaluated for efficacy and insights can be gleaned for ongoing enhancement with the help of advanced analytics tools</a:t>
            </a:r>
            <a:r>
              <a:rPr lang="en-US" sz="1200"/>
              <a:t>. </a:t>
            </a:r>
            <a:endParaRPr lang="en-US" sz="1200" smtClean="0"/>
          </a:p>
          <a:p>
            <a:pPr marL="285750" lvl="0" indent="-285750" algn="just">
              <a:lnSpc>
                <a:spcPct val="150000"/>
              </a:lnSpc>
              <a:spcAft>
                <a:spcPts val="1200"/>
              </a:spcAft>
              <a:buFont typeface="Arial" panose="020B0604020202020204" pitchFamily="34" charset="0"/>
              <a:buChar char="•"/>
            </a:pPr>
            <a:r>
              <a:rPr lang="en-US" sz="1200" smtClean="0"/>
              <a:t>Companies </a:t>
            </a:r>
            <a:r>
              <a:rPr lang="en-US" sz="1200"/>
              <a:t>may better meet the requirements of their employees and achieve their business goals by using data to optimise their training content, delivery methods, and L&amp;D initiatives as a whole.</a:t>
            </a:r>
          </a:p>
          <a:p>
            <a:pPr marL="285750" lvl="0" indent="-285750" algn="just">
              <a:lnSpc>
                <a:spcPct val="150000"/>
              </a:lnSpc>
              <a:spcAft>
                <a:spcPts val="1200"/>
              </a:spcAft>
              <a:buFont typeface="Arial" panose="020B0604020202020204" pitchFamily="34" charset="0"/>
              <a:buChar char="•"/>
            </a:pPr>
            <a:endParaRPr lang="en-US" sz="120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t="11457" r="8481"/>
          <a:stretch/>
        </p:blipFill>
        <p:spPr>
          <a:xfrm>
            <a:off x="5529133" y="1838126"/>
            <a:ext cx="3391347" cy="2220794"/>
          </a:xfrm>
          <a:prstGeom prst="rect">
            <a:avLst/>
          </a:prstGeom>
        </p:spPr>
      </p:pic>
    </p:spTree>
    <p:extLst>
      <p:ext uri="{BB962C8B-B14F-4D97-AF65-F5344CB8AC3E}">
        <p14:creationId xmlns:p14="http://schemas.microsoft.com/office/powerpoint/2010/main" val="27051449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sp>
        <p:nvSpPr>
          <p:cNvPr id="534" name="Google Shape;534;p63"/>
          <p:cNvSpPr txBox="1">
            <a:spLocks noGrp="1"/>
          </p:cNvSpPr>
          <p:nvPr>
            <p:ph type="title"/>
          </p:nvPr>
        </p:nvSpPr>
        <p:spPr>
          <a:xfrm>
            <a:off x="386080" y="393405"/>
            <a:ext cx="8534400" cy="497700"/>
          </a:xfrm>
          <a:prstGeom prst="rect">
            <a:avLst/>
          </a:prstGeom>
        </p:spPr>
        <p:txBody>
          <a:bodyPr spcFirstLastPara="1" wrap="square" lIns="91425" tIns="91425" rIns="91425" bIns="91425" anchor="t" anchorCtr="0">
            <a:noAutofit/>
          </a:bodyPr>
          <a:lstStyle/>
          <a:p>
            <a:pPr lvl="0"/>
            <a:r>
              <a:rPr lang="en-US" sz="3200"/>
              <a:t>The Benefits of Technology-based Training Programmes for Employees</a:t>
            </a:r>
          </a:p>
        </p:txBody>
      </p:sp>
      <p:sp>
        <p:nvSpPr>
          <p:cNvPr id="535" name="Google Shape;535;p63"/>
          <p:cNvSpPr txBox="1">
            <a:spLocks noGrp="1"/>
          </p:cNvSpPr>
          <p:nvPr>
            <p:ph type="subTitle" idx="1"/>
          </p:nvPr>
        </p:nvSpPr>
        <p:spPr>
          <a:xfrm>
            <a:off x="641931" y="1759407"/>
            <a:ext cx="4641269" cy="3020874"/>
          </a:xfrm>
          <a:prstGeom prst="rect">
            <a:avLst/>
          </a:prstGeom>
        </p:spPr>
        <p:txBody>
          <a:bodyPr spcFirstLastPara="1" wrap="square" lIns="91425" tIns="91425" rIns="91425" bIns="91425" anchor="t" anchorCtr="0">
            <a:noAutofit/>
          </a:bodyPr>
          <a:lstStyle/>
          <a:p>
            <a:pPr marL="285750" lvl="0" indent="-285750" algn="just">
              <a:lnSpc>
                <a:spcPct val="150000"/>
              </a:lnSpc>
              <a:spcAft>
                <a:spcPts val="1200"/>
              </a:spcAft>
              <a:buFont typeface="Arial" panose="020B0604020202020204" pitchFamily="34" charset="0"/>
              <a:buChar char="•"/>
            </a:pPr>
            <a:r>
              <a:rPr lang="en-US" sz="1200" smtClean="0"/>
              <a:t>Immersive </a:t>
            </a:r>
            <a:r>
              <a:rPr lang="en-US" sz="1200"/>
              <a:t>technologies and gamification enhance engagement and interactivity</a:t>
            </a:r>
            <a:r>
              <a:rPr lang="en-US" sz="1200"/>
              <a:t>. </a:t>
            </a:r>
            <a:endParaRPr lang="en-US" sz="1200" smtClean="0"/>
          </a:p>
          <a:p>
            <a:pPr marL="285750" lvl="0" indent="-285750" algn="just">
              <a:lnSpc>
                <a:spcPct val="150000"/>
              </a:lnSpc>
              <a:spcAft>
                <a:spcPts val="1200"/>
              </a:spcAft>
              <a:buFont typeface="Arial" panose="020B0604020202020204" pitchFamily="34" charset="0"/>
              <a:buChar char="•"/>
            </a:pPr>
            <a:r>
              <a:rPr lang="en-US" sz="1200" smtClean="0"/>
              <a:t>Information </a:t>
            </a:r>
            <a:r>
              <a:rPr lang="en-US" sz="1200"/>
              <a:t>gleaned from data that allows for the enhancement of training programs and the creation of unique learning pathways</a:t>
            </a:r>
            <a:r>
              <a:rPr lang="en-US" sz="1200"/>
              <a:t>. </a:t>
            </a:r>
            <a:endParaRPr lang="en-US" sz="1200" smtClean="0"/>
          </a:p>
          <a:p>
            <a:pPr marL="285750" lvl="0" indent="-285750" algn="just">
              <a:lnSpc>
                <a:spcPct val="150000"/>
              </a:lnSpc>
              <a:spcAft>
                <a:spcPts val="1200"/>
              </a:spcAft>
              <a:buFont typeface="Arial" panose="020B0604020202020204" pitchFamily="34" charset="0"/>
              <a:buChar char="•"/>
            </a:pPr>
            <a:r>
              <a:rPr lang="en-US" sz="1200" smtClean="0"/>
              <a:t>As </a:t>
            </a:r>
            <a:r>
              <a:rPr lang="en-US" sz="1200"/>
              <a:t>a result of this worker learning at their own pace and convenience is made possible</a:t>
            </a:r>
            <a:r>
              <a:rPr lang="en-US" sz="1200"/>
              <a:t>. </a:t>
            </a:r>
            <a:endParaRPr lang="en-US" sz="1200" smtClean="0"/>
          </a:p>
          <a:p>
            <a:pPr marL="285750" lvl="0" indent="-285750" algn="just">
              <a:lnSpc>
                <a:spcPct val="150000"/>
              </a:lnSpc>
              <a:spcAft>
                <a:spcPts val="1200"/>
              </a:spcAft>
              <a:buFont typeface="Arial" panose="020B0604020202020204" pitchFamily="34" charset="0"/>
              <a:buChar char="•"/>
            </a:pPr>
            <a:endParaRPr lang="en-US" sz="120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25440" y="1931226"/>
            <a:ext cx="3322320" cy="1960054"/>
          </a:xfrm>
          <a:prstGeom prst="rect">
            <a:avLst/>
          </a:prstGeom>
        </p:spPr>
      </p:pic>
    </p:spTree>
    <p:extLst>
      <p:ext uri="{BB962C8B-B14F-4D97-AF65-F5344CB8AC3E}">
        <p14:creationId xmlns:p14="http://schemas.microsoft.com/office/powerpoint/2010/main" val="2002595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sp>
        <p:nvSpPr>
          <p:cNvPr id="534" name="Google Shape;534;p63"/>
          <p:cNvSpPr txBox="1">
            <a:spLocks noGrp="1"/>
          </p:cNvSpPr>
          <p:nvPr>
            <p:ph type="title"/>
          </p:nvPr>
        </p:nvSpPr>
        <p:spPr>
          <a:xfrm>
            <a:off x="386080" y="393405"/>
            <a:ext cx="8534400" cy="497700"/>
          </a:xfrm>
          <a:prstGeom prst="rect">
            <a:avLst/>
          </a:prstGeom>
        </p:spPr>
        <p:txBody>
          <a:bodyPr spcFirstLastPara="1" wrap="square" lIns="91425" tIns="91425" rIns="91425" bIns="91425" anchor="t" anchorCtr="0">
            <a:noAutofit/>
          </a:bodyPr>
          <a:lstStyle/>
          <a:p>
            <a:pPr lvl="0"/>
            <a:r>
              <a:rPr lang="en-US" sz="3200"/>
              <a:t>The Benefits of Technology-based Training Programmes for </a:t>
            </a:r>
            <a:r>
              <a:rPr lang="en-US" sz="3200" smtClean="0"/>
              <a:t>Employees (contd.,)</a:t>
            </a:r>
            <a:endParaRPr lang="en-US" sz="3200"/>
          </a:p>
        </p:txBody>
      </p:sp>
      <p:sp>
        <p:nvSpPr>
          <p:cNvPr id="535" name="Google Shape;535;p63"/>
          <p:cNvSpPr txBox="1">
            <a:spLocks noGrp="1"/>
          </p:cNvSpPr>
          <p:nvPr>
            <p:ph type="subTitle" idx="1"/>
          </p:nvPr>
        </p:nvSpPr>
        <p:spPr>
          <a:xfrm>
            <a:off x="680720" y="1607007"/>
            <a:ext cx="7945120" cy="3020874"/>
          </a:xfrm>
          <a:prstGeom prst="rect">
            <a:avLst/>
          </a:prstGeom>
        </p:spPr>
        <p:txBody>
          <a:bodyPr spcFirstLastPara="1" wrap="square" lIns="91425" tIns="91425" rIns="91425" bIns="91425" anchor="t" anchorCtr="0">
            <a:noAutofit/>
          </a:bodyPr>
          <a:lstStyle/>
          <a:p>
            <a:pPr marL="285750" lvl="0" indent="-285750" algn="just">
              <a:lnSpc>
                <a:spcPct val="150000"/>
              </a:lnSpc>
              <a:spcAft>
                <a:spcPts val="1200"/>
              </a:spcAft>
              <a:buFont typeface="Arial" panose="020B0604020202020204" pitchFamily="34" charset="0"/>
              <a:buChar char="•"/>
            </a:pPr>
            <a:r>
              <a:rPr lang="en-US" sz="1200" smtClean="0"/>
              <a:t>As </a:t>
            </a:r>
            <a:r>
              <a:rPr lang="en-US" sz="1200"/>
              <a:t>seen by IBM's digital learning platform, at any time, from any location, users have access to the platform's more than 300,000 courses</a:t>
            </a:r>
            <a:r>
              <a:rPr lang="en-US" sz="1200"/>
              <a:t>. </a:t>
            </a:r>
            <a:endParaRPr lang="en-US" sz="1200" smtClean="0"/>
          </a:p>
          <a:p>
            <a:pPr marL="285750" lvl="0" indent="-285750" algn="just">
              <a:lnSpc>
                <a:spcPct val="150000"/>
              </a:lnSpc>
              <a:spcAft>
                <a:spcPts val="1200"/>
              </a:spcAft>
              <a:buFont typeface="Arial" panose="020B0604020202020204" pitchFamily="34" charset="0"/>
              <a:buChar char="•"/>
            </a:pPr>
            <a:r>
              <a:rPr lang="en-US" sz="1200" smtClean="0"/>
              <a:t>It </a:t>
            </a:r>
            <a:r>
              <a:rPr lang="en-US" sz="1200"/>
              <a:t>is clear that the platform is user-friendly because 90% of IBM's employees use mobile devices to access business learning resources (Okbagaber, 2019</a:t>
            </a:r>
            <a:r>
              <a:rPr lang="en-US" sz="1200"/>
              <a:t>). </a:t>
            </a:r>
            <a:endParaRPr lang="en-US" sz="1200" smtClean="0"/>
          </a:p>
          <a:p>
            <a:pPr marL="285750" lvl="0" indent="-285750" algn="just">
              <a:lnSpc>
                <a:spcPct val="150000"/>
              </a:lnSpc>
              <a:spcAft>
                <a:spcPts val="1200"/>
              </a:spcAft>
              <a:buFont typeface="Arial" panose="020B0604020202020204" pitchFamily="34" charset="0"/>
              <a:buChar char="•"/>
            </a:pPr>
            <a:r>
              <a:rPr lang="en-US" sz="1200" smtClean="0"/>
              <a:t>A </a:t>
            </a:r>
            <a:r>
              <a:rPr lang="en-US" sz="1200"/>
              <a:t>30% higher retention rate was observed in personnel trained through VR compared to traditional methods, according to Walmart</a:t>
            </a:r>
            <a:r>
              <a:rPr lang="en-US" sz="1200"/>
              <a:t>. </a:t>
            </a:r>
            <a:endParaRPr lang="en-US" sz="1200" smtClean="0"/>
          </a:p>
          <a:p>
            <a:pPr marL="285750" lvl="0" indent="-285750" algn="just">
              <a:lnSpc>
                <a:spcPct val="150000"/>
              </a:lnSpc>
              <a:spcAft>
                <a:spcPts val="1200"/>
              </a:spcAft>
              <a:buFont typeface="Arial" panose="020B0604020202020204" pitchFamily="34" charset="0"/>
              <a:buChar char="•"/>
            </a:pPr>
            <a:r>
              <a:rPr lang="en-US" sz="1200" smtClean="0"/>
              <a:t>In </a:t>
            </a:r>
            <a:r>
              <a:rPr lang="en-US" sz="1200"/>
              <a:t>addition, test scores for 70% of employees who received VR training were higher than those for employees who received more conventional training (Kabir, et al., 2023).</a:t>
            </a:r>
          </a:p>
          <a:p>
            <a:pPr marL="285750" lvl="0" indent="-285750" algn="just">
              <a:lnSpc>
                <a:spcPct val="150000"/>
              </a:lnSpc>
              <a:spcAft>
                <a:spcPts val="1200"/>
              </a:spcAft>
              <a:buFont typeface="Arial" panose="020B0604020202020204" pitchFamily="34" charset="0"/>
              <a:buChar char="•"/>
            </a:pPr>
            <a:endParaRPr lang="en-US" sz="1200"/>
          </a:p>
        </p:txBody>
      </p:sp>
    </p:spTree>
    <p:extLst>
      <p:ext uri="{BB962C8B-B14F-4D97-AF65-F5344CB8AC3E}">
        <p14:creationId xmlns:p14="http://schemas.microsoft.com/office/powerpoint/2010/main" val="28796307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sp>
        <p:nvSpPr>
          <p:cNvPr id="534" name="Google Shape;534;p63"/>
          <p:cNvSpPr txBox="1">
            <a:spLocks noGrp="1"/>
          </p:cNvSpPr>
          <p:nvPr>
            <p:ph type="title"/>
          </p:nvPr>
        </p:nvSpPr>
        <p:spPr>
          <a:xfrm>
            <a:off x="386080" y="393405"/>
            <a:ext cx="8534400" cy="497700"/>
          </a:xfrm>
          <a:prstGeom prst="rect">
            <a:avLst/>
          </a:prstGeom>
        </p:spPr>
        <p:txBody>
          <a:bodyPr spcFirstLastPara="1" wrap="square" lIns="91425" tIns="91425" rIns="91425" bIns="91425" anchor="t" anchorCtr="0">
            <a:noAutofit/>
          </a:bodyPr>
          <a:lstStyle/>
          <a:p>
            <a:pPr lvl="0"/>
            <a:r>
              <a:rPr lang="en-US" sz="3200"/>
              <a:t>The Benefits of Technology-based Training Programmes for </a:t>
            </a:r>
            <a:r>
              <a:rPr lang="en-US" sz="3200" smtClean="0"/>
              <a:t>Employees (contd.,)</a:t>
            </a:r>
            <a:endParaRPr lang="en-US" sz="3200"/>
          </a:p>
        </p:txBody>
      </p:sp>
      <p:sp>
        <p:nvSpPr>
          <p:cNvPr id="535" name="Google Shape;535;p63"/>
          <p:cNvSpPr txBox="1">
            <a:spLocks noGrp="1"/>
          </p:cNvSpPr>
          <p:nvPr>
            <p:ph type="subTitle" idx="1"/>
          </p:nvPr>
        </p:nvSpPr>
        <p:spPr>
          <a:xfrm>
            <a:off x="553720" y="1617167"/>
            <a:ext cx="8199120" cy="3020874"/>
          </a:xfrm>
          <a:prstGeom prst="rect">
            <a:avLst/>
          </a:prstGeom>
        </p:spPr>
        <p:txBody>
          <a:bodyPr spcFirstLastPara="1" wrap="square" lIns="91425" tIns="91425" rIns="91425" bIns="91425" anchor="t" anchorCtr="0">
            <a:noAutofit/>
          </a:bodyPr>
          <a:lstStyle/>
          <a:p>
            <a:pPr marL="285750" lvl="0" indent="-285750" algn="just">
              <a:lnSpc>
                <a:spcPct val="150000"/>
              </a:lnSpc>
              <a:spcAft>
                <a:spcPts val="1200"/>
              </a:spcAft>
              <a:buFont typeface="Arial" panose="020B0604020202020204" pitchFamily="34" charset="0"/>
              <a:buChar char="•"/>
            </a:pPr>
            <a:r>
              <a:rPr lang="en-US" sz="1200" smtClean="0"/>
              <a:t>In </a:t>
            </a:r>
            <a:r>
              <a:rPr lang="en-US" sz="1200"/>
              <a:t>their Plantville game, players take on the role of plant managers and go through simulated scenarios, honing their skills in a safe, controlled setting</a:t>
            </a:r>
            <a:r>
              <a:rPr lang="en-US" sz="1200"/>
              <a:t>. </a:t>
            </a:r>
            <a:endParaRPr lang="en-US" sz="1200" smtClean="0"/>
          </a:p>
          <a:p>
            <a:pPr marL="285750" lvl="0" indent="-285750" algn="just">
              <a:lnSpc>
                <a:spcPct val="150000"/>
              </a:lnSpc>
              <a:spcAft>
                <a:spcPts val="1200"/>
              </a:spcAft>
              <a:buFont typeface="Arial" panose="020B0604020202020204" pitchFamily="34" charset="0"/>
              <a:buChar char="•"/>
            </a:pPr>
            <a:r>
              <a:rPr lang="en-US" sz="1200" smtClean="0"/>
              <a:t>There </a:t>
            </a:r>
            <a:r>
              <a:rPr lang="en-US" sz="1200"/>
              <a:t>was a considerable improvement in participants' self-confidence when it came to applying what they had learnt in real-life scenarios.</a:t>
            </a:r>
          </a:p>
          <a:p>
            <a:pPr marL="285750" lvl="0" indent="-285750" algn="just">
              <a:lnSpc>
                <a:spcPct val="150000"/>
              </a:lnSpc>
              <a:spcAft>
                <a:spcPts val="1200"/>
              </a:spcAft>
              <a:buFont typeface="Arial" panose="020B0604020202020204" pitchFamily="34" charset="0"/>
              <a:buChar char="•"/>
            </a:pPr>
            <a:r>
              <a:rPr lang="en-US" sz="1200" smtClean="0"/>
              <a:t>The </a:t>
            </a:r>
            <a:r>
              <a:rPr lang="en-US" sz="1200"/>
              <a:t>L&amp;D </a:t>
            </a:r>
            <a:r>
              <a:rPr lang="en-US" sz="1200" smtClean="0"/>
              <a:t>team at Airbub </a:t>
            </a:r>
            <a:r>
              <a:rPr lang="en-US" sz="1200"/>
              <a:t>is able to polish the course material and delivery techniques because of their learning management system, which monitors employee progress, preferences, and performance</a:t>
            </a:r>
            <a:r>
              <a:rPr lang="en-US" sz="1200"/>
              <a:t>. </a:t>
            </a:r>
            <a:endParaRPr lang="en-US" sz="1200" smtClean="0"/>
          </a:p>
          <a:p>
            <a:pPr marL="285750" lvl="0" indent="-285750" algn="just">
              <a:lnSpc>
                <a:spcPct val="150000"/>
              </a:lnSpc>
              <a:spcAft>
                <a:spcPts val="1200"/>
              </a:spcAft>
              <a:buFont typeface="Arial" panose="020B0604020202020204" pitchFamily="34" charset="0"/>
              <a:buChar char="•"/>
            </a:pPr>
            <a:r>
              <a:rPr lang="en-US" sz="1200" smtClean="0"/>
              <a:t>The </a:t>
            </a:r>
            <a:r>
              <a:rPr lang="en-US" sz="1200"/>
              <a:t>time it takes for new recruits to become proficient has been cut in half thanks to this data-driven strategy, and employee satisfaction with training programs has increased by 15% (Turnsek &amp; Ladkin, 2024</a:t>
            </a:r>
            <a:r>
              <a:rPr lang="en-US" sz="1200"/>
              <a:t>). </a:t>
            </a:r>
            <a:endParaRPr lang="en-US" sz="1200" smtClean="0"/>
          </a:p>
          <a:p>
            <a:pPr marL="285750" lvl="0" indent="-285750" algn="just">
              <a:lnSpc>
                <a:spcPct val="150000"/>
              </a:lnSpc>
              <a:spcAft>
                <a:spcPts val="1200"/>
              </a:spcAft>
              <a:buFont typeface="Arial" panose="020B0604020202020204" pitchFamily="34" charset="0"/>
              <a:buChar char="•"/>
            </a:pPr>
            <a:endParaRPr lang="en-US" sz="1200"/>
          </a:p>
        </p:txBody>
      </p:sp>
    </p:spTree>
    <p:extLst>
      <p:ext uri="{BB962C8B-B14F-4D97-AF65-F5344CB8AC3E}">
        <p14:creationId xmlns:p14="http://schemas.microsoft.com/office/powerpoint/2010/main" val="37030256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sp>
        <p:nvSpPr>
          <p:cNvPr id="534" name="Google Shape;534;p63"/>
          <p:cNvSpPr txBox="1">
            <a:spLocks noGrp="1"/>
          </p:cNvSpPr>
          <p:nvPr>
            <p:ph type="title"/>
          </p:nvPr>
        </p:nvSpPr>
        <p:spPr>
          <a:xfrm>
            <a:off x="386080" y="393405"/>
            <a:ext cx="8534400" cy="497700"/>
          </a:xfrm>
          <a:prstGeom prst="rect">
            <a:avLst/>
          </a:prstGeom>
        </p:spPr>
        <p:txBody>
          <a:bodyPr spcFirstLastPara="1" wrap="square" lIns="91425" tIns="91425" rIns="91425" bIns="91425" anchor="t" anchorCtr="0">
            <a:noAutofit/>
          </a:bodyPr>
          <a:lstStyle/>
          <a:p>
            <a:pPr lvl="0"/>
            <a:r>
              <a:rPr lang="en-US" sz="3200"/>
              <a:t>The Benefits of Technology-based Training Programmes for Employers</a:t>
            </a:r>
          </a:p>
        </p:txBody>
      </p:sp>
      <p:sp>
        <p:nvSpPr>
          <p:cNvPr id="535" name="Google Shape;535;p63"/>
          <p:cNvSpPr txBox="1">
            <a:spLocks noGrp="1"/>
          </p:cNvSpPr>
          <p:nvPr>
            <p:ph type="subTitle" idx="1"/>
          </p:nvPr>
        </p:nvSpPr>
        <p:spPr>
          <a:xfrm>
            <a:off x="386080" y="1617167"/>
            <a:ext cx="5069840" cy="3020874"/>
          </a:xfrm>
          <a:prstGeom prst="rect">
            <a:avLst/>
          </a:prstGeom>
        </p:spPr>
        <p:txBody>
          <a:bodyPr spcFirstLastPara="1" wrap="square" lIns="91425" tIns="91425" rIns="91425" bIns="91425" anchor="t" anchorCtr="0">
            <a:noAutofit/>
          </a:bodyPr>
          <a:lstStyle/>
          <a:p>
            <a:pPr marL="285750" lvl="0" indent="-285750" algn="just">
              <a:lnSpc>
                <a:spcPct val="150000"/>
              </a:lnSpc>
              <a:spcAft>
                <a:spcPts val="1200"/>
              </a:spcAft>
              <a:buFont typeface="Arial" panose="020B0604020202020204" pitchFamily="34" charset="0"/>
              <a:buChar char="•"/>
            </a:pPr>
            <a:r>
              <a:rPr lang="en-US" sz="1200" smtClean="0"/>
              <a:t>Training </a:t>
            </a:r>
            <a:r>
              <a:rPr lang="en-US" sz="1200"/>
              <a:t>strategies that are immersive have evidently increased productivity and performance among employees that has benefitted the company as a whole</a:t>
            </a:r>
            <a:r>
              <a:rPr lang="en-US" sz="1200"/>
              <a:t>. </a:t>
            </a:r>
            <a:endParaRPr lang="en-US" sz="1200" smtClean="0"/>
          </a:p>
          <a:p>
            <a:pPr marL="285750" lvl="0" indent="-285750" algn="just">
              <a:lnSpc>
                <a:spcPct val="150000"/>
              </a:lnSpc>
              <a:spcAft>
                <a:spcPts val="1200"/>
              </a:spcAft>
              <a:buFont typeface="Arial" panose="020B0604020202020204" pitchFamily="34" charset="0"/>
              <a:buChar char="•"/>
            </a:pPr>
            <a:r>
              <a:rPr lang="en-US" sz="1200" smtClean="0"/>
              <a:t>Management </a:t>
            </a:r>
            <a:r>
              <a:rPr lang="en-US" sz="1200"/>
              <a:t>of compliance and improved tracking lead to less administrative work and fewer legal dangers</a:t>
            </a:r>
            <a:r>
              <a:rPr lang="en-US" sz="1200"/>
              <a:t>. </a:t>
            </a:r>
            <a:endParaRPr lang="en-US" sz="1200" smtClean="0"/>
          </a:p>
          <a:p>
            <a:pPr marL="285750" lvl="0" indent="-285750" algn="just">
              <a:lnSpc>
                <a:spcPct val="150000"/>
              </a:lnSpc>
              <a:spcAft>
                <a:spcPts val="1200"/>
              </a:spcAft>
              <a:buFont typeface="Arial" panose="020B0604020202020204" pitchFamily="34" charset="0"/>
              <a:buChar char="•"/>
            </a:pPr>
            <a:r>
              <a:rPr lang="en-US" sz="1200" smtClean="0"/>
              <a:t>With </a:t>
            </a:r>
            <a:r>
              <a:rPr lang="en-US" sz="1200"/>
              <a:t>technology put into action, the development of standardised skills is ensured by the consistent and scalable delivery of training across all worldwide activities</a:t>
            </a:r>
            <a:r>
              <a:rPr lang="en-US" sz="1200"/>
              <a:t>. </a:t>
            </a:r>
            <a:endParaRPr lang="en-US" sz="120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t="13836" r="1266"/>
          <a:stretch/>
        </p:blipFill>
        <p:spPr>
          <a:xfrm>
            <a:off x="5570838" y="1844361"/>
            <a:ext cx="3349642" cy="2026599"/>
          </a:xfrm>
          <a:prstGeom prst="rect">
            <a:avLst/>
          </a:prstGeom>
        </p:spPr>
      </p:pic>
    </p:spTree>
    <p:extLst>
      <p:ext uri="{BB962C8B-B14F-4D97-AF65-F5344CB8AC3E}">
        <p14:creationId xmlns:p14="http://schemas.microsoft.com/office/powerpoint/2010/main" val="2920930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sp>
        <p:nvSpPr>
          <p:cNvPr id="534" name="Google Shape;534;p63"/>
          <p:cNvSpPr txBox="1">
            <a:spLocks noGrp="1"/>
          </p:cNvSpPr>
          <p:nvPr>
            <p:ph type="title"/>
          </p:nvPr>
        </p:nvSpPr>
        <p:spPr>
          <a:xfrm>
            <a:off x="386080" y="393405"/>
            <a:ext cx="8534400" cy="497700"/>
          </a:xfrm>
          <a:prstGeom prst="rect">
            <a:avLst/>
          </a:prstGeom>
        </p:spPr>
        <p:txBody>
          <a:bodyPr spcFirstLastPara="1" wrap="square" lIns="91425" tIns="91425" rIns="91425" bIns="91425" anchor="t" anchorCtr="0">
            <a:noAutofit/>
          </a:bodyPr>
          <a:lstStyle/>
          <a:p>
            <a:pPr lvl="0"/>
            <a:r>
              <a:rPr lang="en-US" sz="3200"/>
              <a:t>The Benefits of Technology-based Training Programmes for Employers</a:t>
            </a:r>
          </a:p>
        </p:txBody>
      </p:sp>
      <p:sp>
        <p:nvSpPr>
          <p:cNvPr id="535" name="Google Shape;535;p63"/>
          <p:cNvSpPr txBox="1">
            <a:spLocks noGrp="1"/>
          </p:cNvSpPr>
          <p:nvPr>
            <p:ph type="subTitle" idx="1"/>
          </p:nvPr>
        </p:nvSpPr>
        <p:spPr>
          <a:xfrm>
            <a:off x="698733" y="1566367"/>
            <a:ext cx="7909094" cy="3020874"/>
          </a:xfrm>
          <a:prstGeom prst="rect">
            <a:avLst/>
          </a:prstGeom>
        </p:spPr>
        <p:txBody>
          <a:bodyPr spcFirstLastPara="1" wrap="square" lIns="91425" tIns="91425" rIns="91425" bIns="91425" anchor="t" anchorCtr="0">
            <a:noAutofit/>
          </a:bodyPr>
          <a:lstStyle/>
          <a:p>
            <a:pPr marL="285750" lvl="0" indent="-285750" algn="just">
              <a:lnSpc>
                <a:spcPct val="150000"/>
              </a:lnSpc>
              <a:spcAft>
                <a:spcPts val="1200"/>
              </a:spcAft>
              <a:buFont typeface="Arial" panose="020B0604020202020204" pitchFamily="34" charset="0"/>
              <a:buChar char="•"/>
            </a:pPr>
            <a:r>
              <a:rPr lang="en-US" sz="1200" smtClean="0"/>
              <a:t>Microsoft company </a:t>
            </a:r>
            <a:r>
              <a:rPr lang="en-US" sz="1200"/>
              <a:t>doubled the amount of employees trained while cutting training expenses in half by moving away from classroom-based training and towards online learning</a:t>
            </a:r>
            <a:r>
              <a:rPr lang="en-US" sz="1200"/>
              <a:t>. </a:t>
            </a:r>
            <a:endParaRPr lang="en-US" sz="1200" smtClean="0"/>
          </a:p>
          <a:p>
            <a:pPr marL="285750" lvl="0" indent="-285750" algn="just">
              <a:lnSpc>
                <a:spcPct val="150000"/>
              </a:lnSpc>
              <a:spcAft>
                <a:spcPts val="1200"/>
              </a:spcAft>
              <a:buFont typeface="Arial" panose="020B0604020202020204" pitchFamily="34" charset="0"/>
              <a:buChar char="•"/>
            </a:pPr>
            <a:r>
              <a:rPr lang="en-US" sz="1200" smtClean="0"/>
              <a:t>They </a:t>
            </a:r>
            <a:r>
              <a:rPr lang="en-US" sz="1200"/>
              <a:t>were able to react swiftly to evolving skill demands thanks to a 75% decrease in time-to-market for new training programs (Tony-Okeme, 2021).</a:t>
            </a:r>
          </a:p>
          <a:p>
            <a:pPr marL="285750" lvl="0" indent="-285750" algn="just">
              <a:lnSpc>
                <a:spcPct val="150000"/>
              </a:lnSpc>
              <a:spcAft>
                <a:spcPts val="1200"/>
              </a:spcAft>
              <a:buFont typeface="Arial" panose="020B0604020202020204" pitchFamily="34" charset="0"/>
              <a:buChar char="•"/>
            </a:pPr>
            <a:r>
              <a:rPr lang="en-US" sz="1200" smtClean="0"/>
              <a:t>For </a:t>
            </a:r>
            <a:r>
              <a:rPr lang="en-US" sz="1200"/>
              <a:t>workers at risk on oil rigs and other dangerous sites, Shell instituted virtual reality (VR) training</a:t>
            </a:r>
            <a:r>
              <a:rPr lang="en-US" sz="1200"/>
              <a:t>. </a:t>
            </a:r>
            <a:endParaRPr lang="en-US" sz="1200" smtClean="0"/>
          </a:p>
          <a:p>
            <a:pPr marL="285750" lvl="0" indent="-285750" algn="just">
              <a:lnSpc>
                <a:spcPct val="150000"/>
              </a:lnSpc>
              <a:spcAft>
                <a:spcPts val="1200"/>
              </a:spcAft>
              <a:buFont typeface="Arial" panose="020B0604020202020204" pitchFamily="34" charset="0"/>
              <a:buChar char="•"/>
            </a:pPr>
            <a:r>
              <a:rPr lang="en-US" sz="1200" smtClean="0"/>
              <a:t>In </a:t>
            </a:r>
            <a:r>
              <a:rPr lang="en-US" sz="1200"/>
              <a:t>addition to accelerating onboarding and increasing overall productivity, they found that VR-trained staff attained proficiency levels 40% quicker than those trained using traditional methods.</a:t>
            </a:r>
          </a:p>
          <a:p>
            <a:pPr marL="285750" lvl="0" indent="-285750" algn="just">
              <a:lnSpc>
                <a:spcPct val="150000"/>
              </a:lnSpc>
              <a:spcAft>
                <a:spcPts val="1200"/>
              </a:spcAft>
              <a:buFont typeface="Arial" panose="020B0604020202020204" pitchFamily="34" charset="0"/>
              <a:buChar char="•"/>
            </a:pPr>
            <a:endParaRPr lang="en-US" sz="1200"/>
          </a:p>
        </p:txBody>
      </p:sp>
    </p:spTree>
    <p:extLst>
      <p:ext uri="{BB962C8B-B14F-4D97-AF65-F5344CB8AC3E}">
        <p14:creationId xmlns:p14="http://schemas.microsoft.com/office/powerpoint/2010/main" val="19537486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sp>
        <p:nvSpPr>
          <p:cNvPr id="534" name="Google Shape;534;p63"/>
          <p:cNvSpPr txBox="1">
            <a:spLocks noGrp="1"/>
          </p:cNvSpPr>
          <p:nvPr>
            <p:ph type="title"/>
          </p:nvPr>
        </p:nvSpPr>
        <p:spPr>
          <a:xfrm>
            <a:off x="386080" y="393405"/>
            <a:ext cx="8534400" cy="497700"/>
          </a:xfrm>
          <a:prstGeom prst="rect">
            <a:avLst/>
          </a:prstGeom>
        </p:spPr>
        <p:txBody>
          <a:bodyPr spcFirstLastPara="1" wrap="square" lIns="91425" tIns="91425" rIns="91425" bIns="91425" anchor="t" anchorCtr="0">
            <a:noAutofit/>
          </a:bodyPr>
          <a:lstStyle/>
          <a:p>
            <a:pPr lvl="0"/>
            <a:r>
              <a:rPr lang="en-US" sz="3200"/>
              <a:t>The Benefits of Technology-based Training Programmes for </a:t>
            </a:r>
            <a:r>
              <a:rPr lang="en-US" sz="3200" smtClean="0"/>
              <a:t>Employers (contd.,)</a:t>
            </a:r>
            <a:endParaRPr lang="en-US" sz="3200"/>
          </a:p>
        </p:txBody>
      </p:sp>
      <p:sp>
        <p:nvSpPr>
          <p:cNvPr id="535" name="Google Shape;535;p63"/>
          <p:cNvSpPr txBox="1">
            <a:spLocks noGrp="1"/>
          </p:cNvSpPr>
          <p:nvPr>
            <p:ph type="subTitle" idx="1"/>
          </p:nvPr>
        </p:nvSpPr>
        <p:spPr>
          <a:xfrm>
            <a:off x="386080" y="1424126"/>
            <a:ext cx="5374640" cy="3627933"/>
          </a:xfrm>
          <a:prstGeom prst="rect">
            <a:avLst/>
          </a:prstGeom>
        </p:spPr>
        <p:txBody>
          <a:bodyPr spcFirstLastPara="1" wrap="square" lIns="91425" tIns="91425" rIns="91425" bIns="91425" anchor="t" anchorCtr="0">
            <a:noAutofit/>
          </a:bodyPr>
          <a:lstStyle/>
          <a:p>
            <a:pPr marL="285750" lvl="0" indent="-285750" algn="just">
              <a:lnSpc>
                <a:spcPct val="150000"/>
              </a:lnSpc>
              <a:spcAft>
                <a:spcPts val="1200"/>
              </a:spcAft>
              <a:buFont typeface="Arial" panose="020B0604020202020204" pitchFamily="34" charset="0"/>
              <a:buChar char="•"/>
            </a:pPr>
            <a:r>
              <a:rPr lang="en-US" sz="1200" smtClean="0"/>
              <a:t>Deloitte's prior </a:t>
            </a:r>
            <a:r>
              <a:rPr lang="en-US" sz="1200"/>
              <a:t>manual tracking system had a compliance rate of 70%; this technology has increased that to </a:t>
            </a:r>
            <a:r>
              <a:rPr lang="en-US" sz="1200"/>
              <a:t>95</a:t>
            </a:r>
            <a:r>
              <a:rPr lang="en-US" sz="1200" smtClean="0"/>
              <a:t>%.</a:t>
            </a:r>
          </a:p>
          <a:p>
            <a:pPr marL="285750" lvl="0" indent="-285750" algn="just">
              <a:lnSpc>
                <a:spcPct val="150000"/>
              </a:lnSpc>
              <a:spcAft>
                <a:spcPts val="1200"/>
              </a:spcAft>
              <a:buFont typeface="Arial" panose="020B0604020202020204" pitchFamily="34" charset="0"/>
              <a:buChar char="•"/>
            </a:pPr>
            <a:r>
              <a:rPr lang="en-US" sz="1200" smtClean="0"/>
              <a:t> </a:t>
            </a:r>
            <a:r>
              <a:rPr lang="en-US" sz="1200"/>
              <a:t>Additionally, HR personnel were able to devote more time to strategic endeavours after Deloitte documented a 30% decrease in administrative time devoted to training management (Mitchel, 2023).</a:t>
            </a:r>
          </a:p>
          <a:p>
            <a:pPr marL="285750" lvl="0" indent="-285750" algn="just">
              <a:lnSpc>
                <a:spcPct val="150000"/>
              </a:lnSpc>
              <a:spcAft>
                <a:spcPts val="1200"/>
              </a:spcAft>
              <a:buFont typeface="Arial" panose="020B0604020202020204" pitchFamily="34" charset="0"/>
              <a:buChar char="•"/>
            </a:pPr>
            <a:r>
              <a:rPr lang="en-US" sz="1200" smtClean="0"/>
              <a:t>The </a:t>
            </a:r>
            <a:r>
              <a:rPr lang="en-US" sz="1200"/>
              <a:t>scalability of technology-based solutions was demonstrated by McDonald's, who said that they were able to roll out new training modules to more than 1.9 million employees in 100 countries in just </a:t>
            </a:r>
            <a:r>
              <a:rPr lang="en-US" sz="1200"/>
              <a:t>two </a:t>
            </a:r>
            <a:r>
              <a:rPr lang="en-US" sz="1200" smtClean="0"/>
              <a:t>weeks</a:t>
            </a:r>
            <a:r>
              <a:rPr lang="en-US" sz="1200"/>
              <a:t> </a:t>
            </a:r>
            <a:r>
              <a:rPr lang="en-US" sz="1200" smtClean="0"/>
              <a:t>(Puleka</a:t>
            </a:r>
            <a:r>
              <a:rPr lang="en-US" sz="1200"/>
              <a:t>, et al., 2018).</a:t>
            </a:r>
          </a:p>
          <a:p>
            <a:pPr marL="285750" lvl="0" indent="-285750" algn="just">
              <a:lnSpc>
                <a:spcPct val="150000"/>
              </a:lnSpc>
              <a:spcAft>
                <a:spcPts val="1200"/>
              </a:spcAft>
              <a:buFont typeface="Arial" panose="020B0604020202020204" pitchFamily="34" charset="0"/>
              <a:buChar char="•"/>
            </a:pPr>
            <a:endParaRPr lang="en-US" sz="1200"/>
          </a:p>
        </p:txBody>
      </p:sp>
      <p:pic>
        <p:nvPicPr>
          <p:cNvPr id="9218" name="Picture 2" descr="8 Employee Training Challenges &amp; Ways to Tackle Them"/>
          <p:cNvPicPr>
            <a:picLocks noChangeAspect="1" noChangeArrowheads="1"/>
          </p:cNvPicPr>
          <p:nvPr/>
        </p:nvPicPr>
        <p:blipFill rotWithShape="1">
          <a:blip r:embed="rId3">
            <a:extLst>
              <a:ext uri="{28A0092B-C50C-407E-A947-70E740481C1C}">
                <a14:useLocalDpi xmlns:a14="http://schemas.microsoft.com/office/drawing/2010/main" val="0"/>
              </a:ext>
            </a:extLst>
          </a:blip>
          <a:srcRect l="2690" t="18679" r="703" b="14963"/>
          <a:stretch/>
        </p:blipFill>
        <p:spPr bwMode="auto">
          <a:xfrm>
            <a:off x="5933440" y="1815974"/>
            <a:ext cx="2818014" cy="2146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60196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sp>
        <p:nvSpPr>
          <p:cNvPr id="534" name="Google Shape;534;p63"/>
          <p:cNvSpPr txBox="1">
            <a:spLocks noGrp="1"/>
          </p:cNvSpPr>
          <p:nvPr>
            <p:ph type="title"/>
          </p:nvPr>
        </p:nvSpPr>
        <p:spPr>
          <a:xfrm>
            <a:off x="386080" y="484845"/>
            <a:ext cx="8534400" cy="497700"/>
          </a:xfrm>
          <a:prstGeom prst="rect">
            <a:avLst/>
          </a:prstGeom>
        </p:spPr>
        <p:txBody>
          <a:bodyPr spcFirstLastPara="1" wrap="square" lIns="91425" tIns="91425" rIns="91425" bIns="91425" anchor="t" anchorCtr="0">
            <a:noAutofit/>
          </a:bodyPr>
          <a:lstStyle/>
          <a:p>
            <a:pPr lvl="0"/>
            <a:r>
              <a:rPr lang="en-US" sz="3200"/>
              <a:t>Conclusion</a:t>
            </a:r>
          </a:p>
        </p:txBody>
      </p:sp>
      <p:sp>
        <p:nvSpPr>
          <p:cNvPr id="535" name="Google Shape;535;p63"/>
          <p:cNvSpPr txBox="1">
            <a:spLocks noGrp="1"/>
          </p:cNvSpPr>
          <p:nvPr>
            <p:ph type="subTitle" idx="1"/>
          </p:nvPr>
        </p:nvSpPr>
        <p:spPr>
          <a:xfrm>
            <a:off x="482530" y="1231086"/>
            <a:ext cx="4656975" cy="4072433"/>
          </a:xfrm>
          <a:prstGeom prst="rect">
            <a:avLst/>
          </a:prstGeom>
        </p:spPr>
        <p:txBody>
          <a:bodyPr spcFirstLastPara="1" wrap="square" lIns="91425" tIns="91425" rIns="91425" bIns="91425" anchor="t" anchorCtr="0">
            <a:noAutofit/>
          </a:bodyPr>
          <a:lstStyle/>
          <a:p>
            <a:pPr marL="285750" lvl="0" indent="-285750" algn="just">
              <a:lnSpc>
                <a:spcPct val="150000"/>
              </a:lnSpc>
              <a:spcAft>
                <a:spcPts val="1200"/>
              </a:spcAft>
              <a:buFont typeface="Arial" panose="020B0604020202020204" pitchFamily="34" charset="0"/>
              <a:buChar char="•"/>
            </a:pPr>
            <a:r>
              <a:rPr lang="en-US" sz="1200"/>
              <a:t>This research provides evidence that the organisational approaches to staff training and enhancement of their skills have changed drastically due to the integration of technology into learning and development</a:t>
            </a:r>
            <a:r>
              <a:rPr lang="en-US" sz="1200"/>
              <a:t>. </a:t>
            </a:r>
            <a:endParaRPr lang="en-US" sz="1200" smtClean="0"/>
          </a:p>
          <a:p>
            <a:pPr marL="285750" lvl="0" indent="-285750" algn="just">
              <a:lnSpc>
                <a:spcPct val="150000"/>
              </a:lnSpc>
              <a:spcAft>
                <a:spcPts val="1200"/>
              </a:spcAft>
              <a:buFont typeface="Arial" panose="020B0604020202020204" pitchFamily="34" charset="0"/>
              <a:buChar char="•"/>
            </a:pPr>
            <a:r>
              <a:rPr lang="en-US" sz="1200" smtClean="0"/>
              <a:t>These </a:t>
            </a:r>
            <a:r>
              <a:rPr lang="en-US" sz="1200"/>
              <a:t>programs allow for a learning environment that is far more efficient, engaging, and successful</a:t>
            </a:r>
            <a:r>
              <a:rPr lang="en-US" sz="1200"/>
              <a:t>. </a:t>
            </a:r>
            <a:endParaRPr lang="en-US" sz="1200" smtClean="0"/>
          </a:p>
          <a:p>
            <a:pPr marL="285750" lvl="0" indent="-285750" algn="just">
              <a:lnSpc>
                <a:spcPct val="150000"/>
              </a:lnSpc>
              <a:spcAft>
                <a:spcPts val="1200"/>
              </a:spcAft>
              <a:buFont typeface="Arial" panose="020B0604020202020204" pitchFamily="34" charset="0"/>
              <a:buChar char="•"/>
            </a:pPr>
            <a:r>
              <a:rPr lang="en-US" sz="1200" smtClean="0"/>
              <a:t>This </a:t>
            </a:r>
            <a:r>
              <a:rPr lang="en-US" sz="1200"/>
              <a:t>can present an organisation with a very great competitive advantage in talent development and retention if well utilised. </a:t>
            </a:r>
          </a:p>
          <a:p>
            <a:pPr marL="285750" lvl="0" indent="-285750" algn="just">
              <a:lnSpc>
                <a:spcPct val="150000"/>
              </a:lnSpc>
              <a:spcAft>
                <a:spcPts val="1200"/>
              </a:spcAft>
              <a:buFont typeface="Arial" panose="020B0604020202020204" pitchFamily="34" charset="0"/>
              <a:buChar char="•"/>
            </a:pPr>
            <a:endParaRPr lang="en-US" sz="1200"/>
          </a:p>
        </p:txBody>
      </p:sp>
      <p:pic>
        <p:nvPicPr>
          <p:cNvPr id="4098" name="Picture 2" descr="8 Employee Training Challenges &amp; Ways to Tackle The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1585" y="1678330"/>
            <a:ext cx="3359916" cy="2095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74257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sp>
        <p:nvSpPr>
          <p:cNvPr id="534" name="Google Shape;534;p63"/>
          <p:cNvSpPr txBox="1">
            <a:spLocks noGrp="1"/>
          </p:cNvSpPr>
          <p:nvPr>
            <p:ph type="title"/>
          </p:nvPr>
        </p:nvSpPr>
        <p:spPr>
          <a:xfrm>
            <a:off x="447040" y="495005"/>
            <a:ext cx="8534400" cy="497700"/>
          </a:xfrm>
          <a:prstGeom prst="rect">
            <a:avLst/>
          </a:prstGeom>
        </p:spPr>
        <p:txBody>
          <a:bodyPr spcFirstLastPara="1" wrap="square" lIns="91425" tIns="91425" rIns="91425" bIns="91425" anchor="t" anchorCtr="0">
            <a:noAutofit/>
          </a:bodyPr>
          <a:lstStyle/>
          <a:p>
            <a:pPr lvl="0"/>
            <a:r>
              <a:rPr lang="en-US" sz="3200"/>
              <a:t>References</a:t>
            </a:r>
          </a:p>
        </p:txBody>
      </p:sp>
      <p:sp>
        <p:nvSpPr>
          <p:cNvPr id="535" name="Google Shape;535;p63"/>
          <p:cNvSpPr txBox="1">
            <a:spLocks noGrp="1"/>
          </p:cNvSpPr>
          <p:nvPr>
            <p:ph type="subTitle" idx="1"/>
          </p:nvPr>
        </p:nvSpPr>
        <p:spPr>
          <a:xfrm>
            <a:off x="609600" y="1159967"/>
            <a:ext cx="7874000" cy="3020874"/>
          </a:xfrm>
          <a:prstGeom prst="rect">
            <a:avLst/>
          </a:prstGeom>
        </p:spPr>
        <p:txBody>
          <a:bodyPr spcFirstLastPara="1" wrap="square" lIns="91425" tIns="91425" rIns="91425" bIns="91425" anchor="t" anchorCtr="0">
            <a:noAutofit/>
          </a:bodyPr>
          <a:lstStyle/>
          <a:p>
            <a:pPr marL="285750" lvl="0" indent="-285750" algn="just">
              <a:lnSpc>
                <a:spcPct val="150000"/>
              </a:lnSpc>
              <a:spcAft>
                <a:spcPts val="1200"/>
              </a:spcAft>
              <a:buFont typeface="Arial" panose="020B0604020202020204" pitchFamily="34" charset="0"/>
              <a:buChar char="•"/>
            </a:pPr>
            <a:r>
              <a:rPr lang="en-US" sz="500"/>
              <a:t>Biehl, E., 2024. Growth &amp; collaboration: How Siemens Software enhances employee development with Growthspace. [Online</a:t>
            </a:r>
            <a:r>
              <a:rPr lang="en-US" sz="500"/>
              <a:t>] </a:t>
            </a:r>
            <a:r>
              <a:rPr lang="en-US" sz="500" smtClean="0"/>
              <a:t>Available </a:t>
            </a:r>
            <a:r>
              <a:rPr lang="en-US" sz="500"/>
              <a:t>at: https://www.growthspace.com/post/how-siemens-software-enhances-employee-development-with-growthspace-2</a:t>
            </a:r>
          </a:p>
          <a:p>
            <a:pPr marL="285750" lvl="0" indent="-285750" algn="just">
              <a:lnSpc>
                <a:spcPct val="150000"/>
              </a:lnSpc>
              <a:spcAft>
                <a:spcPts val="1200"/>
              </a:spcAft>
              <a:buFont typeface="Arial" panose="020B0604020202020204" pitchFamily="34" charset="0"/>
              <a:buChar char="•"/>
            </a:pPr>
            <a:r>
              <a:rPr lang="en-US" sz="500"/>
              <a:t>Kabir, M. H., Sobur, A. &amp; Amin, M. R., 2023. Walmart Data Analysis Using Machine Learning. International Journal of Computer Research and Technology (IJCRT), Volume 11.</a:t>
            </a:r>
          </a:p>
          <a:p>
            <a:pPr marL="285750" lvl="0" indent="-285750" algn="just">
              <a:lnSpc>
                <a:spcPct val="150000"/>
              </a:lnSpc>
              <a:spcAft>
                <a:spcPts val="1200"/>
              </a:spcAft>
              <a:buFont typeface="Arial" panose="020B0604020202020204" pitchFamily="34" charset="0"/>
              <a:buChar char="•"/>
            </a:pPr>
            <a:r>
              <a:rPr lang="en-US" sz="500"/>
              <a:t>Low, J. J., 2020. Shell will offer online AI training to thousands of workers. [Online</a:t>
            </a:r>
            <a:r>
              <a:rPr lang="en-US" sz="500"/>
              <a:t>] </a:t>
            </a:r>
            <a:r>
              <a:rPr lang="en-US" sz="500" smtClean="0"/>
              <a:t>Available </a:t>
            </a:r>
            <a:r>
              <a:rPr lang="en-US" sz="500"/>
              <a:t>at: https://techhq.com/2020/02/shell-will-offer-online-ai-training-to-thousands-of-workers/</a:t>
            </a:r>
          </a:p>
          <a:p>
            <a:pPr marL="285750" lvl="0" indent="-285750" algn="just">
              <a:lnSpc>
                <a:spcPct val="150000"/>
              </a:lnSpc>
              <a:spcAft>
                <a:spcPts val="1200"/>
              </a:spcAft>
              <a:buFont typeface="Arial" panose="020B0604020202020204" pitchFamily="34" charset="0"/>
              <a:buChar char="•"/>
            </a:pPr>
            <a:r>
              <a:rPr lang="en-US" sz="500"/>
              <a:t>Markova, O. et al., 2019. Implementation of cloud service models in training of future information technology specialists. s.l., s.n., p. 499–515.</a:t>
            </a:r>
          </a:p>
          <a:p>
            <a:pPr marL="285750" lvl="0" indent="-285750" algn="just">
              <a:lnSpc>
                <a:spcPct val="150000"/>
              </a:lnSpc>
              <a:spcAft>
                <a:spcPts val="1200"/>
              </a:spcAft>
              <a:buFont typeface="Arial" panose="020B0604020202020204" pitchFamily="34" charset="0"/>
              <a:buChar char="•"/>
            </a:pPr>
            <a:r>
              <a:rPr lang="en-US" sz="500"/>
              <a:t>Mitchel, H., 2023. Role of Modern Technology in Employee Training &amp; Development. [Online</a:t>
            </a:r>
            <a:r>
              <a:rPr lang="en-US" sz="500"/>
              <a:t>] </a:t>
            </a:r>
            <a:r>
              <a:rPr lang="en-US" sz="500" smtClean="0"/>
              <a:t>Available </a:t>
            </a:r>
            <a:r>
              <a:rPr lang="en-US" sz="500"/>
              <a:t>at: https://www.edstellar.com/blog/role-of-modern-technology-in-employee-training</a:t>
            </a:r>
          </a:p>
          <a:p>
            <a:pPr marL="285750" lvl="0" indent="-285750" algn="just">
              <a:lnSpc>
                <a:spcPct val="150000"/>
              </a:lnSpc>
              <a:spcAft>
                <a:spcPts val="1200"/>
              </a:spcAft>
              <a:buFont typeface="Arial" panose="020B0604020202020204" pitchFamily="34" charset="0"/>
              <a:buChar char="•"/>
            </a:pPr>
            <a:r>
              <a:rPr lang="en-US" sz="500"/>
              <a:t>Noe, R. A., 2020. Employee training and development. s.l.:McGraw-Hill.</a:t>
            </a:r>
          </a:p>
          <a:p>
            <a:pPr marL="285750" lvl="0" indent="-285750" algn="just">
              <a:lnSpc>
                <a:spcPct val="150000"/>
              </a:lnSpc>
              <a:spcAft>
                <a:spcPts val="1200"/>
              </a:spcAft>
              <a:buFont typeface="Arial" panose="020B0604020202020204" pitchFamily="34" charset="0"/>
              <a:buChar char="•"/>
            </a:pPr>
            <a:r>
              <a:rPr lang="en-US" sz="500"/>
              <a:t>Okbagaber, T. B., 2019. The effect of human resources management on employees retention in IBM Corporation. Journal of Asian Business Strategy, Volume 9, p. 158.</a:t>
            </a:r>
          </a:p>
          <a:p>
            <a:pPr marL="285750" lvl="0" indent="-285750" algn="just">
              <a:lnSpc>
                <a:spcPct val="150000"/>
              </a:lnSpc>
              <a:spcAft>
                <a:spcPts val="1200"/>
              </a:spcAft>
              <a:buFont typeface="Arial" panose="020B0604020202020204" pitchFamily="34" charset="0"/>
              <a:buChar char="•"/>
            </a:pPr>
            <a:r>
              <a:rPr lang="en-US" sz="500"/>
              <a:t>Puleka, D., Kakade, D. &amp; Pulekar, N., 2018. Comparative analysis of training and development practices in fast food segment–McDonalds and KFC. International Journal of Advance and Innovative Research, Volume 5, p. 174–191.</a:t>
            </a:r>
          </a:p>
          <a:p>
            <a:pPr marL="285750" lvl="0" indent="-285750" algn="just">
              <a:lnSpc>
                <a:spcPct val="150000"/>
              </a:lnSpc>
              <a:spcAft>
                <a:spcPts val="1200"/>
              </a:spcAft>
              <a:buFont typeface="Arial" panose="020B0604020202020204" pitchFamily="34" charset="0"/>
              <a:buChar char="•"/>
            </a:pPr>
            <a:r>
              <a:rPr lang="en-US" sz="500"/>
              <a:t>Rachmad, Y. E., 2019. Transforming Workforce Skills in the Era of Society 5.0: Integrating Technology and Artificial Intelligence in Competency Development.. s.l.:The Academic Professor Board Protocol 2019, United Nations Global Compact ….</a:t>
            </a:r>
          </a:p>
          <a:p>
            <a:pPr marL="285750" lvl="0" indent="-285750" algn="just">
              <a:lnSpc>
                <a:spcPct val="150000"/>
              </a:lnSpc>
              <a:spcAft>
                <a:spcPts val="1200"/>
              </a:spcAft>
              <a:buFont typeface="Arial" panose="020B0604020202020204" pitchFamily="34" charset="0"/>
              <a:buChar char="•"/>
            </a:pPr>
            <a:r>
              <a:rPr lang="en-US" sz="500"/>
              <a:t>Stone, D. L., Deadrick, D. L., Lukaszewski, K. M. &amp; Johnson, R., 2015. The influence of technology on the future of human resource management. Human resource management review, Volume 25, p. 216–231.</a:t>
            </a:r>
          </a:p>
          <a:p>
            <a:pPr marL="285750" lvl="0" indent="-285750" algn="just">
              <a:lnSpc>
                <a:spcPct val="150000"/>
              </a:lnSpc>
              <a:spcAft>
                <a:spcPts val="1200"/>
              </a:spcAft>
              <a:buFont typeface="Arial" panose="020B0604020202020204" pitchFamily="34" charset="0"/>
              <a:buChar char="•"/>
            </a:pPr>
            <a:r>
              <a:rPr lang="en-US" sz="500"/>
              <a:t>Tony-Okeme, A. F., 2021. Microsoft Office Application Competencies Possessed by Office Technology and Management Students for Employability and Self-Reliance, s.l.: s.n.</a:t>
            </a:r>
          </a:p>
          <a:p>
            <a:pPr marL="285750" lvl="0" indent="-285750" algn="just">
              <a:lnSpc>
                <a:spcPct val="150000"/>
              </a:lnSpc>
              <a:spcAft>
                <a:spcPts val="1200"/>
              </a:spcAft>
              <a:buFont typeface="Arial" panose="020B0604020202020204" pitchFamily="34" charset="0"/>
              <a:buChar char="•"/>
            </a:pPr>
            <a:r>
              <a:rPr lang="en-US" sz="500"/>
              <a:t>Turnsek, M. &amp; Ladkin, A., 2024. The Algorithmic Management: Reflecting on the Practices of Airbnb. In: Human Relations Management in Tourism. s.l.:IGI Global, p. 57–81.</a:t>
            </a:r>
          </a:p>
          <a:p>
            <a:pPr marL="285750" lvl="0" indent="-285750" algn="just">
              <a:lnSpc>
                <a:spcPct val="150000"/>
              </a:lnSpc>
              <a:spcAft>
                <a:spcPts val="1200"/>
              </a:spcAft>
              <a:buFont typeface="Arial" panose="020B0604020202020204" pitchFamily="34" charset="0"/>
              <a:buChar char="•"/>
            </a:pPr>
            <a:endParaRPr lang="en-US" sz="500"/>
          </a:p>
        </p:txBody>
      </p:sp>
    </p:spTree>
    <p:extLst>
      <p:ext uri="{BB962C8B-B14F-4D97-AF65-F5344CB8AC3E}">
        <p14:creationId xmlns:p14="http://schemas.microsoft.com/office/powerpoint/2010/main" val="3400197714"/>
      </p:ext>
    </p:extLst>
  </p:cSld>
  <p:clrMapOvr>
    <a:masterClrMapping/>
  </p:clrMapOvr>
</p:sld>
</file>

<file path=ppt/theme/theme1.xml><?xml version="1.0" encoding="utf-8"?>
<a:theme xmlns:a="http://schemas.openxmlformats.org/drawingml/2006/main" name="Minimalist Business Slides XL by Slidesgo">
  <a:themeElements>
    <a:clrScheme name="Simple Light">
      <a:dk1>
        <a:srgbClr val="000000"/>
      </a:dk1>
      <a:lt1>
        <a:srgbClr val="F5F2EE"/>
      </a:lt1>
      <a:dk2>
        <a:srgbClr val="000000"/>
      </a:dk2>
      <a:lt2>
        <a:srgbClr val="EEEEEE"/>
      </a:lt2>
      <a:accent1>
        <a:srgbClr val="3F3533"/>
      </a:accent1>
      <a:accent2>
        <a:srgbClr val="3F3533"/>
      </a:accent2>
      <a:accent3>
        <a:srgbClr val="3F3533"/>
      </a:accent3>
      <a:accent4>
        <a:srgbClr val="3F3533"/>
      </a:accent4>
      <a:accent5>
        <a:srgbClr val="3F3533"/>
      </a:accent5>
      <a:accent6>
        <a:srgbClr val="3F3533"/>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TotalTime>
  <Words>3056</Words>
  <PresentationFormat>On-screen Show (16:9)</PresentationFormat>
  <Paragraphs>88</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Montserrat</vt:lpstr>
      <vt:lpstr>Crimson Text</vt:lpstr>
      <vt:lpstr>Vidaloka</vt:lpstr>
      <vt:lpstr>Minimalist Business Slides XL by Slidesgo</vt:lpstr>
      <vt:lpstr>Module and Code: Managing People LCBB5004  Individual Presentation</vt:lpstr>
      <vt:lpstr>Table of Contents </vt:lpstr>
      <vt:lpstr>Introduction</vt:lpstr>
      <vt:lpstr>The Importance of Technology in Training and Development</vt:lpstr>
      <vt:lpstr>The Importance of Technology in Training and Development (contd.,)</vt:lpstr>
      <vt:lpstr>The Benefits of Technology-based Training Programmes for Employees</vt:lpstr>
      <vt:lpstr>The Benefits of Technology-based Training Programmes for Employees (contd.,)</vt:lpstr>
      <vt:lpstr>The Benefits of Technology-based Training Programmes for Employees (contd.,)</vt:lpstr>
      <vt:lpstr>The Benefits of Technology-based Training Programmes for Employers</vt:lpstr>
      <vt:lpstr>The Benefits of Technology-based Training Programmes for Employers</vt:lpstr>
      <vt:lpstr>The Benefits of Technology-based Training Programmes for Employers (contd.,)</vt:lpstr>
      <vt:lpstr>Conclusion</vt:lpstr>
      <vt:lpstr>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modified xsi:type="dcterms:W3CDTF">2024-07-26T16:17:20Z</dcterms:modified>
</cp:coreProperties>
</file>