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48" d="100"/>
          <a:sy n="48" d="100"/>
        </p:scale>
        <p:origin x="62" y="7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033EFB-AC5C-400A-A010-E3185812C08E}" type="datetimeFigureOut">
              <a:rPr lang="en-GB" smtClean="0"/>
              <a:t>19/01/2018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CFE8EE-2B88-40B8-89C6-FC641F3ED982}" type="slidenum">
              <a:rPr lang="en-GB" smtClean="0"/>
              <a:t>‹#›</a:t>
            </a:fld>
            <a:endParaRPr lang="en-GB"/>
          </a:p>
        </p:txBody>
      </p:sp>
    </p:spTree>
    <p:extLst>
      <p:ext uri="{BB962C8B-B14F-4D97-AF65-F5344CB8AC3E}">
        <p14:creationId xmlns:p14="http://schemas.microsoft.com/office/powerpoint/2010/main" val="3249061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EB64A4-43EE-46E4-90EA-9A21249CB8B3}" type="datetime1">
              <a:rPr lang="en-US" smtClean="0"/>
              <a:t>1/19/2018</a:t>
            </a:fld>
            <a:endParaRPr lang="en-US" dirty="0"/>
          </a:p>
        </p:txBody>
      </p:sp>
      <p:sp>
        <p:nvSpPr>
          <p:cNvPr id="5" name="Footer Placeholder 4"/>
          <p:cNvSpPr>
            <a:spLocks noGrp="1"/>
          </p:cNvSpPr>
          <p:nvPr>
            <p:ph type="ftr" sz="quarter" idx="11"/>
          </p:nvPr>
        </p:nvSpPr>
        <p:spPr/>
        <p:txBody>
          <a:bodyPr/>
          <a:lstStyle/>
          <a:p>
            <a:r>
              <a:rPr lang="en-GB"/>
              <a:t>SJSS4002: The Caring Society                                 Student Number: 1703042</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7EC30C-48F5-4F5A-92C5-AA272FB0DEBF}" type="datetime1">
              <a:rPr lang="en-US" smtClean="0"/>
              <a:t>1/19/2018</a:t>
            </a:fld>
            <a:endParaRPr lang="en-US" dirty="0"/>
          </a:p>
        </p:txBody>
      </p:sp>
      <p:sp>
        <p:nvSpPr>
          <p:cNvPr id="5" name="Footer Placeholder 4"/>
          <p:cNvSpPr>
            <a:spLocks noGrp="1"/>
          </p:cNvSpPr>
          <p:nvPr>
            <p:ph type="ftr" sz="quarter" idx="11"/>
          </p:nvPr>
        </p:nvSpPr>
        <p:spPr/>
        <p:txBody>
          <a:bodyPr/>
          <a:lstStyle/>
          <a:p>
            <a:r>
              <a:rPr lang="en-GB"/>
              <a:t>SJSS4002: The Caring Society                                 Student Number: 1703042</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80851E-7E47-41C9-B7EC-EF0D2115F4F6}" type="datetime1">
              <a:rPr lang="en-US" smtClean="0"/>
              <a:t>1/19/2018</a:t>
            </a:fld>
            <a:endParaRPr lang="en-US" dirty="0"/>
          </a:p>
        </p:txBody>
      </p:sp>
      <p:sp>
        <p:nvSpPr>
          <p:cNvPr id="5" name="Footer Placeholder 4"/>
          <p:cNvSpPr>
            <a:spLocks noGrp="1"/>
          </p:cNvSpPr>
          <p:nvPr>
            <p:ph type="ftr" sz="quarter" idx="11"/>
          </p:nvPr>
        </p:nvSpPr>
        <p:spPr/>
        <p:txBody>
          <a:bodyPr/>
          <a:lstStyle/>
          <a:p>
            <a:r>
              <a:rPr lang="en-GB"/>
              <a:t>SJSS4002: The Caring Society                                 Student Number: 1703042</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19D33A-2C27-48CD-9249-A160531D5C9F}" type="datetime1">
              <a:rPr lang="en-US" smtClean="0"/>
              <a:t>1/19/2018</a:t>
            </a:fld>
            <a:endParaRPr lang="en-US" dirty="0"/>
          </a:p>
        </p:txBody>
      </p:sp>
      <p:sp>
        <p:nvSpPr>
          <p:cNvPr id="6" name="Footer Placeholder 5"/>
          <p:cNvSpPr>
            <a:spLocks noGrp="1"/>
          </p:cNvSpPr>
          <p:nvPr>
            <p:ph type="ftr" sz="quarter" idx="11"/>
          </p:nvPr>
        </p:nvSpPr>
        <p:spPr/>
        <p:txBody>
          <a:bodyPr/>
          <a:lstStyle/>
          <a:p>
            <a:r>
              <a:rPr lang="en-GB"/>
              <a:t>SJSS4002: The Caring Society                                 Student Number: 1703042</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58E52B-FCB1-49C5-BA56-F312E9BEFC56}" type="datetime1">
              <a:rPr lang="en-US" smtClean="0"/>
              <a:t>1/19/2018</a:t>
            </a:fld>
            <a:endParaRPr lang="en-US" dirty="0"/>
          </a:p>
        </p:txBody>
      </p:sp>
      <p:sp>
        <p:nvSpPr>
          <p:cNvPr id="8" name="Footer Placeholder 7"/>
          <p:cNvSpPr>
            <a:spLocks noGrp="1"/>
          </p:cNvSpPr>
          <p:nvPr>
            <p:ph type="ftr" sz="quarter" idx="11"/>
          </p:nvPr>
        </p:nvSpPr>
        <p:spPr/>
        <p:txBody>
          <a:bodyPr/>
          <a:lstStyle/>
          <a:p>
            <a:r>
              <a:rPr lang="en-GB"/>
              <a:t>SJSS4002: The Caring Society                                 Student Number: 1703042</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2E0905-5EC4-41AA-A569-933C4E97603D}" type="datetime1">
              <a:rPr lang="en-US" smtClean="0"/>
              <a:t>1/19/2018</a:t>
            </a:fld>
            <a:endParaRPr lang="en-US" dirty="0"/>
          </a:p>
        </p:txBody>
      </p:sp>
      <p:sp>
        <p:nvSpPr>
          <p:cNvPr id="4" name="Footer Placeholder 3"/>
          <p:cNvSpPr>
            <a:spLocks noGrp="1"/>
          </p:cNvSpPr>
          <p:nvPr>
            <p:ph type="ftr" sz="quarter" idx="11"/>
          </p:nvPr>
        </p:nvSpPr>
        <p:spPr/>
        <p:txBody>
          <a:bodyPr/>
          <a:lstStyle/>
          <a:p>
            <a:r>
              <a:rPr lang="en-GB"/>
              <a:t>SJSS4002: The Caring Society                                 Student Number: 1703042</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ECD6C4-080B-4D5C-B426-2A6DE10718FE}" type="datetime1">
              <a:rPr lang="en-US" smtClean="0"/>
              <a:t>1/19/2018</a:t>
            </a:fld>
            <a:endParaRPr lang="en-US" dirty="0"/>
          </a:p>
        </p:txBody>
      </p:sp>
      <p:sp>
        <p:nvSpPr>
          <p:cNvPr id="3" name="Footer Placeholder 2"/>
          <p:cNvSpPr>
            <a:spLocks noGrp="1"/>
          </p:cNvSpPr>
          <p:nvPr>
            <p:ph type="ftr" sz="quarter" idx="11"/>
          </p:nvPr>
        </p:nvSpPr>
        <p:spPr/>
        <p:txBody>
          <a:bodyPr/>
          <a:lstStyle/>
          <a:p>
            <a:r>
              <a:rPr lang="en-GB"/>
              <a:t>SJSS4002: The Caring Society                                 Student Number: 1703042</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6824512-7295-4BA0-8B3F-4CEE19476A8C}" type="datetime1">
              <a:rPr lang="en-US" smtClean="0"/>
              <a:t>1/19/2018</a:t>
            </a:fld>
            <a:endParaRPr lang="en-US" dirty="0"/>
          </a:p>
        </p:txBody>
      </p:sp>
      <p:sp>
        <p:nvSpPr>
          <p:cNvPr id="6" name="Footer Placeholder 5"/>
          <p:cNvSpPr>
            <a:spLocks noGrp="1"/>
          </p:cNvSpPr>
          <p:nvPr>
            <p:ph type="ftr" sz="quarter" idx="11"/>
          </p:nvPr>
        </p:nvSpPr>
        <p:spPr/>
        <p:txBody>
          <a:bodyPr/>
          <a:lstStyle/>
          <a:p>
            <a:r>
              <a:rPr lang="en-GB"/>
              <a:t>SJSS4002: The Caring Society                                 Student Number: 1703042</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C42F21FC-5074-4253-9841-6967A77E0FDC}" type="datetime1">
              <a:rPr lang="en-US" smtClean="0"/>
              <a:t>1/19/2018</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r>
              <a:rPr lang="en-GB"/>
              <a:t>SJSS4002: The Caring Society                                 Student Number: 1703042</a:t>
            </a:r>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26295DD-8345-4DE1-87C8-D94234EB6798}" type="datetime1">
              <a:rPr lang="en-US" smtClean="0"/>
              <a:t>1/19/2018</a:t>
            </a:fld>
            <a:endParaRPr lang="en-US" dirty="0"/>
          </a:p>
        </p:txBody>
      </p:sp>
      <p:sp>
        <p:nvSpPr>
          <p:cNvPr id="6" name="Footer Placeholder 5"/>
          <p:cNvSpPr>
            <a:spLocks noGrp="1"/>
          </p:cNvSpPr>
          <p:nvPr>
            <p:ph type="ftr" sz="quarter" idx="11"/>
          </p:nvPr>
        </p:nvSpPr>
        <p:spPr/>
        <p:txBody>
          <a:bodyPr/>
          <a:lstStyle/>
          <a:p>
            <a:r>
              <a:rPr lang="en-GB"/>
              <a:t>SJSS4002: The Caring Society                                 Student Number: 1703042</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055226C3-1908-4D15-988C-40A5D6734ADF}" type="datetime1">
              <a:rPr lang="en-US" smtClean="0"/>
              <a:t>1/19/2018</a:t>
            </a:fld>
            <a:endParaRPr lang="en-US" dirty="0"/>
          </a:p>
        </p:txBody>
      </p:sp>
      <p:sp>
        <p:nvSpPr>
          <p:cNvPr id="5" name="Footer Placeholder 4"/>
          <p:cNvSpPr>
            <a:spLocks noGrp="1"/>
          </p:cNvSpPr>
          <p:nvPr>
            <p:ph type="ftr" sz="quarter" idx="11"/>
          </p:nvPr>
        </p:nvSpPr>
        <p:spPr/>
        <p:txBody>
          <a:bodyPr/>
          <a:lstStyle/>
          <a:p>
            <a:r>
              <a:rPr lang="en-GB"/>
              <a:t>SJSS4002: The Caring Society                                 Student Number: 1703042</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5D50F240-0E80-46E4-87F7-C46D8892E426}" type="datetime1">
              <a:rPr lang="en-US" smtClean="0"/>
              <a:t>1/19/2018</a:t>
            </a:fld>
            <a:endParaRPr lang="en-US" dirty="0"/>
          </a:p>
        </p:txBody>
      </p:sp>
      <p:sp>
        <p:nvSpPr>
          <p:cNvPr id="3" name="Footer Placeholder 2"/>
          <p:cNvSpPr>
            <a:spLocks noGrp="1"/>
          </p:cNvSpPr>
          <p:nvPr>
            <p:ph type="ftr" sz="quarter" idx="11"/>
          </p:nvPr>
        </p:nvSpPr>
        <p:spPr/>
        <p:txBody>
          <a:bodyPr/>
          <a:lstStyle/>
          <a:p>
            <a:r>
              <a:rPr lang="en-GB"/>
              <a:t>SJSS4002: The Caring Society                                 Student Number: 1703042</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80CD45-28BA-4D2D-AC52-0271F9EC05BB}" type="datetime1">
              <a:rPr lang="en-US" smtClean="0"/>
              <a:t>1/19/2018</a:t>
            </a:fld>
            <a:endParaRPr lang="en-US" dirty="0"/>
          </a:p>
        </p:txBody>
      </p:sp>
      <p:sp>
        <p:nvSpPr>
          <p:cNvPr id="5" name="Footer Placeholder 4"/>
          <p:cNvSpPr>
            <a:spLocks noGrp="1"/>
          </p:cNvSpPr>
          <p:nvPr>
            <p:ph type="ftr" sz="quarter" idx="11"/>
          </p:nvPr>
        </p:nvSpPr>
        <p:spPr/>
        <p:txBody>
          <a:bodyPr/>
          <a:lstStyle/>
          <a:p>
            <a:r>
              <a:rPr lang="en-GB"/>
              <a:t>SJSS4002: The Caring Society                                 Student Number: 1703042</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D75D5E-5ECA-4F8E-A691-68F2436B3AAD}" type="datetime1">
              <a:rPr lang="en-US" smtClean="0"/>
              <a:t>1/19/2018</a:t>
            </a:fld>
            <a:endParaRPr lang="en-US" dirty="0"/>
          </a:p>
        </p:txBody>
      </p:sp>
      <p:sp>
        <p:nvSpPr>
          <p:cNvPr id="5" name="Footer Placeholder 4"/>
          <p:cNvSpPr>
            <a:spLocks noGrp="1"/>
          </p:cNvSpPr>
          <p:nvPr>
            <p:ph type="ftr" sz="quarter" idx="11"/>
          </p:nvPr>
        </p:nvSpPr>
        <p:spPr/>
        <p:txBody>
          <a:bodyPr/>
          <a:lstStyle/>
          <a:p>
            <a:r>
              <a:rPr lang="en-GB"/>
              <a:t>SJSS4002: The Caring Society                                 Student Number: 1703042</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r>
              <a:rPr lang="en-GB"/>
              <a:t>SJSS4002: The Caring Society                                 Student Number: 1703042</a:t>
            </a:r>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583FE61E-42CA-4317-9573-751C251E0B07}" type="datetime1">
              <a:rPr lang="en-US" smtClean="0"/>
              <a:t>1/19/2018</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hd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pilotsmartcare.eu/norm/contact-imprint-privacy-statement.html" TargetMode="External"/><Relationship Id="rId3" Type="http://schemas.openxmlformats.org/officeDocument/2006/relationships/hyperlink" Target="https://carers.org/policies-we-have-influenced" TargetMode="External"/><Relationship Id="rId7" Type="http://schemas.openxmlformats.org/officeDocument/2006/relationships/hyperlink" Target="https://omaishoitajat.fi/what-informal-care" TargetMode="External"/><Relationship Id="rId2" Type="http://schemas.openxmlformats.org/officeDocument/2006/relationships/hyperlink" Target="https://carers.org/key-facts-about-carers-and-people-they-care" TargetMode="External"/><Relationship Id="rId1" Type="http://schemas.openxmlformats.org/officeDocument/2006/relationships/slideLayout" Target="../slideLayouts/slideLayout2.xml"/><Relationship Id="rId6" Type="http://schemas.openxmlformats.org/officeDocument/2006/relationships/hyperlink" Target="https://www.ons.gov.uk/aboutus/transparencyandgovernance/freedomofinformationfoi/numbersofcarersintheuk" TargetMode="External"/><Relationship Id="rId5" Type="http://schemas.openxmlformats.org/officeDocument/2006/relationships/hyperlink" Target="http://www.legislation.gov.uk/ukpga/2014/6/contents/enacted" TargetMode="External"/><Relationship Id="rId4" Type="http://schemas.openxmlformats.org/officeDocument/2006/relationships/hyperlink" Target="https://www.carersuk.org/for-professionals/employers-for-carers"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simplypsychology.org/maslow.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5A3CE-5235-4D75-80DB-8E46F362C470}"/>
              </a:ext>
            </a:extLst>
          </p:cNvPr>
          <p:cNvSpPr>
            <a:spLocks noGrp="1"/>
          </p:cNvSpPr>
          <p:nvPr>
            <p:ph type="ctrTitle"/>
          </p:nvPr>
        </p:nvSpPr>
        <p:spPr>
          <a:xfrm>
            <a:off x="810000" y="1165712"/>
            <a:ext cx="10572000" cy="1172133"/>
          </a:xfrm>
        </p:spPr>
        <p:txBody>
          <a:bodyPr/>
          <a:lstStyle/>
          <a:p>
            <a:pPr algn="ctr"/>
            <a:r>
              <a:rPr lang="en-GB" dirty="0">
                <a:latin typeface="Times New Roman" panose="02020603050405020304" pitchFamily="18" charset="0"/>
                <a:cs typeface="Times New Roman" panose="02020603050405020304" pitchFamily="18" charset="0"/>
              </a:rPr>
              <a:t>SJSS4002</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The Caring Society</a:t>
            </a:r>
          </a:p>
        </p:txBody>
      </p:sp>
      <p:sp>
        <p:nvSpPr>
          <p:cNvPr id="4" name="TextBox 3">
            <a:extLst>
              <a:ext uri="{FF2B5EF4-FFF2-40B4-BE49-F238E27FC236}">
                <a16:creationId xmlns:a16="http://schemas.microsoft.com/office/drawing/2014/main" id="{F49E0D62-472C-412A-A0EB-EBA7A89DCA09}"/>
              </a:ext>
            </a:extLst>
          </p:cNvPr>
          <p:cNvSpPr txBox="1"/>
          <p:nvPr/>
        </p:nvSpPr>
        <p:spPr>
          <a:xfrm>
            <a:off x="4663440" y="2971800"/>
            <a:ext cx="3657600" cy="1200329"/>
          </a:xfrm>
          <a:prstGeom prst="rect">
            <a:avLst/>
          </a:prstGeom>
          <a:noFill/>
        </p:spPr>
        <p:txBody>
          <a:bodyPr wrap="square" rtlCol="0">
            <a:spAutoFit/>
          </a:bodyPr>
          <a:lstStyle/>
          <a:p>
            <a:r>
              <a:rPr lang="en-GB" sz="3600" dirty="0">
                <a:latin typeface="Times New Roman" panose="02020603050405020304" pitchFamily="18" charset="0"/>
                <a:cs typeface="Times New Roman" panose="02020603050405020304" pitchFamily="18" charset="0"/>
              </a:rPr>
              <a:t>Overall Informal Care.</a:t>
            </a:r>
          </a:p>
        </p:txBody>
      </p:sp>
      <p:sp>
        <p:nvSpPr>
          <p:cNvPr id="5" name="Slide Number Placeholder 4">
            <a:extLst>
              <a:ext uri="{FF2B5EF4-FFF2-40B4-BE49-F238E27FC236}">
                <a16:creationId xmlns:a16="http://schemas.microsoft.com/office/drawing/2014/main" id="{B79CF809-88AC-4A87-930A-BF3F99E97EA7}"/>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
        <p:nvSpPr>
          <p:cNvPr id="6" name="Footer Placeholder 5">
            <a:extLst>
              <a:ext uri="{FF2B5EF4-FFF2-40B4-BE49-F238E27FC236}">
                <a16:creationId xmlns:a16="http://schemas.microsoft.com/office/drawing/2014/main" id="{C038FBD6-0B12-4280-8DCA-976A929B3513}"/>
              </a:ext>
            </a:extLst>
          </p:cNvPr>
          <p:cNvSpPr>
            <a:spLocks noGrp="1"/>
          </p:cNvSpPr>
          <p:nvPr>
            <p:ph type="ftr" sz="quarter" idx="11"/>
          </p:nvPr>
        </p:nvSpPr>
        <p:spPr>
          <a:xfrm>
            <a:off x="341280" y="6041362"/>
            <a:ext cx="8644320" cy="365125"/>
          </a:xfrm>
        </p:spPr>
        <p:txBody>
          <a:bodyPr/>
          <a:lstStyle/>
          <a:p>
            <a:r>
              <a:rPr lang="en-GB" sz="1400" dirty="0"/>
              <a:t>SJSS4002: The Caring Society                   Student Number: 1703042</a:t>
            </a:r>
            <a:endParaRPr lang="en-US" sz="1400" dirty="0"/>
          </a:p>
        </p:txBody>
      </p:sp>
      <p:sp>
        <p:nvSpPr>
          <p:cNvPr id="3" name="Rectangle 2">
            <a:extLst>
              <a:ext uri="{FF2B5EF4-FFF2-40B4-BE49-F238E27FC236}">
                <a16:creationId xmlns:a16="http://schemas.microsoft.com/office/drawing/2014/main" id="{64ADC19F-0126-4423-AA21-3E9513151795}"/>
              </a:ext>
            </a:extLst>
          </p:cNvPr>
          <p:cNvSpPr/>
          <p:nvPr/>
        </p:nvSpPr>
        <p:spPr>
          <a:xfrm>
            <a:off x="5937600" y="5054373"/>
            <a:ext cx="6096000" cy="1169551"/>
          </a:xfrm>
          <a:prstGeom prst="rect">
            <a:avLst/>
          </a:prstGeom>
        </p:spPr>
        <p:txBody>
          <a:bodyPr>
            <a:spAutoFit/>
          </a:bodyPr>
          <a:lstStyle/>
          <a:p>
            <a:r>
              <a:rPr lang="en-GB" sz="1400" dirty="0"/>
              <a:t>Originality Statement</a:t>
            </a:r>
          </a:p>
          <a:p>
            <a:r>
              <a:rPr lang="en-GB" sz="1400" dirty="0"/>
              <a:t> “By submitting my work I 1703042 confirm that this is my original work and that I have adhered to the College |Policy on Plagiarism.” “I have also submitted my work to </a:t>
            </a:r>
            <a:r>
              <a:rPr lang="en-GB" sz="1400" dirty="0" err="1"/>
              <a:t>Turnitin</a:t>
            </a:r>
            <a:r>
              <a:rPr lang="en-GB" sz="1400" dirty="0"/>
              <a:t> UK for checking or have included a disk if this assignment is submitted as a paper copy.”</a:t>
            </a:r>
          </a:p>
        </p:txBody>
      </p:sp>
    </p:spTree>
    <p:extLst>
      <p:ext uri="{BB962C8B-B14F-4D97-AF65-F5344CB8AC3E}">
        <p14:creationId xmlns:p14="http://schemas.microsoft.com/office/powerpoint/2010/main" val="1249882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00CFC-66A6-4D59-872D-F0444692CEDD}"/>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What is Informal Care?</a:t>
            </a:r>
          </a:p>
        </p:txBody>
      </p:sp>
      <p:sp>
        <p:nvSpPr>
          <p:cNvPr id="4" name="Slide Number Placeholder 3">
            <a:extLst>
              <a:ext uri="{FF2B5EF4-FFF2-40B4-BE49-F238E27FC236}">
                <a16:creationId xmlns:a16="http://schemas.microsoft.com/office/drawing/2014/main" id="{14BF961A-20C2-40D9-9670-03A2AAF98869}"/>
              </a:ext>
            </a:extLst>
          </p:cNvPr>
          <p:cNvSpPr>
            <a:spLocks noGrp="1"/>
          </p:cNvSpPr>
          <p:nvPr>
            <p:ph type="sldNum" sz="quarter" idx="12"/>
          </p:nvPr>
        </p:nvSpPr>
        <p:spPr/>
        <p:txBody>
          <a:bodyPr/>
          <a:lstStyle/>
          <a:p>
            <a:fld id="{D57F1E4F-1CFF-5643-939E-217C01CDF565}" type="slidenum">
              <a:rPr lang="en-US" smtClean="0"/>
              <a:pPr/>
              <a:t>2</a:t>
            </a:fld>
            <a:endParaRPr lang="en-US" dirty="0"/>
          </a:p>
        </p:txBody>
      </p:sp>
      <p:sp>
        <p:nvSpPr>
          <p:cNvPr id="5" name="Footer Placeholder 4">
            <a:extLst>
              <a:ext uri="{FF2B5EF4-FFF2-40B4-BE49-F238E27FC236}">
                <a16:creationId xmlns:a16="http://schemas.microsoft.com/office/drawing/2014/main" id="{EC0028F9-9855-41FC-8F98-DC14D7700CA8}"/>
              </a:ext>
            </a:extLst>
          </p:cNvPr>
          <p:cNvSpPr>
            <a:spLocks noGrp="1"/>
          </p:cNvSpPr>
          <p:nvPr>
            <p:ph type="ftr" sz="quarter" idx="11"/>
          </p:nvPr>
        </p:nvSpPr>
        <p:spPr/>
        <p:txBody>
          <a:bodyPr/>
          <a:lstStyle/>
          <a:p>
            <a:r>
              <a:rPr lang="en-GB" sz="1400" dirty="0"/>
              <a:t>SJSS4002: The Caring Society                                 Student Number: 1703042</a:t>
            </a:r>
            <a:endParaRPr lang="en-US" sz="1400" dirty="0"/>
          </a:p>
        </p:txBody>
      </p:sp>
      <p:sp>
        <p:nvSpPr>
          <p:cNvPr id="7" name="TextBox 6">
            <a:extLst>
              <a:ext uri="{FF2B5EF4-FFF2-40B4-BE49-F238E27FC236}">
                <a16:creationId xmlns:a16="http://schemas.microsoft.com/office/drawing/2014/main" id="{591E840A-E531-43CD-9979-03F5348F1409}"/>
              </a:ext>
            </a:extLst>
          </p:cNvPr>
          <p:cNvSpPr txBox="1"/>
          <p:nvPr/>
        </p:nvSpPr>
        <p:spPr>
          <a:xfrm>
            <a:off x="886120" y="2752627"/>
            <a:ext cx="8209714" cy="2677656"/>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Informal care is something that has or will effect us at some point in life, it can be a </a:t>
            </a:r>
            <a:r>
              <a:rPr lang="en-GB" sz="2000" dirty="0">
                <a:latin typeface="Times New Roman" panose="02020603050405020304" pitchFamily="18" charset="0"/>
                <a:cs typeface="Times New Roman" panose="02020603050405020304" pitchFamily="18" charset="0"/>
              </a:rPr>
              <a:t>lifestyle</a:t>
            </a:r>
            <a:r>
              <a:rPr lang="en-GB" sz="2400" dirty="0">
                <a:latin typeface="Times New Roman" panose="02020603050405020304" pitchFamily="18" charset="0"/>
                <a:cs typeface="Times New Roman" panose="02020603050405020304" pitchFamily="18" charset="0"/>
              </a:rPr>
              <a:t> that is adapted to or in can be the only way of life that you as an individual know. It doesn’t just effect an individual it effects whole families. The majority of informal carer are family members, relatives or neighbours, these carers carry out this care with no formal, or financial support.</a:t>
            </a:r>
          </a:p>
          <a:p>
            <a:r>
              <a:rPr lang="en-GB" sz="2400" dirty="0">
                <a:latin typeface="Times New Roman" panose="02020603050405020304" pitchFamily="18" charset="0"/>
                <a:cs typeface="Times New Roman" panose="02020603050405020304" pitchFamily="18" charset="0"/>
              </a:rPr>
              <a:t>(omaishoitajat.fi. 2018)</a:t>
            </a:r>
          </a:p>
        </p:txBody>
      </p:sp>
    </p:spTree>
    <p:extLst>
      <p:ext uri="{BB962C8B-B14F-4D97-AF65-F5344CB8AC3E}">
        <p14:creationId xmlns:p14="http://schemas.microsoft.com/office/powerpoint/2010/main" val="1121826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464EF-95C9-47AF-8F4D-D91436E7D5F4}"/>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Informal care: My prospective.</a:t>
            </a:r>
          </a:p>
        </p:txBody>
      </p:sp>
      <p:sp>
        <p:nvSpPr>
          <p:cNvPr id="4" name="Slide Number Placeholder 3">
            <a:extLst>
              <a:ext uri="{FF2B5EF4-FFF2-40B4-BE49-F238E27FC236}">
                <a16:creationId xmlns:a16="http://schemas.microsoft.com/office/drawing/2014/main" id="{D6986DC5-5B4C-4D0D-BB67-65EBB411EA10}"/>
              </a:ext>
            </a:extLst>
          </p:cNvPr>
          <p:cNvSpPr>
            <a:spLocks noGrp="1"/>
          </p:cNvSpPr>
          <p:nvPr>
            <p:ph type="sldNum" sz="quarter" idx="12"/>
          </p:nvPr>
        </p:nvSpPr>
        <p:spPr/>
        <p:txBody>
          <a:bodyPr/>
          <a:lstStyle/>
          <a:p>
            <a:fld id="{D57F1E4F-1CFF-5643-939E-217C01CDF565}" type="slidenum">
              <a:rPr lang="en-US" smtClean="0"/>
              <a:pPr/>
              <a:t>3</a:t>
            </a:fld>
            <a:endParaRPr lang="en-US" dirty="0"/>
          </a:p>
        </p:txBody>
      </p:sp>
      <p:sp>
        <p:nvSpPr>
          <p:cNvPr id="5" name="Footer Placeholder 4">
            <a:extLst>
              <a:ext uri="{FF2B5EF4-FFF2-40B4-BE49-F238E27FC236}">
                <a16:creationId xmlns:a16="http://schemas.microsoft.com/office/drawing/2014/main" id="{2C0F6BCE-8A35-4DC9-99B3-CD67B0456253}"/>
              </a:ext>
            </a:extLst>
          </p:cNvPr>
          <p:cNvSpPr>
            <a:spLocks noGrp="1"/>
          </p:cNvSpPr>
          <p:nvPr>
            <p:ph type="ftr" sz="quarter" idx="11"/>
          </p:nvPr>
        </p:nvSpPr>
        <p:spPr/>
        <p:txBody>
          <a:bodyPr/>
          <a:lstStyle/>
          <a:p>
            <a:r>
              <a:rPr lang="en-GB" sz="1400" dirty="0"/>
              <a:t>SJSS4002: The Caring Society                                 Student Number: 1703042</a:t>
            </a:r>
            <a:endParaRPr lang="en-US" sz="1400" dirty="0"/>
          </a:p>
        </p:txBody>
      </p:sp>
      <p:sp>
        <p:nvSpPr>
          <p:cNvPr id="6" name="TextBox 5">
            <a:extLst>
              <a:ext uri="{FF2B5EF4-FFF2-40B4-BE49-F238E27FC236}">
                <a16:creationId xmlns:a16="http://schemas.microsoft.com/office/drawing/2014/main" id="{23E28A4E-E6D8-4D2B-B663-A5E09B5AB518}"/>
              </a:ext>
            </a:extLst>
          </p:cNvPr>
          <p:cNvSpPr txBox="1"/>
          <p:nvPr/>
        </p:nvSpPr>
        <p:spPr>
          <a:xfrm>
            <a:off x="348792" y="2545237"/>
            <a:ext cx="11033206" cy="2585323"/>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As a family we have been informal carers all of our lives, as a teenager my dad spent most of his evenings looking after his elderly grandmother who he later lived with until she passed. Then moving on into his late 20’s my dad began looking after his parents as they started becoming older and more fragile, however as I was growing up I began caring for both of my grandparents by taking care of them, cooking, cleaning for them taking them out to go shopping alongside my parents and sister. This continued until late 2012 when my grandad passed away and we as a family then became carers for my grandmother whilst she lived alone however we took in turns the role of the carer with my auntie, this continued until 2015 when my grandmother passed away.  Now at present day me, my mother and my sister are informal carers for my father as he has severe Arthritis in his knee which at times is debilitating. This is informal care in practice.</a:t>
            </a:r>
          </a:p>
        </p:txBody>
      </p:sp>
    </p:spTree>
    <p:extLst>
      <p:ext uri="{BB962C8B-B14F-4D97-AF65-F5344CB8AC3E}">
        <p14:creationId xmlns:p14="http://schemas.microsoft.com/office/powerpoint/2010/main" val="1078369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2CC63-6B24-4AF8-9D4A-FA54437DA348}"/>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Maslow’s Hierarchy of Needs (1943)  </a:t>
            </a:r>
          </a:p>
        </p:txBody>
      </p:sp>
      <p:sp>
        <p:nvSpPr>
          <p:cNvPr id="4" name="Footer Placeholder 3">
            <a:extLst>
              <a:ext uri="{FF2B5EF4-FFF2-40B4-BE49-F238E27FC236}">
                <a16:creationId xmlns:a16="http://schemas.microsoft.com/office/drawing/2014/main" id="{EFB3AF59-3B81-42FA-85F8-5D0F12CC8DE7}"/>
              </a:ext>
            </a:extLst>
          </p:cNvPr>
          <p:cNvSpPr>
            <a:spLocks noGrp="1"/>
          </p:cNvSpPr>
          <p:nvPr>
            <p:ph type="ftr" sz="quarter" idx="11"/>
          </p:nvPr>
        </p:nvSpPr>
        <p:spPr/>
        <p:txBody>
          <a:bodyPr/>
          <a:lstStyle/>
          <a:p>
            <a:r>
              <a:rPr lang="en-GB" dirty="0"/>
              <a:t>SJSS4002: The Caring Society                                 Student Number: 1703042</a:t>
            </a:r>
            <a:endParaRPr lang="en-US" dirty="0"/>
          </a:p>
        </p:txBody>
      </p:sp>
      <p:sp>
        <p:nvSpPr>
          <p:cNvPr id="5" name="Slide Number Placeholder 4">
            <a:extLst>
              <a:ext uri="{FF2B5EF4-FFF2-40B4-BE49-F238E27FC236}">
                <a16:creationId xmlns:a16="http://schemas.microsoft.com/office/drawing/2014/main" id="{8DB3ADA6-1365-4289-8DE3-1655CFEBC498}"/>
              </a:ext>
            </a:extLst>
          </p:cNvPr>
          <p:cNvSpPr>
            <a:spLocks noGrp="1"/>
          </p:cNvSpPr>
          <p:nvPr>
            <p:ph type="sldNum" sz="quarter" idx="12"/>
          </p:nvPr>
        </p:nvSpPr>
        <p:spPr/>
        <p:txBody>
          <a:bodyPr/>
          <a:lstStyle/>
          <a:p>
            <a:fld id="{D57F1E4F-1CFF-5643-939E-217C01CDF565}" type="slidenum">
              <a:rPr lang="en-US" smtClean="0"/>
              <a:pPr/>
              <a:t>4</a:t>
            </a:fld>
            <a:endParaRPr lang="en-US" dirty="0"/>
          </a:p>
        </p:txBody>
      </p:sp>
      <p:sp>
        <p:nvSpPr>
          <p:cNvPr id="6" name="TextBox 5">
            <a:extLst>
              <a:ext uri="{FF2B5EF4-FFF2-40B4-BE49-F238E27FC236}">
                <a16:creationId xmlns:a16="http://schemas.microsoft.com/office/drawing/2014/main" id="{B9B1EF2B-C2A3-4F3D-B622-CA8D9F02B3C9}"/>
              </a:ext>
            </a:extLst>
          </p:cNvPr>
          <p:cNvSpPr txBox="1"/>
          <p:nvPr/>
        </p:nvSpPr>
        <p:spPr>
          <a:xfrm>
            <a:off x="320511" y="2545237"/>
            <a:ext cx="7343481" cy="369332"/>
          </a:xfrm>
          <a:prstGeom prst="rect">
            <a:avLst/>
          </a:prstGeom>
          <a:noFill/>
        </p:spPr>
        <p:txBody>
          <a:bodyPr wrap="square" rtlCol="0">
            <a:spAutoFit/>
          </a:bodyPr>
          <a:lstStyle/>
          <a:p>
            <a:endParaRPr lang="en-GB" dirty="0"/>
          </a:p>
        </p:txBody>
      </p:sp>
      <p:pic>
        <p:nvPicPr>
          <p:cNvPr id="10" name="Picture 9">
            <a:extLst>
              <a:ext uri="{FF2B5EF4-FFF2-40B4-BE49-F238E27FC236}">
                <a16:creationId xmlns:a16="http://schemas.microsoft.com/office/drawing/2014/main" id="{5D32C06C-F939-4B1C-8E3F-CE544D4350A5}"/>
              </a:ext>
            </a:extLst>
          </p:cNvPr>
          <p:cNvPicPr>
            <a:picLocks noChangeAspect="1"/>
          </p:cNvPicPr>
          <p:nvPr/>
        </p:nvPicPr>
        <p:blipFill>
          <a:blip r:embed="rId2"/>
          <a:stretch>
            <a:fillRect/>
          </a:stretch>
        </p:blipFill>
        <p:spPr>
          <a:xfrm>
            <a:off x="7747861" y="2338758"/>
            <a:ext cx="4444139" cy="3714888"/>
          </a:xfrm>
          <a:prstGeom prst="rect">
            <a:avLst/>
          </a:prstGeom>
        </p:spPr>
      </p:pic>
      <p:sp>
        <p:nvSpPr>
          <p:cNvPr id="11" name="TextBox 10">
            <a:extLst>
              <a:ext uri="{FF2B5EF4-FFF2-40B4-BE49-F238E27FC236}">
                <a16:creationId xmlns:a16="http://schemas.microsoft.com/office/drawing/2014/main" id="{0112F50B-AC5E-4CEF-BB5B-EB2DEFDAE1C8}"/>
              </a:ext>
            </a:extLst>
          </p:cNvPr>
          <p:cNvSpPr txBox="1"/>
          <p:nvPr/>
        </p:nvSpPr>
        <p:spPr>
          <a:xfrm>
            <a:off x="404380" y="2545237"/>
            <a:ext cx="6909848" cy="369332"/>
          </a:xfrm>
          <a:prstGeom prst="rect">
            <a:avLst/>
          </a:prstGeom>
          <a:noFill/>
        </p:spPr>
        <p:txBody>
          <a:bodyPr wrap="square" rtlCol="0">
            <a:spAutoFit/>
          </a:bodyPr>
          <a:lstStyle/>
          <a:p>
            <a:r>
              <a:rPr lang="en-GB" dirty="0"/>
              <a:t>  </a:t>
            </a:r>
          </a:p>
        </p:txBody>
      </p:sp>
      <p:sp>
        <p:nvSpPr>
          <p:cNvPr id="13" name="TextBox 12">
            <a:extLst>
              <a:ext uri="{FF2B5EF4-FFF2-40B4-BE49-F238E27FC236}">
                <a16:creationId xmlns:a16="http://schemas.microsoft.com/office/drawing/2014/main" id="{6EB4C771-C147-4A55-B956-548A664D2A06}"/>
              </a:ext>
            </a:extLst>
          </p:cNvPr>
          <p:cNvSpPr txBox="1"/>
          <p:nvPr/>
        </p:nvSpPr>
        <p:spPr>
          <a:xfrm>
            <a:off x="320511" y="2422689"/>
            <a:ext cx="6608190" cy="3416320"/>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Abraham Maslow’s Hierarchy of Needs theory is shown in the pyramid on the right hand side of the page, this theory relates to life in general and not just in academia. The five needs that Maslow talks about are:</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Self-Actualisation: being accepted</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Self- Esteem: Confidence and Achievement </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Love and Belonging: Friendships and Intimate relationships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Safety and Security: Social Stability and Health</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Physiological needs: Shelter, Food and Water</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Maslow. A. H 1943</a:t>
            </a:r>
          </a:p>
          <a:p>
            <a:r>
              <a:rPr lang="en-GB" dirty="0">
                <a:latin typeface="Times New Roman" panose="02020603050405020304" pitchFamily="18" charset="0"/>
                <a:cs typeface="Times New Roman" panose="02020603050405020304" pitchFamily="18" charset="0"/>
              </a:rPr>
              <a:t>(simplypsychology.2017)</a:t>
            </a:r>
          </a:p>
        </p:txBody>
      </p:sp>
    </p:spTree>
    <p:extLst>
      <p:ext uri="{BB962C8B-B14F-4D97-AF65-F5344CB8AC3E}">
        <p14:creationId xmlns:p14="http://schemas.microsoft.com/office/powerpoint/2010/main" val="2460695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89BFC-1C80-45C4-9EDE-298FEAD271AA}"/>
              </a:ext>
            </a:extLst>
          </p:cNvPr>
          <p:cNvSpPr>
            <a:spLocks noGrp="1"/>
          </p:cNvSpPr>
          <p:nvPr>
            <p:ph type="title"/>
          </p:nvPr>
        </p:nvSpPr>
        <p:spPr>
          <a:xfrm>
            <a:off x="827424" y="292231"/>
            <a:ext cx="10554574" cy="1125407"/>
          </a:xfrm>
        </p:spPr>
        <p:txBody>
          <a:bodyPr/>
          <a:lstStyle/>
          <a:p>
            <a:br>
              <a:rPr lang="en-GB" dirty="0"/>
            </a:br>
            <a:r>
              <a:rPr lang="en-GB" u="sng" dirty="0">
                <a:latin typeface="Times New Roman" panose="02020603050405020304" pitchFamily="18" charset="0"/>
                <a:cs typeface="Times New Roman" panose="02020603050405020304" pitchFamily="18" charset="0"/>
              </a:rPr>
              <a:t>Care Act and Children and Families Act 2014</a:t>
            </a:r>
          </a:p>
        </p:txBody>
      </p:sp>
      <p:sp>
        <p:nvSpPr>
          <p:cNvPr id="4" name="Footer Placeholder 3">
            <a:extLst>
              <a:ext uri="{FF2B5EF4-FFF2-40B4-BE49-F238E27FC236}">
                <a16:creationId xmlns:a16="http://schemas.microsoft.com/office/drawing/2014/main" id="{4B42C92B-9649-4C16-BD4C-08A5AF9A60B2}"/>
              </a:ext>
            </a:extLst>
          </p:cNvPr>
          <p:cNvSpPr>
            <a:spLocks noGrp="1"/>
          </p:cNvSpPr>
          <p:nvPr>
            <p:ph type="ftr" sz="quarter" idx="11"/>
          </p:nvPr>
        </p:nvSpPr>
        <p:spPr/>
        <p:txBody>
          <a:bodyPr/>
          <a:lstStyle/>
          <a:p>
            <a:r>
              <a:rPr lang="en-GB"/>
              <a:t>SJSS4002: The Caring Society                                 Student Number: 1703042</a:t>
            </a:r>
            <a:endParaRPr lang="en-US" dirty="0"/>
          </a:p>
        </p:txBody>
      </p:sp>
      <p:sp>
        <p:nvSpPr>
          <p:cNvPr id="5" name="Slide Number Placeholder 4">
            <a:extLst>
              <a:ext uri="{FF2B5EF4-FFF2-40B4-BE49-F238E27FC236}">
                <a16:creationId xmlns:a16="http://schemas.microsoft.com/office/drawing/2014/main" id="{19093797-3442-46FE-8D9E-C0B1B89F87D8}"/>
              </a:ext>
            </a:extLst>
          </p:cNvPr>
          <p:cNvSpPr>
            <a:spLocks noGrp="1"/>
          </p:cNvSpPr>
          <p:nvPr>
            <p:ph type="sldNum" sz="quarter" idx="12"/>
          </p:nvPr>
        </p:nvSpPr>
        <p:spPr/>
        <p:txBody>
          <a:bodyPr/>
          <a:lstStyle/>
          <a:p>
            <a:fld id="{D57F1E4F-1CFF-5643-939E-217C01CDF565}" type="slidenum">
              <a:rPr lang="en-US" smtClean="0"/>
              <a:pPr/>
              <a:t>5</a:t>
            </a:fld>
            <a:endParaRPr lang="en-US" dirty="0"/>
          </a:p>
        </p:txBody>
      </p:sp>
      <p:sp>
        <p:nvSpPr>
          <p:cNvPr id="6" name="TextBox 5">
            <a:extLst>
              <a:ext uri="{FF2B5EF4-FFF2-40B4-BE49-F238E27FC236}">
                <a16:creationId xmlns:a16="http://schemas.microsoft.com/office/drawing/2014/main" id="{851E56A3-C3A2-4EFE-B815-A8E8ED0579B3}"/>
              </a:ext>
            </a:extLst>
          </p:cNvPr>
          <p:cNvSpPr txBox="1"/>
          <p:nvPr/>
        </p:nvSpPr>
        <p:spPr>
          <a:xfrm>
            <a:off x="320511" y="2507530"/>
            <a:ext cx="11419975" cy="3046988"/>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This particular policy focuses on the care act and children and families act which was first introduced in 2014 by the government, it was introduced under two new legislations which looked at what improvements would be made. Within this act the carers trust are continuing to work with the former care ministers who are collecting relevant feedback from both  informal carers and carers organisations and listening to their points of view on how well the act is working. Will would like to discuss some points on this legislation and how it benefits informal carers. </a:t>
            </a:r>
          </a:p>
          <a:p>
            <a:r>
              <a:rPr lang="en-GB" sz="2400" dirty="0">
                <a:latin typeface="Times New Roman" panose="02020603050405020304" pitchFamily="18" charset="0"/>
                <a:cs typeface="Times New Roman" panose="02020603050405020304" pitchFamily="18" charset="0"/>
              </a:rPr>
              <a:t>(Legislation.gov.</a:t>
            </a:r>
            <a:r>
              <a:rPr lang="en-GB" sz="2400">
                <a:latin typeface="Times New Roman" panose="02020603050405020304" pitchFamily="18" charset="0"/>
                <a:cs typeface="Times New Roman" panose="02020603050405020304" pitchFamily="18" charset="0"/>
              </a:rPr>
              <a:t>2014) </a:t>
            </a:r>
            <a:r>
              <a:rPr lang="en-GB" sz="2400" dirty="0">
                <a:latin typeface="Times New Roman" panose="02020603050405020304" pitchFamily="18" charset="0"/>
                <a:cs typeface="Times New Roman" panose="02020603050405020304" pitchFamily="18" charset="0"/>
              </a:rPr>
              <a:t>(PDF)</a:t>
            </a:r>
          </a:p>
        </p:txBody>
      </p:sp>
    </p:spTree>
    <p:extLst>
      <p:ext uri="{BB962C8B-B14F-4D97-AF65-F5344CB8AC3E}">
        <p14:creationId xmlns:p14="http://schemas.microsoft.com/office/powerpoint/2010/main" val="2988813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C764D-B137-4BF9-8EEA-98BF68866157}"/>
              </a:ext>
            </a:extLst>
          </p:cNvPr>
          <p:cNvSpPr>
            <a:spLocks noGrp="1"/>
          </p:cNvSpPr>
          <p:nvPr>
            <p:ph type="title"/>
          </p:nvPr>
        </p:nvSpPr>
        <p:spPr>
          <a:xfrm>
            <a:off x="810001" y="239799"/>
            <a:ext cx="10571998" cy="970450"/>
          </a:xfrm>
        </p:spPr>
        <p:txBody>
          <a:bodyPr/>
          <a:lstStyle/>
          <a:p>
            <a:r>
              <a:rPr lang="en-GB" u="sng" dirty="0">
                <a:latin typeface="Times New Roman" panose="02020603050405020304" pitchFamily="18" charset="0"/>
                <a:cs typeface="Times New Roman" panose="02020603050405020304" pitchFamily="18" charset="0"/>
              </a:rPr>
              <a:t>Supporting Informal Carers. </a:t>
            </a:r>
          </a:p>
        </p:txBody>
      </p:sp>
      <p:sp>
        <p:nvSpPr>
          <p:cNvPr id="4" name="Footer Placeholder 3">
            <a:extLst>
              <a:ext uri="{FF2B5EF4-FFF2-40B4-BE49-F238E27FC236}">
                <a16:creationId xmlns:a16="http://schemas.microsoft.com/office/drawing/2014/main" id="{9E94B686-D545-4AFA-B1E9-B25E39BA6769}"/>
              </a:ext>
            </a:extLst>
          </p:cNvPr>
          <p:cNvSpPr>
            <a:spLocks noGrp="1"/>
          </p:cNvSpPr>
          <p:nvPr>
            <p:ph type="ftr" sz="quarter" idx="11"/>
          </p:nvPr>
        </p:nvSpPr>
        <p:spPr>
          <a:xfrm>
            <a:off x="451514" y="5978624"/>
            <a:ext cx="8644320" cy="365125"/>
          </a:xfrm>
        </p:spPr>
        <p:txBody>
          <a:bodyPr/>
          <a:lstStyle/>
          <a:p>
            <a:r>
              <a:rPr lang="en-GB"/>
              <a:t>SJSS4002: The Caring Society                                 Student Number: 1703042</a:t>
            </a:r>
            <a:endParaRPr lang="en-US" dirty="0"/>
          </a:p>
        </p:txBody>
      </p:sp>
      <p:sp>
        <p:nvSpPr>
          <p:cNvPr id="5" name="Slide Number Placeholder 4">
            <a:extLst>
              <a:ext uri="{FF2B5EF4-FFF2-40B4-BE49-F238E27FC236}">
                <a16:creationId xmlns:a16="http://schemas.microsoft.com/office/drawing/2014/main" id="{C926D9C7-5C8A-4AB6-872A-B92204F8F003}"/>
              </a:ext>
            </a:extLst>
          </p:cNvPr>
          <p:cNvSpPr>
            <a:spLocks noGrp="1"/>
          </p:cNvSpPr>
          <p:nvPr>
            <p:ph type="sldNum" sz="quarter" idx="12"/>
          </p:nvPr>
        </p:nvSpPr>
        <p:spPr/>
        <p:txBody>
          <a:bodyPr/>
          <a:lstStyle/>
          <a:p>
            <a:fld id="{D57F1E4F-1CFF-5643-939E-217C01CDF565}" type="slidenum">
              <a:rPr lang="en-US" smtClean="0"/>
              <a:pPr/>
              <a:t>6</a:t>
            </a:fld>
            <a:endParaRPr lang="en-US" dirty="0"/>
          </a:p>
        </p:txBody>
      </p:sp>
      <p:sp>
        <p:nvSpPr>
          <p:cNvPr id="6" name="TextBox 5">
            <a:extLst>
              <a:ext uri="{FF2B5EF4-FFF2-40B4-BE49-F238E27FC236}">
                <a16:creationId xmlns:a16="http://schemas.microsoft.com/office/drawing/2014/main" id="{07E68E43-849A-42C9-AF89-3859AB84FECC}"/>
              </a:ext>
            </a:extLst>
          </p:cNvPr>
          <p:cNvSpPr txBox="1"/>
          <p:nvPr/>
        </p:nvSpPr>
        <p:spPr>
          <a:xfrm>
            <a:off x="320511" y="2488676"/>
            <a:ext cx="11698664" cy="347787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The statistics for informal carers show that 6.5 million people within the United Kingdom are providing unpaid care to either family members or friends, whereas 3 million people are both providing unpaid care to their loved ones or friends and are managing a job as well.  Within each work place the statistics show that 1 in 9 people end up leaving their job and becoming a full time carer due to the stresses and strains of trying to manage both and the number is said to continuously increase as time goes on. The informal careers can directly access support for both EfC and Carers UK. </a:t>
            </a:r>
          </a:p>
          <a:p>
            <a:r>
              <a:rPr lang="en-GB" sz="2000" dirty="0">
                <a:latin typeface="Times New Roman" panose="02020603050405020304" pitchFamily="18" charset="0"/>
                <a:cs typeface="Times New Roman" panose="02020603050405020304" pitchFamily="18" charset="0"/>
              </a:rPr>
              <a:t>(Carers UK. 2014)</a:t>
            </a: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8819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518CE-3D9F-41E0-8623-63A082A5D072}"/>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Examples Of How Informal Carers Can Find Support </a:t>
            </a:r>
          </a:p>
        </p:txBody>
      </p:sp>
      <p:sp>
        <p:nvSpPr>
          <p:cNvPr id="4" name="Footer Placeholder 3">
            <a:extLst>
              <a:ext uri="{FF2B5EF4-FFF2-40B4-BE49-F238E27FC236}">
                <a16:creationId xmlns:a16="http://schemas.microsoft.com/office/drawing/2014/main" id="{DE401275-AB51-4E65-B6E0-D6F6075D92D7}"/>
              </a:ext>
            </a:extLst>
          </p:cNvPr>
          <p:cNvSpPr>
            <a:spLocks noGrp="1"/>
          </p:cNvSpPr>
          <p:nvPr>
            <p:ph type="ftr" sz="quarter" idx="11"/>
          </p:nvPr>
        </p:nvSpPr>
        <p:spPr/>
        <p:txBody>
          <a:bodyPr/>
          <a:lstStyle/>
          <a:p>
            <a:r>
              <a:rPr lang="en-GB" dirty="0"/>
              <a:t>SJSS4002: The Caring Society                                 Student Number: 1703042</a:t>
            </a:r>
            <a:endParaRPr lang="en-US" dirty="0"/>
          </a:p>
        </p:txBody>
      </p:sp>
      <p:sp>
        <p:nvSpPr>
          <p:cNvPr id="5" name="Slide Number Placeholder 4">
            <a:extLst>
              <a:ext uri="{FF2B5EF4-FFF2-40B4-BE49-F238E27FC236}">
                <a16:creationId xmlns:a16="http://schemas.microsoft.com/office/drawing/2014/main" id="{79CBEB2A-F98C-41EE-A6E0-4E6BBDF19968}"/>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
        <p:nvSpPr>
          <p:cNvPr id="6" name="TextBox 5">
            <a:extLst>
              <a:ext uri="{FF2B5EF4-FFF2-40B4-BE49-F238E27FC236}">
                <a16:creationId xmlns:a16="http://schemas.microsoft.com/office/drawing/2014/main" id="{05AFB272-AB9E-4A22-A22E-E0A7787A5644}"/>
              </a:ext>
            </a:extLst>
          </p:cNvPr>
          <p:cNvSpPr txBox="1"/>
          <p:nvPr/>
        </p:nvSpPr>
        <p:spPr>
          <a:xfrm>
            <a:off x="216816" y="2196445"/>
            <a:ext cx="11849493" cy="378565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There are many different types of support that an informal carer can access, there are multiple organisations that are open for support and have support groups that these carers can attend here are just a few of these organisations:</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Young Cares UK</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Citizens Advice Bureau</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Care for Carers</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Age UK ( care for the elderly)</a:t>
            </a:r>
          </a:p>
          <a:p>
            <a:r>
              <a:rPr lang="en-GB" sz="2000" dirty="0">
                <a:latin typeface="Times New Roman" panose="02020603050405020304" pitchFamily="18" charset="0"/>
                <a:cs typeface="Times New Roman" panose="02020603050405020304" pitchFamily="18" charset="0"/>
              </a:rPr>
              <a:t>However there are many more support groups for different illnesses depending on the person you care for one of these groups could be Tenovus Cancer Charity.</a:t>
            </a:r>
          </a:p>
          <a:p>
            <a:r>
              <a:rPr lang="en-GB" sz="2000" dirty="0">
                <a:latin typeface="Times New Roman" panose="02020603050405020304" pitchFamily="18" charset="0"/>
                <a:cs typeface="Times New Roman" panose="02020603050405020304" pitchFamily="18" charset="0"/>
              </a:rPr>
              <a:t>However there are local government schemes that have support groups for informal carers but they are not well advertised or known about.</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75091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DE4D-4B93-41DD-8A6E-DE2802680F9D}"/>
              </a:ext>
            </a:extLst>
          </p:cNvPr>
          <p:cNvSpPr>
            <a:spLocks noGrp="1"/>
          </p:cNvSpPr>
          <p:nvPr>
            <p:ph type="title"/>
          </p:nvPr>
        </p:nvSpPr>
        <p:spPr>
          <a:xfrm>
            <a:off x="904268" y="277505"/>
            <a:ext cx="10571998" cy="970450"/>
          </a:xfrm>
        </p:spPr>
        <p:txBody>
          <a:bodyPr/>
          <a:lstStyle/>
          <a:p>
            <a:r>
              <a:rPr lang="en-GB" u="sng" dirty="0">
                <a:latin typeface="Times New Roman" panose="02020603050405020304" pitchFamily="18" charset="0"/>
                <a:cs typeface="Times New Roman" panose="02020603050405020304" pitchFamily="18" charset="0"/>
              </a:rPr>
              <a:t>Statistics For Informal Carers</a:t>
            </a:r>
          </a:p>
        </p:txBody>
      </p:sp>
      <p:sp>
        <p:nvSpPr>
          <p:cNvPr id="4" name="Footer Placeholder 3">
            <a:extLst>
              <a:ext uri="{FF2B5EF4-FFF2-40B4-BE49-F238E27FC236}">
                <a16:creationId xmlns:a16="http://schemas.microsoft.com/office/drawing/2014/main" id="{CD2DCDCF-E22F-481C-9B41-0C7A063DA79D}"/>
              </a:ext>
            </a:extLst>
          </p:cNvPr>
          <p:cNvSpPr>
            <a:spLocks noGrp="1"/>
          </p:cNvSpPr>
          <p:nvPr>
            <p:ph type="ftr" sz="quarter" idx="11"/>
          </p:nvPr>
        </p:nvSpPr>
        <p:spPr/>
        <p:txBody>
          <a:bodyPr/>
          <a:lstStyle/>
          <a:p>
            <a:r>
              <a:rPr lang="en-GB"/>
              <a:t>SJSS4002: The Caring Society                                 Student Number: 1703042</a:t>
            </a:r>
            <a:endParaRPr lang="en-US" dirty="0"/>
          </a:p>
        </p:txBody>
      </p:sp>
      <p:sp>
        <p:nvSpPr>
          <p:cNvPr id="5" name="Slide Number Placeholder 4">
            <a:extLst>
              <a:ext uri="{FF2B5EF4-FFF2-40B4-BE49-F238E27FC236}">
                <a16:creationId xmlns:a16="http://schemas.microsoft.com/office/drawing/2014/main" id="{C2794618-3877-4B67-B047-4BECA0F8C107}"/>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
        <p:nvSpPr>
          <p:cNvPr id="6" name="TextBox 5">
            <a:extLst>
              <a:ext uri="{FF2B5EF4-FFF2-40B4-BE49-F238E27FC236}">
                <a16:creationId xmlns:a16="http://schemas.microsoft.com/office/drawing/2014/main" id="{8A5189E6-78CE-4B35-B140-D8651A482EC3}"/>
              </a:ext>
            </a:extLst>
          </p:cNvPr>
          <p:cNvSpPr txBox="1"/>
          <p:nvPr/>
        </p:nvSpPr>
        <p:spPr>
          <a:xfrm>
            <a:off x="292231" y="2516957"/>
            <a:ext cx="11717517" cy="3693319"/>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 statistics show the amount of informal carers within the United Kingdom and how these numbers will rise. </a:t>
            </a:r>
          </a:p>
          <a:p>
            <a:endParaRPr lang="en-GB"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Within the United Kingdom there are seven million people who are carers and that shows that there is one in ten but the number continues to rise.</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Throughout the United Kingdom 42% of carers are male and 58% are female carers.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estimated number of informal carers are to rise by 3.4 million by the year 2030.</a:t>
            </a: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statistics show that the cost of both formal care and informal care for either a loved one or a friend has increased from 2001 to current day. Since 2001 the increase in informal care being provided has risen to 16.5% which means that  6.8 million people provide unpaid care to either a disabled loved one or a long term illness family member. Where as the statistics show the decrease in formal care between 2011-2014 .</a:t>
            </a:r>
          </a:p>
          <a:p>
            <a:r>
              <a:rPr lang="en-GB" dirty="0">
                <a:latin typeface="Times New Roman" panose="02020603050405020304" pitchFamily="18" charset="0"/>
                <a:cs typeface="Times New Roman" panose="02020603050405020304" pitchFamily="18" charset="0"/>
              </a:rPr>
              <a:t>(Carers Trust. 2015)</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1472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2C928-DCB7-40BA-9407-477AB5457354}"/>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Impacts On Informal Carers And Their Families </a:t>
            </a:r>
          </a:p>
        </p:txBody>
      </p:sp>
      <p:sp>
        <p:nvSpPr>
          <p:cNvPr id="4" name="Footer Placeholder 3">
            <a:extLst>
              <a:ext uri="{FF2B5EF4-FFF2-40B4-BE49-F238E27FC236}">
                <a16:creationId xmlns:a16="http://schemas.microsoft.com/office/drawing/2014/main" id="{093AA06C-3911-4A06-82A0-596704CF035B}"/>
              </a:ext>
            </a:extLst>
          </p:cNvPr>
          <p:cNvSpPr>
            <a:spLocks noGrp="1"/>
          </p:cNvSpPr>
          <p:nvPr>
            <p:ph type="ftr" sz="quarter" idx="11"/>
          </p:nvPr>
        </p:nvSpPr>
        <p:spPr/>
        <p:txBody>
          <a:bodyPr/>
          <a:lstStyle/>
          <a:p>
            <a:r>
              <a:rPr lang="en-GB"/>
              <a:t>SJSS4002: The Caring Society                                 Student Number: 1703042</a:t>
            </a:r>
            <a:endParaRPr lang="en-US" dirty="0"/>
          </a:p>
        </p:txBody>
      </p:sp>
      <p:sp>
        <p:nvSpPr>
          <p:cNvPr id="5" name="Slide Number Placeholder 4">
            <a:extLst>
              <a:ext uri="{FF2B5EF4-FFF2-40B4-BE49-F238E27FC236}">
                <a16:creationId xmlns:a16="http://schemas.microsoft.com/office/drawing/2014/main" id="{1F7E00E2-091E-4BC3-8410-66422BB1E005}"/>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
        <p:nvSpPr>
          <p:cNvPr id="6" name="TextBox 5">
            <a:extLst>
              <a:ext uri="{FF2B5EF4-FFF2-40B4-BE49-F238E27FC236}">
                <a16:creationId xmlns:a16="http://schemas.microsoft.com/office/drawing/2014/main" id="{AAAE2E49-55D2-422D-9346-2B8B01999B77}"/>
              </a:ext>
            </a:extLst>
          </p:cNvPr>
          <p:cNvSpPr txBox="1"/>
          <p:nvPr/>
        </p:nvSpPr>
        <p:spPr>
          <a:xfrm>
            <a:off x="180679" y="2222569"/>
            <a:ext cx="11830639" cy="3416320"/>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By becoming an informal carer for either a loved one or friend it can impact families after experiencing a situation like this it can show how strong a family can be but also how it can take its toll on how well a family can handle a situation especially if there are young children involved, such as if one of the parents are caring for a family member and are not around much it can have an  impact on the children and how their relationship develops with that parent.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Carers UK conducted a survey into the cost of caring  in 2013, this study in which there was more than  4,000 carers were surveyed. </a:t>
            </a:r>
          </a:p>
          <a:p>
            <a:r>
              <a:rPr lang="en-GB" dirty="0">
                <a:latin typeface="Times New Roman" panose="02020603050405020304" pitchFamily="18" charset="0"/>
                <a:cs typeface="Times New Roman" panose="02020603050405020304" pitchFamily="18" charset="0"/>
              </a:rPr>
              <a:t>There are many financial problems that are related to being an informal carer, this effects families just as much  as it effect the emotional connections within families. I will discus just a few of the issues and the percentages.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(Carers UK. 2018)</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1111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F142E-82E2-4BC9-8350-2B0D7FE0247A}"/>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Conclusion</a:t>
            </a:r>
          </a:p>
        </p:txBody>
      </p:sp>
      <p:sp>
        <p:nvSpPr>
          <p:cNvPr id="4" name="Footer Placeholder 3">
            <a:extLst>
              <a:ext uri="{FF2B5EF4-FFF2-40B4-BE49-F238E27FC236}">
                <a16:creationId xmlns:a16="http://schemas.microsoft.com/office/drawing/2014/main" id="{E28AA25A-B6DB-4799-AF33-9FCC2FFCF2C7}"/>
              </a:ext>
            </a:extLst>
          </p:cNvPr>
          <p:cNvSpPr>
            <a:spLocks noGrp="1"/>
          </p:cNvSpPr>
          <p:nvPr>
            <p:ph type="ftr" sz="quarter" idx="11"/>
          </p:nvPr>
        </p:nvSpPr>
        <p:spPr/>
        <p:txBody>
          <a:bodyPr/>
          <a:lstStyle/>
          <a:p>
            <a:r>
              <a:rPr lang="en-GB"/>
              <a:t>SJSS4002: The Caring Society                                 Student Number: 1703042</a:t>
            </a:r>
            <a:endParaRPr lang="en-US" dirty="0"/>
          </a:p>
        </p:txBody>
      </p:sp>
      <p:sp>
        <p:nvSpPr>
          <p:cNvPr id="5" name="Slide Number Placeholder 4">
            <a:extLst>
              <a:ext uri="{FF2B5EF4-FFF2-40B4-BE49-F238E27FC236}">
                <a16:creationId xmlns:a16="http://schemas.microsoft.com/office/drawing/2014/main" id="{172AFA63-7101-4B2F-8F2D-48B9902D4A88}"/>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
        <p:nvSpPr>
          <p:cNvPr id="6" name="TextBox 5">
            <a:extLst>
              <a:ext uri="{FF2B5EF4-FFF2-40B4-BE49-F238E27FC236}">
                <a16:creationId xmlns:a16="http://schemas.microsoft.com/office/drawing/2014/main" id="{0701C0E8-2946-43F0-B91E-15EC2A6D60EA}"/>
              </a:ext>
            </a:extLst>
          </p:cNvPr>
          <p:cNvSpPr txBox="1"/>
          <p:nvPr/>
        </p:nvSpPr>
        <p:spPr>
          <a:xfrm>
            <a:off x="320511" y="2337848"/>
            <a:ext cx="10680570" cy="2308324"/>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In conclusion I believe that informal care is over looked and more people should be given the opportunity to be given formal care, yes this may cost the British public tax payers a lot more money but with this care we can better the standard of living for both informal carers and for the cared for. Referring to Maslow’s Hierarchy of Needs, Self -actualisation is highly important for informal carers without that they mat think bad of themselves and therefore make themselves unwell.</a:t>
            </a:r>
          </a:p>
        </p:txBody>
      </p:sp>
    </p:spTree>
    <p:extLst>
      <p:ext uri="{BB962C8B-B14F-4D97-AF65-F5344CB8AC3E}">
        <p14:creationId xmlns:p14="http://schemas.microsoft.com/office/powerpoint/2010/main" val="2243187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19884-EE3B-4822-9752-9227C8676921}"/>
              </a:ext>
            </a:extLst>
          </p:cNvPr>
          <p:cNvSpPr>
            <a:spLocks noGrp="1"/>
          </p:cNvSpPr>
          <p:nvPr>
            <p:ph type="title"/>
          </p:nvPr>
        </p:nvSpPr>
        <p:spPr/>
        <p:txBody>
          <a:bodyPr/>
          <a:lstStyle/>
          <a:p>
            <a:r>
              <a:rPr lang="en-GB" u="sng" dirty="0">
                <a:latin typeface="Times New Roman" panose="02020603050405020304" pitchFamily="18" charset="0"/>
                <a:cs typeface="Times New Roman" panose="02020603050405020304" pitchFamily="18" charset="0"/>
              </a:rPr>
              <a:t>References.</a:t>
            </a:r>
          </a:p>
        </p:txBody>
      </p:sp>
      <p:sp>
        <p:nvSpPr>
          <p:cNvPr id="4" name="Footer Placeholder 3">
            <a:extLst>
              <a:ext uri="{FF2B5EF4-FFF2-40B4-BE49-F238E27FC236}">
                <a16:creationId xmlns:a16="http://schemas.microsoft.com/office/drawing/2014/main" id="{5F4431EC-9915-4FBB-B551-1B89A3FDE850}"/>
              </a:ext>
            </a:extLst>
          </p:cNvPr>
          <p:cNvSpPr>
            <a:spLocks noGrp="1"/>
          </p:cNvSpPr>
          <p:nvPr>
            <p:ph type="ftr" sz="quarter" idx="11"/>
          </p:nvPr>
        </p:nvSpPr>
        <p:spPr/>
        <p:txBody>
          <a:bodyPr/>
          <a:lstStyle/>
          <a:p>
            <a:r>
              <a:rPr lang="en-GB"/>
              <a:t>SJSS4002: The Caring Society                                 Student Number: 1703042</a:t>
            </a:r>
            <a:endParaRPr lang="en-US" dirty="0"/>
          </a:p>
        </p:txBody>
      </p:sp>
      <p:sp>
        <p:nvSpPr>
          <p:cNvPr id="5" name="Slide Number Placeholder 4">
            <a:extLst>
              <a:ext uri="{FF2B5EF4-FFF2-40B4-BE49-F238E27FC236}">
                <a16:creationId xmlns:a16="http://schemas.microsoft.com/office/drawing/2014/main" id="{4029AF49-F668-43C0-BA05-B6B8ACD09D00}"/>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
        <p:nvSpPr>
          <p:cNvPr id="7" name="Rectangle 6">
            <a:extLst>
              <a:ext uri="{FF2B5EF4-FFF2-40B4-BE49-F238E27FC236}">
                <a16:creationId xmlns:a16="http://schemas.microsoft.com/office/drawing/2014/main" id="{95516200-A760-437D-8D1F-02CC09DF88E0}"/>
              </a:ext>
            </a:extLst>
          </p:cNvPr>
          <p:cNvSpPr/>
          <p:nvPr/>
        </p:nvSpPr>
        <p:spPr>
          <a:xfrm>
            <a:off x="274456" y="2143735"/>
            <a:ext cx="11643085" cy="4524315"/>
          </a:xfrm>
          <a:prstGeom prst="rect">
            <a:avLst/>
          </a:prstGeom>
        </p:spPr>
        <p:txBody>
          <a:bodyPr wrap="square">
            <a:spAutoFit/>
          </a:bodyPr>
          <a:lstStyle/>
          <a:p>
            <a:pPr marL="285750" indent="-285750">
              <a:buFont typeface="Arial" panose="020B0604020202020204" pitchFamily="34" charset="0"/>
              <a:buChar char="•"/>
            </a:pPr>
            <a:r>
              <a:rPr lang="en-GB" dirty="0"/>
              <a:t>Carers Trust.,2015.,Key facts about carers and the people they care </a:t>
            </a:r>
            <a:r>
              <a:rPr lang="en-GB" dirty="0" err="1"/>
              <a:t>for;</a:t>
            </a:r>
            <a:r>
              <a:rPr lang="en-GB" dirty="0" err="1">
                <a:hlinkClick r:id="rId2"/>
              </a:rPr>
              <a:t>https</a:t>
            </a:r>
            <a:r>
              <a:rPr lang="en-GB" dirty="0">
                <a:hlinkClick r:id="rId2"/>
              </a:rPr>
              <a:t>://carers.org/key-facts-about-carers-and-people-they-care</a:t>
            </a:r>
            <a:r>
              <a:rPr lang="en-GB" dirty="0"/>
              <a:t>. Accessed 15/01/2018</a:t>
            </a:r>
          </a:p>
          <a:p>
            <a:pPr marL="285750" indent="-285750">
              <a:buFont typeface="Arial" panose="020B0604020202020204" pitchFamily="34" charset="0"/>
              <a:buChar char="•"/>
            </a:pPr>
            <a:r>
              <a:rPr lang="en-GB" dirty="0"/>
              <a:t>Carers Trust.,2015., Policies we have influenced ;</a:t>
            </a:r>
            <a:r>
              <a:rPr lang="en-GB" dirty="0">
                <a:hlinkClick r:id="rId3"/>
              </a:rPr>
              <a:t>https://carers.org/policies-we-have-influenced</a:t>
            </a:r>
            <a:r>
              <a:rPr lang="en-GB" dirty="0"/>
              <a:t>. Accessed 15/01/2018</a:t>
            </a:r>
          </a:p>
          <a:p>
            <a:pPr marL="285750" indent="-285750">
              <a:buFont typeface="Arial" panose="020B0604020202020204" pitchFamily="34" charset="0"/>
              <a:buChar char="•"/>
            </a:pPr>
            <a:r>
              <a:rPr lang="en-GB" dirty="0"/>
              <a:t>Carers.uk.,2014., Employers for Carers; </a:t>
            </a:r>
            <a:r>
              <a:rPr lang="en-GB" dirty="0">
                <a:hlinkClick r:id="rId4"/>
              </a:rPr>
              <a:t>https://www.carersuk.org/for-professionals/employers-for-carers</a:t>
            </a:r>
            <a:r>
              <a:rPr lang="en-GB" dirty="0"/>
              <a:t>. Accessed 14/01/2018 </a:t>
            </a:r>
          </a:p>
          <a:p>
            <a:pPr marL="285750" indent="-285750">
              <a:buFont typeface="Arial" panose="020B0604020202020204" pitchFamily="34" charset="0"/>
              <a:buChar char="•"/>
            </a:pPr>
            <a:r>
              <a:rPr lang="en-GB" dirty="0"/>
              <a:t>Legislation.gov.,2014., Children and Families Act 2014;</a:t>
            </a:r>
            <a:r>
              <a:rPr lang="en-GB" dirty="0">
                <a:hlinkClick r:id="rId5"/>
              </a:rPr>
              <a:t>http://www.legislation.gov.uk/ukpga/2014/6/contents/enacted</a:t>
            </a:r>
            <a:r>
              <a:rPr lang="en-GB" dirty="0"/>
              <a:t>. Accessed 14/01/2018</a:t>
            </a:r>
          </a:p>
          <a:p>
            <a:pPr marL="285750" indent="-285750">
              <a:buFont typeface="Arial" panose="020B0604020202020204" pitchFamily="34" charset="0"/>
              <a:buChar char="•"/>
            </a:pPr>
            <a:r>
              <a:rPr lang="en-GB" dirty="0"/>
              <a:t>Office of National Statistics., 2016., </a:t>
            </a:r>
            <a:r>
              <a:rPr lang="en-GB" dirty="0">
                <a:cs typeface="Times New Roman" panose="02020603050405020304" pitchFamily="18" charset="0"/>
              </a:rPr>
              <a:t>Numbers of carers in the UK;</a:t>
            </a:r>
            <a:r>
              <a:rPr lang="en-GB" dirty="0"/>
              <a:t> </a:t>
            </a:r>
            <a:r>
              <a:rPr lang="en-GB" dirty="0">
                <a:hlinkClick r:id="rId6"/>
              </a:rPr>
              <a:t>https://www.ons.gov.uk/aboutus/transparencyandgovernance/freedomofinformationfoi/numbersofcarersintheuk</a:t>
            </a:r>
            <a:r>
              <a:rPr lang="en-GB" dirty="0"/>
              <a:t>. Accessed 16/01/2018</a:t>
            </a:r>
          </a:p>
          <a:p>
            <a:pPr marL="285750" indent="-285750">
              <a:buFont typeface="Arial" panose="020B0604020202020204" pitchFamily="34" charset="0"/>
              <a:buChar char="•"/>
            </a:pPr>
            <a:r>
              <a:rPr lang="en-GB" dirty="0"/>
              <a:t>Omaishoitajaliitto.fi, 2018., </a:t>
            </a:r>
            <a:r>
              <a:rPr lang="en-GB" dirty="0">
                <a:hlinkClick r:id="rId7"/>
              </a:rPr>
              <a:t>https://omaishoitajat.fi/what-informal-care</a:t>
            </a:r>
            <a:r>
              <a:rPr lang="en-GB" dirty="0"/>
              <a:t>. Accessed 14/01/2018.</a:t>
            </a:r>
          </a:p>
          <a:p>
            <a:pPr marL="285750" indent="-285750">
              <a:buFont typeface="Arial" panose="020B0604020202020204" pitchFamily="34" charset="0"/>
              <a:buChar char="•"/>
            </a:pPr>
            <a:r>
              <a:rPr lang="en-GB" dirty="0"/>
              <a:t>Pilotmartcare.eu.,2018., Challenges faced and needs to be addressed; </a:t>
            </a:r>
            <a:r>
              <a:rPr lang="en-GB" dirty="0">
                <a:hlinkClick r:id="rId8"/>
              </a:rPr>
              <a:t>http://pilotsmartcare.eu/norm/contact-imprint-privacy-statement.html</a:t>
            </a:r>
            <a:r>
              <a:rPr lang="en-GB" dirty="0"/>
              <a:t>. Accessed 15/01/2018.</a:t>
            </a:r>
          </a:p>
          <a:p>
            <a:endParaRPr lang="en-GB" dirty="0"/>
          </a:p>
          <a:p>
            <a:endParaRPr lang="en-GB" dirty="0"/>
          </a:p>
        </p:txBody>
      </p:sp>
    </p:spTree>
    <p:extLst>
      <p:ext uri="{BB962C8B-B14F-4D97-AF65-F5344CB8AC3E}">
        <p14:creationId xmlns:p14="http://schemas.microsoft.com/office/powerpoint/2010/main" val="14626665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1D662-22B5-4A1F-8D12-02EAAACE42DD}"/>
              </a:ext>
            </a:extLst>
          </p:cNvPr>
          <p:cNvSpPr>
            <a:spLocks noGrp="1"/>
          </p:cNvSpPr>
          <p:nvPr>
            <p:ph type="title"/>
          </p:nvPr>
        </p:nvSpPr>
        <p:spPr/>
        <p:txBody>
          <a:bodyPr/>
          <a:lstStyle/>
          <a:p>
            <a:r>
              <a:rPr lang="en-GB" dirty="0"/>
              <a:t>References</a:t>
            </a:r>
          </a:p>
        </p:txBody>
      </p:sp>
      <p:sp>
        <p:nvSpPr>
          <p:cNvPr id="4" name="Footer Placeholder 3">
            <a:extLst>
              <a:ext uri="{FF2B5EF4-FFF2-40B4-BE49-F238E27FC236}">
                <a16:creationId xmlns:a16="http://schemas.microsoft.com/office/drawing/2014/main" id="{006430F0-A1FC-4896-AB83-632ECDEEE261}"/>
              </a:ext>
            </a:extLst>
          </p:cNvPr>
          <p:cNvSpPr>
            <a:spLocks noGrp="1"/>
          </p:cNvSpPr>
          <p:nvPr>
            <p:ph type="ftr" sz="quarter" idx="11"/>
          </p:nvPr>
        </p:nvSpPr>
        <p:spPr/>
        <p:txBody>
          <a:bodyPr/>
          <a:lstStyle/>
          <a:p>
            <a:r>
              <a:rPr lang="en-GB"/>
              <a:t>SJSS4002: The Caring Society                                 Student Number: 1703042</a:t>
            </a:r>
            <a:endParaRPr lang="en-US" dirty="0"/>
          </a:p>
        </p:txBody>
      </p:sp>
      <p:sp>
        <p:nvSpPr>
          <p:cNvPr id="5" name="Slide Number Placeholder 4">
            <a:extLst>
              <a:ext uri="{FF2B5EF4-FFF2-40B4-BE49-F238E27FC236}">
                <a16:creationId xmlns:a16="http://schemas.microsoft.com/office/drawing/2014/main" id="{7D4F92DA-306C-47B8-8597-CD922CE6C45A}"/>
              </a:ext>
            </a:extLst>
          </p:cNvPr>
          <p:cNvSpPr>
            <a:spLocks noGrp="1"/>
          </p:cNvSpPr>
          <p:nvPr>
            <p:ph type="sldNum" sz="quarter" idx="12"/>
          </p:nvPr>
        </p:nvSpPr>
        <p:spPr/>
        <p:txBody>
          <a:bodyPr/>
          <a:lstStyle/>
          <a:p>
            <a:fld id="{D57F1E4F-1CFF-5643-939E-217C01CDF565}" type="slidenum">
              <a:rPr lang="en-US" smtClean="0"/>
              <a:pPr/>
              <a:t>12</a:t>
            </a:fld>
            <a:endParaRPr lang="en-US" dirty="0"/>
          </a:p>
        </p:txBody>
      </p:sp>
      <p:sp>
        <p:nvSpPr>
          <p:cNvPr id="6" name="TextBox 5">
            <a:extLst>
              <a:ext uri="{FF2B5EF4-FFF2-40B4-BE49-F238E27FC236}">
                <a16:creationId xmlns:a16="http://schemas.microsoft.com/office/drawing/2014/main" id="{E3AA0523-28CE-40EB-9933-FEBB28C1B877}"/>
              </a:ext>
            </a:extLst>
          </p:cNvPr>
          <p:cNvSpPr txBox="1"/>
          <p:nvPr/>
        </p:nvSpPr>
        <p:spPr>
          <a:xfrm>
            <a:off x="451514" y="2460171"/>
            <a:ext cx="7930486" cy="646331"/>
          </a:xfrm>
          <a:prstGeom prst="rect">
            <a:avLst/>
          </a:prstGeom>
          <a:noFill/>
        </p:spPr>
        <p:txBody>
          <a:bodyPr wrap="square" rtlCol="0">
            <a:spAutoFit/>
          </a:bodyPr>
          <a:lstStyle/>
          <a:p>
            <a:r>
              <a:rPr lang="en-GB" dirty="0"/>
              <a:t>McLeod, S. A. (2017). Maslow’s hierarchy of needs; </a:t>
            </a:r>
            <a:r>
              <a:rPr lang="en-GB" dirty="0">
                <a:hlinkClick r:id="rId2"/>
              </a:rPr>
              <a:t>https://simplypsychology.org/maslow.html</a:t>
            </a:r>
            <a:r>
              <a:rPr lang="en-GB" dirty="0"/>
              <a:t>. Accessed 15/01/2018 </a:t>
            </a:r>
          </a:p>
        </p:txBody>
      </p:sp>
    </p:spTree>
    <p:extLst>
      <p:ext uri="{BB962C8B-B14F-4D97-AF65-F5344CB8AC3E}">
        <p14:creationId xmlns:p14="http://schemas.microsoft.com/office/powerpoint/2010/main" val="18418423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3148</TotalTime>
  <Words>1543</Words>
  <Application>Microsoft Office PowerPoint</Application>
  <PresentationFormat>Widescreen</PresentationFormat>
  <Paragraphs>86</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Times New Roman</vt:lpstr>
      <vt:lpstr>Wingdings 2</vt:lpstr>
      <vt:lpstr>Quotable</vt:lpstr>
      <vt:lpstr>SJSS4002 The Caring Society</vt:lpstr>
      <vt:lpstr>What is Informal Care?</vt:lpstr>
      <vt:lpstr>Informal care: My prospective.</vt:lpstr>
      <vt:lpstr>Maslow’s Hierarchy of Needs (1943)  </vt:lpstr>
      <vt:lpstr> Care Act and Children and Families Act 2014</vt:lpstr>
      <vt:lpstr>Supporting Informal Carers. </vt:lpstr>
      <vt:lpstr>Examples Of How Informal Carers Can Find Support </vt:lpstr>
      <vt:lpstr>Statistics For Informal Carers</vt:lpstr>
      <vt:lpstr>Impacts On Informal Carers And Their Families </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SJSS4002 The Caring Society</dc:title>
  <dc:creator>user</dc:creator>
  <cp:lastModifiedBy>user</cp:lastModifiedBy>
  <cp:revision>58</cp:revision>
  <dcterms:created xsi:type="dcterms:W3CDTF">2018-01-15T14:59:24Z</dcterms:created>
  <dcterms:modified xsi:type="dcterms:W3CDTF">2018-01-19T08:57:36Z</dcterms:modified>
</cp:coreProperties>
</file>