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7" r:id="rId2"/>
    <p:sldId id="258" r:id="rId3"/>
    <p:sldId id="259" r:id="rId4"/>
  </p:sldIdLst>
  <p:sldSz cx="12192000" cy="89995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5" d="100"/>
          <a:sy n="55" d="100"/>
        </p:scale>
        <p:origin x="1338" y="72"/>
      </p:cViewPr>
      <p:guideLst/>
    </p:cSldViewPr>
  </p:slideViewPr>
  <p:notesTextViewPr>
    <p:cViewPr>
      <p:scale>
        <a:sx n="1" d="1"/>
        <a:sy n="1" d="1"/>
      </p:scale>
      <p:origin x="0" y="0"/>
    </p:cViewPr>
  </p:notesTextViewPr>
  <p:notesViewPr>
    <p:cSldViewPr snapToGrid="0">
      <p:cViewPr varScale="1">
        <p:scale>
          <a:sx n="54" d="100"/>
          <a:sy n="54" d="100"/>
        </p:scale>
        <p:origin x="289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VC"/>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19300-B607-4D7C-A5BD-5BB3F2C5580C}" type="datetimeFigureOut">
              <a:rPr lang="en-VC" smtClean="0"/>
              <a:t>07/11/2022</a:t>
            </a:fld>
            <a:endParaRPr lang="en-VC"/>
          </a:p>
        </p:txBody>
      </p:sp>
      <p:sp>
        <p:nvSpPr>
          <p:cNvPr id="4" name="Slide Image Placeholder 3"/>
          <p:cNvSpPr>
            <a:spLocks noGrp="1" noRot="1" noChangeAspect="1"/>
          </p:cNvSpPr>
          <p:nvPr>
            <p:ph type="sldImg" idx="2"/>
          </p:nvPr>
        </p:nvSpPr>
        <p:spPr>
          <a:xfrm>
            <a:off x="1338263" y="1143000"/>
            <a:ext cx="4181475" cy="3086100"/>
          </a:xfrm>
          <a:prstGeom prst="rect">
            <a:avLst/>
          </a:prstGeom>
          <a:noFill/>
          <a:ln w="12700">
            <a:solidFill>
              <a:prstClr val="black"/>
            </a:solidFill>
          </a:ln>
        </p:spPr>
        <p:txBody>
          <a:bodyPr vert="horz" lIns="91440" tIns="45720" rIns="91440" bIns="45720" rtlCol="0" anchor="ctr"/>
          <a:lstStyle/>
          <a:p>
            <a:endParaRPr lang="en-VC"/>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VC"/>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VC"/>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2774F-924D-4E0C-8005-5AE09AF69353}" type="slidenum">
              <a:rPr lang="en-VC" smtClean="0"/>
              <a:t>‹#›</a:t>
            </a:fld>
            <a:endParaRPr lang="en-VC"/>
          </a:p>
        </p:txBody>
      </p:sp>
    </p:spTree>
    <p:extLst>
      <p:ext uri="{BB962C8B-B14F-4D97-AF65-F5344CB8AC3E}">
        <p14:creationId xmlns:p14="http://schemas.microsoft.com/office/powerpoint/2010/main" val="2776679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VC"/>
          </a:p>
        </p:txBody>
      </p:sp>
      <p:sp>
        <p:nvSpPr>
          <p:cNvPr id="4" name="Slide Number Placeholder 3"/>
          <p:cNvSpPr>
            <a:spLocks noGrp="1"/>
          </p:cNvSpPr>
          <p:nvPr>
            <p:ph type="sldNum" sz="quarter" idx="5"/>
          </p:nvPr>
        </p:nvSpPr>
        <p:spPr/>
        <p:txBody>
          <a:bodyPr/>
          <a:lstStyle/>
          <a:p>
            <a:fld id="{C812774F-924D-4E0C-8005-5AE09AF69353}" type="slidenum">
              <a:rPr lang="en-VC" smtClean="0"/>
              <a:t>1</a:t>
            </a:fld>
            <a:endParaRPr lang="en-VC"/>
          </a:p>
        </p:txBody>
      </p:sp>
    </p:spTree>
    <p:extLst>
      <p:ext uri="{BB962C8B-B14F-4D97-AF65-F5344CB8AC3E}">
        <p14:creationId xmlns:p14="http://schemas.microsoft.com/office/powerpoint/2010/main" val="2173510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472842"/>
            <a:ext cx="10363200" cy="3133172"/>
          </a:xfrm>
        </p:spPr>
        <p:txBody>
          <a:bodyPr anchor="b"/>
          <a:lstStyle>
            <a:lvl1pPr algn="ctr">
              <a:defRPr sz="7874"/>
            </a:lvl1pPr>
          </a:lstStyle>
          <a:p>
            <a:r>
              <a:rPr lang="en-GB"/>
              <a:t>Click to edit Master title style</a:t>
            </a:r>
            <a:endParaRPr lang="en-US" dirty="0"/>
          </a:p>
        </p:txBody>
      </p:sp>
      <p:sp>
        <p:nvSpPr>
          <p:cNvPr id="3" name="Subtitle 2"/>
          <p:cNvSpPr>
            <a:spLocks noGrp="1"/>
          </p:cNvSpPr>
          <p:nvPr>
            <p:ph type="subTitle" idx="1"/>
          </p:nvPr>
        </p:nvSpPr>
        <p:spPr>
          <a:xfrm>
            <a:off x="1524000" y="4726842"/>
            <a:ext cx="9144000" cy="2172804"/>
          </a:xfrm>
        </p:spPr>
        <p:txBody>
          <a:bodyPr/>
          <a:lstStyle>
            <a:lvl1pPr marL="0" indent="0" algn="ctr">
              <a:buNone/>
              <a:defRPr sz="3150"/>
            </a:lvl1pPr>
            <a:lvl2pPr marL="599984" indent="0" algn="ctr">
              <a:buNone/>
              <a:defRPr sz="2625"/>
            </a:lvl2pPr>
            <a:lvl3pPr marL="1199967" indent="0" algn="ctr">
              <a:buNone/>
              <a:defRPr sz="2362"/>
            </a:lvl3pPr>
            <a:lvl4pPr marL="1799951" indent="0" algn="ctr">
              <a:buNone/>
              <a:defRPr sz="2100"/>
            </a:lvl4pPr>
            <a:lvl5pPr marL="2399934" indent="0" algn="ctr">
              <a:buNone/>
              <a:defRPr sz="2100"/>
            </a:lvl5pPr>
            <a:lvl6pPr marL="2999918" indent="0" algn="ctr">
              <a:buNone/>
              <a:defRPr sz="2100"/>
            </a:lvl6pPr>
            <a:lvl7pPr marL="3599901" indent="0" algn="ctr">
              <a:buNone/>
              <a:defRPr sz="2100"/>
            </a:lvl7pPr>
            <a:lvl8pPr marL="4199885" indent="0" algn="ctr">
              <a:buNone/>
              <a:defRPr sz="2100"/>
            </a:lvl8pPr>
            <a:lvl9pPr marL="4799868" indent="0" algn="ctr">
              <a:buNone/>
              <a:defRPr sz="21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079DB1-57BB-469A-A418-F6E28F33F757}" type="datetimeFigureOut">
              <a:rPr lang="en-VC" smtClean="0"/>
              <a:t>04/11/2022</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23328033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079DB1-57BB-469A-A418-F6E28F33F757}" type="datetimeFigureOut">
              <a:rPr lang="en-VC" smtClean="0"/>
              <a:t>04/11/2022</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1858522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2243638"/>
            <a:ext cx="10515600" cy="3743557"/>
          </a:xfrm>
        </p:spPr>
        <p:txBody>
          <a:bodyPr anchor="b"/>
          <a:lstStyle>
            <a:lvl1pPr>
              <a:defRPr sz="7874"/>
            </a:lvl1pPr>
          </a:lstStyle>
          <a:p>
            <a:r>
              <a:rPr lang="en-GB"/>
              <a:t>Click to edit Master title style</a:t>
            </a:r>
            <a:endParaRPr lang="en-US" dirty="0"/>
          </a:p>
        </p:txBody>
      </p:sp>
      <p:sp>
        <p:nvSpPr>
          <p:cNvPr id="3" name="Text Placeholder 2"/>
          <p:cNvSpPr>
            <a:spLocks noGrp="1"/>
          </p:cNvSpPr>
          <p:nvPr>
            <p:ph type="body" idx="1"/>
          </p:nvPr>
        </p:nvSpPr>
        <p:spPr>
          <a:xfrm>
            <a:off x="831851" y="6022610"/>
            <a:ext cx="10515600" cy="1968648"/>
          </a:xfrm>
        </p:spPr>
        <p:txBody>
          <a:bodyPr/>
          <a:lstStyle>
            <a:lvl1pPr marL="0" indent="0">
              <a:buNone/>
              <a:defRPr sz="3150">
                <a:solidFill>
                  <a:schemeClr val="tx1"/>
                </a:solidFill>
              </a:defRPr>
            </a:lvl1pPr>
            <a:lvl2pPr marL="599984" indent="0">
              <a:buNone/>
              <a:defRPr sz="2625">
                <a:solidFill>
                  <a:schemeClr val="tx1">
                    <a:tint val="75000"/>
                  </a:schemeClr>
                </a:solidFill>
              </a:defRPr>
            </a:lvl2pPr>
            <a:lvl3pPr marL="1199967" indent="0">
              <a:buNone/>
              <a:defRPr sz="2362">
                <a:solidFill>
                  <a:schemeClr val="tx1">
                    <a:tint val="75000"/>
                  </a:schemeClr>
                </a:solidFill>
              </a:defRPr>
            </a:lvl3pPr>
            <a:lvl4pPr marL="1799951" indent="0">
              <a:buNone/>
              <a:defRPr sz="2100">
                <a:solidFill>
                  <a:schemeClr val="tx1">
                    <a:tint val="75000"/>
                  </a:schemeClr>
                </a:solidFill>
              </a:defRPr>
            </a:lvl4pPr>
            <a:lvl5pPr marL="2399934" indent="0">
              <a:buNone/>
              <a:defRPr sz="2100">
                <a:solidFill>
                  <a:schemeClr val="tx1">
                    <a:tint val="75000"/>
                  </a:schemeClr>
                </a:solidFill>
              </a:defRPr>
            </a:lvl5pPr>
            <a:lvl6pPr marL="2999918" indent="0">
              <a:buNone/>
              <a:defRPr sz="2100">
                <a:solidFill>
                  <a:schemeClr val="tx1">
                    <a:tint val="75000"/>
                  </a:schemeClr>
                </a:solidFill>
              </a:defRPr>
            </a:lvl6pPr>
            <a:lvl7pPr marL="3599901" indent="0">
              <a:buNone/>
              <a:defRPr sz="2100">
                <a:solidFill>
                  <a:schemeClr val="tx1">
                    <a:tint val="75000"/>
                  </a:schemeClr>
                </a:solidFill>
              </a:defRPr>
            </a:lvl7pPr>
            <a:lvl8pPr marL="4199885" indent="0">
              <a:buNone/>
              <a:defRPr sz="2100">
                <a:solidFill>
                  <a:schemeClr val="tx1">
                    <a:tint val="75000"/>
                  </a:schemeClr>
                </a:solidFill>
              </a:defRPr>
            </a:lvl8pPr>
            <a:lvl9pPr marL="4799868"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1079DB1-57BB-469A-A418-F6E28F33F757}" type="datetimeFigureOut">
              <a:rPr lang="en-VC" smtClean="0"/>
              <a:t>04/11/2022</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168881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2395710"/>
            <a:ext cx="5181600" cy="57101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395710"/>
            <a:ext cx="5181600" cy="57101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1079DB1-57BB-469A-A418-F6E28F33F757}" type="datetimeFigureOut">
              <a:rPr lang="en-VC" smtClean="0"/>
              <a:t>04/11/2022</a:t>
            </a:fld>
            <a:endParaRPr lang="en-VC"/>
          </a:p>
        </p:txBody>
      </p:sp>
      <p:sp>
        <p:nvSpPr>
          <p:cNvPr id="6" name="Footer Placeholder 5"/>
          <p:cNvSpPr>
            <a:spLocks noGrp="1"/>
          </p:cNvSpPr>
          <p:nvPr>
            <p:ph type="ftr" sz="quarter" idx="11"/>
          </p:nvPr>
        </p:nvSpPr>
        <p:spPr/>
        <p:txBody>
          <a:bodyPr/>
          <a:lstStyle/>
          <a:p>
            <a:endParaRPr lang="en-VC"/>
          </a:p>
        </p:txBody>
      </p:sp>
      <p:sp>
        <p:nvSpPr>
          <p:cNvPr id="7" name="Slide Number Placeholder 6"/>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1975738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479144"/>
            <a:ext cx="10515600" cy="1739495"/>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2206137"/>
            <a:ext cx="5157787" cy="1081194"/>
          </a:xfrm>
        </p:spPr>
        <p:txBody>
          <a:bodyPr anchor="b"/>
          <a:lstStyle>
            <a:lvl1pPr marL="0" indent="0">
              <a:buNone/>
              <a:defRPr sz="3150" b="1"/>
            </a:lvl1pPr>
            <a:lvl2pPr marL="599984" indent="0">
              <a:buNone/>
              <a:defRPr sz="2625" b="1"/>
            </a:lvl2pPr>
            <a:lvl3pPr marL="1199967" indent="0">
              <a:buNone/>
              <a:defRPr sz="2362" b="1"/>
            </a:lvl3pPr>
            <a:lvl4pPr marL="1799951" indent="0">
              <a:buNone/>
              <a:defRPr sz="2100" b="1"/>
            </a:lvl4pPr>
            <a:lvl5pPr marL="2399934" indent="0">
              <a:buNone/>
              <a:defRPr sz="2100" b="1"/>
            </a:lvl5pPr>
            <a:lvl6pPr marL="2999918" indent="0">
              <a:buNone/>
              <a:defRPr sz="2100" b="1"/>
            </a:lvl6pPr>
            <a:lvl7pPr marL="3599901" indent="0">
              <a:buNone/>
              <a:defRPr sz="2100" b="1"/>
            </a:lvl7pPr>
            <a:lvl8pPr marL="4199885" indent="0">
              <a:buNone/>
              <a:defRPr sz="2100" b="1"/>
            </a:lvl8pPr>
            <a:lvl9pPr marL="4799868" indent="0">
              <a:buNone/>
              <a:defRPr sz="2100" b="1"/>
            </a:lvl9pPr>
          </a:lstStyle>
          <a:p>
            <a:pPr lvl="0"/>
            <a:r>
              <a:rPr lang="en-GB"/>
              <a:t>Click to edit Master text styles</a:t>
            </a:r>
          </a:p>
        </p:txBody>
      </p:sp>
      <p:sp>
        <p:nvSpPr>
          <p:cNvPr id="4" name="Content Placeholder 3"/>
          <p:cNvSpPr>
            <a:spLocks noGrp="1"/>
          </p:cNvSpPr>
          <p:nvPr>
            <p:ph sz="half" idx="2"/>
          </p:nvPr>
        </p:nvSpPr>
        <p:spPr>
          <a:xfrm>
            <a:off x="839789" y="3287331"/>
            <a:ext cx="5157787" cy="48351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2206137"/>
            <a:ext cx="5183188" cy="1081194"/>
          </a:xfrm>
        </p:spPr>
        <p:txBody>
          <a:bodyPr anchor="b"/>
          <a:lstStyle>
            <a:lvl1pPr marL="0" indent="0">
              <a:buNone/>
              <a:defRPr sz="3150" b="1"/>
            </a:lvl1pPr>
            <a:lvl2pPr marL="599984" indent="0">
              <a:buNone/>
              <a:defRPr sz="2625" b="1"/>
            </a:lvl2pPr>
            <a:lvl3pPr marL="1199967" indent="0">
              <a:buNone/>
              <a:defRPr sz="2362" b="1"/>
            </a:lvl3pPr>
            <a:lvl4pPr marL="1799951" indent="0">
              <a:buNone/>
              <a:defRPr sz="2100" b="1"/>
            </a:lvl4pPr>
            <a:lvl5pPr marL="2399934" indent="0">
              <a:buNone/>
              <a:defRPr sz="2100" b="1"/>
            </a:lvl5pPr>
            <a:lvl6pPr marL="2999918" indent="0">
              <a:buNone/>
              <a:defRPr sz="2100" b="1"/>
            </a:lvl6pPr>
            <a:lvl7pPr marL="3599901" indent="0">
              <a:buNone/>
              <a:defRPr sz="2100" b="1"/>
            </a:lvl7pPr>
            <a:lvl8pPr marL="4199885" indent="0">
              <a:buNone/>
              <a:defRPr sz="2100" b="1"/>
            </a:lvl8pPr>
            <a:lvl9pPr marL="4799868" indent="0">
              <a:buNone/>
              <a:defRPr sz="2100" b="1"/>
            </a:lvl9pPr>
          </a:lstStyle>
          <a:p>
            <a:pPr lvl="0"/>
            <a:r>
              <a:rPr lang="en-GB"/>
              <a:t>Click to edit Master text styles</a:t>
            </a:r>
          </a:p>
        </p:txBody>
      </p:sp>
      <p:sp>
        <p:nvSpPr>
          <p:cNvPr id="6" name="Content Placeholder 5"/>
          <p:cNvSpPr>
            <a:spLocks noGrp="1"/>
          </p:cNvSpPr>
          <p:nvPr>
            <p:ph sz="quarter" idx="4"/>
          </p:nvPr>
        </p:nvSpPr>
        <p:spPr>
          <a:xfrm>
            <a:off x="6172201" y="3287331"/>
            <a:ext cx="5183188" cy="483516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1079DB1-57BB-469A-A418-F6E28F33F757}" type="datetimeFigureOut">
              <a:rPr lang="en-VC" smtClean="0"/>
              <a:t>04/11/2022</a:t>
            </a:fld>
            <a:endParaRPr lang="en-VC"/>
          </a:p>
        </p:txBody>
      </p:sp>
      <p:sp>
        <p:nvSpPr>
          <p:cNvPr id="8" name="Footer Placeholder 7"/>
          <p:cNvSpPr>
            <a:spLocks noGrp="1"/>
          </p:cNvSpPr>
          <p:nvPr>
            <p:ph type="ftr" sz="quarter" idx="11"/>
          </p:nvPr>
        </p:nvSpPr>
        <p:spPr/>
        <p:txBody>
          <a:bodyPr/>
          <a:lstStyle/>
          <a:p>
            <a:endParaRPr lang="en-VC"/>
          </a:p>
        </p:txBody>
      </p:sp>
      <p:sp>
        <p:nvSpPr>
          <p:cNvPr id="9" name="Slide Number Placeholder 8"/>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3655374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1079DB1-57BB-469A-A418-F6E28F33F757}" type="datetimeFigureOut">
              <a:rPr lang="en-VC" smtClean="0"/>
              <a:t>04/11/2022</a:t>
            </a:fld>
            <a:endParaRPr lang="en-VC"/>
          </a:p>
        </p:txBody>
      </p:sp>
      <p:sp>
        <p:nvSpPr>
          <p:cNvPr id="4" name="Footer Placeholder 3"/>
          <p:cNvSpPr>
            <a:spLocks noGrp="1"/>
          </p:cNvSpPr>
          <p:nvPr>
            <p:ph type="ftr" sz="quarter" idx="11"/>
          </p:nvPr>
        </p:nvSpPr>
        <p:spPr/>
        <p:txBody>
          <a:bodyPr/>
          <a:lstStyle/>
          <a:p>
            <a:endParaRPr lang="en-VC"/>
          </a:p>
        </p:txBody>
      </p:sp>
      <p:sp>
        <p:nvSpPr>
          <p:cNvPr id="5" name="Slide Number Placeholder 4"/>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273585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079DB1-57BB-469A-A418-F6E28F33F757}" type="datetimeFigureOut">
              <a:rPr lang="en-VC" smtClean="0"/>
              <a:t>04/11/2022</a:t>
            </a:fld>
            <a:endParaRPr lang="en-VC"/>
          </a:p>
        </p:txBody>
      </p:sp>
      <p:sp>
        <p:nvSpPr>
          <p:cNvPr id="3" name="Footer Placeholder 2"/>
          <p:cNvSpPr>
            <a:spLocks noGrp="1"/>
          </p:cNvSpPr>
          <p:nvPr>
            <p:ph type="ftr" sz="quarter" idx="11"/>
          </p:nvPr>
        </p:nvSpPr>
        <p:spPr/>
        <p:txBody>
          <a:bodyPr/>
          <a:lstStyle/>
          <a:p>
            <a:endParaRPr lang="en-VC"/>
          </a:p>
        </p:txBody>
      </p:sp>
      <p:sp>
        <p:nvSpPr>
          <p:cNvPr id="4" name="Slide Number Placeholder 3"/>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308715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599969"/>
            <a:ext cx="3932237" cy="2099892"/>
          </a:xfrm>
        </p:spPr>
        <p:txBody>
          <a:bodyPr anchor="b"/>
          <a:lstStyle>
            <a:lvl1pPr>
              <a:defRPr sz="4199"/>
            </a:lvl1pPr>
          </a:lstStyle>
          <a:p>
            <a:r>
              <a:rPr lang="en-GB"/>
              <a:t>Click to edit Master title style</a:t>
            </a:r>
            <a:endParaRPr lang="en-US" dirty="0"/>
          </a:p>
        </p:txBody>
      </p:sp>
      <p:sp>
        <p:nvSpPr>
          <p:cNvPr id="3" name="Content Placeholder 2"/>
          <p:cNvSpPr>
            <a:spLocks noGrp="1"/>
          </p:cNvSpPr>
          <p:nvPr>
            <p:ph idx="1"/>
          </p:nvPr>
        </p:nvSpPr>
        <p:spPr>
          <a:xfrm>
            <a:off x="5183188" y="1295769"/>
            <a:ext cx="6172200" cy="6395505"/>
          </a:xfrm>
        </p:spPr>
        <p:txBody>
          <a:bodyPr/>
          <a:lstStyle>
            <a:lvl1pPr>
              <a:defRPr sz="4199"/>
            </a:lvl1pPr>
            <a:lvl2pPr>
              <a:defRPr sz="3674"/>
            </a:lvl2pPr>
            <a:lvl3pPr>
              <a:defRPr sz="3150"/>
            </a:lvl3pPr>
            <a:lvl4pPr>
              <a:defRPr sz="2625"/>
            </a:lvl4pPr>
            <a:lvl5pPr>
              <a:defRPr sz="2625"/>
            </a:lvl5pPr>
            <a:lvl6pPr>
              <a:defRPr sz="2625"/>
            </a:lvl6pPr>
            <a:lvl7pPr>
              <a:defRPr sz="2625"/>
            </a:lvl7pPr>
            <a:lvl8pPr>
              <a:defRPr sz="2625"/>
            </a:lvl8pPr>
            <a:lvl9pPr>
              <a:defRPr sz="26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699862"/>
            <a:ext cx="3932237" cy="5001827"/>
          </a:xfrm>
        </p:spPr>
        <p:txBody>
          <a:bodyPr/>
          <a:lstStyle>
            <a:lvl1pPr marL="0" indent="0">
              <a:buNone/>
              <a:defRPr sz="2100"/>
            </a:lvl1pPr>
            <a:lvl2pPr marL="599984" indent="0">
              <a:buNone/>
              <a:defRPr sz="1837"/>
            </a:lvl2pPr>
            <a:lvl3pPr marL="1199967" indent="0">
              <a:buNone/>
              <a:defRPr sz="1575"/>
            </a:lvl3pPr>
            <a:lvl4pPr marL="1799951" indent="0">
              <a:buNone/>
              <a:defRPr sz="1312"/>
            </a:lvl4pPr>
            <a:lvl5pPr marL="2399934" indent="0">
              <a:buNone/>
              <a:defRPr sz="1312"/>
            </a:lvl5pPr>
            <a:lvl6pPr marL="2999918" indent="0">
              <a:buNone/>
              <a:defRPr sz="1312"/>
            </a:lvl6pPr>
            <a:lvl7pPr marL="3599901" indent="0">
              <a:buNone/>
              <a:defRPr sz="1312"/>
            </a:lvl7pPr>
            <a:lvl8pPr marL="4199885" indent="0">
              <a:buNone/>
              <a:defRPr sz="1312"/>
            </a:lvl8pPr>
            <a:lvl9pPr marL="4799868" indent="0">
              <a:buNone/>
              <a:defRPr sz="1312"/>
            </a:lvl9pPr>
          </a:lstStyle>
          <a:p>
            <a:pPr lvl="0"/>
            <a:r>
              <a:rPr lang="en-GB"/>
              <a:t>Click to edit Master text styles</a:t>
            </a:r>
          </a:p>
        </p:txBody>
      </p:sp>
      <p:sp>
        <p:nvSpPr>
          <p:cNvPr id="5" name="Date Placeholder 4"/>
          <p:cNvSpPr>
            <a:spLocks noGrp="1"/>
          </p:cNvSpPr>
          <p:nvPr>
            <p:ph type="dt" sz="half" idx="10"/>
          </p:nvPr>
        </p:nvSpPr>
        <p:spPr/>
        <p:txBody>
          <a:bodyPr/>
          <a:lstStyle/>
          <a:p>
            <a:fld id="{C1079DB1-57BB-469A-A418-F6E28F33F757}" type="datetimeFigureOut">
              <a:rPr lang="en-VC" smtClean="0"/>
              <a:t>04/11/2022</a:t>
            </a:fld>
            <a:endParaRPr lang="en-VC"/>
          </a:p>
        </p:txBody>
      </p:sp>
      <p:sp>
        <p:nvSpPr>
          <p:cNvPr id="6" name="Footer Placeholder 5"/>
          <p:cNvSpPr>
            <a:spLocks noGrp="1"/>
          </p:cNvSpPr>
          <p:nvPr>
            <p:ph type="ftr" sz="quarter" idx="11"/>
          </p:nvPr>
        </p:nvSpPr>
        <p:spPr/>
        <p:txBody>
          <a:bodyPr/>
          <a:lstStyle/>
          <a:p>
            <a:endParaRPr lang="en-VC"/>
          </a:p>
        </p:txBody>
      </p:sp>
      <p:sp>
        <p:nvSpPr>
          <p:cNvPr id="7" name="Slide Number Placeholder 6"/>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2426812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599969"/>
            <a:ext cx="3932237" cy="2099892"/>
          </a:xfrm>
        </p:spPr>
        <p:txBody>
          <a:bodyPr anchor="b"/>
          <a:lstStyle>
            <a:lvl1pPr>
              <a:defRPr sz="4199"/>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1295769"/>
            <a:ext cx="6172200" cy="6395505"/>
          </a:xfrm>
        </p:spPr>
        <p:txBody>
          <a:bodyPr anchor="t"/>
          <a:lstStyle>
            <a:lvl1pPr marL="0" indent="0">
              <a:buNone/>
              <a:defRPr sz="4199"/>
            </a:lvl1pPr>
            <a:lvl2pPr marL="599984" indent="0">
              <a:buNone/>
              <a:defRPr sz="3674"/>
            </a:lvl2pPr>
            <a:lvl3pPr marL="1199967" indent="0">
              <a:buNone/>
              <a:defRPr sz="3150"/>
            </a:lvl3pPr>
            <a:lvl4pPr marL="1799951" indent="0">
              <a:buNone/>
              <a:defRPr sz="2625"/>
            </a:lvl4pPr>
            <a:lvl5pPr marL="2399934" indent="0">
              <a:buNone/>
              <a:defRPr sz="2625"/>
            </a:lvl5pPr>
            <a:lvl6pPr marL="2999918" indent="0">
              <a:buNone/>
              <a:defRPr sz="2625"/>
            </a:lvl6pPr>
            <a:lvl7pPr marL="3599901" indent="0">
              <a:buNone/>
              <a:defRPr sz="2625"/>
            </a:lvl7pPr>
            <a:lvl8pPr marL="4199885" indent="0">
              <a:buNone/>
              <a:defRPr sz="2625"/>
            </a:lvl8pPr>
            <a:lvl9pPr marL="4799868" indent="0">
              <a:buNone/>
              <a:defRPr sz="2625"/>
            </a:lvl9pPr>
          </a:lstStyle>
          <a:p>
            <a:r>
              <a:rPr lang="en-GB"/>
              <a:t>Click icon to add picture</a:t>
            </a:r>
            <a:endParaRPr lang="en-US" dirty="0"/>
          </a:p>
        </p:txBody>
      </p:sp>
      <p:sp>
        <p:nvSpPr>
          <p:cNvPr id="4" name="Text Placeholder 3"/>
          <p:cNvSpPr>
            <a:spLocks noGrp="1"/>
          </p:cNvSpPr>
          <p:nvPr>
            <p:ph type="body" sz="half" idx="2"/>
          </p:nvPr>
        </p:nvSpPr>
        <p:spPr>
          <a:xfrm>
            <a:off x="839788" y="2699862"/>
            <a:ext cx="3932237" cy="5001827"/>
          </a:xfrm>
        </p:spPr>
        <p:txBody>
          <a:bodyPr/>
          <a:lstStyle>
            <a:lvl1pPr marL="0" indent="0">
              <a:buNone/>
              <a:defRPr sz="2100"/>
            </a:lvl1pPr>
            <a:lvl2pPr marL="599984" indent="0">
              <a:buNone/>
              <a:defRPr sz="1837"/>
            </a:lvl2pPr>
            <a:lvl3pPr marL="1199967" indent="0">
              <a:buNone/>
              <a:defRPr sz="1575"/>
            </a:lvl3pPr>
            <a:lvl4pPr marL="1799951" indent="0">
              <a:buNone/>
              <a:defRPr sz="1312"/>
            </a:lvl4pPr>
            <a:lvl5pPr marL="2399934" indent="0">
              <a:buNone/>
              <a:defRPr sz="1312"/>
            </a:lvl5pPr>
            <a:lvl6pPr marL="2999918" indent="0">
              <a:buNone/>
              <a:defRPr sz="1312"/>
            </a:lvl6pPr>
            <a:lvl7pPr marL="3599901" indent="0">
              <a:buNone/>
              <a:defRPr sz="1312"/>
            </a:lvl7pPr>
            <a:lvl8pPr marL="4199885" indent="0">
              <a:buNone/>
              <a:defRPr sz="1312"/>
            </a:lvl8pPr>
            <a:lvl9pPr marL="4799868" indent="0">
              <a:buNone/>
              <a:defRPr sz="1312"/>
            </a:lvl9pPr>
          </a:lstStyle>
          <a:p>
            <a:pPr lvl="0"/>
            <a:r>
              <a:rPr lang="en-GB"/>
              <a:t>Click to edit Master text styles</a:t>
            </a:r>
          </a:p>
        </p:txBody>
      </p:sp>
      <p:sp>
        <p:nvSpPr>
          <p:cNvPr id="5" name="Date Placeholder 4"/>
          <p:cNvSpPr>
            <a:spLocks noGrp="1"/>
          </p:cNvSpPr>
          <p:nvPr>
            <p:ph type="dt" sz="half" idx="10"/>
          </p:nvPr>
        </p:nvSpPr>
        <p:spPr/>
        <p:txBody>
          <a:bodyPr/>
          <a:lstStyle/>
          <a:p>
            <a:fld id="{C1079DB1-57BB-469A-A418-F6E28F33F757}" type="datetimeFigureOut">
              <a:rPr lang="en-VC" smtClean="0"/>
              <a:t>04/11/2022</a:t>
            </a:fld>
            <a:endParaRPr lang="en-VC"/>
          </a:p>
        </p:txBody>
      </p:sp>
      <p:sp>
        <p:nvSpPr>
          <p:cNvPr id="6" name="Footer Placeholder 5"/>
          <p:cNvSpPr>
            <a:spLocks noGrp="1"/>
          </p:cNvSpPr>
          <p:nvPr>
            <p:ph type="ftr" sz="quarter" idx="11"/>
          </p:nvPr>
        </p:nvSpPr>
        <p:spPr/>
        <p:txBody>
          <a:bodyPr/>
          <a:lstStyle/>
          <a:p>
            <a:endParaRPr lang="en-VC"/>
          </a:p>
        </p:txBody>
      </p:sp>
      <p:sp>
        <p:nvSpPr>
          <p:cNvPr id="7" name="Slide Number Placeholder 6"/>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3576666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079DB1-57BB-469A-A418-F6E28F33F757}" type="datetimeFigureOut">
              <a:rPr lang="en-VC" smtClean="0"/>
              <a:t>04/11/2022</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106053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479142"/>
            <a:ext cx="2628900" cy="762669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479142"/>
            <a:ext cx="7734300" cy="762669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1079DB1-57BB-469A-A418-F6E28F33F757}" type="datetimeFigureOut">
              <a:rPr lang="en-VC" smtClean="0"/>
              <a:t>04/11/2022</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B6B8F68E-BE60-495F-9D25-8E85A1356E73}" type="slidenum">
              <a:rPr lang="en-VC" smtClean="0"/>
              <a:t>‹#›</a:t>
            </a:fld>
            <a:endParaRPr lang="en-VC"/>
          </a:p>
        </p:txBody>
      </p:sp>
    </p:spTree>
    <p:extLst>
      <p:ext uri="{BB962C8B-B14F-4D97-AF65-F5344CB8AC3E}">
        <p14:creationId xmlns:p14="http://schemas.microsoft.com/office/powerpoint/2010/main" val="2998585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479144"/>
            <a:ext cx="10515600" cy="173949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2395710"/>
            <a:ext cx="10515600" cy="57101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8341240"/>
            <a:ext cx="2743200" cy="479142"/>
          </a:xfrm>
          <a:prstGeom prst="rect">
            <a:avLst/>
          </a:prstGeom>
        </p:spPr>
        <p:txBody>
          <a:bodyPr vert="horz" lIns="91440" tIns="45720" rIns="91440" bIns="45720" rtlCol="0" anchor="ctr"/>
          <a:lstStyle>
            <a:lvl1pPr algn="l">
              <a:defRPr sz="1575">
                <a:solidFill>
                  <a:schemeClr val="tx1">
                    <a:tint val="75000"/>
                  </a:schemeClr>
                </a:solidFill>
              </a:defRPr>
            </a:lvl1pPr>
          </a:lstStyle>
          <a:p>
            <a:fld id="{C1079DB1-57BB-469A-A418-F6E28F33F757}" type="datetimeFigureOut">
              <a:rPr lang="en-VC" smtClean="0"/>
              <a:t>04/11/2022</a:t>
            </a:fld>
            <a:endParaRPr lang="en-VC"/>
          </a:p>
        </p:txBody>
      </p:sp>
      <p:sp>
        <p:nvSpPr>
          <p:cNvPr id="5" name="Footer Placeholder 4"/>
          <p:cNvSpPr>
            <a:spLocks noGrp="1"/>
          </p:cNvSpPr>
          <p:nvPr>
            <p:ph type="ftr" sz="quarter" idx="3"/>
          </p:nvPr>
        </p:nvSpPr>
        <p:spPr>
          <a:xfrm>
            <a:off x="4038600" y="8341240"/>
            <a:ext cx="4114800" cy="479142"/>
          </a:xfrm>
          <a:prstGeom prst="rect">
            <a:avLst/>
          </a:prstGeom>
        </p:spPr>
        <p:txBody>
          <a:bodyPr vert="horz" lIns="91440" tIns="45720" rIns="91440" bIns="45720" rtlCol="0" anchor="ctr"/>
          <a:lstStyle>
            <a:lvl1pPr algn="ctr">
              <a:defRPr sz="1575">
                <a:solidFill>
                  <a:schemeClr val="tx1">
                    <a:tint val="75000"/>
                  </a:schemeClr>
                </a:solidFill>
              </a:defRPr>
            </a:lvl1pPr>
          </a:lstStyle>
          <a:p>
            <a:endParaRPr lang="en-VC"/>
          </a:p>
        </p:txBody>
      </p:sp>
      <p:sp>
        <p:nvSpPr>
          <p:cNvPr id="6" name="Slide Number Placeholder 5"/>
          <p:cNvSpPr>
            <a:spLocks noGrp="1"/>
          </p:cNvSpPr>
          <p:nvPr>
            <p:ph type="sldNum" sz="quarter" idx="4"/>
          </p:nvPr>
        </p:nvSpPr>
        <p:spPr>
          <a:xfrm>
            <a:off x="8610600" y="8341240"/>
            <a:ext cx="2743200" cy="479142"/>
          </a:xfrm>
          <a:prstGeom prst="rect">
            <a:avLst/>
          </a:prstGeom>
        </p:spPr>
        <p:txBody>
          <a:bodyPr vert="horz" lIns="91440" tIns="45720" rIns="91440" bIns="45720" rtlCol="0" anchor="ctr"/>
          <a:lstStyle>
            <a:lvl1pPr algn="r">
              <a:defRPr sz="1575">
                <a:solidFill>
                  <a:schemeClr val="tx1">
                    <a:tint val="75000"/>
                  </a:schemeClr>
                </a:solidFill>
              </a:defRPr>
            </a:lvl1pPr>
          </a:lstStyle>
          <a:p>
            <a:fld id="{B6B8F68E-BE60-495F-9D25-8E85A1356E73}" type="slidenum">
              <a:rPr lang="en-VC" smtClean="0"/>
              <a:t>‹#›</a:t>
            </a:fld>
            <a:endParaRPr lang="en-VC"/>
          </a:p>
        </p:txBody>
      </p:sp>
    </p:spTree>
    <p:extLst>
      <p:ext uri="{BB962C8B-B14F-4D97-AF65-F5344CB8AC3E}">
        <p14:creationId xmlns:p14="http://schemas.microsoft.com/office/powerpoint/2010/main" val="302253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199967" rtl="0" eaLnBrk="1" latinLnBrk="0" hangingPunct="1">
        <a:lnSpc>
          <a:spcPct val="90000"/>
        </a:lnSpc>
        <a:spcBef>
          <a:spcPct val="0"/>
        </a:spcBef>
        <a:buNone/>
        <a:defRPr sz="5774" kern="1200">
          <a:solidFill>
            <a:schemeClr val="tx1"/>
          </a:solidFill>
          <a:latin typeface="+mj-lt"/>
          <a:ea typeface="+mj-ea"/>
          <a:cs typeface="+mj-cs"/>
        </a:defRPr>
      </a:lvl1pPr>
    </p:titleStyle>
    <p:bodyStyle>
      <a:lvl1pPr marL="299992" indent="-299992" algn="l" defTabSz="1199967" rtl="0" eaLnBrk="1" latinLnBrk="0" hangingPunct="1">
        <a:lnSpc>
          <a:spcPct val="90000"/>
        </a:lnSpc>
        <a:spcBef>
          <a:spcPts val="1312"/>
        </a:spcBef>
        <a:buFont typeface="Arial" panose="020B0604020202020204" pitchFamily="34" charset="0"/>
        <a:buChar char="•"/>
        <a:defRPr sz="3674" kern="1200">
          <a:solidFill>
            <a:schemeClr val="tx1"/>
          </a:solidFill>
          <a:latin typeface="+mn-lt"/>
          <a:ea typeface="+mn-ea"/>
          <a:cs typeface="+mn-cs"/>
        </a:defRPr>
      </a:lvl1pPr>
      <a:lvl2pPr marL="899975" indent="-299992" algn="l" defTabSz="1199967" rtl="0" eaLnBrk="1" latinLnBrk="0" hangingPunct="1">
        <a:lnSpc>
          <a:spcPct val="90000"/>
        </a:lnSpc>
        <a:spcBef>
          <a:spcPts val="656"/>
        </a:spcBef>
        <a:buFont typeface="Arial" panose="020B0604020202020204" pitchFamily="34" charset="0"/>
        <a:buChar char="•"/>
        <a:defRPr sz="3150" kern="1200">
          <a:solidFill>
            <a:schemeClr val="tx1"/>
          </a:solidFill>
          <a:latin typeface="+mn-lt"/>
          <a:ea typeface="+mn-ea"/>
          <a:cs typeface="+mn-cs"/>
        </a:defRPr>
      </a:lvl2pPr>
      <a:lvl3pPr marL="1499959" indent="-299992" algn="l" defTabSz="1199967" rtl="0" eaLnBrk="1" latinLnBrk="0" hangingPunct="1">
        <a:lnSpc>
          <a:spcPct val="90000"/>
        </a:lnSpc>
        <a:spcBef>
          <a:spcPts val="656"/>
        </a:spcBef>
        <a:buFont typeface="Arial" panose="020B0604020202020204" pitchFamily="34" charset="0"/>
        <a:buChar char="•"/>
        <a:defRPr sz="2625" kern="1200">
          <a:solidFill>
            <a:schemeClr val="tx1"/>
          </a:solidFill>
          <a:latin typeface="+mn-lt"/>
          <a:ea typeface="+mn-ea"/>
          <a:cs typeface="+mn-cs"/>
        </a:defRPr>
      </a:lvl3pPr>
      <a:lvl4pPr marL="2099942" indent="-299992" algn="l" defTabSz="1199967" rtl="0" eaLnBrk="1" latinLnBrk="0" hangingPunct="1">
        <a:lnSpc>
          <a:spcPct val="90000"/>
        </a:lnSpc>
        <a:spcBef>
          <a:spcPts val="656"/>
        </a:spcBef>
        <a:buFont typeface="Arial" panose="020B0604020202020204" pitchFamily="34" charset="0"/>
        <a:buChar char="•"/>
        <a:defRPr sz="2362" kern="1200">
          <a:solidFill>
            <a:schemeClr val="tx1"/>
          </a:solidFill>
          <a:latin typeface="+mn-lt"/>
          <a:ea typeface="+mn-ea"/>
          <a:cs typeface="+mn-cs"/>
        </a:defRPr>
      </a:lvl4pPr>
      <a:lvl5pPr marL="2699926" indent="-299992" algn="l" defTabSz="1199967" rtl="0" eaLnBrk="1" latinLnBrk="0" hangingPunct="1">
        <a:lnSpc>
          <a:spcPct val="90000"/>
        </a:lnSpc>
        <a:spcBef>
          <a:spcPts val="656"/>
        </a:spcBef>
        <a:buFont typeface="Arial" panose="020B0604020202020204" pitchFamily="34" charset="0"/>
        <a:buChar char="•"/>
        <a:defRPr sz="2362" kern="1200">
          <a:solidFill>
            <a:schemeClr val="tx1"/>
          </a:solidFill>
          <a:latin typeface="+mn-lt"/>
          <a:ea typeface="+mn-ea"/>
          <a:cs typeface="+mn-cs"/>
        </a:defRPr>
      </a:lvl5pPr>
      <a:lvl6pPr marL="3299910" indent="-299992" algn="l" defTabSz="1199967" rtl="0" eaLnBrk="1" latinLnBrk="0" hangingPunct="1">
        <a:lnSpc>
          <a:spcPct val="90000"/>
        </a:lnSpc>
        <a:spcBef>
          <a:spcPts val="656"/>
        </a:spcBef>
        <a:buFont typeface="Arial" panose="020B0604020202020204" pitchFamily="34" charset="0"/>
        <a:buChar char="•"/>
        <a:defRPr sz="2362" kern="1200">
          <a:solidFill>
            <a:schemeClr val="tx1"/>
          </a:solidFill>
          <a:latin typeface="+mn-lt"/>
          <a:ea typeface="+mn-ea"/>
          <a:cs typeface="+mn-cs"/>
        </a:defRPr>
      </a:lvl6pPr>
      <a:lvl7pPr marL="3899893" indent="-299992" algn="l" defTabSz="1199967" rtl="0" eaLnBrk="1" latinLnBrk="0" hangingPunct="1">
        <a:lnSpc>
          <a:spcPct val="90000"/>
        </a:lnSpc>
        <a:spcBef>
          <a:spcPts val="656"/>
        </a:spcBef>
        <a:buFont typeface="Arial" panose="020B0604020202020204" pitchFamily="34" charset="0"/>
        <a:buChar char="•"/>
        <a:defRPr sz="2362" kern="1200">
          <a:solidFill>
            <a:schemeClr val="tx1"/>
          </a:solidFill>
          <a:latin typeface="+mn-lt"/>
          <a:ea typeface="+mn-ea"/>
          <a:cs typeface="+mn-cs"/>
        </a:defRPr>
      </a:lvl7pPr>
      <a:lvl8pPr marL="4499877" indent="-299992" algn="l" defTabSz="1199967" rtl="0" eaLnBrk="1" latinLnBrk="0" hangingPunct="1">
        <a:lnSpc>
          <a:spcPct val="90000"/>
        </a:lnSpc>
        <a:spcBef>
          <a:spcPts val="656"/>
        </a:spcBef>
        <a:buFont typeface="Arial" panose="020B0604020202020204" pitchFamily="34" charset="0"/>
        <a:buChar char="•"/>
        <a:defRPr sz="2362" kern="1200">
          <a:solidFill>
            <a:schemeClr val="tx1"/>
          </a:solidFill>
          <a:latin typeface="+mn-lt"/>
          <a:ea typeface="+mn-ea"/>
          <a:cs typeface="+mn-cs"/>
        </a:defRPr>
      </a:lvl8pPr>
      <a:lvl9pPr marL="5099860" indent="-299992" algn="l" defTabSz="1199967" rtl="0" eaLnBrk="1" latinLnBrk="0" hangingPunct="1">
        <a:lnSpc>
          <a:spcPct val="90000"/>
        </a:lnSpc>
        <a:spcBef>
          <a:spcPts val="656"/>
        </a:spcBef>
        <a:buFont typeface="Arial" panose="020B0604020202020204" pitchFamily="34" charset="0"/>
        <a:buChar char="•"/>
        <a:defRPr sz="2362" kern="1200">
          <a:solidFill>
            <a:schemeClr val="tx1"/>
          </a:solidFill>
          <a:latin typeface="+mn-lt"/>
          <a:ea typeface="+mn-ea"/>
          <a:cs typeface="+mn-cs"/>
        </a:defRPr>
      </a:lvl9pPr>
    </p:bodyStyle>
    <p:otherStyle>
      <a:defPPr>
        <a:defRPr lang="en-US"/>
      </a:defPPr>
      <a:lvl1pPr marL="0" algn="l" defTabSz="1199967" rtl="0" eaLnBrk="1" latinLnBrk="0" hangingPunct="1">
        <a:defRPr sz="2362" kern="1200">
          <a:solidFill>
            <a:schemeClr val="tx1"/>
          </a:solidFill>
          <a:latin typeface="+mn-lt"/>
          <a:ea typeface="+mn-ea"/>
          <a:cs typeface="+mn-cs"/>
        </a:defRPr>
      </a:lvl1pPr>
      <a:lvl2pPr marL="599984" algn="l" defTabSz="1199967" rtl="0" eaLnBrk="1" latinLnBrk="0" hangingPunct="1">
        <a:defRPr sz="2362" kern="1200">
          <a:solidFill>
            <a:schemeClr val="tx1"/>
          </a:solidFill>
          <a:latin typeface="+mn-lt"/>
          <a:ea typeface="+mn-ea"/>
          <a:cs typeface="+mn-cs"/>
        </a:defRPr>
      </a:lvl2pPr>
      <a:lvl3pPr marL="1199967" algn="l" defTabSz="1199967" rtl="0" eaLnBrk="1" latinLnBrk="0" hangingPunct="1">
        <a:defRPr sz="2362" kern="1200">
          <a:solidFill>
            <a:schemeClr val="tx1"/>
          </a:solidFill>
          <a:latin typeface="+mn-lt"/>
          <a:ea typeface="+mn-ea"/>
          <a:cs typeface="+mn-cs"/>
        </a:defRPr>
      </a:lvl3pPr>
      <a:lvl4pPr marL="1799951" algn="l" defTabSz="1199967" rtl="0" eaLnBrk="1" latinLnBrk="0" hangingPunct="1">
        <a:defRPr sz="2362" kern="1200">
          <a:solidFill>
            <a:schemeClr val="tx1"/>
          </a:solidFill>
          <a:latin typeface="+mn-lt"/>
          <a:ea typeface="+mn-ea"/>
          <a:cs typeface="+mn-cs"/>
        </a:defRPr>
      </a:lvl4pPr>
      <a:lvl5pPr marL="2399934" algn="l" defTabSz="1199967" rtl="0" eaLnBrk="1" latinLnBrk="0" hangingPunct="1">
        <a:defRPr sz="2362" kern="1200">
          <a:solidFill>
            <a:schemeClr val="tx1"/>
          </a:solidFill>
          <a:latin typeface="+mn-lt"/>
          <a:ea typeface="+mn-ea"/>
          <a:cs typeface="+mn-cs"/>
        </a:defRPr>
      </a:lvl5pPr>
      <a:lvl6pPr marL="2999918" algn="l" defTabSz="1199967" rtl="0" eaLnBrk="1" latinLnBrk="0" hangingPunct="1">
        <a:defRPr sz="2362" kern="1200">
          <a:solidFill>
            <a:schemeClr val="tx1"/>
          </a:solidFill>
          <a:latin typeface="+mn-lt"/>
          <a:ea typeface="+mn-ea"/>
          <a:cs typeface="+mn-cs"/>
        </a:defRPr>
      </a:lvl6pPr>
      <a:lvl7pPr marL="3599901" algn="l" defTabSz="1199967" rtl="0" eaLnBrk="1" latinLnBrk="0" hangingPunct="1">
        <a:defRPr sz="2362" kern="1200">
          <a:solidFill>
            <a:schemeClr val="tx1"/>
          </a:solidFill>
          <a:latin typeface="+mn-lt"/>
          <a:ea typeface="+mn-ea"/>
          <a:cs typeface="+mn-cs"/>
        </a:defRPr>
      </a:lvl7pPr>
      <a:lvl8pPr marL="4199885" algn="l" defTabSz="1199967" rtl="0" eaLnBrk="1" latinLnBrk="0" hangingPunct="1">
        <a:defRPr sz="2362" kern="1200">
          <a:solidFill>
            <a:schemeClr val="tx1"/>
          </a:solidFill>
          <a:latin typeface="+mn-lt"/>
          <a:ea typeface="+mn-ea"/>
          <a:cs typeface="+mn-cs"/>
        </a:defRPr>
      </a:lvl8pPr>
      <a:lvl9pPr marL="4799868" algn="l" defTabSz="1199967" rtl="0" eaLnBrk="1" latinLnBrk="0" hangingPunct="1">
        <a:defRPr sz="236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jpe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 Id="rId9"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hyperlink" Target="https://www.poppulo.com/blog/10-advantages-and-disadvantages-of-qualitative-research" TargetMode="External"/><Relationship Id="rId2" Type="http://schemas.openxmlformats.org/officeDocument/2006/relationships/hyperlink" Target="https://www.netquest.com/blog/en/likert-scale#:~:text=Item%20Likert%20disadvantages"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uowtsd-my.sharepoint.com/:v:/g/personal/2113730_student_uwtsd_ac_uk/Ef7LtWj3zQ5FiYpe-78-HSQBvgQqF85KGEiSKpYBY1MHgA?e=MPpUj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1252F7-C5A3-0914-CB91-DC31E88DBDA0}"/>
              </a:ext>
            </a:extLst>
          </p:cNvPr>
          <p:cNvSpPr/>
          <p:nvPr/>
        </p:nvSpPr>
        <p:spPr>
          <a:xfrm>
            <a:off x="-7453303" y="-925623"/>
            <a:ext cx="13076775" cy="2609501"/>
          </a:xfrm>
          <a:prstGeom prst="rect">
            <a:avLst/>
          </a:prstGeom>
        </p:spPr>
        <p:style>
          <a:lnRef idx="1">
            <a:schemeClr val="accent4"/>
          </a:lnRef>
          <a:fillRef idx="2">
            <a:schemeClr val="accent4"/>
          </a:fillRef>
          <a:effectRef idx="1">
            <a:schemeClr val="accent4"/>
          </a:effectRef>
          <a:fontRef idx="minor">
            <a:schemeClr val="dk1"/>
          </a:fontRef>
        </p:style>
        <p:txBody>
          <a:bodyPr rtlCol="0" anchor="t"/>
          <a:lstStyle/>
          <a:p>
            <a:pPr algn="ctr"/>
            <a:r>
              <a:rPr lang="en-US" sz="2362" u="sng" dirty="0">
                <a:highlight>
                  <a:srgbClr val="00FFFF"/>
                </a:highlight>
                <a:latin typeface="Arial Black" panose="020B0A04020102020204" pitchFamily="34" charset="0"/>
              </a:rPr>
              <a:t>Introduction</a:t>
            </a:r>
          </a:p>
          <a:p>
            <a:pPr algn="just"/>
            <a:r>
              <a:rPr lang="en-US" sz="2362" u="sng" dirty="0">
                <a:latin typeface="Arial Black" panose="020B0A04020102020204" pitchFamily="34" charset="0"/>
              </a:rPr>
              <a:t>            </a:t>
            </a:r>
            <a:r>
              <a:rPr lang="en-US" sz="1378" dirty="0">
                <a:latin typeface="Times New Roman" panose="02020603050405020304" pitchFamily="18" charset="0"/>
                <a:cs typeface="Times New Roman" panose="02020603050405020304" pitchFamily="18" charset="0"/>
              </a:rPr>
              <a:t>This journal article seeks to explore the relationship between class attitudes towards peers with a disability and peer acceptance, friendships and peer interactions of students with a disability in regular secondary schools. A study of this nature is important because contextualizes inclusion within the ‘everyday classroom’. Inclusion in education is important as it encourages diversity and equality within the classroom. The Individuals with Disabilities Education Act (IDEA) encourages inclusion and supports the notion that it is beneficial to both special needs and ‘ordinary’ students as it promotes awareness and tolerance to differences amongst peers and self esteem/confidence.  Despite this students with disabilities still undeniably experience problems when it comes to peer interaction and acceptance and Katja Petry the researcher in this study seeks to explore these relationships. </a:t>
            </a:r>
          </a:p>
          <a:p>
            <a:pPr algn="just"/>
            <a:r>
              <a:rPr lang="en-US" sz="1378" dirty="0">
                <a:latin typeface="Times New Roman" panose="02020603050405020304" pitchFamily="18" charset="0"/>
                <a:cs typeface="Times New Roman" panose="02020603050405020304" pitchFamily="18" charset="0"/>
              </a:rPr>
              <a:t>Katja Petry is an associate professor at the Research Unit Parenting and Special Education at </a:t>
            </a:r>
            <a:r>
              <a:rPr lang="en-US" sz="1378" dirty="0" err="1">
                <a:latin typeface="Times New Roman" panose="02020603050405020304" pitchFamily="18" charset="0"/>
                <a:cs typeface="Times New Roman" panose="02020603050405020304" pitchFamily="18" charset="0"/>
              </a:rPr>
              <a:t>KULeuven</a:t>
            </a:r>
            <a:r>
              <a:rPr lang="en-US" sz="1378" dirty="0">
                <a:latin typeface="Times New Roman" panose="02020603050405020304" pitchFamily="18" charset="0"/>
                <a:cs typeface="Times New Roman" panose="02020603050405020304" pitchFamily="18" charset="0"/>
              </a:rPr>
              <a:t> Belgium. She specializes in special education and is directly involved in it which makes her the perfect person to conduct a study of this nature that serves great importance and also links back directly to her profession. </a:t>
            </a:r>
          </a:p>
          <a:p>
            <a:pPr algn="just"/>
            <a:r>
              <a:rPr lang="en-US" sz="1378" dirty="0">
                <a:latin typeface="Times New Roman" panose="02020603050405020304" pitchFamily="18" charset="0"/>
                <a:cs typeface="Times New Roman" panose="02020603050405020304" pitchFamily="18" charset="0"/>
              </a:rPr>
              <a:t>This critique poster of Petry’s research journal seeks to dissect it focusing on the overall ethics, methodology and analysis. The article will be evaluated using the British Education Research Association (BERA) guidelines.  </a:t>
            </a:r>
          </a:p>
          <a:p>
            <a:pPr algn="just"/>
            <a:endParaRPr lang="en-US" sz="1378" dirty="0">
              <a:latin typeface="Times New Roman" panose="02020603050405020304" pitchFamily="18" charset="0"/>
              <a:cs typeface="Times New Roman" panose="02020603050405020304" pitchFamily="18" charset="0"/>
            </a:endParaRPr>
          </a:p>
          <a:p>
            <a:pPr algn="just"/>
            <a:endParaRPr lang="en-US" sz="2362" dirty="0"/>
          </a:p>
          <a:p>
            <a:pPr algn="just"/>
            <a:endParaRPr lang="en-US" sz="2362" dirty="0"/>
          </a:p>
          <a:p>
            <a:pPr algn="just"/>
            <a:endParaRPr lang="en-VC" sz="2362" dirty="0"/>
          </a:p>
        </p:txBody>
      </p:sp>
      <p:sp>
        <p:nvSpPr>
          <p:cNvPr id="5" name="Rectangle 4">
            <a:extLst>
              <a:ext uri="{FF2B5EF4-FFF2-40B4-BE49-F238E27FC236}">
                <a16:creationId xmlns:a16="http://schemas.microsoft.com/office/drawing/2014/main" id="{B4F23FEE-F376-62BE-BCE3-447A5F4CCFE6}"/>
              </a:ext>
            </a:extLst>
          </p:cNvPr>
          <p:cNvSpPr/>
          <p:nvPr/>
        </p:nvSpPr>
        <p:spPr>
          <a:xfrm>
            <a:off x="5587109" y="-901837"/>
            <a:ext cx="11216799" cy="3558845"/>
          </a:xfrm>
          <a:prstGeom prst="rect">
            <a:avLst/>
          </a:prstGeom>
        </p:spPr>
        <p:style>
          <a:lnRef idx="1">
            <a:schemeClr val="accent2"/>
          </a:lnRef>
          <a:fillRef idx="2">
            <a:schemeClr val="accent2"/>
          </a:fillRef>
          <a:effectRef idx="1">
            <a:schemeClr val="accent2"/>
          </a:effectRef>
          <a:fontRef idx="minor">
            <a:schemeClr val="dk1"/>
          </a:fontRef>
        </p:style>
        <p:txBody>
          <a:bodyPr rtlCol="0" anchor="t"/>
          <a:lstStyle/>
          <a:p>
            <a:pPr algn="ctr"/>
            <a:r>
              <a:rPr lang="en-US" sz="2362" b="1" dirty="0">
                <a:highlight>
                  <a:srgbClr val="00FFFF"/>
                </a:highlight>
                <a:latin typeface="Times New Roman" panose="02020603050405020304" pitchFamily="18" charset="0"/>
                <a:cs typeface="Times New Roman" panose="02020603050405020304" pitchFamily="18" charset="0"/>
              </a:rPr>
              <a:t>Ethical Implications</a:t>
            </a:r>
          </a:p>
          <a:p>
            <a:pPr algn="just"/>
            <a:endParaRPr lang="en-US" sz="1378" b="1" dirty="0">
              <a:highlight>
                <a:srgbClr val="00FFFF"/>
              </a:highlight>
              <a:latin typeface="Times New Roman" panose="02020603050405020304" pitchFamily="18" charset="0"/>
              <a:cs typeface="Times New Roman" panose="02020603050405020304" pitchFamily="18" charset="0"/>
            </a:endParaRPr>
          </a:p>
          <a:p>
            <a:pPr algn="just"/>
            <a:r>
              <a:rPr lang="en-US" sz="1378" dirty="0">
                <a:solidFill>
                  <a:schemeClr val="tx1"/>
                </a:solidFill>
                <a:latin typeface="Times New Roman" panose="02020603050405020304" pitchFamily="18" charset="0"/>
                <a:cs typeface="Times New Roman" panose="02020603050405020304" pitchFamily="18" charset="0"/>
              </a:rPr>
              <a:t>All students involved in this study both special needs (FYS and ASD) along with the typically developing students(TYP) were contacted through their respective school principals. Permission was also granted by the students parents. Letters seeking permission from the parents of the students with disabilities was first sent out and permission was obtained before the parents of TYP students were contacted. The students identity were anonymous to assure their confidentiality and they were also asked for written consent.   </a:t>
            </a:r>
          </a:p>
          <a:p>
            <a:pPr algn="just"/>
            <a:r>
              <a:rPr lang="en-US" sz="1378" dirty="0" err="1">
                <a:solidFill>
                  <a:schemeClr val="tx1"/>
                </a:solidFill>
                <a:latin typeface="Times New Roman" panose="02020603050405020304" pitchFamily="18" charset="0"/>
                <a:cs typeface="Times New Roman" panose="02020603050405020304" pitchFamily="18" charset="0"/>
              </a:rPr>
              <a:t>K.Petry</a:t>
            </a:r>
            <a:r>
              <a:rPr lang="en-US" sz="1378" dirty="0">
                <a:solidFill>
                  <a:schemeClr val="tx1"/>
                </a:solidFill>
                <a:latin typeface="Times New Roman" panose="02020603050405020304" pitchFamily="18" charset="0"/>
                <a:cs typeface="Times New Roman" panose="02020603050405020304" pitchFamily="18" charset="0"/>
              </a:rPr>
              <a:t> has undoubtedly taken the necessary ethical steps in completing this research. The participants in this study (the students) are all under 18, which means that they cannot legally give permission to the researcher, as a result the researcher got permission from the necessary gatekeepers, both the parents and the principal. Written permission was also granted by all three parties involved and that stands out because it is legally valid and acceptable. The students though under the age of legal consent were still taken into consideration and asked for their direct written consent as well, assent was achieved by the researcher. It is also however noted that the special needs students involved might feel a sense of indifference when being compared to and or set aside from their peers. This has the potential to damage their self esteem and them emotionally. Despite this, their identities remained hidden to protect them and it is believed that this study was conducted solely for their betterment. Based on the BERA ethical guidelines the research conducted is overall ethical meets the general standard. </a:t>
            </a:r>
          </a:p>
          <a:p>
            <a:pPr algn="just"/>
            <a:r>
              <a:rPr lang="en-US" sz="2362" b="1" dirty="0">
                <a:highlight>
                  <a:srgbClr val="00FFFF"/>
                </a:highlight>
                <a:latin typeface="Times New Roman" panose="02020603050405020304" pitchFamily="18" charset="0"/>
                <a:cs typeface="Times New Roman" panose="02020603050405020304" pitchFamily="18" charset="0"/>
              </a:rPr>
              <a:t> </a:t>
            </a:r>
          </a:p>
          <a:p>
            <a:pPr algn="ctr"/>
            <a:endParaRPr lang="en-VC" sz="2362" b="1" u="sng" dirty="0"/>
          </a:p>
        </p:txBody>
      </p:sp>
      <p:sp>
        <p:nvSpPr>
          <p:cNvPr id="7" name="Rectangle 6">
            <a:extLst>
              <a:ext uri="{FF2B5EF4-FFF2-40B4-BE49-F238E27FC236}">
                <a16:creationId xmlns:a16="http://schemas.microsoft.com/office/drawing/2014/main" id="{EBA000A5-3170-F7DF-9CA3-EACE6531E965}"/>
              </a:ext>
            </a:extLst>
          </p:cNvPr>
          <p:cNvSpPr/>
          <p:nvPr/>
        </p:nvSpPr>
        <p:spPr>
          <a:xfrm>
            <a:off x="-7453315" y="-3339844"/>
            <a:ext cx="24293591" cy="2461789"/>
          </a:xfrm>
          <a:prstGeom prst="rect">
            <a:avLst/>
          </a:prstGeom>
          <a:ln/>
        </p:spPr>
        <p:style>
          <a:lnRef idx="2">
            <a:schemeClr val="accent2"/>
          </a:lnRef>
          <a:fillRef idx="1">
            <a:schemeClr val="lt1"/>
          </a:fillRef>
          <a:effectRef idx="0">
            <a:schemeClr val="accent2"/>
          </a:effectRef>
          <a:fontRef idx="minor">
            <a:schemeClr val="dk1"/>
          </a:fontRef>
        </p:style>
        <p:txBody>
          <a:bodyPr rtlCol="0" anchor="t"/>
          <a:lstStyle/>
          <a:p>
            <a:pPr algn="ctr"/>
            <a:r>
              <a:rPr lang="en-US" sz="3674" dirty="0">
                <a:solidFill>
                  <a:schemeClr val="tx1"/>
                </a:solidFill>
                <a:latin typeface="Bodoni MT Black" panose="02070A03080606020203" pitchFamily="18" charset="0"/>
              </a:rPr>
              <a:t>The European Journal of Special Needs</a:t>
            </a:r>
          </a:p>
          <a:p>
            <a:pPr algn="ctr"/>
            <a:r>
              <a:rPr lang="en-US" sz="3674" b="1" i="1" u="sng" dirty="0">
                <a:solidFill>
                  <a:prstClr val="white"/>
                </a:solidFill>
                <a:latin typeface="Times New Roman" panose="02020603050405020304" pitchFamily="18" charset="0"/>
                <a:cs typeface="Times New Roman" panose="02020603050405020304" pitchFamily="18" charset="0"/>
              </a:rPr>
              <a:t> </a:t>
            </a:r>
            <a:r>
              <a:rPr lang="en-US" sz="3674" b="1" i="1" u="sng" dirty="0">
                <a:solidFill>
                  <a:srgbClr val="0070C0"/>
                </a:solidFill>
                <a:latin typeface="Times New Roman" panose="02020603050405020304" pitchFamily="18" charset="0"/>
                <a:cs typeface="Times New Roman" panose="02020603050405020304" pitchFamily="18" charset="0"/>
              </a:rPr>
              <a:t>( </a:t>
            </a:r>
            <a:r>
              <a:rPr lang="en-US" sz="3674" b="1" u="sng" dirty="0">
                <a:solidFill>
                  <a:srgbClr val="0070C0"/>
                </a:solidFill>
                <a:latin typeface="Lucida Sans Unicode" panose="020B0602030504020204" pitchFamily="34" charset="0"/>
                <a:cs typeface="Lucida Sans Unicode" panose="020B0602030504020204" pitchFamily="34" charset="0"/>
              </a:rPr>
              <a:t>The relationship between class attitudes towards peers with a disability and peer acceptance, friendships and peer interactions of students with a disability in regular secondary schools.)</a:t>
            </a:r>
          </a:p>
          <a:p>
            <a:pPr algn="ctr"/>
            <a:endParaRPr lang="en-VC" sz="1837" u="sng" dirty="0">
              <a:highlight>
                <a:srgbClr val="000000"/>
              </a:highlight>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A6FD6FD1-2EE9-12C4-BCDB-EB460268BFD8}"/>
              </a:ext>
            </a:extLst>
          </p:cNvPr>
          <p:cNvSpPr/>
          <p:nvPr/>
        </p:nvSpPr>
        <p:spPr>
          <a:xfrm>
            <a:off x="-7453308" y="1683879"/>
            <a:ext cx="13004057" cy="5666408"/>
          </a:xfrm>
          <a:prstGeom prst="rect">
            <a:avLst/>
          </a:prstGeom>
        </p:spPr>
        <p:style>
          <a:lnRef idx="1">
            <a:schemeClr val="accent2"/>
          </a:lnRef>
          <a:fillRef idx="3">
            <a:schemeClr val="accent2"/>
          </a:fillRef>
          <a:effectRef idx="2">
            <a:schemeClr val="accent2"/>
          </a:effectRef>
          <a:fontRef idx="minor">
            <a:schemeClr val="lt1"/>
          </a:fontRef>
        </p:style>
        <p:txBody>
          <a:bodyPr rtlCol="0" anchor="t"/>
          <a:lstStyle/>
          <a:p>
            <a:pPr algn="ctr">
              <a:spcAft>
                <a:spcPts val="1312"/>
              </a:spcAft>
            </a:pPr>
            <a:r>
              <a:rPr lang="en-US" sz="1575" b="1" u="sng" dirty="0">
                <a:highlight>
                  <a:srgbClr val="0000FF"/>
                </a:highlight>
                <a:latin typeface="Times New Roman" panose="02020603050405020304" pitchFamily="18" charset="0"/>
                <a:ea typeface="Arial" panose="020B0604020202020204" pitchFamily="34" charset="0"/>
                <a:cs typeface="Times New Roman" panose="02020603050405020304" pitchFamily="18" charset="0"/>
              </a:rPr>
              <a:t>Literature Review</a:t>
            </a:r>
          </a:p>
          <a:p>
            <a:pPr marL="224994" indent="-224994">
              <a:spcAft>
                <a:spcPts val="525"/>
              </a:spcAft>
              <a:buFont typeface="Arial" panose="020B0604020202020204" pitchFamily="34" charset="0"/>
              <a:buChar char="•"/>
            </a:pPr>
            <a:r>
              <a:rPr lang="en-US" sz="1575" b="1" u="sng" dirty="0">
                <a:latin typeface="Times New Roman" panose="02020603050405020304" pitchFamily="18" charset="0"/>
                <a:ea typeface="Arial" panose="020B0604020202020204" pitchFamily="34" charset="0"/>
                <a:cs typeface="Times New Roman" panose="02020603050405020304" pitchFamily="18" charset="0"/>
              </a:rPr>
              <a:t> </a:t>
            </a:r>
            <a:r>
              <a:rPr lang="en-US" sz="1378" spc="13" dirty="0">
                <a:solidFill>
                  <a:schemeClr val="bg1"/>
                </a:solidFill>
                <a:latin typeface="Times New Roman" panose="02020603050405020304" pitchFamily="18" charset="0"/>
                <a:ea typeface="Arial" panose="020B0604020202020204" pitchFamily="34" charset="0"/>
              </a:rPr>
              <a:t>The researcher Katja Petry recognizes that peer relationship and interaction is particularly important for </a:t>
            </a:r>
            <a:r>
              <a:rPr lang="en-US" sz="1378" dirty="0">
                <a:solidFill>
                  <a:schemeClr val="bg1"/>
                </a:solidFill>
                <a:latin typeface="Times New Roman" panose="02020603050405020304" pitchFamily="18" charset="0"/>
                <a:ea typeface="Arial" panose="020B0604020202020204" pitchFamily="34" charset="0"/>
                <a:cs typeface="Times New Roman" panose="02020603050405020304" pitchFamily="18" charset="0"/>
              </a:rPr>
              <a:t>adolescents as they spend more time with their friends than younger children, intensifying the influence of peer interactions on their development (Rubin, Bukowski, and Parker 2006).</a:t>
            </a:r>
            <a:r>
              <a:rPr lang="en-US" sz="1378" spc="13" dirty="0">
                <a:solidFill>
                  <a:schemeClr val="bg1"/>
                </a:solidFill>
                <a:latin typeface="Times New Roman" panose="02020603050405020304" pitchFamily="18" charset="0"/>
                <a:ea typeface="Arial" panose="020B0604020202020204" pitchFamily="34" charset="0"/>
                <a:cs typeface="Times New Roman" panose="02020603050405020304" pitchFamily="18" charset="0"/>
              </a:rPr>
              <a:t> For this reason the researcher has taken an interest in exploring inclusion in education focusing on the effect it has on peer interaction/attitudes and the overall relationships amongst students with disabilities and those without.  </a:t>
            </a:r>
            <a:r>
              <a:rPr lang="en-US" sz="1378" dirty="0">
                <a:solidFill>
                  <a:schemeClr val="bg1"/>
                </a:solidFill>
                <a:latin typeface="Times New Roman" panose="02020603050405020304" pitchFamily="18" charset="0"/>
                <a:ea typeface="Arial" panose="020B0604020202020204" pitchFamily="34" charset="0"/>
                <a:cs typeface="Times New Roman" panose="02020603050405020304" pitchFamily="18" charset="0"/>
              </a:rPr>
              <a:t>Further research shows that adolescents </a:t>
            </a:r>
            <a:r>
              <a:rPr lang="en-US" sz="1378" dirty="0">
                <a:solidFill>
                  <a:schemeClr val="bg1"/>
                </a:solidFill>
                <a:latin typeface="Times New Roman" panose="02020603050405020304" pitchFamily="18" charset="0"/>
                <a:ea typeface="Arial" panose="020B0604020202020204" pitchFamily="34" charset="0"/>
              </a:rPr>
              <a:t>with a disability have difficulties on all four key themes of social participation in general schools: friendships, interactions, acceptance by classmates and the self-perception of the student with a disability.</a:t>
            </a:r>
            <a:endParaRPr lang="en-US" sz="1378" b="1" dirty="0">
              <a:solidFill>
                <a:schemeClr val="bg1"/>
              </a:solidFill>
              <a:latin typeface="Arial" panose="020B0604020202020204" pitchFamily="34" charset="0"/>
              <a:ea typeface="Arial" panose="020B0604020202020204" pitchFamily="34" charset="0"/>
            </a:endParaRPr>
          </a:p>
          <a:p>
            <a:pPr marL="224994" indent="-224994">
              <a:spcAft>
                <a:spcPts val="525"/>
              </a:spcAft>
              <a:buFont typeface="Arial" panose="020B0604020202020204" pitchFamily="34" charset="0"/>
              <a:buChar char="•"/>
            </a:pPr>
            <a:r>
              <a:rPr lang="en-US" sz="1378" dirty="0">
                <a:solidFill>
                  <a:schemeClr val="bg1"/>
                </a:solidFill>
                <a:latin typeface="Times New Roman" panose="02020603050405020304" pitchFamily="18" charset="0"/>
                <a:ea typeface="Arial" panose="020B0604020202020204" pitchFamily="34" charset="0"/>
              </a:rPr>
              <a:t>Petry outlines that while there are existing studies that investigate the challenges of social participation amongst adolescents with disabilities not much is known about why such difficulties occur. One reason to be considered is the overall attitude adolescents hold towards peers with a disability. Are they accepted? Are they shunned? Are they understood? While some studies like that of (de Boer et al 2012) describe the relationship/attitudes between both types of students as ‘generally neutral’ there are theories like the TPB (Theory of Planned Behavior) that argue that attitudes shape behavior. This theory states that the most important determinants of </a:t>
            </a:r>
            <a:r>
              <a:rPr lang="en-US" sz="1378" dirty="0" err="1">
                <a:solidFill>
                  <a:schemeClr val="bg1"/>
                </a:solidFill>
                <a:latin typeface="Times New Roman" panose="02020603050405020304" pitchFamily="18" charset="0"/>
                <a:ea typeface="Arial" panose="020B0604020202020204" pitchFamily="34" charset="0"/>
              </a:rPr>
              <a:t>behaviour</a:t>
            </a:r>
            <a:r>
              <a:rPr lang="en-US" sz="1378" dirty="0">
                <a:solidFill>
                  <a:schemeClr val="bg1"/>
                </a:solidFill>
                <a:latin typeface="Times New Roman" panose="02020603050405020304" pitchFamily="18" charset="0"/>
                <a:ea typeface="Arial" panose="020B0604020202020204" pitchFamily="34" charset="0"/>
              </a:rPr>
              <a:t> are an individual’s </a:t>
            </a:r>
            <a:r>
              <a:rPr lang="en-US" sz="1378" dirty="0" err="1">
                <a:solidFill>
                  <a:schemeClr val="bg1"/>
                </a:solidFill>
                <a:latin typeface="Times New Roman" panose="02020603050405020304" pitchFamily="18" charset="0"/>
                <a:ea typeface="Arial" panose="020B0604020202020204" pitchFamily="34" charset="0"/>
              </a:rPr>
              <a:t>behavioural</a:t>
            </a:r>
            <a:r>
              <a:rPr lang="en-US" sz="1378" dirty="0">
                <a:solidFill>
                  <a:schemeClr val="bg1"/>
                </a:solidFill>
                <a:latin typeface="Times New Roman" panose="02020603050405020304" pitchFamily="18" charset="0"/>
                <a:ea typeface="Arial" panose="020B0604020202020204" pitchFamily="34" charset="0"/>
              </a:rPr>
              <a:t> intentions, which are shaped by the individual’s attitude towards the </a:t>
            </a:r>
            <a:r>
              <a:rPr lang="en-US" sz="1378" dirty="0" err="1">
                <a:solidFill>
                  <a:schemeClr val="bg1"/>
                </a:solidFill>
                <a:latin typeface="Times New Roman" panose="02020603050405020304" pitchFamily="18" charset="0"/>
                <a:ea typeface="Arial" panose="020B0604020202020204" pitchFamily="34" charset="0"/>
              </a:rPr>
              <a:t>behaviour</a:t>
            </a:r>
            <a:r>
              <a:rPr lang="en-US" sz="1378" dirty="0">
                <a:solidFill>
                  <a:schemeClr val="bg1"/>
                </a:solidFill>
                <a:latin typeface="Times New Roman" panose="02020603050405020304" pitchFamily="18" charset="0"/>
                <a:ea typeface="Arial" panose="020B0604020202020204" pitchFamily="34" charset="0"/>
              </a:rPr>
              <a:t>, subjective norms associated with the </a:t>
            </a:r>
            <a:r>
              <a:rPr lang="en-US" sz="1378" dirty="0" err="1">
                <a:solidFill>
                  <a:schemeClr val="bg1"/>
                </a:solidFill>
                <a:latin typeface="Times New Roman" panose="02020603050405020304" pitchFamily="18" charset="0"/>
                <a:ea typeface="Arial" panose="020B0604020202020204" pitchFamily="34" charset="0"/>
              </a:rPr>
              <a:t>behaviour</a:t>
            </a:r>
            <a:r>
              <a:rPr lang="en-US" sz="1378" dirty="0">
                <a:solidFill>
                  <a:schemeClr val="bg1"/>
                </a:solidFill>
                <a:latin typeface="Times New Roman" panose="02020603050405020304" pitchFamily="18" charset="0"/>
                <a:ea typeface="Arial" panose="020B0604020202020204" pitchFamily="34" charset="0"/>
              </a:rPr>
              <a:t> and the perceived </a:t>
            </a:r>
            <a:r>
              <a:rPr lang="en-US" sz="1378" dirty="0" err="1">
                <a:solidFill>
                  <a:schemeClr val="bg1"/>
                </a:solidFill>
                <a:latin typeface="Times New Roman" panose="02020603050405020304" pitchFamily="18" charset="0"/>
                <a:ea typeface="Arial" panose="020B0604020202020204" pitchFamily="34" charset="0"/>
              </a:rPr>
              <a:t>behavioural</a:t>
            </a:r>
            <a:r>
              <a:rPr lang="en-US" sz="1378" dirty="0">
                <a:solidFill>
                  <a:schemeClr val="bg1"/>
                </a:solidFill>
                <a:latin typeface="Times New Roman" panose="02020603050405020304" pitchFamily="18" charset="0"/>
                <a:ea typeface="Arial" panose="020B0604020202020204" pitchFamily="34" charset="0"/>
              </a:rPr>
              <a:t> control. Studies that explored the relationship between attitudes towards peers with a disability and social participation found a significant positive relationship, as expected within TBP. However, further exploration of this relationship is needed, especially during adolescence when the influence of peer groups on </a:t>
            </a:r>
            <a:r>
              <a:rPr lang="en-US" sz="1378" dirty="0" err="1">
                <a:solidFill>
                  <a:schemeClr val="bg1"/>
                </a:solidFill>
                <a:latin typeface="Times New Roman" panose="02020603050405020304" pitchFamily="18" charset="0"/>
                <a:ea typeface="Arial" panose="020B0604020202020204" pitchFamily="34" charset="0"/>
              </a:rPr>
              <a:t>behaviour</a:t>
            </a:r>
            <a:r>
              <a:rPr lang="en-US" sz="1378" dirty="0">
                <a:solidFill>
                  <a:schemeClr val="bg1"/>
                </a:solidFill>
                <a:latin typeface="Times New Roman" panose="02020603050405020304" pitchFamily="18" charset="0"/>
                <a:ea typeface="Arial" panose="020B0604020202020204" pitchFamily="34" charset="0"/>
              </a:rPr>
              <a:t> increases according to (Gifford-Smith et al. 2005).</a:t>
            </a:r>
          </a:p>
          <a:p>
            <a:pPr marL="224994" indent="-224994">
              <a:spcAft>
                <a:spcPts val="1312"/>
              </a:spcAft>
              <a:buFont typeface="Arial" panose="020B0604020202020204" pitchFamily="34" charset="0"/>
              <a:buChar char="•"/>
            </a:pPr>
            <a:r>
              <a:rPr lang="en-US" sz="1378" dirty="0">
                <a:latin typeface="Times New Roman" panose="02020603050405020304" pitchFamily="18" charset="0"/>
                <a:ea typeface="Arial" panose="020B0604020202020204" pitchFamily="34" charset="0"/>
                <a:cs typeface="Times New Roman" panose="02020603050405020304" pitchFamily="18" charset="0"/>
              </a:rPr>
              <a:t>Injunctive norms are perceived moral rules of a specific peer group. Injunctive norms at the level of the classroom are important norms to take into consideration when examining peer attitudes and relationships (</a:t>
            </a:r>
            <a:r>
              <a:rPr lang="en-US" sz="1378" dirty="0" err="1">
                <a:latin typeface="Times New Roman" panose="02020603050405020304" pitchFamily="18" charset="0"/>
                <a:ea typeface="Arial" panose="020B0604020202020204" pitchFamily="34" charset="0"/>
                <a:cs typeface="Times New Roman" panose="02020603050405020304" pitchFamily="18" charset="0"/>
              </a:rPr>
              <a:t>Sentse</a:t>
            </a:r>
            <a:r>
              <a:rPr lang="en-US" sz="1378" dirty="0">
                <a:latin typeface="Times New Roman" panose="02020603050405020304" pitchFamily="18" charset="0"/>
                <a:ea typeface="Arial" panose="020B0604020202020204" pitchFamily="34" charset="0"/>
                <a:cs typeface="Times New Roman" panose="02020603050405020304" pitchFamily="18" charset="0"/>
              </a:rPr>
              <a:t> et al. 2015). While some studies examine the relationships and attitudes of peers to students with disabilities the specific type of disability students have is hardly taken into account. This is another factor </a:t>
            </a:r>
            <a:r>
              <a:rPr lang="en-US" sz="1378" dirty="0" err="1">
                <a:latin typeface="Times New Roman" panose="02020603050405020304" pitchFamily="18" charset="0"/>
                <a:ea typeface="Arial" panose="020B0604020202020204" pitchFamily="34" charset="0"/>
                <a:cs typeface="Times New Roman" panose="02020603050405020304" pitchFamily="18" charset="0"/>
              </a:rPr>
              <a:t>K.Petry</a:t>
            </a:r>
            <a:r>
              <a:rPr lang="en-US" sz="1378" dirty="0">
                <a:latin typeface="Times New Roman" panose="02020603050405020304" pitchFamily="18" charset="0"/>
                <a:ea typeface="Arial" panose="020B0604020202020204" pitchFamily="34" charset="0"/>
                <a:cs typeface="Times New Roman" panose="02020603050405020304" pitchFamily="18" charset="0"/>
              </a:rPr>
              <a:t> aims to consider in this research journal. </a:t>
            </a:r>
            <a:r>
              <a:rPr lang="en-US" sz="1378" dirty="0">
                <a:solidFill>
                  <a:srgbClr val="07061D"/>
                </a:solidFill>
                <a:latin typeface="Times New Roman" panose="02020603050405020304" pitchFamily="18" charset="0"/>
                <a:cs typeface="Times New Roman" panose="02020603050405020304" pitchFamily="18" charset="0"/>
              </a:rPr>
              <a:t> </a:t>
            </a:r>
            <a:r>
              <a:rPr lang="en-US" sz="1378" dirty="0">
                <a:solidFill>
                  <a:schemeClr val="bg1"/>
                </a:solidFill>
                <a:latin typeface="Times New Roman" panose="02020603050405020304" pitchFamily="18" charset="0"/>
                <a:cs typeface="Times New Roman" panose="02020603050405020304" pitchFamily="18" charset="0"/>
              </a:rPr>
              <a:t>In studies on the attitudes of students towards peers with a disability, an effect of type of disability has been demonstrated (e.g. de Boer et al. 2012). For instance, 256 K. PETRY Nowicki (2006) indicated that the attitudes towards peers with intellectual disabilities were more negative than towards peers with physical disabilities. Laws and Kelly (2005) reported that students were least positive towards peers with behavioral problems and most positive towards students with intellectual or physical disabilities.</a:t>
            </a:r>
          </a:p>
          <a:p>
            <a:pPr marL="224994" indent="-224994">
              <a:spcAft>
                <a:spcPts val="1312"/>
              </a:spcAft>
              <a:buFont typeface="Arial" panose="020B0604020202020204" pitchFamily="34" charset="0"/>
              <a:buChar char="•"/>
            </a:pPr>
            <a:r>
              <a:rPr lang="en-US" sz="1378" dirty="0">
                <a:solidFill>
                  <a:schemeClr val="bg1"/>
                </a:solidFill>
                <a:latin typeface="Times New Roman" panose="02020603050405020304" pitchFamily="18" charset="0"/>
                <a:cs typeface="Times New Roman" panose="02020603050405020304" pitchFamily="18" charset="0"/>
              </a:rPr>
              <a:t>The theories and overall literature cited by </a:t>
            </a:r>
            <a:r>
              <a:rPr lang="en-US" sz="1378" dirty="0" err="1">
                <a:solidFill>
                  <a:schemeClr val="bg1"/>
                </a:solidFill>
                <a:latin typeface="Times New Roman" panose="02020603050405020304" pitchFamily="18" charset="0"/>
                <a:cs typeface="Times New Roman" panose="02020603050405020304" pitchFamily="18" charset="0"/>
              </a:rPr>
              <a:t>K.Petry</a:t>
            </a:r>
            <a:r>
              <a:rPr lang="en-US" sz="1378" dirty="0">
                <a:solidFill>
                  <a:schemeClr val="bg1"/>
                </a:solidFill>
                <a:latin typeface="Times New Roman" panose="02020603050405020304" pitchFamily="18" charset="0"/>
                <a:cs typeface="Times New Roman" panose="02020603050405020304" pitchFamily="18" charset="0"/>
              </a:rPr>
              <a:t> is of great relevance and is related to her current research. The literature and theories explored are well presented and are not at all misinterpreted. The author is objective and clear throughout the literature explored and her presentation of the topic at hand. It was established that the author has done past research of a similar nature which has shaped her paradigm undoubtedly. As a result one hopes that she will remained unbiased, open minded and willing to challenge that research and her previous judgement.  </a:t>
            </a:r>
          </a:p>
          <a:p>
            <a:pPr>
              <a:spcAft>
                <a:spcPts val="1312"/>
              </a:spcAft>
            </a:pPr>
            <a:endParaRPr lang="en-US" sz="1378" dirty="0">
              <a:solidFill>
                <a:schemeClr val="bg1"/>
              </a:solidFill>
              <a:latin typeface="Times New Roman" panose="02020603050405020304" pitchFamily="18" charset="0"/>
              <a:ea typeface="Arial" panose="020B0604020202020204" pitchFamily="34" charset="0"/>
              <a:cs typeface="Times New Roman" panose="02020603050405020304" pitchFamily="18" charset="0"/>
            </a:endParaRPr>
          </a:p>
          <a:p>
            <a:pPr>
              <a:spcAft>
                <a:spcPts val="525"/>
              </a:spcAft>
            </a:pPr>
            <a:endParaRPr lang="en-US" sz="1378" b="1" dirty="0">
              <a:solidFill>
                <a:schemeClr val="bg1"/>
              </a:solidFill>
              <a:latin typeface="Arial" panose="020B0604020202020204" pitchFamily="34" charset="0"/>
              <a:ea typeface="Arial" panose="020B0604020202020204" pitchFamily="34" charset="0"/>
            </a:endParaRPr>
          </a:p>
          <a:p>
            <a:pPr>
              <a:spcAft>
                <a:spcPts val="1312"/>
              </a:spcAft>
            </a:pPr>
            <a:r>
              <a:rPr lang="en-US" sz="1378" dirty="0">
                <a:solidFill>
                  <a:schemeClr val="bg1"/>
                </a:solidFill>
                <a:latin typeface="Arial" panose="020B0604020202020204" pitchFamily="34" charset="0"/>
                <a:ea typeface="Arial" panose="020B0604020202020204" pitchFamily="34" charset="0"/>
              </a:rPr>
              <a:t> </a:t>
            </a:r>
          </a:p>
          <a:p>
            <a:pPr algn="just">
              <a:spcAft>
                <a:spcPts val="1312"/>
              </a:spcAft>
            </a:pPr>
            <a:endParaRPr lang="en-US" sz="1575" b="1" u="sng" dirty="0">
              <a:highlight>
                <a:srgbClr val="000080"/>
              </a:highlight>
              <a:latin typeface="Times New Roman" panose="02020603050405020304" pitchFamily="18" charset="0"/>
              <a:ea typeface="Arial" panose="020B060402020202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6A4B1EEA-0332-C878-46B2-ACA75D5BB184}"/>
              </a:ext>
            </a:extLst>
          </p:cNvPr>
          <p:cNvSpPr/>
          <p:nvPr/>
        </p:nvSpPr>
        <p:spPr>
          <a:xfrm>
            <a:off x="-7489669" y="7315660"/>
            <a:ext cx="13149504" cy="9218466"/>
          </a:xfrm>
          <a:prstGeom prst="rect">
            <a:avLst/>
          </a:prstGeom>
        </p:spPr>
        <p:style>
          <a:lnRef idx="1">
            <a:schemeClr val="accent4"/>
          </a:lnRef>
          <a:fillRef idx="2">
            <a:schemeClr val="accent4"/>
          </a:fillRef>
          <a:effectRef idx="1">
            <a:schemeClr val="accent4"/>
          </a:effectRef>
          <a:fontRef idx="minor">
            <a:schemeClr val="dk1"/>
          </a:fontRef>
        </p:style>
        <p:txBody>
          <a:bodyPr rtlCol="0" anchor="t"/>
          <a:lstStyle/>
          <a:p>
            <a:pPr algn="ctr"/>
            <a:r>
              <a:rPr lang="en-US" sz="2362" b="1" u="sng" dirty="0">
                <a:solidFill>
                  <a:schemeClr val="bg1"/>
                </a:solidFill>
                <a:highlight>
                  <a:srgbClr val="0000FF"/>
                </a:highlight>
                <a:latin typeface="Times New Roman" panose="02020603050405020304" pitchFamily="18" charset="0"/>
                <a:cs typeface="Times New Roman" panose="02020603050405020304" pitchFamily="18" charset="0"/>
              </a:rPr>
              <a:t>Methodology</a:t>
            </a:r>
          </a:p>
          <a:p>
            <a:pPr algn="ctr"/>
            <a:endParaRPr lang="en-US" sz="2362" b="1" u="sng" dirty="0">
              <a:solidFill>
                <a:schemeClr val="bg1"/>
              </a:solidFill>
              <a:highlight>
                <a:srgbClr val="0000FF"/>
              </a:highlight>
              <a:latin typeface="Times New Roman" panose="02020603050405020304" pitchFamily="18" charset="0"/>
              <a:cs typeface="Times New Roman" panose="02020603050405020304" pitchFamily="18" charset="0"/>
            </a:endParaRPr>
          </a:p>
          <a:p>
            <a:pPr marL="224994" indent="-224994">
              <a:spcAft>
                <a:spcPts val="1312"/>
              </a:spcAft>
              <a:buFont typeface="Arial" panose="020B0604020202020204" pitchFamily="34" charset="0"/>
              <a:buChar char="•"/>
              <a:defRP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This study aims to explore the relationship between attitudes towards peers with a disability and peer acceptance, friendships and peer interactions of students with (ASD) Autism Spectrum Disorder or (FYS) motor and/or sensory disabilities in inclusive secondary schools. Based on former research and TPB, the researcher expected to find that students with a disability have lower peer acceptance, friendships and peer interactions compared to typically developing students, and that class attitudes are neutral to positive towards peers with a disability.</a:t>
            </a:r>
          </a:p>
          <a:p>
            <a:pPr marL="224994" indent="-224994">
              <a:spcAft>
                <a:spcPts val="1312"/>
              </a:spcAft>
              <a:buFont typeface="Arial" panose="020B0604020202020204" pitchFamily="34" charset="0"/>
              <a:buChar cha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The participants in this study were 2013 Flemish students from 122 regular secondary school classrooms. Each classroom studied had at least one child with ASD or FYS. 62 different classrooms were studied and all students involved were full time students of their respected secondary school. No student studied had an intellectual disability. The students studied were both male and female. The sample included 1099 boys (54.60%), and the male to female ratio was 6.17:1 in students with ASD, (TYP) Typically Developing Students, and FYS students. The male to female ratio was also higher in students with FYS than in TYP students.</a:t>
            </a:r>
          </a:p>
          <a:p>
            <a:pPr marL="224994" indent="-224994">
              <a:spcAft>
                <a:spcPts val="1312"/>
              </a:spcAft>
              <a:buFont typeface="Arial" panose="020B0604020202020204" pitchFamily="34" charset="0"/>
              <a:buChar cha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The researcher used probability sampling to conduct this study and this is a strength of the research because it reflects unbiased accurate results and is a fair representation of the target population given its size and diversity. The researcher studied both male and female students and while the gender distribution differed which the researcher expected, the researcher still did her best to represent both genders. </a:t>
            </a:r>
          </a:p>
          <a:p>
            <a:pPr marL="224994" indent="-224994">
              <a:spcAft>
                <a:spcPts val="1312"/>
              </a:spcAft>
              <a:buFont typeface="Arial" panose="020B0604020202020204" pitchFamily="34" charset="0"/>
              <a:buChar cha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Attitudes towards peers with a disability were measured by means of the Chedoke-McMaster Attitudes towards Children with Handicap Scale (CATCH; Rosenbaum, Armstrong, and King 1986). This scale was developed by Rosenbaum et al. (1986) for the purpose of determining children’s attitudes towards other children with disabilities by taking the insufficiencies of measurement tools used to determine their attitudes towards people with disabilities into account. </a:t>
            </a:r>
            <a:r>
              <a:rPr lang="en-US" sz="1378" dirty="0" err="1">
                <a:solidFill>
                  <a:schemeClr val="tx1"/>
                </a:solidFill>
                <a:latin typeface="Times New Roman" panose="02020603050405020304" pitchFamily="18" charset="0"/>
                <a:ea typeface="Arial" panose="020B0604020202020204" pitchFamily="34" charset="0"/>
                <a:cs typeface="Times New Roman" panose="02020603050405020304" pitchFamily="18" charset="0"/>
              </a:rPr>
              <a:t>Bossaert</a:t>
            </a: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 and Petry both describe the CATCH as being a reliable, valid assessment tool that has already been used by different countries like France, the Netherlands, Belgium and Israel. Despite this, upon further investigation into the CATCH scale it was discovered that most of the research and review of  this theory was conducted or involved K. Petry and one can argue that the mentioned researcher may hold some level of bias (preference) when it comes to this theory. Additionally, the countries in which this CATCH scale was used only reflects one portion of the world and </a:t>
            </a:r>
            <a:r>
              <a:rPr lang="en-US" sz="1378" dirty="0" err="1">
                <a:solidFill>
                  <a:schemeClr val="tx1"/>
                </a:solidFill>
                <a:latin typeface="Times New Roman" panose="02020603050405020304" pitchFamily="18" charset="0"/>
                <a:ea typeface="Arial" panose="020B0604020202020204" pitchFamily="34" charset="0"/>
                <a:cs typeface="Times New Roman" panose="02020603050405020304" pitchFamily="18" charset="0"/>
              </a:rPr>
              <a:t>Gümüş</a:t>
            </a: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 and </a:t>
            </a:r>
            <a:r>
              <a:rPr lang="en-US" sz="1378" dirty="0" err="1">
                <a:solidFill>
                  <a:schemeClr val="tx1"/>
                </a:solidFill>
                <a:latin typeface="Times New Roman" panose="02020603050405020304" pitchFamily="18" charset="0"/>
                <a:ea typeface="Arial" panose="020B0604020202020204" pitchFamily="34" charset="0"/>
                <a:cs typeface="Times New Roman" panose="02020603050405020304" pitchFamily="18" charset="0"/>
              </a:rPr>
              <a:t>Öncel</a:t>
            </a: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 for instance suggest that one must take into consideration that attitudes differ culture to culture, which questions its overall reliability. </a:t>
            </a:r>
          </a:p>
          <a:p>
            <a:pPr marL="224994" indent="-224994">
              <a:spcAft>
                <a:spcPts val="1312"/>
              </a:spcAft>
              <a:buFont typeface="Arial" panose="020B0604020202020204" pitchFamily="34" charset="0"/>
              <a:buChar cha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In this study, the researcher used the Dutch shortened version of the CATCH which she herself composed of its overall component was, measuring affective and behavioral attitudes of children towards students with a disability. Instead of 36 items like the original the researcher used a revised more time efficient and simplified version. The Dutch shortened version of the CATCH includes following items like. “I would like to have a child with a disability live next door to me” and  “I would be happy to have a child with a disability as a special friend”. Class attitudes towards peers with a disability were generated by calculating the mean of the CATCH total scores of all the students in a class, including TYP students as well as students with ASD or FYS. </a:t>
            </a:r>
          </a:p>
          <a:p>
            <a:pPr marL="224994" indent="-224994">
              <a:spcAft>
                <a:spcPts val="1312"/>
              </a:spcAft>
              <a:buFont typeface="Arial" panose="020B0604020202020204" pitchFamily="34" charset="0"/>
              <a:buChar cha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Sociometric nominations were used to assess peer acceptance and friendships. The number of nominations each individual received was used as an index of peer acceptance, and the number of reciprocated choices was used as an index of friendships. To assess the presence of social interactions between students with a disability and their classmates, the sociometric rating method of Roberts and Smith (1999) was used. Students could answer on a five-point Likert scale, and a composite score was created for each student.</a:t>
            </a:r>
          </a:p>
          <a:p>
            <a:pPr marL="224994" indent="-224994">
              <a:spcAft>
                <a:spcPts val="1312"/>
              </a:spcAft>
              <a:buFont typeface="Arial" panose="020B0604020202020204" pitchFamily="34" charset="0"/>
              <a:buChar cha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There are different benefits of using a scaling system. Firstly, it is easy for the participants involved to complete. Secondly, the responses gathered are quantifiable and can be mathematically analyzed ,finally this method does not require a simple yes or no answer which promotes subjectivity. On the other hand, a disadvantage is that two or more participants might get the same results haven chosen different options. Neutrality is difficult to treat, this is known as acquiescence bias. </a:t>
            </a:r>
          </a:p>
          <a:p>
            <a:pPr marL="224994" indent="-224994">
              <a:spcAft>
                <a:spcPts val="1312"/>
              </a:spcAft>
              <a:buFont typeface="Arial" panose="020B0604020202020204" pitchFamily="34" charset="0"/>
              <a:buChar char="•"/>
            </a:pPr>
            <a:r>
              <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The questionaries used by the researcher were simple, straight forward and as discussed followed different scaling systems ( CATCH, Likert and Roberts and Smith sociometric nominations). The data collection methods undoubtedly covered all the objectives and areas of investigation the researcher had. However, it lacked triangulation and qualitative data. It is also taken into consideration that given the wide vast number of participants in this study the data collection methods were justified and appropriate </a:t>
            </a:r>
          </a:p>
          <a:p>
            <a:pPr marL="224994" indent="-224994">
              <a:spcAft>
                <a:spcPts val="1312"/>
              </a:spcAft>
              <a:buFont typeface="Arial" panose="020B0604020202020204" pitchFamily="34" charset="0"/>
              <a:buChar char="•"/>
            </a:pPr>
            <a:endPar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endParaRPr>
          </a:p>
          <a:p>
            <a:pPr marL="224994" indent="-224994">
              <a:spcAft>
                <a:spcPts val="1312"/>
              </a:spcAft>
              <a:buFont typeface="Arial" panose="020B0604020202020204" pitchFamily="34" charset="0"/>
              <a:buChar char="•"/>
            </a:pPr>
            <a:endPar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endParaRPr>
          </a:p>
          <a:p>
            <a:pPr marL="224994" indent="-224994">
              <a:spcAft>
                <a:spcPts val="1312"/>
              </a:spcAft>
              <a:buFont typeface="Arial" panose="020B0604020202020204" pitchFamily="34" charset="0"/>
              <a:buChar char="•"/>
            </a:pPr>
            <a:endPar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endParaRPr>
          </a:p>
          <a:p>
            <a:pPr>
              <a:spcAft>
                <a:spcPts val="1312"/>
              </a:spcAft>
            </a:pPr>
            <a:endPar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endParaRPr>
          </a:p>
          <a:p>
            <a:pPr marL="224994" indent="-224994">
              <a:spcAft>
                <a:spcPts val="1312"/>
              </a:spcAft>
              <a:buFont typeface="Arial" panose="020B0604020202020204" pitchFamily="34" charset="0"/>
              <a:buChar char="•"/>
              <a:defRPr/>
            </a:pPr>
            <a:endParaRPr lang="en-US" sz="1378" dirty="0">
              <a:solidFill>
                <a:schemeClr val="tx1"/>
              </a:solidFill>
              <a:latin typeface="Times New Roman" panose="02020603050405020304" pitchFamily="18" charset="0"/>
              <a:ea typeface="Arial" panose="020B0604020202020204" pitchFamily="34" charset="0"/>
              <a:cs typeface="Times New Roman" panose="02020603050405020304" pitchFamily="18" charset="0"/>
            </a:endParaRPr>
          </a:p>
          <a:p>
            <a:pPr algn="just"/>
            <a:endParaRPr lang="en-VC" sz="2362" b="1" u="sng" dirty="0">
              <a:solidFill>
                <a:schemeClr val="bg1"/>
              </a:solidFill>
              <a:highlight>
                <a:srgbClr val="0000FF"/>
              </a:highlight>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41AF1000-7A0F-21E5-FD61-EF6C8A95713E}"/>
              </a:ext>
            </a:extLst>
          </p:cNvPr>
          <p:cNvSpPr/>
          <p:nvPr/>
        </p:nvSpPr>
        <p:spPr>
          <a:xfrm>
            <a:off x="5550746" y="2680792"/>
            <a:ext cx="11253162" cy="5638356"/>
          </a:xfrm>
          <a:prstGeom prst="rect">
            <a:avLst/>
          </a:prstGeom>
        </p:spPr>
        <p:style>
          <a:lnRef idx="1">
            <a:schemeClr val="accent4"/>
          </a:lnRef>
          <a:fillRef idx="2">
            <a:schemeClr val="accent4"/>
          </a:fillRef>
          <a:effectRef idx="1">
            <a:schemeClr val="accent4"/>
          </a:effectRef>
          <a:fontRef idx="minor">
            <a:schemeClr val="dk1"/>
          </a:fontRef>
        </p:style>
        <p:txBody>
          <a:bodyPr rtlCol="0" anchor="t"/>
          <a:lstStyle/>
          <a:p>
            <a:pPr algn="ctr"/>
            <a:r>
              <a:rPr lang="en-US" sz="2362" b="1" u="sng" dirty="0">
                <a:highlight>
                  <a:srgbClr val="00FFFF"/>
                </a:highlight>
                <a:latin typeface="Times New Roman" panose="02020603050405020304" pitchFamily="18" charset="0"/>
                <a:cs typeface="Times New Roman" panose="02020603050405020304" pitchFamily="18" charset="0"/>
              </a:rPr>
              <a:t>Analysis</a:t>
            </a:r>
          </a:p>
          <a:p>
            <a:pPr algn="just"/>
            <a:endParaRPr lang="en-US" sz="2362" b="1" u="sng" dirty="0">
              <a:highlight>
                <a:srgbClr val="00FFFF"/>
              </a:highlight>
              <a:latin typeface="Times New Roman" panose="02020603050405020304" pitchFamily="18" charset="0"/>
              <a:cs typeface="Times New Roman" panose="02020603050405020304" pitchFamily="18" charset="0"/>
            </a:endParaRPr>
          </a:p>
          <a:p>
            <a:pPr algn="just"/>
            <a:r>
              <a:rPr lang="en-US" sz="1378" dirty="0">
                <a:latin typeface="Times New Roman" panose="02020603050405020304" pitchFamily="18" charset="0"/>
                <a:cs typeface="Times New Roman" panose="02020603050405020304" pitchFamily="18" charset="0"/>
              </a:rPr>
              <a:t>To analyze  the sociometric nominations the researcher used the UCINET (Borgatti, </a:t>
            </a:r>
            <a:r>
              <a:rPr lang="en-US" sz="1378" dirty="0" err="1">
                <a:latin typeface="Times New Roman" panose="02020603050405020304" pitchFamily="18" charset="0"/>
                <a:cs typeface="Times New Roman" panose="02020603050405020304" pitchFamily="18" charset="0"/>
              </a:rPr>
              <a:t>Everet</a:t>
            </a:r>
            <a:r>
              <a:rPr lang="en-US" sz="1378" dirty="0">
                <a:latin typeface="Times New Roman" panose="02020603050405020304" pitchFamily="18" charset="0"/>
                <a:cs typeface="Times New Roman" panose="02020603050405020304" pitchFamily="18" charset="0"/>
              </a:rPr>
              <a:t>, and Freeman 2002) approach. UCINET is a general package for social network analysis additionally, a composite score for peer interactions was created for each student. It is mostly used in the social sciences to analyze sociometric survey data. The program features a large number of metrics that can be used to characterize whole networks and positions of nodes within networks, Springer (5 Oct 2014). This is a renowned, precise and scientifically accepted data analysis program that is appropriate for this study. There were different control variables taken into account by the researcher like class size and gender as it relates to the boys as a reference group. The researcher is commended for taking those variables into consideration because they can enhance the overall validity of the study, helping to measure the necessary concepts. It especially advantageous in quantitative studies as it focuses on measuring and explaining variables. </a:t>
            </a:r>
          </a:p>
          <a:p>
            <a:pPr algn="just"/>
            <a:endParaRPr lang="en-US" sz="1378" dirty="0">
              <a:latin typeface="Times New Roman" panose="02020603050405020304" pitchFamily="18" charset="0"/>
              <a:cs typeface="Times New Roman" panose="02020603050405020304" pitchFamily="18" charset="0"/>
            </a:endParaRPr>
          </a:p>
          <a:p>
            <a:pPr algn="just"/>
            <a:r>
              <a:rPr lang="en-US" sz="1378" dirty="0">
                <a:latin typeface="Times New Roman" panose="02020603050405020304" pitchFamily="18" charset="0"/>
                <a:cs typeface="Times New Roman" panose="02020603050405020304" pitchFamily="18" charset="0"/>
              </a:rPr>
              <a:t>The calculated  analyzed data  was displayed using different charts and tables, through investigation it was noted that the data presented is accurate. As noted before the researcher used an UCINET data analytical approach . Additionally the researcher made use of the cross tabulation analytical method. </a:t>
            </a:r>
            <a:r>
              <a:rPr lang="en-US" sz="1378" dirty="0" err="1">
                <a:latin typeface="Times New Roman" panose="02020603050405020304" pitchFamily="18" charset="0"/>
                <a:cs typeface="Times New Roman" panose="02020603050405020304" pitchFamily="18" charset="0"/>
              </a:rPr>
              <a:t>ProProfs</a:t>
            </a:r>
            <a:r>
              <a:rPr lang="en-US" sz="1378" dirty="0">
                <a:latin typeface="Times New Roman" panose="02020603050405020304" pitchFamily="18" charset="0"/>
                <a:cs typeface="Times New Roman" panose="02020603050405020304" pitchFamily="18" charset="0"/>
              </a:rPr>
              <a:t>(2022) describes it as being a method that utilizes a basic tabular format to draw inferences between the collected data. It involves gathering multiple variables and understanding the correlation between them. This method is also known as contingency table or cross tabs and is apt for extracting relevant information from large data sets. </a:t>
            </a:r>
          </a:p>
          <a:p>
            <a:pPr algn="just"/>
            <a:endParaRPr lang="en-US" sz="1378" dirty="0">
              <a:latin typeface="Times New Roman" panose="02020603050405020304" pitchFamily="18" charset="0"/>
              <a:cs typeface="Times New Roman" panose="02020603050405020304" pitchFamily="18" charset="0"/>
            </a:endParaRPr>
          </a:p>
          <a:p>
            <a:pPr algn="just"/>
            <a:r>
              <a:rPr lang="en-US" sz="1378" dirty="0">
                <a:latin typeface="Times New Roman" panose="02020603050405020304" pitchFamily="18" charset="0"/>
                <a:cs typeface="Times New Roman" panose="02020603050405020304" pitchFamily="18" charset="0"/>
              </a:rPr>
              <a:t>There were limitations and considerations for further research highlighted by the researcher. The students studied were apart of a support program “Integrated Education”, students outside of this program who might have been undiagnosed were not acknowledge. Only three out of the four key themes of social participation were assessed. </a:t>
            </a:r>
            <a:r>
              <a:rPr lang="en-US" sz="1378" dirty="0" err="1">
                <a:latin typeface="Times New Roman" panose="02020603050405020304" pitchFamily="18" charset="0"/>
                <a:cs typeface="Times New Roman" panose="02020603050405020304" pitchFamily="18" charset="0"/>
              </a:rPr>
              <a:t>K.Petry</a:t>
            </a:r>
            <a:r>
              <a:rPr lang="en-US" sz="1378" dirty="0">
                <a:latin typeface="Times New Roman" panose="02020603050405020304" pitchFamily="18" charset="0"/>
                <a:cs typeface="Times New Roman" panose="02020603050405020304" pitchFamily="18" charset="0"/>
              </a:rPr>
              <a:t> confirms however that despite these limitations her study provides new insights on the social influence of classmates and their behavior towards students with disabilities. It is good for researchers to highlight their limitations because it helps them to not only understand but it places their research into a context that interprets its validity. Identifying limitations also is wise as researcher before other researchers and or reviewers can find them. </a:t>
            </a:r>
          </a:p>
          <a:p>
            <a:pPr algn="just"/>
            <a:r>
              <a:rPr lang="en-US" sz="1378" dirty="0">
                <a:latin typeface="Times New Roman" panose="02020603050405020304" pitchFamily="18" charset="0"/>
                <a:cs typeface="Times New Roman" panose="02020603050405020304" pitchFamily="18" charset="0"/>
              </a:rPr>
              <a:t> </a:t>
            </a:r>
          </a:p>
          <a:p>
            <a:pPr algn="just"/>
            <a:r>
              <a:rPr lang="en-US" sz="1378" dirty="0">
                <a:latin typeface="Times New Roman" panose="02020603050405020304" pitchFamily="18" charset="0"/>
                <a:cs typeface="Times New Roman" panose="02020603050405020304" pitchFamily="18" charset="0"/>
              </a:rPr>
              <a:t>. </a:t>
            </a:r>
          </a:p>
          <a:p>
            <a:pPr algn="ctr"/>
            <a:endParaRPr lang="en-US" sz="2362" b="1" u="sng" dirty="0">
              <a:highlight>
                <a:srgbClr val="00FFFF"/>
              </a:highlight>
              <a:latin typeface="Times New Roman" panose="02020603050405020304" pitchFamily="18" charset="0"/>
              <a:cs typeface="Times New Roman" panose="02020603050405020304" pitchFamily="18" charset="0"/>
            </a:endParaRPr>
          </a:p>
          <a:p>
            <a:pPr algn="just"/>
            <a:endParaRPr lang="en-US" sz="1378" dirty="0">
              <a:latin typeface="Times New Roman" panose="02020603050405020304" pitchFamily="18" charset="0"/>
              <a:cs typeface="Times New Roman" panose="02020603050405020304" pitchFamily="18" charset="0"/>
            </a:endParaRPr>
          </a:p>
          <a:p>
            <a:pPr algn="ctr"/>
            <a:endParaRPr lang="en-VC" sz="2362" dirty="0"/>
          </a:p>
        </p:txBody>
      </p:sp>
      <p:sp>
        <p:nvSpPr>
          <p:cNvPr id="12" name="Rectangle 11">
            <a:extLst>
              <a:ext uri="{FF2B5EF4-FFF2-40B4-BE49-F238E27FC236}">
                <a16:creationId xmlns:a16="http://schemas.microsoft.com/office/drawing/2014/main" id="{018EB08B-2C96-1AAE-F25B-6520D7F85165}"/>
              </a:ext>
            </a:extLst>
          </p:cNvPr>
          <p:cNvSpPr/>
          <p:nvPr/>
        </p:nvSpPr>
        <p:spPr>
          <a:xfrm rot="10800000" flipH="1" flipV="1">
            <a:off x="-7453313" y="16484699"/>
            <a:ext cx="24293586" cy="412729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362" dirty="0"/>
              <a:t> </a:t>
            </a:r>
            <a:endParaRPr lang="en-VC" sz="2362" dirty="0"/>
          </a:p>
        </p:txBody>
      </p:sp>
      <p:sp>
        <p:nvSpPr>
          <p:cNvPr id="13" name="Rectangle 12">
            <a:extLst>
              <a:ext uri="{FF2B5EF4-FFF2-40B4-BE49-F238E27FC236}">
                <a16:creationId xmlns:a16="http://schemas.microsoft.com/office/drawing/2014/main" id="{4BEA5E39-6CBA-1BAF-35BD-6995045D2283}"/>
              </a:ext>
            </a:extLst>
          </p:cNvPr>
          <p:cNvSpPr/>
          <p:nvPr/>
        </p:nvSpPr>
        <p:spPr>
          <a:xfrm>
            <a:off x="5587108" y="8206936"/>
            <a:ext cx="11289522" cy="8364645"/>
          </a:xfrm>
          <a:prstGeom prst="rect">
            <a:avLst/>
          </a:prstGeom>
        </p:spPr>
        <p:style>
          <a:lnRef idx="3">
            <a:schemeClr val="lt1"/>
          </a:lnRef>
          <a:fillRef idx="1">
            <a:schemeClr val="accent2"/>
          </a:fillRef>
          <a:effectRef idx="1">
            <a:schemeClr val="accent2"/>
          </a:effectRef>
          <a:fontRef idx="minor">
            <a:schemeClr val="lt1"/>
          </a:fontRef>
        </p:style>
        <p:txBody>
          <a:bodyPr rtlCol="0" anchor="t"/>
          <a:lstStyle/>
          <a:p>
            <a:pPr algn="ctr"/>
            <a:r>
              <a:rPr lang="en-US" sz="2362" b="1" u="sng" dirty="0">
                <a:highlight>
                  <a:srgbClr val="0000FF"/>
                </a:highlight>
                <a:latin typeface="Times New Roman" panose="02020603050405020304" pitchFamily="18" charset="0"/>
                <a:cs typeface="Times New Roman" panose="02020603050405020304" pitchFamily="18" charset="0"/>
              </a:rPr>
              <a:t>Conclusion</a:t>
            </a:r>
          </a:p>
          <a:p>
            <a:pPr algn="ctr"/>
            <a:endParaRPr lang="en-US" sz="2362" b="1" u="sng" dirty="0">
              <a:highlight>
                <a:srgbClr val="0000FF"/>
              </a:highlight>
              <a:latin typeface="Times New Roman" panose="02020603050405020304" pitchFamily="18" charset="0"/>
              <a:cs typeface="Times New Roman" panose="02020603050405020304" pitchFamily="18" charset="0"/>
            </a:endParaRPr>
          </a:p>
          <a:p>
            <a:pPr algn="just"/>
            <a:r>
              <a:rPr lang="en-US" sz="1378" dirty="0">
                <a:solidFill>
                  <a:schemeClr val="bg1"/>
                </a:solidFill>
                <a:latin typeface="Times New Roman" panose="02020603050405020304" pitchFamily="18" charset="0"/>
                <a:cs typeface="Times New Roman" panose="02020603050405020304" pitchFamily="18" charset="0"/>
              </a:rPr>
              <a:t>In conclusion, this research journal article was not only informative but it was one that this reviewer genuinely enjoyed reading. This article encourages one to think about inclusive education holistically, viewing it not only as it relates to important aspects like diversity and equality but internally, encouraging readers to think about students with disabilities are directly affected. Peer interaction is a very important part of secondary socialization and it is very important in the development of young persons. This is a piece of research that should be explored further in regions like the Caribbean where whist  inclusive and special education is present there isn’t enough emphasis placed on its importance or the effect it might have on the students. Special needs students are often times misunderstood and shunned by typically developed students and this reviewer is of the belief that if they were understood more and their everyday social interactions were taken into consideration by teachers, principals and members of the ministry of education we can make their lives and the process of schooling (teaching learning) easier, one way to start can be through an investigation/study of this nature.    </a:t>
            </a:r>
          </a:p>
          <a:p>
            <a:pPr algn="ctr"/>
            <a:endParaRPr lang="en-US" sz="2362" dirty="0"/>
          </a:p>
          <a:p>
            <a:pPr algn="just"/>
            <a:r>
              <a:rPr lang="en-US" sz="1378" u="sng" dirty="0">
                <a:solidFill>
                  <a:schemeClr val="bg1"/>
                </a:solidFill>
                <a:latin typeface="Times New Roman" panose="02020603050405020304" pitchFamily="18" charset="0"/>
                <a:cs typeface="Times New Roman" panose="02020603050405020304" pitchFamily="18" charset="0"/>
              </a:rPr>
              <a:t>______________________________________________________________________________________________________________________________</a:t>
            </a:r>
            <a:endParaRPr lang="en-US" sz="1837" u="sng" dirty="0">
              <a:solidFill>
                <a:schemeClr val="bg1"/>
              </a:solidFill>
              <a:latin typeface="Times New Roman" panose="02020603050405020304" pitchFamily="18" charset="0"/>
              <a:cs typeface="Times New Roman" panose="02020603050405020304" pitchFamily="18" charset="0"/>
            </a:endParaRPr>
          </a:p>
          <a:p>
            <a:pPr algn="just"/>
            <a:r>
              <a:rPr lang="en-US" sz="1378" u="sng" dirty="0">
                <a:solidFill>
                  <a:schemeClr val="bg1"/>
                </a:solidFill>
                <a:latin typeface="Times New Roman" panose="02020603050405020304" pitchFamily="18" charset="0"/>
                <a:cs typeface="Times New Roman" panose="02020603050405020304" pitchFamily="18" charset="0"/>
              </a:rPr>
              <a:t>The images below are of the charts and tables depicting the data </a:t>
            </a:r>
            <a:r>
              <a:rPr lang="en-US" sz="1378" u="sng" dirty="0" err="1">
                <a:solidFill>
                  <a:schemeClr val="bg1"/>
                </a:solidFill>
                <a:latin typeface="Times New Roman" panose="02020603050405020304" pitchFamily="18" charset="0"/>
                <a:cs typeface="Times New Roman" panose="02020603050405020304" pitchFamily="18" charset="0"/>
              </a:rPr>
              <a:t>analysed</a:t>
            </a:r>
            <a:r>
              <a:rPr lang="en-US" sz="1378" u="sng" dirty="0">
                <a:solidFill>
                  <a:schemeClr val="bg1"/>
                </a:solidFill>
                <a:latin typeface="Times New Roman" panose="02020603050405020304" pitchFamily="18" charset="0"/>
                <a:cs typeface="Times New Roman" panose="02020603050405020304" pitchFamily="18" charset="0"/>
              </a:rPr>
              <a:t> in </a:t>
            </a:r>
            <a:r>
              <a:rPr lang="en-US" sz="1378" u="sng" dirty="0" err="1">
                <a:solidFill>
                  <a:schemeClr val="bg1"/>
                </a:solidFill>
                <a:latin typeface="Times New Roman" panose="02020603050405020304" pitchFamily="18" charset="0"/>
                <a:cs typeface="Times New Roman" panose="02020603050405020304" pitchFamily="18" charset="0"/>
              </a:rPr>
              <a:t>K.Petry’s</a:t>
            </a:r>
            <a:r>
              <a:rPr lang="en-US" sz="1378" u="sng" dirty="0">
                <a:solidFill>
                  <a:schemeClr val="bg1"/>
                </a:solidFill>
                <a:latin typeface="Times New Roman" panose="02020603050405020304" pitchFamily="18" charset="0"/>
                <a:cs typeface="Times New Roman" panose="02020603050405020304" pitchFamily="18" charset="0"/>
              </a:rPr>
              <a:t> Journal Article. The relationship between class attitudes towards peers with a disability and peer acceptance, friendships and peer interactions of students with a disability in regular secondary schools.)</a:t>
            </a:r>
          </a:p>
          <a:p>
            <a:pPr algn="just"/>
            <a:endParaRPr lang="en-US" sz="1837" u="sng" dirty="0">
              <a:solidFill>
                <a:schemeClr val="bg1"/>
              </a:solidFill>
              <a:latin typeface="Times New Roman" panose="02020603050405020304" pitchFamily="18" charset="0"/>
              <a:cs typeface="Times New Roman" panose="02020603050405020304" pitchFamily="18" charset="0"/>
            </a:endParaRPr>
          </a:p>
        </p:txBody>
      </p:sp>
      <p:pic>
        <p:nvPicPr>
          <p:cNvPr id="1026" name="Picture 2" descr="The University of Wales Trinity Saint David (UWTSD) | 4theRegion">
            <a:extLst>
              <a:ext uri="{FF2B5EF4-FFF2-40B4-BE49-F238E27FC236}">
                <a16:creationId xmlns:a16="http://schemas.microsoft.com/office/drawing/2014/main" id="{8E798202-0C4B-DCFD-8818-01C3AF13BB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9934" y="-1691118"/>
            <a:ext cx="1229949" cy="14560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outledge - Publisher of Professional &amp; Academic Books">
            <a:extLst>
              <a:ext uri="{FF2B5EF4-FFF2-40B4-BE49-F238E27FC236}">
                <a16:creationId xmlns:a16="http://schemas.microsoft.com/office/drawing/2014/main" id="{F644690B-9579-47C8-2382-2784C34705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9669" y="-3382271"/>
            <a:ext cx="1559932" cy="178180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527B0AF-B03A-2D9A-0500-DF158E152A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9835" y="11681440"/>
            <a:ext cx="5427507" cy="4869435"/>
          </a:xfrm>
          <a:prstGeom prst="rect">
            <a:avLst/>
          </a:prstGeom>
        </p:spPr>
      </p:pic>
      <p:pic>
        <p:nvPicPr>
          <p:cNvPr id="10" name="Picture 9">
            <a:extLst>
              <a:ext uri="{FF2B5EF4-FFF2-40B4-BE49-F238E27FC236}">
                <a16:creationId xmlns:a16="http://schemas.microsoft.com/office/drawing/2014/main" id="{CE7B0429-D267-B07B-CAD9-864AA88893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050979" y="11682816"/>
            <a:ext cx="5862010" cy="4852566"/>
          </a:xfrm>
          <a:prstGeom prst="rect">
            <a:avLst/>
          </a:prstGeom>
        </p:spPr>
      </p:pic>
      <p:pic>
        <p:nvPicPr>
          <p:cNvPr id="15" name="Picture 14">
            <a:extLst>
              <a:ext uri="{FF2B5EF4-FFF2-40B4-BE49-F238E27FC236}">
                <a16:creationId xmlns:a16="http://schemas.microsoft.com/office/drawing/2014/main" id="{087594C0-B4B9-F85D-C021-6994E0FA18A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89669" y="16660964"/>
            <a:ext cx="6636026" cy="4100322"/>
          </a:xfrm>
          <a:prstGeom prst="rect">
            <a:avLst/>
          </a:prstGeom>
        </p:spPr>
      </p:pic>
      <p:pic>
        <p:nvPicPr>
          <p:cNvPr id="17" name="Picture 16">
            <a:extLst>
              <a:ext uri="{FF2B5EF4-FFF2-40B4-BE49-F238E27FC236}">
                <a16:creationId xmlns:a16="http://schemas.microsoft.com/office/drawing/2014/main" id="{49CC1033-FCF0-C2BA-52BF-74BCC3D717F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7287" y="16660964"/>
            <a:ext cx="7813240" cy="4127294"/>
          </a:xfrm>
          <a:prstGeom prst="rect">
            <a:avLst/>
          </a:prstGeom>
        </p:spPr>
      </p:pic>
      <p:pic>
        <p:nvPicPr>
          <p:cNvPr id="19" name="Picture 18">
            <a:extLst>
              <a:ext uri="{FF2B5EF4-FFF2-40B4-BE49-F238E27FC236}">
                <a16:creationId xmlns:a16="http://schemas.microsoft.com/office/drawing/2014/main" id="{929A8DD9-39B5-0FCC-F4FF-E6CA119D8CE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995953" y="16559346"/>
            <a:ext cx="9807955" cy="4127294"/>
          </a:xfrm>
          <a:prstGeom prst="rect">
            <a:avLst/>
          </a:prstGeom>
        </p:spPr>
      </p:pic>
    </p:spTree>
    <p:extLst>
      <p:ext uri="{BB962C8B-B14F-4D97-AF65-F5344CB8AC3E}">
        <p14:creationId xmlns:p14="http://schemas.microsoft.com/office/powerpoint/2010/main" val="465262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7FCD9C-C120-168B-EB3E-26DE56AA9490}"/>
              </a:ext>
            </a:extLst>
          </p:cNvPr>
          <p:cNvSpPr/>
          <p:nvPr/>
        </p:nvSpPr>
        <p:spPr>
          <a:xfrm>
            <a:off x="824271" y="0"/>
            <a:ext cx="10543458" cy="8999538"/>
          </a:xfrm>
          <a:prstGeom prst="rect">
            <a:avLst/>
          </a:prstGeom>
        </p:spPr>
        <p:style>
          <a:lnRef idx="2">
            <a:schemeClr val="accent2"/>
          </a:lnRef>
          <a:fillRef idx="1">
            <a:schemeClr val="lt1"/>
          </a:fillRef>
          <a:effectRef idx="0">
            <a:schemeClr val="accent2"/>
          </a:effectRef>
          <a:fontRef idx="minor">
            <a:schemeClr val="dk1"/>
          </a:fontRef>
        </p:style>
        <p:txBody>
          <a:bodyPr rtlCol="0" anchor="t"/>
          <a:lstStyle/>
          <a:p>
            <a:pPr algn="ctr"/>
            <a:r>
              <a:rPr lang="en-US" sz="2362" u="sng" dirty="0">
                <a:latin typeface="Times New Roman" panose="02020603050405020304" pitchFamily="18" charset="0"/>
                <a:cs typeface="Times New Roman" panose="02020603050405020304" pitchFamily="18" charset="0"/>
              </a:rPr>
              <a:t>REFERENCE LIST</a:t>
            </a:r>
          </a:p>
          <a:p>
            <a:pPr algn="just"/>
            <a:endParaRPr lang="en-US" sz="2362" u="sng" dirty="0">
              <a:latin typeface="Times New Roman" panose="02020603050405020304" pitchFamily="18" charset="0"/>
              <a:cs typeface="Times New Roman" panose="02020603050405020304" pitchFamily="18" charset="0"/>
            </a:endParaRPr>
          </a:p>
          <a:p>
            <a:pPr algn="just"/>
            <a:endParaRPr lang="en-US" sz="2362"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r>
              <a:rPr lang="en-US" sz="1575" u="sng" dirty="0" err="1">
                <a:latin typeface="Times New Roman" panose="02020603050405020304" pitchFamily="18" charset="0"/>
                <a:cs typeface="Times New Roman" panose="02020603050405020304" pitchFamily="18" charset="0"/>
              </a:rPr>
              <a:t>Alnahdi</a:t>
            </a:r>
            <a:r>
              <a:rPr lang="en-US" sz="1575" u="sng" dirty="0">
                <a:latin typeface="Times New Roman" panose="02020603050405020304" pitchFamily="18" charset="0"/>
                <a:cs typeface="Times New Roman" panose="02020603050405020304" pitchFamily="18" charset="0"/>
              </a:rPr>
              <a:t>, </a:t>
            </a:r>
            <a:r>
              <a:rPr lang="en-US" sz="1575" u="sng" dirty="0" err="1">
                <a:latin typeface="Times New Roman" panose="02020603050405020304" pitchFamily="18" charset="0"/>
                <a:cs typeface="Times New Roman" panose="02020603050405020304" pitchFamily="18" charset="0"/>
              </a:rPr>
              <a:t>Ghaleb</a:t>
            </a:r>
            <a:r>
              <a:rPr lang="en-US" sz="1575" u="sng" dirty="0">
                <a:latin typeface="Times New Roman" panose="02020603050405020304" pitchFamily="18" charset="0"/>
                <a:cs typeface="Times New Roman" panose="02020603050405020304" pitchFamily="18" charset="0"/>
              </a:rPr>
              <a:t>. (2020). Rasch Validation of the Arabic Version of the Chedoke-McMaster Attitudes Toward Children With Handicaps (CATCH-AR) Scale. Frontiers in Psychology.</a:t>
            </a:r>
          </a:p>
          <a:p>
            <a:pPr marL="374990" indent="-374990"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r>
              <a:rPr lang="en-US" sz="1575" u="sng" dirty="0">
                <a:latin typeface="Times New Roman" panose="02020603050405020304" pitchFamily="18" charset="0"/>
                <a:cs typeface="Times New Roman" panose="02020603050405020304" pitchFamily="18" charset="0"/>
              </a:rPr>
              <a:t> Borgatti, S.P., Everett, M.G. and Freeman, L.C. (2014). UCINET. Encyclopedia of Social Network Analysis and Mining, [online] pp.2261–2267. doi:10.1007/978-1-4614-6170-8_316.</a:t>
            </a:r>
          </a:p>
          <a:p>
            <a:pPr algn="just"/>
            <a:endParaRPr lang="en-US" sz="1575"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r>
              <a:rPr lang="en-US" sz="1575" u="sng" dirty="0">
                <a:latin typeface="Times New Roman" panose="02020603050405020304" pitchFamily="18" charset="0"/>
                <a:cs typeface="Times New Roman" panose="02020603050405020304" pitchFamily="18" charset="0"/>
              </a:rPr>
              <a:t> Gumus, E.C. and </a:t>
            </a:r>
            <a:r>
              <a:rPr lang="en-US" sz="1575" u="sng" dirty="0" err="1">
                <a:latin typeface="Times New Roman" panose="02020603050405020304" pitchFamily="18" charset="0"/>
                <a:cs typeface="Times New Roman" panose="02020603050405020304" pitchFamily="18" charset="0"/>
              </a:rPr>
              <a:t>Oncel</a:t>
            </a:r>
            <a:r>
              <a:rPr lang="en-US" sz="1575" u="sng" dirty="0">
                <a:latin typeface="Times New Roman" panose="02020603050405020304" pitchFamily="18" charset="0"/>
                <a:cs typeface="Times New Roman" panose="02020603050405020304" pitchFamily="18" charset="0"/>
              </a:rPr>
              <a:t>, S. (2020). Validity and Reliability of The Chedoke-McMaster Attitudes Towards Children with Handicaps Scale in Turkey: A Methodological Study. Florence Nightingale Journal of Nursing, 28(1),</a:t>
            </a:r>
          </a:p>
          <a:p>
            <a:pPr marL="374990" indent="-374990"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r>
              <a:rPr lang="en-US" sz="1575" u="sng" dirty="0">
                <a:latin typeface="Times New Roman" panose="02020603050405020304" pitchFamily="18" charset="0"/>
                <a:cs typeface="Times New Roman" panose="02020603050405020304" pitchFamily="18" charset="0"/>
              </a:rPr>
              <a:t>Ioannidis, J.P.A. (2007). Limitations are not properly acknowledged in the scientific literature. Journal of Clinical Epidemiology, 60(4), pp.324–329. doi:10.1016/j.jclinepi.2006.09.011.</a:t>
            </a:r>
          </a:p>
          <a:p>
            <a:pPr marL="374990" indent="-374990"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r>
              <a:rPr lang="en-US" sz="1575" u="sng" dirty="0" err="1">
                <a:latin typeface="Times New Roman" panose="02020603050405020304" pitchFamily="18" charset="0"/>
                <a:cs typeface="Times New Roman" panose="02020603050405020304" pitchFamily="18" charset="0"/>
              </a:rPr>
              <a:t>Llauradó</a:t>
            </a:r>
            <a:r>
              <a:rPr lang="en-US" sz="1575" u="sng" dirty="0">
                <a:latin typeface="Times New Roman" panose="02020603050405020304" pitchFamily="18" charset="0"/>
                <a:cs typeface="Times New Roman" panose="02020603050405020304" pitchFamily="18" charset="0"/>
              </a:rPr>
              <a:t>, O. (n.d.). Likert scale: what it is and how to use it. [online] www.netquest.com. Available at: </a:t>
            </a:r>
            <a:r>
              <a:rPr lang="en-US" sz="1575" u="sng" dirty="0">
                <a:latin typeface="Times New Roman" panose="02020603050405020304" pitchFamily="18" charset="0"/>
                <a:cs typeface="Times New Roman" panose="02020603050405020304" pitchFamily="18" charset="0"/>
                <a:hlinkClick r:id="rId2"/>
              </a:rPr>
              <a:t>https://www.netquest.com/blog/en/likert-scale#:~:text=Item%20Likert%20disadvantages</a:t>
            </a:r>
            <a:r>
              <a:rPr lang="en-US" sz="1575" u="sng" dirty="0">
                <a:latin typeface="Times New Roman" panose="02020603050405020304" pitchFamily="18" charset="0"/>
                <a:cs typeface="Times New Roman" panose="02020603050405020304" pitchFamily="18" charset="0"/>
              </a:rPr>
              <a:t>.</a:t>
            </a:r>
          </a:p>
          <a:p>
            <a:pPr marL="374990" indent="-374990"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r>
              <a:rPr lang="en-US" sz="1575" u="sng" dirty="0">
                <a:latin typeface="Times New Roman" panose="02020603050405020304" pitchFamily="18" charset="0"/>
                <a:cs typeface="Times New Roman" panose="02020603050405020304" pitchFamily="18" charset="0"/>
              </a:rPr>
              <a:t>Petry, K. (2018). The relationship between class attitudes towards peers with a disability and peer acceptance, friendships and peer interactions of students with a disability in regular secondary schools. European Journal of Special Needs Education, 33(2), pp.254–268. doi:10.1080/08856257.2018.1424782.</a:t>
            </a:r>
          </a:p>
          <a:p>
            <a:pPr marL="374990" indent="-374990"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algn="just"/>
            <a:endParaRPr lang="en-US" sz="1575" u="sng" dirty="0">
              <a:latin typeface="Times New Roman" panose="02020603050405020304" pitchFamily="18" charset="0"/>
              <a:cs typeface="Times New Roman" panose="02020603050405020304" pitchFamily="18" charset="0"/>
            </a:endParaRPr>
          </a:p>
          <a:p>
            <a:pPr marL="374990" indent="-374990" algn="just">
              <a:buFont typeface="Arial" panose="020B0604020202020204" pitchFamily="34" charset="0"/>
              <a:buChar char="•"/>
            </a:pPr>
            <a:r>
              <a:rPr lang="en-US" sz="1575" u="sng" dirty="0">
                <a:latin typeface="Times New Roman" panose="02020603050405020304" pitchFamily="18" charset="0"/>
                <a:cs typeface="Times New Roman" panose="02020603050405020304" pitchFamily="18" charset="0"/>
              </a:rPr>
              <a:t>Vaughan, T. (2021). 10 advantages and disadvantages of qualitative research | </a:t>
            </a:r>
            <a:r>
              <a:rPr lang="en-US" sz="1575" u="sng" dirty="0" err="1">
                <a:latin typeface="Times New Roman" panose="02020603050405020304" pitchFamily="18" charset="0"/>
                <a:cs typeface="Times New Roman" panose="02020603050405020304" pitchFamily="18" charset="0"/>
              </a:rPr>
              <a:t>Poppulo</a:t>
            </a:r>
            <a:r>
              <a:rPr lang="en-US" sz="1575" u="sng" dirty="0">
                <a:latin typeface="Times New Roman" panose="02020603050405020304" pitchFamily="18" charset="0"/>
                <a:cs typeface="Times New Roman" panose="02020603050405020304" pitchFamily="18" charset="0"/>
              </a:rPr>
              <a:t>. [online] poppulo-website-frlnl5duy-poppulo.vercel.appblog. Available at: </a:t>
            </a:r>
            <a:r>
              <a:rPr lang="en-US" sz="1575" u="sng" dirty="0">
                <a:latin typeface="Times New Roman" panose="02020603050405020304" pitchFamily="18" charset="0"/>
                <a:cs typeface="Times New Roman" panose="02020603050405020304" pitchFamily="18" charset="0"/>
                <a:hlinkClick r:id="rId3"/>
              </a:rPr>
              <a:t>https://www.poppulo.com/blog/10-advantages-and-disadvantages-of-qualitative-research</a:t>
            </a:r>
            <a:r>
              <a:rPr lang="en-US" sz="1575" u="sng" dirty="0">
                <a:latin typeface="Times New Roman" panose="02020603050405020304" pitchFamily="18" charset="0"/>
                <a:cs typeface="Times New Roman" panose="02020603050405020304" pitchFamily="18" charset="0"/>
              </a:rPr>
              <a:t>.</a:t>
            </a:r>
          </a:p>
          <a:p>
            <a:pPr algn="just"/>
            <a:endParaRPr lang="en-US" sz="1575" u="sng" dirty="0">
              <a:latin typeface="Times New Roman" panose="02020603050405020304" pitchFamily="18" charset="0"/>
              <a:cs typeface="Times New Roman" panose="02020603050405020304" pitchFamily="18" charset="0"/>
            </a:endParaRPr>
          </a:p>
          <a:p>
            <a:pPr marL="224994" indent="-224994"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224994" indent="-224994"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224994" indent="-224994" algn="just">
              <a:buFont typeface="Arial" panose="020B0604020202020204" pitchFamily="34" charset="0"/>
              <a:buChar char="•"/>
            </a:pPr>
            <a:endParaRPr lang="en-US" sz="1575" u="sng" dirty="0">
              <a:latin typeface="Times New Roman" panose="02020603050405020304" pitchFamily="18" charset="0"/>
              <a:cs typeface="Times New Roman" panose="02020603050405020304" pitchFamily="18" charset="0"/>
            </a:endParaRPr>
          </a:p>
          <a:p>
            <a:pPr marL="224994" indent="-224994" algn="just">
              <a:buFont typeface="Arial" panose="020B0604020202020204" pitchFamily="34" charset="0"/>
              <a:buChar char="•"/>
            </a:pPr>
            <a:endParaRPr lang="en-VC" sz="1575"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320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61897-7F2B-71A4-22ED-556F6A5A3F41}"/>
              </a:ext>
            </a:extLst>
          </p:cNvPr>
          <p:cNvSpPr>
            <a:spLocks noGrp="1"/>
          </p:cNvSpPr>
          <p:nvPr>
            <p:ph type="ctrTitle"/>
          </p:nvPr>
        </p:nvSpPr>
        <p:spPr/>
        <p:txBody>
          <a:bodyPr/>
          <a:lstStyle/>
          <a:p>
            <a:r>
              <a:rPr lang="en-US" dirty="0" err="1"/>
              <a:t>Presenation</a:t>
            </a:r>
            <a:r>
              <a:rPr lang="en-US" dirty="0"/>
              <a:t> link </a:t>
            </a:r>
            <a:endParaRPr lang="en-VC" dirty="0"/>
          </a:p>
        </p:txBody>
      </p:sp>
      <p:sp>
        <p:nvSpPr>
          <p:cNvPr id="3" name="Subtitle 2">
            <a:extLst>
              <a:ext uri="{FF2B5EF4-FFF2-40B4-BE49-F238E27FC236}">
                <a16:creationId xmlns:a16="http://schemas.microsoft.com/office/drawing/2014/main" id="{24696EFF-B27D-34BC-147A-D16B0C192341}"/>
              </a:ext>
            </a:extLst>
          </p:cNvPr>
          <p:cNvSpPr>
            <a:spLocks noGrp="1"/>
          </p:cNvSpPr>
          <p:nvPr>
            <p:ph type="subTitle" idx="1"/>
          </p:nvPr>
        </p:nvSpPr>
        <p:spPr/>
        <p:txBody>
          <a:bodyPr/>
          <a:lstStyle/>
          <a:p>
            <a:r>
              <a:rPr lang="en-US" dirty="0">
                <a:hlinkClick r:id="rId2"/>
              </a:rPr>
              <a:t>Meeting with Lourie John (2113730)-20221107_174521-Meeting Recording.mp4</a:t>
            </a:r>
            <a:endParaRPr lang="en-VC" dirty="0"/>
          </a:p>
        </p:txBody>
      </p:sp>
    </p:spTree>
    <p:extLst>
      <p:ext uri="{BB962C8B-B14F-4D97-AF65-F5344CB8AC3E}">
        <p14:creationId xmlns:p14="http://schemas.microsoft.com/office/powerpoint/2010/main" val="4725143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11928</TotalTime>
  <Words>3024</Words>
  <Application>Microsoft Office PowerPoint</Application>
  <PresentationFormat>Custom</PresentationFormat>
  <Paragraphs>76</Paragraphs>
  <Slides>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Arial</vt:lpstr>
      <vt:lpstr>Arial Black</vt:lpstr>
      <vt:lpstr>Bodoni MT Black</vt:lpstr>
      <vt:lpstr>Calibri</vt:lpstr>
      <vt:lpstr>Calibri Light</vt:lpstr>
      <vt:lpstr>Lucida Sans Unicode</vt:lpstr>
      <vt:lpstr>Times New Roman</vt:lpstr>
      <vt:lpstr>Office Theme</vt:lpstr>
      <vt:lpstr>PowerPoint Presentation</vt:lpstr>
      <vt:lpstr>PowerPoint Presentation</vt:lpstr>
      <vt:lpstr>Presenation link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louriejohnsvg@gmail.com</dc:creator>
  <cp:lastModifiedBy>louriejohnsvg@gmail.com</cp:lastModifiedBy>
  <cp:revision>29</cp:revision>
  <dcterms:created xsi:type="dcterms:W3CDTF">2022-10-24T16:55:42Z</dcterms:created>
  <dcterms:modified xsi:type="dcterms:W3CDTF">2022-11-07T23:58:36Z</dcterms:modified>
</cp:coreProperties>
</file>