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4230" r:id="rId4"/>
  </p:sldMasterIdLst>
  <p:notesMasterIdLst>
    <p:notesMasterId r:id="rId37"/>
  </p:notesMasterIdLst>
  <p:sldIdLst>
    <p:sldId id="381" r:id="rId5"/>
    <p:sldId id="382" r:id="rId6"/>
    <p:sldId id="388" r:id="rId7"/>
    <p:sldId id="389" r:id="rId8"/>
    <p:sldId id="383" r:id="rId9"/>
    <p:sldId id="384" r:id="rId10"/>
    <p:sldId id="387" r:id="rId11"/>
    <p:sldId id="390" r:id="rId12"/>
    <p:sldId id="391" r:id="rId13"/>
    <p:sldId id="386" r:id="rId14"/>
    <p:sldId id="392" r:id="rId15"/>
    <p:sldId id="393" r:id="rId16"/>
    <p:sldId id="394" r:id="rId17"/>
    <p:sldId id="396" r:id="rId18"/>
    <p:sldId id="401" r:id="rId19"/>
    <p:sldId id="395" r:id="rId20"/>
    <p:sldId id="398" r:id="rId21"/>
    <p:sldId id="399" r:id="rId22"/>
    <p:sldId id="402" r:id="rId23"/>
    <p:sldId id="403" r:id="rId24"/>
    <p:sldId id="405" r:id="rId25"/>
    <p:sldId id="404" r:id="rId26"/>
    <p:sldId id="406" r:id="rId27"/>
    <p:sldId id="407" r:id="rId28"/>
    <p:sldId id="408" r:id="rId29"/>
    <p:sldId id="409" r:id="rId30"/>
    <p:sldId id="411" r:id="rId31"/>
    <p:sldId id="412" r:id="rId32"/>
    <p:sldId id="413" r:id="rId33"/>
    <p:sldId id="414" r:id="rId34"/>
    <p:sldId id="415" r:id="rId35"/>
    <p:sldId id="410" r:id="rId36"/>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ADBD0E-595D-42BC-86C5-B47D4DF6367E}" v="16" dt="2019-10-02T13:46:20.4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5" autoAdjust="0"/>
    <p:restoredTop sz="94701"/>
  </p:normalViewPr>
  <p:slideViewPr>
    <p:cSldViewPr snapToGrid="0">
      <p:cViewPr varScale="1">
        <p:scale>
          <a:sx n="77" d="100"/>
          <a:sy n="77" d="100"/>
        </p:scale>
        <p:origin x="797"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02/10/2019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02/10/2019</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302311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02/10/2019</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1045683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02/10/2019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10293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02/10/2019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34685542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02/10/2019</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48805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02/10/2019</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69497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02/10/2019</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84920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02/10/2019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1507539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02/10/2019</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08741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02/10/2019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2071206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02/10/2019</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41535909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78397854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02/10/2019</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601089626"/>
      </p:ext>
    </p:extLst>
  </p:cSld>
  <p:clrMap bg1="lt1" tx1="dk1" bg2="lt2" tx2="dk2" accent1="accent1" accent2="accent2" accent3="accent3" accent4="accent4" accent5="accent5" accent6="accent6" hlink="hlink" folHlink="folHlink"/>
  <p:sldLayoutIdLst>
    <p:sldLayoutId id="2147484231" r:id="rId1"/>
    <p:sldLayoutId id="2147484232" r:id="rId2"/>
    <p:sldLayoutId id="2147484233" r:id="rId3"/>
    <p:sldLayoutId id="2147484234" r:id="rId4"/>
    <p:sldLayoutId id="2147484235" r:id="rId5"/>
    <p:sldLayoutId id="2147484236" r:id="rId6"/>
    <p:sldLayoutId id="2147484237" r:id="rId7"/>
    <p:sldLayoutId id="2147484238" r:id="rId8"/>
    <p:sldLayoutId id="2147484239" r:id="rId9"/>
    <p:sldLayoutId id="2147484240" r:id="rId10"/>
    <p:sldLayoutId id="2147484241" r:id="rId11"/>
    <p:sldLayoutId id="2147484242" r:id="rId12"/>
  </p:sldLayoutIdLst>
  <p:hf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uwtsd.ac.uk/quick-links/" TargetMode="External"/><Relationship Id="rId2" Type="http://schemas.openxmlformats.org/officeDocument/2006/relationships/hyperlink" Target="http://www.uwtsd.ac.uk/" TargetMode="Externa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uwtsd.ac.uk/ithelp/"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mailto:registry@uwtsd.ac.uk" TargetMode="External"/><Relationship Id="rId2" Type="http://schemas.openxmlformats.org/officeDocument/2006/relationships/hyperlink" Target="https://mytsd.uwtsd.ac.uk/urd/sits.urd/run/siw_lgn" TargetMode="External"/><Relationship Id="rId1" Type="http://schemas.openxmlformats.org/officeDocument/2006/relationships/slideLayout" Target="../slideLayouts/slideLayout2.xml"/><Relationship Id="rId4" Type="http://schemas.openxmlformats.org/officeDocument/2006/relationships/hyperlink" Target="https://www.uwtsd.ac.uk/registry/"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webresizer.com/resizer/"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ebresizer.com/resizer/" TargetMode="External"/><Relationship Id="rId1" Type="http://schemas.openxmlformats.org/officeDocument/2006/relationships/slideLayout" Target="../slideLayouts/slideLayout2.xml"/><Relationship Id="rId4" Type="http://schemas.microsoft.com/office/2007/relationships/hdphoto" Target="../media/hdphoto3.wdp"/></Relationships>
</file>

<file path=ppt/slides/_rels/slide1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8.PNG"/><Relationship Id="rId1" Type="http://schemas.openxmlformats.org/officeDocument/2006/relationships/slideLayout" Target="../slideLayouts/slideLayout2.xml"/><Relationship Id="rId4" Type="http://schemas.microsoft.com/office/2007/relationships/hdphoto" Target="../media/hdphoto9.wdp"/></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mailto:1234567@student.uwtsd.ac.u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uwtsd.ac.uk/ithelp/"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2.png"/><Relationship Id="rId1" Type="http://schemas.openxmlformats.org/officeDocument/2006/relationships/slideLayout" Target="../slideLayouts/slideLayout2.xml"/><Relationship Id="rId5" Type="http://schemas.microsoft.com/office/2007/relationships/hdphoto" Target="../media/hdphoto16.wdp"/><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24.png"/><Relationship Id="rId1" Type="http://schemas.openxmlformats.org/officeDocument/2006/relationships/slideLayout" Target="../slideLayouts/slideLayout2.xml"/><Relationship Id="rId5" Type="http://schemas.microsoft.com/office/2007/relationships/hdphoto" Target="../media/hdphoto18.wdp"/><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microsoft.com/office/2007/relationships/hdphoto" Target="../media/hdphoto19.wdp"/><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21.wdp"/><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microsoft.com/office/2007/relationships/hdphoto" Target="../media/hdphoto22.wdp"/><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80535" y="3590567"/>
            <a:ext cx="8291945" cy="1908840"/>
          </a:xfrm>
        </p:spPr>
        <p:txBody>
          <a:bodyPr/>
          <a:lstStyle/>
          <a:p>
            <a:r>
              <a:rPr lang="en-GB" dirty="0">
                <a:solidFill>
                  <a:schemeClr val="bg1">
                    <a:lumMod val="85000"/>
                  </a:schemeClr>
                </a:solidFill>
                <a:effectLst>
                  <a:outerShdw blurRad="38100" dist="38100" dir="2700000" algn="tl">
                    <a:srgbClr val="000000">
                      <a:alpha val="43137"/>
                    </a:srgbClr>
                  </a:outerShdw>
                </a:effectLst>
              </a:rPr>
              <a:t>MyTSD </a:t>
            </a:r>
            <a:br>
              <a:rPr lang="en-GB" dirty="0">
                <a:solidFill>
                  <a:schemeClr val="bg1">
                    <a:lumMod val="85000"/>
                  </a:schemeClr>
                </a:solidFill>
                <a:effectLst>
                  <a:outerShdw blurRad="38100" dist="38100" dir="2700000" algn="tl">
                    <a:srgbClr val="000000">
                      <a:alpha val="43137"/>
                    </a:srgbClr>
                  </a:outerShdw>
                </a:effectLst>
              </a:rPr>
            </a:br>
            <a:r>
              <a:rPr lang="en-GB" dirty="0">
                <a:solidFill>
                  <a:schemeClr val="bg1">
                    <a:lumMod val="85000"/>
                  </a:schemeClr>
                </a:solidFill>
                <a:effectLst>
                  <a:outerShdw blurRad="38100" dist="38100" dir="2700000" algn="tl">
                    <a:srgbClr val="000000">
                      <a:alpha val="43137"/>
                    </a:srgbClr>
                  </a:outerShdw>
                </a:effectLst>
              </a:rPr>
              <a:t>and </a:t>
            </a:r>
            <a:br>
              <a:rPr lang="en-GB" dirty="0">
                <a:solidFill>
                  <a:schemeClr val="bg1">
                    <a:lumMod val="85000"/>
                  </a:schemeClr>
                </a:solidFill>
                <a:effectLst>
                  <a:outerShdw blurRad="38100" dist="38100" dir="2700000" algn="tl">
                    <a:srgbClr val="000000">
                      <a:alpha val="43137"/>
                    </a:srgbClr>
                  </a:outerShdw>
                </a:effectLst>
              </a:rPr>
            </a:br>
            <a:r>
              <a:rPr lang="en-GB" dirty="0">
                <a:solidFill>
                  <a:schemeClr val="bg1">
                    <a:lumMod val="85000"/>
                  </a:schemeClr>
                </a:solidFill>
                <a:effectLst>
                  <a:outerShdw blurRad="38100" dist="38100" dir="2700000" algn="tl">
                    <a:srgbClr val="000000">
                      <a:alpha val="43137"/>
                    </a:srgbClr>
                  </a:outerShdw>
                </a:effectLst>
              </a:rPr>
              <a:t>Hwb Student  Portal</a:t>
            </a:r>
          </a:p>
        </p:txBody>
      </p:sp>
      <p:sp>
        <p:nvSpPr>
          <p:cNvPr id="2" name="TextBox 1">
            <a:extLst>
              <a:ext uri="{FF2B5EF4-FFF2-40B4-BE49-F238E27FC236}">
                <a16:creationId xmlns:a16="http://schemas.microsoft.com/office/drawing/2014/main" id="{0F4E039E-033A-44BF-A466-FFDFE31062ED}"/>
              </a:ext>
            </a:extLst>
          </p:cNvPr>
          <p:cNvSpPr txBox="1"/>
          <p:nvPr/>
        </p:nvSpPr>
        <p:spPr>
          <a:xfrm>
            <a:off x="580535" y="1358593"/>
            <a:ext cx="8478078" cy="16312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mn-cs"/>
              </a:rPr>
              <a:t>Skills for the Workplace Outreach</a:t>
            </a:r>
          </a:p>
          <a:p>
            <a:pPr lvl="0" algn="ctr" fontAlgn="auto">
              <a:spcBef>
                <a:spcPts val="0"/>
              </a:spcBef>
              <a:spcAft>
                <a:spcPts val="0"/>
              </a:spcAft>
              <a:defRPr/>
            </a:pPr>
            <a:r>
              <a:rPr lang="en-GB" sz="6000" dirty="0">
                <a:solidFill>
                  <a:schemeClr val="bg1"/>
                </a:solidFill>
                <a:effectLst>
                  <a:outerShdw blurRad="50800" dist="38100" algn="l">
                    <a:srgbClr val="000000">
                      <a:alpha val="40000"/>
                    </a:srgbClr>
                  </a:outerShdw>
                </a:effectLst>
                <a:latin typeface="+mj-lt"/>
              </a:rPr>
              <a:t>Induction</a:t>
            </a:r>
            <a:endParaRPr kumimoji="0" lang="en-US" sz="60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j-lt"/>
              <a:ea typeface="+mn-ea"/>
              <a:cs typeface="+mn-cs"/>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1143000"/>
          </a:xfrm>
        </p:spPr>
        <p:txBody>
          <a:bodyPr>
            <a:normAutofit/>
          </a:bodyPr>
          <a:lstStyle/>
          <a:p>
            <a:r>
              <a:rPr lang="en-US" sz="4400" dirty="0">
                <a:effectLst>
                  <a:outerShdw blurRad="38100" dist="38100" dir="2700000" algn="tl">
                    <a:srgbClr val="000000">
                      <a:alpha val="43137"/>
                    </a:srgbClr>
                  </a:outerShdw>
                </a:effectLst>
                <a:latin typeface="Arial Rounded MT Bold" charset="0"/>
                <a:ea typeface="Arial Rounded MT Bold" charset="0"/>
                <a:cs typeface="Arial Rounded MT Bold" charset="0"/>
              </a:rPr>
              <a:t>MYTSD and HWB</a:t>
            </a:r>
          </a:p>
        </p:txBody>
      </p:sp>
      <p:sp>
        <p:nvSpPr>
          <p:cNvPr id="3" name="Content Placeholder 2"/>
          <p:cNvSpPr>
            <a:spLocks noGrp="1"/>
          </p:cNvSpPr>
          <p:nvPr>
            <p:ph idx="1"/>
          </p:nvPr>
        </p:nvSpPr>
        <p:spPr>
          <a:xfrm>
            <a:off x="457200" y="987111"/>
            <a:ext cx="8401050" cy="4582416"/>
          </a:xfrm>
        </p:spPr>
        <p:txBody>
          <a:bodyPr>
            <a:normAutofit/>
          </a:bodyPr>
          <a:lstStyle/>
          <a:p>
            <a:pPr marL="1828800" lvl="4" indent="0">
              <a:buNone/>
            </a:pPr>
            <a:endParaRPr lang="en-US" dirty="0"/>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a:t>
            </a:fld>
            <a:endParaRPr lang="en-GB" altLang="en-US"/>
          </a:p>
        </p:txBody>
      </p:sp>
      <p:pic>
        <p:nvPicPr>
          <p:cNvPr id="7" name="Picture 6" descr="A picture containing person&#10;&#10;Description automatically generated">
            <a:extLst>
              <a:ext uri="{FF2B5EF4-FFF2-40B4-BE49-F238E27FC236}">
                <a16:creationId xmlns:a16="http://schemas.microsoft.com/office/drawing/2014/main" id="{9CED9446-B646-4298-AC96-C5A21C761C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6603" y="1288473"/>
            <a:ext cx="7350794" cy="3661207"/>
          </a:xfrm>
          <a:prstGeom prst="rect">
            <a:avLst/>
          </a:prstGeom>
        </p:spPr>
      </p:pic>
    </p:spTree>
    <p:extLst>
      <p:ext uri="{BB962C8B-B14F-4D97-AF65-F5344CB8AC3E}">
        <p14:creationId xmlns:p14="http://schemas.microsoft.com/office/powerpoint/2010/main" val="1164821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2800-F53F-43F6-807A-FC3067DFD8FE}"/>
              </a:ext>
            </a:extLst>
          </p:cNvPr>
          <p:cNvSpPr>
            <a:spLocks noGrp="1"/>
          </p:cNvSpPr>
          <p:nvPr>
            <p:ph type="title"/>
          </p:nvPr>
        </p:nvSpPr>
        <p:spPr>
          <a:xfrm>
            <a:off x="377687" y="136525"/>
            <a:ext cx="8229600" cy="995521"/>
          </a:xfrm>
        </p:spPr>
        <p:txBody>
          <a:bodyPr/>
          <a:lstStyle/>
          <a:p>
            <a:r>
              <a:rPr lang="en-GB" dirty="0">
                <a:effectLst>
                  <a:outerShdw blurRad="38100" dist="38100" dir="2700000" algn="tl">
                    <a:srgbClr val="000000">
                      <a:alpha val="43137"/>
                    </a:srgbClr>
                  </a:outerShdw>
                </a:effectLst>
              </a:rPr>
              <a:t>MyTSD Initial Login</a:t>
            </a:r>
          </a:p>
        </p:txBody>
      </p:sp>
      <p:sp>
        <p:nvSpPr>
          <p:cNvPr id="3" name="Content Placeholder 2">
            <a:extLst>
              <a:ext uri="{FF2B5EF4-FFF2-40B4-BE49-F238E27FC236}">
                <a16:creationId xmlns:a16="http://schemas.microsoft.com/office/drawing/2014/main" id="{009BDC2C-BA3B-4AE6-98BE-E1A150D6CD92}"/>
              </a:ext>
            </a:extLst>
          </p:cNvPr>
          <p:cNvSpPr>
            <a:spLocks noGrp="1"/>
          </p:cNvSpPr>
          <p:nvPr>
            <p:ph idx="1"/>
          </p:nvPr>
        </p:nvSpPr>
        <p:spPr>
          <a:xfrm>
            <a:off x="457200" y="1411358"/>
            <a:ext cx="8229600" cy="4075042"/>
          </a:xfrm>
        </p:spPr>
        <p:txBody>
          <a:bodyPr/>
          <a:lstStyle/>
          <a:p>
            <a:pPr marL="0" indent="0">
              <a:buNone/>
            </a:pPr>
            <a:r>
              <a:rPr lang="en-GB" sz="2800" dirty="0"/>
              <a:t>Although the initial enrolment of new L4 Skills for the Workplace Outreach students is currently undertaken manually by Registry staff when they receive your application forms, </a:t>
            </a:r>
            <a:r>
              <a:rPr lang="en-GB" sz="2800" b="1" dirty="0"/>
              <a:t>you are still required to login to MyTSD to complete the process </a:t>
            </a:r>
            <a:r>
              <a:rPr lang="en-GB" sz="2800" dirty="0"/>
              <a:t>by confirming your enrolment and uploading a photo (for your Student ID and Library Card), ID documents (Passport OR Birth Certificate/Driving Licence) and other qualification certification documents if relevant.</a:t>
            </a:r>
          </a:p>
          <a:p>
            <a:endParaRPr lang="en-GB" dirty="0"/>
          </a:p>
        </p:txBody>
      </p:sp>
      <p:sp>
        <p:nvSpPr>
          <p:cNvPr id="4" name="Slide Number Placeholder 3">
            <a:extLst>
              <a:ext uri="{FF2B5EF4-FFF2-40B4-BE49-F238E27FC236}">
                <a16:creationId xmlns:a16="http://schemas.microsoft.com/office/drawing/2014/main" id="{65A8B71C-A8A8-41AF-B9B9-2F722F60DBEF}"/>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1583243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D2800-F53F-43F6-807A-FC3067DFD8FE}"/>
              </a:ext>
            </a:extLst>
          </p:cNvPr>
          <p:cNvSpPr>
            <a:spLocks noGrp="1"/>
          </p:cNvSpPr>
          <p:nvPr>
            <p:ph type="title"/>
          </p:nvPr>
        </p:nvSpPr>
        <p:spPr>
          <a:xfrm>
            <a:off x="377687" y="136525"/>
            <a:ext cx="8229600" cy="995521"/>
          </a:xfrm>
        </p:spPr>
        <p:txBody>
          <a:bodyPr/>
          <a:lstStyle/>
          <a:p>
            <a:r>
              <a:rPr lang="en-GB" dirty="0">
                <a:effectLst>
                  <a:outerShdw blurRad="38100" dist="38100" dir="2700000" algn="tl">
                    <a:srgbClr val="000000">
                      <a:alpha val="43137"/>
                    </a:srgbClr>
                  </a:outerShdw>
                </a:effectLst>
              </a:rPr>
              <a:t>MyTSD Initial Login</a:t>
            </a:r>
          </a:p>
        </p:txBody>
      </p:sp>
      <p:sp>
        <p:nvSpPr>
          <p:cNvPr id="3" name="Content Placeholder 2">
            <a:extLst>
              <a:ext uri="{FF2B5EF4-FFF2-40B4-BE49-F238E27FC236}">
                <a16:creationId xmlns:a16="http://schemas.microsoft.com/office/drawing/2014/main" id="{009BDC2C-BA3B-4AE6-98BE-E1A150D6CD92}"/>
              </a:ext>
            </a:extLst>
          </p:cNvPr>
          <p:cNvSpPr>
            <a:spLocks noGrp="1"/>
          </p:cNvSpPr>
          <p:nvPr>
            <p:ph idx="1"/>
          </p:nvPr>
        </p:nvSpPr>
        <p:spPr>
          <a:xfrm>
            <a:off x="457200" y="1400402"/>
            <a:ext cx="8229600" cy="4175450"/>
          </a:xfrm>
        </p:spPr>
        <p:txBody>
          <a:bodyPr/>
          <a:lstStyle/>
          <a:p>
            <a:pPr marL="0" indent="0">
              <a:buNone/>
            </a:pPr>
            <a:r>
              <a:rPr lang="en-GB" sz="2800" dirty="0"/>
              <a:t>You should do this as soon as you receive an email from Registry containing your Student Number and password. (</a:t>
            </a:r>
            <a:r>
              <a:rPr lang="en-GB" sz="2800" b="1" dirty="0">
                <a:solidFill>
                  <a:srgbClr val="FF0000"/>
                </a:solidFill>
              </a:rPr>
              <a:t>Your student number is your username!) </a:t>
            </a:r>
          </a:p>
          <a:p>
            <a:pPr marL="0" indent="0">
              <a:buNone/>
            </a:pPr>
            <a:endParaRPr lang="en-GB" sz="2400" b="1" dirty="0">
              <a:solidFill>
                <a:srgbClr val="FF0000"/>
              </a:solidFill>
            </a:endParaRPr>
          </a:p>
          <a:p>
            <a:pPr marL="0" indent="0">
              <a:buNone/>
            </a:pPr>
            <a:r>
              <a:rPr lang="en-GB" sz="2800" b="1" dirty="0"/>
              <a:t>Failure to complete this process will mean you won’t be enrolled on your modules and will be unable to access them on Moodle.</a:t>
            </a:r>
          </a:p>
          <a:p>
            <a:pPr marL="0" indent="0" algn="ctr">
              <a:buNone/>
            </a:pPr>
            <a:r>
              <a:rPr lang="en-GB" sz="4800" b="1" dirty="0"/>
              <a:t>We can’t do this for you! </a:t>
            </a:r>
          </a:p>
          <a:p>
            <a:endParaRPr lang="en-GB" dirty="0"/>
          </a:p>
        </p:txBody>
      </p:sp>
      <p:sp>
        <p:nvSpPr>
          <p:cNvPr id="4" name="Slide Number Placeholder 3">
            <a:extLst>
              <a:ext uri="{FF2B5EF4-FFF2-40B4-BE49-F238E27FC236}">
                <a16:creationId xmlns:a16="http://schemas.microsoft.com/office/drawing/2014/main" id="{65A8B71C-A8A8-41AF-B9B9-2F722F60DBEF}"/>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2620503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E9999-5C93-4C36-87B8-99E3B1992B81}"/>
              </a:ext>
            </a:extLst>
          </p:cNvPr>
          <p:cNvSpPr>
            <a:spLocks noGrp="1"/>
          </p:cNvSpPr>
          <p:nvPr>
            <p:ph type="title"/>
          </p:nvPr>
        </p:nvSpPr>
        <p:spPr>
          <a:xfrm>
            <a:off x="357808" y="197767"/>
            <a:ext cx="8229600" cy="935294"/>
          </a:xfrm>
        </p:spPr>
        <p:txBody>
          <a:bodyPr/>
          <a:lstStyle/>
          <a:p>
            <a:r>
              <a:rPr lang="en-GB" dirty="0">
                <a:effectLst>
                  <a:outerShdw blurRad="38100" dist="38100" dir="2700000" algn="tl">
                    <a:srgbClr val="000000">
                      <a:alpha val="43137"/>
                    </a:srgbClr>
                  </a:outerShdw>
                </a:effectLst>
              </a:rPr>
              <a:t>Getting Started</a:t>
            </a:r>
          </a:p>
        </p:txBody>
      </p:sp>
      <p:sp>
        <p:nvSpPr>
          <p:cNvPr id="3" name="Content Placeholder 2">
            <a:extLst>
              <a:ext uri="{FF2B5EF4-FFF2-40B4-BE49-F238E27FC236}">
                <a16:creationId xmlns:a16="http://schemas.microsoft.com/office/drawing/2014/main" id="{B7715B87-9DCD-41A6-9635-CB4065011161}"/>
              </a:ext>
            </a:extLst>
          </p:cNvPr>
          <p:cNvSpPr>
            <a:spLocks noGrp="1"/>
          </p:cNvSpPr>
          <p:nvPr>
            <p:ph idx="1"/>
          </p:nvPr>
        </p:nvSpPr>
        <p:spPr>
          <a:xfrm>
            <a:off x="357808" y="1133060"/>
            <a:ext cx="8229600" cy="4244009"/>
          </a:xfrm>
        </p:spPr>
        <p:txBody>
          <a:bodyPr/>
          <a:lstStyle/>
          <a:p>
            <a:pPr marL="0" indent="0">
              <a:buNone/>
            </a:pPr>
            <a:r>
              <a:rPr lang="en-GB" dirty="0"/>
              <a:t>Go to the university website  </a:t>
            </a:r>
            <a:r>
              <a:rPr lang="en-GB" u="sng" dirty="0">
                <a:hlinkClick r:id="rId2"/>
              </a:rPr>
              <a:t>http://www.uwtsd.ac.uk</a:t>
            </a:r>
            <a:r>
              <a:rPr lang="en-GB" dirty="0"/>
              <a:t> and click on </a:t>
            </a:r>
            <a:r>
              <a:rPr lang="en-GB" dirty="0">
                <a:hlinkClick r:id="rId3"/>
              </a:rPr>
              <a:t>Quick Links </a:t>
            </a:r>
            <a:r>
              <a:rPr lang="en-GB" dirty="0"/>
              <a:t>in grey at the top of the page.</a:t>
            </a:r>
          </a:p>
          <a:p>
            <a:endParaRPr lang="en-GB" b="1" dirty="0"/>
          </a:p>
          <a:p>
            <a:endParaRPr lang="en-GB" dirty="0"/>
          </a:p>
        </p:txBody>
      </p:sp>
      <p:sp>
        <p:nvSpPr>
          <p:cNvPr id="4" name="Slide Number Placeholder 3">
            <a:extLst>
              <a:ext uri="{FF2B5EF4-FFF2-40B4-BE49-F238E27FC236}">
                <a16:creationId xmlns:a16="http://schemas.microsoft.com/office/drawing/2014/main" id="{6E732359-B4EE-4D02-BF62-5DB812B09EA2}"/>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pic>
        <p:nvPicPr>
          <p:cNvPr id="10" name="Picture 9" descr="A screenshot of a cell phone&#10;&#10;Description automatically generated">
            <a:extLst>
              <a:ext uri="{FF2B5EF4-FFF2-40B4-BE49-F238E27FC236}">
                <a16:creationId xmlns:a16="http://schemas.microsoft.com/office/drawing/2014/main" id="{533BBB5B-CE62-452B-8162-3A447BA1EBCE}"/>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1428818" y="2889243"/>
            <a:ext cx="6087580" cy="2329815"/>
          </a:xfrm>
          <a:prstGeom prst="rect">
            <a:avLst/>
          </a:prstGeom>
          <a:effectLst>
            <a:outerShdw blurRad="63500" sx="102000" sy="102000" algn="ctr" rotWithShape="0">
              <a:prstClr val="black">
                <a:alpha val="40000"/>
              </a:prstClr>
            </a:outerShdw>
          </a:effectLst>
        </p:spPr>
      </p:pic>
      <p:sp>
        <p:nvSpPr>
          <p:cNvPr id="11" name="Oval 10">
            <a:extLst>
              <a:ext uri="{FF2B5EF4-FFF2-40B4-BE49-F238E27FC236}">
                <a16:creationId xmlns:a16="http://schemas.microsoft.com/office/drawing/2014/main" id="{9A5F8CD3-981F-4987-A918-EB40AC91D7B7}"/>
              </a:ext>
            </a:extLst>
          </p:cNvPr>
          <p:cNvSpPr/>
          <p:nvPr/>
        </p:nvSpPr>
        <p:spPr>
          <a:xfrm>
            <a:off x="2941983" y="2981739"/>
            <a:ext cx="1630017" cy="616226"/>
          </a:xfrm>
          <a:prstGeom prst="ellipse">
            <a:avLst/>
          </a:prstGeom>
          <a:noFill/>
          <a:ln w="57150">
            <a:solidFill>
              <a:srgbClr val="FF0000"/>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422AAD1D-02BF-4A1B-A674-64229FACE9CF}"/>
              </a:ext>
            </a:extLst>
          </p:cNvPr>
          <p:cNvSpPr/>
          <p:nvPr/>
        </p:nvSpPr>
        <p:spPr>
          <a:xfrm rot="13198989">
            <a:off x="4234069" y="3436555"/>
            <a:ext cx="974035" cy="616226"/>
          </a:xfrm>
          <a:prstGeom prst="rightArrow">
            <a:avLst/>
          </a:prstGeom>
          <a:solidFill>
            <a:srgbClr val="FF0000"/>
          </a:solidFill>
          <a:ln>
            <a:solidFill>
              <a:srgbClr val="FF0000"/>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86647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E9999-5C93-4C36-87B8-99E3B1992B81}"/>
              </a:ext>
            </a:extLst>
          </p:cNvPr>
          <p:cNvSpPr>
            <a:spLocks noGrp="1"/>
          </p:cNvSpPr>
          <p:nvPr>
            <p:ph type="title"/>
          </p:nvPr>
        </p:nvSpPr>
        <p:spPr>
          <a:xfrm>
            <a:off x="357808" y="197767"/>
            <a:ext cx="8229600" cy="935294"/>
          </a:xfrm>
        </p:spPr>
        <p:txBody>
          <a:bodyPr/>
          <a:lstStyle/>
          <a:p>
            <a:r>
              <a:rPr lang="en-GB" dirty="0">
                <a:effectLst>
                  <a:outerShdw blurRad="38100" dist="38100" dir="2700000" algn="tl">
                    <a:srgbClr val="000000">
                      <a:alpha val="43137"/>
                    </a:srgbClr>
                  </a:outerShdw>
                </a:effectLst>
              </a:rPr>
              <a:t>Click on the MYTSD tile</a:t>
            </a:r>
          </a:p>
        </p:txBody>
      </p:sp>
      <p:sp>
        <p:nvSpPr>
          <p:cNvPr id="3" name="Content Placeholder 2">
            <a:extLst>
              <a:ext uri="{FF2B5EF4-FFF2-40B4-BE49-F238E27FC236}">
                <a16:creationId xmlns:a16="http://schemas.microsoft.com/office/drawing/2014/main" id="{B7715B87-9DCD-41A6-9635-CB4065011161}"/>
              </a:ext>
            </a:extLst>
          </p:cNvPr>
          <p:cNvSpPr>
            <a:spLocks noGrp="1"/>
          </p:cNvSpPr>
          <p:nvPr>
            <p:ph idx="1"/>
          </p:nvPr>
        </p:nvSpPr>
        <p:spPr>
          <a:xfrm>
            <a:off x="357808" y="1133060"/>
            <a:ext cx="8229600" cy="4244009"/>
          </a:xfrm>
        </p:spPr>
        <p:txBody>
          <a:bodyPr/>
          <a:lstStyle/>
          <a:p>
            <a:endParaRPr lang="en-GB" b="1" dirty="0"/>
          </a:p>
          <a:p>
            <a:endParaRPr lang="en-GB" dirty="0"/>
          </a:p>
        </p:txBody>
      </p:sp>
      <p:sp>
        <p:nvSpPr>
          <p:cNvPr id="4" name="Slide Number Placeholder 3">
            <a:extLst>
              <a:ext uri="{FF2B5EF4-FFF2-40B4-BE49-F238E27FC236}">
                <a16:creationId xmlns:a16="http://schemas.microsoft.com/office/drawing/2014/main" id="{6E732359-B4EE-4D02-BF62-5DB812B09EA2}"/>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pic>
        <p:nvPicPr>
          <p:cNvPr id="7" name="Picture 6" descr="A screenshot of a cell phone&#10;&#10;Description automatically generated">
            <a:extLst>
              <a:ext uri="{FF2B5EF4-FFF2-40B4-BE49-F238E27FC236}">
                <a16:creationId xmlns:a16="http://schemas.microsoft.com/office/drawing/2014/main" id="{246F9351-0D20-4BC1-869A-4952B59E1413}"/>
              </a:ext>
            </a:extLst>
          </p:cNvPr>
          <p:cNvPicPr/>
          <p:nvPr/>
        </p:nvPicPr>
        <p:blipFill>
          <a:blip r:embed="rId2">
            <a:extLst>
              <a:ext uri="{28A0092B-C50C-407E-A947-70E740481C1C}">
                <a14:useLocalDpi xmlns:a14="http://schemas.microsoft.com/office/drawing/2010/main" val="0"/>
              </a:ext>
            </a:extLst>
          </a:blip>
          <a:stretch>
            <a:fillRect/>
          </a:stretch>
        </p:blipFill>
        <p:spPr>
          <a:xfrm>
            <a:off x="966091" y="1141202"/>
            <a:ext cx="7283387" cy="41165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2" name="Arrow: Right 11">
            <a:extLst>
              <a:ext uri="{FF2B5EF4-FFF2-40B4-BE49-F238E27FC236}">
                <a16:creationId xmlns:a16="http://schemas.microsoft.com/office/drawing/2014/main" id="{422AAD1D-02BF-4A1B-A674-64229FACE9CF}"/>
              </a:ext>
            </a:extLst>
          </p:cNvPr>
          <p:cNvSpPr/>
          <p:nvPr/>
        </p:nvSpPr>
        <p:spPr>
          <a:xfrm rot="19723770">
            <a:off x="324740" y="4264570"/>
            <a:ext cx="974035" cy="616226"/>
          </a:xfrm>
          <a:prstGeom prst="rightArrow">
            <a:avLst/>
          </a:prstGeom>
          <a:solidFill>
            <a:srgbClr val="FF0000"/>
          </a:solidFill>
          <a:ln>
            <a:solidFill>
              <a:srgbClr val="FF0000"/>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3091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25C1B-AC62-47AE-8482-1D13DFC85FA8}"/>
              </a:ext>
            </a:extLst>
          </p:cNvPr>
          <p:cNvSpPr>
            <a:spLocks noGrp="1"/>
          </p:cNvSpPr>
          <p:nvPr>
            <p:ph type="title"/>
          </p:nvPr>
        </p:nvSpPr>
        <p:spPr>
          <a:xfrm>
            <a:off x="288235" y="136525"/>
            <a:ext cx="8229600" cy="818666"/>
          </a:xfrm>
        </p:spPr>
        <p:txBody>
          <a:bodyPr/>
          <a:lstStyle/>
          <a:p>
            <a:r>
              <a:rPr lang="en-GB" dirty="0">
                <a:effectLst>
                  <a:outerShdw blurRad="38100" dist="38100" dir="2700000" algn="tl">
                    <a:srgbClr val="000000">
                      <a:alpha val="43137"/>
                    </a:srgbClr>
                  </a:outerShdw>
                </a:effectLst>
              </a:rPr>
              <a:t>Login</a:t>
            </a:r>
          </a:p>
        </p:txBody>
      </p:sp>
      <p:sp>
        <p:nvSpPr>
          <p:cNvPr id="4" name="Slide Number Placeholder 3">
            <a:extLst>
              <a:ext uri="{FF2B5EF4-FFF2-40B4-BE49-F238E27FC236}">
                <a16:creationId xmlns:a16="http://schemas.microsoft.com/office/drawing/2014/main" id="{FA682746-6D9E-483B-ACB8-4964D755F967}"/>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pic>
        <p:nvPicPr>
          <p:cNvPr id="10" name="Content Placeholder 9" descr="A screenshot of a cell phone&#10;&#10;Description automatically generated">
            <a:extLst>
              <a:ext uri="{FF2B5EF4-FFF2-40B4-BE49-F238E27FC236}">
                <a16:creationId xmlns:a16="http://schemas.microsoft.com/office/drawing/2014/main" id="{FCD5EE91-3C0B-4813-8FE2-52AAC6CC7F19}"/>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152041" y="1023319"/>
            <a:ext cx="6660116" cy="4551637"/>
          </a:xfrm>
        </p:spPr>
      </p:pic>
      <p:sp>
        <p:nvSpPr>
          <p:cNvPr id="11" name="TextBox 10">
            <a:extLst>
              <a:ext uri="{FF2B5EF4-FFF2-40B4-BE49-F238E27FC236}">
                <a16:creationId xmlns:a16="http://schemas.microsoft.com/office/drawing/2014/main" id="{DC478A4B-6400-4C60-89D8-661899F72BCF}"/>
              </a:ext>
            </a:extLst>
          </p:cNvPr>
          <p:cNvSpPr txBox="1"/>
          <p:nvPr/>
        </p:nvSpPr>
        <p:spPr>
          <a:xfrm>
            <a:off x="1331843" y="3088454"/>
            <a:ext cx="3836505" cy="369332"/>
          </a:xfrm>
          <a:prstGeom prst="rect">
            <a:avLst/>
          </a:prstGeom>
          <a:noFill/>
        </p:spPr>
        <p:txBody>
          <a:bodyPr wrap="square" rtlCol="0">
            <a:spAutoFit/>
          </a:bodyPr>
          <a:lstStyle/>
          <a:p>
            <a:r>
              <a:rPr lang="en-GB" b="1" dirty="0">
                <a:solidFill>
                  <a:srgbClr val="FF0000"/>
                </a:solidFill>
                <a:latin typeface="Arial" panose="020B0604020202020204" pitchFamily="34" charset="0"/>
              </a:rPr>
              <a:t>Type your student number here</a:t>
            </a:r>
          </a:p>
        </p:txBody>
      </p:sp>
      <p:sp>
        <p:nvSpPr>
          <p:cNvPr id="12" name="TextBox 11">
            <a:extLst>
              <a:ext uri="{FF2B5EF4-FFF2-40B4-BE49-F238E27FC236}">
                <a16:creationId xmlns:a16="http://schemas.microsoft.com/office/drawing/2014/main" id="{9A30532B-7849-479D-834D-BA232B699CEB}"/>
              </a:ext>
            </a:extLst>
          </p:cNvPr>
          <p:cNvSpPr txBox="1"/>
          <p:nvPr/>
        </p:nvSpPr>
        <p:spPr>
          <a:xfrm>
            <a:off x="1331843" y="3962373"/>
            <a:ext cx="5913782" cy="369332"/>
          </a:xfrm>
          <a:prstGeom prst="rect">
            <a:avLst/>
          </a:prstGeom>
          <a:noFill/>
        </p:spPr>
        <p:txBody>
          <a:bodyPr wrap="square" rtlCol="0">
            <a:spAutoFit/>
          </a:bodyPr>
          <a:lstStyle/>
          <a:p>
            <a:r>
              <a:rPr lang="en-GB" b="1" dirty="0">
                <a:solidFill>
                  <a:srgbClr val="FF0000"/>
                </a:solidFill>
                <a:latin typeface="Arial" panose="020B0604020202020204" pitchFamily="34" charset="0"/>
              </a:rPr>
              <a:t>Paste password from your welcome login email here </a:t>
            </a:r>
          </a:p>
        </p:txBody>
      </p:sp>
      <p:sp>
        <p:nvSpPr>
          <p:cNvPr id="14" name="TextBox 13">
            <a:extLst>
              <a:ext uri="{FF2B5EF4-FFF2-40B4-BE49-F238E27FC236}">
                <a16:creationId xmlns:a16="http://schemas.microsoft.com/office/drawing/2014/main" id="{7E28869F-0ED1-4322-AAD3-68C66D1CFDCD}"/>
              </a:ext>
            </a:extLst>
          </p:cNvPr>
          <p:cNvSpPr txBox="1"/>
          <p:nvPr/>
        </p:nvSpPr>
        <p:spPr>
          <a:xfrm>
            <a:off x="5059915" y="2652806"/>
            <a:ext cx="2932044" cy="646331"/>
          </a:xfrm>
          <a:prstGeom prst="rect">
            <a:avLst/>
          </a:prstGeom>
          <a:noFill/>
          <a:ln>
            <a:solidFill>
              <a:schemeClr val="tx1"/>
            </a:solidFill>
          </a:ln>
        </p:spPr>
        <p:txBody>
          <a:bodyPr wrap="square" rtlCol="0">
            <a:spAutoFit/>
          </a:bodyPr>
          <a:lstStyle/>
          <a:p>
            <a:r>
              <a:rPr lang="en-GB" dirty="0">
                <a:latin typeface="Arial" panose="020B0604020202020204" pitchFamily="34" charset="0"/>
              </a:rPr>
              <a:t>Your Username is always your student number!</a:t>
            </a:r>
          </a:p>
        </p:txBody>
      </p:sp>
      <p:sp>
        <p:nvSpPr>
          <p:cNvPr id="15" name="Arrow: Right 14">
            <a:extLst>
              <a:ext uri="{FF2B5EF4-FFF2-40B4-BE49-F238E27FC236}">
                <a16:creationId xmlns:a16="http://schemas.microsoft.com/office/drawing/2014/main" id="{168819F7-C2B1-46B9-804A-6C14BD9B5C45}"/>
              </a:ext>
            </a:extLst>
          </p:cNvPr>
          <p:cNvSpPr/>
          <p:nvPr/>
        </p:nvSpPr>
        <p:spPr>
          <a:xfrm rot="19981723">
            <a:off x="564793" y="3314542"/>
            <a:ext cx="814889" cy="310517"/>
          </a:xfrm>
          <a:prstGeom prst="rightArrow">
            <a:avLst/>
          </a:prstGeom>
          <a:solidFill>
            <a:srgbClr val="FF0000"/>
          </a:solidFill>
          <a:ln>
            <a:solidFill>
              <a:srgbClr val="FF0000"/>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DF118B4A-C459-4CA1-A7C2-9FA87CECFEC0}"/>
              </a:ext>
            </a:extLst>
          </p:cNvPr>
          <p:cNvSpPr/>
          <p:nvPr/>
        </p:nvSpPr>
        <p:spPr>
          <a:xfrm rot="20949654">
            <a:off x="595268" y="4053814"/>
            <a:ext cx="753939" cy="318732"/>
          </a:xfrm>
          <a:prstGeom prst="rightArrow">
            <a:avLst/>
          </a:prstGeom>
          <a:solidFill>
            <a:srgbClr val="FF0000"/>
          </a:solidFill>
          <a:ln>
            <a:solidFill>
              <a:srgbClr val="FF0000"/>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34087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1ED0-04EB-4142-9A59-1B8943B032E8}"/>
              </a:ext>
            </a:extLst>
          </p:cNvPr>
          <p:cNvSpPr>
            <a:spLocks noGrp="1"/>
          </p:cNvSpPr>
          <p:nvPr>
            <p:ph type="title"/>
          </p:nvPr>
        </p:nvSpPr>
        <p:spPr>
          <a:xfrm>
            <a:off x="357808" y="114024"/>
            <a:ext cx="8229600" cy="926962"/>
          </a:xfrm>
        </p:spPr>
        <p:txBody>
          <a:bodyPr/>
          <a:lstStyle/>
          <a:p>
            <a:r>
              <a:rPr lang="en-GB" dirty="0">
                <a:effectLst>
                  <a:outerShdw blurRad="38100" dist="38100" dir="2700000" algn="tl">
                    <a:srgbClr val="000000">
                      <a:alpha val="43137"/>
                    </a:srgbClr>
                  </a:outerShdw>
                </a:effectLst>
              </a:rPr>
              <a:t>Having Problems?</a:t>
            </a:r>
          </a:p>
        </p:txBody>
      </p:sp>
      <p:sp>
        <p:nvSpPr>
          <p:cNvPr id="3" name="Content Placeholder 2">
            <a:extLst>
              <a:ext uri="{FF2B5EF4-FFF2-40B4-BE49-F238E27FC236}">
                <a16:creationId xmlns:a16="http://schemas.microsoft.com/office/drawing/2014/main" id="{ECE94EE3-20FC-4372-AFED-CDE60609B7E9}"/>
              </a:ext>
            </a:extLst>
          </p:cNvPr>
          <p:cNvSpPr>
            <a:spLocks noGrp="1"/>
          </p:cNvSpPr>
          <p:nvPr>
            <p:ph idx="1"/>
          </p:nvPr>
        </p:nvSpPr>
        <p:spPr>
          <a:xfrm>
            <a:off x="457200" y="1162880"/>
            <a:ext cx="8229600" cy="4214190"/>
          </a:xfrm>
        </p:spPr>
        <p:txBody>
          <a:bodyPr/>
          <a:lstStyle/>
          <a:p>
            <a:pPr marL="0" indent="0">
              <a:buNone/>
            </a:pPr>
            <a:r>
              <a:rPr lang="en-GB" dirty="0"/>
              <a:t>If you are having trouble logging in, there are a number of people who can help you.</a:t>
            </a:r>
          </a:p>
          <a:p>
            <a:pPr marL="0" indent="0">
              <a:buNone/>
            </a:pPr>
            <a:r>
              <a:rPr lang="en-GB" b="1" dirty="0"/>
              <a:t>Password Problems:</a:t>
            </a:r>
          </a:p>
          <a:p>
            <a:pPr marL="0" indent="0">
              <a:buNone/>
            </a:pPr>
            <a:r>
              <a:rPr lang="en-GB" dirty="0"/>
              <a:t>Call: </a:t>
            </a:r>
            <a:r>
              <a:rPr lang="en-GB" b="1" dirty="0"/>
              <a:t>IT</a:t>
            </a:r>
            <a:r>
              <a:rPr lang="en-GB" dirty="0"/>
              <a:t> on 0300 500 5055  (24/7)</a:t>
            </a:r>
          </a:p>
          <a:p>
            <a:pPr marL="0" indent="0">
              <a:buNone/>
            </a:pPr>
            <a:r>
              <a:rPr lang="en-GB" dirty="0"/>
              <a:t>Email: ITServiceDesk@uwtsd.ac.uk</a:t>
            </a:r>
          </a:p>
          <a:p>
            <a:pPr marL="0" indent="0">
              <a:buNone/>
            </a:pPr>
            <a:endParaRPr lang="en-GB" dirty="0"/>
          </a:p>
        </p:txBody>
      </p:sp>
      <p:sp>
        <p:nvSpPr>
          <p:cNvPr id="4" name="Slide Number Placeholder 3">
            <a:extLst>
              <a:ext uri="{FF2B5EF4-FFF2-40B4-BE49-F238E27FC236}">
                <a16:creationId xmlns:a16="http://schemas.microsoft.com/office/drawing/2014/main" id="{3E3EDFB2-607F-4ADA-BCE9-3AD3DB7F3021}"/>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pic>
        <p:nvPicPr>
          <p:cNvPr id="6" name="Picture 5" descr="A close up of a logo&#10;&#10;Description automatically generated">
            <a:hlinkClick r:id="rId2"/>
            <a:extLst>
              <a:ext uri="{FF2B5EF4-FFF2-40B4-BE49-F238E27FC236}">
                <a16:creationId xmlns:a16="http://schemas.microsoft.com/office/drawing/2014/main" id="{B84448BF-FA10-490C-980D-6152A6727F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5825" y="4033816"/>
            <a:ext cx="5593565" cy="1661304"/>
          </a:xfrm>
          <a:prstGeom prst="rect">
            <a:avLst/>
          </a:prstGeom>
        </p:spPr>
      </p:pic>
    </p:spTree>
    <p:extLst>
      <p:ext uri="{BB962C8B-B14F-4D97-AF65-F5344CB8AC3E}">
        <p14:creationId xmlns:p14="http://schemas.microsoft.com/office/powerpoint/2010/main" val="1033993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1ED0-04EB-4142-9A59-1B8943B032E8}"/>
              </a:ext>
            </a:extLst>
          </p:cNvPr>
          <p:cNvSpPr>
            <a:spLocks noGrp="1"/>
          </p:cNvSpPr>
          <p:nvPr>
            <p:ph type="title"/>
          </p:nvPr>
        </p:nvSpPr>
        <p:spPr>
          <a:xfrm>
            <a:off x="357809" y="136525"/>
            <a:ext cx="8229600" cy="926962"/>
          </a:xfrm>
        </p:spPr>
        <p:txBody>
          <a:bodyPr/>
          <a:lstStyle/>
          <a:p>
            <a:r>
              <a:rPr lang="en-GB" dirty="0">
                <a:effectLst>
                  <a:outerShdw blurRad="38100" dist="38100" dir="2700000" algn="tl">
                    <a:srgbClr val="000000">
                      <a:alpha val="43137"/>
                    </a:srgbClr>
                  </a:outerShdw>
                </a:effectLst>
              </a:rPr>
              <a:t>Having Problems?</a:t>
            </a:r>
          </a:p>
        </p:txBody>
      </p:sp>
      <p:sp>
        <p:nvSpPr>
          <p:cNvPr id="3" name="Content Placeholder 2">
            <a:extLst>
              <a:ext uri="{FF2B5EF4-FFF2-40B4-BE49-F238E27FC236}">
                <a16:creationId xmlns:a16="http://schemas.microsoft.com/office/drawing/2014/main" id="{ECE94EE3-20FC-4372-AFED-CDE60609B7E9}"/>
              </a:ext>
            </a:extLst>
          </p:cNvPr>
          <p:cNvSpPr>
            <a:spLocks noGrp="1"/>
          </p:cNvSpPr>
          <p:nvPr>
            <p:ph idx="1"/>
          </p:nvPr>
        </p:nvSpPr>
        <p:spPr>
          <a:xfrm>
            <a:off x="1165501" y="1441174"/>
            <a:ext cx="7156174" cy="3995530"/>
          </a:xfrm>
        </p:spPr>
        <p:txBody>
          <a:bodyPr/>
          <a:lstStyle/>
          <a:p>
            <a:pPr marL="0" indent="0">
              <a:buNone/>
            </a:pPr>
            <a:r>
              <a:rPr lang="en-GB" b="1" dirty="0"/>
              <a:t>Call in to a Campus IT Service Desk</a:t>
            </a:r>
          </a:p>
          <a:p>
            <a:pPr marL="0" indent="0">
              <a:buNone/>
            </a:pPr>
            <a:r>
              <a:rPr lang="en-GB" dirty="0"/>
              <a:t>Term Time Hours:</a:t>
            </a:r>
          </a:p>
          <a:p>
            <a:r>
              <a:rPr lang="en-GB" dirty="0"/>
              <a:t>Monday to Thursday: 8:30am – 8:00pm. </a:t>
            </a:r>
          </a:p>
          <a:p>
            <a:r>
              <a:rPr lang="en-GB" dirty="0"/>
              <a:t>Friday: 8:30am – 4:30pm</a:t>
            </a:r>
          </a:p>
          <a:p>
            <a:r>
              <a:rPr lang="en-GB" dirty="0"/>
              <a:t>Saturday: 11.00am - 1.00pm </a:t>
            </a:r>
          </a:p>
          <a:p>
            <a:r>
              <a:rPr lang="en-GB" dirty="0"/>
              <a:t>Sunday: 11.00am - 1.00pm</a:t>
            </a:r>
          </a:p>
          <a:p>
            <a:pPr marL="0" indent="0">
              <a:buNone/>
            </a:pPr>
            <a:endParaRPr lang="en-GB" dirty="0"/>
          </a:p>
        </p:txBody>
      </p:sp>
      <p:sp>
        <p:nvSpPr>
          <p:cNvPr id="4" name="Slide Number Placeholder 3">
            <a:extLst>
              <a:ext uri="{FF2B5EF4-FFF2-40B4-BE49-F238E27FC236}">
                <a16:creationId xmlns:a16="http://schemas.microsoft.com/office/drawing/2014/main" id="{3E3EDFB2-607F-4ADA-BCE9-3AD3DB7F3021}"/>
              </a:ext>
            </a:extLst>
          </p:cNvPr>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306263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91486-6149-4839-B273-34FFFE8EFC4A}"/>
              </a:ext>
            </a:extLst>
          </p:cNvPr>
          <p:cNvSpPr>
            <a:spLocks noGrp="1"/>
          </p:cNvSpPr>
          <p:nvPr>
            <p:ph type="title"/>
          </p:nvPr>
        </p:nvSpPr>
        <p:spPr>
          <a:xfrm>
            <a:off x="308113" y="136525"/>
            <a:ext cx="8229600" cy="1143000"/>
          </a:xfrm>
        </p:spPr>
        <p:txBody>
          <a:bodyPr/>
          <a:lstStyle/>
          <a:p>
            <a:r>
              <a:rPr lang="en-GB" sz="6000" dirty="0">
                <a:effectLst>
                  <a:outerShdw blurRad="38100" dist="38100" dir="2700000" algn="tl">
                    <a:srgbClr val="000000">
                      <a:alpha val="43137"/>
                    </a:srgbClr>
                  </a:outerShdw>
                </a:effectLst>
              </a:rPr>
              <a:t>Registry</a:t>
            </a:r>
          </a:p>
        </p:txBody>
      </p:sp>
      <p:sp>
        <p:nvSpPr>
          <p:cNvPr id="3" name="Content Placeholder 2">
            <a:extLst>
              <a:ext uri="{FF2B5EF4-FFF2-40B4-BE49-F238E27FC236}">
                <a16:creationId xmlns:a16="http://schemas.microsoft.com/office/drawing/2014/main" id="{286BEFD7-1830-4A8D-A3DB-F69694AB26C2}"/>
              </a:ext>
            </a:extLst>
          </p:cNvPr>
          <p:cNvSpPr>
            <a:spLocks noGrp="1"/>
          </p:cNvSpPr>
          <p:nvPr>
            <p:ph idx="1"/>
          </p:nvPr>
        </p:nvSpPr>
        <p:spPr>
          <a:xfrm>
            <a:off x="457200" y="1657212"/>
            <a:ext cx="8229600" cy="3917032"/>
          </a:xfrm>
        </p:spPr>
        <p:txBody>
          <a:bodyPr/>
          <a:lstStyle/>
          <a:p>
            <a:r>
              <a:rPr lang="en-GB" sz="2800" dirty="0"/>
              <a:t>The University Registry department deals with all other enrolment and registration matters and they provide you with your student number and access to </a:t>
            </a:r>
            <a:r>
              <a:rPr lang="en-GB" sz="2800" u="sng" dirty="0">
                <a:hlinkClick r:id="rId2"/>
              </a:rPr>
              <a:t>MyTSD</a:t>
            </a:r>
            <a:r>
              <a:rPr lang="en-GB" sz="2800" dirty="0"/>
              <a:t>.</a:t>
            </a:r>
          </a:p>
          <a:p>
            <a:r>
              <a:rPr lang="en-GB" sz="2800" dirty="0"/>
              <a:t>You can contact them by email or on their website pages if you experience any problems in this area. </a:t>
            </a:r>
          </a:p>
          <a:p>
            <a:r>
              <a:rPr lang="en-GB" sz="2800" dirty="0"/>
              <a:t>Email: </a:t>
            </a:r>
            <a:r>
              <a:rPr lang="en-GB" sz="2800" dirty="0">
                <a:hlinkClick r:id="rId3"/>
              </a:rPr>
              <a:t>registry@uwtsd.ac.uk</a:t>
            </a:r>
            <a:endParaRPr lang="en-GB" sz="2800" dirty="0"/>
          </a:p>
          <a:p>
            <a:r>
              <a:rPr lang="en-GB" sz="2800" dirty="0"/>
              <a:t>Website: </a:t>
            </a:r>
            <a:r>
              <a:rPr lang="en-GB" sz="2800" dirty="0">
                <a:hlinkClick r:id="rId4"/>
              </a:rPr>
              <a:t>https://www.uwtsd.ac.uk/registry/</a:t>
            </a:r>
            <a:endParaRPr lang="en-GB" sz="2800"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61FE9ABC-5A69-442F-A720-B272EF33D0FC}"/>
              </a:ext>
            </a:extLst>
          </p:cNvPr>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38207176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EEC45-2844-4B11-9790-5C792A770518}"/>
              </a:ext>
            </a:extLst>
          </p:cNvPr>
          <p:cNvSpPr>
            <a:spLocks noGrp="1"/>
          </p:cNvSpPr>
          <p:nvPr>
            <p:ph type="title"/>
          </p:nvPr>
        </p:nvSpPr>
        <p:spPr>
          <a:xfrm>
            <a:off x="387626" y="136525"/>
            <a:ext cx="8229600" cy="887205"/>
          </a:xfrm>
        </p:spPr>
        <p:txBody>
          <a:bodyPr/>
          <a:lstStyle/>
          <a:p>
            <a:r>
              <a:rPr lang="en-GB" dirty="0">
                <a:effectLst>
                  <a:outerShdw blurRad="38100" dist="38100" dir="2700000" algn="tl">
                    <a:srgbClr val="000000">
                      <a:alpha val="43137"/>
                    </a:srgbClr>
                  </a:outerShdw>
                </a:effectLst>
              </a:rPr>
              <a:t>Photo Upload</a:t>
            </a:r>
          </a:p>
        </p:txBody>
      </p:sp>
      <p:sp>
        <p:nvSpPr>
          <p:cNvPr id="4" name="Slide Number Placeholder 3">
            <a:extLst>
              <a:ext uri="{FF2B5EF4-FFF2-40B4-BE49-F238E27FC236}">
                <a16:creationId xmlns:a16="http://schemas.microsoft.com/office/drawing/2014/main" id="{274524E4-52E5-4688-B7AF-A66E494DBDC4}"/>
              </a:ext>
            </a:extLst>
          </p:cNvPr>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
        <p:nvSpPr>
          <p:cNvPr id="9" name="Content Placeholder 8">
            <a:extLst>
              <a:ext uri="{FF2B5EF4-FFF2-40B4-BE49-F238E27FC236}">
                <a16:creationId xmlns:a16="http://schemas.microsoft.com/office/drawing/2014/main" id="{62717F6A-BF7D-4F5F-A1CC-7554B905A002}"/>
              </a:ext>
            </a:extLst>
          </p:cNvPr>
          <p:cNvSpPr>
            <a:spLocks noGrp="1"/>
          </p:cNvSpPr>
          <p:nvPr>
            <p:ph idx="1"/>
          </p:nvPr>
        </p:nvSpPr>
        <p:spPr>
          <a:xfrm>
            <a:off x="318052" y="1195891"/>
            <a:ext cx="8368748" cy="4466217"/>
          </a:xfrm>
        </p:spPr>
        <p:txBody>
          <a:bodyPr/>
          <a:lstStyle/>
          <a:p>
            <a:pPr marL="0" indent="0">
              <a:buNone/>
            </a:pPr>
            <a:r>
              <a:rPr lang="en-GB" sz="2400" dirty="0"/>
              <a:t>You will see the following tabs on the screen when you first login.</a:t>
            </a:r>
          </a:p>
          <a:p>
            <a:endParaRPr lang="en-GB" sz="2400" dirty="0"/>
          </a:p>
          <a:p>
            <a:endParaRPr lang="en-GB" sz="2400" dirty="0"/>
          </a:p>
          <a:p>
            <a:pPr marL="0" indent="0">
              <a:buNone/>
            </a:pPr>
            <a:endParaRPr lang="en-GB" sz="2400" dirty="0"/>
          </a:p>
          <a:p>
            <a:pPr marL="0" indent="0">
              <a:buNone/>
            </a:pPr>
            <a:r>
              <a:rPr lang="en-GB" sz="2400" dirty="0"/>
              <a:t>Click on Documents required prior to Enrolment and upload a suitable ID photo as shown in the images on the following slides.</a:t>
            </a:r>
          </a:p>
          <a:p>
            <a:pPr marL="0" indent="0">
              <a:buNone/>
            </a:pPr>
            <a:r>
              <a:rPr lang="en-GB" sz="2400" dirty="0"/>
              <a:t>Many photos taken on your phone or on a digital camera will be too large in terms of file size, if not physical size. </a:t>
            </a:r>
          </a:p>
          <a:p>
            <a:pPr marL="0" indent="0">
              <a:buNone/>
            </a:pPr>
            <a:r>
              <a:rPr lang="en-GB" sz="2400" dirty="0"/>
              <a:t>Please go to </a:t>
            </a:r>
            <a:r>
              <a:rPr lang="en-GB" sz="2400" u="sng" dirty="0">
                <a:hlinkClick r:id="rId2"/>
              </a:rPr>
              <a:t>WebResizer</a:t>
            </a:r>
            <a:r>
              <a:rPr lang="en-GB" sz="2400" dirty="0"/>
              <a:t> to ensure your photo is small enough to be uploaded before you begin. </a:t>
            </a:r>
          </a:p>
          <a:p>
            <a:pPr marL="0" indent="0">
              <a:buNone/>
            </a:pPr>
            <a:endParaRPr lang="en-GB" sz="2400" dirty="0"/>
          </a:p>
        </p:txBody>
      </p:sp>
      <p:pic>
        <p:nvPicPr>
          <p:cNvPr id="11" name="Picture 10" descr="A picture containing screenshot&#10;&#10;Description automatically generated">
            <a:extLst>
              <a:ext uri="{FF2B5EF4-FFF2-40B4-BE49-F238E27FC236}">
                <a16:creationId xmlns:a16="http://schemas.microsoft.com/office/drawing/2014/main" id="{F19D7DCA-93C3-4BEE-B4C8-7687265681F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626" y="1911222"/>
            <a:ext cx="8156549" cy="623134"/>
          </a:xfrm>
          <a:prstGeom prst="rect">
            <a:avLst/>
          </a:prstGeom>
        </p:spPr>
      </p:pic>
      <p:sp>
        <p:nvSpPr>
          <p:cNvPr id="12" name="Right Arrow 31">
            <a:extLst>
              <a:ext uri="{FF2B5EF4-FFF2-40B4-BE49-F238E27FC236}">
                <a16:creationId xmlns:a16="http://schemas.microsoft.com/office/drawing/2014/main" id="{294E5D3B-0554-4E1F-AEA0-C2033C71D57C}"/>
              </a:ext>
            </a:extLst>
          </p:cNvPr>
          <p:cNvSpPr/>
          <p:nvPr/>
        </p:nvSpPr>
        <p:spPr>
          <a:xfrm rot="12066731">
            <a:off x="8087135" y="2284828"/>
            <a:ext cx="756512" cy="499055"/>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397838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FB650-8520-4AF2-99B4-2C10E7AE2C32}"/>
              </a:ext>
            </a:extLst>
          </p:cNvPr>
          <p:cNvSpPr>
            <a:spLocks noGrp="1"/>
          </p:cNvSpPr>
          <p:nvPr>
            <p:ph type="title"/>
          </p:nvPr>
        </p:nvSpPr>
        <p:spPr>
          <a:xfrm>
            <a:off x="367748" y="136525"/>
            <a:ext cx="8229600" cy="1066129"/>
          </a:xfrm>
        </p:spPr>
        <p:txBody>
          <a:bodyPr/>
          <a:lstStyle/>
          <a:p>
            <a:r>
              <a:rPr lang="en-GB" dirty="0">
                <a:effectLst>
                  <a:outerShdw blurRad="38100" dist="38100" dir="2700000" algn="tl">
                    <a:srgbClr val="000000">
                      <a:alpha val="43137"/>
                    </a:srgbClr>
                  </a:outerShdw>
                </a:effectLst>
              </a:rPr>
              <a:t>Web Resizer for ID Photos</a:t>
            </a:r>
          </a:p>
        </p:txBody>
      </p:sp>
      <p:sp>
        <p:nvSpPr>
          <p:cNvPr id="3" name="Content Placeholder 2">
            <a:extLst>
              <a:ext uri="{FF2B5EF4-FFF2-40B4-BE49-F238E27FC236}">
                <a16:creationId xmlns:a16="http://schemas.microsoft.com/office/drawing/2014/main" id="{6FE73C84-B6E9-4200-9C9B-20E83E57CC12}"/>
              </a:ext>
            </a:extLst>
          </p:cNvPr>
          <p:cNvSpPr>
            <a:spLocks noGrp="1"/>
          </p:cNvSpPr>
          <p:nvPr>
            <p:ph idx="1"/>
          </p:nvPr>
        </p:nvSpPr>
        <p:spPr>
          <a:xfrm>
            <a:off x="457200" y="1379488"/>
            <a:ext cx="8229600" cy="3917032"/>
          </a:xfrm>
        </p:spPr>
        <p:txBody>
          <a:bodyPr/>
          <a:lstStyle/>
          <a:p>
            <a:pPr marL="0" indent="0">
              <a:buNone/>
            </a:pPr>
            <a:r>
              <a:rPr lang="en-GB" sz="2800" dirty="0"/>
              <a:t>There is an additional set of slides on how to use the </a:t>
            </a:r>
            <a:r>
              <a:rPr lang="en-GB" sz="2800" dirty="0">
                <a:hlinkClick r:id="rId2"/>
              </a:rPr>
              <a:t>Web Resizer </a:t>
            </a:r>
            <a:r>
              <a:rPr lang="en-GB" sz="2800" dirty="0"/>
              <a:t>online application to prepare your photos to upload to MyTSD. </a:t>
            </a:r>
          </a:p>
          <a:p>
            <a:pPr marL="0" indent="0">
              <a:buNone/>
            </a:pPr>
            <a:endParaRPr lang="en-GB" dirty="0"/>
          </a:p>
        </p:txBody>
      </p:sp>
      <p:sp>
        <p:nvSpPr>
          <p:cNvPr id="4" name="Slide Number Placeholder 3">
            <a:extLst>
              <a:ext uri="{FF2B5EF4-FFF2-40B4-BE49-F238E27FC236}">
                <a16:creationId xmlns:a16="http://schemas.microsoft.com/office/drawing/2014/main" id="{9403BF81-AB96-461B-8FC1-BFA36CDF8984}"/>
              </a:ext>
            </a:extLst>
          </p:cNvPr>
          <p:cNvSpPr>
            <a:spLocks noGrp="1"/>
          </p:cNvSpPr>
          <p:nvPr>
            <p:ph type="sldNum" sz="quarter" idx="12"/>
          </p:nvPr>
        </p:nvSpPr>
        <p:spPr/>
        <p:txBody>
          <a:bodyPr/>
          <a:lstStyle/>
          <a:p>
            <a:pPr>
              <a:defRPr/>
            </a:pPr>
            <a:fld id="{198FFD23-A562-4633-A2B6-B3E5DF7E1AF8}" type="slidenum">
              <a:rPr lang="en-GB" smtClean="0"/>
              <a:pPr>
                <a:defRPr/>
              </a:pPr>
              <a:t>12</a:t>
            </a:fld>
            <a:endParaRPr lang="en-GB"/>
          </a:p>
        </p:txBody>
      </p:sp>
      <p:pic>
        <p:nvPicPr>
          <p:cNvPr id="5" name="Picture 4" descr="A screenshot of a cell phone&#10;&#10;Description automatically generated">
            <a:extLst>
              <a:ext uri="{FF2B5EF4-FFF2-40B4-BE49-F238E27FC236}">
                <a16:creationId xmlns:a16="http://schemas.microsoft.com/office/drawing/2014/main" id="{3DD213C0-77EA-48A6-978A-8A25B68800E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492138" y="2946255"/>
            <a:ext cx="7980819" cy="217922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9341699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EEC45-2844-4B11-9790-5C792A770518}"/>
              </a:ext>
            </a:extLst>
          </p:cNvPr>
          <p:cNvSpPr>
            <a:spLocks noGrp="1"/>
          </p:cNvSpPr>
          <p:nvPr>
            <p:ph type="title"/>
          </p:nvPr>
        </p:nvSpPr>
        <p:spPr>
          <a:xfrm>
            <a:off x="387626" y="136525"/>
            <a:ext cx="8229600" cy="887205"/>
          </a:xfrm>
        </p:spPr>
        <p:txBody>
          <a:bodyPr/>
          <a:lstStyle/>
          <a:p>
            <a:r>
              <a:rPr lang="en-GB" dirty="0">
                <a:effectLst>
                  <a:outerShdw blurRad="38100" dist="38100" dir="2700000" algn="tl">
                    <a:srgbClr val="000000">
                      <a:alpha val="43137"/>
                    </a:srgbClr>
                  </a:outerShdw>
                </a:effectLst>
              </a:rPr>
              <a:t>Photo Upload</a:t>
            </a:r>
          </a:p>
        </p:txBody>
      </p:sp>
      <p:sp>
        <p:nvSpPr>
          <p:cNvPr id="4" name="Slide Number Placeholder 3">
            <a:extLst>
              <a:ext uri="{FF2B5EF4-FFF2-40B4-BE49-F238E27FC236}">
                <a16:creationId xmlns:a16="http://schemas.microsoft.com/office/drawing/2014/main" id="{274524E4-52E5-4688-B7AF-A66E494DBDC4}"/>
              </a:ext>
            </a:extLst>
          </p:cNvPr>
          <p:cNvSpPr>
            <a:spLocks noGrp="1"/>
          </p:cNvSpPr>
          <p:nvPr>
            <p:ph type="sldNum" sz="quarter" idx="12"/>
          </p:nvPr>
        </p:nvSpPr>
        <p:spPr/>
        <p:txBody>
          <a:bodyPr/>
          <a:lstStyle/>
          <a:p>
            <a:pPr>
              <a:defRPr/>
            </a:pPr>
            <a:fld id="{198FFD23-A562-4633-A2B6-B3E5DF7E1AF8}" type="slidenum">
              <a:rPr lang="en-GB" smtClean="0"/>
              <a:pPr>
                <a:defRPr/>
              </a:pPr>
              <a:t>13</a:t>
            </a:fld>
            <a:endParaRPr lang="en-GB"/>
          </a:p>
        </p:txBody>
      </p:sp>
      <p:sp>
        <p:nvSpPr>
          <p:cNvPr id="5" name="Content Placeholder 4">
            <a:extLst>
              <a:ext uri="{FF2B5EF4-FFF2-40B4-BE49-F238E27FC236}">
                <a16:creationId xmlns:a16="http://schemas.microsoft.com/office/drawing/2014/main" id="{73A1B102-4ED7-4BB1-A425-4FC0683834B7}"/>
              </a:ext>
            </a:extLst>
          </p:cNvPr>
          <p:cNvSpPr>
            <a:spLocks noGrp="1"/>
          </p:cNvSpPr>
          <p:nvPr>
            <p:ph idx="1"/>
          </p:nvPr>
        </p:nvSpPr>
        <p:spPr>
          <a:xfrm>
            <a:off x="387626" y="1371600"/>
            <a:ext cx="8378687" cy="3917032"/>
          </a:xfrm>
        </p:spPr>
        <p:txBody>
          <a:bodyPr/>
          <a:lstStyle/>
          <a:p>
            <a:pPr marL="0" indent="0">
              <a:buNone/>
            </a:pPr>
            <a:r>
              <a:rPr lang="en-GB" sz="2400" dirty="0"/>
              <a:t>Once you have a suitably sized photo, you can upload it to MyTSD.</a:t>
            </a:r>
          </a:p>
          <a:p>
            <a:pPr marL="0" indent="0">
              <a:buNone/>
            </a:pPr>
            <a:endParaRPr lang="en-GB" sz="2400" dirty="0"/>
          </a:p>
          <a:p>
            <a:pPr marL="0" indent="0">
              <a:buNone/>
            </a:pPr>
            <a:r>
              <a:rPr lang="en-GB" sz="2400" dirty="0"/>
              <a:t> </a:t>
            </a:r>
          </a:p>
        </p:txBody>
      </p:sp>
      <p:pic>
        <p:nvPicPr>
          <p:cNvPr id="8" name="Picture 7" descr="A screenshot of a social media post&#10;&#10;Description automatically generated">
            <a:extLst>
              <a:ext uri="{FF2B5EF4-FFF2-40B4-BE49-F238E27FC236}">
                <a16:creationId xmlns:a16="http://schemas.microsoft.com/office/drawing/2014/main" id="{B0537DF2-1FFD-45B0-B4BF-1D59FAFB1C9C}"/>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87626" y="2217684"/>
            <a:ext cx="8333027" cy="2723078"/>
          </a:xfrm>
          <a:prstGeom prst="rect">
            <a:avLst/>
          </a:prstGeom>
        </p:spPr>
      </p:pic>
    </p:spTree>
    <p:extLst>
      <p:ext uri="{BB962C8B-B14F-4D97-AF65-F5344CB8AC3E}">
        <p14:creationId xmlns:p14="http://schemas.microsoft.com/office/powerpoint/2010/main" val="612703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74524E4-52E5-4688-B7AF-A66E494DBDC4}"/>
              </a:ext>
            </a:extLst>
          </p:cNvPr>
          <p:cNvSpPr>
            <a:spLocks noGrp="1"/>
          </p:cNvSpPr>
          <p:nvPr>
            <p:ph type="sldNum" sz="quarter" idx="12"/>
          </p:nvPr>
        </p:nvSpPr>
        <p:spPr/>
        <p:txBody>
          <a:bodyPr/>
          <a:lstStyle/>
          <a:p>
            <a:pPr>
              <a:defRPr/>
            </a:pPr>
            <a:fld id="{198FFD23-A562-4633-A2B6-B3E5DF7E1AF8}" type="slidenum">
              <a:rPr lang="en-GB" smtClean="0"/>
              <a:pPr>
                <a:defRPr/>
              </a:pPr>
              <a:t>14</a:t>
            </a:fld>
            <a:endParaRPr lang="en-GB"/>
          </a:p>
        </p:txBody>
      </p:sp>
      <p:sp>
        <p:nvSpPr>
          <p:cNvPr id="5" name="Content Placeholder 4">
            <a:extLst>
              <a:ext uri="{FF2B5EF4-FFF2-40B4-BE49-F238E27FC236}">
                <a16:creationId xmlns:a16="http://schemas.microsoft.com/office/drawing/2014/main" id="{73A1B102-4ED7-4BB1-A425-4FC0683834B7}"/>
              </a:ext>
            </a:extLst>
          </p:cNvPr>
          <p:cNvSpPr>
            <a:spLocks noGrp="1"/>
          </p:cNvSpPr>
          <p:nvPr>
            <p:ph idx="1"/>
          </p:nvPr>
        </p:nvSpPr>
        <p:spPr>
          <a:xfrm>
            <a:off x="387626" y="1371600"/>
            <a:ext cx="8378687" cy="3917032"/>
          </a:xfrm>
        </p:spPr>
        <p:txBody>
          <a:bodyPr/>
          <a:lstStyle/>
          <a:p>
            <a:pPr marL="0" indent="0">
              <a:buNone/>
            </a:pPr>
            <a:endParaRPr lang="en-GB" sz="2400" dirty="0"/>
          </a:p>
          <a:p>
            <a:pPr marL="0" indent="0">
              <a:buNone/>
            </a:pPr>
            <a:r>
              <a:rPr lang="en-GB" sz="2400" dirty="0"/>
              <a:t> </a:t>
            </a:r>
          </a:p>
        </p:txBody>
      </p:sp>
      <p:pic>
        <p:nvPicPr>
          <p:cNvPr id="6" name="Picture 5" descr="A screenshot of a social media post&#10;&#10;Description automatically generated">
            <a:extLst>
              <a:ext uri="{FF2B5EF4-FFF2-40B4-BE49-F238E27FC236}">
                <a16:creationId xmlns:a16="http://schemas.microsoft.com/office/drawing/2014/main" id="{64F471C9-E243-40EC-84F0-6C3BE8D514C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722436" y="136524"/>
            <a:ext cx="7733656" cy="5419449"/>
          </a:xfrm>
          <a:prstGeom prst="rect">
            <a:avLst/>
          </a:prstGeom>
        </p:spPr>
      </p:pic>
    </p:spTree>
    <p:extLst>
      <p:ext uri="{BB962C8B-B14F-4D97-AF65-F5344CB8AC3E}">
        <p14:creationId xmlns:p14="http://schemas.microsoft.com/office/powerpoint/2010/main" val="3766496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C49BB-7BF0-40F3-A7F7-9397093FB582}"/>
              </a:ext>
            </a:extLst>
          </p:cNvPr>
          <p:cNvSpPr>
            <a:spLocks noGrp="1"/>
          </p:cNvSpPr>
          <p:nvPr>
            <p:ph type="title"/>
          </p:nvPr>
        </p:nvSpPr>
        <p:spPr>
          <a:xfrm>
            <a:off x="457200" y="229875"/>
            <a:ext cx="8229600" cy="768971"/>
          </a:xfrm>
        </p:spPr>
        <p:txBody>
          <a:bodyPr/>
          <a:lstStyle/>
          <a:p>
            <a:r>
              <a:rPr lang="en-GB" dirty="0">
                <a:effectLst>
                  <a:outerShdw blurRad="38100" dist="38100" dir="2700000" algn="tl">
                    <a:srgbClr val="000000">
                      <a:alpha val="43137"/>
                    </a:srgbClr>
                  </a:outerShdw>
                </a:effectLst>
              </a:rPr>
              <a:t>Documents Required</a:t>
            </a:r>
            <a:endParaRPr lang="en-GB" dirty="0"/>
          </a:p>
        </p:txBody>
      </p:sp>
      <p:pic>
        <p:nvPicPr>
          <p:cNvPr id="6" name="Content Placeholder 5" descr="A screenshot of a social media post&#10;&#10;Description automatically generated">
            <a:extLst>
              <a:ext uri="{FF2B5EF4-FFF2-40B4-BE49-F238E27FC236}">
                <a16:creationId xmlns:a16="http://schemas.microsoft.com/office/drawing/2014/main" id="{4739BC76-5AF2-4DAD-9FB4-7EB1630B03B5}"/>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547963" y="1326631"/>
            <a:ext cx="8138837" cy="3941108"/>
          </a:xfrm>
          <a:effectLst>
            <a:outerShdw blurRad="50800" dist="38100" dir="5400000" algn="t" rotWithShape="0">
              <a:prstClr val="black">
                <a:alpha val="40000"/>
              </a:prstClr>
            </a:outerShdw>
          </a:effectLst>
        </p:spPr>
      </p:pic>
      <p:sp>
        <p:nvSpPr>
          <p:cNvPr id="4" name="Slide Number Placeholder 3">
            <a:extLst>
              <a:ext uri="{FF2B5EF4-FFF2-40B4-BE49-F238E27FC236}">
                <a16:creationId xmlns:a16="http://schemas.microsoft.com/office/drawing/2014/main" id="{9DFFBDBB-1B55-4450-A844-0680AE7184F0}"/>
              </a:ext>
            </a:extLst>
          </p:cNvPr>
          <p:cNvSpPr>
            <a:spLocks noGrp="1"/>
          </p:cNvSpPr>
          <p:nvPr>
            <p:ph type="sldNum" sz="quarter" idx="12"/>
          </p:nvPr>
        </p:nvSpPr>
        <p:spPr/>
        <p:txBody>
          <a:bodyPr/>
          <a:lstStyle/>
          <a:p>
            <a:pPr>
              <a:defRPr/>
            </a:pPr>
            <a:fld id="{198FFD23-A562-4633-A2B6-B3E5DF7E1AF8}" type="slidenum">
              <a:rPr lang="en-GB" smtClean="0"/>
              <a:pPr>
                <a:defRPr/>
              </a:pPr>
              <a:t>15</a:t>
            </a:fld>
            <a:endParaRPr lang="en-GB"/>
          </a:p>
        </p:txBody>
      </p:sp>
    </p:spTree>
    <p:extLst>
      <p:ext uri="{BB962C8B-B14F-4D97-AF65-F5344CB8AC3E}">
        <p14:creationId xmlns:p14="http://schemas.microsoft.com/office/powerpoint/2010/main" val="13582566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DB47-6A76-44C2-B044-966F318F9F9D}"/>
              </a:ext>
            </a:extLst>
          </p:cNvPr>
          <p:cNvSpPr>
            <a:spLocks noGrp="1"/>
          </p:cNvSpPr>
          <p:nvPr>
            <p:ph type="title"/>
          </p:nvPr>
        </p:nvSpPr>
        <p:spPr>
          <a:xfrm>
            <a:off x="387626" y="7316"/>
            <a:ext cx="8229600" cy="926962"/>
          </a:xfrm>
        </p:spPr>
        <p:txBody>
          <a:bodyPr/>
          <a:lstStyle/>
          <a:p>
            <a:r>
              <a:rPr lang="en-GB" dirty="0">
                <a:effectLst>
                  <a:outerShdw blurRad="38100" dist="38100" dir="2700000" algn="tl">
                    <a:srgbClr val="000000">
                      <a:alpha val="43137"/>
                    </a:srgbClr>
                  </a:outerShdw>
                </a:effectLst>
              </a:rPr>
              <a:t>MyTSD Home Tab</a:t>
            </a:r>
          </a:p>
        </p:txBody>
      </p:sp>
      <p:pic>
        <p:nvPicPr>
          <p:cNvPr id="6" name="Content Placeholder 5" descr="A screenshot of a cell phone&#10;&#10;Description automatically generated">
            <a:extLst>
              <a:ext uri="{FF2B5EF4-FFF2-40B4-BE49-F238E27FC236}">
                <a16:creationId xmlns:a16="http://schemas.microsoft.com/office/drawing/2014/main" id="{4F390FA8-B155-4E40-8886-EC5341AFB7BF}"/>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951526" y="934278"/>
            <a:ext cx="5363674" cy="4724657"/>
          </a:xfrm>
        </p:spPr>
      </p:pic>
      <p:sp>
        <p:nvSpPr>
          <p:cNvPr id="4" name="Slide Number Placeholder 3">
            <a:extLst>
              <a:ext uri="{FF2B5EF4-FFF2-40B4-BE49-F238E27FC236}">
                <a16:creationId xmlns:a16="http://schemas.microsoft.com/office/drawing/2014/main" id="{CC33D7D2-BA70-46FA-BD88-D976E94F1E4C}"/>
              </a:ext>
            </a:extLst>
          </p:cNvPr>
          <p:cNvSpPr>
            <a:spLocks noGrp="1"/>
          </p:cNvSpPr>
          <p:nvPr>
            <p:ph type="sldNum" sz="quarter" idx="12"/>
          </p:nvPr>
        </p:nvSpPr>
        <p:spPr/>
        <p:txBody>
          <a:bodyPr/>
          <a:lstStyle/>
          <a:p>
            <a:pPr>
              <a:defRPr/>
            </a:pPr>
            <a:fld id="{198FFD23-A562-4633-A2B6-B3E5DF7E1AF8}" type="slidenum">
              <a:rPr lang="en-GB" smtClean="0"/>
              <a:pPr>
                <a:defRPr/>
              </a:pPr>
              <a:t>16</a:t>
            </a:fld>
            <a:endParaRPr lang="en-GB"/>
          </a:p>
        </p:txBody>
      </p:sp>
    </p:spTree>
    <p:extLst>
      <p:ext uri="{BB962C8B-B14F-4D97-AF65-F5344CB8AC3E}">
        <p14:creationId xmlns:p14="http://schemas.microsoft.com/office/powerpoint/2010/main" val="387288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DB47-6A76-44C2-B044-966F318F9F9D}"/>
              </a:ext>
            </a:extLst>
          </p:cNvPr>
          <p:cNvSpPr>
            <a:spLocks noGrp="1"/>
          </p:cNvSpPr>
          <p:nvPr>
            <p:ph type="title"/>
          </p:nvPr>
        </p:nvSpPr>
        <p:spPr>
          <a:xfrm>
            <a:off x="387626" y="7316"/>
            <a:ext cx="8229600" cy="926962"/>
          </a:xfrm>
        </p:spPr>
        <p:txBody>
          <a:bodyPr/>
          <a:lstStyle/>
          <a:p>
            <a:r>
              <a:rPr lang="en-GB" dirty="0">
                <a:effectLst>
                  <a:outerShdw blurRad="38100" dist="38100" dir="2700000" algn="tl">
                    <a:srgbClr val="000000">
                      <a:alpha val="43137"/>
                    </a:srgbClr>
                  </a:outerShdw>
                </a:effectLst>
              </a:rPr>
              <a:t>MyTSD Home Tab</a:t>
            </a:r>
          </a:p>
        </p:txBody>
      </p:sp>
      <p:sp>
        <p:nvSpPr>
          <p:cNvPr id="4" name="Slide Number Placeholder 3">
            <a:extLst>
              <a:ext uri="{FF2B5EF4-FFF2-40B4-BE49-F238E27FC236}">
                <a16:creationId xmlns:a16="http://schemas.microsoft.com/office/drawing/2014/main" id="{CC33D7D2-BA70-46FA-BD88-D976E94F1E4C}"/>
              </a:ext>
            </a:extLst>
          </p:cNvPr>
          <p:cNvSpPr>
            <a:spLocks noGrp="1"/>
          </p:cNvSpPr>
          <p:nvPr>
            <p:ph type="sldNum" sz="quarter" idx="12"/>
          </p:nvPr>
        </p:nvSpPr>
        <p:spPr/>
        <p:txBody>
          <a:bodyPr/>
          <a:lstStyle/>
          <a:p>
            <a:pPr>
              <a:defRPr/>
            </a:pPr>
            <a:fld id="{198FFD23-A562-4633-A2B6-B3E5DF7E1AF8}" type="slidenum">
              <a:rPr lang="en-GB" smtClean="0"/>
              <a:pPr>
                <a:defRPr/>
              </a:pPr>
              <a:t>17</a:t>
            </a:fld>
            <a:endParaRPr lang="en-GB"/>
          </a:p>
        </p:txBody>
      </p:sp>
      <p:pic>
        <p:nvPicPr>
          <p:cNvPr id="8" name="Content Placeholder 7" descr="A screenshot of a cell phone&#10;&#10;Description automatically generated">
            <a:extLst>
              <a:ext uri="{FF2B5EF4-FFF2-40B4-BE49-F238E27FC236}">
                <a16:creationId xmlns:a16="http://schemas.microsoft.com/office/drawing/2014/main" id="{CECD11AF-A629-48AA-941F-1933377983E3}"/>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2259706" y="938473"/>
            <a:ext cx="4717564" cy="4640457"/>
          </a:xfrm>
        </p:spPr>
      </p:pic>
    </p:spTree>
    <p:extLst>
      <p:ext uri="{BB962C8B-B14F-4D97-AF65-F5344CB8AC3E}">
        <p14:creationId xmlns:p14="http://schemas.microsoft.com/office/powerpoint/2010/main" val="2324654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2DB47-6A76-44C2-B044-966F318F9F9D}"/>
              </a:ext>
            </a:extLst>
          </p:cNvPr>
          <p:cNvSpPr>
            <a:spLocks noGrp="1"/>
          </p:cNvSpPr>
          <p:nvPr>
            <p:ph type="title"/>
          </p:nvPr>
        </p:nvSpPr>
        <p:spPr>
          <a:xfrm>
            <a:off x="387626" y="7316"/>
            <a:ext cx="8229600" cy="926962"/>
          </a:xfrm>
        </p:spPr>
        <p:txBody>
          <a:bodyPr/>
          <a:lstStyle/>
          <a:p>
            <a:r>
              <a:rPr lang="en-GB" dirty="0">
                <a:effectLst>
                  <a:outerShdw blurRad="38100" dist="38100" dir="2700000" algn="tl">
                    <a:srgbClr val="000000">
                      <a:alpha val="43137"/>
                    </a:srgbClr>
                  </a:outerShdw>
                </a:effectLst>
              </a:rPr>
              <a:t>Council Tax Exemption</a:t>
            </a:r>
          </a:p>
        </p:txBody>
      </p:sp>
      <p:sp>
        <p:nvSpPr>
          <p:cNvPr id="4" name="Slide Number Placeholder 3">
            <a:extLst>
              <a:ext uri="{FF2B5EF4-FFF2-40B4-BE49-F238E27FC236}">
                <a16:creationId xmlns:a16="http://schemas.microsoft.com/office/drawing/2014/main" id="{CC33D7D2-BA70-46FA-BD88-D976E94F1E4C}"/>
              </a:ext>
            </a:extLst>
          </p:cNvPr>
          <p:cNvSpPr>
            <a:spLocks noGrp="1"/>
          </p:cNvSpPr>
          <p:nvPr>
            <p:ph type="sldNum" sz="quarter" idx="12"/>
          </p:nvPr>
        </p:nvSpPr>
        <p:spPr/>
        <p:txBody>
          <a:bodyPr/>
          <a:lstStyle/>
          <a:p>
            <a:pPr>
              <a:defRPr/>
            </a:pPr>
            <a:fld id="{198FFD23-A562-4633-A2B6-B3E5DF7E1AF8}" type="slidenum">
              <a:rPr lang="en-GB" smtClean="0"/>
              <a:pPr>
                <a:defRPr/>
              </a:pPr>
              <a:t>18</a:t>
            </a:fld>
            <a:endParaRPr lang="en-GB"/>
          </a:p>
        </p:txBody>
      </p:sp>
      <p:sp>
        <p:nvSpPr>
          <p:cNvPr id="10" name="Content Placeholder 9">
            <a:extLst>
              <a:ext uri="{FF2B5EF4-FFF2-40B4-BE49-F238E27FC236}">
                <a16:creationId xmlns:a16="http://schemas.microsoft.com/office/drawing/2014/main" id="{F8CA00E3-CBC5-4AD7-B995-364C7E9CE50E}"/>
              </a:ext>
            </a:extLst>
          </p:cNvPr>
          <p:cNvSpPr>
            <a:spLocks noGrp="1"/>
          </p:cNvSpPr>
          <p:nvPr>
            <p:ph idx="1"/>
          </p:nvPr>
        </p:nvSpPr>
        <p:spPr>
          <a:xfrm>
            <a:off x="387626" y="1051561"/>
            <a:ext cx="8229600" cy="3917032"/>
          </a:xfrm>
        </p:spPr>
        <p:txBody>
          <a:bodyPr/>
          <a:lstStyle/>
          <a:p>
            <a:r>
              <a:rPr lang="en-GB" sz="2400" dirty="0"/>
              <a:t>The Enrolment Details tab confirms your enrolment and gives you the option to download confirmation letters to obtain a Student Bank Account and Exemption from Council Tax (Letters box on far right of screen).</a:t>
            </a:r>
          </a:p>
          <a:p>
            <a:endParaRPr lang="en-GB" sz="2400" dirty="0"/>
          </a:p>
          <a:p>
            <a:endParaRPr lang="en-GB" dirty="0"/>
          </a:p>
        </p:txBody>
      </p:sp>
      <p:pic>
        <p:nvPicPr>
          <p:cNvPr id="17" name="Picture 16" descr="A picture containing screenshot&#10;&#10;Description automatically generated">
            <a:extLst>
              <a:ext uri="{FF2B5EF4-FFF2-40B4-BE49-F238E27FC236}">
                <a16:creationId xmlns:a16="http://schemas.microsoft.com/office/drawing/2014/main" id="{95511167-F222-47B2-862E-02B252D852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642" y="2681493"/>
            <a:ext cx="8156549" cy="623134"/>
          </a:xfrm>
          <a:prstGeom prst="rect">
            <a:avLst/>
          </a:prstGeom>
        </p:spPr>
      </p:pic>
      <p:sp>
        <p:nvSpPr>
          <p:cNvPr id="13" name="Rectangle 12">
            <a:extLst>
              <a:ext uri="{FF2B5EF4-FFF2-40B4-BE49-F238E27FC236}">
                <a16:creationId xmlns:a16="http://schemas.microsoft.com/office/drawing/2014/main" id="{84C6364A-721B-42C1-B7FD-33DA993AF96D}"/>
              </a:ext>
            </a:extLst>
          </p:cNvPr>
          <p:cNvSpPr/>
          <p:nvPr/>
        </p:nvSpPr>
        <p:spPr>
          <a:xfrm>
            <a:off x="4081507" y="2742732"/>
            <a:ext cx="1510747" cy="50065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ight Arrow 31">
            <a:extLst>
              <a:ext uri="{FF2B5EF4-FFF2-40B4-BE49-F238E27FC236}">
                <a16:creationId xmlns:a16="http://schemas.microsoft.com/office/drawing/2014/main" id="{0EB60ADA-35AE-4D4F-A19B-CDC9EBE6EF8B}"/>
              </a:ext>
            </a:extLst>
          </p:cNvPr>
          <p:cNvSpPr/>
          <p:nvPr/>
        </p:nvSpPr>
        <p:spPr>
          <a:xfrm rot="12066731">
            <a:off x="5213998" y="3149219"/>
            <a:ext cx="756512" cy="499055"/>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pic>
        <p:nvPicPr>
          <p:cNvPr id="18" name="Picture 17" descr="A screenshot of a cell phone&#10;&#10;Description automatically generated">
            <a:extLst>
              <a:ext uri="{FF2B5EF4-FFF2-40B4-BE49-F238E27FC236}">
                <a16:creationId xmlns:a16="http://schemas.microsoft.com/office/drawing/2014/main" id="{0D79BC03-31AF-4141-8D60-ED71203C1D13}"/>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2766104" y="3764812"/>
            <a:ext cx="3356400" cy="1810810"/>
          </a:xfrm>
          <a:prstGeom prst="rect">
            <a:avLst/>
          </a:prstGeom>
        </p:spPr>
      </p:pic>
      <p:sp>
        <p:nvSpPr>
          <p:cNvPr id="22" name="Rectangle 21">
            <a:extLst>
              <a:ext uri="{FF2B5EF4-FFF2-40B4-BE49-F238E27FC236}">
                <a16:creationId xmlns:a16="http://schemas.microsoft.com/office/drawing/2014/main" id="{F711589F-956A-43ED-8E64-01960256E710}"/>
              </a:ext>
            </a:extLst>
          </p:cNvPr>
          <p:cNvSpPr/>
          <p:nvPr/>
        </p:nvSpPr>
        <p:spPr>
          <a:xfrm>
            <a:off x="2933557" y="4460540"/>
            <a:ext cx="2781443" cy="474019"/>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31">
            <a:extLst>
              <a:ext uri="{FF2B5EF4-FFF2-40B4-BE49-F238E27FC236}">
                <a16:creationId xmlns:a16="http://schemas.microsoft.com/office/drawing/2014/main" id="{63D1601B-68AB-4943-83C0-1BA6263CECD1}"/>
              </a:ext>
            </a:extLst>
          </p:cNvPr>
          <p:cNvSpPr/>
          <p:nvPr/>
        </p:nvSpPr>
        <p:spPr>
          <a:xfrm rot="12066731">
            <a:off x="5644091" y="4471783"/>
            <a:ext cx="756512" cy="499055"/>
          </a:xfrm>
          <a:prstGeom prst="rightArrow">
            <a:avLst/>
          </a:prstGeom>
          <a:solidFill>
            <a:sysClr val="windowText" lastClr="000000"/>
          </a:solidFill>
          <a:ln w="38100" cap="flat" cmpd="sng" algn="ctr">
            <a:solidFill>
              <a:srgbClr val="FF0000"/>
            </a:solidFill>
            <a:prstDash val="solid"/>
            <a:miter lim="800000"/>
          </a:ln>
          <a:effectLst>
            <a:outerShdw blurRad="50800" dist="38100" dir="5400000" algn="t" rotWithShape="0">
              <a:prstClr val="black">
                <a:alpha val="40000"/>
              </a:prstClr>
            </a:outerShdw>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07000"/>
              </a:lnSpc>
              <a:spcAft>
                <a:spcPts val="80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19772992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E9B2-6716-4E57-ADFA-22C0B27490C5}"/>
              </a:ext>
            </a:extLst>
          </p:cNvPr>
          <p:cNvSpPr>
            <a:spLocks noGrp="1"/>
          </p:cNvSpPr>
          <p:nvPr>
            <p:ph type="title"/>
          </p:nvPr>
        </p:nvSpPr>
        <p:spPr>
          <a:xfrm>
            <a:off x="357809" y="24943"/>
            <a:ext cx="8229600" cy="1143000"/>
          </a:xfrm>
        </p:spPr>
        <p:txBody>
          <a:bodyPr/>
          <a:lstStyle/>
          <a:p>
            <a:r>
              <a:rPr lang="en-GB" sz="4800" dirty="0">
                <a:effectLst>
                  <a:outerShdw blurRad="38100" dist="38100" dir="2700000" algn="tl">
                    <a:srgbClr val="000000">
                      <a:alpha val="43137"/>
                    </a:srgbClr>
                  </a:outerShdw>
                </a:effectLst>
              </a:rPr>
              <a:t>HWB</a:t>
            </a:r>
          </a:p>
        </p:txBody>
      </p:sp>
      <p:sp>
        <p:nvSpPr>
          <p:cNvPr id="3" name="Content Placeholder 2">
            <a:extLst>
              <a:ext uri="{FF2B5EF4-FFF2-40B4-BE49-F238E27FC236}">
                <a16:creationId xmlns:a16="http://schemas.microsoft.com/office/drawing/2014/main" id="{67F6C30F-769D-4465-9A82-029E95445378}"/>
              </a:ext>
            </a:extLst>
          </p:cNvPr>
          <p:cNvSpPr>
            <a:spLocks noGrp="1"/>
          </p:cNvSpPr>
          <p:nvPr>
            <p:ph idx="1"/>
          </p:nvPr>
        </p:nvSpPr>
        <p:spPr>
          <a:xfrm>
            <a:off x="357809" y="1043800"/>
            <a:ext cx="8229600" cy="3917032"/>
          </a:xfrm>
        </p:spPr>
        <p:txBody>
          <a:bodyPr/>
          <a:lstStyle/>
          <a:p>
            <a:pPr marL="0" indent="0">
              <a:buNone/>
            </a:pPr>
            <a:r>
              <a:rPr lang="en-GB" sz="2400" dirty="0"/>
              <a:t>Once you have fully enrolled on your course of study, you will be able to use the </a:t>
            </a:r>
            <a:r>
              <a:rPr lang="en-GB" sz="2400" b="1" dirty="0"/>
              <a:t>Hwb Student portal </a:t>
            </a:r>
            <a:r>
              <a:rPr lang="en-GB" sz="2400" dirty="0"/>
              <a:t>to access MyTSD and all other university services via the relevant tiles. Go back to Quick Links and click on the </a:t>
            </a:r>
            <a:r>
              <a:rPr lang="en-GB" sz="2400" b="1" dirty="0"/>
              <a:t>STUDENT HUB </a:t>
            </a:r>
            <a:r>
              <a:rPr lang="en-GB" sz="2400" dirty="0"/>
              <a:t>(</a:t>
            </a:r>
            <a:r>
              <a:rPr lang="en-GB" sz="2400" b="1" dirty="0"/>
              <a:t>HWB) </a:t>
            </a:r>
            <a:r>
              <a:rPr lang="en-GB" sz="2400" dirty="0"/>
              <a:t>tile.</a:t>
            </a:r>
          </a:p>
          <a:p>
            <a:pPr marL="0" indent="0">
              <a:buNone/>
            </a:pPr>
            <a:endParaRPr lang="en-GB" sz="2400" dirty="0"/>
          </a:p>
          <a:p>
            <a:endParaRPr lang="en-GB" dirty="0"/>
          </a:p>
        </p:txBody>
      </p:sp>
      <p:sp>
        <p:nvSpPr>
          <p:cNvPr id="4" name="Slide Number Placeholder 3">
            <a:extLst>
              <a:ext uri="{FF2B5EF4-FFF2-40B4-BE49-F238E27FC236}">
                <a16:creationId xmlns:a16="http://schemas.microsoft.com/office/drawing/2014/main" id="{43696DFA-5472-4A95-BEE6-CFA5DE05A6D8}"/>
              </a:ext>
            </a:extLst>
          </p:cNvPr>
          <p:cNvSpPr>
            <a:spLocks noGrp="1"/>
          </p:cNvSpPr>
          <p:nvPr>
            <p:ph type="sldNum" sz="quarter" idx="12"/>
          </p:nvPr>
        </p:nvSpPr>
        <p:spPr/>
        <p:txBody>
          <a:bodyPr/>
          <a:lstStyle/>
          <a:p>
            <a:pPr>
              <a:defRPr/>
            </a:pPr>
            <a:fld id="{198FFD23-A562-4633-A2B6-B3E5DF7E1AF8}" type="slidenum">
              <a:rPr lang="en-GB" smtClean="0"/>
              <a:pPr>
                <a:defRPr/>
              </a:pPr>
              <a:t>19</a:t>
            </a:fld>
            <a:endParaRPr lang="en-GB"/>
          </a:p>
        </p:txBody>
      </p:sp>
      <p:pic>
        <p:nvPicPr>
          <p:cNvPr id="7" name="Picture 6" descr="A close up of a sign&#10;&#10;Description automatically generated">
            <a:extLst>
              <a:ext uri="{FF2B5EF4-FFF2-40B4-BE49-F238E27FC236}">
                <a16:creationId xmlns:a16="http://schemas.microsoft.com/office/drawing/2014/main" id="{15178BC6-0FF4-43BE-B288-1A67B85FDC20}"/>
              </a:ext>
            </a:extLst>
          </p:cNvPr>
          <p:cNvPicPr/>
          <p:nvPr/>
        </p:nvPicPr>
        <p:blipFill>
          <a:blip r:embed="rId2">
            <a:extLst>
              <a:ext uri="{28A0092B-C50C-407E-A947-70E740481C1C}">
                <a14:useLocalDpi xmlns:a14="http://schemas.microsoft.com/office/drawing/2010/main" val="0"/>
              </a:ext>
            </a:extLst>
          </a:blip>
          <a:stretch>
            <a:fillRect/>
          </a:stretch>
        </p:blipFill>
        <p:spPr>
          <a:xfrm>
            <a:off x="3139109" y="2720174"/>
            <a:ext cx="2667000" cy="26898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6779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387626" y="56234"/>
            <a:ext cx="8229600" cy="868105"/>
          </a:xfrm>
        </p:spPr>
        <p:txBody>
          <a:bodyPr/>
          <a:lstStyle/>
          <a:p>
            <a:r>
              <a:rPr lang="en-GB" dirty="0">
                <a:effectLst>
                  <a:outerShdw blurRad="38100" dist="38100" dir="2700000" algn="tl">
                    <a:srgbClr val="000000">
                      <a:alpha val="43137"/>
                    </a:srgbClr>
                  </a:outerShdw>
                </a:effectLst>
              </a:rPr>
              <a:t>Login to Office 365</a:t>
            </a:r>
          </a:p>
        </p:txBody>
      </p:sp>
      <p:sp>
        <p:nvSpPr>
          <p:cNvPr id="3" name="Content Placeholder 2">
            <a:extLst>
              <a:ext uri="{FF2B5EF4-FFF2-40B4-BE49-F238E27FC236}">
                <a16:creationId xmlns:a16="http://schemas.microsoft.com/office/drawing/2014/main" id="{DE770FA3-2B80-4DBA-B5C0-BFF8B1D8FE7F}"/>
              </a:ext>
            </a:extLst>
          </p:cNvPr>
          <p:cNvSpPr>
            <a:spLocks noGrp="1"/>
          </p:cNvSpPr>
          <p:nvPr>
            <p:ph idx="1"/>
          </p:nvPr>
        </p:nvSpPr>
        <p:spPr>
          <a:xfrm>
            <a:off x="437322" y="924339"/>
            <a:ext cx="8229600" cy="4353339"/>
          </a:xfrm>
        </p:spPr>
        <p:txBody>
          <a:bodyPr/>
          <a:lstStyle/>
          <a:p>
            <a:r>
              <a:rPr lang="en-GB" sz="2400" dirty="0"/>
              <a:t>To access the </a:t>
            </a:r>
            <a:r>
              <a:rPr lang="en-GB" sz="2400" b="1" dirty="0"/>
              <a:t>HWB</a:t>
            </a:r>
            <a:r>
              <a:rPr lang="en-GB" sz="2400" dirty="0"/>
              <a:t> you will now be required to login with your </a:t>
            </a:r>
            <a:r>
              <a:rPr lang="en-GB" sz="2400" b="1" dirty="0"/>
              <a:t>full student email address </a:t>
            </a:r>
            <a:r>
              <a:rPr lang="en-GB" sz="2400" dirty="0"/>
              <a:t>instead of just your username (student number) which you use for MyTSD and Moodle. </a:t>
            </a:r>
          </a:p>
          <a:p>
            <a:r>
              <a:rPr lang="en-GB" sz="2400" dirty="0"/>
              <a:t>Your student email address (not your personal email!) is </a:t>
            </a:r>
            <a:r>
              <a:rPr lang="en-GB" sz="2400" b="1" dirty="0"/>
              <a:t>yourstudentnumber@student.uwtsd.ac.uk</a:t>
            </a:r>
          </a:p>
          <a:p>
            <a:r>
              <a:rPr lang="en-GB" sz="2400" dirty="0"/>
              <a:t>Example </a:t>
            </a:r>
            <a:r>
              <a:rPr lang="en-GB" sz="2400" dirty="0">
                <a:hlinkClick r:id="rId2"/>
              </a:rPr>
              <a:t>1234567@student.uwtsd.ac.uk</a:t>
            </a:r>
            <a:r>
              <a:rPr lang="en-GB" sz="2400" dirty="0"/>
              <a:t> (change 1234567 to your own student number obviously) </a:t>
            </a:r>
            <a:r>
              <a:rPr lang="en-GB" sz="2400" dirty="0">
                <a:sym typeface="Wingdings" panose="05000000000000000000" pitchFamily="2" charset="2"/>
              </a:rPr>
              <a:t></a:t>
            </a:r>
            <a:endParaRPr lang="en-GB" sz="2400" dirty="0"/>
          </a:p>
          <a:p>
            <a:r>
              <a:rPr lang="en-GB" sz="2400" dirty="0"/>
              <a:t>Confusingly(!) the password you were given in the format of </a:t>
            </a:r>
            <a:r>
              <a:rPr lang="en-GB" sz="2400" b="1" dirty="0"/>
              <a:t>dob12.03.45</a:t>
            </a:r>
            <a:r>
              <a:rPr lang="en-GB" sz="2400" dirty="0"/>
              <a:t> (this will be your own date of birth, but be careful where you put the dots) will work with both your email address and your username (and if you reset it using the password portal, that should work for both logins too). </a:t>
            </a:r>
          </a:p>
        </p:txBody>
      </p:sp>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20</a:t>
            </a:fld>
            <a:endParaRPr lang="en-GB"/>
          </a:p>
        </p:txBody>
      </p:sp>
    </p:spTree>
    <p:extLst>
      <p:ext uri="{BB962C8B-B14F-4D97-AF65-F5344CB8AC3E}">
        <p14:creationId xmlns:p14="http://schemas.microsoft.com/office/powerpoint/2010/main" val="4981013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387626" y="56234"/>
            <a:ext cx="8229600" cy="868105"/>
          </a:xfrm>
        </p:spPr>
        <p:txBody>
          <a:bodyPr/>
          <a:lstStyle/>
          <a:p>
            <a:r>
              <a:rPr lang="en-GB" dirty="0">
                <a:effectLst>
                  <a:outerShdw blurRad="38100" dist="38100" dir="2700000" algn="tl">
                    <a:srgbClr val="000000">
                      <a:alpha val="43137"/>
                    </a:srgbClr>
                  </a:outerShdw>
                </a:effectLst>
              </a:rPr>
              <a:t>Login to Office 365</a:t>
            </a:r>
          </a:p>
        </p:txBody>
      </p:sp>
      <p:pic>
        <p:nvPicPr>
          <p:cNvPr id="6" name="Content Placeholder 5" descr="A screenshot of a cell phone&#10;&#10;Description automatically generated">
            <a:extLst>
              <a:ext uri="{FF2B5EF4-FFF2-40B4-BE49-F238E27FC236}">
                <a16:creationId xmlns:a16="http://schemas.microsoft.com/office/drawing/2014/main" id="{2AE125A5-0330-4FDC-9317-52BCB2B642E7}"/>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2623517" y="924339"/>
            <a:ext cx="3631642" cy="4651927"/>
          </a:xfrm>
          <a:effectLst>
            <a:outerShdw blurRad="50800" dist="38100" dir="5400000" algn="t" rotWithShape="0">
              <a:prstClr val="black">
                <a:alpha val="40000"/>
              </a:prstClr>
            </a:outerShdw>
          </a:effectLst>
        </p:spPr>
      </p:pic>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21</a:t>
            </a:fld>
            <a:endParaRPr lang="en-GB"/>
          </a:p>
        </p:txBody>
      </p:sp>
    </p:spTree>
    <p:extLst>
      <p:ext uri="{BB962C8B-B14F-4D97-AF65-F5344CB8AC3E}">
        <p14:creationId xmlns:p14="http://schemas.microsoft.com/office/powerpoint/2010/main" val="1801345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1ED0-04EB-4142-9A59-1B8943B032E8}"/>
              </a:ext>
            </a:extLst>
          </p:cNvPr>
          <p:cNvSpPr>
            <a:spLocks noGrp="1"/>
          </p:cNvSpPr>
          <p:nvPr>
            <p:ph type="title"/>
          </p:nvPr>
        </p:nvSpPr>
        <p:spPr>
          <a:xfrm>
            <a:off x="357808" y="114024"/>
            <a:ext cx="8229600" cy="926962"/>
          </a:xfrm>
        </p:spPr>
        <p:txBody>
          <a:bodyPr/>
          <a:lstStyle/>
          <a:p>
            <a:r>
              <a:rPr lang="en-GB" dirty="0">
                <a:effectLst>
                  <a:outerShdw blurRad="38100" dist="38100" dir="2700000" algn="tl">
                    <a:srgbClr val="000000">
                      <a:alpha val="43137"/>
                    </a:srgbClr>
                  </a:outerShdw>
                </a:effectLst>
              </a:rPr>
              <a:t>Password Problems</a:t>
            </a:r>
          </a:p>
        </p:txBody>
      </p:sp>
      <p:sp>
        <p:nvSpPr>
          <p:cNvPr id="3" name="Content Placeholder 2">
            <a:extLst>
              <a:ext uri="{FF2B5EF4-FFF2-40B4-BE49-F238E27FC236}">
                <a16:creationId xmlns:a16="http://schemas.microsoft.com/office/drawing/2014/main" id="{ECE94EE3-20FC-4372-AFED-CDE60609B7E9}"/>
              </a:ext>
            </a:extLst>
          </p:cNvPr>
          <p:cNvSpPr>
            <a:spLocks noGrp="1"/>
          </p:cNvSpPr>
          <p:nvPr>
            <p:ph idx="1"/>
          </p:nvPr>
        </p:nvSpPr>
        <p:spPr>
          <a:xfrm>
            <a:off x="457200" y="1162880"/>
            <a:ext cx="8229600" cy="4214190"/>
          </a:xfrm>
        </p:spPr>
        <p:txBody>
          <a:bodyPr/>
          <a:lstStyle/>
          <a:p>
            <a:pPr marL="0" indent="0">
              <a:buNone/>
            </a:pPr>
            <a:r>
              <a:rPr lang="en-GB" dirty="0"/>
              <a:t>Again, if you have trouble logging in to MyDay, </a:t>
            </a:r>
            <a:r>
              <a:rPr lang="en-GB" b="1" dirty="0"/>
              <a:t>IT</a:t>
            </a:r>
            <a:r>
              <a:rPr lang="en-GB" dirty="0"/>
              <a:t> is your friend. </a:t>
            </a:r>
          </a:p>
          <a:p>
            <a:pPr marL="0" indent="0">
              <a:buNone/>
            </a:pPr>
            <a:r>
              <a:rPr lang="en-GB" dirty="0"/>
              <a:t>Call: </a:t>
            </a:r>
            <a:r>
              <a:rPr lang="en-GB" b="1" dirty="0"/>
              <a:t>IT</a:t>
            </a:r>
            <a:r>
              <a:rPr lang="en-GB" dirty="0"/>
              <a:t> on 0300 500 5055  (24/7)</a:t>
            </a:r>
          </a:p>
          <a:p>
            <a:pPr marL="0" indent="0">
              <a:buNone/>
            </a:pPr>
            <a:r>
              <a:rPr lang="en-GB" dirty="0"/>
              <a:t>Email: ITServiceDesk@uwtsd.ac.uk</a:t>
            </a:r>
          </a:p>
          <a:p>
            <a:pPr marL="0" indent="0">
              <a:buNone/>
            </a:pPr>
            <a:endParaRPr lang="en-GB" dirty="0"/>
          </a:p>
        </p:txBody>
      </p:sp>
      <p:sp>
        <p:nvSpPr>
          <p:cNvPr id="4" name="Slide Number Placeholder 3">
            <a:extLst>
              <a:ext uri="{FF2B5EF4-FFF2-40B4-BE49-F238E27FC236}">
                <a16:creationId xmlns:a16="http://schemas.microsoft.com/office/drawing/2014/main" id="{3E3EDFB2-607F-4ADA-BCE9-3AD3DB7F3021}"/>
              </a:ext>
            </a:extLst>
          </p:cNvPr>
          <p:cNvSpPr>
            <a:spLocks noGrp="1"/>
          </p:cNvSpPr>
          <p:nvPr>
            <p:ph type="sldNum" sz="quarter" idx="12"/>
          </p:nvPr>
        </p:nvSpPr>
        <p:spPr/>
        <p:txBody>
          <a:bodyPr/>
          <a:lstStyle/>
          <a:p>
            <a:pPr>
              <a:defRPr/>
            </a:pPr>
            <a:fld id="{198FFD23-A562-4633-A2B6-B3E5DF7E1AF8}" type="slidenum">
              <a:rPr lang="en-GB" smtClean="0"/>
              <a:pPr>
                <a:defRPr/>
              </a:pPr>
              <a:t>22</a:t>
            </a:fld>
            <a:endParaRPr lang="en-GB"/>
          </a:p>
        </p:txBody>
      </p:sp>
      <p:pic>
        <p:nvPicPr>
          <p:cNvPr id="6" name="Picture 5" descr="A close up of a logo&#10;&#10;Description automatically generated">
            <a:hlinkClick r:id="rId2"/>
            <a:extLst>
              <a:ext uri="{FF2B5EF4-FFF2-40B4-BE49-F238E27FC236}">
                <a16:creationId xmlns:a16="http://schemas.microsoft.com/office/drawing/2014/main" id="{B84448BF-FA10-490C-980D-6152A6727F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5825" y="3715766"/>
            <a:ext cx="5593565" cy="1661304"/>
          </a:xfrm>
          <a:prstGeom prst="rect">
            <a:avLst/>
          </a:prstGeom>
        </p:spPr>
      </p:pic>
    </p:spTree>
    <p:extLst>
      <p:ext uri="{BB962C8B-B14F-4D97-AF65-F5344CB8AC3E}">
        <p14:creationId xmlns:p14="http://schemas.microsoft.com/office/powerpoint/2010/main" val="2217503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387626" y="56234"/>
            <a:ext cx="8229600" cy="868105"/>
          </a:xfrm>
        </p:spPr>
        <p:txBody>
          <a:bodyPr/>
          <a:lstStyle/>
          <a:p>
            <a:r>
              <a:rPr lang="en-GB" dirty="0">
                <a:effectLst>
                  <a:outerShdw blurRad="38100" dist="38100" dir="2700000" algn="tl">
                    <a:srgbClr val="000000">
                      <a:alpha val="43137"/>
                    </a:srgbClr>
                  </a:outerShdw>
                </a:effectLst>
              </a:rPr>
              <a:t>Hwb Student Portal</a:t>
            </a:r>
          </a:p>
        </p:txBody>
      </p:sp>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23</a:t>
            </a:fld>
            <a:endParaRPr lang="en-GB"/>
          </a:p>
        </p:txBody>
      </p:sp>
      <p:pic>
        <p:nvPicPr>
          <p:cNvPr id="6" name="Content Placeholder 5">
            <a:extLst>
              <a:ext uri="{FF2B5EF4-FFF2-40B4-BE49-F238E27FC236}">
                <a16:creationId xmlns:a16="http://schemas.microsoft.com/office/drawing/2014/main" id="{0A526EFD-3DFC-44B5-B754-9F4A6292F715}"/>
              </a:ext>
            </a:extLst>
          </p:cNvPr>
          <p:cNvPicPr>
            <a:picLocks noGrp="1"/>
          </p:cNvPicPr>
          <p:nvPr>
            <p:ph idx="1"/>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109335" y="1015781"/>
            <a:ext cx="7060630" cy="437122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8011225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278295" y="248467"/>
            <a:ext cx="8229600" cy="612659"/>
          </a:xfrm>
        </p:spPr>
        <p:txBody>
          <a:bodyPr/>
          <a:lstStyle/>
          <a:p>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Personalise your Hwb </a:t>
            </a:r>
            <a:br>
              <a:rPr lang="en-GB"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24</a:t>
            </a:fld>
            <a:endParaRPr lang="en-GB"/>
          </a:p>
        </p:txBody>
      </p:sp>
      <p:pic>
        <p:nvPicPr>
          <p:cNvPr id="6" name="Content Placeholder 5" descr="A screenshot of a cell phone&#10;&#10;Description automatically generated">
            <a:extLst>
              <a:ext uri="{FF2B5EF4-FFF2-40B4-BE49-F238E27FC236}">
                <a16:creationId xmlns:a16="http://schemas.microsoft.com/office/drawing/2014/main" id="{B95E540A-381C-412C-9F33-7F9A10885436}"/>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133816" y="1033669"/>
            <a:ext cx="6876368" cy="452613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985152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278295" y="248467"/>
            <a:ext cx="8229600" cy="612659"/>
          </a:xfrm>
        </p:spPr>
        <p:txBody>
          <a:bodyPr/>
          <a:lstStyle/>
          <a:p>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The Hwb Mobile App</a:t>
            </a:r>
            <a:br>
              <a:rPr lang="en-GB"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25</a:t>
            </a:fld>
            <a:endParaRPr lang="en-GB"/>
          </a:p>
        </p:txBody>
      </p:sp>
      <p:sp>
        <p:nvSpPr>
          <p:cNvPr id="5" name="Content Placeholder 4">
            <a:extLst>
              <a:ext uri="{FF2B5EF4-FFF2-40B4-BE49-F238E27FC236}">
                <a16:creationId xmlns:a16="http://schemas.microsoft.com/office/drawing/2014/main" id="{5444A22E-A2BE-405F-BC6C-83670940A212}"/>
              </a:ext>
            </a:extLst>
          </p:cNvPr>
          <p:cNvSpPr>
            <a:spLocks noGrp="1"/>
          </p:cNvSpPr>
          <p:nvPr>
            <p:ph idx="1"/>
          </p:nvPr>
        </p:nvSpPr>
        <p:spPr>
          <a:xfrm>
            <a:off x="457200" y="1349037"/>
            <a:ext cx="4114800" cy="3794462"/>
          </a:xfrm>
        </p:spPr>
        <p:txBody>
          <a:bodyPr/>
          <a:lstStyle/>
          <a:p>
            <a:pPr marL="0" indent="0">
              <a:buNone/>
            </a:pPr>
            <a:r>
              <a:rPr lang="en-GB" sz="2400" dirty="0"/>
              <a:t>You will also be able to download the UWTSD Hwb app to your phone or tablet if you wish.</a:t>
            </a:r>
          </a:p>
          <a:p>
            <a:pPr marL="0" indent="0">
              <a:buNone/>
            </a:pPr>
            <a:r>
              <a:rPr lang="en-GB" sz="2400" dirty="0"/>
              <a:t>Get it from your Mobile Provider’s App Store. </a:t>
            </a:r>
          </a:p>
          <a:p>
            <a:pPr marL="0" indent="0">
              <a:buNone/>
            </a:pPr>
            <a:r>
              <a:rPr lang="en-GB" sz="2400" dirty="0"/>
              <a:t>Remember your myday login is your student email address:</a:t>
            </a:r>
          </a:p>
          <a:p>
            <a:pPr marL="0" indent="0">
              <a:buNone/>
            </a:pPr>
            <a:r>
              <a:rPr lang="en-GB" sz="1600" b="1" dirty="0">
                <a:solidFill>
                  <a:srgbClr val="FF0000"/>
                </a:solidFill>
              </a:rPr>
              <a:t>yourstudentnumber@student.uwtsd.ac.uk</a:t>
            </a:r>
          </a:p>
          <a:p>
            <a:pPr marL="0" indent="0">
              <a:buNone/>
            </a:pPr>
            <a:endParaRPr lang="en-GB" sz="2400" dirty="0"/>
          </a:p>
          <a:p>
            <a:pPr marL="0" indent="0">
              <a:buNone/>
            </a:pPr>
            <a:endParaRPr lang="en-GB" dirty="0"/>
          </a:p>
        </p:txBody>
      </p:sp>
      <p:pic>
        <p:nvPicPr>
          <p:cNvPr id="6" name="Picture 5" descr="A screenshot of a cell phone&#10;&#10;Description automatically generated">
            <a:extLst>
              <a:ext uri="{FF2B5EF4-FFF2-40B4-BE49-F238E27FC236}">
                <a16:creationId xmlns:a16="http://schemas.microsoft.com/office/drawing/2014/main" id="{8DE5D410-034D-4730-B032-F8979C59DBD4}"/>
              </a:ext>
            </a:extLst>
          </p:cNvPr>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4836159" y="1427812"/>
            <a:ext cx="3363624" cy="34821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46678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278295" y="248467"/>
            <a:ext cx="8229600" cy="612659"/>
          </a:xfrm>
        </p:spPr>
        <p:txBody>
          <a:bodyPr/>
          <a:lstStyle/>
          <a:p>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Moodle Mobile App</a:t>
            </a:r>
            <a:br>
              <a:rPr lang="en-GB"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26</a:t>
            </a:fld>
            <a:endParaRPr lang="en-GB"/>
          </a:p>
        </p:txBody>
      </p:sp>
      <p:sp>
        <p:nvSpPr>
          <p:cNvPr id="5" name="Content Placeholder 4">
            <a:extLst>
              <a:ext uri="{FF2B5EF4-FFF2-40B4-BE49-F238E27FC236}">
                <a16:creationId xmlns:a16="http://schemas.microsoft.com/office/drawing/2014/main" id="{5444A22E-A2BE-405F-BC6C-83670940A212}"/>
              </a:ext>
            </a:extLst>
          </p:cNvPr>
          <p:cNvSpPr>
            <a:spLocks noGrp="1"/>
          </p:cNvSpPr>
          <p:nvPr>
            <p:ph idx="1"/>
          </p:nvPr>
        </p:nvSpPr>
        <p:spPr>
          <a:xfrm>
            <a:off x="596348" y="1808923"/>
            <a:ext cx="3269974" cy="2792894"/>
          </a:xfrm>
        </p:spPr>
        <p:txBody>
          <a:bodyPr/>
          <a:lstStyle/>
          <a:p>
            <a:pPr marL="0" indent="0">
              <a:buNone/>
            </a:pPr>
            <a:r>
              <a:rPr lang="en-GB" sz="2400" dirty="0"/>
              <a:t>You will also be able to download the Moodle Mobile app to your phone or tablet if you wish.</a:t>
            </a:r>
          </a:p>
          <a:p>
            <a:pPr marL="0" indent="0">
              <a:buNone/>
            </a:pPr>
            <a:r>
              <a:rPr lang="en-GB" sz="2400" dirty="0"/>
              <a:t>Get it from your Mobile Provider’s App Store. </a:t>
            </a:r>
          </a:p>
          <a:p>
            <a:pPr marL="0" indent="0">
              <a:buNone/>
            </a:pPr>
            <a:endParaRPr lang="en-GB" dirty="0"/>
          </a:p>
        </p:txBody>
      </p:sp>
      <p:pic>
        <p:nvPicPr>
          <p:cNvPr id="6" name="Picture 5" descr="A screenshot of a cell phone&#10;&#10;Description automatically generated">
            <a:extLst>
              <a:ext uri="{FF2B5EF4-FFF2-40B4-BE49-F238E27FC236}">
                <a16:creationId xmlns:a16="http://schemas.microsoft.com/office/drawing/2014/main" id="{701ADD03-DB22-42DC-9E7E-4D9047C7F4FE}"/>
              </a:ext>
            </a:extLst>
          </p:cNvPr>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4185340" y="972240"/>
            <a:ext cx="3994564" cy="4594636"/>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3675222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C7D7-5D98-4F65-9146-0A95B228B926}"/>
              </a:ext>
            </a:extLst>
          </p:cNvPr>
          <p:cNvSpPr>
            <a:spLocks noGrp="1"/>
          </p:cNvSpPr>
          <p:nvPr>
            <p:ph type="title"/>
          </p:nvPr>
        </p:nvSpPr>
        <p:spPr>
          <a:xfrm>
            <a:off x="278296" y="136525"/>
            <a:ext cx="8229600" cy="857388"/>
          </a:xfrm>
        </p:spPr>
        <p:txBody>
          <a:bodyPr/>
          <a:lstStyle/>
          <a:p>
            <a:r>
              <a:rPr lang="en-GB" dirty="0">
                <a:effectLst>
                  <a:outerShdw blurRad="38100" dist="38100" dir="2700000" algn="tl">
                    <a:srgbClr val="000000">
                      <a:alpha val="43137"/>
                    </a:srgbClr>
                  </a:outerShdw>
                </a:effectLst>
              </a:rPr>
              <a:t>Moodle Mobile App</a:t>
            </a:r>
          </a:p>
        </p:txBody>
      </p:sp>
      <p:pic>
        <p:nvPicPr>
          <p:cNvPr id="6" name="Content Placeholder 5" descr="A screenshot of a cell phone&#10;&#10;Description automatically generated">
            <a:extLst>
              <a:ext uri="{FF2B5EF4-FFF2-40B4-BE49-F238E27FC236}">
                <a16:creationId xmlns:a16="http://schemas.microsoft.com/office/drawing/2014/main" id="{80E91D94-B967-48C2-9DA5-BC77B1A98AE7}"/>
              </a:ext>
            </a:extLst>
          </p:cNvPr>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614446" y="1590468"/>
            <a:ext cx="3778650" cy="3916362"/>
          </a:xfrm>
          <a:effectLst>
            <a:outerShdw blurRad="50800" dist="38100" dir="5400000" algn="t" rotWithShape="0">
              <a:prstClr val="black">
                <a:alpha val="40000"/>
              </a:prstClr>
            </a:outerShdw>
          </a:effectLst>
        </p:spPr>
      </p:pic>
      <p:sp>
        <p:nvSpPr>
          <p:cNvPr id="4" name="Slide Number Placeholder 3">
            <a:extLst>
              <a:ext uri="{FF2B5EF4-FFF2-40B4-BE49-F238E27FC236}">
                <a16:creationId xmlns:a16="http://schemas.microsoft.com/office/drawing/2014/main" id="{C6E6643D-F3B8-4A9E-A099-A328A6BE8B87}"/>
              </a:ext>
            </a:extLst>
          </p:cNvPr>
          <p:cNvSpPr>
            <a:spLocks noGrp="1"/>
          </p:cNvSpPr>
          <p:nvPr>
            <p:ph type="sldNum" sz="quarter" idx="12"/>
          </p:nvPr>
        </p:nvSpPr>
        <p:spPr/>
        <p:txBody>
          <a:bodyPr/>
          <a:lstStyle/>
          <a:p>
            <a:pPr>
              <a:defRPr/>
            </a:pPr>
            <a:fld id="{198FFD23-A562-4633-A2B6-B3E5DF7E1AF8}" type="slidenum">
              <a:rPr lang="en-GB" smtClean="0"/>
              <a:pPr>
                <a:defRPr/>
              </a:pPr>
              <a:t>27</a:t>
            </a:fld>
            <a:endParaRPr lang="en-GB"/>
          </a:p>
        </p:txBody>
      </p:sp>
      <p:pic>
        <p:nvPicPr>
          <p:cNvPr id="8" name="Picture 7" descr="A screenshot of a cell phone&#10;&#10;Description automatically generated">
            <a:extLst>
              <a:ext uri="{FF2B5EF4-FFF2-40B4-BE49-F238E27FC236}">
                <a16:creationId xmlns:a16="http://schemas.microsoft.com/office/drawing/2014/main" id="{EFD02EDE-B9C1-4FC4-8DFF-5D9EF5289BEF}"/>
              </a:ext>
            </a:extLst>
          </p:cNvPr>
          <p:cNvPicPr>
            <a:picLocks noChangeAspect="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4990563" y="1590468"/>
            <a:ext cx="3331112" cy="4023073"/>
          </a:xfrm>
          <a:prstGeom prst="rect">
            <a:avLst/>
          </a:prstGeom>
          <a:effectLst>
            <a:outerShdw blurRad="50800" dist="38100" dir="5400000" algn="t" rotWithShape="0">
              <a:prstClr val="black">
                <a:alpha val="40000"/>
              </a:prstClr>
            </a:outerShdw>
          </a:effectLst>
        </p:spPr>
      </p:pic>
      <p:sp>
        <p:nvSpPr>
          <p:cNvPr id="9" name="TextBox 8">
            <a:extLst>
              <a:ext uri="{FF2B5EF4-FFF2-40B4-BE49-F238E27FC236}">
                <a16:creationId xmlns:a16="http://schemas.microsoft.com/office/drawing/2014/main" id="{362F638E-CC9E-4542-A7E0-5D19B34BE645}"/>
              </a:ext>
            </a:extLst>
          </p:cNvPr>
          <p:cNvSpPr txBox="1"/>
          <p:nvPr/>
        </p:nvSpPr>
        <p:spPr>
          <a:xfrm>
            <a:off x="785191" y="981013"/>
            <a:ext cx="7643192" cy="400110"/>
          </a:xfrm>
          <a:prstGeom prst="rect">
            <a:avLst/>
          </a:prstGeom>
          <a:noFill/>
        </p:spPr>
        <p:txBody>
          <a:bodyPr wrap="square" rtlCol="0">
            <a:spAutoFit/>
          </a:bodyPr>
          <a:lstStyle/>
          <a:p>
            <a:r>
              <a:rPr lang="en-GB" sz="2000" dirty="0">
                <a:latin typeface="Arial" panose="020B0604020202020204" pitchFamily="34" charset="0"/>
              </a:rPr>
              <a:t>Remember your Moodle username is just </a:t>
            </a:r>
            <a:r>
              <a:rPr lang="en-GB" sz="2000" b="1" dirty="0">
                <a:latin typeface="Arial" panose="020B0604020202020204" pitchFamily="34" charset="0"/>
              </a:rPr>
              <a:t>your student number! </a:t>
            </a:r>
          </a:p>
        </p:txBody>
      </p:sp>
    </p:spTree>
    <p:extLst>
      <p:ext uri="{BB962C8B-B14F-4D97-AF65-F5344CB8AC3E}">
        <p14:creationId xmlns:p14="http://schemas.microsoft.com/office/powerpoint/2010/main" val="4258019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C7D7-5D98-4F65-9146-0A95B228B926}"/>
              </a:ext>
            </a:extLst>
          </p:cNvPr>
          <p:cNvSpPr>
            <a:spLocks noGrp="1"/>
          </p:cNvSpPr>
          <p:nvPr>
            <p:ph type="title"/>
          </p:nvPr>
        </p:nvSpPr>
        <p:spPr>
          <a:xfrm>
            <a:off x="278296" y="136525"/>
            <a:ext cx="8229600" cy="857388"/>
          </a:xfrm>
        </p:spPr>
        <p:txBody>
          <a:bodyPr/>
          <a:lstStyle/>
          <a:p>
            <a:r>
              <a:rPr lang="en-GB" dirty="0">
                <a:effectLst>
                  <a:outerShdw blurRad="38100" dist="38100" dir="2700000" algn="tl">
                    <a:srgbClr val="000000">
                      <a:alpha val="43137"/>
                    </a:srgbClr>
                  </a:outerShdw>
                </a:effectLst>
              </a:rPr>
              <a:t>Moodle Mobile App</a:t>
            </a:r>
          </a:p>
        </p:txBody>
      </p:sp>
      <p:sp>
        <p:nvSpPr>
          <p:cNvPr id="4" name="Slide Number Placeholder 3">
            <a:extLst>
              <a:ext uri="{FF2B5EF4-FFF2-40B4-BE49-F238E27FC236}">
                <a16:creationId xmlns:a16="http://schemas.microsoft.com/office/drawing/2014/main" id="{C6E6643D-F3B8-4A9E-A099-A328A6BE8B87}"/>
              </a:ext>
            </a:extLst>
          </p:cNvPr>
          <p:cNvSpPr>
            <a:spLocks noGrp="1"/>
          </p:cNvSpPr>
          <p:nvPr>
            <p:ph type="sldNum" sz="quarter" idx="12"/>
          </p:nvPr>
        </p:nvSpPr>
        <p:spPr/>
        <p:txBody>
          <a:bodyPr/>
          <a:lstStyle/>
          <a:p>
            <a:pPr>
              <a:defRPr/>
            </a:pPr>
            <a:fld id="{198FFD23-A562-4633-A2B6-B3E5DF7E1AF8}" type="slidenum">
              <a:rPr lang="en-GB" smtClean="0"/>
              <a:pPr>
                <a:defRPr/>
              </a:pPr>
              <a:t>28</a:t>
            </a:fld>
            <a:endParaRPr lang="en-GB"/>
          </a:p>
        </p:txBody>
      </p:sp>
      <p:pic>
        <p:nvPicPr>
          <p:cNvPr id="10" name="Content Placeholder 9" descr="A screenshot of a cell phone&#10;&#10;Description automatically generated">
            <a:extLst>
              <a:ext uri="{FF2B5EF4-FFF2-40B4-BE49-F238E27FC236}">
                <a16:creationId xmlns:a16="http://schemas.microsoft.com/office/drawing/2014/main" id="{EE2EDA5F-2670-4BCC-9362-3584C1E7B4F9}"/>
              </a:ext>
            </a:extLst>
          </p:cNvPr>
          <p:cNvPicPr>
            <a:picLocks noGrp="1" noChangeAspect="1"/>
          </p:cNvPicPr>
          <p:nvPr>
            <p:ph idx="1"/>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4929879" y="1052490"/>
            <a:ext cx="3212962" cy="4365833"/>
          </a:xfrm>
          <a:effectLst>
            <a:outerShdw blurRad="50800" dist="38100" dir="5400000" algn="t" rotWithShape="0">
              <a:prstClr val="black">
                <a:alpha val="40000"/>
              </a:prstClr>
            </a:outerShdw>
          </a:effectLst>
        </p:spPr>
      </p:pic>
      <p:pic>
        <p:nvPicPr>
          <p:cNvPr id="5" name="Picture 4" descr="A screenshot of a cell phone&#10;&#10;Description automatically generated">
            <a:extLst>
              <a:ext uri="{FF2B5EF4-FFF2-40B4-BE49-F238E27FC236}">
                <a16:creationId xmlns:a16="http://schemas.microsoft.com/office/drawing/2014/main" id="{00D9C55B-60BA-4DD5-9B98-F47907581E35}"/>
              </a:ext>
            </a:extLst>
          </p:cNvPr>
          <p:cNvPicPr>
            <a:picLocks noChangeAspect="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1001158" y="1052490"/>
            <a:ext cx="3103703" cy="4316063"/>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4325789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2C7D7-5D98-4F65-9146-0A95B228B926}"/>
              </a:ext>
            </a:extLst>
          </p:cNvPr>
          <p:cNvSpPr>
            <a:spLocks noGrp="1"/>
          </p:cNvSpPr>
          <p:nvPr>
            <p:ph type="title"/>
          </p:nvPr>
        </p:nvSpPr>
        <p:spPr>
          <a:xfrm>
            <a:off x="278296" y="136525"/>
            <a:ext cx="8229600" cy="857388"/>
          </a:xfrm>
        </p:spPr>
        <p:txBody>
          <a:bodyPr/>
          <a:lstStyle/>
          <a:p>
            <a:r>
              <a:rPr lang="en-GB" dirty="0">
                <a:effectLst>
                  <a:outerShdw blurRad="38100" dist="38100" dir="2700000" algn="tl">
                    <a:srgbClr val="000000">
                      <a:alpha val="43137"/>
                    </a:srgbClr>
                  </a:outerShdw>
                </a:effectLst>
              </a:rPr>
              <a:t>Moodle Mobile App</a:t>
            </a:r>
          </a:p>
        </p:txBody>
      </p:sp>
      <p:sp>
        <p:nvSpPr>
          <p:cNvPr id="4" name="Slide Number Placeholder 3">
            <a:extLst>
              <a:ext uri="{FF2B5EF4-FFF2-40B4-BE49-F238E27FC236}">
                <a16:creationId xmlns:a16="http://schemas.microsoft.com/office/drawing/2014/main" id="{C6E6643D-F3B8-4A9E-A099-A328A6BE8B87}"/>
              </a:ext>
            </a:extLst>
          </p:cNvPr>
          <p:cNvSpPr>
            <a:spLocks noGrp="1"/>
          </p:cNvSpPr>
          <p:nvPr>
            <p:ph type="sldNum" sz="quarter" idx="12"/>
          </p:nvPr>
        </p:nvSpPr>
        <p:spPr/>
        <p:txBody>
          <a:bodyPr/>
          <a:lstStyle/>
          <a:p>
            <a:pPr>
              <a:defRPr/>
            </a:pPr>
            <a:fld id="{198FFD23-A562-4633-A2B6-B3E5DF7E1AF8}" type="slidenum">
              <a:rPr lang="en-GB" smtClean="0"/>
              <a:pPr>
                <a:defRPr/>
              </a:pPr>
              <a:t>29</a:t>
            </a:fld>
            <a:endParaRPr lang="en-GB"/>
          </a:p>
        </p:txBody>
      </p:sp>
      <p:pic>
        <p:nvPicPr>
          <p:cNvPr id="7" name="Content Placeholder 6" descr="A screenshot of a cell phone&#10;&#10;Description automatically generated">
            <a:extLst>
              <a:ext uri="{FF2B5EF4-FFF2-40B4-BE49-F238E27FC236}">
                <a16:creationId xmlns:a16="http://schemas.microsoft.com/office/drawing/2014/main" id="{4DBFAA34-228A-4BC0-937A-285532BCB5BF}"/>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882637" y="1166594"/>
            <a:ext cx="5202950" cy="4250232"/>
          </a:xfr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38456925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278295" y="248467"/>
            <a:ext cx="8229600" cy="612659"/>
          </a:xfrm>
        </p:spPr>
        <p:txBody>
          <a:bodyPr/>
          <a:lstStyle/>
          <a:p>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UniDays Mobile App</a:t>
            </a:r>
            <a:br>
              <a:rPr lang="en-GB"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30</a:t>
            </a:fld>
            <a:endParaRPr lang="en-GB"/>
          </a:p>
        </p:txBody>
      </p:sp>
      <p:sp>
        <p:nvSpPr>
          <p:cNvPr id="5" name="Content Placeholder 4">
            <a:extLst>
              <a:ext uri="{FF2B5EF4-FFF2-40B4-BE49-F238E27FC236}">
                <a16:creationId xmlns:a16="http://schemas.microsoft.com/office/drawing/2014/main" id="{5444A22E-A2BE-405F-BC6C-83670940A212}"/>
              </a:ext>
            </a:extLst>
          </p:cNvPr>
          <p:cNvSpPr>
            <a:spLocks noGrp="1"/>
          </p:cNvSpPr>
          <p:nvPr>
            <p:ph idx="1"/>
          </p:nvPr>
        </p:nvSpPr>
        <p:spPr>
          <a:xfrm>
            <a:off x="536713" y="1866153"/>
            <a:ext cx="3269974" cy="2633868"/>
          </a:xfrm>
        </p:spPr>
        <p:txBody>
          <a:bodyPr/>
          <a:lstStyle/>
          <a:p>
            <a:pPr marL="0" indent="0">
              <a:buNone/>
            </a:pPr>
            <a:r>
              <a:rPr lang="en-GB" sz="2400" dirty="0"/>
              <a:t>UniDays gives you lots of student discounts both on and offline once you have registered with the university. Search for the app in your Mobile Provider’s App Store. </a:t>
            </a:r>
          </a:p>
          <a:p>
            <a:pPr marL="0" indent="0">
              <a:buNone/>
            </a:pPr>
            <a:endParaRPr lang="en-GB" dirty="0"/>
          </a:p>
        </p:txBody>
      </p:sp>
      <p:pic>
        <p:nvPicPr>
          <p:cNvPr id="7" name="Picture 6" descr="A screenshot of a cell phone&#10;&#10;Description automatically generated">
            <a:extLst>
              <a:ext uri="{FF2B5EF4-FFF2-40B4-BE49-F238E27FC236}">
                <a16:creationId xmlns:a16="http://schemas.microsoft.com/office/drawing/2014/main" id="{7894229F-00F7-41B9-B970-10D5951AC64A}"/>
              </a:ext>
            </a:extLst>
          </p:cNvPr>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4161321" y="934647"/>
            <a:ext cx="4160354" cy="4496880"/>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0001466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278295" y="248467"/>
            <a:ext cx="8229600" cy="612659"/>
          </a:xfrm>
        </p:spPr>
        <p:txBody>
          <a:bodyPr/>
          <a:lstStyle/>
          <a:p>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UniDays Mobile App</a:t>
            </a:r>
            <a:br>
              <a:rPr lang="en-GB"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31</a:t>
            </a:fld>
            <a:endParaRPr lang="en-GB"/>
          </a:p>
        </p:txBody>
      </p:sp>
      <p:sp>
        <p:nvSpPr>
          <p:cNvPr id="5" name="Content Placeholder 4">
            <a:extLst>
              <a:ext uri="{FF2B5EF4-FFF2-40B4-BE49-F238E27FC236}">
                <a16:creationId xmlns:a16="http://schemas.microsoft.com/office/drawing/2014/main" id="{5444A22E-A2BE-405F-BC6C-83670940A212}"/>
              </a:ext>
            </a:extLst>
          </p:cNvPr>
          <p:cNvSpPr>
            <a:spLocks noGrp="1"/>
          </p:cNvSpPr>
          <p:nvPr>
            <p:ph idx="1"/>
          </p:nvPr>
        </p:nvSpPr>
        <p:spPr>
          <a:xfrm>
            <a:off x="833253" y="1856214"/>
            <a:ext cx="3269974" cy="2633868"/>
          </a:xfrm>
        </p:spPr>
        <p:txBody>
          <a:bodyPr/>
          <a:lstStyle/>
          <a:p>
            <a:pPr marL="0" indent="0">
              <a:buNone/>
            </a:pPr>
            <a:r>
              <a:rPr lang="en-GB" sz="2400" dirty="0"/>
              <a:t>UniDays gives you lots of student discounts both on and offline once you have registered with the university. Search for the app in your Mobile Provider’s App Store. </a:t>
            </a:r>
          </a:p>
          <a:p>
            <a:pPr marL="0" indent="0">
              <a:buNone/>
            </a:pPr>
            <a:endParaRPr lang="en-GB" dirty="0"/>
          </a:p>
        </p:txBody>
      </p:sp>
      <p:pic>
        <p:nvPicPr>
          <p:cNvPr id="6" name="Picture 5" descr="A screenshot of a cell phone&#10;&#10;Description automatically generated">
            <a:extLst>
              <a:ext uri="{FF2B5EF4-FFF2-40B4-BE49-F238E27FC236}">
                <a16:creationId xmlns:a16="http://schemas.microsoft.com/office/drawing/2014/main" id="{B8CE4893-78B9-4648-875B-497B84D899DC}"/>
              </a:ext>
            </a:extLst>
          </p:cNvPr>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4658184" y="861126"/>
            <a:ext cx="2816042" cy="4806377"/>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29100486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4233F-B7D9-4804-A690-6760A7FEE9C4}"/>
              </a:ext>
            </a:extLst>
          </p:cNvPr>
          <p:cNvSpPr>
            <a:spLocks noGrp="1"/>
          </p:cNvSpPr>
          <p:nvPr>
            <p:ph type="title"/>
          </p:nvPr>
        </p:nvSpPr>
        <p:spPr>
          <a:xfrm>
            <a:off x="278295" y="248467"/>
            <a:ext cx="8229600" cy="612659"/>
          </a:xfrm>
        </p:spPr>
        <p:txBody>
          <a:bodyPr/>
          <a:lstStyle/>
          <a:p>
            <a:br>
              <a:rPr lang="en-GB" dirty="0">
                <a:effectLst>
                  <a:outerShdw blurRad="38100" dist="38100" dir="2700000" algn="tl">
                    <a:srgbClr val="000000">
                      <a:alpha val="43137"/>
                    </a:srgbClr>
                  </a:outerShdw>
                </a:effectLst>
              </a:rPr>
            </a:br>
            <a:r>
              <a:rPr lang="en-GB" dirty="0">
                <a:effectLst>
                  <a:outerShdw blurRad="38100" dist="38100" dir="2700000" algn="tl">
                    <a:srgbClr val="000000">
                      <a:alpha val="43137"/>
                    </a:srgbClr>
                  </a:outerShdw>
                </a:effectLst>
              </a:rPr>
              <a:t>Other Mobile Apps</a:t>
            </a:r>
            <a:br>
              <a:rPr lang="en-GB"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sp>
        <p:nvSpPr>
          <p:cNvPr id="4" name="Slide Number Placeholder 3">
            <a:extLst>
              <a:ext uri="{FF2B5EF4-FFF2-40B4-BE49-F238E27FC236}">
                <a16:creationId xmlns:a16="http://schemas.microsoft.com/office/drawing/2014/main" id="{0D59C2A2-76DC-41BC-8FBB-E9B467584856}"/>
              </a:ext>
            </a:extLst>
          </p:cNvPr>
          <p:cNvSpPr>
            <a:spLocks noGrp="1"/>
          </p:cNvSpPr>
          <p:nvPr>
            <p:ph type="sldNum" sz="quarter" idx="12"/>
          </p:nvPr>
        </p:nvSpPr>
        <p:spPr/>
        <p:txBody>
          <a:bodyPr/>
          <a:lstStyle/>
          <a:p>
            <a:pPr>
              <a:defRPr/>
            </a:pPr>
            <a:fld id="{198FFD23-A562-4633-A2B6-B3E5DF7E1AF8}" type="slidenum">
              <a:rPr lang="en-GB" smtClean="0"/>
              <a:pPr>
                <a:defRPr/>
              </a:pPr>
              <a:t>32</a:t>
            </a:fld>
            <a:endParaRPr lang="en-GB"/>
          </a:p>
        </p:txBody>
      </p:sp>
      <p:sp>
        <p:nvSpPr>
          <p:cNvPr id="5" name="Content Placeholder 4">
            <a:extLst>
              <a:ext uri="{FF2B5EF4-FFF2-40B4-BE49-F238E27FC236}">
                <a16:creationId xmlns:a16="http://schemas.microsoft.com/office/drawing/2014/main" id="{5444A22E-A2BE-405F-BC6C-83670940A212}"/>
              </a:ext>
            </a:extLst>
          </p:cNvPr>
          <p:cNvSpPr>
            <a:spLocks noGrp="1"/>
          </p:cNvSpPr>
          <p:nvPr>
            <p:ph idx="1"/>
          </p:nvPr>
        </p:nvSpPr>
        <p:spPr>
          <a:xfrm>
            <a:off x="357808" y="1717446"/>
            <a:ext cx="3269974" cy="2633868"/>
          </a:xfrm>
        </p:spPr>
        <p:txBody>
          <a:bodyPr/>
          <a:lstStyle/>
          <a:p>
            <a:pPr marL="0" indent="0">
              <a:buNone/>
            </a:pPr>
            <a:r>
              <a:rPr lang="en-GB" sz="2400" dirty="0"/>
              <a:t>There are a number of other mobile apps that you may find useful while you are studying with us. Search for them in your Mobile Provider’s App Store. </a:t>
            </a:r>
          </a:p>
          <a:p>
            <a:pPr marL="0" indent="0">
              <a:buNone/>
            </a:pPr>
            <a:endParaRPr lang="en-GB" dirty="0"/>
          </a:p>
        </p:txBody>
      </p:sp>
      <p:pic>
        <p:nvPicPr>
          <p:cNvPr id="6" name="Picture 5">
            <a:extLst>
              <a:ext uri="{FF2B5EF4-FFF2-40B4-BE49-F238E27FC236}">
                <a16:creationId xmlns:a16="http://schemas.microsoft.com/office/drawing/2014/main" id="{538FA9A6-D6F0-439B-9968-074EF9CAAF33}"/>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785152" y="1413381"/>
            <a:ext cx="4762500" cy="2937933"/>
          </a:xfrm>
          <a:prstGeom prst="rect">
            <a:avLst/>
          </a:prstGeom>
        </p:spPr>
      </p:pic>
    </p:spTree>
    <p:extLst>
      <p:ext uri="{BB962C8B-B14F-4D97-AF65-F5344CB8AC3E}">
        <p14:creationId xmlns:p14="http://schemas.microsoft.com/office/powerpoint/2010/main" val="3162065506"/>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resentation5" id="{012F3257-A7C9-4B9F-8CA2-FE9B0D899D83}" vid="{41606C11-0C97-497A-AEC4-28A73EAD8D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5184DA-0349-45D2-8DFF-557E329E9070}">
  <ds:schemaRefs>
    <ds:schemaRef ds:uri="http://purl.org/dc/terms/"/>
    <ds:schemaRef ds:uri="http://schemas.microsoft.com/office/infopath/2007/PartnerControls"/>
    <ds:schemaRef ds:uri="f66716c4-314f-46c1-b01e-5a44c61897d8"/>
    <ds:schemaRef ds:uri="http://www.w3.org/XML/1998/namespace"/>
    <ds:schemaRef ds:uri="http://schemas.microsoft.com/office/2006/documentManagement/types"/>
    <ds:schemaRef ds:uri="http://schemas.openxmlformats.org/package/2006/metadata/core-properties"/>
    <ds:schemaRef ds:uri="http://schemas.microsoft.com/office/2006/metadata/properties"/>
    <ds:schemaRef ds:uri="http://purl.org/dc/dcmitype/"/>
    <ds:schemaRef ds:uri="a908d394-d138-480e-87a3-ff44c37f991a"/>
    <ds:schemaRef ds:uri="http://purl.org/dc/elements/1.1/"/>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SfWP Outreach Theme</Template>
  <TotalTime>431</TotalTime>
  <Words>988</Words>
  <Application>Microsoft Office PowerPoint</Application>
  <PresentationFormat>On-screen Show (4:3)</PresentationFormat>
  <Paragraphs>124</Paragraphs>
  <Slides>32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Arial Rounded MT Bold</vt:lpstr>
      <vt:lpstr>Calibri</vt:lpstr>
      <vt:lpstr>Corbel</vt:lpstr>
      <vt:lpstr>Myriad Pro</vt:lpstr>
      <vt:lpstr>Trebuchet MS</vt:lpstr>
      <vt:lpstr>SftWP July 15</vt:lpstr>
      <vt:lpstr>MyTSD  and  Hwb Student  Portal</vt:lpstr>
      <vt:lpstr>MYTSD and HWB</vt:lpstr>
      <vt:lpstr>MyTSD Initial Login</vt:lpstr>
      <vt:lpstr>MyTSD Initial Login</vt:lpstr>
      <vt:lpstr>Getting Started</vt:lpstr>
      <vt:lpstr>Click on the MYTSD tile</vt:lpstr>
      <vt:lpstr>Login</vt:lpstr>
      <vt:lpstr>Having Problems?</vt:lpstr>
      <vt:lpstr>Having Problems?</vt:lpstr>
      <vt:lpstr>Registry</vt:lpstr>
      <vt:lpstr>Photo Upload</vt:lpstr>
      <vt:lpstr>Web Resizer for ID Photos</vt:lpstr>
      <vt:lpstr>Photo Upload</vt:lpstr>
      <vt:lpstr>PowerPoint Presentation</vt:lpstr>
      <vt:lpstr>Documents Required</vt:lpstr>
      <vt:lpstr>MyTSD Home Tab</vt:lpstr>
      <vt:lpstr>MyTSD Home Tab</vt:lpstr>
      <vt:lpstr>Council Tax Exemption</vt:lpstr>
      <vt:lpstr>HWB</vt:lpstr>
      <vt:lpstr>Login to Office 365</vt:lpstr>
      <vt:lpstr>Login to Office 365</vt:lpstr>
      <vt:lpstr>Password Problems</vt:lpstr>
      <vt:lpstr>Hwb Student Portal</vt:lpstr>
      <vt:lpstr> Personalise your Hwb  </vt:lpstr>
      <vt:lpstr> The Hwb Mobile App </vt:lpstr>
      <vt:lpstr> Moodle Mobile App </vt:lpstr>
      <vt:lpstr>Moodle Mobile App</vt:lpstr>
      <vt:lpstr>Moodle Mobile App</vt:lpstr>
      <vt:lpstr>Moodle Mobile App</vt:lpstr>
      <vt:lpstr> UniDays Mobile App </vt:lpstr>
      <vt:lpstr> UniDays Mobile App </vt:lpstr>
      <vt:lpstr> Other Mobile Apps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MyTSD and HWB Student portal guide</dc:title>
  <dc:creator>Julia Ault</dc:creator>
  <cp:lastModifiedBy>Julia Ault</cp:lastModifiedBy>
  <cp:revision>3</cp:revision>
  <dcterms:created xsi:type="dcterms:W3CDTF">2018-10-30T12:03:10Z</dcterms:created>
  <dcterms:modified xsi:type="dcterms:W3CDTF">2019-10-02T13:47:58Z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