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7" r:id="rId2"/>
    <p:sldId id="291" r:id="rId3"/>
    <p:sldId id="258" r:id="rId4"/>
    <p:sldId id="310" r:id="rId5"/>
    <p:sldId id="311" r:id="rId6"/>
    <p:sldId id="312" r:id="rId7"/>
    <p:sldId id="263" r:id="rId8"/>
    <p:sldId id="265" r:id="rId9"/>
    <p:sldId id="268" r:id="rId10"/>
    <p:sldId id="269" r:id="rId11"/>
    <p:sldId id="288" r:id="rId12"/>
    <p:sldId id="272" r:id="rId13"/>
    <p:sldId id="266" r:id="rId14"/>
    <p:sldId id="267" r:id="rId15"/>
    <p:sldId id="289" r:id="rId16"/>
    <p:sldId id="270" r:id="rId17"/>
    <p:sldId id="273" r:id="rId18"/>
    <p:sldId id="274" r:id="rId19"/>
    <p:sldId id="275" r:id="rId20"/>
    <p:sldId id="276" r:id="rId21"/>
    <p:sldId id="277" r:id="rId22"/>
    <p:sldId id="278" r:id="rId23"/>
    <p:sldId id="279" r:id="rId24"/>
    <p:sldId id="280" r:id="rId25"/>
    <p:sldId id="281" r:id="rId26"/>
    <p:sldId id="282" r:id="rId27"/>
    <p:sldId id="284" r:id="rId28"/>
    <p:sldId id="285" r:id="rId29"/>
    <p:sldId id="290" r:id="rId30"/>
    <p:sldId id="286" r:id="rId31"/>
    <p:sldId id="287"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9AA820-E533-445B-B037-34A9D9716383}" v="33" dt="2025-02-17T22:38:25.3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78967" autoAdjust="0"/>
  </p:normalViewPr>
  <p:slideViewPr>
    <p:cSldViewPr snapToGrid="0">
      <p:cViewPr varScale="1">
        <p:scale>
          <a:sx n="46" d="100"/>
          <a:sy n="46" d="100"/>
        </p:scale>
        <p:origin x="56" y="936"/>
      </p:cViewPr>
      <p:guideLst>
        <p:guide orient="horz" pos="2160"/>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82AA91-7DAB-4E6F-84BE-69F1BDB97681}" type="datetimeFigureOut">
              <a:rPr lang="en-GB" smtClean="0"/>
              <a:pPr/>
              <a:t>26/02/2025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BA1CE4-805E-494F-9649-F267684B608E}" type="slidenum">
              <a:rPr lang="en-GB" smtClean="0"/>
              <a:pPr/>
              <a:t>‹#›</a:t>
            </a:fld>
            <a:endParaRPr lang="en-GB"/>
          </a:p>
        </p:txBody>
      </p:sp>
    </p:spTree>
    <p:extLst>
      <p:ext uri="{BB962C8B-B14F-4D97-AF65-F5344CB8AC3E}">
        <p14:creationId xmlns:p14="http://schemas.microsoft.com/office/powerpoint/2010/main" val="3412099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6</a:t>
            </a:fld>
            <a:endParaRPr lang="en-GB"/>
          </a:p>
        </p:txBody>
      </p:sp>
    </p:spTree>
    <p:extLst>
      <p:ext uri="{BB962C8B-B14F-4D97-AF65-F5344CB8AC3E}">
        <p14:creationId xmlns:p14="http://schemas.microsoft.com/office/powerpoint/2010/main" val="276384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Aft>
                <a:spcPts val="750"/>
              </a:spcAft>
            </a:pPr>
            <a:r>
              <a:rPr lang="en-GB" b="0" i="0" dirty="0">
                <a:solidFill>
                  <a:srgbClr val="000000"/>
                </a:solidFill>
                <a:effectLst/>
                <a:latin typeface="Montserrat" panose="00000500000000000000" pitchFamily="2" charset="0"/>
              </a:rPr>
              <a:t>Placemat</a:t>
            </a:r>
          </a:p>
          <a:p>
            <a:pPr algn="l">
              <a:spcAft>
                <a:spcPts val="1200"/>
              </a:spcAft>
            </a:pPr>
            <a:r>
              <a:rPr lang="en-GB" b="0" i="0" dirty="0">
                <a:solidFill>
                  <a:srgbClr val="000000"/>
                </a:solidFill>
                <a:effectLst/>
                <a:latin typeface="EB Garamond" panose="020F0502020204030204" pitchFamily="2" charset="0"/>
              </a:rPr>
              <a:t>This activity is designed to allow for each individual’s thinking, perspective and voice to be heard, recognised and explored.</a:t>
            </a:r>
          </a:p>
          <a:p>
            <a:pPr algn="l">
              <a:buFont typeface="+mj-lt"/>
              <a:buAutoNum type="arabicPeriod"/>
            </a:pPr>
            <a:r>
              <a:rPr lang="en-GB" b="0" i="0" dirty="0">
                <a:solidFill>
                  <a:srgbClr val="000000"/>
                </a:solidFill>
                <a:effectLst/>
                <a:latin typeface="EB Garamond" panose="020F0502020204030204" pitchFamily="2" charset="0"/>
              </a:rPr>
              <a:t>Form participants into groups of four.</a:t>
            </a:r>
          </a:p>
          <a:p>
            <a:pPr algn="l">
              <a:buFont typeface="+mj-lt"/>
              <a:buAutoNum type="arabicPeriod"/>
            </a:pPr>
            <a:r>
              <a:rPr lang="en-GB" b="0" i="0" dirty="0">
                <a:solidFill>
                  <a:srgbClr val="000000"/>
                </a:solidFill>
                <a:effectLst/>
                <a:latin typeface="EB Garamond" panose="020F0502020204030204" pitchFamily="2" charset="0"/>
              </a:rPr>
              <a:t>Allocate one piece of A3 or butcher’s paper to each group.</a:t>
            </a:r>
          </a:p>
          <a:p>
            <a:pPr algn="l">
              <a:buFont typeface="+mj-lt"/>
              <a:buAutoNum type="arabicPeriod"/>
            </a:pPr>
            <a:r>
              <a:rPr lang="en-GB" b="0" i="0" dirty="0">
                <a:solidFill>
                  <a:srgbClr val="000000"/>
                </a:solidFill>
                <a:effectLst/>
                <a:latin typeface="EB Garamond" panose="020F0502020204030204" pitchFamily="2" charset="0"/>
              </a:rPr>
              <a:t>Ask each group to draw the diagram on the paper.</a:t>
            </a:r>
            <a:br>
              <a:rPr lang="en-GB" b="0" i="0" dirty="0">
                <a:solidFill>
                  <a:srgbClr val="000000"/>
                </a:solidFill>
                <a:effectLst/>
                <a:latin typeface="EB Garamond" panose="020F0502020204030204" pitchFamily="2" charset="0"/>
              </a:rPr>
            </a:br>
            <a:br>
              <a:rPr lang="en-GB" b="0" i="0" dirty="0">
                <a:solidFill>
                  <a:srgbClr val="000000"/>
                </a:solidFill>
                <a:effectLst/>
                <a:latin typeface="EB Garamond" panose="020F0502020204030204" pitchFamily="2" charset="0"/>
              </a:rPr>
            </a:br>
            <a:br>
              <a:rPr lang="en-GB" b="0" i="0" dirty="0">
                <a:solidFill>
                  <a:srgbClr val="000000"/>
                </a:solidFill>
                <a:effectLst/>
                <a:latin typeface="EB Garamond" panose="020F0502020204030204" pitchFamily="2" charset="0"/>
              </a:rPr>
            </a:br>
            <a:endParaRPr lang="en-GB" b="0" i="0" dirty="0">
              <a:solidFill>
                <a:srgbClr val="000000"/>
              </a:solidFill>
              <a:effectLst/>
              <a:latin typeface="EB Garamond" panose="020F0502020204030204" pitchFamily="2" charset="0"/>
            </a:endParaRPr>
          </a:p>
          <a:p>
            <a:pPr algn="l">
              <a:buFont typeface="+mj-lt"/>
              <a:buAutoNum type="arabicPeriod"/>
            </a:pPr>
            <a:r>
              <a:rPr lang="en-GB" b="0" i="0" dirty="0">
                <a:solidFill>
                  <a:srgbClr val="000000"/>
                </a:solidFill>
                <a:effectLst/>
                <a:latin typeface="EB Garamond" panose="020F0502020204030204" pitchFamily="2" charset="0"/>
              </a:rPr>
              <a:t>The outer spaces are for each participant to write their thoughts about the topic.</a:t>
            </a:r>
          </a:p>
          <a:p>
            <a:pPr algn="l">
              <a:buFont typeface="+mj-lt"/>
              <a:buAutoNum type="arabicPeriod"/>
            </a:pPr>
            <a:r>
              <a:rPr lang="en-GB" b="0" i="0" dirty="0">
                <a:solidFill>
                  <a:srgbClr val="000000"/>
                </a:solidFill>
                <a:effectLst/>
                <a:latin typeface="EB Garamond" panose="020F0502020204030204" pitchFamily="2" charset="0"/>
              </a:rPr>
              <a:t>Conduct a Round Robin so that each participant can share their views.</a:t>
            </a:r>
          </a:p>
          <a:p>
            <a:pPr algn="l">
              <a:buFont typeface="+mj-lt"/>
              <a:buAutoNum type="arabicPeriod"/>
            </a:pPr>
            <a:r>
              <a:rPr lang="en-GB" b="0" i="0" dirty="0">
                <a:solidFill>
                  <a:srgbClr val="000000"/>
                </a:solidFill>
                <a:effectLst/>
                <a:latin typeface="EB Garamond" panose="020F0502020204030204" pitchFamily="2" charset="0"/>
              </a:rPr>
              <a:t>The circle in the middle of the paper is to note down (by the nominated scribe) the common points made by each participant.</a:t>
            </a:r>
          </a:p>
          <a:p>
            <a:pPr algn="l">
              <a:buFont typeface="+mj-lt"/>
              <a:buAutoNum type="arabicPeriod"/>
            </a:pPr>
            <a:r>
              <a:rPr lang="en-GB" b="0" i="0" dirty="0">
                <a:solidFill>
                  <a:srgbClr val="000000"/>
                </a:solidFill>
                <a:effectLst/>
                <a:latin typeface="EB Garamond" panose="020F0502020204030204" pitchFamily="2" charset="0"/>
              </a:rPr>
              <a:t>Each group then reports the common points to the whole group.</a:t>
            </a:r>
          </a:p>
          <a:p>
            <a:endParaRPr lang="en-GB" dirty="0"/>
          </a:p>
        </p:txBody>
      </p:sp>
      <p:sp>
        <p:nvSpPr>
          <p:cNvPr id="4" name="Slide Number Placeholder 3"/>
          <p:cNvSpPr>
            <a:spLocks noGrp="1"/>
          </p:cNvSpPr>
          <p:nvPr>
            <p:ph type="sldNum" sz="quarter" idx="10"/>
          </p:nvPr>
        </p:nvSpPr>
        <p:spPr/>
        <p:txBody>
          <a:bodyPr/>
          <a:lstStyle/>
          <a:p>
            <a:fld id="{60637410-76F3-4D0C-8883-CD57C9C07755}" type="slidenum">
              <a:rPr lang="en-GB" smtClean="0"/>
              <a:pPr/>
              <a:t>7</a:t>
            </a:fld>
            <a:endParaRPr lang="en-GB" dirty="0"/>
          </a:p>
        </p:txBody>
      </p:sp>
    </p:spTree>
    <p:extLst>
      <p:ext uri="{BB962C8B-B14F-4D97-AF65-F5344CB8AC3E}">
        <p14:creationId xmlns:p14="http://schemas.microsoft.com/office/powerpoint/2010/main" val="1830070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A1CE4-805E-494F-9649-F267684B608E}" type="slidenum">
              <a:rPr lang="en-GB" smtClean="0"/>
              <a:pPr/>
              <a:t>9</a:t>
            </a:fld>
            <a:endParaRPr lang="en-GB"/>
          </a:p>
        </p:txBody>
      </p:sp>
    </p:spTree>
    <p:extLst>
      <p:ext uri="{BB962C8B-B14F-4D97-AF65-F5344CB8AC3E}">
        <p14:creationId xmlns:p14="http://schemas.microsoft.com/office/powerpoint/2010/main" val="17630548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A1CE4-805E-494F-9649-F267684B608E}" type="slidenum">
              <a:rPr lang="en-GB" smtClean="0"/>
              <a:pPr/>
              <a:t>23</a:t>
            </a:fld>
            <a:endParaRPr lang="en-GB"/>
          </a:p>
        </p:txBody>
      </p:sp>
    </p:spTree>
    <p:extLst>
      <p:ext uri="{BB962C8B-B14F-4D97-AF65-F5344CB8AC3E}">
        <p14:creationId xmlns:p14="http://schemas.microsoft.com/office/powerpoint/2010/main" val="15238246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A1CE4-805E-494F-9649-F267684B608E}" type="slidenum">
              <a:rPr lang="en-GB" smtClean="0"/>
              <a:pPr/>
              <a:t>24</a:t>
            </a:fld>
            <a:endParaRPr lang="en-GB"/>
          </a:p>
        </p:txBody>
      </p:sp>
    </p:spTree>
    <p:extLst>
      <p:ext uri="{BB962C8B-B14F-4D97-AF65-F5344CB8AC3E}">
        <p14:creationId xmlns:p14="http://schemas.microsoft.com/office/powerpoint/2010/main" val="552147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637410-76F3-4D0C-8883-CD57C9C07755}" type="slidenum">
              <a:rPr lang="en-GB" smtClean="0"/>
              <a:pPr/>
              <a:t>25</a:t>
            </a:fld>
            <a:endParaRPr lang="en-GB"/>
          </a:p>
        </p:txBody>
      </p:sp>
    </p:spTree>
    <p:extLst>
      <p:ext uri="{BB962C8B-B14F-4D97-AF65-F5344CB8AC3E}">
        <p14:creationId xmlns:p14="http://schemas.microsoft.com/office/powerpoint/2010/main" val="251888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637410-76F3-4D0C-8883-CD57C9C07755}" type="slidenum">
              <a:rPr lang="en-GB" smtClean="0"/>
              <a:pPr/>
              <a:t>26</a:t>
            </a:fld>
            <a:endParaRPr lang="en-GB"/>
          </a:p>
        </p:txBody>
      </p:sp>
    </p:spTree>
    <p:extLst>
      <p:ext uri="{BB962C8B-B14F-4D97-AF65-F5344CB8AC3E}">
        <p14:creationId xmlns:p14="http://schemas.microsoft.com/office/powerpoint/2010/main" val="33231103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A1CE4-805E-494F-9649-F267684B608E}" type="slidenum">
              <a:rPr lang="en-GB" smtClean="0"/>
              <a:pPr/>
              <a:t>28</a:t>
            </a:fld>
            <a:endParaRPr lang="en-GB"/>
          </a:p>
        </p:txBody>
      </p:sp>
    </p:spTree>
    <p:extLst>
      <p:ext uri="{BB962C8B-B14F-4D97-AF65-F5344CB8AC3E}">
        <p14:creationId xmlns:p14="http://schemas.microsoft.com/office/powerpoint/2010/main" val="45984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1B95506-0492-4E0E-8547-134A867DF427}" type="datetimeFigureOut">
              <a:rPr lang="en-GB" smtClean="0"/>
              <a:pPr/>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1833965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B95506-0492-4E0E-8547-134A867DF427}" type="datetimeFigureOut">
              <a:rPr lang="en-GB" smtClean="0"/>
              <a:pPr/>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3025839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B95506-0492-4E0E-8547-134A867DF427}" type="datetimeFigureOut">
              <a:rPr lang="en-GB" smtClean="0"/>
              <a:pPr/>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1041391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1B95506-0492-4E0E-8547-134A867DF427}" type="datetimeFigureOut">
              <a:rPr lang="en-GB" smtClean="0"/>
              <a:pPr/>
              <a:t>26/02/2025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2237862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1B95506-0492-4E0E-8547-134A867DF427}" type="datetimeFigureOut">
              <a:rPr lang="en-GB" smtClean="0"/>
              <a:pPr/>
              <a:t>26/02/2025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4217655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1B95506-0492-4E0E-8547-134A867DF427}" type="datetimeFigureOut">
              <a:rPr lang="en-GB" smtClean="0"/>
              <a:pPr/>
              <a:t>26/02/2025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437321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B95506-0492-4E0E-8547-134A867DF427}" type="datetimeFigureOut">
              <a:rPr lang="en-GB" smtClean="0"/>
              <a:pPr/>
              <a:t>26/02/2025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3684312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B95506-0492-4E0E-8547-134A867DF427}" type="datetimeFigureOut">
              <a:rPr lang="en-GB" smtClean="0"/>
              <a:pPr/>
              <a:t>26/02/2025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2895706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B95506-0492-4E0E-8547-134A867DF427}" type="datetimeFigureOut">
              <a:rPr lang="en-GB" smtClean="0"/>
              <a:pPr/>
              <a:t>26/02/2025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2590497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B95506-0492-4E0E-8547-134A867DF427}" type="datetimeFigureOut">
              <a:rPr lang="en-GB" smtClean="0"/>
              <a:pPr/>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2663429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B95506-0492-4E0E-8547-134A867DF427}" type="datetimeFigureOut">
              <a:rPr lang="en-GB" smtClean="0"/>
              <a:pPr/>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196850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B95506-0492-4E0E-8547-134A867DF427}" type="datetimeFigureOut">
              <a:rPr lang="en-GB" smtClean="0"/>
              <a:pPr/>
              <a:t>26/02/2025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B09914-EB3F-4173-B323-87E4B73BF7F4}" type="slidenum">
              <a:rPr lang="en-GB" smtClean="0"/>
              <a:pPr/>
              <a:t>‹#›</a:t>
            </a:fld>
            <a:endParaRPr lang="en-GB"/>
          </a:p>
        </p:txBody>
      </p:sp>
    </p:spTree>
    <p:extLst>
      <p:ext uri="{BB962C8B-B14F-4D97-AF65-F5344CB8AC3E}">
        <p14:creationId xmlns:p14="http://schemas.microsoft.com/office/powerpoint/2010/main" val="19864454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w&amp;url=http://newlearningonline.com/learning-by-design/the-knowledge-processes/activities&amp;ei=MZiiVaGTOsj87AakpaPwAw&amp;bvm=bv.97653015,d.ZGU&amp;psig=AFQjCNGT4HX7RUgkq10yAiT81_RdmwSwsA&amp;ust=1436805548461424"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vecteezy.com/vector-art/92726-question-mark-background-vector"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ing.com/ck/a?!&amp;&amp;p=8d1896a08ebc2607f9bfcfb2649f0b465525bfdc237557a496324266d1c4afe0JmltdHM9MTczOTMxODQwMA&amp;ptn=3&amp;ver=2&amp;hsh=4&amp;fclid=284b21a4-8ac9-62d9-1140-32668bcf633e&amp;psq=4+purposes+wales&amp;u=a1aHR0cHM6Ly9od2IuZ292LndhbGVzL2N1cnJpY3VsdW0tZm9yLXdhbGVzL2ludHJvZHVjdGlvbi10by1jdXJyaWN1bHVtLWZvci13YWxlcy1ndWlkYW5jZS8&amp;ntb=1" TargetMode="External"/><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hyperlink" Target="https://www.bing.com/ck/a?!&amp;&amp;p=8d1896a08ebc2607f9bfcfb2649f0b465525bfdc237557a496324266d1c4afe0JmltdHM9MTczOTMxODQwMA&amp;ptn=3&amp;ver=2&amp;hsh=4&amp;fclid=284b21a4-8ac9-62d9-1140-32668bcf633e&amp;psq=4+purposes+wales&amp;u=a1aHR0cHM6Ly9od2IuZ292LndhbGVzL2N1cnJpY3VsdW0tZm9yLXdhbGVzL2ludHJvZHVjdGlvbi10by1jdXJyaWN1bHVtLWZvci13YWxlcy1ndWlkYW5jZS8&amp;ntb=1" TargetMode="External"/><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estyn.llyw.cymru/adnoddau-gwella/diwallu-anghenion-cymuned-amrywiol/" TargetMode="External"/><Relationship Id="rId2" Type="http://schemas.openxmlformats.org/officeDocument/2006/relationships/hyperlink" Target="https://www.estyn.llyw.cymru/adnoddau-gwella/sut-gall-cwricwlwm-yn-seiliedig-ar-ymholi-gefnogi-ysgol-mewn-cymuned-amrywiol-i-baratoi-disgyblion-ar-gyfer-bywyd-fel-dinasyddion-yn-y-gymru-fodern/" TargetMode="External"/><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hyperlink" Target="https://estyn.gov.wales/improvement-resources/meeting-the-needs-of-a-diverse-community/" TargetMode="External"/><Relationship Id="rId4" Type="http://schemas.openxmlformats.org/officeDocument/2006/relationships/hyperlink" Target="https://estyn.gov.wales/improvement-resources/how-an-inquiry-based-curriculum-can-support-a-diverse-community-school-to-prepare-pupils-for-life-as-citizens-in-modern-wales/"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neu.org.uk/latest/library/stereotypes-stop-you-doing-stuf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epi.org.uk/annual-report-2024-gender-2/"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4.xml"/><Relationship Id="rId1" Type="http://schemas.openxmlformats.org/officeDocument/2006/relationships/video" Target="https://www.youtube.com/embed/NnADZPCDodM?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webarchive.nationalarchives.gov.uk/20130401151715/http:/www.education.gov.uk/publications/eOrderingDownload/00599-2009BKT-EN.pdf" TargetMode="External"/><Relationship Id="rId2" Type="http://schemas.openxmlformats.org/officeDocument/2006/relationships/hyperlink" Target="http://dera.ioe.ac.uk/9094/1/00601-2009BKT-EN.pdf" TargetMode="Externa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neu.org.uk/latest/library/stereotypes-stop-you-doing-stuff" TargetMode="External"/><Relationship Id="rId2" Type="http://schemas.openxmlformats.org/officeDocument/2006/relationships/hyperlink" Target="https://epi.org.uk/annual-report-2024-gender-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7568" y="332657"/>
            <a:ext cx="7772400" cy="1470025"/>
          </a:xfrm>
        </p:spPr>
        <p:txBody>
          <a:bodyPr/>
          <a:lstStyle/>
          <a:p>
            <a:r>
              <a:rPr lang="en-GB" dirty="0"/>
              <a:t>ECES4013C </a:t>
            </a:r>
          </a:p>
        </p:txBody>
      </p:sp>
      <p:sp>
        <p:nvSpPr>
          <p:cNvPr id="3" name="Subtitle 2"/>
          <p:cNvSpPr>
            <a:spLocks noGrp="1"/>
          </p:cNvSpPr>
          <p:nvPr>
            <p:ph type="subTitle" idx="1"/>
          </p:nvPr>
        </p:nvSpPr>
        <p:spPr>
          <a:xfrm>
            <a:off x="2783632" y="4581128"/>
            <a:ext cx="7088832" cy="1752600"/>
          </a:xfrm>
        </p:spPr>
        <p:txBody>
          <a:bodyPr/>
          <a:lstStyle/>
          <a:p>
            <a:r>
              <a:rPr lang="en-GB" sz="2800" i="1" dirty="0" err="1"/>
              <a:t>Cydraddoldeb</a:t>
            </a:r>
            <a:r>
              <a:rPr lang="en-GB" sz="2800" i="1" dirty="0"/>
              <a:t> </a:t>
            </a:r>
            <a:r>
              <a:rPr lang="en-GB" sz="2800" i="1" dirty="0" err="1"/>
              <a:t>i</a:t>
            </a:r>
            <a:r>
              <a:rPr lang="en-GB" sz="2800" i="1" dirty="0"/>
              <a:t> </a:t>
            </a:r>
            <a:r>
              <a:rPr lang="en-GB" sz="2800" i="1" dirty="0" err="1"/>
              <a:t>Bawb</a:t>
            </a:r>
            <a:r>
              <a:rPr lang="en-GB" sz="2800" i="1" dirty="0"/>
              <a:t>?</a:t>
            </a:r>
          </a:p>
          <a:p>
            <a:r>
              <a:rPr lang="en-GB" sz="2800" i="1" dirty="0"/>
              <a:t>All Things Being Equal?</a:t>
            </a:r>
          </a:p>
          <a:p>
            <a:r>
              <a:rPr lang="en-GB" sz="2800" i="1" dirty="0" err="1"/>
              <a:t>Sesiwn</a:t>
            </a:r>
            <a:r>
              <a:rPr lang="en-GB" sz="2800" i="1" dirty="0"/>
              <a:t> 5 / Session 5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23792" y="1772817"/>
            <a:ext cx="3956976"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61058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err="1">
                <a:solidFill>
                  <a:schemeClr val="accent4">
                    <a:lumMod val="75000"/>
                  </a:schemeClr>
                </a:solidFill>
              </a:rPr>
              <a:t>Amcan</a:t>
            </a:r>
            <a:r>
              <a:rPr lang="en-GB" dirty="0">
                <a:solidFill>
                  <a:schemeClr val="accent4">
                    <a:lumMod val="75000"/>
                  </a:schemeClr>
                </a:solidFill>
              </a:rPr>
              <a:t> </a:t>
            </a:r>
            <a:br>
              <a:rPr lang="en-GB" dirty="0">
                <a:solidFill>
                  <a:schemeClr val="accent4">
                    <a:lumMod val="75000"/>
                  </a:schemeClr>
                </a:solidFill>
              </a:rPr>
            </a:br>
            <a:r>
              <a:rPr lang="en-GB" dirty="0">
                <a:solidFill>
                  <a:schemeClr val="accent5"/>
                </a:solidFill>
              </a:rPr>
              <a:t>Aim</a:t>
            </a:r>
            <a:endParaRPr lang="en-GB" dirty="0"/>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a:bodyPr>
          <a:lstStyle/>
          <a:p>
            <a:r>
              <a:rPr lang="cy-GB" dirty="0"/>
              <a:t>Datblygu dealltwriaeth o ddeddfwriaeth a pholisi cyfredol sy'n ymwneud ag arfer cynhwysol ac ystyried y dulliau a'r strategaethau ar gyfer datblygu arfer cynhwysol effeithiol mewn cyd-destunau addysgol.</a:t>
            </a:r>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a:bodyPr>
          <a:lstStyle/>
          <a:p>
            <a:r>
              <a:rPr lang="en-GB" dirty="0"/>
              <a:t>To develop an understanding of current legislation and policy concerning inclusive practice and to consider the approaches and strategies for developing effective inclusive practice in educational contexts.</a:t>
            </a:r>
          </a:p>
          <a:p>
            <a:endParaRPr lang="en-GB" dirty="0"/>
          </a:p>
        </p:txBody>
      </p:sp>
    </p:spTree>
    <p:extLst>
      <p:ext uri="{BB962C8B-B14F-4D97-AF65-F5344CB8AC3E}">
        <p14:creationId xmlns:p14="http://schemas.microsoft.com/office/powerpoint/2010/main" val="2613407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1981200" y="3356993"/>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deall effaith </a:t>
            </a:r>
            <a:r>
              <a:rPr lang="cy-GB" sz="2800" dirty="0" err="1"/>
              <a:t>allgáu</a:t>
            </a:r>
            <a:r>
              <a:rPr lang="cy-GB" sz="2800" dirty="0"/>
              <a:t> cymdeithasol ar blant, eu teuluoedd a'r gymuned ehangach;</a:t>
            </a:r>
          </a:p>
          <a:p>
            <a:pPr lvl="0" fontAlgn="base" hangingPunct="0"/>
            <a:endParaRPr lang="en-GB" dirty="0">
              <a:effectLst/>
            </a:endParaRPr>
          </a:p>
        </p:txBody>
      </p:sp>
      <p:sp>
        <p:nvSpPr>
          <p:cNvPr id="5" name="Content Placeholder 4"/>
          <p:cNvSpPr>
            <a:spLocks noGrp="1"/>
          </p:cNvSpPr>
          <p:nvPr>
            <p:ph sz="half" idx="2"/>
          </p:nvPr>
        </p:nvSpPr>
        <p:spPr>
          <a:xfrm>
            <a:off x="6172200" y="3356993"/>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understand the impact of social exclusion on children, their families and the wider community;</a:t>
            </a:r>
          </a:p>
          <a:p>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27849"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9400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034D5-299E-E516-B510-699C222406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FF0201-9AA3-C1E7-CCFE-A56C797C23AB}"/>
              </a:ext>
            </a:extLst>
          </p:cNvPr>
          <p:cNvSpPr>
            <a:spLocks noGrp="1"/>
          </p:cNvSpPr>
          <p:nvPr>
            <p:ph type="title"/>
          </p:nvPr>
        </p:nvSpPr>
        <p:spPr/>
        <p:txBody>
          <a:bodyPr>
            <a:normAutofit/>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D7BD973F-EFDE-F168-C4F0-21C508836089}"/>
              </a:ext>
            </a:extLst>
          </p:cNvPr>
          <p:cNvSpPr>
            <a:spLocks noGrp="1"/>
          </p:cNvSpPr>
          <p:nvPr>
            <p:ph sz="half" idx="1"/>
          </p:nvPr>
        </p:nvSpPr>
        <p:spPr>
          <a:xfrm>
            <a:off x="1981200" y="3356993"/>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gwerthuso rôl yr ymarferydd wrth weithredu strategaethau i gefnogi arfer cynhwysol</a:t>
            </a:r>
            <a:r>
              <a:rPr lang="cy-GB" sz="32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1FCC7F5-B653-3323-3891-026814C7B9F7}"/>
              </a:ext>
            </a:extLst>
          </p:cNvPr>
          <p:cNvSpPr>
            <a:spLocks noGrp="1"/>
          </p:cNvSpPr>
          <p:nvPr>
            <p:ph sz="half" idx="2"/>
          </p:nvPr>
        </p:nvSpPr>
        <p:spPr>
          <a:xfrm>
            <a:off x="6172200" y="3356993"/>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evaluate the role of the practitioner in implementing strategies to support inclusive practice</a:t>
            </a:r>
            <a:r>
              <a:rPr lang="en-GB" sz="3200" dirty="0"/>
              <a:t>;</a:t>
            </a:r>
          </a:p>
          <a:p>
            <a:pPr marL="0" indent="0">
              <a:buNone/>
            </a:pPr>
            <a:endParaRPr lang="en-GB" dirty="0"/>
          </a:p>
        </p:txBody>
      </p:sp>
      <p:pic>
        <p:nvPicPr>
          <p:cNvPr id="3074" name="Picture 2">
            <a:extLst>
              <a:ext uri="{FF2B5EF4-FFF2-40B4-BE49-F238E27FC236}">
                <a16:creationId xmlns:a16="http://schemas.microsoft.com/office/drawing/2014/main" id="{D3575E30-E6C3-8D28-DFE4-505AC66BA5B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27849"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1766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A7B27-A455-4C47-FCB7-281FEA1128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124182-F1DB-5907-B6FE-6735B5876B77}"/>
              </a:ext>
            </a:extLst>
          </p:cNvPr>
          <p:cNvSpPr>
            <a:spLocks noGrp="1"/>
          </p:cNvSpPr>
          <p:nvPr>
            <p:ph type="title"/>
          </p:nvPr>
        </p:nvSpPr>
        <p:spPr/>
        <p:txBody>
          <a:bodyPr>
            <a:normAutofit/>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7FEC2273-ADB5-9DD2-F648-DE7ACDBA2754}"/>
              </a:ext>
            </a:extLst>
          </p:cNvPr>
          <p:cNvSpPr>
            <a:spLocks noGrp="1"/>
          </p:cNvSpPr>
          <p:nvPr>
            <p:ph sz="half" idx="1"/>
          </p:nvPr>
        </p:nvSpPr>
        <p:spPr>
          <a:xfrm>
            <a:off x="1981200" y="3356993"/>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Nodi rhwystrau i addysg gynhwysol i ddysgwyr</a:t>
            </a:r>
            <a:r>
              <a:rPr lang="en-GB" sz="28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45BF906-4087-72B5-C3C9-07697CFA1F83}"/>
              </a:ext>
            </a:extLst>
          </p:cNvPr>
          <p:cNvSpPr>
            <a:spLocks noGrp="1"/>
          </p:cNvSpPr>
          <p:nvPr>
            <p:ph sz="half" idx="2"/>
          </p:nvPr>
        </p:nvSpPr>
        <p:spPr>
          <a:xfrm>
            <a:off x="6172200" y="3356993"/>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Identify barriers to inclusive education for learners.</a:t>
            </a:r>
          </a:p>
        </p:txBody>
      </p:sp>
      <p:pic>
        <p:nvPicPr>
          <p:cNvPr id="3074" name="Picture 2">
            <a:extLst>
              <a:ext uri="{FF2B5EF4-FFF2-40B4-BE49-F238E27FC236}">
                <a16:creationId xmlns:a16="http://schemas.microsoft.com/office/drawing/2014/main" id="{E13AA904-F89E-C2DB-F82B-97695EA9D76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27849"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16175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err="1">
                <a:solidFill>
                  <a:schemeClr val="accent4">
                    <a:lumMod val="75000"/>
                  </a:schemeClr>
                </a:solidFill>
              </a:rPr>
              <a:t>Asesiad</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Assessment</a:t>
            </a:r>
            <a:r>
              <a:rPr lang="en-GB"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a:bodyPr>
          <a:lstStyle/>
          <a:p>
            <a:r>
              <a:rPr lang="en-GB" dirty="0"/>
              <a:t>Math: </a:t>
            </a:r>
            <a:r>
              <a:rPr lang="en-GB" dirty="0" err="1"/>
              <a:t>Taflen</a:t>
            </a:r>
            <a:r>
              <a:rPr lang="en-GB" dirty="0"/>
              <a:t>/</a:t>
            </a:r>
            <a:r>
              <a:rPr lang="en-GB" dirty="0" err="1"/>
              <a:t>Pamffled</a:t>
            </a:r>
            <a:endParaRPr lang="en-GB" dirty="0"/>
          </a:p>
          <a:p>
            <a:r>
              <a:rPr lang="en-GB" dirty="0" err="1"/>
              <a:t>Geiriau</a:t>
            </a:r>
            <a:r>
              <a:rPr lang="en-GB" dirty="0"/>
              <a:t>: 3,000 (+/- 10%)</a:t>
            </a:r>
          </a:p>
          <a:p>
            <a:r>
              <a:rPr lang="en-GB" dirty="0" err="1"/>
              <a:t>Pryd</a:t>
            </a:r>
            <a:r>
              <a:rPr lang="en-GB" dirty="0"/>
              <a:t>?  </a:t>
            </a:r>
            <a:r>
              <a:rPr lang="en-GB" dirty="0">
                <a:solidFill>
                  <a:srgbClr val="FF0000"/>
                </a:solidFill>
              </a:rPr>
              <a:t>31.3.25</a:t>
            </a:r>
          </a:p>
          <a:p>
            <a:r>
              <a:rPr lang="cy-GB" dirty="0"/>
              <a:t>Mae'r aseiniad hwn yn gofyn i chi ddylunio taflen/pamffled addysgiadol sy'n hyrwyddo arferion cynhwysol mewn lleoliad addysgol penodol.</a:t>
            </a:r>
            <a:endParaRPr lang="en-GB" dirty="0"/>
          </a:p>
          <a:p>
            <a:pPr marL="0" indent="0">
              <a:buNone/>
            </a:pPr>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a:bodyPr>
          <a:lstStyle/>
          <a:p>
            <a:r>
              <a:rPr lang="en-GB" i="1" dirty="0"/>
              <a:t>Type: Leaflet/Pamphlet</a:t>
            </a:r>
          </a:p>
          <a:p>
            <a:r>
              <a:rPr lang="en-GB" i="1" dirty="0"/>
              <a:t>Word count: 3,000 </a:t>
            </a:r>
            <a:r>
              <a:rPr lang="en-GB" dirty="0"/>
              <a:t>(+/- 10%)</a:t>
            </a:r>
            <a:endParaRPr lang="en-GB" i="1" dirty="0"/>
          </a:p>
          <a:p>
            <a:r>
              <a:rPr lang="en-GB" i="1" dirty="0"/>
              <a:t>When? </a:t>
            </a:r>
            <a:r>
              <a:rPr lang="en-GB" i="1" dirty="0">
                <a:solidFill>
                  <a:srgbClr val="FF0000"/>
                </a:solidFill>
              </a:rPr>
              <a:t>31.3.25</a:t>
            </a:r>
          </a:p>
          <a:p>
            <a:r>
              <a:rPr lang="en-GB" dirty="0"/>
              <a:t>This assignment requires you to design an informative leaflet/pamphlet promoting inclusive practices in a specific educational setting.</a:t>
            </a:r>
          </a:p>
          <a:p>
            <a:endParaRPr lang="en-GB" dirty="0"/>
          </a:p>
          <a:p>
            <a:endParaRPr lang="en-GB" dirty="0"/>
          </a:p>
        </p:txBody>
      </p:sp>
    </p:spTree>
    <p:extLst>
      <p:ext uri="{BB962C8B-B14F-4D97-AF65-F5344CB8AC3E}">
        <p14:creationId xmlns:p14="http://schemas.microsoft.com/office/powerpoint/2010/main" val="1882682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392" y="4869160"/>
            <a:ext cx="11425269" cy="1143000"/>
          </a:xfrm>
        </p:spPr>
        <p:txBody>
          <a:bodyPr>
            <a:normAutofit fontScale="90000"/>
          </a:bodyPr>
          <a:lstStyle/>
          <a:p>
            <a:pPr algn="ctr"/>
            <a:r>
              <a:rPr lang="en-GB" dirty="0"/>
              <a:t>What is </a:t>
            </a:r>
            <a:r>
              <a:rPr lang="en-GB" u="sng" dirty="0"/>
              <a:t>diversity</a:t>
            </a:r>
            <a:r>
              <a:rPr lang="en-GB" dirty="0"/>
              <a:t> in the classroom?</a:t>
            </a:r>
            <a:br>
              <a:rPr lang="en-GB" dirty="0"/>
            </a:br>
            <a:r>
              <a:rPr lang="en-GB" dirty="0">
                <a:solidFill>
                  <a:schemeClr val="accent1"/>
                </a:solidFill>
              </a:rPr>
              <a:t>Beth </a:t>
            </a:r>
            <a:r>
              <a:rPr lang="en-GB" dirty="0" err="1">
                <a:solidFill>
                  <a:schemeClr val="accent1"/>
                </a:solidFill>
              </a:rPr>
              <a:t>yw</a:t>
            </a:r>
            <a:r>
              <a:rPr lang="en-GB" dirty="0">
                <a:solidFill>
                  <a:schemeClr val="accent1"/>
                </a:solidFill>
              </a:rPr>
              <a:t> </a:t>
            </a:r>
            <a:r>
              <a:rPr lang="en-GB" u="sng" dirty="0" err="1">
                <a:solidFill>
                  <a:schemeClr val="accent1"/>
                </a:solidFill>
              </a:rPr>
              <a:t>amrywiaeth</a:t>
            </a:r>
            <a:r>
              <a:rPr lang="en-GB" dirty="0">
                <a:solidFill>
                  <a:schemeClr val="accent1"/>
                </a:solidFill>
              </a:rPr>
              <a:t> </a:t>
            </a:r>
            <a:r>
              <a:rPr lang="en-GB" dirty="0" err="1">
                <a:solidFill>
                  <a:schemeClr val="accent1"/>
                </a:solidFill>
              </a:rPr>
              <a:t>yn</a:t>
            </a:r>
            <a:r>
              <a:rPr lang="en-GB" dirty="0">
                <a:solidFill>
                  <a:schemeClr val="accent1"/>
                </a:solidFill>
              </a:rPr>
              <a:t> y </a:t>
            </a:r>
            <a:r>
              <a:rPr lang="en-GB" dirty="0" err="1">
                <a:solidFill>
                  <a:schemeClr val="accent1"/>
                </a:solidFill>
              </a:rPr>
              <a:t>dosbarth</a:t>
            </a:r>
            <a:r>
              <a:rPr lang="en-GB" dirty="0">
                <a:solidFill>
                  <a:schemeClr val="accent1"/>
                </a:solidFill>
              </a:rPr>
              <a:t>?</a:t>
            </a:r>
            <a:endParaRPr lang="en-GB" dirty="0"/>
          </a:p>
        </p:txBody>
      </p:sp>
      <p:pic>
        <p:nvPicPr>
          <p:cNvPr id="3074" name="Picture 2" descr="http://newlearningonline.com/_uploads/exp_known_4.pn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93232" y="1316765"/>
            <a:ext cx="5887077" cy="29435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6512317"/>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2800" y="174625"/>
            <a:ext cx="10515600" cy="1325563"/>
          </a:xfrm>
        </p:spPr>
        <p:txBody>
          <a:bodyPr/>
          <a:lstStyle/>
          <a:p>
            <a:pPr algn="ctr"/>
            <a:r>
              <a:rPr lang="en-GB" dirty="0" err="1"/>
              <a:t>Amrywiaeth</a:t>
            </a:r>
            <a:r>
              <a:rPr lang="en-GB" dirty="0"/>
              <a:t> </a:t>
            </a:r>
            <a:br>
              <a:rPr lang="en-GB" dirty="0"/>
            </a:br>
            <a:r>
              <a:rPr lang="en-GB" i="1" dirty="0"/>
              <a:t>Diversity </a:t>
            </a:r>
          </a:p>
        </p:txBody>
      </p:sp>
      <p:sp>
        <p:nvSpPr>
          <p:cNvPr id="4" name="Content Placeholder 3"/>
          <p:cNvSpPr>
            <a:spLocks noGrp="1"/>
          </p:cNvSpPr>
          <p:nvPr>
            <p:ph sz="half" idx="1"/>
          </p:nvPr>
        </p:nvSpPr>
        <p:spPr>
          <a:xfrm>
            <a:off x="546100" y="2717799"/>
            <a:ext cx="5181600" cy="3929063"/>
          </a:xfrm>
        </p:spPr>
        <p:txBody>
          <a:bodyPr>
            <a:normAutofit fontScale="92500" lnSpcReduction="10000"/>
          </a:bodyPr>
          <a:lstStyle/>
          <a:p>
            <a:r>
              <a:rPr lang="en-GB" dirty="0"/>
              <a:t>Data </a:t>
            </a:r>
            <a:r>
              <a:rPr lang="en-GB" dirty="0" err="1"/>
              <a:t>cyfrifiad</a:t>
            </a:r>
            <a:r>
              <a:rPr lang="en-GB" dirty="0"/>
              <a:t> (2021) </a:t>
            </a:r>
            <a:r>
              <a:rPr lang="en-GB" dirty="0" err="1"/>
              <a:t>yn</a:t>
            </a:r>
            <a:r>
              <a:rPr lang="en-GB" dirty="0"/>
              <a:t> </a:t>
            </a:r>
            <a:r>
              <a:rPr lang="en-GB" dirty="0" err="1"/>
              <a:t>dangos</a:t>
            </a:r>
            <a:r>
              <a:rPr lang="en-GB" dirty="0"/>
              <a:t>:</a:t>
            </a:r>
          </a:p>
          <a:p>
            <a:pPr lvl="1"/>
            <a:r>
              <a:rPr lang="cy-GB" b="0" i="0" u="none" strike="noStrike" dirty="0">
                <a:effectLst/>
                <a:latin typeface="-apple-system"/>
              </a:rPr>
              <a:t>81.7% (48.7 miliwn) o breswylwyr arferol Cymru a Lloegr wedi nodi eu grŵp ethnig o fewn y categori 'Gwyn', gostyngiad o 86.0% yng Nghyfrifiad 2011. </a:t>
            </a:r>
            <a:endParaRPr lang="cy-GB" dirty="0">
              <a:latin typeface="-apple-system"/>
            </a:endParaRPr>
          </a:p>
          <a:p>
            <a:pPr lvl="1"/>
            <a:r>
              <a:rPr lang="cy-GB" b="0" i="0" u="none" strike="noStrike" dirty="0">
                <a:effectLst/>
                <a:latin typeface="-apple-system"/>
              </a:rPr>
              <a:t>Tua 91.1% o boblogaeth y DU 3 oed a hŷn wedi nodi mai Saesneg (neu'r Gymraeg yng Nghymru) oedd eu prif iaith. </a:t>
            </a:r>
          </a:p>
          <a:p>
            <a:pPr lvl="1"/>
            <a:r>
              <a:rPr lang="cy-GB" b="0" i="0" u="none" strike="noStrike" dirty="0">
                <a:effectLst/>
                <a:latin typeface="-apple-system"/>
              </a:rPr>
              <a:t>Iaith gyntaf fwyaf cyffredin ar ôl y Gymraeg neu'r Saesneg oedd Pwyleg.</a:t>
            </a:r>
            <a:endParaRPr lang="en-GB" dirty="0"/>
          </a:p>
        </p:txBody>
      </p:sp>
      <p:sp>
        <p:nvSpPr>
          <p:cNvPr id="5" name="Content Placeholder 4"/>
          <p:cNvSpPr>
            <a:spLocks noGrp="1"/>
          </p:cNvSpPr>
          <p:nvPr>
            <p:ph sz="half" idx="2"/>
          </p:nvPr>
        </p:nvSpPr>
        <p:spPr>
          <a:xfrm>
            <a:off x="6261100" y="2717799"/>
            <a:ext cx="5181600" cy="3929064"/>
          </a:xfrm>
        </p:spPr>
        <p:txBody>
          <a:bodyPr>
            <a:normAutofit fontScale="92500" lnSpcReduction="10000"/>
          </a:bodyPr>
          <a:lstStyle/>
          <a:p>
            <a:r>
              <a:rPr lang="en-GB" i="1" dirty="0"/>
              <a:t>Census data (2021) shows:</a:t>
            </a:r>
          </a:p>
          <a:p>
            <a:pPr lvl="1"/>
            <a:r>
              <a:rPr lang="en-GB" i="1" dirty="0"/>
              <a:t>81.7% (48.7 million) of usual residents in England and Wales identified their ethnic group within the ‘White’ category, a decrease from 86.0% in the 2011 Census.  </a:t>
            </a:r>
          </a:p>
          <a:p>
            <a:pPr lvl="1"/>
            <a:r>
              <a:rPr lang="en-GB" b="0" i="0" dirty="0">
                <a:solidFill>
                  <a:srgbClr val="545D7E"/>
                </a:solidFill>
                <a:effectLst/>
                <a:latin typeface="Google Sans"/>
              </a:rPr>
              <a:t>Approximately 91.1% of the UK population aged 3 and above reported English (or Welsh in Wales) as their main language. </a:t>
            </a:r>
            <a:endParaRPr lang="en-GB" i="1" dirty="0"/>
          </a:p>
          <a:p>
            <a:pPr lvl="1"/>
            <a:r>
              <a:rPr lang="en-GB" i="1" dirty="0"/>
              <a:t>Most common first language after English or Welsh was Polish</a:t>
            </a:r>
          </a:p>
        </p:txBody>
      </p:sp>
      <p:sp>
        <p:nvSpPr>
          <p:cNvPr id="6" name="Rounded Rectangle 5"/>
          <p:cNvSpPr/>
          <p:nvPr/>
        </p:nvSpPr>
        <p:spPr>
          <a:xfrm>
            <a:off x="812800" y="1405054"/>
            <a:ext cx="11010900" cy="108414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r>
              <a:rPr lang="en-GB" sz="2400" dirty="0"/>
              <a:t>Education for diversity is fundamental if the United Kingdom is to have a cohesive society in the 21</a:t>
            </a:r>
            <a:r>
              <a:rPr lang="en-GB" sz="2400" baseline="30000" dirty="0"/>
              <a:t>st</a:t>
            </a:r>
            <a:r>
              <a:rPr lang="en-GB" sz="2400" dirty="0"/>
              <a:t> Century”</a:t>
            </a:r>
          </a:p>
          <a:p>
            <a:pPr algn="r"/>
            <a:r>
              <a:rPr lang="en-GB" dirty="0"/>
              <a:t> (</a:t>
            </a:r>
            <a:r>
              <a:rPr lang="en-GB" dirty="0" err="1"/>
              <a:t>Ajegbo</a:t>
            </a:r>
            <a:r>
              <a:rPr lang="en-GB" dirty="0"/>
              <a:t>, 2007 in </a:t>
            </a:r>
            <a:r>
              <a:rPr lang="en-GB" dirty="0" err="1"/>
              <a:t>Cremin</a:t>
            </a:r>
            <a:r>
              <a:rPr lang="en-GB" dirty="0"/>
              <a:t> et al, 2014).</a:t>
            </a:r>
          </a:p>
        </p:txBody>
      </p:sp>
    </p:spTree>
    <p:extLst>
      <p:ext uri="{BB962C8B-B14F-4D97-AF65-F5344CB8AC3E}">
        <p14:creationId xmlns:p14="http://schemas.microsoft.com/office/powerpoint/2010/main" val="2653005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Deddf</a:t>
            </a:r>
            <a:r>
              <a:rPr lang="en-GB" dirty="0"/>
              <a:t> </a:t>
            </a:r>
            <a:r>
              <a:rPr lang="en-GB" dirty="0" err="1"/>
              <a:t>Cydraddoldeb</a:t>
            </a:r>
            <a:r>
              <a:rPr lang="en-GB" dirty="0"/>
              <a:t> 2010</a:t>
            </a:r>
            <a:br>
              <a:rPr lang="en-GB" dirty="0"/>
            </a:br>
            <a:r>
              <a:rPr lang="en-GB" i="1" dirty="0"/>
              <a:t>Equality Act 2010</a:t>
            </a:r>
          </a:p>
        </p:txBody>
      </p:sp>
      <p:sp>
        <p:nvSpPr>
          <p:cNvPr id="4" name="Content Placeholder 3"/>
          <p:cNvSpPr>
            <a:spLocks noGrp="1"/>
          </p:cNvSpPr>
          <p:nvPr>
            <p:ph sz="half" idx="1"/>
          </p:nvPr>
        </p:nvSpPr>
        <p:spPr/>
        <p:txBody>
          <a:bodyPr>
            <a:normAutofit fontScale="85000" lnSpcReduction="20000"/>
          </a:bodyPr>
          <a:lstStyle/>
          <a:p>
            <a:r>
              <a:rPr lang="en-GB" dirty="0" err="1"/>
              <a:t>Mae’r</a:t>
            </a:r>
            <a:r>
              <a:rPr lang="en-GB" dirty="0"/>
              <a:t> </a:t>
            </a:r>
            <a:r>
              <a:rPr lang="en-GB" dirty="0" err="1"/>
              <a:t>ddeddf</a:t>
            </a:r>
            <a:r>
              <a:rPr lang="en-GB" dirty="0"/>
              <a:t> </a:t>
            </a:r>
            <a:r>
              <a:rPr lang="en-GB" dirty="0" err="1"/>
              <a:t>yn</a:t>
            </a:r>
            <a:r>
              <a:rPr lang="en-GB" dirty="0"/>
              <a:t> </a:t>
            </a:r>
            <a:r>
              <a:rPr lang="en-GB" dirty="0" err="1"/>
              <a:t>disodli</a:t>
            </a:r>
            <a:r>
              <a:rPr lang="en-GB" dirty="0"/>
              <a:t> </a:t>
            </a:r>
            <a:r>
              <a:rPr lang="en-GB" dirty="0" err="1"/>
              <a:t>nifer</a:t>
            </a:r>
            <a:r>
              <a:rPr lang="en-GB" dirty="0"/>
              <a:t> o </a:t>
            </a:r>
            <a:r>
              <a:rPr lang="en-GB" dirty="0" err="1"/>
              <a:t>deddfau</a:t>
            </a:r>
            <a:r>
              <a:rPr lang="en-GB" dirty="0"/>
              <a:t> </a:t>
            </a:r>
            <a:r>
              <a:rPr lang="en-GB" dirty="0" err="1"/>
              <a:t>blaenorol</a:t>
            </a:r>
            <a:endParaRPr lang="en-GB" dirty="0"/>
          </a:p>
          <a:p>
            <a:r>
              <a:rPr lang="en-GB" dirty="0" err="1"/>
              <a:t>Yn</a:t>
            </a:r>
            <a:r>
              <a:rPr lang="en-GB" dirty="0"/>
              <a:t> </a:t>
            </a:r>
            <a:r>
              <a:rPr lang="en-GB" dirty="0" err="1"/>
              <a:t>gyffredinol</a:t>
            </a:r>
            <a:r>
              <a:rPr lang="en-GB" dirty="0"/>
              <a:t> </a:t>
            </a:r>
            <a:r>
              <a:rPr lang="en-GB" dirty="0" err="1"/>
              <a:t>mae’r</a:t>
            </a:r>
            <a:r>
              <a:rPr lang="en-GB" dirty="0"/>
              <a:t> </a:t>
            </a:r>
            <a:r>
              <a:rPr lang="en-GB" dirty="0" err="1"/>
              <a:t>Ddeddf</a:t>
            </a:r>
            <a:r>
              <a:rPr lang="en-GB" dirty="0"/>
              <a:t> </a:t>
            </a:r>
            <a:r>
              <a:rPr lang="en-GB" dirty="0" err="1"/>
              <a:t>yn</a:t>
            </a:r>
            <a:r>
              <a:rPr lang="en-GB" dirty="0"/>
              <a:t> </a:t>
            </a:r>
            <a:r>
              <a:rPr lang="en-GB" dirty="0" err="1"/>
              <a:t>cynnwys</a:t>
            </a:r>
            <a:r>
              <a:rPr lang="en-GB" dirty="0"/>
              <a:t> </a:t>
            </a:r>
            <a:r>
              <a:rPr lang="en-GB" dirty="0" err="1"/>
              <a:t>unrhyw</a:t>
            </a:r>
            <a:r>
              <a:rPr lang="en-GB" dirty="0"/>
              <a:t> un </a:t>
            </a:r>
            <a:r>
              <a:rPr lang="en-GB" dirty="0" err="1"/>
              <a:t>sydd</a:t>
            </a:r>
            <a:r>
              <a:rPr lang="en-GB" dirty="0"/>
              <a:t> ag un </a:t>
            </a:r>
            <a:r>
              <a:rPr lang="en-GB" dirty="0" err="1"/>
              <a:t>neu</a:t>
            </a:r>
            <a:r>
              <a:rPr lang="en-GB" dirty="0"/>
              <a:t> </a:t>
            </a:r>
            <a:r>
              <a:rPr lang="en-GB" dirty="0" err="1"/>
              <a:t>ragor</a:t>
            </a:r>
            <a:r>
              <a:rPr lang="en-GB" dirty="0"/>
              <a:t> </a:t>
            </a:r>
            <a:r>
              <a:rPr lang="en-GB" dirty="0" err="1"/>
              <a:t>o’r</a:t>
            </a:r>
            <a:r>
              <a:rPr lang="en-GB" dirty="0"/>
              <a:t> ‘</a:t>
            </a:r>
            <a:r>
              <a:rPr lang="en-GB" dirty="0" err="1"/>
              <a:t>nodweddion</a:t>
            </a:r>
            <a:r>
              <a:rPr lang="en-GB" dirty="0"/>
              <a:t> </a:t>
            </a:r>
            <a:r>
              <a:rPr lang="en-GB" dirty="0" err="1"/>
              <a:t>gwarchodedig</a:t>
            </a:r>
            <a:r>
              <a:rPr lang="en-GB" dirty="0"/>
              <a:t>’ </a:t>
            </a:r>
            <a:r>
              <a:rPr lang="en-GB" dirty="0" err="1"/>
              <a:t>canlynol</a:t>
            </a:r>
            <a:r>
              <a:rPr lang="en-GB" dirty="0"/>
              <a:t>: </a:t>
            </a:r>
          </a:p>
          <a:p>
            <a:pPr lvl="1"/>
            <a:r>
              <a:rPr lang="en-GB" dirty="0" err="1"/>
              <a:t>oedran</a:t>
            </a:r>
            <a:r>
              <a:rPr lang="en-GB" dirty="0"/>
              <a:t>; </a:t>
            </a:r>
          </a:p>
          <a:p>
            <a:pPr lvl="1"/>
            <a:r>
              <a:rPr lang="en-GB" dirty="0" err="1"/>
              <a:t>anabledd</a:t>
            </a:r>
            <a:r>
              <a:rPr lang="en-GB" dirty="0"/>
              <a:t>; </a:t>
            </a:r>
          </a:p>
          <a:p>
            <a:pPr lvl="1"/>
            <a:r>
              <a:rPr lang="en-GB" dirty="0" err="1"/>
              <a:t>ailbennu</a:t>
            </a:r>
            <a:r>
              <a:rPr lang="en-GB" dirty="0"/>
              <a:t> </a:t>
            </a:r>
            <a:r>
              <a:rPr lang="en-GB" dirty="0" err="1"/>
              <a:t>rhywedd</a:t>
            </a:r>
            <a:r>
              <a:rPr lang="en-GB" dirty="0"/>
              <a:t>; </a:t>
            </a:r>
          </a:p>
          <a:p>
            <a:pPr lvl="1"/>
            <a:r>
              <a:rPr lang="en-GB" dirty="0" err="1"/>
              <a:t>priodas</a:t>
            </a:r>
            <a:r>
              <a:rPr lang="en-GB" dirty="0"/>
              <a:t> a </a:t>
            </a:r>
            <a:r>
              <a:rPr lang="en-GB" dirty="0" err="1"/>
              <a:t>phartneriaeth</a:t>
            </a:r>
            <a:r>
              <a:rPr lang="en-GB" dirty="0"/>
              <a:t> </a:t>
            </a:r>
            <a:r>
              <a:rPr lang="en-GB" dirty="0" err="1"/>
              <a:t>sifil</a:t>
            </a:r>
            <a:r>
              <a:rPr lang="en-GB" dirty="0"/>
              <a:t>,</a:t>
            </a:r>
          </a:p>
          <a:p>
            <a:pPr lvl="1"/>
            <a:r>
              <a:rPr lang="en-GB" dirty="0" err="1"/>
              <a:t>beichiogrwydd</a:t>
            </a:r>
            <a:r>
              <a:rPr lang="en-GB" dirty="0"/>
              <a:t> a </a:t>
            </a:r>
            <a:r>
              <a:rPr lang="en-GB" dirty="0" err="1"/>
              <a:t>mamolaeth</a:t>
            </a:r>
            <a:r>
              <a:rPr lang="en-GB" dirty="0"/>
              <a:t>; </a:t>
            </a:r>
          </a:p>
          <a:p>
            <a:pPr lvl="1"/>
            <a:r>
              <a:rPr lang="en-GB" dirty="0" err="1"/>
              <a:t>hil</a:t>
            </a:r>
            <a:r>
              <a:rPr lang="en-GB" dirty="0"/>
              <a:t> – </a:t>
            </a:r>
            <a:r>
              <a:rPr lang="en-GB" dirty="0" err="1"/>
              <a:t>yn</a:t>
            </a:r>
            <a:r>
              <a:rPr lang="en-GB" dirty="0"/>
              <a:t> </a:t>
            </a:r>
            <a:r>
              <a:rPr lang="en-GB" dirty="0" err="1"/>
              <a:t>cynnwys</a:t>
            </a:r>
            <a:r>
              <a:rPr lang="en-GB" dirty="0"/>
              <a:t> </a:t>
            </a:r>
            <a:r>
              <a:rPr lang="en-GB" dirty="0" err="1"/>
              <a:t>tarddiad</a:t>
            </a:r>
            <a:r>
              <a:rPr lang="en-GB" dirty="0"/>
              <a:t> </a:t>
            </a:r>
            <a:r>
              <a:rPr lang="en-GB" dirty="0" err="1"/>
              <a:t>ethnig</a:t>
            </a:r>
            <a:r>
              <a:rPr lang="en-GB" dirty="0"/>
              <a:t> </a:t>
            </a:r>
            <a:r>
              <a:rPr lang="en-GB" dirty="0" err="1"/>
              <a:t>neu</a:t>
            </a:r>
            <a:r>
              <a:rPr lang="en-GB" dirty="0"/>
              <a:t> </a:t>
            </a:r>
            <a:r>
              <a:rPr lang="en-GB" dirty="0" err="1"/>
              <a:t>genedlaethol</a:t>
            </a:r>
            <a:r>
              <a:rPr lang="en-GB" dirty="0"/>
              <a:t>, </a:t>
            </a:r>
            <a:r>
              <a:rPr lang="en-GB" dirty="0" err="1"/>
              <a:t>lliw</a:t>
            </a:r>
            <a:r>
              <a:rPr lang="en-GB" dirty="0"/>
              <a:t> </a:t>
            </a:r>
            <a:r>
              <a:rPr lang="en-GB" dirty="0" err="1"/>
              <a:t>neu</a:t>
            </a:r>
            <a:r>
              <a:rPr lang="en-GB" dirty="0"/>
              <a:t> </a:t>
            </a:r>
            <a:r>
              <a:rPr lang="en-GB" dirty="0" err="1"/>
              <a:t>genedligrwydd</a:t>
            </a:r>
            <a:r>
              <a:rPr lang="en-GB" dirty="0"/>
              <a:t>, </a:t>
            </a:r>
            <a:r>
              <a:rPr lang="en-GB" dirty="0" err="1"/>
              <a:t>crefydd</a:t>
            </a:r>
            <a:r>
              <a:rPr lang="en-GB" dirty="0"/>
              <a:t> </a:t>
            </a:r>
            <a:r>
              <a:rPr lang="en-GB" dirty="0" err="1"/>
              <a:t>neu</a:t>
            </a:r>
            <a:r>
              <a:rPr lang="en-GB" dirty="0"/>
              <a:t> </a:t>
            </a:r>
            <a:r>
              <a:rPr lang="en-GB" dirty="0" err="1"/>
              <a:t>gred</a:t>
            </a:r>
            <a:r>
              <a:rPr lang="en-GB" dirty="0"/>
              <a:t> – </a:t>
            </a:r>
            <a:r>
              <a:rPr lang="en-GB" dirty="0" err="1"/>
              <a:t>yn</a:t>
            </a:r>
            <a:r>
              <a:rPr lang="en-GB" dirty="0"/>
              <a:t> </a:t>
            </a:r>
            <a:r>
              <a:rPr lang="en-GB" dirty="0" err="1"/>
              <a:t>cynnwys</a:t>
            </a:r>
            <a:r>
              <a:rPr lang="en-GB" dirty="0"/>
              <a:t> </a:t>
            </a:r>
            <a:r>
              <a:rPr lang="en-GB" dirty="0" err="1"/>
              <a:t>diffyg</a:t>
            </a:r>
            <a:r>
              <a:rPr lang="en-GB" dirty="0"/>
              <a:t> cred; </a:t>
            </a:r>
          </a:p>
          <a:p>
            <a:pPr lvl="1"/>
            <a:r>
              <a:rPr lang="en-GB" dirty="0" err="1"/>
              <a:t>rhyw</a:t>
            </a:r>
            <a:r>
              <a:rPr lang="en-GB" dirty="0"/>
              <a:t> a </a:t>
            </a:r>
            <a:r>
              <a:rPr lang="en-GB" dirty="0" err="1"/>
              <a:t>chyfeiriadedd</a:t>
            </a:r>
            <a:r>
              <a:rPr lang="en-GB" dirty="0"/>
              <a:t> </a:t>
            </a:r>
            <a:r>
              <a:rPr lang="en-GB" dirty="0" err="1"/>
              <a:t>rhywiol</a:t>
            </a:r>
            <a:r>
              <a:rPr lang="en-GB" dirty="0"/>
              <a:t>. </a:t>
            </a:r>
          </a:p>
        </p:txBody>
      </p:sp>
      <p:sp>
        <p:nvSpPr>
          <p:cNvPr id="5" name="Content Placeholder 4"/>
          <p:cNvSpPr>
            <a:spLocks noGrp="1"/>
          </p:cNvSpPr>
          <p:nvPr>
            <p:ph sz="half" idx="2"/>
          </p:nvPr>
        </p:nvSpPr>
        <p:spPr>
          <a:xfrm>
            <a:off x="6172200" y="1825625"/>
            <a:ext cx="5181600" cy="4351338"/>
          </a:xfrm>
        </p:spPr>
        <p:txBody>
          <a:bodyPr>
            <a:noAutofit/>
          </a:bodyPr>
          <a:lstStyle/>
          <a:p>
            <a:r>
              <a:rPr lang="en-GB" sz="2000" i="1" dirty="0"/>
              <a:t>Replaces previous anti-discrimination laws with a single act</a:t>
            </a:r>
          </a:p>
          <a:p>
            <a:r>
              <a:rPr lang="en-GB" sz="2000" i="1" dirty="0"/>
              <a:t>The Act generally covers anyone who has one or more of the following ‘protected characteristics’: </a:t>
            </a:r>
          </a:p>
          <a:p>
            <a:pPr lvl="1"/>
            <a:r>
              <a:rPr lang="en-GB" sz="2000" i="1" dirty="0"/>
              <a:t>age;  </a:t>
            </a:r>
          </a:p>
          <a:p>
            <a:pPr lvl="1"/>
            <a:r>
              <a:rPr lang="en-GB" sz="2000" i="1" dirty="0"/>
              <a:t>disability; </a:t>
            </a:r>
          </a:p>
          <a:p>
            <a:pPr lvl="1"/>
            <a:r>
              <a:rPr lang="en-GB" sz="2000" i="1" dirty="0"/>
              <a:t>gender reassignment;</a:t>
            </a:r>
          </a:p>
          <a:p>
            <a:pPr lvl="1"/>
            <a:r>
              <a:rPr lang="en-GB" sz="2000" i="1" dirty="0"/>
              <a:t> marriage and civil partnership;</a:t>
            </a:r>
          </a:p>
          <a:p>
            <a:pPr lvl="1"/>
            <a:r>
              <a:rPr lang="en-GB" sz="2000" i="1" dirty="0"/>
              <a:t>pregnancy and maternity;</a:t>
            </a:r>
          </a:p>
          <a:p>
            <a:pPr lvl="1"/>
            <a:r>
              <a:rPr lang="en-GB" sz="2000" i="1" dirty="0"/>
              <a:t>race – including ethnic or national origin, colour or nationality; </a:t>
            </a:r>
          </a:p>
          <a:p>
            <a:pPr lvl="1"/>
            <a:r>
              <a:rPr lang="en-GB" sz="2000" i="1" dirty="0"/>
              <a:t>religion or belief – including lack of belief; </a:t>
            </a:r>
          </a:p>
          <a:p>
            <a:pPr lvl="1"/>
            <a:r>
              <a:rPr lang="en-GB" sz="2000" i="1" dirty="0"/>
              <a:t> sex, and sexual orientation. </a:t>
            </a:r>
          </a:p>
        </p:txBody>
      </p:sp>
    </p:spTree>
    <p:extLst>
      <p:ext uri="{BB962C8B-B14F-4D97-AF65-F5344CB8AC3E}">
        <p14:creationId xmlns:p14="http://schemas.microsoft.com/office/powerpoint/2010/main" val="3256970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dirty="0"/>
            </a:br>
            <a:r>
              <a:rPr lang="en-GB" dirty="0"/>
              <a:t>Saith </a:t>
            </a:r>
            <a:r>
              <a:rPr lang="en-GB" dirty="0" err="1"/>
              <a:t>Nôd</a:t>
            </a:r>
            <a:r>
              <a:rPr lang="en-GB" dirty="0"/>
              <a:t> </a:t>
            </a:r>
            <a:r>
              <a:rPr lang="en-GB" dirty="0" err="1"/>
              <a:t>Craidd</a:t>
            </a:r>
            <a:r>
              <a:rPr lang="en-GB" dirty="0"/>
              <a:t> Cymru</a:t>
            </a:r>
            <a:br>
              <a:rPr lang="en-GB" dirty="0"/>
            </a:br>
            <a:r>
              <a:rPr lang="en-GB" dirty="0" err="1"/>
              <a:t>Wales’</a:t>
            </a:r>
            <a:r>
              <a:rPr lang="en-GB" dirty="0"/>
              <a:t> Seven Core Aims</a:t>
            </a:r>
            <a:br>
              <a:rPr lang="en-GB" dirty="0"/>
            </a:br>
            <a:endParaRPr lang="en-GB" dirty="0"/>
          </a:p>
        </p:txBody>
      </p:sp>
      <p:sp>
        <p:nvSpPr>
          <p:cNvPr id="3" name="Content Placeholder 2"/>
          <p:cNvSpPr>
            <a:spLocks noGrp="1"/>
          </p:cNvSpPr>
          <p:nvPr>
            <p:ph sz="half" idx="1"/>
          </p:nvPr>
        </p:nvSpPr>
        <p:spPr>
          <a:xfrm>
            <a:off x="482600" y="1835150"/>
            <a:ext cx="5181600" cy="4351338"/>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r>
              <a:rPr lang="en-GB" dirty="0"/>
              <a:t>Y </a:t>
            </a:r>
            <a:r>
              <a:rPr lang="en-GB" dirty="0" err="1"/>
              <a:t>saith</a:t>
            </a:r>
            <a:r>
              <a:rPr lang="en-GB" dirty="0"/>
              <a:t> </a:t>
            </a:r>
            <a:r>
              <a:rPr lang="en-GB" dirty="0" err="1"/>
              <a:t>nôd</a:t>
            </a:r>
            <a:r>
              <a:rPr lang="en-GB" dirty="0"/>
              <a:t> </a:t>
            </a:r>
            <a:r>
              <a:rPr lang="en-GB" dirty="0" err="1"/>
              <a:t>craidd</a:t>
            </a:r>
            <a:r>
              <a:rPr lang="en-GB" dirty="0"/>
              <a:t> </a:t>
            </a:r>
            <a:r>
              <a:rPr lang="en-GB" dirty="0" err="1"/>
              <a:t>yw</a:t>
            </a:r>
            <a:r>
              <a:rPr lang="en-GB" dirty="0"/>
              <a:t> bod </a:t>
            </a:r>
            <a:r>
              <a:rPr lang="en-GB" dirty="0" err="1"/>
              <a:t>pob</a:t>
            </a:r>
            <a:r>
              <a:rPr lang="en-GB" dirty="0"/>
              <a:t> </a:t>
            </a:r>
            <a:r>
              <a:rPr lang="en-GB" dirty="0" err="1"/>
              <a:t>plentyn</a:t>
            </a:r>
            <a:r>
              <a:rPr lang="en-GB" dirty="0"/>
              <a:t> a </a:t>
            </a:r>
            <a:r>
              <a:rPr lang="en-GB" dirty="0" err="1"/>
              <a:t>pherson</a:t>
            </a:r>
            <a:r>
              <a:rPr lang="en-GB" dirty="0"/>
              <a:t> </a:t>
            </a:r>
            <a:r>
              <a:rPr lang="en-GB" dirty="0" err="1"/>
              <a:t>ifanc</a:t>
            </a:r>
            <a:r>
              <a:rPr lang="en-GB" dirty="0"/>
              <a:t>: </a:t>
            </a:r>
          </a:p>
          <a:p>
            <a:pPr lvl="1"/>
            <a:r>
              <a:rPr lang="en-GB" dirty="0" err="1"/>
              <a:t>yn</a:t>
            </a:r>
            <a:r>
              <a:rPr lang="en-GB" dirty="0"/>
              <a:t> </a:t>
            </a:r>
            <a:r>
              <a:rPr lang="en-GB" dirty="0" err="1"/>
              <a:t>cael</a:t>
            </a:r>
            <a:r>
              <a:rPr lang="en-GB" dirty="0"/>
              <a:t> </a:t>
            </a:r>
            <a:r>
              <a:rPr lang="en-GB" dirty="0" err="1"/>
              <a:t>dechrau</a:t>
            </a:r>
            <a:r>
              <a:rPr lang="en-GB" dirty="0"/>
              <a:t> </a:t>
            </a:r>
            <a:r>
              <a:rPr lang="en-GB" dirty="0" err="1"/>
              <a:t>teg</a:t>
            </a:r>
            <a:r>
              <a:rPr lang="en-GB" dirty="0"/>
              <a:t> </a:t>
            </a:r>
            <a:r>
              <a:rPr lang="en-GB" dirty="0" err="1"/>
              <a:t>mewn</a:t>
            </a:r>
            <a:r>
              <a:rPr lang="en-GB" dirty="0"/>
              <a:t> </a:t>
            </a:r>
            <a:r>
              <a:rPr lang="en-GB" dirty="0" err="1"/>
              <a:t>bywyd</a:t>
            </a:r>
            <a:r>
              <a:rPr lang="en-GB" dirty="0"/>
              <a:t> </a:t>
            </a:r>
          </a:p>
          <a:p>
            <a:pPr lvl="1"/>
            <a:r>
              <a:rPr lang="en-GB" dirty="0" err="1"/>
              <a:t>yn</a:t>
            </a:r>
            <a:r>
              <a:rPr lang="en-GB" dirty="0"/>
              <a:t> </a:t>
            </a:r>
            <a:r>
              <a:rPr lang="en-GB" dirty="0" err="1"/>
              <a:t>cael</a:t>
            </a:r>
            <a:r>
              <a:rPr lang="en-GB" dirty="0"/>
              <a:t> </a:t>
            </a:r>
            <a:r>
              <a:rPr lang="en-GB" dirty="0" err="1"/>
              <a:t>amrywiaeth</a:t>
            </a:r>
            <a:r>
              <a:rPr lang="en-GB" dirty="0"/>
              <a:t> </a:t>
            </a:r>
            <a:r>
              <a:rPr lang="en-GB" dirty="0" err="1"/>
              <a:t>gynhwysfawr</a:t>
            </a:r>
            <a:r>
              <a:rPr lang="en-GB" dirty="0"/>
              <a:t> o </a:t>
            </a:r>
            <a:r>
              <a:rPr lang="en-GB" dirty="0" err="1"/>
              <a:t>gyfleoedd</a:t>
            </a:r>
            <a:r>
              <a:rPr lang="en-GB" dirty="0"/>
              <a:t> </a:t>
            </a:r>
            <a:r>
              <a:rPr lang="en-GB" dirty="0" err="1"/>
              <a:t>addysg</a:t>
            </a:r>
            <a:r>
              <a:rPr lang="en-GB" dirty="0"/>
              <a:t> a </a:t>
            </a:r>
            <a:r>
              <a:rPr lang="en-GB" dirty="0" err="1"/>
              <a:t>dysgu</a:t>
            </a:r>
            <a:r>
              <a:rPr lang="en-GB" dirty="0"/>
              <a:t> </a:t>
            </a:r>
          </a:p>
          <a:p>
            <a:pPr lvl="1"/>
            <a:r>
              <a:rPr lang="en-GB" dirty="0" err="1"/>
              <a:t>yn</a:t>
            </a:r>
            <a:r>
              <a:rPr lang="en-GB" dirty="0"/>
              <a:t> </a:t>
            </a:r>
            <a:r>
              <a:rPr lang="en-GB" dirty="0" err="1"/>
              <a:t>mwynhau’r</a:t>
            </a:r>
            <a:r>
              <a:rPr lang="en-GB" dirty="0"/>
              <a:t> </a:t>
            </a:r>
            <a:r>
              <a:rPr lang="en-GB" dirty="0" err="1"/>
              <a:t>iechyd</a:t>
            </a:r>
            <a:r>
              <a:rPr lang="en-GB" dirty="0"/>
              <a:t> </a:t>
            </a:r>
            <a:r>
              <a:rPr lang="en-GB" dirty="0" err="1"/>
              <a:t>gorau</a:t>
            </a:r>
            <a:r>
              <a:rPr lang="en-GB" dirty="0"/>
              <a:t> </a:t>
            </a:r>
            <a:r>
              <a:rPr lang="en-GB" dirty="0" err="1"/>
              <a:t>posibl</a:t>
            </a:r>
            <a:r>
              <a:rPr lang="en-GB" dirty="0"/>
              <a:t> ac </a:t>
            </a:r>
            <a:r>
              <a:rPr lang="en-GB" dirty="0" err="1"/>
              <a:t>nad</a:t>
            </a:r>
            <a:r>
              <a:rPr lang="en-GB" dirty="0"/>
              <a:t> </a:t>
            </a:r>
            <a:r>
              <a:rPr lang="en-GB" dirty="0" err="1"/>
              <a:t>ydynt</a:t>
            </a:r>
            <a:r>
              <a:rPr lang="en-GB" dirty="0"/>
              <a:t> </a:t>
            </a:r>
            <a:r>
              <a:rPr lang="en-GB" dirty="0" err="1"/>
              <a:t>yn</a:t>
            </a:r>
            <a:r>
              <a:rPr lang="en-GB" dirty="0"/>
              <a:t> </a:t>
            </a:r>
            <a:r>
              <a:rPr lang="en-GB" dirty="0" err="1"/>
              <a:t>cael</a:t>
            </a:r>
            <a:r>
              <a:rPr lang="en-GB" dirty="0"/>
              <a:t> </a:t>
            </a:r>
            <a:r>
              <a:rPr lang="en-GB" dirty="0" err="1"/>
              <a:t>eu</a:t>
            </a:r>
            <a:r>
              <a:rPr lang="en-GB" dirty="0"/>
              <a:t> cam-</a:t>
            </a:r>
            <a:r>
              <a:rPr lang="en-GB" dirty="0" err="1"/>
              <a:t>drin</a:t>
            </a:r>
            <a:r>
              <a:rPr lang="en-GB" dirty="0"/>
              <a:t>, </a:t>
            </a:r>
            <a:r>
              <a:rPr lang="en-GB" dirty="0" err="1"/>
              <a:t>eu</a:t>
            </a:r>
            <a:r>
              <a:rPr lang="en-GB" dirty="0"/>
              <a:t> </a:t>
            </a:r>
            <a:r>
              <a:rPr lang="en-GB" dirty="0" err="1"/>
              <a:t>fictimeiddio</a:t>
            </a:r>
            <a:r>
              <a:rPr lang="en-GB" dirty="0"/>
              <a:t> </a:t>
            </a:r>
            <a:r>
              <a:rPr lang="en-GB" dirty="0" err="1"/>
              <a:t>na’u</a:t>
            </a:r>
            <a:r>
              <a:rPr lang="en-GB" dirty="0"/>
              <a:t> </a:t>
            </a:r>
            <a:r>
              <a:rPr lang="en-GB" dirty="0" err="1"/>
              <a:t>hecsbloetio</a:t>
            </a:r>
            <a:r>
              <a:rPr lang="en-GB" dirty="0"/>
              <a:t> </a:t>
            </a:r>
          </a:p>
          <a:p>
            <a:pPr lvl="1"/>
            <a:r>
              <a:rPr lang="en-GB" dirty="0" err="1"/>
              <a:t>yn</a:t>
            </a:r>
            <a:r>
              <a:rPr lang="en-GB" dirty="0"/>
              <a:t> </a:t>
            </a:r>
            <a:r>
              <a:rPr lang="en-GB" dirty="0" err="1"/>
              <a:t>cael</a:t>
            </a:r>
            <a:r>
              <a:rPr lang="en-GB" dirty="0"/>
              <a:t> </a:t>
            </a:r>
            <a:r>
              <a:rPr lang="en-GB" dirty="0" err="1"/>
              <a:t>mynediad</a:t>
            </a:r>
            <a:r>
              <a:rPr lang="en-GB" dirty="0"/>
              <a:t> </a:t>
            </a:r>
            <a:r>
              <a:rPr lang="en-GB" dirty="0" err="1"/>
              <a:t>i</a:t>
            </a:r>
            <a:r>
              <a:rPr lang="en-GB" dirty="0"/>
              <a:t> </a:t>
            </a:r>
            <a:r>
              <a:rPr lang="en-GB" dirty="0" err="1"/>
              <a:t>weithgareddau</a:t>
            </a:r>
            <a:r>
              <a:rPr lang="en-GB" dirty="0"/>
              <a:t> </a:t>
            </a:r>
            <a:r>
              <a:rPr lang="en-GB" dirty="0" err="1"/>
              <a:t>chwarae</a:t>
            </a:r>
            <a:r>
              <a:rPr lang="en-GB" dirty="0"/>
              <a:t>, </a:t>
            </a:r>
            <a:r>
              <a:rPr lang="en-GB" dirty="0" err="1"/>
              <a:t>hamdden</a:t>
            </a:r>
            <a:r>
              <a:rPr lang="en-GB" dirty="0"/>
              <a:t>, </a:t>
            </a:r>
            <a:r>
              <a:rPr lang="en-GB" dirty="0" err="1"/>
              <a:t>chwaraeon</a:t>
            </a:r>
            <a:r>
              <a:rPr lang="en-GB" dirty="0"/>
              <a:t> a </a:t>
            </a:r>
            <a:r>
              <a:rPr lang="en-GB" dirty="0" err="1"/>
              <a:t>diwylliannol</a:t>
            </a:r>
            <a:endParaRPr lang="en-GB" dirty="0"/>
          </a:p>
          <a:p>
            <a:pPr lvl="1"/>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clywed</a:t>
            </a:r>
            <a:r>
              <a:rPr lang="en-GB" dirty="0"/>
              <a:t>, </a:t>
            </a:r>
            <a:r>
              <a:rPr lang="en-GB" dirty="0" err="1"/>
              <a:t>eu</a:t>
            </a:r>
            <a:r>
              <a:rPr lang="en-GB" dirty="0"/>
              <a:t> </a:t>
            </a:r>
            <a:r>
              <a:rPr lang="en-GB" dirty="0" err="1"/>
              <a:t>trin</a:t>
            </a:r>
            <a:r>
              <a:rPr lang="en-GB" dirty="0"/>
              <a:t> â </a:t>
            </a:r>
            <a:r>
              <a:rPr lang="en-GB" dirty="0" err="1"/>
              <a:t>pharch</a:t>
            </a:r>
            <a:r>
              <a:rPr lang="en-GB" dirty="0"/>
              <a:t>, a bod </a:t>
            </a:r>
            <a:r>
              <a:rPr lang="en-GB" dirty="0" err="1"/>
              <a:t>eu</a:t>
            </a:r>
            <a:r>
              <a:rPr lang="en-GB" dirty="0"/>
              <a:t> </a:t>
            </a:r>
            <a:r>
              <a:rPr lang="en-GB" dirty="0" err="1"/>
              <a:t>hil</a:t>
            </a:r>
            <a:r>
              <a:rPr lang="en-GB" dirty="0"/>
              <a:t> </a:t>
            </a:r>
            <a:r>
              <a:rPr lang="en-GB" dirty="0" err="1"/>
              <a:t>a’u</a:t>
            </a:r>
            <a:r>
              <a:rPr lang="en-GB" dirty="0"/>
              <a:t> </a:t>
            </a:r>
            <a:r>
              <a:rPr lang="en-GB" dirty="0" err="1"/>
              <a:t>hunaniaeth</a:t>
            </a:r>
            <a:r>
              <a:rPr lang="en-GB" dirty="0"/>
              <a:t> </a:t>
            </a:r>
            <a:r>
              <a:rPr lang="en-GB" dirty="0" err="1"/>
              <a:t>diwylliannol</a:t>
            </a:r>
            <a:r>
              <a:rPr lang="en-GB" dirty="0"/>
              <a:t> </a:t>
            </a:r>
          </a:p>
          <a:p>
            <a:pPr lvl="1"/>
            <a:r>
              <a:rPr lang="en-GB" dirty="0" err="1"/>
              <a:t>yn</a:t>
            </a:r>
            <a:r>
              <a:rPr lang="en-GB" dirty="0"/>
              <a:t> </a:t>
            </a:r>
            <a:r>
              <a:rPr lang="en-GB" dirty="0" err="1"/>
              <a:t>cael</a:t>
            </a:r>
            <a:r>
              <a:rPr lang="en-GB" dirty="0"/>
              <a:t> </a:t>
            </a:r>
            <a:r>
              <a:rPr lang="en-GB" dirty="0" err="1"/>
              <a:t>eu</a:t>
            </a:r>
            <a:r>
              <a:rPr lang="en-GB" dirty="0"/>
              <a:t> </a:t>
            </a:r>
            <a:r>
              <a:rPr lang="en-GB" dirty="0" err="1"/>
              <a:t>cydnabod</a:t>
            </a:r>
            <a:r>
              <a:rPr lang="en-GB" dirty="0"/>
              <a:t> </a:t>
            </a:r>
            <a:r>
              <a:rPr lang="en-GB" dirty="0" err="1"/>
              <a:t>yn</a:t>
            </a:r>
            <a:r>
              <a:rPr lang="en-GB" dirty="0"/>
              <a:t> </a:t>
            </a:r>
            <a:r>
              <a:rPr lang="en-GB" dirty="0" err="1"/>
              <a:t>cael</a:t>
            </a:r>
            <a:r>
              <a:rPr lang="en-GB" dirty="0"/>
              <a:t> </a:t>
            </a:r>
            <a:r>
              <a:rPr lang="en-GB" dirty="0" err="1"/>
              <a:t>cartref</a:t>
            </a:r>
            <a:r>
              <a:rPr lang="en-GB" dirty="0"/>
              <a:t> </a:t>
            </a:r>
            <a:r>
              <a:rPr lang="en-GB" dirty="0" err="1"/>
              <a:t>diogel</a:t>
            </a:r>
            <a:r>
              <a:rPr lang="en-GB" dirty="0"/>
              <a:t> a </a:t>
            </a:r>
            <a:r>
              <a:rPr lang="en-GB" dirty="0" err="1"/>
              <a:t>chymuned</a:t>
            </a:r>
            <a:r>
              <a:rPr lang="en-GB" dirty="0"/>
              <a:t> </a:t>
            </a:r>
            <a:r>
              <a:rPr lang="en-GB" dirty="0" err="1"/>
              <a:t>sy’n</a:t>
            </a:r>
            <a:r>
              <a:rPr lang="en-GB" dirty="0"/>
              <a:t> </a:t>
            </a:r>
            <a:r>
              <a:rPr lang="en-GB" dirty="0" err="1"/>
              <a:t>cefnogi</a:t>
            </a:r>
            <a:r>
              <a:rPr lang="en-GB" dirty="0"/>
              <a:t> </a:t>
            </a:r>
            <a:r>
              <a:rPr lang="en-GB" dirty="0" err="1"/>
              <a:t>lles</a:t>
            </a:r>
            <a:r>
              <a:rPr lang="en-GB" dirty="0"/>
              <a:t> </a:t>
            </a:r>
            <a:r>
              <a:rPr lang="en-GB" dirty="0" err="1"/>
              <a:t>corfforol</a:t>
            </a:r>
            <a:r>
              <a:rPr lang="en-GB" dirty="0"/>
              <a:t> ac </a:t>
            </a:r>
            <a:r>
              <a:rPr lang="en-GB" dirty="0" err="1"/>
              <a:t>emosiynol</a:t>
            </a:r>
            <a:r>
              <a:rPr lang="en-GB" dirty="0"/>
              <a:t> </a:t>
            </a:r>
          </a:p>
          <a:p>
            <a:pPr lvl="1"/>
            <a:r>
              <a:rPr lang="en-GB" dirty="0" err="1"/>
              <a:t>yn</a:t>
            </a:r>
            <a:r>
              <a:rPr lang="en-GB" dirty="0"/>
              <a:t> </a:t>
            </a:r>
            <a:r>
              <a:rPr lang="en-GB" dirty="0" err="1"/>
              <a:t>osgoi</a:t>
            </a:r>
            <a:r>
              <a:rPr lang="en-GB" dirty="0"/>
              <a:t> </a:t>
            </a:r>
            <a:r>
              <a:rPr lang="en-GB" dirty="0" err="1"/>
              <a:t>cael</a:t>
            </a:r>
            <a:r>
              <a:rPr lang="en-GB" dirty="0"/>
              <a:t> </a:t>
            </a:r>
            <a:r>
              <a:rPr lang="en-GB" dirty="0" err="1"/>
              <a:t>eu</a:t>
            </a:r>
            <a:r>
              <a:rPr lang="en-GB" dirty="0"/>
              <a:t> </a:t>
            </a:r>
            <a:r>
              <a:rPr lang="en-GB" dirty="0" err="1"/>
              <a:t>rhoi</a:t>
            </a:r>
            <a:r>
              <a:rPr lang="en-GB" dirty="0"/>
              <a:t> </a:t>
            </a:r>
            <a:r>
              <a:rPr lang="en-GB" dirty="0" err="1"/>
              <a:t>dan</a:t>
            </a:r>
            <a:r>
              <a:rPr lang="en-GB" dirty="0"/>
              <a:t> </a:t>
            </a:r>
            <a:r>
              <a:rPr lang="en-GB" dirty="0" err="1"/>
              <a:t>anfantais</a:t>
            </a:r>
            <a:r>
              <a:rPr lang="en-GB" dirty="0"/>
              <a:t> </a:t>
            </a:r>
            <a:r>
              <a:rPr lang="en-GB" dirty="0" err="1"/>
              <a:t>oherwydd</a:t>
            </a:r>
            <a:r>
              <a:rPr lang="en-GB" dirty="0"/>
              <a:t> </a:t>
            </a:r>
            <a:r>
              <a:rPr lang="en-GB" dirty="0" err="1"/>
              <a:t>tlodi</a:t>
            </a:r>
            <a:endParaRPr lang="en-GB" dirty="0"/>
          </a:p>
        </p:txBody>
      </p:sp>
      <p:sp>
        <p:nvSpPr>
          <p:cNvPr id="4" name="Content Placeholder 3"/>
          <p:cNvSpPr>
            <a:spLocks noGrp="1"/>
          </p:cNvSpPr>
          <p:nvPr>
            <p:ph sz="half" idx="2"/>
          </p:nvPr>
        </p:nvSpPr>
        <p:spPr>
          <a:xfrm>
            <a:off x="6565900" y="1835150"/>
            <a:ext cx="5181600" cy="4351338"/>
          </a:xfrm>
        </p:spPr>
        <p:style>
          <a:lnRef idx="2">
            <a:schemeClr val="accent2"/>
          </a:lnRef>
          <a:fillRef idx="1">
            <a:schemeClr val="lt1"/>
          </a:fillRef>
          <a:effectRef idx="0">
            <a:schemeClr val="accent2"/>
          </a:effectRef>
          <a:fontRef idx="minor">
            <a:schemeClr val="dk1"/>
          </a:fontRef>
        </p:style>
        <p:txBody>
          <a:bodyPr>
            <a:normAutofit fontScale="77500" lnSpcReduction="20000"/>
          </a:bodyPr>
          <a:lstStyle/>
          <a:p>
            <a:r>
              <a:rPr lang="en-GB" i="1" dirty="0"/>
              <a:t>The seven core aims are, </a:t>
            </a:r>
          </a:p>
          <a:p>
            <a:pPr lvl="1"/>
            <a:r>
              <a:rPr lang="en-GB" i="1" dirty="0"/>
              <a:t>that all children and young people: have a flying start in life </a:t>
            </a:r>
          </a:p>
          <a:p>
            <a:pPr lvl="1"/>
            <a:r>
              <a:rPr lang="en-GB" i="1" dirty="0"/>
              <a:t>have a comprehensive range of education and learning opportunities </a:t>
            </a:r>
          </a:p>
          <a:p>
            <a:pPr lvl="1"/>
            <a:r>
              <a:rPr lang="en-GB" i="1" dirty="0"/>
              <a:t>enjoy the best possible health and are free from abuse, victimisation and exploitation </a:t>
            </a:r>
          </a:p>
          <a:p>
            <a:pPr lvl="1"/>
            <a:r>
              <a:rPr lang="en-GB" i="1" dirty="0"/>
              <a:t>have access to play, leisure, sporting and cultural activities </a:t>
            </a:r>
          </a:p>
          <a:p>
            <a:pPr lvl="1"/>
            <a:r>
              <a:rPr lang="en-GB" i="1" dirty="0"/>
              <a:t>are listened to, treated with respect, and have their race and cultural identity recognised </a:t>
            </a:r>
          </a:p>
          <a:p>
            <a:pPr lvl="1"/>
            <a:r>
              <a:rPr lang="en-GB" i="1" dirty="0"/>
              <a:t>have a safe home and a community which supports physical and emotional wellbeing </a:t>
            </a:r>
          </a:p>
          <a:p>
            <a:pPr lvl="1"/>
            <a:r>
              <a:rPr lang="en-GB" i="1" dirty="0"/>
              <a:t>are not disadvantaged by poverty. </a:t>
            </a:r>
          </a:p>
        </p:txBody>
      </p:sp>
    </p:spTree>
    <p:extLst>
      <p:ext uri="{BB962C8B-B14F-4D97-AF65-F5344CB8AC3E}">
        <p14:creationId xmlns:p14="http://schemas.microsoft.com/office/powerpoint/2010/main" val="24479370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405431" y="555238"/>
            <a:ext cx="5181600" cy="4351338"/>
          </a:xfrm>
          <a:prstGeom prst="cloud">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sz="2400" b="1" dirty="0" err="1">
                <a:solidFill>
                  <a:schemeClr val="tx1"/>
                </a:solidFill>
              </a:rPr>
              <a:t>Sut</a:t>
            </a:r>
            <a:r>
              <a:rPr lang="en-GB" sz="2400" b="1" dirty="0">
                <a:solidFill>
                  <a:schemeClr val="tx1"/>
                </a:solidFill>
              </a:rPr>
              <a:t> all </a:t>
            </a:r>
            <a:r>
              <a:rPr lang="en-GB" sz="2400" b="1" dirty="0" err="1">
                <a:solidFill>
                  <a:schemeClr val="tx1"/>
                </a:solidFill>
              </a:rPr>
              <a:t>eithrio</a:t>
            </a:r>
            <a:r>
              <a:rPr lang="en-GB" sz="2400" b="1" dirty="0">
                <a:solidFill>
                  <a:schemeClr val="tx1"/>
                </a:solidFill>
              </a:rPr>
              <a:t> </a:t>
            </a:r>
            <a:r>
              <a:rPr lang="en-GB" sz="2400" b="1" dirty="0" err="1">
                <a:solidFill>
                  <a:schemeClr val="tx1"/>
                </a:solidFill>
              </a:rPr>
              <a:t>cymdeithasol</a:t>
            </a:r>
            <a:r>
              <a:rPr lang="en-GB" sz="2400" b="1" dirty="0">
                <a:solidFill>
                  <a:schemeClr val="tx1"/>
                </a:solidFill>
              </a:rPr>
              <a:t> </a:t>
            </a:r>
            <a:r>
              <a:rPr lang="en-GB" sz="2400" b="1" dirty="0" err="1">
                <a:solidFill>
                  <a:schemeClr val="tx1"/>
                </a:solidFill>
              </a:rPr>
              <a:t>effeithio</a:t>
            </a:r>
            <a:r>
              <a:rPr lang="en-GB" sz="2400" b="1" dirty="0">
                <a:solidFill>
                  <a:schemeClr val="tx1"/>
                </a:solidFill>
              </a:rPr>
              <a:t> </a:t>
            </a:r>
            <a:r>
              <a:rPr lang="en-GB" sz="2400" b="1" dirty="0" err="1">
                <a:solidFill>
                  <a:schemeClr val="tx1"/>
                </a:solidFill>
              </a:rPr>
              <a:t>ar</a:t>
            </a:r>
            <a:r>
              <a:rPr lang="en-GB" sz="2400" b="1" dirty="0">
                <a:solidFill>
                  <a:schemeClr val="tx1"/>
                </a:solidFill>
              </a:rPr>
              <a:t> </a:t>
            </a:r>
            <a:r>
              <a:rPr lang="en-GB" sz="2400" b="1" dirty="0" err="1">
                <a:solidFill>
                  <a:schemeClr val="tx1"/>
                </a:solidFill>
              </a:rPr>
              <a:t>hawl</a:t>
            </a:r>
            <a:r>
              <a:rPr lang="en-GB" sz="2400" b="1" dirty="0">
                <a:solidFill>
                  <a:schemeClr val="tx1"/>
                </a:solidFill>
              </a:rPr>
              <a:t> y </a:t>
            </a:r>
            <a:r>
              <a:rPr lang="en-GB" sz="2400" b="1" dirty="0" err="1">
                <a:solidFill>
                  <a:schemeClr val="tx1"/>
                </a:solidFill>
              </a:rPr>
              <a:t>plentyn</a:t>
            </a:r>
            <a:r>
              <a:rPr lang="en-GB" sz="2400" b="1" dirty="0">
                <a:solidFill>
                  <a:schemeClr val="tx1"/>
                </a:solidFill>
              </a:rPr>
              <a:t> </a:t>
            </a:r>
            <a:r>
              <a:rPr lang="en-GB" sz="2400" b="1" dirty="0" err="1">
                <a:solidFill>
                  <a:schemeClr val="tx1"/>
                </a:solidFill>
              </a:rPr>
              <a:t>i’r</a:t>
            </a:r>
            <a:r>
              <a:rPr lang="en-GB" sz="2400" b="1" dirty="0">
                <a:solidFill>
                  <a:schemeClr val="tx1"/>
                </a:solidFill>
              </a:rPr>
              <a:t> </a:t>
            </a:r>
            <a:r>
              <a:rPr lang="en-GB" sz="2400" b="1" dirty="0" err="1">
                <a:solidFill>
                  <a:schemeClr val="tx1"/>
                </a:solidFill>
              </a:rPr>
              <a:t>saith</a:t>
            </a:r>
            <a:r>
              <a:rPr lang="en-GB" sz="2400" b="1" dirty="0">
                <a:solidFill>
                  <a:schemeClr val="tx1"/>
                </a:solidFill>
              </a:rPr>
              <a:t> </a:t>
            </a:r>
            <a:r>
              <a:rPr lang="en-GB" sz="2400" b="1" dirty="0" err="1">
                <a:solidFill>
                  <a:schemeClr val="tx1"/>
                </a:solidFill>
              </a:rPr>
              <a:t>nôd</a:t>
            </a:r>
            <a:r>
              <a:rPr lang="en-GB" sz="2400" b="1" dirty="0">
                <a:solidFill>
                  <a:schemeClr val="tx1"/>
                </a:solidFill>
              </a:rPr>
              <a:t> </a:t>
            </a:r>
            <a:r>
              <a:rPr lang="en-GB" sz="2400" b="1" dirty="0" err="1">
                <a:solidFill>
                  <a:schemeClr val="tx1"/>
                </a:solidFill>
              </a:rPr>
              <a:t>craidd</a:t>
            </a:r>
            <a:r>
              <a:rPr lang="en-GB" sz="2400" b="1" dirty="0">
                <a:solidFill>
                  <a:schemeClr val="tx1"/>
                </a:solidFill>
              </a:rPr>
              <a:t>? </a:t>
            </a:r>
          </a:p>
        </p:txBody>
      </p:sp>
      <p:sp>
        <p:nvSpPr>
          <p:cNvPr id="6" name="Content Placeholder 5"/>
          <p:cNvSpPr>
            <a:spLocks noGrp="1"/>
          </p:cNvSpPr>
          <p:nvPr>
            <p:ph sz="half" idx="2"/>
          </p:nvPr>
        </p:nvSpPr>
        <p:spPr>
          <a:xfrm>
            <a:off x="6521208" y="2042009"/>
            <a:ext cx="5181600" cy="4351338"/>
          </a:xfrm>
          <a:prstGeom prst="cloud">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sz="2400" b="1" dirty="0">
                <a:solidFill>
                  <a:schemeClr val="tx1"/>
                </a:solidFill>
              </a:rPr>
              <a:t>How can social exclusion affect a child’s right to the seven core aims? </a:t>
            </a:r>
          </a:p>
        </p:txBody>
      </p:sp>
      <p:pic>
        <p:nvPicPr>
          <p:cNvPr id="4" name="Picture 3" descr="Many colorful question marks&#10;&#10;Description automatically generated">
            <a:extLst>
              <a:ext uri="{FF2B5EF4-FFF2-40B4-BE49-F238E27FC236}">
                <a16:creationId xmlns:a16="http://schemas.microsoft.com/office/drawing/2014/main" id="{D67EEBAF-22D2-CB28-34B5-4FC9E6BD0ED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60463" y="272426"/>
            <a:ext cx="2453192" cy="1717234"/>
          </a:xfrm>
          <a:prstGeom prst="rect">
            <a:avLst/>
          </a:prstGeom>
        </p:spPr>
      </p:pic>
      <p:pic>
        <p:nvPicPr>
          <p:cNvPr id="7" name="Picture 6" descr="Many colorful question marks&#10;&#10;Description automatically generated">
            <a:extLst>
              <a:ext uri="{FF2B5EF4-FFF2-40B4-BE49-F238E27FC236}">
                <a16:creationId xmlns:a16="http://schemas.microsoft.com/office/drawing/2014/main" id="{80448B68-8EF6-8844-31C7-D9740B16757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64814" y="4906576"/>
            <a:ext cx="2453192" cy="1717234"/>
          </a:xfrm>
          <a:prstGeom prst="rect">
            <a:avLst/>
          </a:prstGeom>
        </p:spPr>
      </p:pic>
    </p:spTree>
    <p:extLst>
      <p:ext uri="{BB962C8B-B14F-4D97-AF65-F5344CB8AC3E}">
        <p14:creationId xmlns:p14="http://schemas.microsoft.com/office/powerpoint/2010/main" val="3905331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Ffactorau</a:t>
            </a:r>
            <a:r>
              <a:rPr lang="en-GB" dirty="0"/>
              <a:t> </a:t>
            </a:r>
            <a:r>
              <a:rPr lang="en-GB" dirty="0" err="1"/>
              <a:t>Ehangach</a:t>
            </a:r>
            <a:br>
              <a:rPr lang="en-GB" dirty="0"/>
            </a:br>
            <a:r>
              <a:rPr lang="en-GB" i="1" dirty="0"/>
              <a:t>Wider Factors</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sz="3300" dirty="0" err="1"/>
              <a:t>Awgryma</a:t>
            </a:r>
            <a:r>
              <a:rPr lang="en-GB" sz="3300" dirty="0"/>
              <a:t> Bartlett a Burton (2016) </a:t>
            </a:r>
            <a:r>
              <a:rPr lang="en-GB" sz="3300" dirty="0" err="1"/>
              <a:t>nad</a:t>
            </a:r>
            <a:r>
              <a:rPr lang="en-GB" sz="3300" dirty="0"/>
              <a:t> </a:t>
            </a:r>
            <a:r>
              <a:rPr lang="en-GB" sz="3300" dirty="0" err="1"/>
              <a:t>yw</a:t>
            </a:r>
            <a:r>
              <a:rPr lang="en-GB" sz="3300" dirty="0"/>
              <a:t> </a:t>
            </a:r>
            <a:r>
              <a:rPr lang="en-GB" sz="3300" dirty="0" err="1"/>
              <a:t>llwyddiant</a:t>
            </a:r>
            <a:r>
              <a:rPr lang="en-GB" sz="3300" dirty="0"/>
              <a:t> </a:t>
            </a:r>
            <a:r>
              <a:rPr lang="en-GB" sz="3300" dirty="0" err="1"/>
              <a:t>disgybl</a:t>
            </a:r>
            <a:r>
              <a:rPr lang="en-GB" sz="3300" dirty="0"/>
              <a:t> </a:t>
            </a:r>
            <a:r>
              <a:rPr lang="en-GB" sz="3300" dirty="0" err="1"/>
              <a:t>yn</a:t>
            </a:r>
            <a:r>
              <a:rPr lang="en-GB" sz="3300" dirty="0"/>
              <a:t> </a:t>
            </a:r>
            <a:r>
              <a:rPr lang="en-GB" sz="3300" dirty="0" err="1"/>
              <a:t>dibynnu</a:t>
            </a:r>
            <a:r>
              <a:rPr lang="en-GB" sz="3300" dirty="0"/>
              <a:t> </a:t>
            </a:r>
            <a:r>
              <a:rPr lang="en-GB" sz="3300" dirty="0" err="1"/>
              <a:t>ar</a:t>
            </a:r>
            <a:r>
              <a:rPr lang="en-GB" sz="3300" dirty="0"/>
              <a:t> </a:t>
            </a:r>
            <a:r>
              <a:rPr lang="en-GB" sz="3300" dirty="0" err="1"/>
              <a:t>ysgol</a:t>
            </a:r>
            <a:r>
              <a:rPr lang="en-GB" sz="3300" dirty="0"/>
              <a:t> </a:t>
            </a:r>
            <a:r>
              <a:rPr lang="en-GB" sz="3300" dirty="0" err="1"/>
              <a:t>yn</a:t>
            </a:r>
            <a:r>
              <a:rPr lang="en-GB" sz="3300" dirty="0"/>
              <a:t> </a:t>
            </a:r>
            <a:r>
              <a:rPr lang="en-GB" sz="3300" dirty="0" err="1"/>
              <a:t>unig</a:t>
            </a:r>
            <a:r>
              <a:rPr lang="en-GB" sz="3300" dirty="0"/>
              <a:t>. </a:t>
            </a:r>
            <a:r>
              <a:rPr lang="en-GB" sz="3300" dirty="0" err="1"/>
              <a:t>Mae’n</a:t>
            </a:r>
            <a:r>
              <a:rPr lang="en-GB" sz="3300" dirty="0"/>
              <a:t> </a:t>
            </a:r>
            <a:r>
              <a:rPr lang="en-GB" sz="3300" dirty="0" err="1"/>
              <a:t>rhaid</a:t>
            </a:r>
            <a:r>
              <a:rPr lang="en-GB" sz="3300" dirty="0"/>
              <a:t> </a:t>
            </a:r>
            <a:r>
              <a:rPr lang="en-GB" sz="3300" dirty="0" err="1"/>
              <a:t>ystyried</a:t>
            </a:r>
            <a:r>
              <a:rPr lang="en-GB" sz="3300" dirty="0"/>
              <a:t> </a:t>
            </a:r>
            <a:r>
              <a:rPr lang="en-GB" sz="3300" dirty="0" err="1"/>
              <a:t>ffactorau</a:t>
            </a:r>
            <a:r>
              <a:rPr lang="en-GB" sz="3300" dirty="0"/>
              <a:t> </a:t>
            </a:r>
            <a:r>
              <a:rPr lang="en-GB" sz="3300" dirty="0" err="1"/>
              <a:t>cymdeithasol</a:t>
            </a:r>
            <a:r>
              <a:rPr lang="en-GB" sz="3300" dirty="0"/>
              <a:t> </a:t>
            </a:r>
            <a:r>
              <a:rPr lang="en-GB" sz="3300" dirty="0" err="1"/>
              <a:t>ehangach</a:t>
            </a:r>
            <a:r>
              <a:rPr lang="en-GB" sz="3300" dirty="0"/>
              <a:t>.</a:t>
            </a:r>
          </a:p>
          <a:p>
            <a:r>
              <a:rPr lang="en-GB" sz="3300" dirty="0"/>
              <a:t>Mae </a:t>
            </a:r>
            <a:r>
              <a:rPr lang="en-GB" sz="3300" dirty="0" err="1"/>
              <a:t>ymchwil</a:t>
            </a:r>
            <a:r>
              <a:rPr lang="en-GB" sz="3300" dirty="0"/>
              <a:t> </a:t>
            </a:r>
            <a:r>
              <a:rPr lang="en-GB" sz="3300" dirty="0" err="1"/>
              <a:t>yn</a:t>
            </a:r>
            <a:r>
              <a:rPr lang="en-GB" sz="3300" dirty="0"/>
              <a:t> </a:t>
            </a:r>
            <a:r>
              <a:rPr lang="en-GB" sz="3300" dirty="0" err="1"/>
              <a:t>dangos</a:t>
            </a:r>
            <a:r>
              <a:rPr lang="en-GB" sz="3300" dirty="0"/>
              <a:t> bod </a:t>
            </a:r>
            <a:r>
              <a:rPr lang="en-GB" sz="3300" dirty="0" err="1"/>
              <a:t>cysylltiad</a:t>
            </a:r>
            <a:r>
              <a:rPr lang="en-GB" sz="3300" dirty="0"/>
              <a:t> </a:t>
            </a:r>
            <a:r>
              <a:rPr lang="en-GB" sz="3300" dirty="0" err="1"/>
              <a:t>rhwng</a:t>
            </a:r>
            <a:r>
              <a:rPr lang="en-GB" sz="3300" dirty="0"/>
              <a:t> </a:t>
            </a:r>
            <a:r>
              <a:rPr lang="en-GB" sz="3300" dirty="0" err="1"/>
              <a:t>cyrhaeddiad</a:t>
            </a:r>
            <a:r>
              <a:rPr lang="en-GB" sz="3300" dirty="0"/>
              <a:t> </a:t>
            </a:r>
            <a:r>
              <a:rPr lang="en-GB" sz="3300" dirty="0" err="1"/>
              <a:t>ag</a:t>
            </a:r>
            <a:r>
              <a:rPr lang="en-GB" sz="3300" dirty="0"/>
              <a:t>:</a:t>
            </a:r>
          </a:p>
          <a:p>
            <a:pPr lvl="1"/>
            <a:r>
              <a:rPr lang="en-GB" sz="2800" dirty="0" err="1"/>
              <a:t>Ethnigrwydd</a:t>
            </a:r>
            <a:endParaRPr lang="en-GB" sz="2800" dirty="0"/>
          </a:p>
          <a:p>
            <a:pPr lvl="1"/>
            <a:r>
              <a:rPr lang="en-GB" sz="2800" dirty="0" err="1"/>
              <a:t>Rhyw</a:t>
            </a:r>
            <a:endParaRPr lang="en-GB" sz="2800" dirty="0"/>
          </a:p>
          <a:p>
            <a:pPr lvl="1"/>
            <a:r>
              <a:rPr lang="en-GB" sz="2800" dirty="0"/>
              <a:t>Dosbarth </a:t>
            </a:r>
            <a:r>
              <a:rPr lang="en-GB" sz="2800" dirty="0" err="1"/>
              <a:t>Cymdeithasol</a:t>
            </a:r>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r>
              <a:rPr lang="en-GB" sz="3200" i="1" dirty="0"/>
              <a:t>Bartlett and Burton (2016) suggest that a pupil’s success cannot be determined by school alone, but that we must consider the influence of wider social factors. </a:t>
            </a:r>
          </a:p>
          <a:p>
            <a:r>
              <a:rPr lang="en-GB" sz="3200" i="1" dirty="0"/>
              <a:t>Research shows that there are links between achievement and:</a:t>
            </a:r>
          </a:p>
          <a:p>
            <a:pPr lvl="1"/>
            <a:r>
              <a:rPr lang="en-GB" sz="2800" i="1" dirty="0"/>
              <a:t>Ethnicity </a:t>
            </a:r>
          </a:p>
          <a:p>
            <a:pPr lvl="1"/>
            <a:r>
              <a:rPr lang="en-GB" sz="2800" i="1" dirty="0"/>
              <a:t>Gender </a:t>
            </a:r>
          </a:p>
          <a:p>
            <a:pPr lvl="1"/>
            <a:r>
              <a:rPr lang="en-GB" sz="2800" i="1" dirty="0"/>
              <a:t>Social Class</a:t>
            </a:r>
          </a:p>
          <a:p>
            <a:pPr lvl="1"/>
            <a:endParaRPr lang="en-GB" sz="2800" i="1" dirty="0"/>
          </a:p>
        </p:txBody>
      </p:sp>
    </p:spTree>
    <p:extLst>
      <p:ext uri="{BB962C8B-B14F-4D97-AF65-F5344CB8AC3E}">
        <p14:creationId xmlns:p14="http://schemas.microsoft.com/office/powerpoint/2010/main" val="3856124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err="1"/>
              <a:t>Amrywiaeth</a:t>
            </a:r>
            <a:r>
              <a:rPr lang="en-GB" dirty="0"/>
              <a:t> </a:t>
            </a:r>
            <a:r>
              <a:rPr lang="en-GB" dirty="0" err="1"/>
              <a:t>Diwylliannol</a:t>
            </a:r>
            <a:r>
              <a:rPr lang="en-GB" dirty="0"/>
              <a:t> </a:t>
            </a:r>
            <a:br>
              <a:rPr lang="en-GB" dirty="0"/>
            </a:br>
            <a:r>
              <a:rPr lang="en-GB" i="1" dirty="0"/>
              <a:t>Cultural Diversity </a:t>
            </a:r>
          </a:p>
        </p:txBody>
      </p:sp>
      <p:sp>
        <p:nvSpPr>
          <p:cNvPr id="6" name="Content Placeholder 5"/>
          <p:cNvSpPr>
            <a:spLocks noGrp="1"/>
          </p:cNvSpPr>
          <p:nvPr>
            <p:ph idx="1"/>
          </p:nvPr>
        </p:nvSpPr>
        <p:spPr>
          <a:xfrm>
            <a:off x="838200" y="1825624"/>
            <a:ext cx="10515600" cy="4867275"/>
          </a:xfrm>
        </p:spPr>
        <p:txBody>
          <a:bodyPr>
            <a:normAutofit fontScale="85000" lnSpcReduction="20000"/>
          </a:bodyPr>
          <a:lstStyle/>
          <a:p>
            <a:r>
              <a:rPr lang="en-GB" dirty="0"/>
              <a:t>“Affirming that cultural diversity is a defining characteristic of humanity,</a:t>
            </a:r>
          </a:p>
          <a:p>
            <a:r>
              <a:rPr lang="en-GB" dirty="0"/>
              <a:t>Conscious that cultural diversity forms a common heritage of humanity and should be cherished and preserved for the benefit of all,</a:t>
            </a:r>
          </a:p>
          <a:p>
            <a:r>
              <a:rPr lang="en-GB" dirty="0"/>
              <a:t> Being aware that cultural diversity creates a rich and varied world, which increases the range of choices and nurtures human capacities and values, and therefore is a mainspring for sustainable development for communities, peoples and nations, </a:t>
            </a:r>
          </a:p>
          <a:p>
            <a:r>
              <a:rPr lang="en-GB" dirty="0"/>
              <a:t>Recalling that cultural diversity, flourishing within a framework of democracy, tolerance, social justice and mutual respect between peoples and cultures, is indispensable for peace and security at the local, national and international levels, </a:t>
            </a:r>
          </a:p>
          <a:p>
            <a:r>
              <a:rPr lang="en-GB" dirty="0"/>
              <a:t>Celebrating the importance of cultural diversity for the full realization of human rights and fundamental freedoms proclaimed in the Universal Declaration of Human Rights and other universally recognized instruments.” </a:t>
            </a:r>
          </a:p>
          <a:p>
            <a:pPr marL="0" indent="0" algn="r">
              <a:buNone/>
            </a:pPr>
            <a:endParaRPr lang="en-GB" sz="1600" dirty="0"/>
          </a:p>
          <a:p>
            <a:pPr marL="0" indent="0" algn="r">
              <a:buNone/>
            </a:pPr>
            <a:r>
              <a:rPr lang="en-GB" sz="1600" dirty="0"/>
              <a:t>Extract from UNESCO, </a:t>
            </a:r>
            <a:r>
              <a:rPr lang="en-GB" sz="1600" i="1" dirty="0"/>
              <a:t>Convention on the Protection and Promotion of the Diversity of Cultural Expressions</a:t>
            </a:r>
            <a:r>
              <a:rPr lang="en-GB" sz="1600" dirty="0"/>
              <a:t>, 2005 </a:t>
            </a:r>
          </a:p>
        </p:txBody>
      </p:sp>
      <p:pic>
        <p:nvPicPr>
          <p:cNvPr id="2" name="Picture 1"/>
          <p:cNvPicPr>
            <a:picLocks noChangeAspect="1"/>
          </p:cNvPicPr>
          <p:nvPr/>
        </p:nvPicPr>
        <p:blipFill>
          <a:blip r:embed="rId2"/>
          <a:stretch>
            <a:fillRect/>
          </a:stretch>
        </p:blipFill>
        <p:spPr>
          <a:xfrm>
            <a:off x="330573" y="139700"/>
            <a:ext cx="1336301" cy="1428750"/>
          </a:xfrm>
          <a:prstGeom prst="rect">
            <a:avLst/>
          </a:prstGeom>
        </p:spPr>
      </p:pic>
    </p:spTree>
    <p:extLst>
      <p:ext uri="{BB962C8B-B14F-4D97-AF65-F5344CB8AC3E}">
        <p14:creationId xmlns:p14="http://schemas.microsoft.com/office/powerpoint/2010/main" val="2752529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Cwricwlwm</a:t>
            </a:r>
            <a:r>
              <a:rPr lang="en-GB" dirty="0"/>
              <a:t> </a:t>
            </a:r>
            <a:r>
              <a:rPr lang="en-GB" dirty="0" err="1"/>
              <a:t>i</a:t>
            </a:r>
            <a:r>
              <a:rPr lang="en-GB" dirty="0"/>
              <a:t> </a:t>
            </a:r>
            <a:r>
              <a:rPr lang="en-GB" dirty="0" err="1"/>
              <a:t>Gymru</a:t>
            </a:r>
            <a:br>
              <a:rPr lang="en-GB" dirty="0"/>
            </a:br>
            <a:r>
              <a:rPr lang="en-GB" dirty="0"/>
              <a:t>Curriculum for Wales</a:t>
            </a:r>
            <a:endParaRPr lang="en-GB" i="1" dirty="0"/>
          </a:p>
        </p:txBody>
      </p:sp>
      <p:sp>
        <p:nvSpPr>
          <p:cNvPr id="3" name="Content Placeholder 2"/>
          <p:cNvSpPr>
            <a:spLocks noGrp="1"/>
          </p:cNvSpPr>
          <p:nvPr>
            <p:ph sz="half" idx="1"/>
          </p:nvPr>
        </p:nvSpPr>
        <p:spPr>
          <a:xfrm>
            <a:off x="558800" y="1825624"/>
            <a:ext cx="5181600" cy="4943165"/>
          </a:xfrm>
        </p:spPr>
        <p:style>
          <a:lnRef idx="2">
            <a:schemeClr val="accent1"/>
          </a:lnRef>
          <a:fillRef idx="1">
            <a:schemeClr val="lt1"/>
          </a:fillRef>
          <a:effectRef idx="0">
            <a:schemeClr val="accent1"/>
          </a:effectRef>
          <a:fontRef idx="minor">
            <a:schemeClr val="dk1"/>
          </a:fontRef>
        </p:style>
        <p:txBody>
          <a:bodyPr>
            <a:normAutofit lnSpcReduction="10000"/>
          </a:bodyPr>
          <a:lstStyle/>
          <a:p>
            <a:pPr marL="0" marR="0" indent="0" algn="l" rtl="0" fontAlgn="base"/>
            <a:r>
              <a:rPr lang="en-GB" sz="2200" b="1" i="0" u="none" strike="noStrike" dirty="0">
                <a:solidFill>
                  <a:schemeClr val="tx1"/>
                </a:solidFill>
                <a:effectLst/>
                <a:latin typeface="Lato" panose="020F0502020204030203" pitchFamily="34" charset="0"/>
              </a:rPr>
              <a:t>Y </a:t>
            </a:r>
            <a:r>
              <a:rPr lang="en-GB" sz="2200" b="1" i="0" u="none" strike="noStrike" dirty="0" err="1">
                <a:solidFill>
                  <a:schemeClr val="tx1"/>
                </a:solidFill>
                <a:effectLst/>
                <a:latin typeface="Lato" panose="020F0502020204030203" pitchFamily="34" charset="0"/>
              </a:rPr>
              <a:t>Pedwar</a:t>
            </a:r>
            <a:r>
              <a:rPr lang="en-GB" sz="2200" b="1" i="0" u="none" strike="noStrike" dirty="0">
                <a:solidFill>
                  <a:schemeClr val="tx1"/>
                </a:solidFill>
                <a:effectLst/>
                <a:latin typeface="Lato" panose="020F0502020204030203" pitchFamily="34" charset="0"/>
              </a:rPr>
              <a:t> </a:t>
            </a:r>
            <a:r>
              <a:rPr lang="en-GB" sz="2200" b="1" i="0" u="none" strike="noStrike" dirty="0" err="1">
                <a:solidFill>
                  <a:schemeClr val="tx1"/>
                </a:solidFill>
                <a:effectLst/>
                <a:latin typeface="Lato" panose="020F0502020204030203" pitchFamily="34" charset="0"/>
              </a:rPr>
              <a:t>Diben</a:t>
            </a:r>
            <a:endParaRPr lang="en-GB" sz="2200" b="1" i="0" u="none" strike="noStrike" dirty="0">
              <a:solidFill>
                <a:schemeClr val="tx1"/>
              </a:solidFill>
              <a:effectLst/>
              <a:latin typeface="Lato" panose="020F0502020204030203" pitchFamily="34" charset="0"/>
            </a:endParaRPr>
          </a:p>
          <a:p>
            <a:pPr marL="0" marR="0" indent="0" algn="l" rtl="0" fontAlgn="base"/>
            <a:endParaRPr lang="en-GB" sz="2200" b="1" i="0" u="none" strike="noStrike" dirty="0">
              <a:solidFill>
                <a:schemeClr val="tx1"/>
              </a:solidFill>
              <a:effectLst/>
              <a:latin typeface="Lato" panose="020F0502020204030203" pitchFamily="34" charset="0"/>
            </a:endParaRPr>
          </a:p>
          <a:p>
            <a:pPr marL="190500" marR="0" algn="l" rtl="0" fontAlgn="base">
              <a:spcBef>
                <a:spcPts val="450"/>
              </a:spcBef>
              <a:buFont typeface="Arial" panose="020B0604020202020204" pitchFamily="34" charset="0"/>
              <a:buChar char="•"/>
            </a:pPr>
            <a:r>
              <a:rPr lang="en-GB" sz="2400" b="1" dirty="0" err="1">
                <a:solidFill>
                  <a:schemeClr val="tx1"/>
                </a:solidFill>
                <a:latin typeface="Roboto" panose="02000000000000000000" pitchFamily="2" charset="0"/>
              </a:rPr>
              <a:t>D</a:t>
            </a:r>
            <a:r>
              <a:rPr lang="en-GB" sz="2400" b="1" i="0" u="none" strike="noStrike" dirty="0" err="1">
                <a:solidFill>
                  <a:schemeClr val="tx1"/>
                </a:solidFill>
                <a:effectLst/>
                <a:latin typeface="Roboto" panose="02000000000000000000" pitchFamily="2" charset="0"/>
              </a:rPr>
              <a:t>ysgwyr</a:t>
            </a:r>
            <a:r>
              <a:rPr lang="en-GB" sz="2400" b="1" i="0" u="none" strike="noStrike" dirty="0">
                <a:solidFill>
                  <a:schemeClr val="tx1"/>
                </a:solidFill>
                <a:effectLst/>
                <a:latin typeface="Roboto" panose="02000000000000000000" pitchFamily="2" charset="0"/>
              </a:rPr>
              <a:t> </a:t>
            </a:r>
            <a:r>
              <a:rPr lang="en-GB" sz="2400" b="1" i="0" u="none" strike="noStrike" dirty="0" err="1">
                <a:solidFill>
                  <a:schemeClr val="tx1"/>
                </a:solidFill>
                <a:effectLst/>
                <a:latin typeface="Roboto" panose="02000000000000000000" pitchFamily="2" charset="0"/>
              </a:rPr>
              <a:t>uchelgeisiol</a:t>
            </a:r>
            <a:r>
              <a:rPr lang="en-GB" sz="2400" b="1" i="0" u="none" strike="noStrike" dirty="0">
                <a:solidFill>
                  <a:schemeClr val="tx1"/>
                </a:solidFill>
                <a:effectLst/>
                <a:latin typeface="Roboto" panose="02000000000000000000" pitchFamily="2" charset="0"/>
              </a:rPr>
              <a:t>, </a:t>
            </a:r>
            <a:r>
              <a:rPr lang="en-GB" sz="2400" b="1" i="0" u="none" strike="noStrike" dirty="0" err="1">
                <a:solidFill>
                  <a:schemeClr val="tx1"/>
                </a:solidFill>
                <a:effectLst/>
                <a:latin typeface="Roboto" panose="02000000000000000000" pitchFamily="2" charset="0"/>
              </a:rPr>
              <a:t>galluog</a:t>
            </a:r>
            <a:r>
              <a:rPr lang="en-GB" sz="2400" b="1" i="0" u="none" strike="noStrike" dirty="0">
                <a:solidFill>
                  <a:schemeClr val="tx1"/>
                </a:solidFill>
                <a:effectLst/>
                <a:latin typeface="Roboto" panose="02000000000000000000" pitchFamily="2" charset="0"/>
              </a:rPr>
              <a:t> </a:t>
            </a:r>
            <a:r>
              <a:rPr lang="en-GB" sz="2200" b="0" i="0" u="none" strike="noStrike" dirty="0">
                <a:solidFill>
                  <a:schemeClr val="tx1"/>
                </a:solidFill>
                <a:effectLst/>
                <a:latin typeface="Roboto" panose="02000000000000000000" pitchFamily="2" charset="0"/>
              </a:rPr>
              <a:t>sy’n </a:t>
            </a:r>
            <a:r>
              <a:rPr lang="en-GB" sz="2200" b="0" i="0" u="none" strike="noStrike" dirty="0" err="1">
                <a:solidFill>
                  <a:schemeClr val="tx1"/>
                </a:solidFill>
                <a:effectLst/>
                <a:latin typeface="Roboto" panose="02000000000000000000" pitchFamily="2" charset="0"/>
              </a:rPr>
              <a:t>barod</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i</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ddysgu</a:t>
            </a:r>
            <a:r>
              <a:rPr lang="en-GB" sz="2200" b="0" i="0" u="none" strike="noStrike" dirty="0">
                <a:solidFill>
                  <a:schemeClr val="tx1"/>
                </a:solidFill>
                <a:effectLst/>
                <a:latin typeface="Roboto" panose="02000000000000000000" pitchFamily="2" charset="0"/>
              </a:rPr>
              <a:t> trwy </a:t>
            </a:r>
            <a:r>
              <a:rPr lang="en-GB" sz="2200" b="0" i="0" u="none" strike="noStrike" dirty="0" err="1">
                <a:solidFill>
                  <a:schemeClr val="tx1"/>
                </a:solidFill>
                <a:effectLst/>
                <a:latin typeface="Roboto" panose="02000000000000000000" pitchFamily="2" charset="0"/>
              </a:rPr>
              <a:t>gydol</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eu</a:t>
            </a:r>
            <a:r>
              <a:rPr lang="en-GB" sz="2200" b="0" i="0" u="none" strike="noStrike" dirty="0">
                <a:solidFill>
                  <a:schemeClr val="tx1"/>
                </a:solidFill>
                <a:effectLst/>
                <a:latin typeface="Roboto" panose="02000000000000000000" pitchFamily="2" charset="0"/>
              </a:rPr>
              <a:t> hoes</a:t>
            </a:r>
          </a:p>
          <a:p>
            <a:pPr marL="190500" marR="0" algn="l" rtl="0" fontAlgn="base">
              <a:spcBef>
                <a:spcPts val="450"/>
              </a:spcBef>
              <a:buFont typeface="Arial" panose="020B0604020202020204" pitchFamily="34" charset="0"/>
              <a:buChar char="•"/>
            </a:pPr>
            <a:r>
              <a:rPr lang="en-GB" sz="2400" b="1" dirty="0" err="1">
                <a:solidFill>
                  <a:schemeClr val="tx1"/>
                </a:solidFill>
                <a:latin typeface="Roboto" panose="02000000000000000000" pitchFamily="2" charset="0"/>
              </a:rPr>
              <a:t>C</a:t>
            </a:r>
            <a:r>
              <a:rPr lang="en-GB" sz="2400" b="1" i="0" u="none" strike="noStrike" dirty="0" err="1">
                <a:solidFill>
                  <a:schemeClr val="tx1"/>
                </a:solidFill>
                <a:effectLst/>
                <a:latin typeface="Roboto" panose="02000000000000000000" pitchFamily="2" charset="0"/>
              </a:rPr>
              <a:t>yfranwyr</a:t>
            </a:r>
            <a:r>
              <a:rPr lang="en-GB" sz="2400" b="1" i="0" u="none" strike="noStrike" dirty="0">
                <a:solidFill>
                  <a:schemeClr val="tx1"/>
                </a:solidFill>
                <a:effectLst/>
                <a:latin typeface="Roboto" panose="02000000000000000000" pitchFamily="2" charset="0"/>
              </a:rPr>
              <a:t> </a:t>
            </a:r>
            <a:r>
              <a:rPr lang="en-GB" sz="2400" b="1" i="0" u="none" strike="noStrike" dirty="0" err="1">
                <a:solidFill>
                  <a:schemeClr val="tx1"/>
                </a:solidFill>
                <a:effectLst/>
                <a:latin typeface="Roboto" panose="02000000000000000000" pitchFamily="2" charset="0"/>
              </a:rPr>
              <a:t>mentrus</a:t>
            </a:r>
            <a:r>
              <a:rPr lang="en-GB" sz="2400" b="1" i="0" u="none" strike="noStrike" dirty="0">
                <a:solidFill>
                  <a:schemeClr val="tx1"/>
                </a:solidFill>
                <a:effectLst/>
                <a:latin typeface="Roboto" panose="02000000000000000000" pitchFamily="2" charset="0"/>
              </a:rPr>
              <a:t>, </a:t>
            </a:r>
            <a:r>
              <a:rPr lang="en-GB" sz="2400" b="1" i="0" u="none" strike="noStrike" dirty="0" err="1">
                <a:solidFill>
                  <a:schemeClr val="tx1"/>
                </a:solidFill>
                <a:effectLst/>
                <a:latin typeface="Roboto" panose="02000000000000000000" pitchFamily="2" charset="0"/>
              </a:rPr>
              <a:t>creadigol</a:t>
            </a:r>
            <a:r>
              <a:rPr lang="en-GB" sz="2400" b="1" i="0" u="none" strike="noStrike" dirty="0">
                <a:solidFill>
                  <a:schemeClr val="tx1"/>
                </a:solidFill>
                <a:effectLst/>
                <a:latin typeface="Roboto" panose="02000000000000000000" pitchFamily="2" charset="0"/>
              </a:rPr>
              <a:t> </a:t>
            </a:r>
            <a:r>
              <a:rPr lang="en-GB" sz="2200" b="0" i="0" u="none" strike="noStrike" dirty="0">
                <a:solidFill>
                  <a:schemeClr val="tx1"/>
                </a:solidFill>
                <a:effectLst/>
                <a:latin typeface="Roboto" panose="02000000000000000000" pitchFamily="2" charset="0"/>
              </a:rPr>
              <a:t>sy’n </a:t>
            </a:r>
            <a:r>
              <a:rPr lang="en-GB" sz="2200" b="0" i="0" u="none" strike="noStrike" dirty="0" err="1">
                <a:solidFill>
                  <a:schemeClr val="tx1"/>
                </a:solidFill>
                <a:effectLst/>
                <a:latin typeface="Roboto" panose="02000000000000000000" pitchFamily="2" charset="0"/>
              </a:rPr>
              <a:t>barod</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i</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chwarae</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eu</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rhan</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yn</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llawn</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yn</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eu</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bywyd</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a’u</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gwaith</a:t>
            </a:r>
            <a:endParaRPr lang="en-GB" sz="2200" b="0" i="0" u="none" strike="noStrike" dirty="0">
              <a:solidFill>
                <a:schemeClr val="tx1"/>
              </a:solidFill>
              <a:effectLst/>
              <a:latin typeface="Roboto" panose="02000000000000000000" pitchFamily="2" charset="0"/>
            </a:endParaRPr>
          </a:p>
          <a:p>
            <a:pPr marL="190500" marR="0" algn="l" rtl="0" fontAlgn="base">
              <a:spcBef>
                <a:spcPts val="450"/>
              </a:spcBef>
              <a:buFont typeface="Arial" panose="020B0604020202020204" pitchFamily="34" charset="0"/>
              <a:buChar char="•"/>
            </a:pPr>
            <a:r>
              <a:rPr lang="en-GB" sz="2400" b="1" dirty="0" err="1">
                <a:solidFill>
                  <a:schemeClr val="tx1"/>
                </a:solidFill>
                <a:latin typeface="Roboto" panose="02000000000000000000" pitchFamily="2" charset="0"/>
              </a:rPr>
              <a:t>D</a:t>
            </a:r>
            <a:r>
              <a:rPr lang="en-GB" sz="2400" b="1" i="0" u="none" strike="noStrike" dirty="0" err="1">
                <a:solidFill>
                  <a:schemeClr val="tx1"/>
                </a:solidFill>
                <a:effectLst/>
                <a:latin typeface="Roboto" panose="02000000000000000000" pitchFamily="2" charset="0"/>
              </a:rPr>
              <a:t>inasyddion</a:t>
            </a:r>
            <a:r>
              <a:rPr lang="en-GB" sz="2400" b="1" i="0" u="none" strike="noStrike" dirty="0">
                <a:solidFill>
                  <a:schemeClr val="tx1"/>
                </a:solidFill>
                <a:effectLst/>
                <a:latin typeface="Roboto" panose="02000000000000000000" pitchFamily="2" charset="0"/>
              </a:rPr>
              <a:t> </a:t>
            </a:r>
            <a:r>
              <a:rPr lang="en-GB" sz="2400" b="1" i="0" u="none" strike="noStrike" dirty="0" err="1">
                <a:solidFill>
                  <a:schemeClr val="tx1"/>
                </a:solidFill>
                <a:effectLst/>
                <a:latin typeface="Roboto" panose="02000000000000000000" pitchFamily="2" charset="0"/>
              </a:rPr>
              <a:t>egwyddorol</a:t>
            </a:r>
            <a:r>
              <a:rPr lang="en-GB" sz="2400" b="1" i="0" u="none" strike="noStrike" dirty="0">
                <a:solidFill>
                  <a:schemeClr val="tx1"/>
                </a:solidFill>
                <a:effectLst/>
                <a:latin typeface="Roboto" panose="02000000000000000000" pitchFamily="2" charset="0"/>
              </a:rPr>
              <a:t>, </a:t>
            </a:r>
            <a:r>
              <a:rPr lang="en-GB" sz="2400" b="1" i="0" u="none" strike="noStrike" dirty="0" err="1">
                <a:solidFill>
                  <a:schemeClr val="tx1"/>
                </a:solidFill>
                <a:effectLst/>
                <a:latin typeface="Roboto" panose="02000000000000000000" pitchFamily="2" charset="0"/>
              </a:rPr>
              <a:t>gwybodus</a:t>
            </a:r>
            <a:r>
              <a:rPr lang="en-GB" sz="2400" b="1"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yng</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Nghymru</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a’r</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byd</a:t>
            </a:r>
            <a:endParaRPr lang="en-GB" sz="2200" b="0" i="0" u="none" strike="noStrike" dirty="0">
              <a:solidFill>
                <a:schemeClr val="tx1"/>
              </a:solidFill>
              <a:effectLst/>
              <a:latin typeface="Roboto" panose="02000000000000000000" pitchFamily="2" charset="0"/>
            </a:endParaRPr>
          </a:p>
          <a:p>
            <a:pPr marL="190500" marR="0" algn="l" rtl="0" fontAlgn="base">
              <a:spcBef>
                <a:spcPts val="450"/>
              </a:spcBef>
              <a:buFont typeface="Arial" panose="020B0604020202020204" pitchFamily="34" charset="0"/>
              <a:buChar char="•"/>
            </a:pPr>
            <a:r>
              <a:rPr lang="en-GB" sz="2400" b="1" dirty="0" err="1">
                <a:solidFill>
                  <a:schemeClr val="tx1"/>
                </a:solidFill>
                <a:latin typeface="Roboto" panose="02000000000000000000" pitchFamily="2" charset="0"/>
              </a:rPr>
              <a:t>U</a:t>
            </a:r>
            <a:r>
              <a:rPr lang="en-GB" sz="2400" b="1" i="0" u="none" strike="noStrike" dirty="0" err="1">
                <a:solidFill>
                  <a:schemeClr val="tx1"/>
                </a:solidFill>
                <a:effectLst/>
                <a:latin typeface="Roboto" panose="02000000000000000000" pitchFamily="2" charset="0"/>
              </a:rPr>
              <a:t>nigolion</a:t>
            </a:r>
            <a:r>
              <a:rPr lang="en-GB" sz="2400" b="1" i="0" u="none" strike="noStrike" dirty="0">
                <a:solidFill>
                  <a:schemeClr val="tx1"/>
                </a:solidFill>
                <a:effectLst/>
                <a:latin typeface="Roboto" panose="02000000000000000000" pitchFamily="2" charset="0"/>
              </a:rPr>
              <a:t> </a:t>
            </a:r>
            <a:r>
              <a:rPr lang="en-GB" sz="2400" b="1" i="0" u="none" strike="noStrike" dirty="0" err="1">
                <a:solidFill>
                  <a:schemeClr val="tx1"/>
                </a:solidFill>
                <a:effectLst/>
                <a:latin typeface="Roboto" panose="02000000000000000000" pitchFamily="2" charset="0"/>
              </a:rPr>
              <a:t>iach</a:t>
            </a:r>
            <a:r>
              <a:rPr lang="en-GB" sz="2400" b="1" i="0" u="none" strike="noStrike" dirty="0">
                <a:solidFill>
                  <a:schemeClr val="tx1"/>
                </a:solidFill>
                <a:effectLst/>
                <a:latin typeface="Roboto" panose="02000000000000000000" pitchFamily="2" charset="0"/>
              </a:rPr>
              <a:t>, </a:t>
            </a:r>
            <a:r>
              <a:rPr lang="en-GB" sz="2400" b="1" i="0" u="none" strike="noStrike" dirty="0" err="1">
                <a:solidFill>
                  <a:schemeClr val="tx1"/>
                </a:solidFill>
                <a:effectLst/>
                <a:latin typeface="Roboto" panose="02000000000000000000" pitchFamily="2" charset="0"/>
              </a:rPr>
              <a:t>hyderus</a:t>
            </a:r>
            <a:r>
              <a:rPr lang="en-GB" sz="2400" b="1" i="0" u="none" strike="noStrike" dirty="0">
                <a:solidFill>
                  <a:schemeClr val="tx1"/>
                </a:solidFill>
                <a:effectLst/>
                <a:latin typeface="Roboto" panose="02000000000000000000" pitchFamily="2" charset="0"/>
              </a:rPr>
              <a:t> </a:t>
            </a:r>
            <a:r>
              <a:rPr lang="en-GB" sz="2200" b="0" i="0" u="none" strike="noStrike" dirty="0">
                <a:solidFill>
                  <a:schemeClr val="tx1"/>
                </a:solidFill>
                <a:effectLst/>
                <a:latin typeface="Roboto" panose="02000000000000000000" pitchFamily="2" charset="0"/>
              </a:rPr>
              <a:t>sy’n </a:t>
            </a:r>
            <a:r>
              <a:rPr lang="en-GB" sz="2200" b="0" i="0" u="none" strike="noStrike" dirty="0" err="1">
                <a:solidFill>
                  <a:schemeClr val="tx1"/>
                </a:solidFill>
                <a:effectLst/>
                <a:latin typeface="Roboto" panose="02000000000000000000" pitchFamily="2" charset="0"/>
              </a:rPr>
              <a:t>barod</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i</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fyw</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bywydau</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gan</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wireddu</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eu</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dyheadau</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fel</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aelodau</a:t>
            </a:r>
            <a:r>
              <a:rPr lang="en-GB" sz="2200" b="0" i="0" u="none" strike="noStrike" dirty="0">
                <a:solidFill>
                  <a:schemeClr val="tx1"/>
                </a:solidFill>
                <a:effectLst/>
                <a:latin typeface="Roboto" panose="02000000000000000000" pitchFamily="2" charset="0"/>
              </a:rPr>
              <a:t> </a:t>
            </a:r>
            <a:r>
              <a:rPr lang="en-GB" sz="2200" b="0" i="0" u="none" strike="noStrike" dirty="0" err="1">
                <a:solidFill>
                  <a:schemeClr val="tx1"/>
                </a:solidFill>
                <a:effectLst/>
                <a:latin typeface="Roboto" panose="02000000000000000000" pitchFamily="2" charset="0"/>
              </a:rPr>
              <a:t>gwerthfawr</a:t>
            </a:r>
            <a:r>
              <a:rPr lang="en-GB" sz="2200" b="0" i="0" u="none" strike="noStrike" dirty="0">
                <a:solidFill>
                  <a:schemeClr val="tx1"/>
                </a:solidFill>
                <a:effectLst/>
                <a:latin typeface="Roboto" panose="02000000000000000000" pitchFamily="2" charset="0"/>
              </a:rPr>
              <a:t> o </a:t>
            </a:r>
            <a:r>
              <a:rPr lang="en-GB" sz="2200" b="0" i="0" u="none" strike="noStrike" dirty="0" err="1">
                <a:solidFill>
                  <a:schemeClr val="tx1"/>
                </a:solidFill>
                <a:effectLst/>
                <a:latin typeface="Roboto" panose="02000000000000000000" pitchFamily="2" charset="0"/>
              </a:rPr>
              <a:t>gymdeithas</a:t>
            </a:r>
            <a:r>
              <a:rPr lang="en-GB" sz="2200" b="0" i="0" u="none" strike="noStrike" dirty="0">
                <a:solidFill>
                  <a:schemeClr val="tx1"/>
                </a:solidFill>
                <a:effectLst/>
                <a:latin typeface="Roboto" panose="02000000000000000000" pitchFamily="2" charset="0"/>
              </a:rPr>
              <a:t>.</a:t>
            </a:r>
          </a:p>
        </p:txBody>
      </p:sp>
      <p:sp>
        <p:nvSpPr>
          <p:cNvPr id="4" name="Content Placeholder 3"/>
          <p:cNvSpPr>
            <a:spLocks noGrp="1"/>
          </p:cNvSpPr>
          <p:nvPr>
            <p:ph sz="half" idx="2"/>
          </p:nvPr>
        </p:nvSpPr>
        <p:spPr>
          <a:xfrm>
            <a:off x="6451600" y="1789906"/>
            <a:ext cx="5181600" cy="4943164"/>
          </a:xfrm>
        </p:spPr>
        <p:style>
          <a:lnRef idx="2">
            <a:schemeClr val="accent2"/>
          </a:lnRef>
          <a:fillRef idx="1">
            <a:schemeClr val="lt1"/>
          </a:fillRef>
          <a:effectRef idx="0">
            <a:schemeClr val="accent2"/>
          </a:effectRef>
          <a:fontRef idx="minor">
            <a:schemeClr val="dk1"/>
          </a:fontRef>
        </p:style>
        <p:txBody>
          <a:bodyPr>
            <a:normAutofit lnSpcReduction="10000"/>
          </a:bodyPr>
          <a:lstStyle/>
          <a:p>
            <a:pPr algn="l" fontAlgn="ctr">
              <a:spcAft>
                <a:spcPts val="750"/>
              </a:spcAft>
            </a:pPr>
            <a:r>
              <a:rPr lang="en-GB" sz="2600" b="1" i="0" dirty="0">
                <a:solidFill>
                  <a:srgbClr val="001D35"/>
                </a:solidFill>
                <a:effectLst/>
                <a:latin typeface="Google Sans"/>
              </a:rPr>
              <a:t>The Four </a:t>
            </a:r>
            <a:r>
              <a:rPr lang="en-GB" sz="2600" b="1" dirty="0">
                <a:solidFill>
                  <a:srgbClr val="001D35"/>
                </a:solidFill>
                <a:latin typeface="Google Sans"/>
              </a:rPr>
              <a:t>P</a:t>
            </a:r>
            <a:r>
              <a:rPr lang="en-GB" sz="2600" b="1" i="0" dirty="0">
                <a:solidFill>
                  <a:srgbClr val="001D35"/>
                </a:solidFill>
                <a:effectLst/>
                <a:latin typeface="Google Sans"/>
              </a:rPr>
              <a:t>urposes </a:t>
            </a:r>
          </a:p>
          <a:p>
            <a:pPr algn="l" fontAlgn="ctr">
              <a:spcAft>
                <a:spcPts val="750"/>
              </a:spcAft>
            </a:pPr>
            <a:r>
              <a:rPr lang="en-GB" sz="2600" b="1" i="0" dirty="0">
                <a:solidFill>
                  <a:srgbClr val="001D35"/>
                </a:solidFill>
                <a:effectLst/>
                <a:latin typeface="Google Sans"/>
              </a:rPr>
              <a:t>Ambitious, capable learners</a:t>
            </a:r>
            <a:r>
              <a:rPr lang="en-GB" sz="2600" b="0" i="0" dirty="0">
                <a:solidFill>
                  <a:srgbClr val="001D35"/>
                </a:solidFill>
                <a:effectLst/>
                <a:latin typeface="Google Sans"/>
              </a:rPr>
              <a:t>: Ready to learn throughout their lives </a:t>
            </a:r>
          </a:p>
          <a:p>
            <a:pPr algn="l" fontAlgn="ctr">
              <a:spcBef>
                <a:spcPts val="750"/>
              </a:spcBef>
              <a:spcAft>
                <a:spcPts val="600"/>
              </a:spcAft>
              <a:buFont typeface="Arial" panose="020B0604020202020204" pitchFamily="34" charset="0"/>
              <a:buChar char="•"/>
            </a:pPr>
            <a:r>
              <a:rPr lang="en-GB" sz="2600" b="1" i="0" dirty="0">
                <a:solidFill>
                  <a:srgbClr val="001D35"/>
                </a:solidFill>
                <a:effectLst/>
                <a:latin typeface="Google Sans"/>
              </a:rPr>
              <a:t>Enterprising, creative contributors</a:t>
            </a:r>
            <a:r>
              <a:rPr lang="en-GB" sz="2600" b="0" i="0" dirty="0">
                <a:solidFill>
                  <a:srgbClr val="001D35"/>
                </a:solidFill>
                <a:effectLst/>
                <a:latin typeface="Google Sans"/>
              </a:rPr>
              <a:t>: Ready to play a full part in life and work </a:t>
            </a:r>
          </a:p>
          <a:p>
            <a:pPr algn="l" fontAlgn="ctr">
              <a:spcBef>
                <a:spcPts val="750"/>
              </a:spcBef>
              <a:spcAft>
                <a:spcPts val="600"/>
              </a:spcAft>
              <a:buFont typeface="Arial" panose="020B0604020202020204" pitchFamily="34" charset="0"/>
              <a:buChar char="•"/>
            </a:pPr>
            <a:r>
              <a:rPr lang="en-GB" sz="2600" b="1" i="0" dirty="0">
                <a:solidFill>
                  <a:srgbClr val="001D35"/>
                </a:solidFill>
                <a:effectLst/>
                <a:latin typeface="Google Sans"/>
              </a:rPr>
              <a:t>Ethical, informed citizens</a:t>
            </a:r>
            <a:r>
              <a:rPr lang="en-GB" sz="2600" b="0" i="0" dirty="0">
                <a:solidFill>
                  <a:srgbClr val="001D35"/>
                </a:solidFill>
                <a:effectLst/>
                <a:latin typeface="Google Sans"/>
              </a:rPr>
              <a:t>: Ready to be citizens of Wales and the world </a:t>
            </a:r>
          </a:p>
          <a:p>
            <a:pPr algn="l">
              <a:spcBef>
                <a:spcPts val="750"/>
              </a:spcBef>
              <a:spcAft>
                <a:spcPts val="1500"/>
              </a:spcAft>
              <a:buFont typeface="Arial" panose="020B0604020202020204" pitchFamily="34" charset="0"/>
              <a:buChar char="•"/>
            </a:pPr>
            <a:r>
              <a:rPr lang="en-GB" sz="2600" b="1" i="0" dirty="0">
                <a:solidFill>
                  <a:srgbClr val="001D35"/>
                </a:solidFill>
                <a:effectLst/>
                <a:latin typeface="Google Sans"/>
              </a:rPr>
              <a:t>Healthy, confident individuals</a:t>
            </a:r>
            <a:r>
              <a:rPr lang="en-GB" sz="2600" b="0" i="0" dirty="0">
                <a:solidFill>
                  <a:srgbClr val="001D35"/>
                </a:solidFill>
                <a:effectLst/>
                <a:latin typeface="Google Sans"/>
              </a:rPr>
              <a:t>: Ready to lead fulfilling lives as valued members of society </a:t>
            </a:r>
          </a:p>
          <a:p>
            <a:pPr marL="0" indent="0">
              <a:buNone/>
            </a:pPr>
            <a:endParaRPr lang="en-GB" i="1" dirty="0"/>
          </a:p>
        </p:txBody>
      </p:sp>
      <p:pic>
        <p:nvPicPr>
          <p:cNvPr id="5" name="Picture 4"/>
          <p:cNvPicPr>
            <a:picLocks noChangeAspect="1"/>
          </p:cNvPicPr>
          <p:nvPr/>
        </p:nvPicPr>
        <p:blipFill>
          <a:blip r:embed="rId2" cstate="print"/>
          <a:stretch>
            <a:fillRect/>
          </a:stretch>
        </p:blipFill>
        <p:spPr>
          <a:xfrm rot="20653006">
            <a:off x="1562501" y="274410"/>
            <a:ext cx="1541840" cy="1157231"/>
          </a:xfrm>
          <a:prstGeom prst="rect">
            <a:avLst/>
          </a:prstGeom>
        </p:spPr>
      </p:pic>
      <p:pic>
        <p:nvPicPr>
          <p:cNvPr id="6" name="Picture 5"/>
          <p:cNvPicPr>
            <a:picLocks noChangeAspect="1"/>
          </p:cNvPicPr>
          <p:nvPr/>
        </p:nvPicPr>
        <p:blipFill>
          <a:blip r:embed="rId2" cstate="print"/>
          <a:stretch>
            <a:fillRect/>
          </a:stretch>
        </p:blipFill>
        <p:spPr>
          <a:xfrm rot="1071332">
            <a:off x="8992001" y="295043"/>
            <a:ext cx="1541840" cy="1157231"/>
          </a:xfrm>
          <a:prstGeom prst="rect">
            <a:avLst/>
          </a:prstGeom>
        </p:spPr>
      </p:pic>
      <p:pic>
        <p:nvPicPr>
          <p:cNvPr id="1030" name="Picture 6">
            <a:hlinkClick r:id="rId3"/>
            <a:extLst>
              <a:ext uri="{FF2B5EF4-FFF2-40B4-BE49-F238E27FC236}">
                <a16:creationId xmlns:a16="http://schemas.microsoft.com/office/drawing/2014/main" id="{ED8B70E8-CD97-D71B-C5FC-FB409290CD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250" y="-607219"/>
            <a:ext cx="114300" cy="114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9416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4198B0-6EDD-8794-7190-3BC7AA6587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3118E8-9063-6516-F9A2-5F7D00E07372}"/>
              </a:ext>
            </a:extLst>
          </p:cNvPr>
          <p:cNvSpPr>
            <a:spLocks noGrp="1"/>
          </p:cNvSpPr>
          <p:nvPr>
            <p:ph type="title"/>
          </p:nvPr>
        </p:nvSpPr>
        <p:spPr/>
        <p:txBody>
          <a:bodyPr/>
          <a:lstStyle/>
          <a:p>
            <a:pPr algn="ctr"/>
            <a:r>
              <a:rPr lang="en-GB" dirty="0" err="1"/>
              <a:t>Cwricwlwm</a:t>
            </a:r>
            <a:r>
              <a:rPr lang="en-GB" dirty="0"/>
              <a:t> </a:t>
            </a:r>
            <a:r>
              <a:rPr lang="en-GB" dirty="0" err="1"/>
              <a:t>i</a:t>
            </a:r>
            <a:r>
              <a:rPr lang="en-GB" dirty="0"/>
              <a:t> </a:t>
            </a:r>
            <a:r>
              <a:rPr lang="en-GB" dirty="0" err="1"/>
              <a:t>Gymru</a:t>
            </a:r>
            <a:br>
              <a:rPr lang="en-GB" dirty="0"/>
            </a:br>
            <a:r>
              <a:rPr lang="en-GB" dirty="0"/>
              <a:t>Curriculum for Wales</a:t>
            </a:r>
            <a:endParaRPr lang="en-GB" i="1" dirty="0"/>
          </a:p>
        </p:txBody>
      </p:sp>
      <p:sp>
        <p:nvSpPr>
          <p:cNvPr id="3" name="Content Placeholder 2">
            <a:extLst>
              <a:ext uri="{FF2B5EF4-FFF2-40B4-BE49-F238E27FC236}">
                <a16:creationId xmlns:a16="http://schemas.microsoft.com/office/drawing/2014/main" id="{3B9693FF-111C-0C2B-6B14-2E7636219B1A}"/>
              </a:ext>
            </a:extLst>
          </p:cNvPr>
          <p:cNvSpPr>
            <a:spLocks noGrp="1"/>
          </p:cNvSpPr>
          <p:nvPr>
            <p:ph sz="half" idx="1"/>
          </p:nvPr>
        </p:nvSpPr>
        <p:spPr>
          <a:xfrm>
            <a:off x="558800" y="1825624"/>
            <a:ext cx="5181600" cy="4943165"/>
          </a:xfrm>
        </p:spPr>
        <p:style>
          <a:lnRef idx="2">
            <a:schemeClr val="accent1"/>
          </a:lnRef>
          <a:fillRef idx="1">
            <a:schemeClr val="lt1"/>
          </a:fillRef>
          <a:effectRef idx="0">
            <a:schemeClr val="accent1"/>
          </a:effectRef>
          <a:fontRef idx="minor">
            <a:schemeClr val="dk1"/>
          </a:fontRef>
        </p:style>
        <p:txBody>
          <a:bodyPr>
            <a:normAutofit/>
          </a:bodyPr>
          <a:lstStyle/>
          <a:p>
            <a:pPr algn="l" fontAlgn="base">
              <a:lnSpc>
                <a:spcPts val="2025"/>
              </a:lnSpc>
            </a:pPr>
            <a:r>
              <a:rPr lang="en-GB" sz="1600" b="1" i="0" dirty="0">
                <a:solidFill>
                  <a:srgbClr val="1F1F1F"/>
                </a:solidFill>
                <a:effectLst/>
                <a:latin typeface="inherit"/>
              </a:rPr>
              <a:t>Yn </a:t>
            </a:r>
            <a:r>
              <a:rPr lang="en-GB" sz="1600" b="1" i="0" dirty="0" err="1">
                <a:solidFill>
                  <a:srgbClr val="1F1F1F"/>
                </a:solidFill>
                <a:effectLst/>
                <a:latin typeface="inherit"/>
              </a:rPr>
              <a:t>ddinasyddion</a:t>
            </a:r>
            <a:r>
              <a:rPr lang="en-GB" sz="1600" b="1" i="0" dirty="0">
                <a:solidFill>
                  <a:srgbClr val="1F1F1F"/>
                </a:solidFill>
                <a:effectLst/>
                <a:latin typeface="inherit"/>
              </a:rPr>
              <a:t> </a:t>
            </a:r>
            <a:r>
              <a:rPr lang="en-GB" sz="1600" b="1" i="0" dirty="0" err="1">
                <a:solidFill>
                  <a:srgbClr val="1F1F1F"/>
                </a:solidFill>
                <a:effectLst/>
                <a:latin typeface="inherit"/>
              </a:rPr>
              <a:t>egwyddorol</a:t>
            </a:r>
            <a:r>
              <a:rPr lang="en-GB" sz="1600" b="1" i="0" dirty="0">
                <a:solidFill>
                  <a:srgbClr val="1F1F1F"/>
                </a:solidFill>
                <a:effectLst/>
                <a:latin typeface="inherit"/>
              </a:rPr>
              <a:t>, </a:t>
            </a:r>
            <a:r>
              <a:rPr lang="en-GB" sz="1600" b="1" i="0" dirty="0" err="1">
                <a:solidFill>
                  <a:srgbClr val="1F1F1F"/>
                </a:solidFill>
                <a:effectLst/>
                <a:latin typeface="inherit"/>
              </a:rPr>
              <a:t>gwybodus</a:t>
            </a:r>
            <a:r>
              <a:rPr lang="en-GB" sz="1600" b="1" i="0" dirty="0">
                <a:solidFill>
                  <a:srgbClr val="1F1F1F"/>
                </a:solidFill>
                <a:effectLst/>
                <a:latin typeface="inherit"/>
              </a:rPr>
              <a:t> sy’n:</a:t>
            </a:r>
            <a:endParaRPr lang="en-GB" sz="16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600" b="0" i="0" dirty="0" err="1">
                <a:solidFill>
                  <a:srgbClr val="1F1F1F"/>
                </a:solidFill>
                <a:effectLst/>
                <a:latin typeface="Arial" panose="020B0604020202020204" pitchFamily="34" charset="0"/>
              </a:rPr>
              <a:t>canfod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gwerthuso</a:t>
            </a:r>
            <a:r>
              <a:rPr lang="en-GB" sz="1600" b="0" i="0" dirty="0">
                <a:solidFill>
                  <a:srgbClr val="1F1F1F"/>
                </a:solidFill>
                <a:effectLst/>
                <a:latin typeface="Arial" panose="020B0604020202020204" pitchFamily="34" charset="0"/>
              </a:rPr>
              <a:t> ac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defnyddio</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tystiolaeth</a:t>
            </a:r>
            <a:r>
              <a:rPr lang="en-GB" sz="1600" b="0" i="0" dirty="0">
                <a:solidFill>
                  <a:srgbClr val="1F1F1F"/>
                </a:solidFill>
                <a:effectLst/>
                <a:latin typeface="Arial" panose="020B0604020202020204" pitchFamily="34" charset="0"/>
              </a:rPr>
              <a:t> wrth </a:t>
            </a:r>
            <a:r>
              <a:rPr lang="en-GB" sz="1600" b="0" i="0" dirty="0" err="1">
                <a:solidFill>
                  <a:srgbClr val="1F1F1F"/>
                </a:solidFill>
                <a:effectLst/>
                <a:latin typeface="Arial" panose="020B0604020202020204" pitchFamily="34" charset="0"/>
              </a:rPr>
              <a:t>ffurfio</a:t>
            </a:r>
            <a:r>
              <a:rPr lang="en-GB" sz="1600" b="0" i="0" dirty="0">
                <a:solidFill>
                  <a:srgbClr val="1F1F1F"/>
                </a:solidFill>
                <a:effectLst/>
                <a:latin typeface="Arial" panose="020B0604020202020204" pitchFamily="34" charset="0"/>
              </a:rPr>
              <a:t> barn</a:t>
            </a:r>
          </a:p>
          <a:p>
            <a:pPr algn="l" fontAlgn="base">
              <a:buFont typeface="Arial" panose="020B0604020202020204" pitchFamily="34" charset="0"/>
              <a:buChar char="•"/>
            </a:pPr>
            <a:r>
              <a:rPr lang="en-GB" sz="1600" b="0" i="0" dirty="0" err="1">
                <a:solidFill>
                  <a:srgbClr val="1F1F1F"/>
                </a:solidFill>
                <a:effectLst/>
                <a:latin typeface="Arial" panose="020B0604020202020204" pitchFamily="34" charset="0"/>
              </a:rPr>
              <a:t>trafod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materion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cyfoes</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ar</a:t>
            </a:r>
            <a:r>
              <a:rPr lang="en-GB" sz="1600" b="0" i="0" dirty="0">
                <a:solidFill>
                  <a:srgbClr val="1F1F1F"/>
                </a:solidFill>
                <a:effectLst/>
                <a:latin typeface="Arial" panose="020B0604020202020204" pitchFamily="34" charset="0"/>
              </a:rPr>
              <a:t> sail </a:t>
            </a:r>
            <a:r>
              <a:rPr lang="en-GB" sz="1600" b="0" i="0" dirty="0" err="1">
                <a:solidFill>
                  <a:srgbClr val="1F1F1F"/>
                </a:solidFill>
                <a:effectLst/>
                <a:latin typeface="Arial" panose="020B0604020202020204" pitchFamily="34" charset="0"/>
              </a:rPr>
              <a:t>eu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gwybodaeth</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gwerthoedd</a:t>
            </a:r>
            <a:endParaRPr lang="en-GB" sz="16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600" b="0" i="0" dirty="0" err="1">
                <a:solidFill>
                  <a:srgbClr val="1F1F1F"/>
                </a:solidFill>
                <a:effectLst/>
                <a:latin typeface="Arial" panose="020B0604020202020204" pitchFamily="34" charset="0"/>
              </a:rPr>
              <a:t>deall</a:t>
            </a:r>
            <a:r>
              <a:rPr lang="en-GB" sz="1600" b="0" i="0" dirty="0">
                <a:solidFill>
                  <a:srgbClr val="1F1F1F"/>
                </a:solidFill>
                <a:effectLst/>
                <a:latin typeface="Arial" panose="020B0604020202020204" pitchFamily="34" charset="0"/>
              </a:rPr>
              <a:t> ac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arfer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cyfrifoldebau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hawliau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dynol</a:t>
            </a:r>
            <a:r>
              <a:rPr lang="en-GB" sz="1600" b="0" i="0" dirty="0">
                <a:solidFill>
                  <a:srgbClr val="1F1F1F"/>
                </a:solidFill>
                <a:effectLst/>
                <a:latin typeface="Arial" panose="020B0604020202020204" pitchFamily="34" charset="0"/>
              </a:rPr>
              <a:t> a </a:t>
            </a:r>
            <a:r>
              <a:rPr lang="en-GB" sz="1600" b="0" i="0" dirty="0" err="1">
                <a:solidFill>
                  <a:srgbClr val="1F1F1F"/>
                </a:solidFill>
                <a:effectLst/>
                <a:latin typeface="Arial" panose="020B0604020202020204" pitchFamily="34" charset="0"/>
              </a:rPr>
              <a:t>democrataidd</a:t>
            </a:r>
            <a:endParaRPr lang="en-GB" sz="16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600" b="0" i="0" dirty="0" err="1">
                <a:solidFill>
                  <a:srgbClr val="1F1F1F"/>
                </a:solidFill>
                <a:effectLst/>
                <a:latin typeface="Arial" panose="020B0604020202020204" pitchFamily="34" charset="0"/>
              </a:rPr>
              <a:t>deall</a:t>
            </a:r>
            <a:r>
              <a:rPr lang="en-GB" sz="1600" b="0" i="0" dirty="0">
                <a:solidFill>
                  <a:srgbClr val="1F1F1F"/>
                </a:solidFill>
                <a:effectLst/>
                <a:latin typeface="Arial" panose="020B0604020202020204" pitchFamily="34" charset="0"/>
              </a:rPr>
              <a:t> ac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ystyried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effaith</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gweithredoedd</a:t>
            </a:r>
            <a:r>
              <a:rPr lang="en-GB" sz="1600" b="0" i="0" dirty="0">
                <a:solidFill>
                  <a:srgbClr val="1F1F1F"/>
                </a:solidFill>
                <a:effectLst/>
                <a:latin typeface="Arial" panose="020B0604020202020204" pitchFamily="34" charset="0"/>
              </a:rPr>
              <a:t> wrth </a:t>
            </a:r>
            <a:r>
              <a:rPr lang="en-GB" sz="1600" b="0" i="0" dirty="0" err="1">
                <a:solidFill>
                  <a:srgbClr val="1F1F1F"/>
                </a:solidFill>
                <a:effectLst/>
                <a:latin typeface="Arial" panose="020B0604020202020204" pitchFamily="34" charset="0"/>
              </a:rPr>
              <a:t>ddewis</a:t>
            </a:r>
            <a:r>
              <a:rPr lang="en-GB" sz="1600" b="0" i="0" dirty="0">
                <a:solidFill>
                  <a:srgbClr val="1F1F1F"/>
                </a:solidFill>
                <a:effectLst/>
                <a:latin typeface="Arial" panose="020B0604020202020204" pitchFamily="34" charset="0"/>
              </a:rPr>
              <a:t> a </a:t>
            </a:r>
            <a:r>
              <a:rPr lang="en-GB" sz="1600" b="0" i="0" dirty="0" err="1">
                <a:solidFill>
                  <a:srgbClr val="1F1F1F"/>
                </a:solidFill>
                <a:effectLst/>
                <a:latin typeface="Arial" panose="020B0604020202020204" pitchFamily="34" charset="0"/>
              </a:rPr>
              <a:t>gweithredu</a:t>
            </a:r>
            <a:endParaRPr lang="en-GB" sz="16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600" b="0" i="0" dirty="0" err="1">
                <a:solidFill>
                  <a:srgbClr val="1F1F1F"/>
                </a:solidFill>
                <a:effectLst/>
                <a:latin typeface="Arial" panose="020B0604020202020204" pitchFamily="34" charset="0"/>
              </a:rPr>
              <a:t>wybodus</a:t>
            </a:r>
            <a:r>
              <a:rPr lang="en-GB" sz="1600" b="0" i="0" dirty="0">
                <a:solidFill>
                  <a:srgbClr val="1F1F1F"/>
                </a:solidFill>
                <a:effectLst/>
                <a:latin typeface="Arial" panose="020B0604020202020204" pitchFamily="34" charset="0"/>
              </a:rPr>
              <a:t> am </a:t>
            </a:r>
            <a:r>
              <a:rPr lang="en-GB" sz="1600" b="0" i="0" dirty="0" err="1">
                <a:solidFill>
                  <a:srgbClr val="1F1F1F"/>
                </a:solidFill>
                <a:effectLst/>
                <a:latin typeface="Arial" panose="020B0604020202020204" pitchFamily="34" charset="0"/>
              </a:rPr>
              <a:t>eu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diwylliant</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cymuned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cymdeithas</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byd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awr</a:t>
            </a:r>
            <a:r>
              <a:rPr lang="en-GB" sz="1600" b="0" i="0" dirty="0">
                <a:solidFill>
                  <a:srgbClr val="1F1F1F"/>
                </a:solidFill>
                <a:effectLst/>
                <a:latin typeface="Arial" panose="020B0604020202020204" pitchFamily="34" charset="0"/>
              </a:rPr>
              <a:t> ac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y </a:t>
            </a:r>
            <a:r>
              <a:rPr lang="en-GB" sz="1600" b="0" i="0" dirty="0" err="1">
                <a:solidFill>
                  <a:srgbClr val="1F1F1F"/>
                </a:solidFill>
                <a:effectLst/>
                <a:latin typeface="Arial" panose="020B0604020202020204" pitchFamily="34" charset="0"/>
              </a:rPr>
              <a:t>gorffennol</a:t>
            </a:r>
            <a:endParaRPr lang="en-GB" sz="16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600" b="0" i="0" dirty="0" err="1">
                <a:solidFill>
                  <a:srgbClr val="1F1F1F"/>
                </a:solidFill>
                <a:effectLst/>
                <a:latin typeface="Arial" panose="020B0604020202020204" pitchFamily="34" charset="0"/>
              </a:rPr>
              <a:t>parchu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anghenion</a:t>
            </a:r>
            <a:r>
              <a:rPr lang="en-GB" sz="1600" b="0" i="0" dirty="0">
                <a:solidFill>
                  <a:srgbClr val="1F1F1F"/>
                </a:solidFill>
                <a:effectLst/>
                <a:latin typeface="Arial" panose="020B0604020202020204" pitchFamily="34" charset="0"/>
              </a:rPr>
              <a:t> a </a:t>
            </a:r>
            <a:r>
              <a:rPr lang="en-GB" sz="1600" b="0" i="0" dirty="0" err="1">
                <a:solidFill>
                  <a:srgbClr val="1F1F1F"/>
                </a:solidFill>
                <a:effectLst/>
                <a:latin typeface="Arial" panose="020B0604020202020204" pitchFamily="34" charset="0"/>
              </a:rPr>
              <a:t>hawliau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pobl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eraill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fel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aelod</a:t>
            </a:r>
            <a:r>
              <a:rPr lang="en-GB" sz="1600" b="0" i="0" dirty="0">
                <a:solidFill>
                  <a:srgbClr val="1F1F1F"/>
                </a:solidFill>
                <a:effectLst/>
                <a:latin typeface="Arial" panose="020B0604020202020204" pitchFamily="34" charset="0"/>
              </a:rPr>
              <a:t> o </a:t>
            </a:r>
            <a:r>
              <a:rPr lang="en-GB" sz="1600" b="0" i="0" dirty="0" err="1">
                <a:solidFill>
                  <a:srgbClr val="1F1F1F"/>
                </a:solidFill>
                <a:effectLst/>
                <a:latin typeface="Arial" panose="020B0604020202020204" pitchFamily="34" charset="0"/>
              </a:rPr>
              <a:t>gymdeithas</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amrywiol</a:t>
            </a:r>
            <a:endParaRPr lang="en-GB" sz="16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600" b="0" i="0" dirty="0" err="1">
                <a:solidFill>
                  <a:srgbClr val="1F1F1F"/>
                </a:solidFill>
                <a:effectLst/>
                <a:latin typeface="Arial" panose="020B0604020202020204" pitchFamily="34" charset="0"/>
              </a:rPr>
              <a:t>dangos</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hymrwymiad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i</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sicrhau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cynaladwyedd</a:t>
            </a:r>
            <a:r>
              <a:rPr lang="en-GB" sz="1600" b="0" i="0" dirty="0">
                <a:solidFill>
                  <a:srgbClr val="1F1F1F"/>
                </a:solidFill>
                <a:effectLst/>
                <a:latin typeface="Arial" panose="020B0604020202020204" pitchFamily="34" charset="0"/>
              </a:rPr>
              <a:t> y </a:t>
            </a:r>
            <a:r>
              <a:rPr lang="en-GB" sz="1600" b="0" i="0" dirty="0" err="1">
                <a:solidFill>
                  <a:srgbClr val="1F1F1F"/>
                </a:solidFill>
                <a:effectLst/>
                <a:latin typeface="Arial" panose="020B0604020202020204" pitchFamily="34" charset="0"/>
              </a:rPr>
              <a:t>blaned</a:t>
            </a:r>
            <a:endParaRPr lang="en-GB" sz="1600" b="0" i="0" dirty="0">
              <a:solidFill>
                <a:srgbClr val="1F1F1F"/>
              </a:solidFill>
              <a:effectLst/>
              <a:latin typeface="Arial" panose="020B0604020202020204" pitchFamily="34" charset="0"/>
            </a:endParaRPr>
          </a:p>
          <a:p>
            <a:pPr algn="l" fontAlgn="base">
              <a:lnSpc>
                <a:spcPts val="2025"/>
              </a:lnSpc>
            </a:pPr>
            <a:r>
              <a:rPr lang="en-GB" sz="1600" b="0" i="0" dirty="0">
                <a:solidFill>
                  <a:srgbClr val="1F1F1F"/>
                </a:solidFill>
                <a:effectLst/>
                <a:latin typeface="Arial" panose="020B0604020202020204" pitchFamily="34" charset="0"/>
              </a:rPr>
              <a:t>ac sy’n</a:t>
            </a:r>
            <a:r>
              <a:rPr lang="en-GB" sz="1600" b="1" i="0" dirty="0">
                <a:solidFill>
                  <a:srgbClr val="1F1F1F"/>
                </a:solidFill>
                <a:effectLst/>
                <a:latin typeface="inherit"/>
              </a:rPr>
              <a:t> </a:t>
            </a:r>
            <a:r>
              <a:rPr lang="en-GB" sz="1600" b="1" i="0" dirty="0" err="1">
                <a:solidFill>
                  <a:srgbClr val="1F1F1F"/>
                </a:solidFill>
                <a:effectLst/>
                <a:latin typeface="inherit"/>
              </a:rPr>
              <a:t>barod</a:t>
            </a:r>
            <a:r>
              <a:rPr lang="en-GB" sz="1600" b="1" i="0" dirty="0">
                <a:solidFill>
                  <a:srgbClr val="1F1F1F"/>
                </a:solidFill>
                <a:effectLst/>
                <a:latin typeface="inherit"/>
              </a:rPr>
              <a:t> </a:t>
            </a:r>
            <a:r>
              <a:rPr lang="en-GB" sz="1600" b="1" i="0" dirty="0" err="1">
                <a:solidFill>
                  <a:srgbClr val="1F1F1F"/>
                </a:solidFill>
                <a:effectLst/>
                <a:latin typeface="inherit"/>
              </a:rPr>
              <a:t>i</a:t>
            </a:r>
            <a:r>
              <a:rPr lang="en-GB" sz="1600" b="1" i="0" dirty="0">
                <a:solidFill>
                  <a:srgbClr val="1F1F1F"/>
                </a:solidFill>
                <a:effectLst/>
                <a:latin typeface="inherit"/>
              </a:rPr>
              <a:t> </a:t>
            </a:r>
            <a:r>
              <a:rPr lang="en-GB" sz="1600" b="1" i="0" dirty="0" err="1">
                <a:solidFill>
                  <a:srgbClr val="1F1F1F"/>
                </a:solidFill>
                <a:effectLst/>
                <a:latin typeface="inherit"/>
              </a:rPr>
              <a:t>fod</a:t>
            </a:r>
            <a:r>
              <a:rPr lang="en-GB" sz="1600" b="1" i="0" dirty="0">
                <a:solidFill>
                  <a:srgbClr val="1F1F1F"/>
                </a:solidFill>
                <a:effectLst/>
                <a:latin typeface="inherit"/>
              </a:rPr>
              <a:t> </a:t>
            </a:r>
            <a:r>
              <a:rPr lang="en-GB" sz="1600" b="1" i="0" dirty="0" err="1">
                <a:solidFill>
                  <a:srgbClr val="1F1F1F"/>
                </a:solidFill>
                <a:effectLst/>
                <a:latin typeface="inherit"/>
              </a:rPr>
              <a:t>yn</a:t>
            </a:r>
            <a:r>
              <a:rPr lang="en-GB" sz="1600" b="1" i="0" dirty="0">
                <a:solidFill>
                  <a:srgbClr val="1F1F1F"/>
                </a:solidFill>
                <a:effectLst/>
                <a:latin typeface="inherit"/>
              </a:rPr>
              <a:t> </a:t>
            </a:r>
            <a:r>
              <a:rPr lang="en-GB" sz="1600" b="1" i="0" dirty="0" err="1">
                <a:solidFill>
                  <a:srgbClr val="1F1F1F"/>
                </a:solidFill>
                <a:effectLst/>
                <a:latin typeface="inherit"/>
              </a:rPr>
              <a:t>ddinasyddion</a:t>
            </a:r>
            <a:r>
              <a:rPr lang="en-GB" sz="1600" b="1" i="0" dirty="0">
                <a:solidFill>
                  <a:srgbClr val="1F1F1F"/>
                </a:solidFill>
                <a:effectLst/>
                <a:latin typeface="inherit"/>
              </a:rPr>
              <a:t> </a:t>
            </a:r>
            <a:r>
              <a:rPr lang="en-GB" sz="1600" b="1" i="0" dirty="0" err="1">
                <a:solidFill>
                  <a:srgbClr val="1F1F1F"/>
                </a:solidFill>
                <a:effectLst/>
                <a:latin typeface="inherit"/>
              </a:rPr>
              <a:t>yng</a:t>
            </a:r>
            <a:r>
              <a:rPr lang="en-GB" sz="1600" b="1" i="0" dirty="0">
                <a:solidFill>
                  <a:srgbClr val="1F1F1F"/>
                </a:solidFill>
                <a:effectLst/>
                <a:latin typeface="inherit"/>
              </a:rPr>
              <a:t> </a:t>
            </a:r>
            <a:r>
              <a:rPr lang="en-GB" sz="1600" b="1" i="0" dirty="0" err="1">
                <a:solidFill>
                  <a:srgbClr val="1F1F1F"/>
                </a:solidFill>
                <a:effectLst/>
                <a:latin typeface="inherit"/>
              </a:rPr>
              <a:t>Nghymru</a:t>
            </a:r>
            <a:r>
              <a:rPr lang="en-GB" sz="1600" b="1" i="0" dirty="0">
                <a:solidFill>
                  <a:srgbClr val="1F1F1F"/>
                </a:solidFill>
                <a:effectLst/>
                <a:latin typeface="inherit"/>
              </a:rPr>
              <a:t> </a:t>
            </a:r>
            <a:r>
              <a:rPr lang="en-GB" sz="1600" b="1" i="0" dirty="0" err="1">
                <a:solidFill>
                  <a:srgbClr val="1F1F1F"/>
                </a:solidFill>
                <a:effectLst/>
                <a:latin typeface="inherit"/>
              </a:rPr>
              <a:t>a’r</a:t>
            </a:r>
            <a:r>
              <a:rPr lang="en-GB" sz="1600" b="1" i="0" dirty="0">
                <a:solidFill>
                  <a:srgbClr val="1F1F1F"/>
                </a:solidFill>
                <a:effectLst/>
                <a:latin typeface="inherit"/>
              </a:rPr>
              <a:t> </a:t>
            </a:r>
            <a:r>
              <a:rPr lang="en-GB" sz="1600" b="1" i="0" dirty="0" err="1">
                <a:solidFill>
                  <a:srgbClr val="1F1F1F"/>
                </a:solidFill>
                <a:effectLst/>
                <a:latin typeface="inherit"/>
              </a:rPr>
              <a:t>byd</a:t>
            </a:r>
            <a:endParaRPr lang="en-GB" sz="1600" b="0" i="0" dirty="0">
              <a:solidFill>
                <a:srgbClr val="1F1F1F"/>
              </a:solidFill>
              <a:effectLst/>
              <a:latin typeface="Arial" panose="020B0604020202020204" pitchFamily="34" charset="0"/>
            </a:endParaRPr>
          </a:p>
        </p:txBody>
      </p:sp>
      <p:sp>
        <p:nvSpPr>
          <p:cNvPr id="4" name="Content Placeholder 3">
            <a:extLst>
              <a:ext uri="{FF2B5EF4-FFF2-40B4-BE49-F238E27FC236}">
                <a16:creationId xmlns:a16="http://schemas.microsoft.com/office/drawing/2014/main" id="{DDD59F9F-987C-9511-F50B-EAB8FB2ED4DE}"/>
              </a:ext>
            </a:extLst>
          </p:cNvPr>
          <p:cNvSpPr>
            <a:spLocks noGrp="1"/>
          </p:cNvSpPr>
          <p:nvPr>
            <p:ph sz="half" idx="2"/>
          </p:nvPr>
        </p:nvSpPr>
        <p:spPr>
          <a:xfrm>
            <a:off x="6451600" y="1789906"/>
            <a:ext cx="5181600" cy="4943164"/>
          </a:xfrm>
        </p:spPr>
        <p:style>
          <a:lnRef idx="2">
            <a:schemeClr val="accent2"/>
          </a:lnRef>
          <a:fillRef idx="1">
            <a:schemeClr val="lt1"/>
          </a:fillRef>
          <a:effectRef idx="0">
            <a:schemeClr val="accent2"/>
          </a:effectRef>
          <a:fontRef idx="minor">
            <a:schemeClr val="dk1"/>
          </a:fontRef>
        </p:style>
        <p:txBody>
          <a:bodyPr>
            <a:normAutofit/>
          </a:bodyPr>
          <a:lstStyle/>
          <a:p>
            <a:pPr algn="l"/>
            <a:r>
              <a:rPr lang="en-GB" sz="1600" b="1" i="0" dirty="0">
                <a:solidFill>
                  <a:srgbClr val="313131"/>
                </a:solidFill>
                <a:effectLst/>
                <a:latin typeface="Gilroy"/>
              </a:rPr>
              <a:t>Ethical, Informed Citizens  </a:t>
            </a:r>
          </a:p>
          <a:p>
            <a:pPr algn="l">
              <a:buFont typeface="Arial" panose="020B0604020202020204" pitchFamily="34" charset="0"/>
              <a:buChar char="•"/>
            </a:pPr>
            <a:r>
              <a:rPr lang="en-GB" sz="1600" b="0" i="0" dirty="0">
                <a:solidFill>
                  <a:srgbClr val="313131"/>
                </a:solidFill>
                <a:effectLst/>
                <a:latin typeface="Gilroy"/>
              </a:rPr>
              <a:t>Use evidence in informing their views</a:t>
            </a:r>
          </a:p>
          <a:p>
            <a:pPr algn="l">
              <a:buFont typeface="Arial" panose="020B0604020202020204" pitchFamily="34" charset="0"/>
              <a:buChar char="•"/>
            </a:pPr>
            <a:r>
              <a:rPr lang="en-GB" sz="1600" b="0" i="0" dirty="0">
                <a:solidFill>
                  <a:srgbClr val="313131"/>
                </a:solidFill>
                <a:effectLst/>
                <a:latin typeface="Gilroy"/>
              </a:rPr>
              <a:t>Engage with current issues based upon their own knowledge and values</a:t>
            </a:r>
          </a:p>
          <a:p>
            <a:pPr algn="l">
              <a:buFont typeface="Arial" panose="020B0604020202020204" pitchFamily="34" charset="0"/>
              <a:buChar char="•"/>
            </a:pPr>
            <a:r>
              <a:rPr lang="en-GB" sz="1600" b="0" i="0" dirty="0">
                <a:solidFill>
                  <a:srgbClr val="313131"/>
                </a:solidFill>
                <a:effectLst/>
                <a:latin typeface="Gilroy"/>
              </a:rPr>
              <a:t>Understand their human and democratic responsibilities and rights and exercise them thusly </a:t>
            </a:r>
          </a:p>
          <a:p>
            <a:pPr algn="l">
              <a:buFont typeface="Arial" panose="020B0604020202020204" pitchFamily="34" charset="0"/>
              <a:buChar char="•"/>
            </a:pPr>
            <a:r>
              <a:rPr lang="en-GB" sz="1600" b="0" i="0" dirty="0">
                <a:solidFill>
                  <a:srgbClr val="313131"/>
                </a:solidFill>
                <a:effectLst/>
                <a:latin typeface="Gilroy"/>
              </a:rPr>
              <a:t>Consider the impact of their actions when making choices</a:t>
            </a:r>
          </a:p>
          <a:p>
            <a:pPr algn="l">
              <a:buFont typeface="Arial" panose="020B0604020202020204" pitchFamily="34" charset="0"/>
              <a:buChar char="•"/>
            </a:pPr>
            <a:r>
              <a:rPr lang="en-GB" sz="1600" b="0" i="0" dirty="0">
                <a:solidFill>
                  <a:srgbClr val="313131"/>
                </a:solidFill>
                <a:effectLst/>
                <a:latin typeface="Gilroy"/>
              </a:rPr>
              <a:t>Are curious and knowledgeable about their culture, community, society, and the world both past, present, and future</a:t>
            </a:r>
          </a:p>
          <a:p>
            <a:pPr algn="l">
              <a:buFont typeface="Arial" panose="020B0604020202020204" pitchFamily="34" charset="0"/>
              <a:buChar char="•"/>
            </a:pPr>
            <a:r>
              <a:rPr lang="en-GB" sz="1600" b="0" i="0" dirty="0">
                <a:solidFill>
                  <a:srgbClr val="313131"/>
                </a:solidFill>
                <a:effectLst/>
                <a:latin typeface="Gilroy"/>
              </a:rPr>
              <a:t>Respect the rights and needs of others and understand that within our diverse community other people may have different needs </a:t>
            </a:r>
          </a:p>
          <a:p>
            <a:pPr algn="l">
              <a:buFont typeface="Arial" panose="020B0604020202020204" pitchFamily="34" charset="0"/>
              <a:buChar char="•"/>
            </a:pPr>
            <a:r>
              <a:rPr lang="en-GB" sz="1600" b="0" i="0" dirty="0">
                <a:solidFill>
                  <a:srgbClr val="313131"/>
                </a:solidFill>
                <a:effectLst/>
                <a:latin typeface="Gilroy"/>
              </a:rPr>
              <a:t>Have a commitment to the sustainability of the planet</a:t>
            </a:r>
          </a:p>
          <a:p>
            <a:pPr algn="l">
              <a:buFont typeface="Arial" panose="020B0604020202020204" pitchFamily="34" charset="0"/>
              <a:buChar char="•"/>
            </a:pPr>
            <a:r>
              <a:rPr lang="en-GB" sz="1600" b="0" i="0" dirty="0">
                <a:solidFill>
                  <a:srgbClr val="313131"/>
                </a:solidFill>
                <a:effectLst/>
                <a:latin typeface="Gilroy"/>
              </a:rPr>
              <a:t>And </a:t>
            </a:r>
            <a:r>
              <a:rPr lang="en-GB" sz="1600" b="1" i="0" dirty="0">
                <a:solidFill>
                  <a:srgbClr val="313131"/>
                </a:solidFill>
                <a:effectLst/>
                <a:latin typeface="Gilroy"/>
              </a:rPr>
              <a:t>who are ready to be citizens of Wales and the world</a:t>
            </a:r>
          </a:p>
          <a:p>
            <a:pPr marL="0" indent="0">
              <a:buNone/>
            </a:pPr>
            <a:endParaRPr lang="en-GB" i="1" dirty="0"/>
          </a:p>
        </p:txBody>
      </p:sp>
      <p:pic>
        <p:nvPicPr>
          <p:cNvPr id="5" name="Picture 4">
            <a:extLst>
              <a:ext uri="{FF2B5EF4-FFF2-40B4-BE49-F238E27FC236}">
                <a16:creationId xmlns:a16="http://schemas.microsoft.com/office/drawing/2014/main" id="{D1311D9F-F425-6C77-42EB-17F8DEE8C87F}"/>
              </a:ext>
            </a:extLst>
          </p:cNvPr>
          <p:cNvPicPr>
            <a:picLocks noChangeAspect="1"/>
          </p:cNvPicPr>
          <p:nvPr/>
        </p:nvPicPr>
        <p:blipFill>
          <a:blip r:embed="rId2" cstate="print"/>
          <a:stretch>
            <a:fillRect/>
          </a:stretch>
        </p:blipFill>
        <p:spPr>
          <a:xfrm rot="20653006">
            <a:off x="1562501" y="274410"/>
            <a:ext cx="1541840" cy="1157231"/>
          </a:xfrm>
          <a:prstGeom prst="rect">
            <a:avLst/>
          </a:prstGeom>
        </p:spPr>
      </p:pic>
      <p:pic>
        <p:nvPicPr>
          <p:cNvPr id="6" name="Picture 5">
            <a:extLst>
              <a:ext uri="{FF2B5EF4-FFF2-40B4-BE49-F238E27FC236}">
                <a16:creationId xmlns:a16="http://schemas.microsoft.com/office/drawing/2014/main" id="{F1A00081-E143-D057-6D5C-4131B59AA5B4}"/>
              </a:ext>
            </a:extLst>
          </p:cNvPr>
          <p:cNvPicPr>
            <a:picLocks noChangeAspect="1"/>
          </p:cNvPicPr>
          <p:nvPr/>
        </p:nvPicPr>
        <p:blipFill>
          <a:blip r:embed="rId2" cstate="print"/>
          <a:stretch>
            <a:fillRect/>
          </a:stretch>
        </p:blipFill>
        <p:spPr>
          <a:xfrm rot="1071332">
            <a:off x="8992001" y="295043"/>
            <a:ext cx="1541840" cy="1157231"/>
          </a:xfrm>
          <a:prstGeom prst="rect">
            <a:avLst/>
          </a:prstGeom>
        </p:spPr>
      </p:pic>
      <p:pic>
        <p:nvPicPr>
          <p:cNvPr id="1030" name="Picture 6">
            <a:hlinkClick r:id="rId3"/>
            <a:extLst>
              <a:ext uri="{FF2B5EF4-FFF2-40B4-BE49-F238E27FC236}">
                <a16:creationId xmlns:a16="http://schemas.microsoft.com/office/drawing/2014/main" id="{A29D77D5-D972-D75E-88B7-1B92C68BCA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250" y="-607219"/>
            <a:ext cx="114300" cy="114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0708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Darpariaeth</a:t>
            </a:r>
            <a:r>
              <a:rPr lang="en-GB" dirty="0"/>
              <a:t> </a:t>
            </a:r>
            <a:r>
              <a:rPr lang="en-GB" dirty="0" err="1"/>
              <a:t>ar</a:t>
            </a:r>
            <a:r>
              <a:rPr lang="en-GB" dirty="0"/>
              <a:t> </a:t>
            </a:r>
            <a:r>
              <a:rPr lang="en-GB" dirty="0" err="1"/>
              <a:t>gyfer</a:t>
            </a:r>
            <a:r>
              <a:rPr lang="en-GB" dirty="0"/>
              <a:t> </a:t>
            </a:r>
            <a:r>
              <a:rPr lang="en-GB" dirty="0" err="1"/>
              <a:t>Amrywiaeth</a:t>
            </a:r>
            <a:r>
              <a:rPr lang="en-GB" dirty="0"/>
              <a:t> </a:t>
            </a:r>
            <a:br>
              <a:rPr lang="en-GB" dirty="0"/>
            </a:br>
            <a:r>
              <a:rPr lang="en-GB" i="1" dirty="0"/>
              <a:t>Provision for Diversity </a:t>
            </a:r>
          </a:p>
        </p:txBody>
      </p:sp>
      <p:sp>
        <p:nvSpPr>
          <p:cNvPr id="3" name="Content Placeholder 2"/>
          <p:cNvSpPr>
            <a:spLocks noGrp="1"/>
          </p:cNvSpPr>
          <p:nvPr>
            <p:ph sz="half" idx="1"/>
          </p:nvPr>
        </p:nvSpPr>
        <p:spPr>
          <a:xfrm>
            <a:off x="838200" y="1825624"/>
            <a:ext cx="5181600" cy="4589135"/>
          </a:xfr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err="1"/>
              <a:t>Adfyfyriwch</a:t>
            </a:r>
            <a:r>
              <a:rPr lang="en-GB" dirty="0"/>
              <a:t> </a:t>
            </a:r>
            <a:r>
              <a:rPr lang="en-GB" dirty="0" err="1"/>
              <a:t>ar</a:t>
            </a:r>
            <a:r>
              <a:rPr lang="en-GB" dirty="0"/>
              <a:t> </a:t>
            </a:r>
            <a:r>
              <a:rPr lang="en-GB" dirty="0" err="1"/>
              <a:t>eich</a:t>
            </a:r>
            <a:r>
              <a:rPr lang="en-GB" dirty="0"/>
              <a:t> </a:t>
            </a:r>
            <a:r>
              <a:rPr lang="en-GB" dirty="0" err="1"/>
              <a:t>arsylwadau</a:t>
            </a:r>
            <a:r>
              <a:rPr lang="en-GB" dirty="0"/>
              <a:t> </a:t>
            </a:r>
            <a:r>
              <a:rPr lang="en-GB" dirty="0" err="1"/>
              <a:t>o’r</a:t>
            </a:r>
            <a:r>
              <a:rPr lang="en-GB" dirty="0"/>
              <a:t> </a:t>
            </a:r>
            <a:r>
              <a:rPr lang="en-GB" dirty="0" err="1"/>
              <a:t>gorffennol</a:t>
            </a:r>
            <a:r>
              <a:rPr lang="en-GB" dirty="0"/>
              <a:t>:</a:t>
            </a:r>
          </a:p>
          <a:p>
            <a:pPr lvl="1"/>
            <a:r>
              <a:rPr lang="en-GB" dirty="0" err="1"/>
              <a:t>Ydy</a:t>
            </a:r>
            <a:r>
              <a:rPr lang="en-GB" dirty="0"/>
              <a:t> </a:t>
            </a:r>
            <a:r>
              <a:rPr lang="en-GB" dirty="0" err="1"/>
              <a:t>ysgolion</a:t>
            </a:r>
            <a:r>
              <a:rPr lang="en-GB" dirty="0"/>
              <a:t> </a:t>
            </a:r>
            <a:r>
              <a:rPr lang="en-GB" dirty="0" err="1"/>
              <a:t>yn</a:t>
            </a:r>
            <a:r>
              <a:rPr lang="en-GB" dirty="0"/>
              <a:t> </a:t>
            </a:r>
            <a:r>
              <a:rPr lang="en-GB" dirty="0" err="1"/>
              <a:t>cwrdd</a:t>
            </a:r>
            <a:r>
              <a:rPr lang="en-GB" dirty="0"/>
              <a:t> </a:t>
            </a:r>
            <a:r>
              <a:rPr lang="en-GB" dirty="0" err="1"/>
              <a:t>ag</a:t>
            </a:r>
            <a:r>
              <a:rPr lang="en-GB" dirty="0"/>
              <a:t> </a:t>
            </a:r>
            <a:r>
              <a:rPr lang="en-GB" dirty="0" err="1"/>
              <a:t>anghenion</a:t>
            </a:r>
            <a:r>
              <a:rPr lang="en-GB" dirty="0"/>
              <a:t> </a:t>
            </a:r>
            <a:r>
              <a:rPr lang="en-GB" dirty="0" err="1"/>
              <a:t>dysgu</a:t>
            </a:r>
            <a:r>
              <a:rPr lang="en-GB" dirty="0"/>
              <a:t> </a:t>
            </a:r>
            <a:r>
              <a:rPr lang="en-GB" dirty="0" err="1"/>
              <a:t>gwahanol</a:t>
            </a:r>
            <a:r>
              <a:rPr lang="en-GB" dirty="0"/>
              <a:t> a </a:t>
            </a:r>
            <a:r>
              <a:rPr lang="en-GB" dirty="0" err="1"/>
              <a:t>chefndiroedd</a:t>
            </a:r>
            <a:r>
              <a:rPr lang="en-GB" dirty="0"/>
              <a:t> </a:t>
            </a:r>
            <a:r>
              <a:rPr lang="en-GB" dirty="0" err="1"/>
              <a:t>diwylliannol</a:t>
            </a:r>
            <a:r>
              <a:rPr lang="en-GB" dirty="0"/>
              <a:t> </a:t>
            </a:r>
            <a:r>
              <a:rPr lang="en-GB" dirty="0" err="1"/>
              <a:t>gwahanol</a:t>
            </a:r>
            <a:r>
              <a:rPr lang="en-GB" dirty="0"/>
              <a:t> </a:t>
            </a:r>
            <a:r>
              <a:rPr lang="en-GB" dirty="0" err="1"/>
              <a:t>disgyblion</a:t>
            </a:r>
            <a:r>
              <a:rPr lang="en-GB" dirty="0"/>
              <a:t> </a:t>
            </a:r>
            <a:r>
              <a:rPr lang="en-GB" dirty="0" err="1"/>
              <a:t>yn</a:t>
            </a:r>
            <a:r>
              <a:rPr lang="en-GB" dirty="0"/>
              <a:t> deg?</a:t>
            </a:r>
          </a:p>
          <a:p>
            <a:pPr lvl="1"/>
            <a:r>
              <a:rPr lang="en-GB" dirty="0" err="1"/>
              <a:t>Ydy</a:t>
            </a:r>
            <a:r>
              <a:rPr lang="en-GB" dirty="0"/>
              <a:t> </a:t>
            </a:r>
            <a:r>
              <a:rPr lang="en-GB" dirty="0" err="1"/>
              <a:t>pob</a:t>
            </a:r>
            <a:r>
              <a:rPr lang="en-GB" dirty="0"/>
              <a:t> </a:t>
            </a:r>
            <a:r>
              <a:rPr lang="en-GB" dirty="0" err="1"/>
              <a:t>plentyn</a:t>
            </a:r>
            <a:r>
              <a:rPr lang="en-GB" dirty="0"/>
              <a:t> </a:t>
            </a:r>
            <a:r>
              <a:rPr lang="en-GB" dirty="0" err="1"/>
              <a:t>yn</a:t>
            </a:r>
            <a:r>
              <a:rPr lang="en-GB" dirty="0"/>
              <a:t> </a:t>
            </a:r>
            <a:r>
              <a:rPr lang="en-GB" dirty="0" err="1"/>
              <a:t>cael</a:t>
            </a:r>
            <a:r>
              <a:rPr lang="en-GB" dirty="0"/>
              <a:t> </a:t>
            </a:r>
            <a:r>
              <a:rPr lang="en-GB" dirty="0" err="1"/>
              <a:t>mynediad</a:t>
            </a:r>
            <a:r>
              <a:rPr lang="en-GB" dirty="0"/>
              <a:t> </a:t>
            </a:r>
            <a:r>
              <a:rPr lang="en-GB" dirty="0" err="1"/>
              <a:t>i</a:t>
            </a:r>
            <a:r>
              <a:rPr lang="en-GB" dirty="0"/>
              <a:t> </a:t>
            </a:r>
            <a:r>
              <a:rPr lang="en-GB" dirty="0" err="1"/>
              <a:t>addysg</a:t>
            </a:r>
            <a:r>
              <a:rPr lang="en-GB" dirty="0"/>
              <a:t> </a:t>
            </a:r>
            <a:r>
              <a:rPr lang="en-GB" dirty="0" err="1"/>
              <a:t>gynradd</a:t>
            </a:r>
            <a:r>
              <a:rPr lang="en-GB" dirty="0"/>
              <a:t> </a:t>
            </a:r>
            <a:r>
              <a:rPr lang="en-GB" dirty="0" err="1"/>
              <a:t>safon</a:t>
            </a:r>
            <a:r>
              <a:rPr lang="en-GB" dirty="0"/>
              <a:t> </a:t>
            </a:r>
            <a:r>
              <a:rPr lang="en-GB" dirty="0" err="1"/>
              <a:t>uchel</a:t>
            </a:r>
            <a:r>
              <a:rPr lang="en-GB" dirty="0"/>
              <a:t>?</a:t>
            </a:r>
          </a:p>
          <a:p>
            <a:pPr lvl="1"/>
            <a:r>
              <a:rPr lang="en-GB" dirty="0"/>
              <a:t>Sut all system </a:t>
            </a:r>
            <a:r>
              <a:rPr lang="en-GB" dirty="0" err="1"/>
              <a:t>genedlaethol</a:t>
            </a:r>
            <a:r>
              <a:rPr lang="en-GB" dirty="0"/>
              <a:t> </a:t>
            </a:r>
            <a:r>
              <a:rPr lang="en-GB" dirty="0" err="1"/>
              <a:t>ymateb</a:t>
            </a:r>
            <a:r>
              <a:rPr lang="en-GB" dirty="0"/>
              <a:t> </a:t>
            </a:r>
            <a:r>
              <a:rPr lang="en-GB" dirty="0" err="1"/>
              <a:t>orau</a:t>
            </a:r>
            <a:r>
              <a:rPr lang="en-GB" dirty="0"/>
              <a:t> </a:t>
            </a:r>
            <a:r>
              <a:rPr lang="en-GB" dirty="0" err="1"/>
              <a:t>i’r</a:t>
            </a:r>
            <a:r>
              <a:rPr lang="en-GB" dirty="0"/>
              <a:t> </a:t>
            </a:r>
            <a:r>
              <a:rPr lang="en-GB" dirty="0" err="1"/>
              <a:t>amrywiaeth</a:t>
            </a:r>
            <a:r>
              <a:rPr lang="en-GB" dirty="0"/>
              <a:t> </a:t>
            </a:r>
            <a:r>
              <a:rPr lang="en-GB" dirty="0" err="1"/>
              <a:t>eang</a:t>
            </a:r>
            <a:r>
              <a:rPr lang="en-GB" dirty="0"/>
              <a:t> o </a:t>
            </a:r>
            <a:r>
              <a:rPr lang="en-GB" dirty="0" err="1"/>
              <a:t>ddiwylliannau</a:t>
            </a:r>
            <a:r>
              <a:rPr lang="en-GB" dirty="0"/>
              <a:t>, </a:t>
            </a:r>
            <a:r>
              <a:rPr lang="en-GB" dirty="0" err="1"/>
              <a:t>crefyddau</a:t>
            </a:r>
            <a:r>
              <a:rPr lang="en-GB" dirty="0"/>
              <a:t>, </a:t>
            </a:r>
            <a:r>
              <a:rPr lang="en-GB" dirty="0" err="1"/>
              <a:t>ieithoedd</a:t>
            </a:r>
            <a:r>
              <a:rPr lang="en-GB" dirty="0"/>
              <a:t> a </a:t>
            </a:r>
            <a:r>
              <a:rPr lang="en-GB" dirty="0" err="1"/>
              <a:t>dyheadau</a:t>
            </a:r>
            <a:r>
              <a:rPr lang="en-GB" dirty="0"/>
              <a:t> sy’n </a:t>
            </a:r>
            <a:r>
              <a:rPr lang="en-GB" dirty="0" err="1"/>
              <a:t>rhan</a:t>
            </a:r>
            <a:r>
              <a:rPr lang="en-GB" dirty="0"/>
              <a:t> o </a:t>
            </a:r>
            <a:r>
              <a:rPr lang="en-GB" dirty="0" err="1"/>
              <a:t>fywyd</a:t>
            </a:r>
            <a:r>
              <a:rPr lang="en-GB" dirty="0"/>
              <a:t> modern </a:t>
            </a:r>
            <a:r>
              <a:rPr lang="en-GB" dirty="0" err="1"/>
              <a:t>yng</a:t>
            </a:r>
            <a:r>
              <a:rPr lang="en-GB" dirty="0"/>
              <a:t> </a:t>
            </a:r>
            <a:r>
              <a:rPr lang="en-GB" dirty="0" err="1"/>
              <a:t>Nghymru</a:t>
            </a:r>
            <a:r>
              <a:rPr lang="en-GB" dirty="0"/>
              <a:t>/ Prydain? </a:t>
            </a:r>
          </a:p>
          <a:p>
            <a:pPr lvl="1"/>
            <a:endParaRPr lang="en-GB" dirty="0"/>
          </a:p>
        </p:txBody>
      </p:sp>
      <p:sp>
        <p:nvSpPr>
          <p:cNvPr id="4" name="Content Placeholder 3"/>
          <p:cNvSpPr>
            <a:spLocks noGrp="1"/>
          </p:cNvSpPr>
          <p:nvPr>
            <p:ph sz="half" idx="2"/>
          </p:nvPr>
        </p:nvSpPr>
        <p:spPr>
          <a:xfrm>
            <a:off x="6172200" y="1825625"/>
            <a:ext cx="5181600" cy="4589134"/>
          </a:xfrm>
        </p:spPr>
        <p:style>
          <a:lnRef idx="2">
            <a:schemeClr val="accent2"/>
          </a:lnRef>
          <a:fillRef idx="1">
            <a:schemeClr val="lt1"/>
          </a:fillRef>
          <a:effectRef idx="0">
            <a:schemeClr val="accent2"/>
          </a:effectRef>
          <a:fontRef idx="minor">
            <a:schemeClr val="dk1"/>
          </a:fontRef>
        </p:style>
        <p:txBody>
          <a:bodyPr>
            <a:normAutofit lnSpcReduction="10000"/>
          </a:bodyPr>
          <a:lstStyle/>
          <a:p>
            <a:pPr marL="0" indent="0">
              <a:buNone/>
            </a:pPr>
            <a:r>
              <a:rPr lang="en-GB" i="1" dirty="0"/>
              <a:t>Reflect on what you have observed in the past: </a:t>
            </a:r>
          </a:p>
          <a:p>
            <a:pPr lvl="1"/>
            <a:r>
              <a:rPr lang="en-GB" i="1" dirty="0"/>
              <a:t>Do schools attend fairly and effectively to the different learning needs and cultural background of pupils? </a:t>
            </a:r>
          </a:p>
          <a:p>
            <a:pPr lvl="1"/>
            <a:r>
              <a:rPr lang="en-GB" i="1" dirty="0"/>
              <a:t>Do all children have equal access to high-quality primary education? </a:t>
            </a:r>
          </a:p>
          <a:p>
            <a:pPr lvl="1"/>
            <a:r>
              <a:rPr lang="en-GB" i="1" dirty="0"/>
              <a:t>How can a national school system best respond the wide diversity of cultures, faith, languages and aspirations which form part of Welsh/British life? </a:t>
            </a:r>
          </a:p>
        </p:txBody>
      </p:sp>
    </p:spTree>
    <p:extLst>
      <p:ext uri="{BB962C8B-B14F-4D97-AF65-F5344CB8AC3E}">
        <p14:creationId xmlns:p14="http://schemas.microsoft.com/office/powerpoint/2010/main" val="1588317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Strategaethau</a:t>
            </a:r>
            <a:r>
              <a:rPr lang="en-GB" dirty="0"/>
              <a:t> </a:t>
            </a:r>
            <a:r>
              <a:rPr lang="en-GB" dirty="0" err="1"/>
              <a:t>Effeithiol</a:t>
            </a:r>
            <a:br>
              <a:rPr lang="en-GB" dirty="0"/>
            </a:br>
            <a:r>
              <a:rPr lang="en-GB" dirty="0"/>
              <a:t>Effective Strategies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r>
              <a:rPr lang="en-GB" sz="3000" dirty="0" err="1"/>
              <a:t>Defnyddio</a:t>
            </a:r>
            <a:r>
              <a:rPr lang="en-GB" sz="3000" dirty="0"/>
              <a:t> </a:t>
            </a:r>
            <a:r>
              <a:rPr lang="en-GB" sz="3000" dirty="0" err="1"/>
              <a:t>adnoddau</a:t>
            </a:r>
            <a:r>
              <a:rPr lang="en-GB" sz="3000" dirty="0"/>
              <a:t> </a:t>
            </a:r>
            <a:r>
              <a:rPr lang="en-GB" sz="3000" dirty="0" err="1"/>
              <a:t>perthnasol</a:t>
            </a:r>
            <a:r>
              <a:rPr lang="en-GB" sz="3000" dirty="0"/>
              <a:t>, </a:t>
            </a:r>
            <a:r>
              <a:rPr lang="en-GB" sz="3000" dirty="0" err="1"/>
              <a:t>er</a:t>
            </a:r>
            <a:r>
              <a:rPr lang="en-GB" sz="3000" dirty="0"/>
              <a:t> </a:t>
            </a:r>
            <a:r>
              <a:rPr lang="en-GB" sz="3000" dirty="0" err="1"/>
              <a:t>enghraifft</a:t>
            </a:r>
            <a:r>
              <a:rPr lang="en-GB" sz="3000" dirty="0"/>
              <a:t> </a:t>
            </a:r>
            <a:r>
              <a:rPr lang="en-GB" sz="3000" dirty="0" err="1"/>
              <a:t>arteffactau</a:t>
            </a:r>
            <a:r>
              <a:rPr lang="en-GB" sz="3000" dirty="0"/>
              <a:t> a </a:t>
            </a:r>
            <a:r>
              <a:rPr lang="en-GB" sz="3000" dirty="0" err="1"/>
              <a:t>lluniau</a:t>
            </a:r>
            <a:r>
              <a:rPr lang="en-GB" sz="3000" dirty="0"/>
              <a:t>,  </a:t>
            </a:r>
            <a:r>
              <a:rPr lang="en-GB" sz="3000" dirty="0" err="1"/>
              <a:t>er</a:t>
            </a:r>
            <a:r>
              <a:rPr lang="en-GB" sz="3000" dirty="0"/>
              <a:t> </a:t>
            </a:r>
            <a:r>
              <a:rPr lang="en-GB" sz="3000" dirty="0" err="1"/>
              <a:t>mwyn</a:t>
            </a:r>
            <a:r>
              <a:rPr lang="en-GB" sz="3000" dirty="0"/>
              <a:t> </a:t>
            </a:r>
            <a:r>
              <a:rPr lang="en-GB" sz="3000" dirty="0" err="1"/>
              <a:t>dangos</a:t>
            </a:r>
            <a:r>
              <a:rPr lang="en-GB" sz="3000" dirty="0"/>
              <a:t> </a:t>
            </a:r>
            <a:r>
              <a:rPr lang="en-GB" sz="3000" dirty="0" err="1"/>
              <a:t>amrywiaeth</a:t>
            </a:r>
            <a:r>
              <a:rPr lang="en-GB" sz="3000" dirty="0"/>
              <a:t> o </a:t>
            </a:r>
            <a:r>
              <a:rPr lang="en-GB" sz="3000" dirty="0" err="1"/>
              <a:t>fewn</a:t>
            </a:r>
            <a:r>
              <a:rPr lang="en-GB" sz="3000" dirty="0"/>
              <a:t> a </a:t>
            </a:r>
            <a:r>
              <a:rPr lang="en-GB" sz="3000" dirty="0" err="1"/>
              <a:t>rhwng</a:t>
            </a:r>
            <a:r>
              <a:rPr lang="en-GB" sz="3000" dirty="0"/>
              <a:t> </a:t>
            </a:r>
            <a:r>
              <a:rPr lang="en-GB" sz="3000" dirty="0" err="1"/>
              <a:t>gwahanol</a:t>
            </a:r>
            <a:r>
              <a:rPr lang="en-GB" sz="3000" dirty="0"/>
              <a:t> </a:t>
            </a:r>
            <a:r>
              <a:rPr lang="en-GB" sz="3000" dirty="0" err="1"/>
              <a:t>ddiwylliannau</a:t>
            </a:r>
            <a:r>
              <a:rPr lang="en-GB" sz="3000" dirty="0"/>
              <a:t> a </a:t>
            </a:r>
            <a:r>
              <a:rPr lang="en-GB" sz="3000" dirty="0" err="1"/>
              <a:t>grwpiau</a:t>
            </a:r>
            <a:endParaRPr lang="en-GB" sz="3000" dirty="0"/>
          </a:p>
          <a:p>
            <a:r>
              <a:rPr lang="en-GB" sz="3000" dirty="0" err="1"/>
              <a:t>Cyflwyno</a:t>
            </a:r>
            <a:r>
              <a:rPr lang="en-GB" sz="3000" dirty="0"/>
              <a:t> </a:t>
            </a:r>
            <a:r>
              <a:rPr lang="en-GB" sz="3000" dirty="0" err="1"/>
              <a:t>golwg</a:t>
            </a:r>
            <a:r>
              <a:rPr lang="en-GB" sz="3000" dirty="0"/>
              <a:t> </a:t>
            </a:r>
            <a:r>
              <a:rPr lang="en-GB" sz="3000" dirty="0" err="1"/>
              <a:t>eang</a:t>
            </a:r>
            <a:r>
              <a:rPr lang="en-GB" sz="3000" dirty="0"/>
              <a:t> o </a:t>
            </a:r>
            <a:r>
              <a:rPr lang="en-GB" sz="3000" dirty="0" err="1"/>
              <a:t>ddiwylliant</a:t>
            </a:r>
            <a:r>
              <a:rPr lang="en-GB" sz="3000" dirty="0"/>
              <a:t>, </a:t>
            </a:r>
            <a:r>
              <a:rPr lang="en-GB" sz="3000" dirty="0" err="1"/>
              <a:t>hunaniaeth</a:t>
            </a:r>
            <a:r>
              <a:rPr lang="en-GB" sz="3000" dirty="0"/>
              <a:t> ac </a:t>
            </a:r>
            <a:r>
              <a:rPr lang="en-GB" sz="3000" dirty="0" err="1"/>
              <a:t>amrywiaeth</a:t>
            </a:r>
            <a:r>
              <a:rPr lang="en-GB" sz="3000" dirty="0"/>
              <a:t>; </a:t>
            </a:r>
          </a:p>
          <a:p>
            <a:pPr lvl="1"/>
            <a:r>
              <a:rPr lang="en-GB" dirty="0" err="1"/>
              <a:t>Rhannu</a:t>
            </a:r>
            <a:r>
              <a:rPr lang="en-GB" dirty="0"/>
              <a:t> </a:t>
            </a:r>
            <a:r>
              <a:rPr lang="en-GB" dirty="0" err="1"/>
              <a:t>barnau</a:t>
            </a:r>
            <a:r>
              <a:rPr lang="en-GB" dirty="0"/>
              <a:t> </a:t>
            </a:r>
            <a:r>
              <a:rPr lang="en-GB" dirty="0" err="1"/>
              <a:t>cywir</a:t>
            </a:r>
            <a:r>
              <a:rPr lang="en-GB" dirty="0"/>
              <a:t> a </a:t>
            </a:r>
            <a:r>
              <a:rPr lang="en-GB" dirty="0" err="1"/>
              <a:t>gwrthrychol</a:t>
            </a:r>
            <a:r>
              <a:rPr lang="en-GB" dirty="0"/>
              <a:t>  </a:t>
            </a:r>
            <a:r>
              <a:rPr lang="en-GB" dirty="0" err="1"/>
              <a:t>gyda</a:t>
            </a:r>
            <a:r>
              <a:rPr lang="en-GB" dirty="0"/>
              <a:t> </a:t>
            </a:r>
            <a:r>
              <a:rPr lang="en-GB" dirty="0" err="1"/>
              <a:t>dysgwyr</a:t>
            </a:r>
            <a:endParaRPr lang="en-GB" dirty="0"/>
          </a:p>
          <a:p>
            <a:pPr lvl="1"/>
            <a:r>
              <a:rPr lang="en-GB" dirty="0" err="1"/>
              <a:t>Osgoi</a:t>
            </a:r>
            <a:r>
              <a:rPr lang="en-GB" dirty="0"/>
              <a:t> </a:t>
            </a:r>
            <a:r>
              <a:rPr lang="en-GB" dirty="0" err="1"/>
              <a:t>cyflwyno</a:t>
            </a:r>
            <a:r>
              <a:rPr lang="en-GB" dirty="0"/>
              <a:t> </a:t>
            </a:r>
            <a:r>
              <a:rPr lang="en-GB" dirty="0" err="1"/>
              <a:t>grwpiau</a:t>
            </a:r>
            <a:r>
              <a:rPr lang="en-GB" dirty="0"/>
              <a:t> </a:t>
            </a:r>
            <a:r>
              <a:rPr lang="en-GB" dirty="0" err="1"/>
              <a:t>lleiafrifol</a:t>
            </a:r>
            <a:r>
              <a:rPr lang="en-GB" dirty="0"/>
              <a:t> </a:t>
            </a:r>
            <a:r>
              <a:rPr lang="en-GB" dirty="0" err="1"/>
              <a:t>fel</a:t>
            </a:r>
            <a:r>
              <a:rPr lang="en-GB" dirty="0"/>
              <a:t> problem</a:t>
            </a:r>
          </a:p>
          <a:p>
            <a:pPr lvl="1"/>
            <a:r>
              <a:rPr lang="en-GB" dirty="0" err="1"/>
              <a:t>Edrych</a:t>
            </a:r>
            <a:r>
              <a:rPr lang="en-GB" dirty="0"/>
              <a:t> am yr </a:t>
            </a:r>
            <a:r>
              <a:rPr lang="en-GB" dirty="0" err="1"/>
              <a:t>hyn</a:t>
            </a:r>
            <a:r>
              <a:rPr lang="en-GB" dirty="0"/>
              <a:t> </a:t>
            </a:r>
            <a:r>
              <a:rPr lang="en-GB" dirty="0" err="1"/>
              <a:t>s’yn</a:t>
            </a:r>
            <a:r>
              <a:rPr lang="en-GB" dirty="0"/>
              <a:t> </a:t>
            </a:r>
            <a:r>
              <a:rPr lang="en-GB" dirty="0" err="1"/>
              <a:t>gyffredin</a:t>
            </a:r>
            <a:r>
              <a:rPr lang="en-GB" dirty="0"/>
              <a:t> </a:t>
            </a:r>
            <a:r>
              <a:rPr lang="en-GB" dirty="0" err="1"/>
              <a:t>rhwng</a:t>
            </a:r>
            <a:r>
              <a:rPr lang="en-GB" dirty="0"/>
              <a:t> </a:t>
            </a:r>
            <a:r>
              <a:rPr lang="en-GB" dirty="0" err="1"/>
              <a:t>grwpiau</a:t>
            </a:r>
            <a:r>
              <a:rPr lang="en-GB" dirty="0"/>
              <a:t> </a:t>
            </a:r>
          </a:p>
          <a:p>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r>
              <a:rPr lang="en-GB" i="1" dirty="0"/>
              <a:t>Using appropriate resources, such as artefacts and images, to show diversity within and between cultures and groups</a:t>
            </a:r>
          </a:p>
          <a:p>
            <a:r>
              <a:rPr lang="en-GB" i="1" dirty="0"/>
              <a:t>Presenting a broad and balanced view of culture, identity and diversity; </a:t>
            </a:r>
          </a:p>
          <a:p>
            <a:pPr lvl="1"/>
            <a:r>
              <a:rPr lang="en-GB" i="1" dirty="0"/>
              <a:t>Giving learners accurate and objective views</a:t>
            </a:r>
          </a:p>
          <a:p>
            <a:pPr lvl="1"/>
            <a:r>
              <a:rPr lang="en-GB" i="1" dirty="0"/>
              <a:t>Avoiding presenting minority groups as problematic</a:t>
            </a:r>
          </a:p>
          <a:p>
            <a:pPr lvl="1"/>
            <a:r>
              <a:rPr lang="en-GB" i="1" dirty="0"/>
              <a:t>Looking for commonalities between groups </a:t>
            </a:r>
          </a:p>
        </p:txBody>
      </p:sp>
    </p:spTree>
    <p:extLst>
      <p:ext uri="{BB962C8B-B14F-4D97-AF65-F5344CB8AC3E}">
        <p14:creationId xmlns:p14="http://schemas.microsoft.com/office/powerpoint/2010/main" val="34015960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733424"/>
            <a:ext cx="5181600" cy="5857875"/>
          </a:xfrm>
        </p:spPr>
        <p:style>
          <a:lnRef idx="2">
            <a:schemeClr val="accent1"/>
          </a:lnRef>
          <a:fillRef idx="1">
            <a:schemeClr val="lt1"/>
          </a:fillRef>
          <a:effectRef idx="0">
            <a:schemeClr val="accent1"/>
          </a:effectRef>
          <a:fontRef idx="minor">
            <a:schemeClr val="dk1"/>
          </a:fontRef>
        </p:style>
        <p:txBody>
          <a:bodyPr>
            <a:noAutofit/>
          </a:bodyPr>
          <a:lstStyle/>
          <a:p>
            <a:r>
              <a:rPr lang="en-GB" sz="2500" dirty="0" err="1"/>
              <a:t>Cwestiynu</a:t>
            </a:r>
            <a:r>
              <a:rPr lang="en-GB" sz="2500" dirty="0"/>
              <a:t> </a:t>
            </a:r>
            <a:r>
              <a:rPr lang="en-GB" sz="2500" dirty="0" err="1"/>
              <a:t>stereoteip</a:t>
            </a:r>
            <a:r>
              <a:rPr lang="en-GB" sz="2500" dirty="0"/>
              <a:t> a barn </a:t>
            </a:r>
            <a:r>
              <a:rPr lang="en-GB" sz="2500" dirty="0" err="1"/>
              <a:t>gyffredin</a:t>
            </a:r>
            <a:r>
              <a:rPr lang="en-GB" sz="2500" dirty="0"/>
              <a:t> (</a:t>
            </a:r>
            <a:r>
              <a:rPr lang="en-GB" sz="2500" dirty="0" err="1"/>
              <a:t>ee</a:t>
            </a:r>
            <a:r>
              <a:rPr lang="en-GB" sz="2500" dirty="0"/>
              <a:t> </a:t>
            </a:r>
            <a:r>
              <a:rPr lang="en-GB" sz="2500" dirty="0" err="1"/>
              <a:t>mewnlifiad</a:t>
            </a:r>
            <a:r>
              <a:rPr lang="en-GB" sz="2500" dirty="0"/>
              <a:t> </a:t>
            </a:r>
            <a:r>
              <a:rPr lang="en-GB" sz="2500" dirty="0" err="1"/>
              <a:t>i’r</a:t>
            </a:r>
            <a:r>
              <a:rPr lang="en-GB" sz="2500" dirty="0"/>
              <a:t> DU </a:t>
            </a:r>
            <a:r>
              <a:rPr lang="en-GB" sz="2500" dirty="0" err="1"/>
              <a:t>yn</a:t>
            </a:r>
            <a:r>
              <a:rPr lang="en-GB" sz="2500" dirty="0"/>
              <a:t> </a:t>
            </a:r>
            <a:r>
              <a:rPr lang="en-GB" sz="2500" dirty="0" err="1"/>
              <a:t>ddigwyddiad</a:t>
            </a:r>
            <a:r>
              <a:rPr lang="en-GB" sz="2500" dirty="0"/>
              <a:t> </a:t>
            </a:r>
            <a:r>
              <a:rPr lang="en-GB" sz="2500" dirty="0" err="1"/>
              <a:t>diweddar</a:t>
            </a:r>
            <a:r>
              <a:rPr lang="en-GB" sz="2500" dirty="0"/>
              <a:t>)</a:t>
            </a:r>
          </a:p>
          <a:p>
            <a:r>
              <a:rPr lang="en-GB" sz="2500" dirty="0" err="1"/>
              <a:t>Herio’r</a:t>
            </a:r>
            <a:r>
              <a:rPr lang="en-GB" sz="2500" dirty="0"/>
              <a:t> </a:t>
            </a:r>
            <a:r>
              <a:rPr lang="en-GB" sz="2500" dirty="0" err="1"/>
              <a:t>ffordd</a:t>
            </a:r>
            <a:r>
              <a:rPr lang="en-GB" sz="2500" dirty="0"/>
              <a:t> </a:t>
            </a:r>
            <a:r>
              <a:rPr lang="en-GB" sz="2500" dirty="0" err="1"/>
              <a:t>mae’r</a:t>
            </a:r>
            <a:r>
              <a:rPr lang="en-GB" sz="2500" dirty="0"/>
              <a:t> </a:t>
            </a:r>
            <a:r>
              <a:rPr lang="en-GB" sz="2500" dirty="0" err="1"/>
              <a:t>cyfryngau</a:t>
            </a:r>
            <a:r>
              <a:rPr lang="en-GB" sz="2500" dirty="0"/>
              <a:t> </a:t>
            </a:r>
            <a:r>
              <a:rPr lang="en-GB" sz="2500" dirty="0" err="1"/>
              <a:t>yn</a:t>
            </a:r>
            <a:r>
              <a:rPr lang="en-GB" sz="2500" dirty="0"/>
              <a:t> </a:t>
            </a:r>
            <a:r>
              <a:rPr lang="en-GB" sz="2500" dirty="0" err="1"/>
              <a:t>portreadu</a:t>
            </a:r>
            <a:r>
              <a:rPr lang="en-GB" sz="2500" dirty="0"/>
              <a:t> </a:t>
            </a:r>
            <a:r>
              <a:rPr lang="en-GB" sz="2500" dirty="0" err="1"/>
              <a:t>gwledydd</a:t>
            </a:r>
            <a:r>
              <a:rPr lang="en-GB" sz="2500" dirty="0"/>
              <a:t> a </a:t>
            </a:r>
            <a:r>
              <a:rPr lang="en-GB" sz="2500" dirty="0" err="1"/>
              <a:t>phobl</a:t>
            </a:r>
            <a:r>
              <a:rPr lang="en-GB" sz="2500" dirty="0"/>
              <a:t> </a:t>
            </a:r>
            <a:r>
              <a:rPr lang="en-GB" sz="2500" dirty="0" err="1"/>
              <a:t>gwahanol</a:t>
            </a:r>
            <a:endParaRPr lang="en-GB" sz="2500" dirty="0"/>
          </a:p>
          <a:p>
            <a:r>
              <a:rPr lang="en-GB" sz="2500" dirty="0" err="1"/>
              <a:t>Creu</a:t>
            </a:r>
            <a:r>
              <a:rPr lang="en-GB" sz="2500" dirty="0"/>
              <a:t> </a:t>
            </a:r>
            <a:r>
              <a:rPr lang="en-GB" sz="2500" dirty="0" err="1"/>
              <a:t>hinsawdd</a:t>
            </a:r>
            <a:r>
              <a:rPr lang="en-GB" sz="2500" dirty="0"/>
              <a:t> </a:t>
            </a:r>
            <a:r>
              <a:rPr lang="en-GB" sz="2500" dirty="0" err="1"/>
              <a:t>agored</a:t>
            </a:r>
            <a:r>
              <a:rPr lang="en-GB" sz="2500" dirty="0"/>
              <a:t> (</a:t>
            </a:r>
            <a:r>
              <a:rPr lang="en-GB" sz="2500" dirty="0" err="1"/>
              <a:t>defnyddio</a:t>
            </a:r>
            <a:r>
              <a:rPr lang="en-GB" sz="2500" dirty="0"/>
              <a:t> </a:t>
            </a:r>
            <a:r>
              <a:rPr lang="en-GB" sz="2500" dirty="0" err="1"/>
              <a:t>rheolau</a:t>
            </a:r>
            <a:r>
              <a:rPr lang="en-GB" sz="2500" dirty="0"/>
              <a:t> a </a:t>
            </a:r>
            <a:r>
              <a:rPr lang="en-GB" sz="2500" dirty="0" err="1"/>
              <a:t>technegau</a:t>
            </a:r>
            <a:r>
              <a:rPr lang="en-GB" sz="2500" dirty="0"/>
              <a:t> </a:t>
            </a:r>
            <a:r>
              <a:rPr lang="en-GB" sz="2500" dirty="0" err="1"/>
              <a:t>pellhau</a:t>
            </a:r>
            <a:r>
              <a:rPr lang="en-GB" sz="2500" dirty="0"/>
              <a:t> pan </a:t>
            </a:r>
            <a:r>
              <a:rPr lang="en-GB" sz="2500" dirty="0" err="1"/>
              <a:t>yn</a:t>
            </a:r>
            <a:r>
              <a:rPr lang="en-GB" sz="2500" dirty="0"/>
              <a:t> </a:t>
            </a:r>
            <a:r>
              <a:rPr lang="en-GB" sz="2500" dirty="0" err="1"/>
              <a:t>delio</a:t>
            </a:r>
            <a:r>
              <a:rPr lang="en-GB" sz="2500" dirty="0"/>
              <a:t> </a:t>
            </a:r>
            <a:r>
              <a:rPr lang="en-GB" sz="2500" dirty="0" err="1"/>
              <a:t>gyda</a:t>
            </a:r>
            <a:r>
              <a:rPr lang="en-GB" sz="2500" dirty="0"/>
              <a:t> </a:t>
            </a:r>
            <a:r>
              <a:rPr lang="en-GB" sz="2500" dirty="0" err="1"/>
              <a:t>materion</a:t>
            </a:r>
            <a:r>
              <a:rPr lang="en-GB" sz="2500" dirty="0"/>
              <a:t> </a:t>
            </a:r>
            <a:r>
              <a:rPr lang="en-GB" sz="2500" dirty="0" err="1"/>
              <a:t>anodd</a:t>
            </a:r>
            <a:r>
              <a:rPr lang="en-GB" sz="2500" dirty="0"/>
              <a:t>)</a:t>
            </a:r>
          </a:p>
          <a:p>
            <a:pPr lvl="1"/>
            <a:r>
              <a:rPr lang="en-GB" sz="2200" dirty="0" err="1"/>
              <a:t>Annog</a:t>
            </a:r>
            <a:r>
              <a:rPr lang="en-GB" sz="2200" dirty="0"/>
              <a:t> </a:t>
            </a:r>
            <a:r>
              <a:rPr lang="en-GB" sz="2200" dirty="0" err="1"/>
              <a:t>disgyblion</a:t>
            </a:r>
            <a:r>
              <a:rPr lang="en-GB" sz="2200" dirty="0"/>
              <a:t> </a:t>
            </a:r>
            <a:r>
              <a:rPr lang="en-GB" sz="2200" dirty="0" err="1"/>
              <a:t>i</a:t>
            </a:r>
            <a:r>
              <a:rPr lang="en-GB" sz="2200" dirty="0"/>
              <a:t> </a:t>
            </a:r>
            <a:r>
              <a:rPr lang="en-GB" sz="2200" dirty="0" err="1"/>
              <a:t>ymfalchïo</a:t>
            </a:r>
            <a:r>
              <a:rPr lang="en-GB" sz="2200" dirty="0"/>
              <a:t> </a:t>
            </a:r>
            <a:r>
              <a:rPr lang="en-GB" sz="2200" dirty="0" err="1"/>
              <a:t>yn</a:t>
            </a:r>
            <a:r>
              <a:rPr lang="en-GB" sz="2200" dirty="0"/>
              <a:t> </a:t>
            </a:r>
            <a:r>
              <a:rPr lang="en-GB" sz="2200" dirty="0" err="1"/>
              <a:t>eu</a:t>
            </a:r>
            <a:r>
              <a:rPr lang="en-GB" sz="2200" dirty="0"/>
              <a:t> </a:t>
            </a:r>
            <a:r>
              <a:rPr lang="en-GB" sz="2200" dirty="0" err="1"/>
              <a:t>hunaniaeth</a:t>
            </a:r>
            <a:r>
              <a:rPr lang="en-GB" sz="2200" dirty="0"/>
              <a:t> </a:t>
            </a:r>
            <a:r>
              <a:rPr lang="en-GB" sz="2200" dirty="0" err="1"/>
              <a:t>a’u</a:t>
            </a:r>
            <a:r>
              <a:rPr lang="en-GB" sz="2200" dirty="0"/>
              <a:t> </a:t>
            </a:r>
            <a:r>
              <a:rPr lang="en-GB" sz="2200" dirty="0" err="1"/>
              <a:t>diwylliant</a:t>
            </a:r>
            <a:endParaRPr lang="en-GB" sz="2200" dirty="0"/>
          </a:p>
          <a:p>
            <a:pPr lvl="1"/>
            <a:r>
              <a:rPr lang="en-GB" sz="2200" dirty="0"/>
              <a:t>Anno </a:t>
            </a:r>
            <a:r>
              <a:rPr lang="en-GB" sz="2200" dirty="0" err="1"/>
              <a:t>dysgwyr</a:t>
            </a:r>
            <a:r>
              <a:rPr lang="en-GB" sz="2200" dirty="0"/>
              <a:t> </a:t>
            </a:r>
            <a:r>
              <a:rPr lang="en-GB" sz="2200" dirty="0" err="1"/>
              <a:t>i</a:t>
            </a:r>
            <a:r>
              <a:rPr lang="en-GB" sz="2200" dirty="0"/>
              <a:t> </a:t>
            </a:r>
            <a:r>
              <a:rPr lang="en-GB" sz="2200" dirty="0" err="1"/>
              <a:t>dynnu</a:t>
            </a:r>
            <a:r>
              <a:rPr lang="en-GB" sz="2200" dirty="0"/>
              <a:t> </a:t>
            </a:r>
            <a:r>
              <a:rPr lang="en-GB" sz="2200" dirty="0" err="1"/>
              <a:t>ar</a:t>
            </a:r>
            <a:r>
              <a:rPr lang="en-GB" sz="2200" dirty="0"/>
              <a:t> </a:t>
            </a:r>
            <a:r>
              <a:rPr lang="en-GB" sz="2200" dirty="0" err="1"/>
              <a:t>eu</a:t>
            </a:r>
            <a:r>
              <a:rPr lang="en-GB" sz="2200" dirty="0"/>
              <a:t> </a:t>
            </a:r>
            <a:r>
              <a:rPr lang="en-GB" sz="2200" dirty="0" err="1"/>
              <a:t>profiadau</a:t>
            </a:r>
            <a:r>
              <a:rPr lang="en-GB" sz="2200" dirty="0"/>
              <a:t> </a:t>
            </a:r>
            <a:r>
              <a:rPr lang="en-GB" sz="2200" dirty="0" err="1"/>
              <a:t>eu</a:t>
            </a:r>
            <a:r>
              <a:rPr lang="en-GB" sz="2200" dirty="0"/>
              <a:t> </a:t>
            </a:r>
            <a:r>
              <a:rPr lang="en-GB" sz="2200" dirty="0" err="1"/>
              <a:t>hunain</a:t>
            </a:r>
            <a:endParaRPr lang="en-GB" sz="2200" dirty="0"/>
          </a:p>
          <a:p>
            <a:pPr marL="0" indent="0" algn="r">
              <a:buNone/>
            </a:pPr>
            <a:r>
              <a:rPr lang="en-GB" sz="2500" dirty="0"/>
              <a:t>(</a:t>
            </a:r>
            <a:r>
              <a:rPr lang="en-GB" sz="2500" dirty="0" err="1"/>
              <a:t>Cremin</a:t>
            </a:r>
            <a:r>
              <a:rPr lang="en-GB" sz="2500" dirty="0"/>
              <a:t> et al, 2014) </a:t>
            </a:r>
          </a:p>
        </p:txBody>
      </p:sp>
      <p:sp>
        <p:nvSpPr>
          <p:cNvPr id="4" name="Content Placeholder 3"/>
          <p:cNvSpPr>
            <a:spLocks noGrp="1"/>
          </p:cNvSpPr>
          <p:nvPr>
            <p:ph sz="half" idx="2"/>
          </p:nvPr>
        </p:nvSpPr>
        <p:spPr>
          <a:xfrm>
            <a:off x="6388100" y="733423"/>
            <a:ext cx="5181600" cy="5857875"/>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i="1" dirty="0"/>
              <a:t>Questioning commonly held stereotypes and opinions (e.g. migration in the UK is a recent occurrence)</a:t>
            </a:r>
          </a:p>
          <a:p>
            <a:r>
              <a:rPr lang="en-GB" i="1" dirty="0"/>
              <a:t>Challenging media portrayal of different countries and peoples</a:t>
            </a:r>
          </a:p>
          <a:p>
            <a:r>
              <a:rPr lang="en-GB" i="1" dirty="0"/>
              <a:t>Creating an open climate (using ground rules and distancing techniques when dealing with controversial issues)</a:t>
            </a:r>
          </a:p>
          <a:p>
            <a:pPr lvl="1"/>
            <a:r>
              <a:rPr lang="en-GB" i="1" dirty="0"/>
              <a:t>Encouraging learners to take pride in their identity and culture</a:t>
            </a:r>
          </a:p>
          <a:p>
            <a:pPr lvl="1"/>
            <a:r>
              <a:rPr lang="en-GB" i="1" dirty="0"/>
              <a:t>Encouraging learners to draw on their own experience </a:t>
            </a:r>
          </a:p>
          <a:p>
            <a:pPr marL="457200" lvl="1" indent="0" algn="r">
              <a:buNone/>
            </a:pPr>
            <a:r>
              <a:rPr lang="en-GB" dirty="0"/>
              <a:t>(</a:t>
            </a:r>
            <a:r>
              <a:rPr lang="en-GB" dirty="0" err="1"/>
              <a:t>Cremin</a:t>
            </a:r>
            <a:r>
              <a:rPr lang="en-GB" dirty="0"/>
              <a:t> et al, 2014)</a:t>
            </a:r>
          </a:p>
        </p:txBody>
      </p:sp>
    </p:spTree>
    <p:extLst>
      <p:ext uri="{BB962C8B-B14F-4D97-AF65-F5344CB8AC3E}">
        <p14:creationId xmlns:p14="http://schemas.microsoft.com/office/powerpoint/2010/main" val="28335774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Esiamplau</a:t>
            </a:r>
            <a:r>
              <a:rPr lang="en-GB" dirty="0"/>
              <a:t> o </a:t>
            </a:r>
            <a:r>
              <a:rPr lang="en-GB" dirty="0" err="1"/>
              <a:t>Arfer</a:t>
            </a:r>
            <a:r>
              <a:rPr lang="en-GB" dirty="0"/>
              <a:t> </a:t>
            </a:r>
            <a:r>
              <a:rPr lang="en-GB" dirty="0" err="1"/>
              <a:t>Orau</a:t>
            </a:r>
            <a:br>
              <a:rPr lang="en-GB" dirty="0"/>
            </a:br>
            <a:r>
              <a:rPr lang="en-GB" dirty="0"/>
              <a:t>Examples of Best Practice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err="1"/>
              <a:t>Darllenwch</a:t>
            </a:r>
            <a:r>
              <a:rPr lang="en-GB" dirty="0"/>
              <a:t> </a:t>
            </a:r>
            <a:r>
              <a:rPr lang="en-GB" dirty="0" err="1"/>
              <a:t>eich</a:t>
            </a:r>
            <a:r>
              <a:rPr lang="en-GB" dirty="0"/>
              <a:t> </a:t>
            </a:r>
            <a:r>
              <a:rPr lang="en-GB" dirty="0" err="1"/>
              <a:t>astudiaeth</a:t>
            </a:r>
            <a:r>
              <a:rPr lang="en-GB" dirty="0"/>
              <a:t> </a:t>
            </a:r>
            <a:r>
              <a:rPr lang="en-GB" dirty="0" err="1"/>
              <a:t>achos</a:t>
            </a:r>
            <a:r>
              <a:rPr lang="en-GB" dirty="0"/>
              <a:t>. </a:t>
            </a:r>
          </a:p>
          <a:p>
            <a:r>
              <a:rPr lang="en-GB" dirty="0"/>
              <a:t>Pa </a:t>
            </a:r>
            <a:r>
              <a:rPr lang="en-GB" dirty="0" err="1"/>
              <a:t>strategaethau</a:t>
            </a:r>
            <a:r>
              <a:rPr lang="en-GB" dirty="0"/>
              <a:t> </a:t>
            </a:r>
            <a:r>
              <a:rPr lang="en-GB" dirty="0" err="1"/>
              <a:t>mae’r</a:t>
            </a:r>
            <a:r>
              <a:rPr lang="en-GB" dirty="0"/>
              <a:t> </a:t>
            </a:r>
            <a:r>
              <a:rPr lang="en-GB" dirty="0" err="1"/>
              <a:t>ysgol</a:t>
            </a:r>
            <a:r>
              <a:rPr lang="en-GB" dirty="0"/>
              <a:t> </a:t>
            </a:r>
            <a:r>
              <a:rPr lang="en-GB" dirty="0" err="1"/>
              <a:t>wedi</a:t>
            </a:r>
            <a:r>
              <a:rPr lang="en-GB" dirty="0"/>
              <a:t> </a:t>
            </a:r>
            <a:r>
              <a:rPr lang="en-GB" dirty="0" err="1"/>
              <a:t>defnyddio</a:t>
            </a:r>
            <a:r>
              <a:rPr lang="en-GB" dirty="0"/>
              <a:t>?</a:t>
            </a:r>
          </a:p>
          <a:p>
            <a:r>
              <a:rPr lang="en-GB" dirty="0" err="1"/>
              <a:t>Esboniwch</a:t>
            </a:r>
            <a:r>
              <a:rPr lang="en-GB" dirty="0"/>
              <a:t> </a:t>
            </a:r>
            <a:r>
              <a:rPr lang="en-GB" dirty="0" err="1"/>
              <a:t>beth</a:t>
            </a:r>
            <a:r>
              <a:rPr lang="en-GB" dirty="0"/>
              <a:t> </a:t>
            </a:r>
            <a:r>
              <a:rPr lang="en-GB" dirty="0" err="1"/>
              <a:t>yw</a:t>
            </a:r>
            <a:r>
              <a:rPr lang="en-GB" dirty="0"/>
              <a:t> </a:t>
            </a:r>
            <a:r>
              <a:rPr lang="en-GB" dirty="0" err="1"/>
              <a:t>effaith</a:t>
            </a:r>
            <a:r>
              <a:rPr lang="en-GB" dirty="0"/>
              <a:t> y </a:t>
            </a:r>
            <a:r>
              <a:rPr lang="en-GB" dirty="0" err="1"/>
              <a:t>strategaethau</a:t>
            </a:r>
            <a:r>
              <a:rPr lang="en-GB" dirty="0"/>
              <a:t> </a:t>
            </a:r>
            <a:r>
              <a:rPr lang="en-GB" dirty="0" err="1"/>
              <a:t>ar</a:t>
            </a:r>
            <a:r>
              <a:rPr lang="en-GB" dirty="0"/>
              <a:t>:	</a:t>
            </a:r>
          </a:p>
          <a:p>
            <a:pPr lvl="1"/>
            <a:r>
              <a:rPr lang="en-GB" dirty="0" err="1"/>
              <a:t>Safbwyntiau</a:t>
            </a:r>
            <a:r>
              <a:rPr lang="en-GB" dirty="0"/>
              <a:t> a </a:t>
            </a:r>
            <a:r>
              <a:rPr lang="en-GB" dirty="0" err="1"/>
              <a:t>chredoa’r</a:t>
            </a:r>
            <a:r>
              <a:rPr lang="en-GB" dirty="0"/>
              <a:t> plant</a:t>
            </a:r>
          </a:p>
          <a:p>
            <a:pPr lvl="1"/>
            <a:r>
              <a:rPr lang="en-GB" dirty="0" err="1"/>
              <a:t>Eu</a:t>
            </a:r>
            <a:r>
              <a:rPr lang="en-GB" dirty="0"/>
              <a:t> </a:t>
            </a:r>
            <a:r>
              <a:rPr lang="en-GB" dirty="0" err="1"/>
              <a:t>hunaniaeth</a:t>
            </a:r>
            <a:r>
              <a:rPr lang="en-GB" dirty="0"/>
              <a:t> </a:t>
            </a:r>
          </a:p>
          <a:p>
            <a:pPr lvl="1"/>
            <a:r>
              <a:rPr lang="en-GB" dirty="0" err="1"/>
              <a:t>Dysgu</a:t>
            </a:r>
            <a:r>
              <a:rPr lang="en-GB" dirty="0"/>
              <a:t> </a:t>
            </a:r>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lstStyle/>
          <a:p>
            <a:r>
              <a:rPr lang="en-GB" i="1" dirty="0"/>
              <a:t>Read your case study. </a:t>
            </a:r>
          </a:p>
          <a:p>
            <a:r>
              <a:rPr lang="en-GB" i="1" dirty="0"/>
              <a:t>Identify what strategies the school has used. </a:t>
            </a:r>
          </a:p>
          <a:p>
            <a:r>
              <a:rPr lang="en-GB" i="1" dirty="0"/>
              <a:t>Explain what the impact of each strategy is on children’s</a:t>
            </a:r>
          </a:p>
          <a:p>
            <a:pPr lvl="1"/>
            <a:r>
              <a:rPr lang="en-GB" i="1" dirty="0"/>
              <a:t>Attitudes and beliefs</a:t>
            </a:r>
          </a:p>
          <a:p>
            <a:pPr lvl="1"/>
            <a:r>
              <a:rPr lang="en-GB" i="1" dirty="0"/>
              <a:t>Own identity</a:t>
            </a:r>
          </a:p>
          <a:p>
            <a:pPr lvl="1"/>
            <a:r>
              <a:rPr lang="en-GB" i="1" dirty="0"/>
              <a:t>Learning</a:t>
            </a:r>
          </a:p>
        </p:txBody>
      </p:sp>
    </p:spTree>
    <p:extLst>
      <p:ext uri="{BB962C8B-B14F-4D97-AF65-F5344CB8AC3E}">
        <p14:creationId xmlns:p14="http://schemas.microsoft.com/office/powerpoint/2010/main" val="15456255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Astudiaethau</a:t>
            </a:r>
            <a:r>
              <a:rPr lang="en-GB" dirty="0"/>
              <a:t> </a:t>
            </a:r>
            <a:r>
              <a:rPr lang="en-GB" dirty="0" err="1"/>
              <a:t>Achos</a:t>
            </a:r>
            <a:br>
              <a:rPr lang="en-GB" dirty="0"/>
            </a:br>
            <a:r>
              <a:rPr lang="en-GB" dirty="0"/>
              <a:t>Case Studies </a:t>
            </a:r>
          </a:p>
        </p:txBody>
      </p:sp>
      <p:sp>
        <p:nvSpPr>
          <p:cNvPr id="3" name="Content Placeholder 2"/>
          <p:cNvSpPr>
            <a:spLocks noGrp="1"/>
          </p:cNvSpPr>
          <p:nvPr>
            <p:ph sz="half" idx="1"/>
          </p:nvPr>
        </p:nvSpPr>
        <p:spPr/>
        <p:txBody>
          <a:bodyPr>
            <a:normAutofit/>
          </a:bodyPr>
          <a:lstStyle/>
          <a:p>
            <a:r>
              <a:rPr lang="en-GB" dirty="0" err="1"/>
              <a:t>Astudiaeth</a:t>
            </a:r>
            <a:r>
              <a:rPr lang="en-GB" dirty="0"/>
              <a:t> </a:t>
            </a:r>
            <a:r>
              <a:rPr lang="en-GB" dirty="0" err="1"/>
              <a:t>Achos</a:t>
            </a:r>
            <a:r>
              <a:rPr lang="en-GB" dirty="0"/>
              <a:t> 1 – </a:t>
            </a:r>
          </a:p>
          <a:p>
            <a:r>
              <a:rPr lang="en-GB" sz="2000" dirty="0">
                <a:hlinkClick r:id="rId2"/>
              </a:rPr>
              <a:t>Sut gall </a:t>
            </a:r>
            <a:r>
              <a:rPr lang="en-GB" sz="2000" dirty="0" err="1">
                <a:hlinkClick r:id="rId2"/>
              </a:rPr>
              <a:t>cwricwlwm</a:t>
            </a:r>
            <a:r>
              <a:rPr lang="en-GB" sz="2000" dirty="0">
                <a:hlinkClick r:id="rId2"/>
              </a:rPr>
              <a:t> </a:t>
            </a:r>
            <a:r>
              <a:rPr lang="en-GB" sz="2000" dirty="0" err="1">
                <a:hlinkClick r:id="rId2"/>
              </a:rPr>
              <a:t>yn</a:t>
            </a:r>
            <a:r>
              <a:rPr lang="en-GB" sz="2000" dirty="0">
                <a:hlinkClick r:id="rId2"/>
              </a:rPr>
              <a:t> </a:t>
            </a:r>
            <a:r>
              <a:rPr lang="en-GB" sz="2000" dirty="0" err="1">
                <a:hlinkClick r:id="rId2"/>
              </a:rPr>
              <a:t>seiliedig</a:t>
            </a:r>
            <a:r>
              <a:rPr lang="en-GB" sz="2000" dirty="0">
                <a:hlinkClick r:id="rId2"/>
              </a:rPr>
              <a:t> </a:t>
            </a:r>
            <a:r>
              <a:rPr lang="en-GB" sz="2000" dirty="0" err="1">
                <a:hlinkClick r:id="rId2"/>
              </a:rPr>
              <a:t>ar</a:t>
            </a:r>
            <a:r>
              <a:rPr lang="en-GB" sz="2000" dirty="0">
                <a:hlinkClick r:id="rId2"/>
              </a:rPr>
              <a:t> </a:t>
            </a:r>
            <a:r>
              <a:rPr lang="en-GB" sz="2000" dirty="0" err="1">
                <a:hlinkClick r:id="rId2"/>
              </a:rPr>
              <a:t>ymholi</a:t>
            </a:r>
            <a:r>
              <a:rPr lang="en-GB" sz="2000" dirty="0">
                <a:hlinkClick r:id="rId2"/>
              </a:rPr>
              <a:t> </a:t>
            </a:r>
            <a:r>
              <a:rPr lang="en-GB" sz="2000" dirty="0" err="1">
                <a:hlinkClick r:id="rId2"/>
              </a:rPr>
              <a:t>gefnogi</a:t>
            </a:r>
            <a:r>
              <a:rPr lang="en-GB" sz="2000" dirty="0">
                <a:hlinkClick r:id="rId2"/>
              </a:rPr>
              <a:t> </a:t>
            </a:r>
            <a:r>
              <a:rPr lang="en-GB" sz="2000" dirty="0" err="1">
                <a:hlinkClick r:id="rId2"/>
              </a:rPr>
              <a:t>ysgol</a:t>
            </a:r>
            <a:r>
              <a:rPr lang="en-GB" sz="2000" dirty="0">
                <a:hlinkClick r:id="rId2"/>
              </a:rPr>
              <a:t> </a:t>
            </a:r>
            <a:r>
              <a:rPr lang="en-GB" sz="2000" dirty="0" err="1">
                <a:hlinkClick r:id="rId2"/>
              </a:rPr>
              <a:t>mewn</a:t>
            </a:r>
            <a:r>
              <a:rPr lang="en-GB" sz="2000" dirty="0">
                <a:hlinkClick r:id="rId2"/>
              </a:rPr>
              <a:t> </a:t>
            </a:r>
            <a:r>
              <a:rPr lang="en-GB" sz="2000" dirty="0" err="1">
                <a:hlinkClick r:id="rId2"/>
              </a:rPr>
              <a:t>cymuned</a:t>
            </a:r>
            <a:r>
              <a:rPr lang="en-GB" sz="2000" dirty="0">
                <a:hlinkClick r:id="rId2"/>
              </a:rPr>
              <a:t> </a:t>
            </a:r>
            <a:r>
              <a:rPr lang="en-GB" sz="2000" dirty="0" err="1">
                <a:hlinkClick r:id="rId2"/>
              </a:rPr>
              <a:t>amrywiol</a:t>
            </a:r>
            <a:r>
              <a:rPr lang="en-GB" sz="2000" dirty="0">
                <a:hlinkClick r:id="rId2"/>
              </a:rPr>
              <a:t> </a:t>
            </a:r>
            <a:r>
              <a:rPr lang="en-GB" sz="2000" dirty="0" err="1">
                <a:hlinkClick r:id="rId2"/>
              </a:rPr>
              <a:t>i</a:t>
            </a:r>
            <a:r>
              <a:rPr lang="en-GB" sz="2000" dirty="0">
                <a:hlinkClick r:id="rId2"/>
              </a:rPr>
              <a:t> </a:t>
            </a:r>
            <a:r>
              <a:rPr lang="en-GB" sz="2000" dirty="0" err="1">
                <a:hlinkClick r:id="rId2"/>
              </a:rPr>
              <a:t>baratoi</a:t>
            </a:r>
            <a:r>
              <a:rPr lang="en-GB" sz="2000" dirty="0">
                <a:hlinkClick r:id="rId2"/>
              </a:rPr>
              <a:t> </a:t>
            </a:r>
            <a:r>
              <a:rPr lang="en-GB" sz="2000" dirty="0" err="1">
                <a:hlinkClick r:id="rId2"/>
              </a:rPr>
              <a:t>disgyblion</a:t>
            </a:r>
            <a:r>
              <a:rPr lang="en-GB" sz="2000" dirty="0">
                <a:hlinkClick r:id="rId2"/>
              </a:rPr>
              <a:t> </a:t>
            </a:r>
            <a:r>
              <a:rPr lang="en-GB" sz="2000" dirty="0" err="1">
                <a:hlinkClick r:id="rId2"/>
              </a:rPr>
              <a:t>ar</a:t>
            </a:r>
            <a:r>
              <a:rPr lang="en-GB" sz="2000" dirty="0">
                <a:hlinkClick r:id="rId2"/>
              </a:rPr>
              <a:t> gyfer </a:t>
            </a:r>
            <a:r>
              <a:rPr lang="en-GB" sz="2000" dirty="0" err="1">
                <a:hlinkClick r:id="rId2"/>
              </a:rPr>
              <a:t>bywyd</a:t>
            </a:r>
            <a:r>
              <a:rPr lang="en-GB" sz="2000" dirty="0">
                <a:hlinkClick r:id="rId2"/>
              </a:rPr>
              <a:t> </a:t>
            </a:r>
            <a:r>
              <a:rPr lang="en-GB" sz="2000" dirty="0" err="1">
                <a:hlinkClick r:id="rId2"/>
              </a:rPr>
              <a:t>fel</a:t>
            </a:r>
            <a:r>
              <a:rPr lang="en-GB" sz="2000" dirty="0">
                <a:hlinkClick r:id="rId2"/>
              </a:rPr>
              <a:t> </a:t>
            </a:r>
            <a:r>
              <a:rPr lang="en-GB" sz="2000" dirty="0" err="1">
                <a:hlinkClick r:id="rId2"/>
              </a:rPr>
              <a:t>dinasyddion</a:t>
            </a:r>
            <a:r>
              <a:rPr lang="en-GB" sz="2000" dirty="0">
                <a:hlinkClick r:id="rId2"/>
              </a:rPr>
              <a:t> </a:t>
            </a:r>
            <a:r>
              <a:rPr lang="en-GB" sz="2000" dirty="0" err="1">
                <a:hlinkClick r:id="rId2"/>
              </a:rPr>
              <a:t>yn</a:t>
            </a:r>
            <a:r>
              <a:rPr lang="en-GB" sz="2000" dirty="0">
                <a:hlinkClick r:id="rId2"/>
              </a:rPr>
              <a:t> y </a:t>
            </a:r>
            <a:r>
              <a:rPr lang="en-GB" sz="2000" dirty="0" err="1">
                <a:hlinkClick r:id="rId2"/>
              </a:rPr>
              <a:t>Gymru</a:t>
            </a:r>
            <a:r>
              <a:rPr lang="en-GB" sz="2000" dirty="0">
                <a:hlinkClick r:id="rId2"/>
              </a:rPr>
              <a:t> </a:t>
            </a:r>
            <a:r>
              <a:rPr lang="en-GB" sz="2000" dirty="0" err="1">
                <a:hlinkClick r:id="rId2"/>
              </a:rPr>
              <a:t>fodern</a:t>
            </a:r>
            <a:r>
              <a:rPr lang="en-GB" sz="2000" dirty="0">
                <a:hlinkClick r:id="rId2"/>
              </a:rPr>
              <a:t>. – Estyn</a:t>
            </a:r>
            <a:endParaRPr lang="en-GB" sz="2000" dirty="0"/>
          </a:p>
          <a:p>
            <a:endParaRPr lang="en-GB" sz="2000" dirty="0"/>
          </a:p>
          <a:p>
            <a:r>
              <a:rPr lang="en-GB" sz="3200" dirty="0" err="1"/>
              <a:t>Astudiaeth</a:t>
            </a:r>
            <a:r>
              <a:rPr lang="en-GB" sz="3200" dirty="0"/>
              <a:t> </a:t>
            </a:r>
            <a:r>
              <a:rPr lang="en-GB" sz="3200" dirty="0" err="1"/>
              <a:t>Achos</a:t>
            </a:r>
            <a:r>
              <a:rPr lang="en-GB" sz="3200" dirty="0"/>
              <a:t> 2 - </a:t>
            </a:r>
            <a:r>
              <a:rPr lang="en-GB" sz="2400" dirty="0" err="1">
                <a:hlinkClick r:id="rId3"/>
              </a:rPr>
              <a:t>Diwallu</a:t>
            </a:r>
            <a:r>
              <a:rPr lang="en-GB" sz="2400" dirty="0">
                <a:hlinkClick r:id="rId3"/>
              </a:rPr>
              <a:t> </a:t>
            </a:r>
            <a:r>
              <a:rPr lang="en-GB" sz="2400" dirty="0" err="1">
                <a:hlinkClick r:id="rId3"/>
              </a:rPr>
              <a:t>anghenion</a:t>
            </a:r>
            <a:r>
              <a:rPr lang="en-GB" sz="2400" dirty="0">
                <a:hlinkClick r:id="rId3"/>
              </a:rPr>
              <a:t> </a:t>
            </a:r>
            <a:r>
              <a:rPr lang="en-GB" sz="2400" dirty="0" err="1">
                <a:hlinkClick r:id="rId3"/>
              </a:rPr>
              <a:t>cymuned</a:t>
            </a:r>
            <a:r>
              <a:rPr lang="en-GB" sz="2400" dirty="0">
                <a:hlinkClick r:id="rId3"/>
              </a:rPr>
              <a:t> </a:t>
            </a:r>
            <a:r>
              <a:rPr lang="en-GB" sz="2400" dirty="0" err="1">
                <a:hlinkClick r:id="rId3"/>
              </a:rPr>
              <a:t>amrywiol</a:t>
            </a:r>
            <a:r>
              <a:rPr lang="en-GB" sz="2400" dirty="0">
                <a:hlinkClick r:id="rId3"/>
              </a:rPr>
              <a:t>  - Estyn</a:t>
            </a:r>
            <a:endParaRPr lang="en-GB" dirty="0"/>
          </a:p>
        </p:txBody>
      </p:sp>
      <p:sp>
        <p:nvSpPr>
          <p:cNvPr id="4" name="Content Placeholder 3"/>
          <p:cNvSpPr>
            <a:spLocks noGrp="1"/>
          </p:cNvSpPr>
          <p:nvPr>
            <p:ph sz="half" idx="2"/>
          </p:nvPr>
        </p:nvSpPr>
        <p:spPr/>
        <p:txBody>
          <a:bodyPr>
            <a:normAutofit/>
          </a:bodyPr>
          <a:lstStyle/>
          <a:p>
            <a:r>
              <a:rPr lang="en-GB" dirty="0"/>
              <a:t>Case Study 1 –</a:t>
            </a:r>
          </a:p>
          <a:p>
            <a:r>
              <a:rPr lang="en-GB" sz="2000" dirty="0">
                <a:hlinkClick r:id="rId4"/>
              </a:rPr>
              <a:t>https://estyn.gov.wales/improvement-resources/how-an-inquiry-based-curriculum-can-support-a-diverse-community-school-to-prepare-pupils-for-life-as-citizens-in-modern-wales/</a:t>
            </a:r>
            <a:endParaRPr lang="en-GB" sz="2000" dirty="0"/>
          </a:p>
          <a:p>
            <a:r>
              <a:rPr lang="en-GB" dirty="0"/>
              <a:t>Case Study 2 – </a:t>
            </a:r>
          </a:p>
          <a:p>
            <a:r>
              <a:rPr lang="en-GB" sz="2400" dirty="0">
                <a:hlinkClick r:id="rId5"/>
              </a:rPr>
              <a:t>Meeting the needs of a diverse community  - Estyn</a:t>
            </a:r>
            <a:endParaRPr lang="en-GB" sz="3600" dirty="0"/>
          </a:p>
        </p:txBody>
      </p:sp>
      <p:pic>
        <p:nvPicPr>
          <p:cNvPr id="5" name="Picture 4"/>
          <p:cNvPicPr>
            <a:picLocks noChangeAspect="1"/>
          </p:cNvPicPr>
          <p:nvPr/>
        </p:nvPicPr>
        <p:blipFill>
          <a:blip r:embed="rId6" cstate="print"/>
          <a:stretch>
            <a:fillRect/>
          </a:stretch>
        </p:blipFill>
        <p:spPr>
          <a:xfrm>
            <a:off x="1283882" y="165734"/>
            <a:ext cx="1086524" cy="1378427"/>
          </a:xfrm>
          <a:prstGeom prst="rect">
            <a:avLst/>
          </a:prstGeom>
        </p:spPr>
      </p:pic>
    </p:spTree>
    <p:extLst>
      <p:ext uri="{BB962C8B-B14F-4D97-AF65-F5344CB8AC3E}">
        <p14:creationId xmlns:p14="http://schemas.microsoft.com/office/powerpoint/2010/main" val="32032016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Heriau</a:t>
            </a:r>
            <a:r>
              <a:rPr lang="en-GB" dirty="0"/>
              <a:t> </a:t>
            </a:r>
            <a:r>
              <a:rPr lang="en-GB" dirty="0" err="1"/>
              <a:t>Posibl</a:t>
            </a:r>
            <a:r>
              <a:rPr lang="en-GB" dirty="0"/>
              <a:t> </a:t>
            </a:r>
            <a:br>
              <a:rPr lang="en-GB" dirty="0"/>
            </a:br>
            <a:r>
              <a:rPr lang="en-GB" dirty="0"/>
              <a:t>Possible Challenges </a:t>
            </a:r>
          </a:p>
        </p:txBody>
      </p:sp>
      <p:sp>
        <p:nvSpPr>
          <p:cNvPr id="3" name="Content Placeholder 2"/>
          <p:cNvSpPr>
            <a:spLocks noGrp="1"/>
          </p:cNvSpPr>
          <p:nvPr>
            <p:ph sz="half" idx="1"/>
          </p:nvPr>
        </p:nvSpPr>
        <p:spPr>
          <a:xfrm>
            <a:off x="838200" y="1825625"/>
            <a:ext cx="5181600" cy="4791074"/>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dirty="0" err="1"/>
              <a:t>Gwahanol</a:t>
            </a:r>
            <a:r>
              <a:rPr lang="en-GB" dirty="0"/>
              <a:t>  </a:t>
            </a:r>
            <a:r>
              <a:rPr lang="en-GB" dirty="0" err="1"/>
              <a:t>ieithoedd</a:t>
            </a:r>
            <a:r>
              <a:rPr lang="en-GB" dirty="0"/>
              <a:t> a </a:t>
            </a:r>
            <a:r>
              <a:rPr lang="en-GB" dirty="0" err="1"/>
              <a:t>chamau</a:t>
            </a:r>
            <a:r>
              <a:rPr lang="en-GB" dirty="0"/>
              <a:t> </a:t>
            </a:r>
            <a:r>
              <a:rPr lang="en-GB" dirty="0" err="1"/>
              <a:t>datblygiad</a:t>
            </a:r>
            <a:r>
              <a:rPr lang="en-GB" dirty="0"/>
              <a:t> </a:t>
            </a:r>
            <a:r>
              <a:rPr lang="en-GB" dirty="0" err="1"/>
              <a:t>ieithyddol</a:t>
            </a:r>
            <a:r>
              <a:rPr lang="en-GB" dirty="0"/>
              <a:t> </a:t>
            </a:r>
            <a:r>
              <a:rPr lang="en-GB" dirty="0" err="1"/>
              <a:t>yn</a:t>
            </a:r>
            <a:r>
              <a:rPr lang="en-GB" dirty="0"/>
              <a:t> y </a:t>
            </a:r>
            <a:r>
              <a:rPr lang="en-GB" dirty="0" err="1"/>
              <a:t>dosbarth</a:t>
            </a:r>
            <a:r>
              <a:rPr lang="en-GB" dirty="0"/>
              <a:t> </a:t>
            </a:r>
          </a:p>
          <a:p>
            <a:r>
              <a:rPr lang="en-GB" dirty="0"/>
              <a:t>Plant </a:t>
            </a:r>
            <a:r>
              <a:rPr lang="en-GB" dirty="0" err="1"/>
              <a:t>sy’n</a:t>
            </a:r>
            <a:r>
              <a:rPr lang="en-GB" dirty="0"/>
              <a:t> </a:t>
            </a:r>
            <a:r>
              <a:rPr lang="en-GB" dirty="0" err="1"/>
              <a:t>mynychu</a:t>
            </a:r>
            <a:r>
              <a:rPr lang="en-GB" dirty="0"/>
              <a:t> </a:t>
            </a:r>
            <a:r>
              <a:rPr lang="en-GB" dirty="0" err="1"/>
              <a:t>ysgol</a:t>
            </a:r>
            <a:r>
              <a:rPr lang="en-GB" dirty="0"/>
              <a:t> am </a:t>
            </a:r>
            <a:r>
              <a:rPr lang="en-GB" dirty="0" err="1"/>
              <a:t>amser</a:t>
            </a:r>
            <a:r>
              <a:rPr lang="en-GB" dirty="0"/>
              <a:t> </a:t>
            </a:r>
            <a:r>
              <a:rPr lang="en-GB" dirty="0" err="1"/>
              <a:t>byr</a:t>
            </a:r>
            <a:endParaRPr lang="en-GB" dirty="0"/>
          </a:p>
          <a:p>
            <a:r>
              <a:rPr lang="en-GB" dirty="0" err="1"/>
              <a:t>Bwlio</a:t>
            </a:r>
            <a:r>
              <a:rPr lang="en-GB" dirty="0"/>
              <a:t> a </a:t>
            </a:r>
            <a:r>
              <a:rPr lang="en-GB" dirty="0" err="1"/>
              <a:t>galw</a:t>
            </a:r>
            <a:r>
              <a:rPr lang="en-GB" dirty="0"/>
              <a:t> </a:t>
            </a:r>
            <a:r>
              <a:rPr lang="en-GB" dirty="0" err="1"/>
              <a:t>enwau</a:t>
            </a:r>
            <a:endParaRPr lang="en-GB" dirty="0"/>
          </a:p>
          <a:p>
            <a:r>
              <a:rPr lang="en-GB" dirty="0" err="1"/>
              <a:t>Materion</a:t>
            </a:r>
            <a:r>
              <a:rPr lang="en-GB" dirty="0"/>
              <a:t> </a:t>
            </a:r>
            <a:r>
              <a:rPr lang="en-GB" dirty="0" err="1"/>
              <a:t>dadleuol</a:t>
            </a:r>
            <a:r>
              <a:rPr lang="en-GB" dirty="0"/>
              <a:t> </a:t>
            </a:r>
          </a:p>
          <a:p>
            <a:r>
              <a:rPr lang="en-GB" dirty="0" err="1"/>
              <a:t>Agweddau</a:t>
            </a:r>
            <a:r>
              <a:rPr lang="en-GB" dirty="0"/>
              <a:t> </a:t>
            </a:r>
            <a:r>
              <a:rPr lang="en-GB" dirty="0" err="1"/>
              <a:t>athrawon</a:t>
            </a:r>
            <a:r>
              <a:rPr lang="en-GB" dirty="0"/>
              <a:t> </a:t>
            </a:r>
          </a:p>
          <a:p>
            <a:pPr marL="0" indent="0" algn="r">
              <a:buNone/>
            </a:pPr>
            <a:r>
              <a:rPr lang="en-GB" dirty="0"/>
              <a:t>(</a:t>
            </a:r>
            <a:r>
              <a:rPr lang="en-GB" dirty="0" err="1"/>
              <a:t>Cremin</a:t>
            </a:r>
            <a:r>
              <a:rPr lang="en-GB" dirty="0"/>
              <a:t> et al, 2014)</a:t>
            </a:r>
          </a:p>
          <a:p>
            <a:pPr marL="0" indent="0" algn="r">
              <a:buNone/>
            </a:pPr>
            <a:endParaRPr lang="en-GB" dirty="0"/>
          </a:p>
          <a:p>
            <a:r>
              <a:rPr lang="en-GB" dirty="0"/>
              <a:t>Mae </a:t>
            </a:r>
            <a:r>
              <a:rPr lang="en-GB" dirty="0" err="1"/>
              <a:t>cynllunio</a:t>
            </a:r>
            <a:r>
              <a:rPr lang="en-GB" dirty="0"/>
              <a:t> </a:t>
            </a:r>
            <a:r>
              <a:rPr lang="en-GB" dirty="0" err="1"/>
              <a:t>gofalus</a:t>
            </a:r>
            <a:r>
              <a:rPr lang="en-GB" dirty="0"/>
              <a:t>, </a:t>
            </a:r>
            <a:r>
              <a:rPr lang="en-GB" dirty="0" err="1"/>
              <a:t>rhannu</a:t>
            </a:r>
            <a:r>
              <a:rPr lang="en-GB" dirty="0"/>
              <a:t> </a:t>
            </a:r>
            <a:r>
              <a:rPr lang="en-GB" dirty="0" err="1"/>
              <a:t>gwybodaeth</a:t>
            </a:r>
            <a:r>
              <a:rPr lang="en-GB" dirty="0"/>
              <a:t> a </a:t>
            </a:r>
            <a:r>
              <a:rPr lang="en-GB" dirty="0" err="1"/>
              <a:t>dilyn</a:t>
            </a:r>
            <a:r>
              <a:rPr lang="en-GB" dirty="0"/>
              <a:t> </a:t>
            </a:r>
            <a:r>
              <a:rPr lang="en-GB" dirty="0" err="1"/>
              <a:t>polisiau</a:t>
            </a:r>
            <a:r>
              <a:rPr lang="en-GB" dirty="0"/>
              <a:t> </a:t>
            </a:r>
            <a:r>
              <a:rPr lang="en-GB" dirty="0" err="1"/>
              <a:t>addas</a:t>
            </a:r>
            <a:r>
              <a:rPr lang="en-GB" dirty="0"/>
              <a:t> </a:t>
            </a:r>
            <a:r>
              <a:rPr lang="en-GB" dirty="0" err="1"/>
              <a:t>yn</a:t>
            </a:r>
            <a:r>
              <a:rPr lang="en-GB" dirty="0"/>
              <a:t> </a:t>
            </a:r>
            <a:r>
              <a:rPr lang="en-GB" dirty="0" err="1"/>
              <a:t>agweddau</a:t>
            </a:r>
            <a:r>
              <a:rPr lang="en-GB" dirty="0"/>
              <a:t> </a:t>
            </a:r>
            <a:r>
              <a:rPr lang="en-GB" dirty="0" err="1"/>
              <a:t>allweddol</a:t>
            </a:r>
            <a:r>
              <a:rPr lang="en-GB" dirty="0"/>
              <a:t> </a:t>
            </a:r>
            <a:r>
              <a:rPr lang="en-GB" dirty="0" err="1"/>
              <a:t>ar</a:t>
            </a:r>
            <a:r>
              <a:rPr lang="en-GB" dirty="0"/>
              <a:t> </a:t>
            </a:r>
            <a:r>
              <a:rPr lang="en-GB" dirty="0" err="1"/>
              <a:t>gyfer</a:t>
            </a:r>
            <a:r>
              <a:rPr lang="en-GB" dirty="0"/>
              <a:t> </a:t>
            </a:r>
            <a:r>
              <a:rPr lang="en-GB" dirty="0" err="1"/>
              <a:t>delio</a:t>
            </a:r>
            <a:r>
              <a:rPr lang="en-GB" dirty="0"/>
              <a:t> </a:t>
            </a:r>
            <a:r>
              <a:rPr lang="en-GB" dirty="0" err="1"/>
              <a:t>gyda</a:t>
            </a:r>
            <a:r>
              <a:rPr lang="en-GB" dirty="0"/>
              <a:t> </a:t>
            </a:r>
            <a:r>
              <a:rPr lang="en-GB" dirty="0" err="1"/>
              <a:t>heriau</a:t>
            </a:r>
            <a:r>
              <a:rPr lang="en-GB" dirty="0"/>
              <a:t> </a:t>
            </a:r>
            <a:r>
              <a:rPr lang="en-GB" dirty="0" err="1"/>
              <a:t>tebyg</a:t>
            </a:r>
            <a:r>
              <a:rPr lang="en-GB" dirty="0"/>
              <a:t>. </a:t>
            </a:r>
          </a:p>
        </p:txBody>
      </p:sp>
      <p:sp>
        <p:nvSpPr>
          <p:cNvPr id="4" name="Content Placeholder 3"/>
          <p:cNvSpPr>
            <a:spLocks noGrp="1"/>
          </p:cNvSpPr>
          <p:nvPr>
            <p:ph sz="half" idx="2"/>
          </p:nvPr>
        </p:nvSpPr>
        <p:spPr>
          <a:xfrm>
            <a:off x="6172200" y="1825624"/>
            <a:ext cx="5181600" cy="4791075"/>
          </a:xfrm>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r>
              <a:rPr lang="en-GB" i="1" dirty="0"/>
              <a:t>Various languages and stages of language acquisition in the classroom </a:t>
            </a:r>
          </a:p>
          <a:p>
            <a:r>
              <a:rPr lang="en-GB" i="1" dirty="0"/>
              <a:t>Children who attend short term </a:t>
            </a:r>
          </a:p>
          <a:p>
            <a:r>
              <a:rPr lang="en-GB" i="1" dirty="0"/>
              <a:t>Bullying and name calling </a:t>
            </a:r>
          </a:p>
          <a:p>
            <a:r>
              <a:rPr lang="en-GB" i="1" dirty="0"/>
              <a:t>Controversial issues </a:t>
            </a:r>
          </a:p>
          <a:p>
            <a:r>
              <a:rPr lang="en-GB" i="1" dirty="0"/>
              <a:t>Teacher attitudes</a:t>
            </a:r>
          </a:p>
          <a:p>
            <a:pPr marL="0" indent="0" algn="r">
              <a:buNone/>
            </a:pPr>
            <a:r>
              <a:rPr lang="en-GB" i="1" dirty="0"/>
              <a:t> (</a:t>
            </a:r>
            <a:r>
              <a:rPr lang="en-GB" i="1" dirty="0" err="1"/>
              <a:t>Cremin</a:t>
            </a:r>
            <a:r>
              <a:rPr lang="en-GB" i="1" dirty="0"/>
              <a:t> et al, 2014)</a:t>
            </a:r>
          </a:p>
          <a:p>
            <a:endParaRPr lang="en-GB" i="1" dirty="0"/>
          </a:p>
          <a:p>
            <a:r>
              <a:rPr lang="en-GB" i="1" dirty="0"/>
              <a:t>Careful planning, sharing of information, deployment of appropriate policy all form key aspects of tackling such challenges. </a:t>
            </a:r>
          </a:p>
          <a:p>
            <a:endParaRPr lang="en-GB" i="1" dirty="0"/>
          </a:p>
        </p:txBody>
      </p:sp>
      <p:pic>
        <p:nvPicPr>
          <p:cNvPr id="5" name="Picture 4"/>
          <p:cNvPicPr>
            <a:picLocks noChangeAspect="1"/>
          </p:cNvPicPr>
          <p:nvPr/>
        </p:nvPicPr>
        <p:blipFill>
          <a:blip r:embed="rId2"/>
          <a:stretch>
            <a:fillRect/>
          </a:stretch>
        </p:blipFill>
        <p:spPr>
          <a:xfrm>
            <a:off x="838200" y="230188"/>
            <a:ext cx="2079625" cy="1276304"/>
          </a:xfrm>
          <a:prstGeom prst="rect">
            <a:avLst/>
          </a:prstGeom>
        </p:spPr>
      </p:pic>
    </p:spTree>
    <p:extLst>
      <p:ext uri="{BB962C8B-B14F-4D97-AF65-F5344CB8AC3E}">
        <p14:creationId xmlns:p14="http://schemas.microsoft.com/office/powerpoint/2010/main" val="1241373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Rhywedd</a:t>
            </a:r>
            <a:br>
              <a:rPr lang="en-GB" dirty="0"/>
            </a:br>
            <a:r>
              <a:rPr lang="en-GB" dirty="0"/>
              <a:t>Gender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dirty="0" err="1"/>
              <a:t>Yn</a:t>
            </a:r>
            <a:r>
              <a:rPr lang="en-GB" dirty="0"/>
              <a:t> </a:t>
            </a:r>
            <a:r>
              <a:rPr lang="en-GB" dirty="0" err="1"/>
              <a:t>eich</a:t>
            </a:r>
            <a:r>
              <a:rPr lang="en-GB" dirty="0"/>
              <a:t> </a:t>
            </a:r>
            <a:r>
              <a:rPr lang="en-GB" dirty="0" err="1"/>
              <a:t>profiad</a:t>
            </a:r>
            <a:r>
              <a:rPr lang="en-GB" dirty="0"/>
              <a:t> chi, </a:t>
            </a:r>
            <a:r>
              <a:rPr lang="en-GB" dirty="0" err="1"/>
              <a:t>oedd</a:t>
            </a:r>
            <a:r>
              <a:rPr lang="en-GB" dirty="0"/>
              <a:t> </a:t>
            </a:r>
            <a:r>
              <a:rPr lang="en-GB" dirty="0" err="1"/>
              <a:t>bechgyn</a:t>
            </a:r>
            <a:r>
              <a:rPr lang="en-GB" dirty="0"/>
              <a:t> a </a:t>
            </a:r>
            <a:r>
              <a:rPr lang="en-GB" dirty="0" err="1"/>
              <a:t>merched</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trin</a:t>
            </a:r>
            <a:r>
              <a:rPr lang="en-GB" dirty="0"/>
              <a:t> </a:t>
            </a:r>
            <a:r>
              <a:rPr lang="en-GB" dirty="0" err="1"/>
              <a:t>yn</a:t>
            </a:r>
            <a:r>
              <a:rPr lang="en-GB" dirty="0"/>
              <a:t> </a:t>
            </a:r>
            <a:r>
              <a:rPr lang="en-GB" dirty="0" err="1"/>
              <a:t>gyfartal</a:t>
            </a:r>
            <a:r>
              <a:rPr lang="en-GB" dirty="0"/>
              <a:t> pan </a:t>
            </a:r>
            <a:r>
              <a:rPr lang="en-GB" dirty="0" err="1"/>
              <a:t>oeddech</a:t>
            </a:r>
            <a:r>
              <a:rPr lang="en-GB" dirty="0"/>
              <a:t> </a:t>
            </a:r>
            <a:r>
              <a:rPr lang="en-GB" dirty="0" err="1"/>
              <a:t>yn</a:t>
            </a:r>
            <a:r>
              <a:rPr lang="en-GB" dirty="0"/>
              <a:t> yr </a:t>
            </a:r>
            <a:r>
              <a:rPr lang="en-GB" dirty="0" err="1"/>
              <a:t>ysgol</a:t>
            </a:r>
            <a:r>
              <a:rPr lang="en-GB" dirty="0"/>
              <a:t>?</a:t>
            </a:r>
          </a:p>
          <a:p>
            <a:r>
              <a:rPr lang="en-GB" dirty="0" err="1"/>
              <a:t>Ydy</a:t>
            </a:r>
            <a:r>
              <a:rPr lang="en-GB" dirty="0"/>
              <a:t> </a:t>
            </a:r>
            <a:r>
              <a:rPr lang="en-GB" dirty="0" err="1"/>
              <a:t>nhw</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trin</a:t>
            </a:r>
            <a:r>
              <a:rPr lang="en-GB" dirty="0"/>
              <a:t> </a:t>
            </a:r>
            <a:r>
              <a:rPr lang="en-GB" dirty="0" err="1"/>
              <a:t>yn</a:t>
            </a:r>
            <a:r>
              <a:rPr lang="en-GB" dirty="0"/>
              <a:t> </a:t>
            </a:r>
            <a:r>
              <a:rPr lang="en-GB" dirty="0" err="1"/>
              <a:t>gyfartal</a:t>
            </a:r>
            <a:r>
              <a:rPr lang="en-GB" dirty="0"/>
              <a:t>  </a:t>
            </a:r>
            <a:r>
              <a:rPr lang="en-GB" dirty="0" err="1"/>
              <a:t>heddiw</a:t>
            </a:r>
            <a:r>
              <a:rPr lang="en-GB" dirty="0"/>
              <a:t>?</a:t>
            </a:r>
          </a:p>
          <a:p>
            <a:r>
              <a:rPr lang="en-GB" dirty="0" err="1"/>
              <a:t>Oedd</a:t>
            </a:r>
            <a:r>
              <a:rPr lang="en-GB" dirty="0"/>
              <a:t> </a:t>
            </a:r>
            <a:r>
              <a:rPr lang="en-GB" dirty="0" err="1"/>
              <a:t>yna</a:t>
            </a:r>
            <a:r>
              <a:rPr lang="en-GB" dirty="0"/>
              <a:t> </a:t>
            </a:r>
            <a:r>
              <a:rPr lang="en-GB" dirty="0" err="1"/>
              <a:t>unrhyw</a:t>
            </a:r>
            <a:r>
              <a:rPr lang="en-GB" dirty="0"/>
              <a:t> </a:t>
            </a:r>
            <a:r>
              <a:rPr lang="en-GB" dirty="0" err="1"/>
              <a:t>achlysur</a:t>
            </a:r>
            <a:r>
              <a:rPr lang="en-GB" dirty="0"/>
              <a:t> pan </a:t>
            </a:r>
            <a:r>
              <a:rPr lang="en-GB" dirty="0" err="1"/>
              <a:t>deimloch</a:t>
            </a:r>
            <a:r>
              <a:rPr lang="en-GB" dirty="0"/>
              <a:t> chi </a:t>
            </a:r>
            <a:r>
              <a:rPr lang="en-GB" dirty="0" err="1"/>
              <a:t>eich</a:t>
            </a:r>
            <a:r>
              <a:rPr lang="en-GB" dirty="0"/>
              <a:t> bod </a:t>
            </a:r>
            <a:r>
              <a:rPr lang="en-GB" dirty="0" err="1"/>
              <a:t>wedi</a:t>
            </a:r>
            <a:r>
              <a:rPr lang="en-GB" dirty="0"/>
              <a:t> </a:t>
            </a:r>
            <a:r>
              <a:rPr lang="en-GB" dirty="0" err="1"/>
              <a:t>eich</a:t>
            </a:r>
            <a:r>
              <a:rPr lang="en-GB" dirty="0"/>
              <a:t> </a:t>
            </a:r>
            <a:r>
              <a:rPr lang="en-GB" dirty="0" err="1"/>
              <a:t>trin</a:t>
            </a:r>
            <a:r>
              <a:rPr lang="en-GB" dirty="0"/>
              <a:t> </a:t>
            </a:r>
            <a:r>
              <a:rPr lang="en-GB" dirty="0" err="1"/>
              <a:t>yn</a:t>
            </a:r>
            <a:r>
              <a:rPr lang="en-GB" dirty="0"/>
              <a:t> </a:t>
            </a:r>
            <a:r>
              <a:rPr lang="en-GB" dirty="0" err="1"/>
              <a:t>wahanol</a:t>
            </a:r>
            <a:r>
              <a:rPr lang="en-GB" dirty="0"/>
              <a:t> </a:t>
            </a:r>
            <a:r>
              <a:rPr lang="en-GB" dirty="0" err="1"/>
              <a:t>i</a:t>
            </a:r>
            <a:r>
              <a:rPr lang="en-GB" dirty="0"/>
              <a:t> </a:t>
            </a:r>
            <a:r>
              <a:rPr lang="en-GB" dirty="0" err="1"/>
              <a:t>aelod</a:t>
            </a:r>
            <a:r>
              <a:rPr lang="en-GB" dirty="0"/>
              <a:t> </a:t>
            </a:r>
            <a:r>
              <a:rPr lang="en-GB" dirty="0" err="1"/>
              <a:t>o’r</a:t>
            </a:r>
            <a:r>
              <a:rPr lang="en-GB" dirty="0"/>
              <a:t> </a:t>
            </a:r>
            <a:r>
              <a:rPr lang="en-GB" dirty="0" err="1"/>
              <a:t>rhyw</a:t>
            </a:r>
            <a:r>
              <a:rPr lang="en-GB" dirty="0"/>
              <a:t> </a:t>
            </a:r>
            <a:r>
              <a:rPr lang="en-GB" dirty="0" err="1"/>
              <a:t>arall</a:t>
            </a:r>
            <a:r>
              <a:rPr lang="en-GB" dirty="0"/>
              <a:t>?</a:t>
            </a:r>
          </a:p>
          <a:p>
            <a:r>
              <a:rPr lang="en-GB" dirty="0" err="1"/>
              <a:t>Oedd</a:t>
            </a:r>
            <a:r>
              <a:rPr lang="en-GB" dirty="0"/>
              <a:t> </a:t>
            </a:r>
            <a:r>
              <a:rPr lang="en-GB" dirty="0" err="1"/>
              <a:t>bechgyn</a:t>
            </a:r>
            <a:r>
              <a:rPr lang="en-GB" dirty="0"/>
              <a:t> a </a:t>
            </a:r>
            <a:r>
              <a:rPr lang="en-GB" dirty="0" err="1"/>
              <a:t>merched</a:t>
            </a:r>
            <a:r>
              <a:rPr lang="en-GB" dirty="0"/>
              <a:t> </a:t>
            </a:r>
            <a:r>
              <a:rPr lang="en-GB" dirty="0" err="1"/>
              <a:t>yn</a:t>
            </a:r>
            <a:r>
              <a:rPr lang="en-GB" dirty="0"/>
              <a:t> </a:t>
            </a:r>
            <a:r>
              <a:rPr lang="en-GB" dirty="0" err="1"/>
              <a:t>ymddwyn</a:t>
            </a:r>
            <a:r>
              <a:rPr lang="en-GB" dirty="0"/>
              <a:t> </a:t>
            </a:r>
            <a:r>
              <a:rPr lang="en-GB" dirty="0" err="1"/>
              <a:t>fel</a:t>
            </a:r>
            <a:r>
              <a:rPr lang="en-GB" dirty="0"/>
              <a:t> </a:t>
            </a:r>
            <a:r>
              <a:rPr lang="en-GB" dirty="0" err="1"/>
              <a:t>ei</a:t>
            </a:r>
            <a:r>
              <a:rPr lang="en-GB" dirty="0"/>
              <a:t> </a:t>
            </a:r>
            <a:r>
              <a:rPr lang="en-GB" dirty="0" err="1"/>
              <a:t>gilydd</a:t>
            </a:r>
            <a:r>
              <a:rPr lang="en-GB" dirty="0"/>
              <a:t> </a:t>
            </a:r>
            <a:r>
              <a:rPr lang="en-GB" dirty="0" err="1"/>
              <a:t>yn</a:t>
            </a:r>
            <a:r>
              <a:rPr lang="en-GB" dirty="0"/>
              <a:t> yr </a:t>
            </a:r>
            <a:r>
              <a:rPr lang="en-GB" dirty="0" err="1"/>
              <a:t>ysgol</a:t>
            </a:r>
            <a:r>
              <a:rPr lang="en-GB" dirty="0"/>
              <a:t>? </a:t>
            </a:r>
          </a:p>
          <a:p>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r>
              <a:rPr lang="en-GB" i="1" dirty="0"/>
              <a:t>In your experience, were boys and girls treated equally when you were in school?</a:t>
            </a:r>
          </a:p>
          <a:p>
            <a:r>
              <a:rPr lang="en-GB" i="1" dirty="0"/>
              <a:t>Are they treated equally today? </a:t>
            </a:r>
          </a:p>
          <a:p>
            <a:r>
              <a:rPr lang="en-GB" i="1" dirty="0"/>
              <a:t>Were there any occasions where you felt you were treated differently to members of the opposite sex? </a:t>
            </a:r>
          </a:p>
          <a:p>
            <a:r>
              <a:rPr lang="en-GB" i="1" dirty="0"/>
              <a:t>Did boys and girls behave the same as each other in school? </a:t>
            </a:r>
          </a:p>
          <a:p>
            <a:endParaRPr lang="en-GB" i="1" dirty="0"/>
          </a:p>
        </p:txBody>
      </p:sp>
      <p:pic>
        <p:nvPicPr>
          <p:cNvPr id="7" name="Picture 6"/>
          <p:cNvPicPr>
            <a:picLocks noChangeAspect="1"/>
          </p:cNvPicPr>
          <p:nvPr/>
        </p:nvPicPr>
        <p:blipFill>
          <a:blip r:embed="rId2" cstate="print"/>
          <a:stretch>
            <a:fillRect/>
          </a:stretch>
        </p:blipFill>
        <p:spPr>
          <a:xfrm>
            <a:off x="9660217" y="230188"/>
            <a:ext cx="1952345" cy="1314450"/>
          </a:xfrm>
          <a:prstGeom prst="rect">
            <a:avLst/>
          </a:prstGeom>
        </p:spPr>
      </p:pic>
    </p:spTree>
    <p:extLst>
      <p:ext uri="{BB962C8B-B14F-4D97-AF65-F5344CB8AC3E}">
        <p14:creationId xmlns:p14="http://schemas.microsoft.com/office/powerpoint/2010/main" val="13155823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a:bodyPr>
          <a:lstStyle/>
          <a:p>
            <a:r>
              <a:rPr lang="en-GB" dirty="0"/>
              <a:t>“Each school has its own gender regime which consists of…individual personal expectations, rules, routines and hierarchical ordering of particular practices.” </a:t>
            </a:r>
          </a:p>
          <a:p>
            <a:pPr marL="0" indent="0" algn="r">
              <a:buNone/>
            </a:pPr>
            <a:r>
              <a:rPr lang="en-GB" sz="1600" dirty="0"/>
              <a:t>(Swain, 2004 in Bartlett and Burton, 2016).</a:t>
            </a:r>
          </a:p>
          <a:p>
            <a:r>
              <a:rPr lang="en-GB" dirty="0" err="1"/>
              <a:t>Ydych</a:t>
            </a:r>
            <a:r>
              <a:rPr lang="en-GB" dirty="0"/>
              <a:t> </a:t>
            </a:r>
            <a:r>
              <a:rPr lang="en-GB" dirty="0" err="1"/>
              <a:t>chi’n</a:t>
            </a:r>
            <a:r>
              <a:rPr lang="en-GB" dirty="0"/>
              <a:t> </a:t>
            </a:r>
            <a:r>
              <a:rPr lang="en-GB" dirty="0" err="1"/>
              <a:t>gallu</a:t>
            </a:r>
            <a:r>
              <a:rPr lang="en-GB" dirty="0"/>
              <a:t> </a:t>
            </a:r>
            <a:r>
              <a:rPr lang="en-GB" dirty="0" err="1"/>
              <a:t>meddwl</a:t>
            </a:r>
            <a:r>
              <a:rPr lang="en-GB" dirty="0"/>
              <a:t> am </a:t>
            </a:r>
            <a:r>
              <a:rPr lang="en-GB" dirty="0" err="1"/>
              <a:t>unrhyw</a:t>
            </a:r>
            <a:r>
              <a:rPr lang="en-GB" dirty="0"/>
              <a:t> </a:t>
            </a:r>
            <a:r>
              <a:rPr lang="en-GB" dirty="0" err="1"/>
              <a:t>esiamplau</a:t>
            </a:r>
            <a:r>
              <a:rPr lang="en-GB" dirty="0"/>
              <a:t>?</a:t>
            </a:r>
          </a:p>
          <a:p>
            <a:r>
              <a:rPr lang="en-GB" dirty="0" err="1"/>
              <a:t>Sut</a:t>
            </a:r>
            <a:r>
              <a:rPr lang="en-GB" dirty="0"/>
              <a:t> gall </a:t>
            </a:r>
            <a:r>
              <a:rPr lang="en-GB" dirty="0" err="1"/>
              <a:t>hwn</a:t>
            </a:r>
            <a:r>
              <a:rPr lang="en-GB" dirty="0"/>
              <a:t> </a:t>
            </a:r>
            <a:r>
              <a:rPr lang="en-GB" dirty="0" err="1"/>
              <a:t>effeithio</a:t>
            </a:r>
            <a:r>
              <a:rPr lang="en-GB" dirty="0"/>
              <a:t> </a:t>
            </a:r>
            <a:r>
              <a:rPr lang="en-GB" dirty="0" err="1"/>
              <a:t>ar</a:t>
            </a:r>
            <a:r>
              <a:rPr lang="en-GB" dirty="0"/>
              <a:t> </a:t>
            </a:r>
            <a:r>
              <a:rPr lang="en-GB" dirty="0" err="1"/>
              <a:t>blentyn</a:t>
            </a:r>
            <a:r>
              <a:rPr lang="en-GB" dirty="0"/>
              <a:t>? </a:t>
            </a:r>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92500"/>
          </a:bodyPr>
          <a:lstStyle/>
          <a:p>
            <a:r>
              <a:rPr lang="en-GB" dirty="0"/>
              <a:t>“</a:t>
            </a:r>
            <a:r>
              <a:rPr lang="en-GB" i="1" dirty="0"/>
              <a:t>Each school has its own gender regime which consists of…individual personal expectations, rules, routines and hierarchical ordering of particular practices.” </a:t>
            </a:r>
          </a:p>
          <a:p>
            <a:pPr marL="0" indent="0" algn="r">
              <a:buNone/>
            </a:pPr>
            <a:r>
              <a:rPr lang="en-GB" sz="1600" i="1" dirty="0"/>
              <a:t>(Swain, 2004 in Bartlett and Burton, 2016).</a:t>
            </a:r>
          </a:p>
          <a:p>
            <a:pPr marL="0" indent="0" algn="r">
              <a:buNone/>
            </a:pPr>
            <a:r>
              <a:rPr lang="en-GB" sz="1600" i="1" dirty="0"/>
              <a:t> </a:t>
            </a:r>
          </a:p>
          <a:p>
            <a:r>
              <a:rPr lang="en-GB" i="1" dirty="0"/>
              <a:t>Can you think of any examples of ‘gender regimes’? </a:t>
            </a:r>
          </a:p>
          <a:p>
            <a:r>
              <a:rPr lang="en-GB" i="1" dirty="0"/>
              <a:t>How might that impact on a child? </a:t>
            </a:r>
          </a:p>
        </p:txBody>
      </p:sp>
      <p:pic>
        <p:nvPicPr>
          <p:cNvPr id="6" name="Picture 5"/>
          <p:cNvPicPr>
            <a:picLocks noChangeAspect="1"/>
          </p:cNvPicPr>
          <p:nvPr/>
        </p:nvPicPr>
        <p:blipFill>
          <a:blip r:embed="rId3"/>
          <a:stretch>
            <a:fillRect/>
          </a:stretch>
        </p:blipFill>
        <p:spPr>
          <a:xfrm>
            <a:off x="5122068" y="129273"/>
            <a:ext cx="1795463" cy="1518551"/>
          </a:xfrm>
          <a:prstGeom prst="rect">
            <a:avLst/>
          </a:prstGeom>
        </p:spPr>
      </p:pic>
    </p:spTree>
    <p:extLst>
      <p:ext uri="{BB962C8B-B14F-4D97-AF65-F5344CB8AC3E}">
        <p14:creationId xmlns:p14="http://schemas.microsoft.com/office/powerpoint/2010/main" val="18137906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Agweddau</a:t>
            </a:r>
            <a:r>
              <a:rPr lang="en-GB" dirty="0"/>
              <a:t> </a:t>
            </a:r>
            <a:r>
              <a:rPr lang="en-GB" dirty="0" err="1"/>
              <a:t>Ffeministaidd</a:t>
            </a:r>
            <a:r>
              <a:rPr lang="en-GB" dirty="0"/>
              <a:t> </a:t>
            </a:r>
            <a:br>
              <a:rPr lang="en-GB" dirty="0"/>
            </a:br>
            <a:r>
              <a:rPr lang="en-GB" dirty="0"/>
              <a:t>Feminist Approaches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r>
              <a:rPr lang="en-GB" dirty="0"/>
              <a:t>Mae </a:t>
            </a:r>
            <a:r>
              <a:rPr lang="en-GB" dirty="0" err="1"/>
              <a:t>rhywedd</a:t>
            </a:r>
            <a:r>
              <a:rPr lang="en-GB" dirty="0"/>
              <a:t> </a:t>
            </a:r>
            <a:r>
              <a:rPr lang="en-GB" dirty="0" err="1"/>
              <a:t>yn</a:t>
            </a:r>
            <a:r>
              <a:rPr lang="en-GB" dirty="0"/>
              <a:t> </a:t>
            </a:r>
            <a:r>
              <a:rPr lang="en-GB" dirty="0" err="1"/>
              <a:t>adeiladwaith</a:t>
            </a:r>
            <a:r>
              <a:rPr lang="en-GB" dirty="0"/>
              <a:t> </a:t>
            </a:r>
            <a:r>
              <a:rPr lang="en-GB" dirty="0" err="1"/>
              <a:t>cymdeithasol</a:t>
            </a:r>
            <a:r>
              <a:rPr lang="en-GB" dirty="0"/>
              <a:t>. </a:t>
            </a:r>
          </a:p>
          <a:p>
            <a:r>
              <a:rPr lang="en-GB" dirty="0"/>
              <a:t>Mae </a:t>
            </a:r>
            <a:r>
              <a:rPr lang="en-GB" dirty="0" err="1"/>
              <a:t>llawer</a:t>
            </a:r>
            <a:r>
              <a:rPr lang="en-GB" dirty="0"/>
              <a:t> </a:t>
            </a:r>
            <a:r>
              <a:rPr lang="en-GB" dirty="0" err="1"/>
              <a:t>o’r</a:t>
            </a:r>
            <a:r>
              <a:rPr lang="en-GB" dirty="0"/>
              <a:t> </a:t>
            </a:r>
            <a:r>
              <a:rPr lang="en-GB" dirty="0" err="1"/>
              <a:t>hyn</a:t>
            </a:r>
            <a:r>
              <a:rPr lang="en-GB" dirty="0"/>
              <a:t> </a:t>
            </a:r>
            <a:r>
              <a:rPr lang="en-GB" dirty="0" err="1"/>
              <a:t>sy’n</a:t>
            </a:r>
            <a:r>
              <a:rPr lang="en-GB" dirty="0"/>
              <a:t> </a:t>
            </a:r>
            <a:r>
              <a:rPr lang="en-GB" dirty="0" err="1"/>
              <a:t>cael</a:t>
            </a:r>
            <a:r>
              <a:rPr lang="en-GB" dirty="0"/>
              <a:t> </a:t>
            </a:r>
            <a:r>
              <a:rPr lang="en-GB" dirty="0" err="1"/>
              <a:t>ei</a:t>
            </a:r>
            <a:r>
              <a:rPr lang="en-GB" dirty="0"/>
              <a:t> </a:t>
            </a:r>
            <a:r>
              <a:rPr lang="en-GB" dirty="0" err="1"/>
              <a:t>gymryd</a:t>
            </a:r>
            <a:r>
              <a:rPr lang="en-GB" dirty="0"/>
              <a:t> </a:t>
            </a:r>
            <a:r>
              <a:rPr lang="en-GB" dirty="0" err="1"/>
              <a:t>yn</a:t>
            </a:r>
            <a:r>
              <a:rPr lang="en-GB" dirty="0"/>
              <a:t> </a:t>
            </a:r>
            <a:r>
              <a:rPr lang="en-GB" dirty="0" err="1"/>
              <a:t>ganiataol</a:t>
            </a:r>
            <a:r>
              <a:rPr lang="en-GB" dirty="0"/>
              <a:t> </a:t>
            </a:r>
            <a:r>
              <a:rPr lang="en-GB" dirty="0" err="1"/>
              <a:t>fel</a:t>
            </a:r>
            <a:r>
              <a:rPr lang="en-GB" dirty="0"/>
              <a:t> ‘</a:t>
            </a:r>
            <a:r>
              <a:rPr lang="en-GB" dirty="0" err="1"/>
              <a:t>naturiol</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ddylanwadu</a:t>
            </a:r>
            <a:r>
              <a:rPr lang="en-GB" dirty="0"/>
              <a:t> </a:t>
            </a:r>
            <a:r>
              <a:rPr lang="en-GB" dirty="0" err="1"/>
              <a:t>gan</a:t>
            </a:r>
            <a:r>
              <a:rPr lang="en-GB" dirty="0"/>
              <a:t> </a:t>
            </a:r>
            <a:r>
              <a:rPr lang="en-GB" dirty="0" err="1"/>
              <a:t>agweddau</a:t>
            </a:r>
            <a:r>
              <a:rPr lang="en-GB" dirty="0"/>
              <a:t> </a:t>
            </a:r>
            <a:r>
              <a:rPr lang="en-GB" dirty="0" err="1"/>
              <a:t>cymdeithas</a:t>
            </a:r>
            <a:r>
              <a:rPr lang="en-GB" dirty="0"/>
              <a:t> ac </a:t>
            </a:r>
            <a:r>
              <a:rPr lang="en-GB" dirty="0" err="1"/>
              <a:t>yn</a:t>
            </a:r>
            <a:r>
              <a:rPr lang="en-GB" dirty="0"/>
              <a:t> </a:t>
            </a:r>
            <a:r>
              <a:rPr lang="en-GB" dirty="0" err="1"/>
              <a:t>cael</a:t>
            </a:r>
            <a:r>
              <a:rPr lang="en-GB" dirty="0"/>
              <a:t> </a:t>
            </a:r>
            <a:r>
              <a:rPr lang="en-GB" dirty="0" err="1"/>
              <a:t>ei</a:t>
            </a:r>
            <a:r>
              <a:rPr lang="en-GB" dirty="0"/>
              <a:t> </a:t>
            </a:r>
            <a:r>
              <a:rPr lang="en-GB" dirty="0" err="1"/>
              <a:t>wreiddio</a:t>
            </a:r>
            <a:r>
              <a:rPr lang="en-GB" dirty="0"/>
              <a:t> </a:t>
            </a:r>
            <a:r>
              <a:rPr lang="en-GB" dirty="0" err="1"/>
              <a:t>ynom</a:t>
            </a:r>
            <a:r>
              <a:rPr lang="en-GB" dirty="0"/>
              <a:t> o </a:t>
            </a:r>
            <a:r>
              <a:rPr lang="en-GB" dirty="0" err="1"/>
              <a:t>oedran</a:t>
            </a:r>
            <a:r>
              <a:rPr lang="en-GB" dirty="0"/>
              <a:t> </a:t>
            </a:r>
            <a:r>
              <a:rPr lang="en-GB" dirty="0" err="1"/>
              <a:t>ifanc</a:t>
            </a:r>
            <a:r>
              <a:rPr lang="en-GB" dirty="0"/>
              <a:t>. </a:t>
            </a:r>
          </a:p>
          <a:p>
            <a:r>
              <a:rPr lang="en-GB" dirty="0"/>
              <a:t>Mae </a:t>
            </a:r>
            <a:r>
              <a:rPr lang="en-GB" dirty="0" err="1"/>
              <a:t>rhywedd</a:t>
            </a:r>
            <a:r>
              <a:rPr lang="en-GB" dirty="0"/>
              <a:t> </a:t>
            </a:r>
            <a:r>
              <a:rPr lang="en-GB" dirty="0" err="1"/>
              <a:t>yn</a:t>
            </a:r>
            <a:r>
              <a:rPr lang="en-GB" dirty="0"/>
              <a:t> </a:t>
            </a:r>
            <a:r>
              <a:rPr lang="en-GB" dirty="0" err="1"/>
              <a:t>berthnasol</a:t>
            </a:r>
            <a:r>
              <a:rPr lang="en-GB" dirty="0"/>
              <a:t>. </a:t>
            </a:r>
          </a:p>
          <a:p>
            <a:r>
              <a:rPr lang="en-GB" dirty="0"/>
              <a:t>Mae </a:t>
            </a:r>
            <a:r>
              <a:rPr lang="en-GB" dirty="0" err="1"/>
              <a:t>areithiau</a:t>
            </a:r>
            <a:r>
              <a:rPr lang="en-GB" dirty="0"/>
              <a:t> </a:t>
            </a:r>
            <a:r>
              <a:rPr lang="en-GB" dirty="0" err="1"/>
              <a:t>ffeministaidd</a:t>
            </a:r>
            <a:r>
              <a:rPr lang="en-GB" dirty="0"/>
              <a:t> </a:t>
            </a:r>
            <a:r>
              <a:rPr lang="en-GB" dirty="0" err="1"/>
              <a:t>yn</a:t>
            </a:r>
            <a:r>
              <a:rPr lang="en-GB" dirty="0"/>
              <a:t> </a:t>
            </a:r>
            <a:r>
              <a:rPr lang="en-GB" dirty="0" err="1"/>
              <a:t>tueddu</a:t>
            </a:r>
            <a:r>
              <a:rPr lang="en-GB" dirty="0"/>
              <a:t> </a:t>
            </a:r>
            <a:r>
              <a:rPr lang="en-GB" dirty="0" err="1"/>
              <a:t>i</a:t>
            </a:r>
            <a:r>
              <a:rPr lang="en-GB" dirty="0"/>
              <a:t> weld </a:t>
            </a:r>
            <a:r>
              <a:rPr lang="en-GB" dirty="0" err="1"/>
              <a:t>trafodaeth</a:t>
            </a:r>
            <a:r>
              <a:rPr lang="en-GB" dirty="0"/>
              <a:t> o </a:t>
            </a:r>
            <a:r>
              <a:rPr lang="en-GB" dirty="0" err="1"/>
              <a:t>rywedd</a:t>
            </a:r>
            <a:r>
              <a:rPr lang="en-GB" dirty="0"/>
              <a:t> </a:t>
            </a:r>
            <a:r>
              <a:rPr lang="en-GB" dirty="0" err="1"/>
              <a:t>yn</a:t>
            </a:r>
            <a:r>
              <a:rPr lang="en-GB" dirty="0"/>
              <a:t> </a:t>
            </a:r>
            <a:r>
              <a:rPr lang="en-GB" dirty="0" err="1"/>
              <a:t>gwrywaidd-ganolog</a:t>
            </a:r>
            <a:r>
              <a:rPr lang="en-GB" dirty="0"/>
              <a:t>. Mae </a:t>
            </a:r>
            <a:r>
              <a:rPr lang="en-GB" dirty="0" err="1"/>
              <a:t>ymdeimlad</a:t>
            </a:r>
            <a:r>
              <a:rPr lang="en-GB" dirty="0"/>
              <a:t> </a:t>
            </a:r>
            <a:r>
              <a:rPr lang="en-GB" dirty="0" err="1"/>
              <a:t>fod</a:t>
            </a:r>
            <a:r>
              <a:rPr lang="en-GB" dirty="0"/>
              <a:t> </a:t>
            </a:r>
            <a:r>
              <a:rPr lang="en-GB" dirty="0" err="1"/>
              <a:t>gweithredoedd</a:t>
            </a:r>
            <a:r>
              <a:rPr lang="en-GB" dirty="0"/>
              <a:t> </a:t>
            </a:r>
            <a:r>
              <a:rPr lang="en-GB" dirty="0" err="1"/>
              <a:t>gwrywaidd</a:t>
            </a:r>
            <a:r>
              <a:rPr lang="en-GB" dirty="0"/>
              <a:t> </a:t>
            </a:r>
            <a:r>
              <a:rPr lang="en-GB" dirty="0" err="1"/>
              <a:t>yn</a:t>
            </a:r>
            <a:r>
              <a:rPr lang="en-GB" dirty="0"/>
              <a:t> </a:t>
            </a:r>
            <a:r>
              <a:rPr lang="en-GB" dirty="0" err="1"/>
              <a:t>dal</a:t>
            </a:r>
            <a:r>
              <a:rPr lang="en-GB" dirty="0"/>
              <a:t> </a:t>
            </a:r>
            <a:r>
              <a:rPr lang="en-GB" dirty="0" err="1"/>
              <a:t>statws</a:t>
            </a:r>
            <a:r>
              <a:rPr lang="en-GB" dirty="0"/>
              <a:t> </a:t>
            </a:r>
            <a:r>
              <a:rPr lang="en-GB" dirty="0" err="1"/>
              <a:t>uwch</a:t>
            </a:r>
            <a:r>
              <a:rPr lang="en-GB" dirty="0"/>
              <a:t> </a:t>
            </a:r>
            <a:r>
              <a:rPr lang="en-GB" dirty="0" err="1"/>
              <a:t>na</a:t>
            </a:r>
            <a:r>
              <a:rPr lang="en-GB" dirty="0"/>
              <a:t> </a:t>
            </a:r>
            <a:r>
              <a:rPr lang="en-GB" dirty="0" err="1"/>
              <a:t>rhai</a:t>
            </a:r>
            <a:r>
              <a:rPr lang="en-GB" dirty="0"/>
              <a:t> </a:t>
            </a:r>
            <a:r>
              <a:rPr lang="en-GB" dirty="0" err="1"/>
              <a:t>benywaidd</a:t>
            </a:r>
            <a:r>
              <a:rPr lang="en-GB" dirty="0"/>
              <a:t>. </a:t>
            </a:r>
          </a:p>
          <a:p>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r>
              <a:rPr lang="en-GB" i="1" dirty="0"/>
              <a:t>Gender is a social construct. </a:t>
            </a:r>
          </a:p>
          <a:p>
            <a:r>
              <a:rPr lang="en-GB" i="1" dirty="0"/>
              <a:t>Much of what is taken for granted as ‘natural’ in Western society is affected by society’s views and is ingrained in us from an early age. </a:t>
            </a:r>
          </a:p>
          <a:p>
            <a:r>
              <a:rPr lang="en-GB" i="1" dirty="0"/>
              <a:t>Gender is relational. </a:t>
            </a:r>
          </a:p>
          <a:p>
            <a:r>
              <a:rPr lang="en-GB" i="1" dirty="0"/>
              <a:t>Tends to be viewed as ‘male-centred’ in feminist discourse. Masculine actions are perceived to have higher ‘status’ than feminine ones. </a:t>
            </a:r>
          </a:p>
          <a:p>
            <a:pPr marL="0" indent="0" algn="r">
              <a:buNone/>
            </a:pPr>
            <a:r>
              <a:rPr lang="en-GB" sz="2000" dirty="0" err="1"/>
              <a:t>Paechter</a:t>
            </a:r>
            <a:r>
              <a:rPr lang="en-GB" sz="2000" dirty="0"/>
              <a:t>, 1998 in </a:t>
            </a:r>
            <a:r>
              <a:rPr lang="en-GB" sz="2000" dirty="0" err="1"/>
              <a:t>Cremin</a:t>
            </a:r>
            <a:r>
              <a:rPr lang="en-GB" sz="2000" dirty="0"/>
              <a:t> et al, 2014</a:t>
            </a:r>
          </a:p>
        </p:txBody>
      </p:sp>
    </p:spTree>
    <p:extLst>
      <p:ext uri="{BB962C8B-B14F-4D97-AF65-F5344CB8AC3E}">
        <p14:creationId xmlns:p14="http://schemas.microsoft.com/office/powerpoint/2010/main" val="40806018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2018529"/>
            <a:ext cx="10972800" cy="4525963"/>
          </a:xfrm>
        </p:spPr>
        <p:txBody>
          <a:bodyPr>
            <a:normAutofit/>
          </a:bodyPr>
          <a:lstStyle/>
          <a:p>
            <a:pPr marL="0" indent="0">
              <a:buNone/>
            </a:pPr>
            <a:endParaRPr lang="en-GB" dirty="0"/>
          </a:p>
          <a:p>
            <a:pPr marL="0" indent="0">
              <a:buNone/>
            </a:pPr>
            <a:endParaRPr lang="en-GB" dirty="0"/>
          </a:p>
          <a:p>
            <a:pPr marL="0" indent="0">
              <a:buNone/>
            </a:pPr>
            <a:r>
              <a:rPr lang="en-GB" dirty="0"/>
              <a:t>“It is difficult not to conclude that anything associated with femininity is perceived negatively by boys from an early age. By the time they reach year six this appears, in some cases, to have hardened into a negative view of girls in general.”</a:t>
            </a:r>
          </a:p>
          <a:p>
            <a:pPr marL="0" indent="0">
              <a:buNone/>
            </a:pPr>
            <a:endParaRPr lang="en-GB" dirty="0"/>
          </a:p>
          <a:p>
            <a:pPr marL="0" indent="0">
              <a:buNone/>
            </a:pPr>
            <a:r>
              <a:rPr lang="en-GB" dirty="0">
                <a:hlinkClick r:id="rId3"/>
              </a:rPr>
              <a:t>Stereotypes stop you doing stuff | National Education Union</a:t>
            </a:r>
            <a:endParaRPr lang="en-GB" dirty="0"/>
          </a:p>
        </p:txBody>
      </p:sp>
      <p:pic>
        <p:nvPicPr>
          <p:cNvPr id="2050" name="Picture 2" descr="National Education Union">
            <a:extLst>
              <a:ext uri="{FF2B5EF4-FFF2-40B4-BE49-F238E27FC236}">
                <a16:creationId xmlns:a16="http://schemas.microsoft.com/office/drawing/2014/main" id="{0E0ACDF8-5DDE-A6E9-4472-7E76913353A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75577" y="313508"/>
            <a:ext cx="2114278" cy="2114278"/>
          </a:xfrm>
          <a:prstGeom prst="rect">
            <a:avLst/>
          </a:prstGeom>
          <a:solidFill>
            <a:srgbClr val="FFFF00"/>
          </a:solidFill>
        </p:spPr>
      </p:pic>
    </p:spTree>
    <p:extLst>
      <p:ext uri="{BB962C8B-B14F-4D97-AF65-F5344CB8AC3E}">
        <p14:creationId xmlns:p14="http://schemas.microsoft.com/office/powerpoint/2010/main" val="4230059170"/>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8197" t="14732" r="19432" b="8705"/>
          <a:stretch/>
        </p:blipFill>
        <p:spPr bwMode="auto">
          <a:xfrm>
            <a:off x="183506" y="368300"/>
            <a:ext cx="11824989"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49296954"/>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err="1"/>
              <a:t>Ond</a:t>
            </a:r>
            <a:r>
              <a:rPr lang="en-GB" sz="4000" dirty="0"/>
              <a:t>…</a:t>
            </a:r>
            <a:r>
              <a:rPr lang="en-GB" sz="4000" dirty="0" err="1"/>
              <a:t>mae</a:t>
            </a:r>
            <a:r>
              <a:rPr lang="en-GB" sz="4000" dirty="0"/>
              <a:t> </a:t>
            </a:r>
            <a:r>
              <a:rPr lang="en-GB" sz="4000" dirty="0" err="1"/>
              <a:t>merched</a:t>
            </a:r>
            <a:r>
              <a:rPr lang="en-GB" sz="4000" dirty="0"/>
              <a:t> </a:t>
            </a:r>
            <a:r>
              <a:rPr lang="en-GB" sz="4000" dirty="0" err="1"/>
              <a:t>yn</a:t>
            </a:r>
            <a:r>
              <a:rPr lang="en-GB" sz="4000" dirty="0"/>
              <a:t> </a:t>
            </a:r>
            <a:r>
              <a:rPr lang="en-GB" sz="4000" dirty="0" err="1"/>
              <a:t>perfformio’n</a:t>
            </a:r>
            <a:r>
              <a:rPr lang="en-GB" sz="4000" dirty="0"/>
              <a:t> well </a:t>
            </a:r>
            <a:r>
              <a:rPr lang="en-GB" sz="4000" dirty="0" err="1"/>
              <a:t>na</a:t>
            </a:r>
            <a:r>
              <a:rPr lang="en-GB" sz="4000" dirty="0"/>
              <a:t> </a:t>
            </a:r>
            <a:r>
              <a:rPr lang="en-GB" sz="4000" dirty="0" err="1"/>
              <a:t>bechgyn</a:t>
            </a:r>
            <a:r>
              <a:rPr lang="en-GB" sz="4000" dirty="0"/>
              <a:t>! </a:t>
            </a:r>
            <a:br>
              <a:rPr lang="en-GB" sz="4000" dirty="0"/>
            </a:br>
            <a:r>
              <a:rPr lang="en-GB" i="1" dirty="0"/>
              <a:t>Yet…girls outperform boys!</a:t>
            </a:r>
          </a:p>
        </p:txBody>
      </p:sp>
      <p:sp>
        <p:nvSpPr>
          <p:cNvPr id="4" name="Content Placeholder 3"/>
          <p:cNvSpPr>
            <a:spLocks noGrp="1"/>
          </p:cNvSpPr>
          <p:nvPr>
            <p:ph sz="half" idx="1"/>
          </p:nvPr>
        </p:nvSpPr>
        <p:spPr>
          <a:xfrm>
            <a:off x="838200" y="1598455"/>
            <a:ext cx="5181600" cy="2833845"/>
          </a:xfrm>
        </p:spPr>
        <p:style>
          <a:lnRef idx="2">
            <a:schemeClr val="accent1"/>
          </a:lnRef>
          <a:fillRef idx="1">
            <a:schemeClr val="lt1"/>
          </a:fillRef>
          <a:effectRef idx="0">
            <a:schemeClr val="accent1"/>
          </a:effectRef>
          <a:fontRef idx="minor">
            <a:schemeClr val="dk1"/>
          </a:fontRef>
        </p:style>
        <p:txBody>
          <a:bodyPr>
            <a:normAutofit fontScale="40000" lnSpcReduction="20000"/>
          </a:bodyPr>
          <a:lstStyle/>
          <a:p>
            <a:r>
              <a:rPr lang="en-GB" b="0" i="0" u="none" strike="noStrike" dirty="0" err="1">
                <a:effectLst/>
                <a:latin typeface="-apple-system"/>
              </a:rPr>
              <a:t>Daw'r</a:t>
            </a:r>
            <a:r>
              <a:rPr lang="en-GB" b="0" i="0" u="none" strike="noStrike" dirty="0">
                <a:effectLst/>
                <a:latin typeface="-apple-system"/>
              </a:rPr>
              <a:t> </a:t>
            </a:r>
            <a:r>
              <a:rPr lang="en-GB" b="0" i="0" u="none" strike="noStrike" dirty="0" err="1">
                <a:effectLst/>
                <a:latin typeface="-apple-system"/>
              </a:rPr>
              <a:t>dystiolaeth</a:t>
            </a:r>
            <a:r>
              <a:rPr lang="en-GB" b="0" i="0" u="none" strike="noStrike" dirty="0">
                <a:effectLst/>
                <a:latin typeface="-apple-system"/>
              </a:rPr>
              <a:t> </a:t>
            </a:r>
            <a:r>
              <a:rPr lang="en-GB" b="0" i="0" u="none" strike="noStrike" dirty="0" err="1">
                <a:effectLst/>
                <a:latin typeface="-apple-system"/>
              </a:rPr>
              <a:t>ddiweddaraf</a:t>
            </a:r>
            <a:r>
              <a:rPr lang="en-GB" b="0" i="0" u="none" strike="noStrike" dirty="0">
                <a:effectLst/>
                <a:latin typeface="-apple-system"/>
              </a:rPr>
              <a:t> </a:t>
            </a:r>
            <a:r>
              <a:rPr lang="en-GB" b="0" i="0" u="none" strike="noStrike" dirty="0" err="1">
                <a:effectLst/>
                <a:latin typeface="-apple-system"/>
              </a:rPr>
              <a:t>ar</a:t>
            </a:r>
            <a:r>
              <a:rPr lang="en-GB" b="0" i="0" u="none" strike="noStrike" dirty="0">
                <a:effectLst/>
                <a:latin typeface="-apple-system"/>
              </a:rPr>
              <a:t> y </a:t>
            </a:r>
            <a:r>
              <a:rPr lang="en-GB" b="0" i="0" u="none" strike="noStrike" dirty="0" err="1">
                <a:effectLst/>
                <a:latin typeface="-apple-system"/>
              </a:rPr>
              <a:t>bwlch</a:t>
            </a:r>
            <a:r>
              <a:rPr lang="en-GB" b="0" i="0" u="none" strike="noStrike" dirty="0">
                <a:effectLst/>
                <a:latin typeface="-apple-system"/>
              </a:rPr>
              <a:t> </a:t>
            </a:r>
            <a:r>
              <a:rPr lang="en-GB" b="0" i="0" u="none" strike="noStrike" dirty="0" err="1">
                <a:effectLst/>
                <a:latin typeface="-apple-system"/>
              </a:rPr>
              <a:t>rhwng</a:t>
            </a:r>
            <a:r>
              <a:rPr lang="en-GB" b="0" i="0" u="none" strike="noStrike" dirty="0">
                <a:effectLst/>
                <a:latin typeface="-apple-system"/>
              </a:rPr>
              <a:t> y </a:t>
            </a:r>
            <a:r>
              <a:rPr lang="en-GB" b="0" i="0" u="none" strike="noStrike" dirty="0" err="1">
                <a:effectLst/>
                <a:latin typeface="-apple-system"/>
              </a:rPr>
              <a:t>rhywiau</a:t>
            </a:r>
            <a:r>
              <a:rPr lang="en-GB" b="0" i="0" u="none" strike="noStrike" dirty="0">
                <a:effectLst/>
                <a:latin typeface="-apple-system"/>
              </a:rPr>
              <a:t> </a:t>
            </a:r>
            <a:r>
              <a:rPr lang="en-GB" b="0" i="0" u="none" strike="noStrike" dirty="0" err="1">
                <a:effectLst/>
                <a:latin typeface="-apple-system"/>
              </a:rPr>
              <a:t>mewn</a:t>
            </a:r>
            <a:r>
              <a:rPr lang="en-GB" b="0" i="0" u="none" strike="noStrike" dirty="0">
                <a:effectLst/>
                <a:latin typeface="-apple-system"/>
              </a:rPr>
              <a:t> </a:t>
            </a:r>
            <a:r>
              <a:rPr lang="en-GB" b="0" i="0" u="none" strike="noStrike" dirty="0" err="1">
                <a:effectLst/>
                <a:latin typeface="-apple-system"/>
              </a:rPr>
              <a:t>cyfraddau</a:t>
            </a:r>
            <a:r>
              <a:rPr lang="en-GB" b="0" i="0" u="none" strike="noStrike" dirty="0">
                <a:effectLst/>
                <a:latin typeface="-apple-system"/>
              </a:rPr>
              <a:t> </a:t>
            </a:r>
            <a:r>
              <a:rPr lang="en-GB" b="0" i="0" u="none" strike="noStrike" dirty="0" err="1">
                <a:effectLst/>
                <a:latin typeface="-apple-system"/>
              </a:rPr>
              <a:t>cyflawniad</a:t>
            </a:r>
            <a:r>
              <a:rPr lang="en-GB" b="0" i="0" u="none" strike="noStrike" dirty="0">
                <a:effectLst/>
                <a:latin typeface="-apple-system"/>
              </a:rPr>
              <a:t> </a:t>
            </a:r>
            <a:r>
              <a:rPr lang="en-GB" b="0" i="0" u="none" strike="noStrike" dirty="0" err="1">
                <a:effectLst/>
                <a:latin typeface="-apple-system"/>
              </a:rPr>
              <a:t>addysgol</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y DU o </a:t>
            </a:r>
            <a:r>
              <a:rPr lang="en-GB" b="0" i="0" u="none" strike="noStrike" dirty="0" err="1">
                <a:effectLst/>
                <a:latin typeface="-apple-system"/>
              </a:rPr>
              <a:t>Adroddiad</a:t>
            </a:r>
            <a:r>
              <a:rPr lang="en-GB" b="0" i="0" u="none" strike="noStrike" dirty="0">
                <a:effectLst/>
                <a:latin typeface="-apple-system"/>
              </a:rPr>
              <a:t> </a:t>
            </a:r>
            <a:r>
              <a:rPr lang="en-GB" b="0" i="0" u="none" strike="noStrike" dirty="0" err="1">
                <a:effectLst/>
                <a:latin typeface="-apple-system"/>
              </a:rPr>
              <a:t>Blynyddol</a:t>
            </a:r>
            <a:r>
              <a:rPr lang="en-GB" b="0" i="0" u="none" strike="noStrike" dirty="0">
                <a:effectLst/>
                <a:latin typeface="-apple-system"/>
              </a:rPr>
              <a:t> 2024 y </a:t>
            </a:r>
            <a:r>
              <a:rPr lang="en-GB" b="0" i="0" u="none" strike="noStrike" dirty="0" err="1">
                <a:effectLst/>
                <a:latin typeface="-apple-system"/>
              </a:rPr>
              <a:t>Sefydliad</a:t>
            </a:r>
            <a:r>
              <a:rPr lang="en-GB" b="0" i="0" u="none" strike="noStrike" dirty="0">
                <a:effectLst/>
                <a:latin typeface="-apple-system"/>
              </a:rPr>
              <a:t> Polisi Addysg.</a:t>
            </a:r>
          </a:p>
          <a:p>
            <a:r>
              <a:rPr lang="en-GB" b="0" i="0" u="none" strike="noStrike" dirty="0">
                <a:effectLst/>
                <a:latin typeface="-apple-system"/>
              </a:rPr>
              <a:t> </a:t>
            </a:r>
            <a:r>
              <a:rPr lang="en-GB" b="0" i="0" u="none" strike="noStrike" dirty="0" err="1">
                <a:effectLst/>
                <a:latin typeface="-apple-system"/>
              </a:rPr>
              <a:t>Dyma</a:t>
            </a:r>
            <a:r>
              <a:rPr lang="en-GB" b="0" i="0" u="none" strike="noStrike" dirty="0">
                <a:effectLst/>
                <a:latin typeface="-apple-system"/>
              </a:rPr>
              <a:t> rai </a:t>
            </a:r>
            <a:r>
              <a:rPr lang="en-GB" b="0" i="0" u="none" strike="noStrike" dirty="0" err="1">
                <a:effectLst/>
                <a:latin typeface="-apple-system"/>
              </a:rPr>
              <a:t>canfyddiadau</a:t>
            </a:r>
            <a:r>
              <a:rPr lang="en-GB" b="0" i="0" u="none" strike="noStrike" dirty="0">
                <a:effectLst/>
                <a:latin typeface="-apple-system"/>
              </a:rPr>
              <a:t> </a:t>
            </a:r>
            <a:r>
              <a:rPr lang="en-GB" b="0" i="0" u="none" strike="noStrike" dirty="0" err="1">
                <a:effectLst/>
                <a:latin typeface="-apple-system"/>
              </a:rPr>
              <a:t>allweddol</a:t>
            </a:r>
            <a:r>
              <a:rPr lang="en-GB" b="0" i="0" u="none" strike="noStrike" dirty="0">
                <a:effectLst/>
                <a:latin typeface="-apple-system"/>
              </a:rPr>
              <a:t>: </a:t>
            </a:r>
          </a:p>
          <a:p>
            <a:r>
              <a:rPr lang="en-GB" b="1" i="0" u="none" strike="noStrike" dirty="0">
                <a:solidFill>
                  <a:schemeClr val="tx1"/>
                </a:solidFill>
                <a:effectLst/>
                <a:latin typeface="-apple-system"/>
              </a:rPr>
              <a:t>Cam Sylfaen </a:t>
            </a:r>
            <a:r>
              <a:rPr lang="en-GB" b="1" i="0" u="none" strike="noStrike" dirty="0" err="1">
                <a:solidFill>
                  <a:schemeClr val="tx1"/>
                </a:solidFill>
                <a:effectLst/>
                <a:latin typeface="-apple-system"/>
              </a:rPr>
              <a:t>Blynyddoedd</a:t>
            </a:r>
            <a:r>
              <a:rPr lang="en-GB" b="1" i="0" u="none" strike="noStrike" dirty="0">
                <a:solidFill>
                  <a:schemeClr val="tx1"/>
                </a:solidFill>
                <a:effectLst/>
                <a:latin typeface="-apple-system"/>
              </a:rPr>
              <a:t> </a:t>
            </a:r>
            <a:r>
              <a:rPr lang="en-GB" b="1" i="0" u="none" strike="noStrike" dirty="0" err="1">
                <a:solidFill>
                  <a:schemeClr val="tx1"/>
                </a:solidFill>
                <a:effectLst/>
                <a:latin typeface="-apple-system"/>
              </a:rPr>
              <a:t>Cynnar</a:t>
            </a:r>
            <a:r>
              <a:rPr lang="en-GB" b="1" i="0" u="none" strike="noStrike" dirty="0">
                <a:solidFill>
                  <a:schemeClr val="tx1"/>
                </a:solidFill>
                <a:effectLst/>
                <a:latin typeface="-apple-system"/>
              </a:rPr>
              <a:t> (</a:t>
            </a:r>
            <a:r>
              <a:rPr lang="en-GB" b="1" i="0" u="none" strike="noStrike" dirty="0" err="1">
                <a:solidFill>
                  <a:schemeClr val="tx1"/>
                </a:solidFill>
                <a:effectLst/>
                <a:latin typeface="-apple-system"/>
              </a:rPr>
              <a:t>Lloegr</a:t>
            </a:r>
            <a:r>
              <a:rPr lang="en-GB" b="1" i="0" u="none" strike="noStrike" dirty="0">
                <a:solidFill>
                  <a:schemeClr val="tx1"/>
                </a:solidFill>
                <a:effectLst/>
                <a:latin typeface="-apple-system"/>
              </a:rPr>
              <a:t>)</a:t>
            </a:r>
            <a:r>
              <a:rPr lang="en-GB" b="0" i="0" u="none" strike="noStrike" dirty="0">
                <a:effectLst/>
                <a:latin typeface="-apple-system"/>
              </a:rPr>
              <a:t>: </a:t>
            </a:r>
            <a:r>
              <a:rPr lang="en-GB" b="0" i="0" u="none" strike="noStrike" dirty="0" err="1">
                <a:effectLst/>
                <a:latin typeface="-apple-system"/>
              </a:rPr>
              <a:t>Roedd</a:t>
            </a:r>
            <a:r>
              <a:rPr lang="en-GB" b="0" i="0" u="none" strike="noStrike" dirty="0">
                <a:effectLst/>
                <a:latin typeface="-apple-system"/>
              </a:rPr>
              <a:t> </a:t>
            </a:r>
            <a:r>
              <a:rPr lang="en-GB" b="0" i="0" u="none" strike="noStrike" dirty="0" err="1">
                <a:effectLst/>
                <a:latin typeface="-apple-system"/>
              </a:rPr>
              <a:t>merched</a:t>
            </a:r>
            <a:r>
              <a:rPr lang="en-GB" b="0" i="0" u="none" strike="noStrike" dirty="0">
                <a:effectLst/>
                <a:latin typeface="-apple-system"/>
              </a:rPr>
              <a:t> 3.2 mis </a:t>
            </a:r>
            <a:r>
              <a:rPr lang="en-GB" b="0" i="0" u="none" strike="noStrike" dirty="0" err="1">
                <a:effectLst/>
                <a:latin typeface="-apple-system"/>
              </a:rPr>
              <a:t>ar</a:t>
            </a:r>
            <a:r>
              <a:rPr lang="en-GB" b="0" i="0" u="none" strike="noStrike" dirty="0">
                <a:effectLst/>
                <a:latin typeface="-apple-system"/>
              </a:rPr>
              <a:t> y </a:t>
            </a:r>
            <a:r>
              <a:rPr lang="en-GB" b="0" i="0" u="none" strike="noStrike" dirty="0" err="1">
                <a:effectLst/>
                <a:latin typeface="-apple-system"/>
              </a:rPr>
              <a:t>blaen</a:t>
            </a:r>
            <a:r>
              <a:rPr lang="en-GB" b="0" i="0" u="none" strike="noStrike" dirty="0">
                <a:effectLst/>
                <a:latin typeface="-apple-system"/>
              </a:rPr>
              <a:t> </a:t>
            </a:r>
            <a:r>
              <a:rPr lang="en-GB" b="0" i="0" u="none" strike="noStrike" dirty="0" err="1">
                <a:effectLst/>
                <a:latin typeface="-apple-system"/>
              </a:rPr>
              <a:t>i</a:t>
            </a:r>
            <a:r>
              <a:rPr lang="en-GB" b="0" i="0" u="none" strike="noStrike" dirty="0">
                <a:effectLst/>
                <a:latin typeface="-apple-system"/>
              </a:rPr>
              <a:t> </a:t>
            </a:r>
            <a:r>
              <a:rPr lang="en-GB" b="0" i="0" u="none" strike="noStrike" dirty="0" err="1">
                <a:effectLst/>
                <a:latin typeface="-apple-system"/>
              </a:rPr>
              <a:t>fechgyn</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2023. </a:t>
            </a:r>
          </a:p>
          <a:p>
            <a:r>
              <a:rPr lang="en-GB" b="1" i="0" u="none" strike="noStrike" dirty="0">
                <a:effectLst/>
                <a:latin typeface="-apple-system"/>
              </a:rPr>
              <a:t>Ysgol </a:t>
            </a:r>
            <a:r>
              <a:rPr lang="en-GB" b="1" i="0" u="none" strike="noStrike" dirty="0" err="1">
                <a:effectLst/>
                <a:latin typeface="-apple-system"/>
              </a:rPr>
              <a:t>Gynradd</a:t>
            </a:r>
            <a:r>
              <a:rPr lang="en-GB" b="1" i="0" u="none" strike="noStrike" dirty="0">
                <a:effectLst/>
                <a:latin typeface="-apple-system"/>
              </a:rPr>
              <a:t>: </a:t>
            </a:r>
            <a:r>
              <a:rPr lang="en-GB" b="0" i="0" u="none" strike="noStrike" dirty="0" err="1">
                <a:effectLst/>
                <a:latin typeface="-apple-system"/>
              </a:rPr>
              <a:t>Cyfyngodd</a:t>
            </a:r>
            <a:r>
              <a:rPr lang="en-GB" b="0" i="0" u="none" strike="noStrike" dirty="0">
                <a:effectLst/>
                <a:latin typeface="-apple-system"/>
              </a:rPr>
              <a:t> y </a:t>
            </a:r>
            <a:r>
              <a:rPr lang="en-GB" b="0" i="0" u="none" strike="noStrike" dirty="0" err="1">
                <a:effectLst/>
                <a:latin typeface="-apple-system"/>
              </a:rPr>
              <a:t>bwlch</a:t>
            </a:r>
            <a:r>
              <a:rPr lang="en-GB" b="0" i="0" u="none" strike="noStrike" dirty="0">
                <a:effectLst/>
                <a:latin typeface="-apple-system"/>
              </a:rPr>
              <a:t> </a:t>
            </a:r>
            <a:r>
              <a:rPr lang="en-GB" b="0" i="0" u="none" strike="noStrike" dirty="0" err="1">
                <a:effectLst/>
                <a:latin typeface="-apple-system"/>
              </a:rPr>
              <a:t>rhwng</a:t>
            </a:r>
            <a:r>
              <a:rPr lang="en-GB" b="0" i="0" u="none" strike="noStrike" dirty="0">
                <a:effectLst/>
                <a:latin typeface="-apple-system"/>
              </a:rPr>
              <a:t> y </a:t>
            </a:r>
            <a:r>
              <a:rPr lang="en-GB" b="0" i="0" u="none" strike="noStrike" dirty="0" err="1">
                <a:effectLst/>
                <a:latin typeface="-apple-system"/>
              </a:rPr>
              <a:t>rhywiau</a:t>
            </a:r>
            <a:r>
              <a:rPr lang="en-GB" b="0" i="0" u="none" strike="noStrike" dirty="0">
                <a:effectLst/>
                <a:latin typeface="-apple-system"/>
              </a:rPr>
              <a:t> </a:t>
            </a:r>
            <a:r>
              <a:rPr lang="en-GB" b="0" i="0" u="none" strike="noStrike" dirty="0" err="1">
                <a:effectLst/>
                <a:latin typeface="-apple-system"/>
              </a:rPr>
              <a:t>ar</a:t>
            </a:r>
            <a:r>
              <a:rPr lang="en-GB" b="0" i="0" u="none" strike="noStrike" dirty="0">
                <a:effectLst/>
                <a:latin typeface="-apple-system"/>
              </a:rPr>
              <a:t> </a:t>
            </a:r>
            <a:r>
              <a:rPr lang="en-GB" b="0" i="0" u="none" strike="noStrike" dirty="0" err="1">
                <a:effectLst/>
                <a:latin typeface="-apple-system"/>
              </a:rPr>
              <a:t>ddiwedd</a:t>
            </a:r>
            <a:r>
              <a:rPr lang="en-GB" b="0" i="0" u="none" strike="noStrike" dirty="0">
                <a:effectLst/>
                <a:latin typeface="-apple-system"/>
              </a:rPr>
              <a:t> yr </a:t>
            </a:r>
            <a:r>
              <a:rPr lang="en-GB" b="0" i="0" u="none" strike="noStrike" dirty="0" err="1">
                <a:effectLst/>
                <a:latin typeface="-apple-system"/>
              </a:rPr>
              <a:t>ysgol</a:t>
            </a:r>
            <a:r>
              <a:rPr lang="en-GB" b="0" i="0" u="none" strike="noStrike" dirty="0">
                <a:effectLst/>
                <a:latin typeface="-apple-system"/>
              </a:rPr>
              <a:t> </a:t>
            </a:r>
            <a:r>
              <a:rPr lang="en-GB" b="0" i="0" u="none" strike="noStrike" dirty="0" err="1">
                <a:effectLst/>
                <a:latin typeface="-apple-system"/>
              </a:rPr>
              <a:t>gynradd</a:t>
            </a:r>
            <a:r>
              <a:rPr lang="en-GB" b="0" i="0" u="none" strike="noStrike" dirty="0">
                <a:effectLst/>
                <a:latin typeface="-apple-system"/>
              </a:rPr>
              <a:t> </a:t>
            </a:r>
            <a:r>
              <a:rPr lang="en-GB" b="0" i="0" u="none" strike="noStrike" dirty="0" err="1">
                <a:effectLst/>
                <a:latin typeface="-apple-system"/>
              </a:rPr>
              <a:t>i</a:t>
            </a:r>
            <a:r>
              <a:rPr lang="en-GB" b="0" i="0" u="none" strike="noStrike" dirty="0">
                <a:effectLst/>
                <a:latin typeface="-apple-system"/>
              </a:rPr>
              <a:t> </a:t>
            </a:r>
            <a:r>
              <a:rPr lang="en-GB" b="0" i="0" u="none" strike="noStrike" dirty="0" err="1">
                <a:effectLst/>
                <a:latin typeface="-apple-system"/>
              </a:rPr>
              <a:t>ddim</a:t>
            </a:r>
            <a:r>
              <a:rPr lang="en-GB" b="0" i="0" u="none" strike="noStrike" dirty="0">
                <a:effectLst/>
                <a:latin typeface="-apple-system"/>
              </a:rPr>
              <a:t> </a:t>
            </a:r>
            <a:r>
              <a:rPr lang="en-GB" b="0" i="0" u="none" strike="noStrike" dirty="0" err="1">
                <a:effectLst/>
                <a:latin typeface="-apple-system"/>
              </a:rPr>
              <a:t>ond</a:t>
            </a:r>
            <a:r>
              <a:rPr lang="en-GB" b="0" i="0" u="none" strike="noStrike" dirty="0">
                <a:effectLst/>
                <a:latin typeface="-apple-system"/>
              </a:rPr>
              <a:t> 0.6 mis </a:t>
            </a:r>
            <a:r>
              <a:rPr lang="en-GB" b="0" i="0" u="none" strike="noStrike" dirty="0" err="1">
                <a:effectLst/>
                <a:latin typeface="-apple-system"/>
              </a:rPr>
              <a:t>yn</a:t>
            </a:r>
            <a:r>
              <a:rPr lang="en-GB" b="0" i="0" u="none" strike="noStrike" dirty="0">
                <a:effectLst/>
                <a:latin typeface="-apple-system"/>
              </a:rPr>
              <a:t> 2023, </a:t>
            </a:r>
            <a:r>
              <a:rPr lang="en-GB" b="0" i="0" u="none" strike="noStrike" dirty="0" err="1">
                <a:effectLst/>
                <a:latin typeface="-apple-system"/>
              </a:rPr>
              <a:t>i</a:t>
            </a:r>
            <a:r>
              <a:rPr lang="en-GB" b="0" i="0" u="none" strike="noStrike" dirty="0">
                <a:effectLst/>
                <a:latin typeface="-apple-system"/>
              </a:rPr>
              <a:t> </a:t>
            </a:r>
            <a:r>
              <a:rPr lang="en-GB" b="0" i="0" u="none" strike="noStrike" dirty="0" err="1">
                <a:effectLst/>
                <a:latin typeface="-apple-system"/>
              </a:rPr>
              <a:t>lawr</a:t>
            </a:r>
            <a:r>
              <a:rPr lang="en-GB" b="0" i="0" u="none" strike="noStrike" dirty="0">
                <a:effectLst/>
                <a:latin typeface="-apple-system"/>
              </a:rPr>
              <a:t> o 2.1 mis </a:t>
            </a:r>
            <a:r>
              <a:rPr lang="en-GB" b="0" i="0" u="none" strike="noStrike" dirty="0" err="1">
                <a:effectLst/>
                <a:latin typeface="-apple-system"/>
              </a:rPr>
              <a:t>yn</a:t>
            </a:r>
            <a:r>
              <a:rPr lang="en-GB" b="0" i="0" u="none" strike="noStrike" dirty="0">
                <a:effectLst/>
                <a:latin typeface="-apple-system"/>
              </a:rPr>
              <a:t> 2022. </a:t>
            </a:r>
          </a:p>
          <a:p>
            <a:r>
              <a:rPr lang="en-GB" b="1" i="0" u="none" strike="noStrike" dirty="0">
                <a:effectLst/>
                <a:latin typeface="-apple-system"/>
              </a:rPr>
              <a:t>Ysgol </a:t>
            </a:r>
            <a:r>
              <a:rPr lang="en-GB" b="1" i="0" u="none" strike="noStrike" dirty="0" err="1">
                <a:effectLst/>
                <a:latin typeface="-apple-system"/>
              </a:rPr>
              <a:t>Uwchradd</a:t>
            </a:r>
            <a:r>
              <a:rPr lang="en-GB" b="1" i="0" u="none" strike="noStrike" dirty="0">
                <a:effectLst/>
                <a:latin typeface="-apple-system"/>
              </a:rPr>
              <a:t>: </a:t>
            </a:r>
            <a:r>
              <a:rPr lang="en-GB" b="0" i="0" u="none" strike="noStrike" dirty="0" err="1">
                <a:effectLst/>
                <a:latin typeface="-apple-system"/>
              </a:rPr>
              <a:t>Roedd</a:t>
            </a:r>
            <a:r>
              <a:rPr lang="en-GB" b="0" i="0" u="none" strike="noStrike" dirty="0">
                <a:effectLst/>
                <a:latin typeface="-apple-system"/>
              </a:rPr>
              <a:t> </a:t>
            </a:r>
            <a:r>
              <a:rPr lang="en-GB" b="0" i="0" u="none" strike="noStrike" dirty="0" err="1">
                <a:effectLst/>
                <a:latin typeface="-apple-system"/>
              </a:rPr>
              <a:t>bechgyn</a:t>
            </a:r>
            <a:r>
              <a:rPr lang="en-GB" b="0" i="0" u="none" strike="noStrike" dirty="0">
                <a:effectLst/>
                <a:latin typeface="-apple-system"/>
              </a:rPr>
              <a:t> 4.5 mis y </a:t>
            </a:r>
            <a:r>
              <a:rPr lang="en-GB" b="0" i="0" u="none" strike="noStrike" dirty="0" err="1">
                <a:effectLst/>
                <a:latin typeface="-apple-system"/>
              </a:rPr>
              <a:t>tu</a:t>
            </a:r>
            <a:r>
              <a:rPr lang="en-GB" b="0" i="0" u="none" strike="noStrike" dirty="0">
                <a:effectLst/>
                <a:latin typeface="-apple-system"/>
              </a:rPr>
              <a:t> </a:t>
            </a:r>
            <a:r>
              <a:rPr lang="en-GB" b="0" i="0" u="none" strike="noStrike" dirty="0" err="1">
                <a:effectLst/>
                <a:latin typeface="-apple-system"/>
              </a:rPr>
              <a:t>ôl</a:t>
            </a:r>
            <a:r>
              <a:rPr lang="en-GB" b="0" i="0" u="none" strike="noStrike" dirty="0">
                <a:effectLst/>
                <a:latin typeface="-apple-system"/>
              </a:rPr>
              <a:t> </a:t>
            </a:r>
            <a:r>
              <a:rPr lang="en-GB" b="0" i="0" u="none" strike="noStrike" dirty="0" err="1">
                <a:effectLst/>
                <a:latin typeface="-apple-system"/>
              </a:rPr>
              <a:t>i</a:t>
            </a:r>
            <a:r>
              <a:rPr lang="en-GB" b="0" i="0" u="none" strike="noStrike" dirty="0">
                <a:effectLst/>
                <a:latin typeface="-apple-system"/>
              </a:rPr>
              <a:t> </a:t>
            </a:r>
            <a:r>
              <a:rPr lang="en-GB" b="0" i="0" u="none" strike="noStrike" dirty="0" err="1">
                <a:effectLst/>
                <a:latin typeface="-apple-system"/>
              </a:rPr>
              <a:t>ferched</a:t>
            </a:r>
            <a:r>
              <a:rPr lang="en-GB" b="0" i="0" u="none" strike="noStrike" dirty="0">
                <a:effectLst/>
                <a:latin typeface="-apple-system"/>
              </a:rPr>
              <a:t> </a:t>
            </a:r>
            <a:r>
              <a:rPr lang="en-GB" b="0" i="0" u="none" strike="noStrike" dirty="0" err="1">
                <a:effectLst/>
                <a:latin typeface="-apple-system"/>
              </a:rPr>
              <a:t>mewn</a:t>
            </a:r>
            <a:r>
              <a:rPr lang="en-GB" b="0" i="0" u="none" strike="noStrike" dirty="0">
                <a:effectLst/>
                <a:latin typeface="-apple-system"/>
              </a:rPr>
              <a:t> </a:t>
            </a:r>
            <a:r>
              <a:rPr lang="en-GB" b="0" i="0" u="none" strike="noStrike" dirty="0" err="1">
                <a:effectLst/>
                <a:latin typeface="-apple-system"/>
              </a:rPr>
              <a:t>graddau</a:t>
            </a:r>
            <a:r>
              <a:rPr lang="en-GB" b="0" i="0" u="none" strike="noStrike" dirty="0">
                <a:effectLst/>
                <a:latin typeface="-apple-system"/>
              </a:rPr>
              <a:t> TGAU </a:t>
            </a:r>
            <a:r>
              <a:rPr lang="en-GB" b="0" i="0" u="none" strike="noStrike" dirty="0" err="1">
                <a:effectLst/>
                <a:latin typeface="-apple-system"/>
              </a:rPr>
              <a:t>Saesneg</a:t>
            </a:r>
            <a:r>
              <a:rPr lang="en-GB" b="0" i="0" u="none" strike="noStrike" dirty="0">
                <a:effectLst/>
                <a:latin typeface="-apple-system"/>
              </a:rPr>
              <a:t> a </a:t>
            </a:r>
            <a:r>
              <a:rPr lang="en-GB" b="0" i="0" u="none" strike="noStrike" dirty="0" err="1">
                <a:effectLst/>
                <a:latin typeface="-apple-system"/>
              </a:rPr>
              <a:t>Mathemateg</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2023, </a:t>
            </a:r>
            <a:r>
              <a:rPr lang="en-GB" b="0" i="0" u="none" strike="noStrike" dirty="0" err="1">
                <a:effectLst/>
                <a:latin typeface="-apple-system"/>
              </a:rPr>
              <a:t>sef</a:t>
            </a:r>
            <a:r>
              <a:rPr lang="en-GB" b="0" i="0" u="none" strike="noStrike" dirty="0">
                <a:effectLst/>
                <a:latin typeface="-apple-system"/>
              </a:rPr>
              <a:t> y </a:t>
            </a:r>
            <a:r>
              <a:rPr lang="en-GB" b="0" i="0" u="none" strike="noStrike" dirty="0" err="1">
                <a:effectLst/>
                <a:latin typeface="-apple-system"/>
              </a:rPr>
              <a:t>bwlch</a:t>
            </a:r>
            <a:r>
              <a:rPr lang="en-GB" b="0" i="0" u="none" strike="noStrike" dirty="0">
                <a:effectLst/>
                <a:latin typeface="-apple-system"/>
              </a:rPr>
              <a:t> </a:t>
            </a:r>
            <a:r>
              <a:rPr lang="en-GB" b="0" i="0" u="none" strike="noStrike" dirty="0" err="1">
                <a:effectLst/>
                <a:latin typeface="-apple-system"/>
              </a:rPr>
              <a:t>lleiaf</a:t>
            </a:r>
            <a:r>
              <a:rPr lang="en-GB" b="0" i="0" u="none" strike="noStrike" dirty="0">
                <a:effectLst/>
                <a:latin typeface="-apple-system"/>
              </a:rPr>
              <a:t> </a:t>
            </a:r>
            <a:r>
              <a:rPr lang="en-GB" b="0" i="0" u="none" strike="noStrike" dirty="0" err="1">
                <a:effectLst/>
                <a:latin typeface="-apple-system"/>
              </a:rPr>
              <a:t>ers</a:t>
            </a:r>
            <a:r>
              <a:rPr lang="en-GB" b="0" i="0" u="none" strike="noStrike" dirty="0">
                <a:effectLst/>
                <a:latin typeface="-apple-system"/>
              </a:rPr>
              <a:t> 2011. </a:t>
            </a:r>
          </a:p>
          <a:p>
            <a:r>
              <a:rPr lang="en-GB" b="1" i="0" u="none" strike="noStrike" dirty="0">
                <a:effectLst/>
                <a:latin typeface="-apple-system"/>
              </a:rPr>
              <a:t>Addysg 16-19: </a:t>
            </a:r>
            <a:r>
              <a:rPr lang="en-GB" b="0" i="0" u="none" strike="noStrike" dirty="0" err="1">
                <a:effectLst/>
                <a:latin typeface="-apple-system"/>
              </a:rPr>
              <a:t>Cyflawnodd</a:t>
            </a:r>
            <a:r>
              <a:rPr lang="en-GB" b="0" i="0" u="none" strike="noStrike" dirty="0">
                <a:effectLst/>
                <a:latin typeface="-apple-system"/>
              </a:rPr>
              <a:t> myfyrwyr </a:t>
            </a:r>
            <a:r>
              <a:rPr lang="en-GB" b="0" i="0" u="none" strike="noStrike" dirty="0" err="1">
                <a:effectLst/>
                <a:latin typeface="-apple-system"/>
              </a:rPr>
              <a:t>benywaidd</a:t>
            </a:r>
            <a:r>
              <a:rPr lang="en-GB" b="0" i="0" u="none" strike="noStrike" dirty="0">
                <a:effectLst/>
                <a:latin typeface="-apple-system"/>
              </a:rPr>
              <a:t> </a:t>
            </a:r>
            <a:r>
              <a:rPr lang="en-GB" b="0" i="0" u="none" strike="noStrike" dirty="0" err="1">
                <a:effectLst/>
                <a:latin typeface="-apple-system"/>
              </a:rPr>
              <a:t>tua</a:t>
            </a:r>
            <a:r>
              <a:rPr lang="en-GB" b="0" i="0" u="none" strike="noStrike" dirty="0">
                <a:effectLst/>
                <a:latin typeface="-apple-system"/>
              </a:rPr>
              <a:t> </a:t>
            </a:r>
            <a:r>
              <a:rPr lang="en-GB" b="0" i="0" u="none" strike="noStrike" dirty="0" err="1">
                <a:effectLst/>
                <a:latin typeface="-apple-system"/>
              </a:rPr>
              <a:t>gradd</a:t>
            </a:r>
            <a:r>
              <a:rPr lang="en-GB" b="0" i="0" u="none" strike="noStrike" dirty="0">
                <a:effectLst/>
                <a:latin typeface="-apple-system"/>
              </a:rPr>
              <a:t> a </a:t>
            </a:r>
            <a:r>
              <a:rPr lang="en-GB" b="0" i="0" u="none" strike="noStrike" dirty="0" err="1">
                <a:effectLst/>
                <a:latin typeface="-apple-system"/>
              </a:rPr>
              <a:t>hanner</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uwch</a:t>
            </a:r>
            <a:r>
              <a:rPr lang="en-GB" b="0" i="0" u="none" strike="noStrike" dirty="0">
                <a:effectLst/>
                <a:latin typeface="-apple-system"/>
              </a:rPr>
              <a:t> </a:t>
            </a:r>
            <a:r>
              <a:rPr lang="en-GB" b="0" i="0" u="none" strike="noStrike" dirty="0" err="1">
                <a:effectLst/>
                <a:latin typeface="-apple-system"/>
              </a:rPr>
              <a:t>na</a:t>
            </a:r>
            <a:r>
              <a:rPr lang="en-GB" b="0" i="0" u="none" strike="noStrike" dirty="0">
                <a:effectLst/>
                <a:latin typeface="-apple-system"/>
              </a:rPr>
              <a:t> myfyrwyr </a:t>
            </a:r>
            <a:r>
              <a:rPr lang="en-GB" b="0" i="0" u="none" strike="noStrike" dirty="0" err="1">
                <a:effectLst/>
                <a:latin typeface="-apple-system"/>
              </a:rPr>
              <a:t>gwrywaidd</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2023. </a:t>
            </a:r>
          </a:p>
          <a:p>
            <a:r>
              <a:rPr lang="en-GB" b="0" i="0" u="none" strike="noStrike" dirty="0" err="1">
                <a:effectLst/>
                <a:latin typeface="-apple-system"/>
              </a:rPr>
              <a:t>Mae'r</a:t>
            </a:r>
            <a:r>
              <a:rPr lang="en-GB" b="0" i="0" u="none" strike="noStrike" dirty="0">
                <a:effectLst/>
                <a:latin typeface="-apple-system"/>
              </a:rPr>
              <a:t> </a:t>
            </a:r>
            <a:r>
              <a:rPr lang="en-GB" b="0" i="0" u="none" strike="noStrike" dirty="0" err="1">
                <a:effectLst/>
                <a:latin typeface="-apple-system"/>
              </a:rPr>
              <a:t>adroddiad</a:t>
            </a:r>
            <a:r>
              <a:rPr lang="en-GB" b="0" i="0" u="none" strike="noStrike" dirty="0">
                <a:effectLst/>
                <a:latin typeface="-apple-system"/>
              </a:rPr>
              <a:t> </a:t>
            </a:r>
            <a:r>
              <a:rPr lang="en-GB" b="0" i="0" u="none" strike="noStrike" dirty="0" err="1">
                <a:effectLst/>
                <a:latin typeface="-apple-system"/>
              </a:rPr>
              <a:t>hefyd</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tynnu</a:t>
            </a:r>
            <a:r>
              <a:rPr lang="en-GB" b="0" i="0" u="none" strike="noStrike" dirty="0">
                <a:effectLst/>
                <a:latin typeface="-apple-system"/>
              </a:rPr>
              <a:t> </a:t>
            </a:r>
            <a:r>
              <a:rPr lang="en-GB" b="0" i="0" u="none" strike="noStrike" dirty="0" err="1">
                <a:effectLst/>
                <a:latin typeface="-apple-system"/>
              </a:rPr>
              <a:t>sylw</a:t>
            </a:r>
            <a:r>
              <a:rPr lang="en-GB" b="0" i="0" u="none" strike="noStrike" dirty="0">
                <a:effectLst/>
                <a:latin typeface="-apple-system"/>
              </a:rPr>
              <a:t> at y </a:t>
            </a:r>
            <a:r>
              <a:rPr lang="en-GB" b="0" i="0" u="none" strike="noStrike" dirty="0" err="1">
                <a:effectLst/>
                <a:latin typeface="-apple-system"/>
              </a:rPr>
              <a:t>ffaith</a:t>
            </a:r>
            <a:r>
              <a:rPr lang="en-GB" b="0" i="0" u="none" strike="noStrike" dirty="0">
                <a:effectLst/>
                <a:latin typeface="-apple-system"/>
              </a:rPr>
              <a:t> bod y </a:t>
            </a:r>
            <a:r>
              <a:rPr lang="en-GB" b="0" i="0" u="none" strike="noStrike" dirty="0" err="1">
                <a:effectLst/>
                <a:latin typeface="-apple-system"/>
              </a:rPr>
              <a:t>bwlch</a:t>
            </a:r>
            <a:r>
              <a:rPr lang="en-GB" b="0" i="0" u="none" strike="noStrike" dirty="0">
                <a:effectLst/>
                <a:latin typeface="-apple-system"/>
              </a:rPr>
              <a:t> </a:t>
            </a:r>
            <a:r>
              <a:rPr lang="en-GB" b="0" i="0" u="none" strike="noStrike" dirty="0" err="1">
                <a:effectLst/>
                <a:latin typeface="-apple-system"/>
              </a:rPr>
              <a:t>rhwng</a:t>
            </a:r>
            <a:r>
              <a:rPr lang="en-GB" b="0" i="0" u="none" strike="noStrike" dirty="0">
                <a:effectLst/>
                <a:latin typeface="-apple-system"/>
              </a:rPr>
              <a:t> y </a:t>
            </a:r>
            <a:r>
              <a:rPr lang="en-GB" b="0" i="0" u="none" strike="noStrike" dirty="0" err="1">
                <a:effectLst/>
                <a:latin typeface="-apple-system"/>
              </a:rPr>
              <a:t>rhywiau</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amrywio</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ôl</a:t>
            </a:r>
            <a:r>
              <a:rPr lang="en-GB" b="0" i="0" u="none" strike="noStrike" dirty="0">
                <a:effectLst/>
                <a:latin typeface="-apple-system"/>
              </a:rPr>
              <a:t> </a:t>
            </a:r>
            <a:r>
              <a:rPr lang="en-GB" b="0" i="0" u="none" strike="noStrike" dirty="0" err="1">
                <a:effectLst/>
                <a:latin typeface="-apple-system"/>
              </a:rPr>
              <a:t>pwnc</a:t>
            </a:r>
            <a:r>
              <a:rPr lang="en-GB" b="0" i="0" u="none" strike="noStrike" dirty="0">
                <a:effectLst/>
                <a:latin typeface="-apple-system"/>
              </a:rPr>
              <a:t> a cham, gyda </a:t>
            </a:r>
            <a:r>
              <a:rPr lang="en-GB" b="0" i="0" u="none" strike="noStrike" dirty="0" err="1">
                <a:effectLst/>
                <a:latin typeface="-apple-system"/>
              </a:rPr>
              <a:t>bechgyn</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perfformio'n</a:t>
            </a:r>
            <a:r>
              <a:rPr lang="en-GB" b="0" i="0" u="none" strike="noStrike" dirty="0">
                <a:effectLst/>
                <a:latin typeface="-apple-system"/>
              </a:rPr>
              <a:t> </a:t>
            </a:r>
            <a:r>
              <a:rPr lang="en-GB" b="0" i="0" u="none" strike="noStrike" dirty="0" err="1">
                <a:effectLst/>
                <a:latin typeface="-apple-system"/>
              </a:rPr>
              <a:t>agosach</a:t>
            </a:r>
            <a:r>
              <a:rPr lang="en-GB" b="0" i="0" u="none" strike="noStrike" dirty="0">
                <a:effectLst/>
                <a:latin typeface="-apple-system"/>
              </a:rPr>
              <a:t> at </a:t>
            </a:r>
            <a:r>
              <a:rPr lang="en-GB" b="0" i="0" u="none" strike="noStrike" dirty="0" err="1">
                <a:effectLst/>
                <a:latin typeface="-apple-system"/>
              </a:rPr>
              <a:t>ferched</a:t>
            </a:r>
            <a:r>
              <a:rPr lang="en-GB" b="0" i="0" u="none" strike="noStrike" dirty="0">
                <a:effectLst/>
                <a:latin typeface="-apple-system"/>
              </a:rPr>
              <a:t> </a:t>
            </a:r>
            <a:r>
              <a:rPr lang="en-GB" b="0" i="0" u="none" strike="noStrike" dirty="0" err="1">
                <a:effectLst/>
                <a:latin typeface="-apple-system"/>
              </a:rPr>
              <a:t>mewn</a:t>
            </a:r>
            <a:r>
              <a:rPr lang="en-GB" b="0" i="0" u="none" strike="noStrike" dirty="0">
                <a:effectLst/>
                <a:latin typeface="-apple-system"/>
              </a:rPr>
              <a:t> </a:t>
            </a:r>
            <a:r>
              <a:rPr lang="en-GB" b="0" i="0" u="none" strike="noStrike" dirty="0" err="1">
                <a:effectLst/>
                <a:latin typeface="-apple-system"/>
              </a:rPr>
              <a:t>mathemateg</a:t>
            </a:r>
            <a:r>
              <a:rPr lang="en-GB" b="0" i="0" u="none" strike="noStrike" dirty="0">
                <a:effectLst/>
                <a:latin typeface="-apple-system"/>
              </a:rPr>
              <a:t> </a:t>
            </a:r>
            <a:r>
              <a:rPr lang="en-GB" b="0" i="0" u="none" strike="noStrike" dirty="0" err="1">
                <a:effectLst/>
                <a:latin typeface="-apple-system"/>
              </a:rPr>
              <a:t>o'i</a:t>
            </a:r>
            <a:r>
              <a:rPr lang="en-GB" b="0" i="0" u="none" strike="noStrike" dirty="0">
                <a:effectLst/>
                <a:latin typeface="-apple-system"/>
              </a:rPr>
              <a:t> </a:t>
            </a:r>
            <a:r>
              <a:rPr lang="en-GB" b="0" i="0" u="none" strike="noStrike" dirty="0" err="1">
                <a:effectLst/>
                <a:latin typeface="-apple-system"/>
              </a:rPr>
              <a:t>gymharu</a:t>
            </a:r>
            <a:r>
              <a:rPr lang="en-GB" b="0" i="0" u="none" strike="noStrike" dirty="0">
                <a:effectLst/>
                <a:latin typeface="-apple-system"/>
              </a:rPr>
              <a:t> â </a:t>
            </a:r>
            <a:r>
              <a:rPr lang="en-GB" b="0" i="0" u="none" strike="noStrike" dirty="0" err="1">
                <a:effectLst/>
                <a:latin typeface="-apple-system"/>
              </a:rPr>
              <a:t>phynciau</a:t>
            </a:r>
            <a:r>
              <a:rPr lang="en-GB" b="0" i="0" u="none" strike="noStrike" dirty="0">
                <a:effectLst/>
                <a:latin typeface="-apple-system"/>
              </a:rPr>
              <a:t> </a:t>
            </a:r>
            <a:r>
              <a:rPr lang="en-GB" b="0" i="0" u="none" strike="noStrike" dirty="0" err="1">
                <a:effectLst/>
                <a:latin typeface="-apple-system"/>
              </a:rPr>
              <a:t>eraill</a:t>
            </a:r>
            <a:r>
              <a:rPr lang="en-GB" b="0" i="0" u="none" strike="noStrike" dirty="0">
                <a:effectLst/>
                <a:latin typeface="-apple-system"/>
              </a:rPr>
              <a:t>. </a:t>
            </a:r>
          </a:p>
          <a:p>
            <a:r>
              <a:rPr lang="en-GB" b="0" i="0" u="none" strike="noStrike" dirty="0">
                <a:effectLst/>
                <a:latin typeface="-apple-system"/>
              </a:rPr>
              <a:t>Beth </a:t>
            </a:r>
            <a:r>
              <a:rPr lang="en-GB" b="0" i="0" u="none" strike="noStrike" dirty="0" err="1">
                <a:effectLst/>
                <a:latin typeface="-apple-system"/>
              </a:rPr>
              <a:t>yw'r</a:t>
            </a:r>
            <a:r>
              <a:rPr lang="en-GB" b="0" i="0" u="none" strike="noStrike" dirty="0">
                <a:effectLst/>
                <a:latin typeface="-apple-system"/>
              </a:rPr>
              <a:t> </a:t>
            </a:r>
            <a:r>
              <a:rPr lang="en-GB" b="0" i="0" u="none" strike="noStrike" dirty="0" err="1">
                <a:effectLst/>
                <a:latin typeface="-apple-system"/>
              </a:rPr>
              <a:t>rhesymau</a:t>
            </a:r>
            <a:r>
              <a:rPr lang="en-GB" b="0" i="0" u="none" strike="noStrike" dirty="0">
                <a:effectLst/>
                <a:latin typeface="-apple-system"/>
              </a:rPr>
              <a:t> am </a:t>
            </a:r>
            <a:r>
              <a:rPr lang="en-GB" b="0" i="0" u="none" strike="noStrike" dirty="0" err="1">
                <a:effectLst/>
                <a:latin typeface="-apple-system"/>
              </a:rPr>
              <a:t>hyn</a:t>
            </a:r>
            <a:r>
              <a:rPr lang="en-GB" b="0" i="0" u="none" strike="noStrike" dirty="0">
                <a:effectLst/>
                <a:latin typeface="-apple-system"/>
              </a:rPr>
              <a:t>?</a:t>
            </a:r>
            <a:r>
              <a:rPr lang="en-GB" dirty="0"/>
              <a:t>. </a:t>
            </a:r>
          </a:p>
        </p:txBody>
      </p:sp>
      <p:sp>
        <p:nvSpPr>
          <p:cNvPr id="5" name="Content Placeholder 4"/>
          <p:cNvSpPr>
            <a:spLocks noGrp="1"/>
          </p:cNvSpPr>
          <p:nvPr>
            <p:ph sz="half" idx="2"/>
          </p:nvPr>
        </p:nvSpPr>
        <p:spPr>
          <a:xfrm>
            <a:off x="6172200" y="1598455"/>
            <a:ext cx="5181600" cy="2833845"/>
          </a:xfrm>
        </p:spPr>
        <p:style>
          <a:lnRef idx="2">
            <a:schemeClr val="accent2"/>
          </a:lnRef>
          <a:fillRef idx="1">
            <a:schemeClr val="lt1"/>
          </a:fillRef>
          <a:effectRef idx="0">
            <a:schemeClr val="accent2"/>
          </a:effectRef>
          <a:fontRef idx="minor">
            <a:schemeClr val="dk1"/>
          </a:fontRef>
        </p:style>
        <p:txBody>
          <a:bodyPr>
            <a:normAutofit fontScale="40000" lnSpcReduction="20000"/>
          </a:bodyPr>
          <a:lstStyle/>
          <a:p>
            <a:r>
              <a:rPr lang="en-GB" dirty="0"/>
              <a:t>The latest evidence on the gender gap in educational achievement rates in the UK comes from the </a:t>
            </a:r>
            <a:r>
              <a:rPr lang="en-GB" b="1" dirty="0"/>
              <a:t>Education Policy Institute's Annual Report 2024</a:t>
            </a:r>
            <a:r>
              <a:rPr lang="en-GB" dirty="0"/>
              <a:t>. Here are some key findings:</a:t>
            </a:r>
          </a:p>
          <a:p>
            <a:pPr>
              <a:buFont typeface="Arial" panose="020B0604020202020204" pitchFamily="34" charset="0"/>
              <a:buChar char="•"/>
            </a:pPr>
            <a:r>
              <a:rPr lang="en-GB" b="1" dirty="0"/>
              <a:t>Early Years Foundation Stage</a:t>
            </a:r>
            <a:r>
              <a:rPr lang="en-GB" dirty="0"/>
              <a:t>: Girls were 3.2 months ahead of boys in 2023.</a:t>
            </a:r>
          </a:p>
          <a:p>
            <a:pPr>
              <a:buFont typeface="Arial" panose="020B0604020202020204" pitchFamily="34" charset="0"/>
              <a:buChar char="•"/>
            </a:pPr>
            <a:r>
              <a:rPr lang="en-GB" b="1" dirty="0">
                <a:effectLst/>
              </a:rPr>
              <a:t>Primary School</a:t>
            </a:r>
            <a:r>
              <a:rPr lang="en-GB" dirty="0">
                <a:effectLst/>
              </a:rPr>
              <a:t>: The gender gap at the end of primary school narrowed to just 0.6 months in 2023, down from 2.1 months in 2022.</a:t>
            </a:r>
          </a:p>
          <a:p>
            <a:pPr>
              <a:buFont typeface="Arial" panose="020B0604020202020204" pitchFamily="34" charset="0"/>
              <a:buChar char="•"/>
            </a:pPr>
            <a:r>
              <a:rPr lang="en-GB" b="1" dirty="0">
                <a:effectLst/>
              </a:rPr>
              <a:t>Secondary School</a:t>
            </a:r>
            <a:r>
              <a:rPr lang="en-GB" dirty="0">
                <a:effectLst/>
              </a:rPr>
              <a:t>: Boys were 4.5 months behind girls in GCSE grades in English and Maths in 2023, which is the smallest gap since 2011.</a:t>
            </a:r>
          </a:p>
          <a:p>
            <a:pPr>
              <a:buFont typeface="Arial" panose="020B0604020202020204" pitchFamily="34" charset="0"/>
              <a:buChar char="•"/>
            </a:pPr>
            <a:r>
              <a:rPr lang="en-GB" b="1" dirty="0">
                <a:effectLst/>
              </a:rPr>
              <a:t>16-19 Education</a:t>
            </a:r>
            <a:r>
              <a:rPr lang="en-GB" dirty="0">
                <a:effectLst/>
              </a:rPr>
              <a:t>: Female students achieved around a grade and a half more highly than male students in 2023.</a:t>
            </a:r>
          </a:p>
          <a:p>
            <a:r>
              <a:rPr lang="en-GB" dirty="0"/>
              <a:t>The report also highlights that the gender gap varies by subject and phase, with boys performing closer to girls in maths compared to other subjects</a:t>
            </a:r>
          </a:p>
          <a:p>
            <a:r>
              <a:rPr lang="en-GB" dirty="0"/>
              <a:t>What are the reasons for this?</a:t>
            </a:r>
          </a:p>
          <a:p>
            <a:r>
              <a:rPr lang="en-GB" dirty="0">
                <a:hlinkClick r:id="rId2"/>
              </a:rPr>
              <a:t>Annual Report 2024: Gender - Education Policy Institute</a:t>
            </a:r>
            <a:endParaRPr lang="en-GB" dirty="0"/>
          </a:p>
        </p:txBody>
      </p:sp>
      <p:pic>
        <p:nvPicPr>
          <p:cNvPr id="3" name="Picture 2"/>
          <p:cNvPicPr>
            <a:picLocks noChangeAspect="1"/>
          </p:cNvPicPr>
          <p:nvPr/>
        </p:nvPicPr>
        <p:blipFill>
          <a:blip r:embed="rId3"/>
          <a:stretch>
            <a:fillRect/>
          </a:stretch>
        </p:blipFill>
        <p:spPr>
          <a:xfrm>
            <a:off x="838200" y="4567237"/>
            <a:ext cx="10639425" cy="1987550"/>
          </a:xfrm>
          <a:prstGeom prst="rect">
            <a:avLst/>
          </a:prstGeom>
        </p:spPr>
      </p:pic>
    </p:spTree>
    <p:extLst>
      <p:ext uri="{BB962C8B-B14F-4D97-AF65-F5344CB8AC3E}">
        <p14:creationId xmlns:p14="http://schemas.microsoft.com/office/powerpoint/2010/main" val="3075339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System </a:t>
            </a:r>
            <a:r>
              <a:rPr lang="en-GB" dirty="0" err="1"/>
              <a:t>Annheg</a:t>
            </a:r>
            <a:r>
              <a:rPr lang="en-GB" dirty="0"/>
              <a:t>?</a:t>
            </a:r>
            <a:br>
              <a:rPr lang="en-GB" dirty="0"/>
            </a:br>
            <a:r>
              <a:rPr lang="en-GB" i="1" dirty="0"/>
              <a:t>An Unfair System?</a:t>
            </a:r>
          </a:p>
        </p:txBody>
      </p:sp>
      <p:sp>
        <p:nvSpPr>
          <p:cNvPr id="3" name="Content Placeholder 2"/>
          <p:cNvSpPr>
            <a:spLocks noGrp="1"/>
          </p:cNvSpPr>
          <p:nvPr>
            <p:ph sz="half" idx="1"/>
          </p:nvPr>
        </p:nvSpPr>
        <p:spPr>
          <a:xfrm>
            <a:off x="838200" y="1825624"/>
            <a:ext cx="5181600" cy="4765675"/>
          </a:xfrm>
        </p:spPr>
        <p:style>
          <a:lnRef idx="2">
            <a:schemeClr val="accent1"/>
          </a:lnRef>
          <a:fillRef idx="1">
            <a:schemeClr val="lt1"/>
          </a:fillRef>
          <a:effectRef idx="0">
            <a:schemeClr val="accent1"/>
          </a:effectRef>
          <a:fontRef idx="minor">
            <a:schemeClr val="dk1"/>
          </a:fontRef>
        </p:style>
        <p:txBody>
          <a:bodyPr>
            <a:normAutofit fontScale="70000" lnSpcReduction="20000"/>
          </a:bodyPr>
          <a:lstStyle/>
          <a:p>
            <a:r>
              <a:rPr lang="en-GB" sz="3300" dirty="0"/>
              <a:t>Mae Bartlett a Burton (2016) </a:t>
            </a:r>
            <a:r>
              <a:rPr lang="en-GB" sz="3300" dirty="0" err="1"/>
              <a:t>yn</a:t>
            </a:r>
            <a:r>
              <a:rPr lang="en-GB" sz="3300" dirty="0"/>
              <a:t> </a:t>
            </a:r>
            <a:r>
              <a:rPr lang="en-GB" sz="3300" dirty="0" err="1"/>
              <a:t>dadlau</a:t>
            </a:r>
            <a:r>
              <a:rPr lang="en-GB" sz="3300" dirty="0"/>
              <a:t> bod </a:t>
            </a:r>
            <a:r>
              <a:rPr lang="en-GB" sz="3300" dirty="0" err="1"/>
              <a:t>diwylliant</a:t>
            </a:r>
            <a:r>
              <a:rPr lang="en-GB" sz="3300" dirty="0"/>
              <a:t> </a:t>
            </a:r>
            <a:r>
              <a:rPr lang="en-GB" sz="3300" dirty="0" err="1"/>
              <a:t>ysgol</a:t>
            </a:r>
            <a:r>
              <a:rPr lang="en-GB" sz="3300" dirty="0"/>
              <a:t> </a:t>
            </a:r>
            <a:r>
              <a:rPr lang="en-GB" sz="3300" dirty="0" err="1"/>
              <a:t>yn</a:t>
            </a:r>
            <a:r>
              <a:rPr lang="en-GB" sz="3300" dirty="0"/>
              <a:t> </a:t>
            </a:r>
            <a:r>
              <a:rPr lang="en-GB" sz="3300" dirty="0" err="1"/>
              <a:t>gallu</a:t>
            </a:r>
            <a:r>
              <a:rPr lang="en-GB" sz="3300" dirty="0"/>
              <a:t> </a:t>
            </a:r>
            <a:r>
              <a:rPr lang="en-GB" sz="3300" dirty="0" err="1"/>
              <a:t>gweithio</a:t>
            </a:r>
            <a:r>
              <a:rPr lang="en-GB" sz="3300" dirty="0"/>
              <a:t> </a:t>
            </a:r>
            <a:r>
              <a:rPr lang="en-GB" sz="3300" dirty="0" err="1"/>
              <a:t>yn</a:t>
            </a:r>
            <a:r>
              <a:rPr lang="en-GB" sz="3300" dirty="0"/>
              <a:t> </a:t>
            </a:r>
            <a:r>
              <a:rPr lang="en-GB" sz="3300" dirty="0" err="1"/>
              <a:t>erbyn</a:t>
            </a:r>
            <a:r>
              <a:rPr lang="en-GB" sz="3300" dirty="0"/>
              <a:t> </a:t>
            </a:r>
            <a:r>
              <a:rPr lang="en-GB" sz="3300" dirty="0" err="1"/>
              <a:t>cyrhaeddiad</a:t>
            </a:r>
            <a:r>
              <a:rPr lang="en-GB" sz="3300" dirty="0"/>
              <a:t> </a:t>
            </a:r>
            <a:r>
              <a:rPr lang="en-GB" sz="3300" dirty="0" err="1"/>
              <a:t>bechgyn</a:t>
            </a:r>
            <a:r>
              <a:rPr lang="en-GB" sz="3300" dirty="0"/>
              <a:t>. </a:t>
            </a:r>
            <a:r>
              <a:rPr lang="en-GB" sz="3300" dirty="0" err="1"/>
              <a:t>Rhai</a:t>
            </a:r>
            <a:r>
              <a:rPr lang="en-GB" sz="3300" dirty="0"/>
              <a:t> </a:t>
            </a:r>
            <a:r>
              <a:rPr lang="en-GB" sz="3300" dirty="0" err="1"/>
              <a:t>rhesymau</a:t>
            </a:r>
            <a:r>
              <a:rPr lang="en-GB" sz="3300" dirty="0"/>
              <a:t> a </a:t>
            </a:r>
            <a:r>
              <a:rPr lang="en-GB" sz="3300" dirty="0" err="1"/>
              <a:t>ystyrir</a:t>
            </a:r>
            <a:r>
              <a:rPr lang="en-GB" sz="3300" dirty="0"/>
              <a:t> </a:t>
            </a:r>
            <a:r>
              <a:rPr lang="en-GB" sz="3300" dirty="0" err="1"/>
              <a:t>yw</a:t>
            </a:r>
            <a:r>
              <a:rPr lang="en-GB" sz="3300" dirty="0"/>
              <a:t>:</a:t>
            </a:r>
          </a:p>
          <a:p>
            <a:pPr lvl="1"/>
            <a:r>
              <a:rPr lang="en-GB" sz="2900" dirty="0"/>
              <a:t>System </a:t>
            </a:r>
            <a:r>
              <a:rPr lang="en-GB" sz="2900" dirty="0" err="1"/>
              <a:t>asesu</a:t>
            </a:r>
            <a:r>
              <a:rPr lang="en-GB" sz="2900" dirty="0"/>
              <a:t> </a:t>
            </a:r>
            <a:r>
              <a:rPr lang="en-GB" sz="2900" dirty="0" err="1"/>
              <a:t>sy’n</a:t>
            </a:r>
            <a:r>
              <a:rPr lang="en-GB" sz="2900" dirty="0"/>
              <a:t> </a:t>
            </a:r>
            <a:r>
              <a:rPr lang="en-GB" sz="2900" dirty="0" err="1"/>
              <a:t>canolbwyntio</a:t>
            </a:r>
            <a:r>
              <a:rPr lang="en-GB" sz="2900" dirty="0"/>
              <a:t> </a:t>
            </a:r>
            <a:r>
              <a:rPr lang="en-GB" sz="2900" dirty="0" err="1"/>
              <a:t>ar</a:t>
            </a:r>
            <a:r>
              <a:rPr lang="en-GB" sz="2900" dirty="0"/>
              <a:t> </a:t>
            </a:r>
            <a:r>
              <a:rPr lang="en-GB" sz="2900" dirty="0" err="1"/>
              <a:t>waith</a:t>
            </a:r>
            <a:r>
              <a:rPr lang="en-GB" sz="2900" dirty="0"/>
              <a:t> </a:t>
            </a:r>
            <a:r>
              <a:rPr lang="en-GB" sz="2900" dirty="0" err="1"/>
              <a:t>cwrs</a:t>
            </a:r>
            <a:r>
              <a:rPr lang="en-GB" sz="2900" dirty="0"/>
              <a:t> </a:t>
            </a:r>
            <a:r>
              <a:rPr lang="en-GB" sz="2900" dirty="0" err="1"/>
              <a:t>yn</a:t>
            </a:r>
            <a:r>
              <a:rPr lang="en-GB" sz="2900" dirty="0"/>
              <a:t> </a:t>
            </a:r>
            <a:r>
              <a:rPr lang="en-GB" sz="2900" dirty="0" err="1"/>
              <a:t>lle</a:t>
            </a:r>
            <a:r>
              <a:rPr lang="en-GB" sz="2900" dirty="0"/>
              <a:t> </a:t>
            </a:r>
            <a:r>
              <a:rPr lang="en-GB" sz="2900" dirty="0" err="1"/>
              <a:t>arholiadau</a:t>
            </a:r>
            <a:r>
              <a:rPr lang="en-GB" sz="2900" dirty="0"/>
              <a:t>.</a:t>
            </a:r>
          </a:p>
          <a:p>
            <a:pPr lvl="1"/>
            <a:r>
              <a:rPr lang="en-GB" sz="2900" dirty="0" err="1"/>
              <a:t>Cwricwlwm</a:t>
            </a:r>
            <a:r>
              <a:rPr lang="en-GB" sz="2900" dirty="0"/>
              <a:t> </a:t>
            </a:r>
            <a:r>
              <a:rPr lang="en-GB" sz="2900" dirty="0" err="1"/>
              <a:t>sy’n</a:t>
            </a:r>
            <a:r>
              <a:rPr lang="en-GB" sz="2900" dirty="0"/>
              <a:t> </a:t>
            </a:r>
            <a:r>
              <a:rPr lang="en-GB" sz="2900" dirty="0" err="1"/>
              <a:t>fwy</a:t>
            </a:r>
            <a:r>
              <a:rPr lang="en-GB" sz="2900" dirty="0"/>
              <a:t> </a:t>
            </a:r>
            <a:r>
              <a:rPr lang="en-GB" sz="2900" dirty="0" err="1"/>
              <a:t>deniadol</a:t>
            </a:r>
            <a:r>
              <a:rPr lang="en-GB" sz="2900" dirty="0"/>
              <a:t> </a:t>
            </a:r>
            <a:r>
              <a:rPr lang="en-GB" sz="2900" dirty="0" err="1"/>
              <a:t>i</a:t>
            </a:r>
            <a:r>
              <a:rPr lang="en-GB" sz="2900" dirty="0"/>
              <a:t> </a:t>
            </a:r>
            <a:r>
              <a:rPr lang="en-GB" sz="2900" dirty="0" err="1"/>
              <a:t>ferched</a:t>
            </a:r>
            <a:r>
              <a:rPr lang="en-GB" sz="2900" dirty="0"/>
              <a:t>.</a:t>
            </a:r>
          </a:p>
          <a:p>
            <a:pPr lvl="1"/>
            <a:r>
              <a:rPr lang="en-GB" sz="2900" dirty="0"/>
              <a:t>Y </a:t>
            </a:r>
            <a:r>
              <a:rPr lang="en-GB" sz="2900" dirty="0" err="1"/>
              <a:t>syniad</a:t>
            </a:r>
            <a:r>
              <a:rPr lang="en-GB" sz="2900" dirty="0"/>
              <a:t> bod </a:t>
            </a:r>
            <a:r>
              <a:rPr lang="en-GB" sz="2900" dirty="0" err="1"/>
              <a:t>bechgyn</a:t>
            </a:r>
            <a:r>
              <a:rPr lang="en-GB" sz="2900" dirty="0"/>
              <a:t> </a:t>
            </a:r>
            <a:r>
              <a:rPr lang="en-GB" sz="2900" dirty="0" err="1"/>
              <a:t>yn</a:t>
            </a:r>
            <a:r>
              <a:rPr lang="en-GB" sz="2900" dirty="0"/>
              <a:t> </a:t>
            </a:r>
            <a:r>
              <a:rPr lang="en-GB" sz="2900" dirty="0" err="1"/>
              <a:t>hoffi</a:t>
            </a:r>
            <a:r>
              <a:rPr lang="en-GB" sz="2900" dirty="0"/>
              <a:t> </a:t>
            </a:r>
            <a:r>
              <a:rPr lang="en-GB" sz="2900" dirty="0" err="1"/>
              <a:t>awyrgylch</a:t>
            </a:r>
            <a:r>
              <a:rPr lang="en-GB" sz="2900" dirty="0"/>
              <a:t> </a:t>
            </a:r>
            <a:r>
              <a:rPr lang="en-GB" sz="2900" dirty="0" err="1"/>
              <a:t>mwy</a:t>
            </a:r>
            <a:r>
              <a:rPr lang="en-GB" sz="2900" dirty="0"/>
              <a:t> </a:t>
            </a:r>
            <a:r>
              <a:rPr lang="en-GB" sz="2900" dirty="0" err="1"/>
              <a:t>cystadleuol</a:t>
            </a:r>
            <a:r>
              <a:rPr lang="en-GB" sz="2900" dirty="0"/>
              <a:t> </a:t>
            </a:r>
            <a:r>
              <a:rPr lang="en-GB" sz="2900" dirty="0" err="1"/>
              <a:t>na</a:t>
            </a:r>
            <a:r>
              <a:rPr lang="en-GB" sz="2900" dirty="0"/>
              <a:t> </a:t>
            </a:r>
            <a:r>
              <a:rPr lang="en-GB" sz="2900" dirty="0" err="1"/>
              <a:t>merched</a:t>
            </a:r>
            <a:r>
              <a:rPr lang="en-GB" sz="2900" dirty="0"/>
              <a:t>. </a:t>
            </a:r>
          </a:p>
          <a:p>
            <a:pPr lvl="1"/>
            <a:r>
              <a:rPr lang="en-GB" sz="2900" dirty="0"/>
              <a:t>Dim </a:t>
            </a:r>
            <a:r>
              <a:rPr lang="en-GB" sz="2900" dirty="0" err="1"/>
              <a:t>digon</a:t>
            </a:r>
            <a:r>
              <a:rPr lang="en-GB" sz="2900" dirty="0"/>
              <a:t> o </a:t>
            </a:r>
            <a:r>
              <a:rPr lang="en-GB" sz="2900" dirty="0" err="1"/>
              <a:t>ddynion</a:t>
            </a:r>
            <a:r>
              <a:rPr lang="en-GB" sz="2900" dirty="0"/>
              <a:t> </a:t>
            </a:r>
            <a:r>
              <a:rPr lang="en-GB" sz="2900" dirty="0" err="1"/>
              <a:t>yn</a:t>
            </a:r>
            <a:r>
              <a:rPr lang="en-GB" sz="2900" dirty="0"/>
              <a:t> </a:t>
            </a:r>
            <a:r>
              <a:rPr lang="en-GB" sz="2900" dirty="0" err="1"/>
              <a:t>athrawon</a:t>
            </a:r>
            <a:r>
              <a:rPr lang="en-GB" sz="2900" dirty="0"/>
              <a:t>. </a:t>
            </a:r>
          </a:p>
          <a:p>
            <a:pPr lvl="1"/>
            <a:endParaRPr lang="en-GB" sz="2900" dirty="0"/>
          </a:p>
          <a:p>
            <a:pPr lvl="1"/>
            <a:endParaRPr lang="en-GB" sz="2900" dirty="0"/>
          </a:p>
          <a:p>
            <a:pPr marL="0" indent="0" algn="ctr">
              <a:buNone/>
            </a:pPr>
            <a:r>
              <a:rPr lang="en-GB" sz="3300" b="1" i="1" dirty="0"/>
              <a:t>Mae </a:t>
            </a:r>
            <a:r>
              <a:rPr lang="en-GB" sz="3300" b="1" i="1" dirty="0" err="1"/>
              <a:t>stereoteipio</a:t>
            </a:r>
            <a:r>
              <a:rPr lang="en-GB" sz="3300" b="1" i="1" dirty="0"/>
              <a:t> </a:t>
            </a:r>
            <a:r>
              <a:rPr lang="en-GB" sz="3300" b="1" i="1" dirty="0" err="1"/>
              <a:t>rhywedd</a:t>
            </a:r>
            <a:r>
              <a:rPr lang="en-GB" sz="3300" b="1" i="1" dirty="0"/>
              <a:t> </a:t>
            </a:r>
            <a:r>
              <a:rPr lang="en-GB" sz="3300" b="1" i="1" dirty="0" err="1"/>
              <a:t>yn</a:t>
            </a:r>
            <a:r>
              <a:rPr lang="en-GB" sz="3300" b="1" i="1" dirty="0"/>
              <a:t> </a:t>
            </a:r>
            <a:r>
              <a:rPr lang="en-GB" sz="3300" b="1" i="1" dirty="0" err="1"/>
              <a:t>gallu</a:t>
            </a:r>
            <a:r>
              <a:rPr lang="en-GB" sz="3300" b="1" i="1" dirty="0"/>
              <a:t> </a:t>
            </a:r>
            <a:r>
              <a:rPr lang="en-GB" sz="3300" b="1" i="1" dirty="0" err="1"/>
              <a:t>effeithio’n</a:t>
            </a:r>
            <a:r>
              <a:rPr lang="en-GB" sz="3300" b="1" i="1" dirty="0"/>
              <a:t> </a:t>
            </a:r>
            <a:r>
              <a:rPr lang="en-GB" sz="3300" b="1" i="1" dirty="0" err="1"/>
              <a:t>negyddol</a:t>
            </a:r>
            <a:r>
              <a:rPr lang="en-GB" sz="3300" b="1" i="1" dirty="0"/>
              <a:t> </a:t>
            </a:r>
            <a:r>
              <a:rPr lang="en-GB" sz="3300" b="1" i="1" dirty="0" err="1"/>
              <a:t>ar</a:t>
            </a:r>
            <a:r>
              <a:rPr lang="en-GB" sz="3300" b="1" i="1" dirty="0"/>
              <a:t> </a:t>
            </a:r>
            <a:r>
              <a:rPr lang="en-GB" sz="3300" b="1" i="1" dirty="0" err="1"/>
              <a:t>fechgyn</a:t>
            </a:r>
            <a:r>
              <a:rPr lang="en-GB" sz="3300" b="1" i="1" dirty="0"/>
              <a:t> a </a:t>
            </a:r>
            <a:r>
              <a:rPr lang="en-GB" sz="3300" b="1" i="1" dirty="0" err="1"/>
              <a:t>merched</a:t>
            </a:r>
            <a:r>
              <a:rPr lang="en-GB" sz="3300" b="1" i="1" dirty="0"/>
              <a:t>. </a:t>
            </a:r>
          </a:p>
          <a:p>
            <a:endParaRPr lang="en-GB" sz="3300" dirty="0"/>
          </a:p>
        </p:txBody>
      </p:sp>
      <p:sp>
        <p:nvSpPr>
          <p:cNvPr id="4" name="Content Placeholder 3"/>
          <p:cNvSpPr>
            <a:spLocks noGrp="1"/>
          </p:cNvSpPr>
          <p:nvPr>
            <p:ph sz="half" idx="2"/>
          </p:nvPr>
        </p:nvSpPr>
        <p:spPr>
          <a:xfrm>
            <a:off x="6172200" y="1825624"/>
            <a:ext cx="5181600" cy="4765675"/>
          </a:xfrm>
        </p:spPr>
        <p:style>
          <a:lnRef idx="2">
            <a:schemeClr val="accent2"/>
          </a:lnRef>
          <a:fillRef idx="1">
            <a:schemeClr val="lt1"/>
          </a:fillRef>
          <a:effectRef idx="0">
            <a:schemeClr val="accent2"/>
          </a:effectRef>
          <a:fontRef idx="minor">
            <a:schemeClr val="dk1"/>
          </a:fontRef>
        </p:style>
        <p:txBody>
          <a:bodyPr>
            <a:noAutofit/>
          </a:bodyPr>
          <a:lstStyle/>
          <a:p>
            <a:r>
              <a:rPr lang="en-GB" sz="2400" i="1" dirty="0"/>
              <a:t>Bartlett and Burton (2016) suggest that school culture may work against the achievement of boys. Reasons explored include:</a:t>
            </a:r>
          </a:p>
          <a:p>
            <a:pPr lvl="1"/>
            <a:r>
              <a:rPr lang="en-GB" sz="2000" i="1" dirty="0"/>
              <a:t>Assessment regimes which emphasise coursework rather than exams.</a:t>
            </a:r>
          </a:p>
          <a:p>
            <a:pPr lvl="1"/>
            <a:r>
              <a:rPr lang="en-GB" sz="2000" i="1" dirty="0"/>
              <a:t>Curriculum which is more attractive to girls. </a:t>
            </a:r>
          </a:p>
          <a:p>
            <a:pPr lvl="1"/>
            <a:r>
              <a:rPr lang="en-GB" sz="2000" i="1" dirty="0"/>
              <a:t>Boys prefer a more competitive environment than girls. </a:t>
            </a:r>
          </a:p>
          <a:p>
            <a:pPr lvl="1"/>
            <a:r>
              <a:rPr lang="en-GB" sz="2000" i="1" dirty="0"/>
              <a:t>Lack of male teachers</a:t>
            </a:r>
          </a:p>
          <a:p>
            <a:pPr marL="0" indent="0" algn="ctr">
              <a:buNone/>
            </a:pPr>
            <a:r>
              <a:rPr lang="en-GB" sz="2400" b="1" i="1" dirty="0"/>
              <a:t>Gender stereotypes can adversely affect both girls and boys therefore. </a:t>
            </a:r>
          </a:p>
        </p:txBody>
      </p:sp>
    </p:spTree>
    <p:extLst>
      <p:ext uri="{BB962C8B-B14F-4D97-AF65-F5344CB8AC3E}">
        <p14:creationId xmlns:p14="http://schemas.microsoft.com/office/powerpoint/2010/main" val="41708660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7E546-8385-D756-3940-11163EEF9CD9}"/>
              </a:ext>
            </a:extLst>
          </p:cNvPr>
          <p:cNvSpPr>
            <a:spLocks noGrp="1"/>
          </p:cNvSpPr>
          <p:nvPr>
            <p:ph type="title"/>
          </p:nvPr>
        </p:nvSpPr>
        <p:spPr>
          <a:xfrm>
            <a:off x="221673" y="-302202"/>
            <a:ext cx="13117946" cy="1325563"/>
          </a:xfrm>
        </p:spPr>
        <p:txBody>
          <a:bodyPr/>
          <a:lstStyle/>
          <a:p>
            <a:r>
              <a:rPr lang="en-GB" b="1" dirty="0" err="1"/>
              <a:t>Dosbarthiadau</a:t>
            </a:r>
            <a:r>
              <a:rPr lang="en-GB" b="1" dirty="0"/>
              <a:t> </a:t>
            </a:r>
            <a:r>
              <a:rPr lang="en-GB" b="1" dirty="0" err="1"/>
              <a:t>aml-rywedd</a:t>
            </a:r>
            <a:r>
              <a:rPr lang="en-GB" b="1" dirty="0"/>
              <a:t>/Multi-gender classrooms</a:t>
            </a:r>
          </a:p>
        </p:txBody>
      </p:sp>
      <p:pic>
        <p:nvPicPr>
          <p:cNvPr id="5" name="Online Media 4" title="3 Tips for Making Your Classroom More Gender Inclusive">
            <a:hlinkClick r:id="" action="ppaction://media"/>
            <a:extLst>
              <a:ext uri="{FF2B5EF4-FFF2-40B4-BE49-F238E27FC236}">
                <a16:creationId xmlns:a16="http://schemas.microsoft.com/office/drawing/2014/main" id="{A253EFBB-3BEB-DA8A-D03D-476BA8A9EED7}"/>
              </a:ext>
            </a:extLst>
          </p:cNvPr>
          <p:cNvPicPr>
            <a:picLocks noGrp="1" noRot="1" noChangeAspect="1"/>
          </p:cNvPicPr>
          <p:nvPr>
            <p:ph sz="half" idx="1"/>
            <a:videoFile r:link="rId1"/>
          </p:nvPr>
        </p:nvPicPr>
        <p:blipFill>
          <a:blip r:embed="rId3"/>
          <a:stretch>
            <a:fillRect/>
          </a:stretch>
        </p:blipFill>
        <p:spPr>
          <a:xfrm>
            <a:off x="2258964" y="766834"/>
            <a:ext cx="8029190" cy="6021893"/>
          </a:xfrm>
          <a:prstGeom prst="rect">
            <a:avLst/>
          </a:prstGeom>
        </p:spPr>
      </p:pic>
      <p:sp>
        <p:nvSpPr>
          <p:cNvPr id="4" name="Content Placeholder 3">
            <a:extLst>
              <a:ext uri="{FF2B5EF4-FFF2-40B4-BE49-F238E27FC236}">
                <a16:creationId xmlns:a16="http://schemas.microsoft.com/office/drawing/2014/main" id="{D395D7F7-210C-48E8-B758-B726589C04F6}"/>
              </a:ext>
            </a:extLst>
          </p:cNvPr>
          <p:cNvSpPr>
            <a:spLocks noGrp="1"/>
          </p:cNvSpPr>
          <p:nvPr>
            <p:ph sz="half" idx="2"/>
          </p:nvPr>
        </p:nvSpPr>
        <p:spPr/>
        <p:txBody>
          <a:bodyPr/>
          <a:lstStyle/>
          <a:p>
            <a:endParaRPr lang="en-GB" dirty="0"/>
          </a:p>
        </p:txBody>
      </p:sp>
    </p:spTree>
    <p:extLst>
      <p:ext uri="{BB962C8B-B14F-4D97-AF65-F5344CB8AC3E}">
        <p14:creationId xmlns:p14="http://schemas.microsoft.com/office/powerpoint/2010/main" val="901371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Strategaethau</a:t>
            </a:r>
            <a:r>
              <a:rPr lang="en-GB" dirty="0"/>
              <a:t> </a:t>
            </a:r>
            <a:r>
              <a:rPr lang="en-GB" dirty="0" err="1"/>
              <a:t>Ymarferol</a:t>
            </a:r>
            <a:r>
              <a:rPr lang="en-GB" dirty="0"/>
              <a:t> </a:t>
            </a:r>
            <a:br>
              <a:rPr lang="en-GB" dirty="0"/>
            </a:br>
            <a:r>
              <a:rPr lang="en-GB" i="1" dirty="0"/>
              <a:t>Practical Strategies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a:bodyPr>
          <a:lstStyle/>
          <a:p>
            <a:r>
              <a:rPr lang="en-GB" dirty="0" err="1"/>
              <a:t>Mewn</a:t>
            </a:r>
            <a:r>
              <a:rPr lang="en-GB" dirty="0"/>
              <a:t> </a:t>
            </a:r>
            <a:r>
              <a:rPr lang="en-GB" dirty="0" err="1"/>
              <a:t>grŵp</a:t>
            </a:r>
            <a:r>
              <a:rPr lang="en-GB" dirty="0"/>
              <a:t>, </a:t>
            </a:r>
            <a:r>
              <a:rPr lang="en-GB" dirty="0" err="1"/>
              <a:t>paratowch</a:t>
            </a:r>
            <a:r>
              <a:rPr lang="en-GB" dirty="0"/>
              <a:t> </a:t>
            </a:r>
            <a:r>
              <a:rPr lang="en-GB" dirty="0" err="1"/>
              <a:t>boster</a:t>
            </a:r>
            <a:r>
              <a:rPr lang="en-GB" dirty="0"/>
              <a:t> o </a:t>
            </a:r>
            <a:r>
              <a:rPr lang="en-GB" dirty="0" err="1"/>
              <a:t>strategaethau</a:t>
            </a:r>
            <a:r>
              <a:rPr lang="en-GB" dirty="0"/>
              <a:t> </a:t>
            </a:r>
            <a:r>
              <a:rPr lang="en-GB" dirty="0" err="1"/>
              <a:t>ymarferol</a:t>
            </a:r>
            <a:r>
              <a:rPr lang="en-GB" dirty="0"/>
              <a:t> </a:t>
            </a:r>
            <a:r>
              <a:rPr lang="en-GB" dirty="0" err="1"/>
              <a:t>i</a:t>
            </a:r>
            <a:r>
              <a:rPr lang="en-GB" dirty="0"/>
              <a:t> </a:t>
            </a:r>
            <a:r>
              <a:rPr lang="en-GB" dirty="0" err="1"/>
              <a:t>athrawon</a:t>
            </a:r>
            <a:r>
              <a:rPr lang="en-GB" dirty="0"/>
              <a:t> </a:t>
            </a:r>
            <a:r>
              <a:rPr lang="en-GB" dirty="0" err="1"/>
              <a:t>er</a:t>
            </a:r>
            <a:r>
              <a:rPr lang="en-GB" dirty="0"/>
              <a:t> </a:t>
            </a:r>
            <a:r>
              <a:rPr lang="en-GB" dirty="0" err="1"/>
              <a:t>mwyn</a:t>
            </a:r>
            <a:r>
              <a:rPr lang="en-GB" dirty="0"/>
              <a:t> </a:t>
            </a:r>
            <a:r>
              <a:rPr lang="en-GB" dirty="0" err="1"/>
              <a:t>delio</a:t>
            </a:r>
            <a:r>
              <a:rPr lang="en-GB" dirty="0"/>
              <a:t> </a:t>
            </a:r>
            <a:r>
              <a:rPr lang="en-GB" dirty="0" err="1"/>
              <a:t>gyda</a:t>
            </a:r>
            <a:r>
              <a:rPr lang="en-GB" dirty="0"/>
              <a:t> </a:t>
            </a:r>
            <a:r>
              <a:rPr lang="en-GB" dirty="0" err="1"/>
              <a:t>materion</a:t>
            </a:r>
            <a:r>
              <a:rPr lang="en-GB" dirty="0"/>
              <a:t> </a:t>
            </a:r>
            <a:r>
              <a:rPr lang="en-GB" dirty="0" err="1"/>
              <a:t>rhywedd</a:t>
            </a:r>
            <a:r>
              <a:rPr lang="en-GB" dirty="0"/>
              <a:t> </a:t>
            </a:r>
            <a:r>
              <a:rPr lang="en-GB" dirty="0" err="1"/>
              <a:t>yn</a:t>
            </a:r>
            <a:r>
              <a:rPr lang="en-GB" dirty="0"/>
              <a:t> y </a:t>
            </a:r>
            <a:r>
              <a:rPr lang="en-GB" dirty="0" err="1"/>
              <a:t>dosbarth</a:t>
            </a:r>
            <a:r>
              <a:rPr lang="en-GB" dirty="0"/>
              <a:t>. </a:t>
            </a:r>
          </a:p>
          <a:p>
            <a:r>
              <a:rPr lang="en-GB" dirty="0" err="1"/>
              <a:t>Defnyddiwch</a:t>
            </a:r>
            <a:r>
              <a:rPr lang="en-GB" dirty="0"/>
              <a:t> </a:t>
            </a:r>
            <a:r>
              <a:rPr lang="en-GB" dirty="0" err="1"/>
              <a:t>yr</a:t>
            </a:r>
            <a:r>
              <a:rPr lang="en-GB" dirty="0"/>
              <a:t> </a:t>
            </a:r>
            <a:r>
              <a:rPr lang="en-GB" dirty="0" err="1"/>
              <a:t>adnoddau</a:t>
            </a:r>
            <a:r>
              <a:rPr lang="en-GB" dirty="0"/>
              <a:t> </a:t>
            </a:r>
            <a:r>
              <a:rPr lang="en-GB" dirty="0" err="1"/>
              <a:t>yma</a:t>
            </a:r>
            <a:r>
              <a:rPr lang="en-GB" dirty="0"/>
              <a:t> </a:t>
            </a:r>
            <a:r>
              <a:rPr lang="en-GB" dirty="0" err="1"/>
              <a:t>fel</a:t>
            </a:r>
            <a:r>
              <a:rPr lang="en-GB" dirty="0"/>
              <a:t> man </a:t>
            </a:r>
            <a:r>
              <a:rPr lang="en-GB" dirty="0" err="1"/>
              <a:t>cychwyn</a:t>
            </a:r>
            <a:r>
              <a:rPr lang="en-GB" dirty="0"/>
              <a:t>. </a:t>
            </a:r>
          </a:p>
          <a:p>
            <a:pPr lvl="1"/>
            <a:r>
              <a:rPr lang="en-GB" dirty="0">
                <a:hlinkClick r:id="rId2"/>
              </a:rPr>
              <a:t>http://dera.ioe.ac.uk/9094/1/00601-2009BKT-EN.pdf</a:t>
            </a:r>
            <a:r>
              <a:rPr lang="en-GB" dirty="0"/>
              <a:t> </a:t>
            </a:r>
          </a:p>
          <a:p>
            <a:pPr lvl="1"/>
            <a:r>
              <a:rPr lang="en-GB" dirty="0">
                <a:hlinkClick r:id="rId3"/>
              </a:rPr>
              <a:t>http://webarchive.nationalarchives.gov.uk/20130401151715/http://www.education.gov.uk/publications/eOrderingDownload/00599-2009BKT-EN.pdf</a:t>
            </a:r>
            <a:r>
              <a:rPr lang="en-GB" dirty="0"/>
              <a:t> </a:t>
            </a:r>
          </a:p>
          <a:p>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92500"/>
          </a:bodyPr>
          <a:lstStyle/>
          <a:p>
            <a:r>
              <a:rPr lang="en-GB" i="1" dirty="0"/>
              <a:t>In groups, prepare a poster of strategies for teachers to actively address gender issues in the classroom. </a:t>
            </a:r>
          </a:p>
          <a:p>
            <a:r>
              <a:rPr lang="en-GB" i="1" dirty="0"/>
              <a:t>You can use the following resources as a starting point: </a:t>
            </a:r>
          </a:p>
          <a:p>
            <a:pPr lvl="1"/>
            <a:r>
              <a:rPr lang="en-GB" dirty="0">
                <a:hlinkClick r:id="rId2"/>
              </a:rPr>
              <a:t>http://dera.ioe.ac.uk/9094/1/00601-2009BKT-EN.pdf</a:t>
            </a:r>
            <a:r>
              <a:rPr lang="en-GB" dirty="0"/>
              <a:t> </a:t>
            </a:r>
          </a:p>
          <a:p>
            <a:pPr lvl="1"/>
            <a:r>
              <a:rPr lang="en-GB" dirty="0">
                <a:hlinkClick r:id="rId3"/>
              </a:rPr>
              <a:t>http://webarchive.nationalarchives.gov.uk/20130401151715/http://www.education.gov.uk/publications/eOrderingDownload/00599-2009BKT-EN.pdf</a:t>
            </a:r>
            <a:r>
              <a:rPr lang="en-GB" dirty="0"/>
              <a:t> </a:t>
            </a:r>
          </a:p>
          <a:p>
            <a:endParaRPr lang="en-GB" dirty="0"/>
          </a:p>
        </p:txBody>
      </p:sp>
    </p:spTree>
    <p:extLst>
      <p:ext uri="{BB962C8B-B14F-4D97-AF65-F5344CB8AC3E}">
        <p14:creationId xmlns:p14="http://schemas.microsoft.com/office/powerpoint/2010/main" val="6050902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Llyfryddiaeth</a:t>
            </a:r>
            <a:r>
              <a:rPr lang="en-GB" dirty="0"/>
              <a:t> </a:t>
            </a:r>
            <a:br>
              <a:rPr lang="en-GB" dirty="0"/>
            </a:br>
            <a:r>
              <a:rPr lang="en-GB" i="1" dirty="0"/>
              <a:t>Bibliography </a:t>
            </a:r>
          </a:p>
        </p:txBody>
      </p:sp>
      <p:sp>
        <p:nvSpPr>
          <p:cNvPr id="5" name="Content Placeholder 4"/>
          <p:cNvSpPr>
            <a:spLocks noGrp="1"/>
          </p:cNvSpPr>
          <p:nvPr>
            <p:ph idx="1"/>
          </p:nvPr>
        </p:nvSpPr>
        <p:spPr/>
        <p:txBody>
          <a:bodyPr/>
          <a:lstStyle/>
          <a:p>
            <a:r>
              <a:rPr lang="en-GB" dirty="0"/>
              <a:t>Bartlett, S. &amp; Burton, D. (2016) </a:t>
            </a:r>
            <a:r>
              <a:rPr lang="en-GB" i="1" dirty="0"/>
              <a:t>Introduction to Education Studies, </a:t>
            </a:r>
            <a:r>
              <a:rPr lang="en-GB" dirty="0"/>
              <a:t>(4</a:t>
            </a:r>
            <a:r>
              <a:rPr lang="en-GB" baseline="30000" dirty="0"/>
              <a:t>th</a:t>
            </a:r>
            <a:r>
              <a:rPr lang="en-GB" dirty="0"/>
              <a:t> ed.) London: Sage. </a:t>
            </a:r>
          </a:p>
          <a:p>
            <a:r>
              <a:rPr lang="en-GB" dirty="0" err="1"/>
              <a:t>Cremin</a:t>
            </a:r>
            <a:r>
              <a:rPr lang="en-GB" dirty="0"/>
              <a:t>, T &amp; Arthur, J. (eds.) (2014), </a:t>
            </a:r>
            <a:r>
              <a:rPr lang="en-GB" i="1" dirty="0"/>
              <a:t>Learning to Teach in the Primary School, </a:t>
            </a:r>
            <a:r>
              <a:rPr lang="en-GB" dirty="0"/>
              <a:t>Oxon: Routledge.</a:t>
            </a:r>
          </a:p>
          <a:p>
            <a:r>
              <a:rPr lang="en-GB" dirty="0">
                <a:hlinkClick r:id="rId2">
                  <a:extLst>
                    <a:ext uri="{A12FA001-AC4F-418D-AE19-62706E023703}">
                      <ahyp:hlinkClr xmlns:ahyp="http://schemas.microsoft.com/office/drawing/2018/hyperlinkcolor" val="tx"/>
                    </a:ext>
                  </a:extLst>
                </a:hlinkClick>
              </a:rPr>
              <a:t>Education Policy Institute (2024) </a:t>
            </a:r>
            <a:r>
              <a:rPr lang="en-GB" dirty="0">
                <a:solidFill>
                  <a:srgbClr val="0563C1"/>
                </a:solidFill>
                <a:hlinkClick r:id="rId2">
                  <a:extLst>
                    <a:ext uri="{A12FA001-AC4F-418D-AE19-62706E023703}">
                      <ahyp:hlinkClr xmlns:ahyp="http://schemas.microsoft.com/office/drawing/2018/hyperlinkcolor" val="tx"/>
                    </a:ext>
                  </a:extLst>
                </a:hlinkClick>
              </a:rPr>
              <a:t>Annual Report 2024: Gender - Education Policy Institute</a:t>
            </a:r>
            <a:r>
              <a:rPr lang="en-GB" dirty="0">
                <a:solidFill>
                  <a:srgbClr val="0563C1"/>
                </a:solidFill>
              </a:rPr>
              <a:t> </a:t>
            </a:r>
            <a:r>
              <a:rPr lang="en-GB" dirty="0"/>
              <a:t>[Accessed 12/2/25]. </a:t>
            </a:r>
          </a:p>
          <a:p>
            <a:r>
              <a:rPr lang="en-GB" dirty="0"/>
              <a:t>National Education Union (N.D) </a:t>
            </a:r>
            <a:r>
              <a:rPr lang="en-GB" i="1" dirty="0"/>
              <a:t>Stereotypes stop you doing stuff. </a:t>
            </a:r>
            <a:r>
              <a:rPr lang="en-GB" dirty="0"/>
              <a:t>Available online: </a:t>
            </a:r>
            <a:r>
              <a:rPr lang="en-GB" dirty="0">
                <a:hlinkClick r:id="rId3"/>
              </a:rPr>
              <a:t>https://neu.org.uk/latest/library/stereotypes-stop-you-doing-stuff</a:t>
            </a:r>
            <a:r>
              <a:rPr lang="en-GB" dirty="0"/>
              <a:t> [Accessed 12/2/25]. </a:t>
            </a:r>
          </a:p>
          <a:p>
            <a:pPr marL="0" indent="0">
              <a:buNone/>
            </a:pPr>
            <a:endParaRPr lang="en-GB" dirty="0"/>
          </a:p>
        </p:txBody>
      </p:sp>
    </p:spTree>
    <p:extLst>
      <p:ext uri="{BB962C8B-B14F-4D97-AF65-F5344CB8AC3E}">
        <p14:creationId xmlns:p14="http://schemas.microsoft.com/office/powerpoint/2010/main" val="679300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663</TotalTime>
  <Words>3343</Words>
  <Application>Microsoft Office PowerPoint</Application>
  <PresentationFormat>Widescreen</PresentationFormat>
  <Paragraphs>294</Paragraphs>
  <Slides>31</Slides>
  <Notes>8</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31</vt:i4>
      </vt:variant>
    </vt:vector>
  </HeadingPairs>
  <TitlesOfParts>
    <vt:vector size="43" baseType="lpstr">
      <vt:lpstr>-apple-system</vt:lpstr>
      <vt:lpstr>Gilroy</vt:lpstr>
      <vt:lpstr>Google Sans</vt:lpstr>
      <vt:lpstr>inherit</vt:lpstr>
      <vt:lpstr>Arial</vt:lpstr>
      <vt:lpstr>Calibri</vt:lpstr>
      <vt:lpstr>Calibri Light</vt:lpstr>
      <vt:lpstr>EB Garamond</vt:lpstr>
      <vt:lpstr>Lato</vt:lpstr>
      <vt:lpstr>Montserrat</vt:lpstr>
      <vt:lpstr>Roboto</vt:lpstr>
      <vt:lpstr>Office Theme</vt:lpstr>
      <vt:lpstr>ECES4013C </vt:lpstr>
      <vt:lpstr>Amcan  Aim</vt:lpstr>
      <vt:lpstr>Deilliannau Dysgu  Learning Outcomes </vt:lpstr>
      <vt:lpstr>Deilliannau Dysgu  Learning Outcomes </vt:lpstr>
      <vt:lpstr>Deilliannau Dysgu  Learning Outcomes </vt:lpstr>
      <vt:lpstr>Asesiad  Assessment </vt:lpstr>
      <vt:lpstr>What is diversity in the classroom? Beth yw amrywiaeth yn y dosbarth?</vt:lpstr>
      <vt:lpstr>Amrywiaeth  Diversity </vt:lpstr>
      <vt:lpstr>Deddf Cydraddoldeb 2010 Equality Act 2010</vt:lpstr>
      <vt:lpstr> Saith Nôd Craidd Cymru Wales’ Seven Core Aims </vt:lpstr>
      <vt:lpstr>PowerPoint Presentation</vt:lpstr>
      <vt:lpstr>Ffactorau Ehangach Wider Factors</vt:lpstr>
      <vt:lpstr>Amrywiaeth Diwylliannol  Cultural Diversity </vt:lpstr>
      <vt:lpstr>Cwricwlwm i Gymru Curriculum for Wales</vt:lpstr>
      <vt:lpstr>Cwricwlwm i Gymru Curriculum for Wales</vt:lpstr>
      <vt:lpstr>Darpariaeth ar gyfer Amrywiaeth  Provision for Diversity </vt:lpstr>
      <vt:lpstr>Strategaethau Effeithiol Effective Strategies </vt:lpstr>
      <vt:lpstr>PowerPoint Presentation</vt:lpstr>
      <vt:lpstr>Esiamplau o Arfer Orau Examples of Best Practice </vt:lpstr>
      <vt:lpstr>Astudiaethau Achos Case Studies </vt:lpstr>
      <vt:lpstr>Heriau Posibl  Possible Challenges </vt:lpstr>
      <vt:lpstr>Rhywedd Gender </vt:lpstr>
      <vt:lpstr>PowerPoint Presentation</vt:lpstr>
      <vt:lpstr>Agweddau Ffeministaidd  Feminist Approaches </vt:lpstr>
      <vt:lpstr>PowerPoint Presentation</vt:lpstr>
      <vt:lpstr>PowerPoint Presentation</vt:lpstr>
      <vt:lpstr>Ond…mae merched yn perfformio’n well na bechgyn!  Yet…girls outperform boys!</vt:lpstr>
      <vt:lpstr>System Annheg? An Unfair System?</vt:lpstr>
      <vt:lpstr>Dosbarthiadau aml-rywedd/Multi-gender classrooms</vt:lpstr>
      <vt:lpstr>Strategaethau Ymarferol  Practical Strategies </vt:lpstr>
      <vt:lpstr>Llyfryddiaeth  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SJEU4004/C</dc:title>
  <dc:creator>Sarah Stewart</dc:creator>
  <cp:lastModifiedBy>Helen A Griffiths</cp:lastModifiedBy>
  <cp:revision>42</cp:revision>
  <dcterms:created xsi:type="dcterms:W3CDTF">2017-02-06T12:30:50Z</dcterms:created>
  <dcterms:modified xsi:type="dcterms:W3CDTF">2025-02-26T14:58:54Z</dcterms:modified>
</cp:coreProperties>
</file>