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2"/>
  </p:notesMasterIdLst>
  <p:handoutMasterIdLst>
    <p:handoutMasterId r:id="rId13"/>
  </p:handoutMasterIdLst>
  <p:sldIdLst>
    <p:sldId id="314" r:id="rId2"/>
    <p:sldId id="604" r:id="rId3"/>
    <p:sldId id="606" r:id="rId4"/>
    <p:sldId id="610" r:id="rId5"/>
    <p:sldId id="607" r:id="rId6"/>
    <p:sldId id="609" r:id="rId7"/>
    <p:sldId id="608" r:id="rId8"/>
    <p:sldId id="611" r:id="rId9"/>
    <p:sldId id="612" r:id="rId10"/>
    <p:sldId id="613" r:id="rId11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</p14:sldIdLst>
        </p14:section>
        <p14:section name="Untitled Section" id="{F0775640-F074-4B4C-9F63-5684BD74D745}">
          <p14:sldIdLst>
            <p14:sldId id="604"/>
            <p14:sldId id="606"/>
            <p14:sldId id="610"/>
            <p14:sldId id="607"/>
            <p14:sldId id="609"/>
            <p14:sldId id="608"/>
            <p14:sldId id="611"/>
            <p14:sldId id="612"/>
            <p14:sldId id="61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433" autoAdjust="0"/>
  </p:normalViewPr>
  <p:slideViewPr>
    <p:cSldViewPr snapToGrid="0">
      <p:cViewPr varScale="1">
        <p:scale>
          <a:sx n="74" d="100"/>
          <a:sy n="74" d="100"/>
        </p:scale>
        <p:origin x="144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Direct Memory Access (DMA)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smtClean="0"/>
          </a:p>
          <a:p>
            <a:pPr>
              <a:buFont typeface="Monotype Sorts" pitchFamily="2" charset="2"/>
              <a:buNone/>
            </a:pPr>
            <a:r>
              <a:rPr lang="en-US" altLang="en-US" sz="3200" smtClean="0"/>
              <a:t>E-mail: michael.dacey@sihe.ac.uk</a:t>
            </a:r>
          </a:p>
          <a:p>
            <a:pPr>
              <a:buFont typeface="Monotype Sorts" pitchFamily="2" charset="2"/>
              <a:buNone/>
            </a:pPr>
            <a:endParaRPr lang="en-US" altLang="en-US" sz="3200" smtClean="0"/>
          </a:p>
          <a:p>
            <a:pPr>
              <a:buFont typeface="Monotype Sorts" pitchFamily="2" charset="2"/>
              <a:buNone/>
            </a:pPr>
            <a:r>
              <a:rPr lang="en-US" altLang="en-US" sz="3200" smtClean="0"/>
              <a:t>Room: MH308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6"/>
          </a:xfrm>
        </p:spPr>
        <p:txBody>
          <a:bodyPr/>
          <a:lstStyle/>
          <a:p>
            <a:r>
              <a:rPr lang="en-GB" dirty="0" smtClean="0"/>
              <a:t>If we are using interrupts, quite a lot of the time the microprocessor is doing nothing but waiting for asynchronous events to occur</a:t>
            </a:r>
          </a:p>
          <a:p>
            <a:r>
              <a:rPr lang="en-GB" dirty="0" smtClean="0"/>
              <a:t>What if we could use this “dead” time to do something useful such as transfer data between IO devices and memory</a:t>
            </a:r>
          </a:p>
          <a:p>
            <a:r>
              <a:rPr lang="en-GB" dirty="0" smtClean="0"/>
              <a:t>A DMA controller effectively disables the microprocessor during times when the bus is idle and takes control of the system buses (sometimes known as cycle stealing)</a:t>
            </a:r>
          </a:p>
          <a:p>
            <a:r>
              <a:rPr lang="en-GB" dirty="0" smtClean="0"/>
              <a:t>There are two ways a DMA controller can achieve this:</a:t>
            </a:r>
          </a:p>
          <a:p>
            <a:pPr lvl="1"/>
            <a:r>
              <a:rPr lang="en-GB" dirty="0" smtClean="0"/>
              <a:t>Clock stretching, since every CPU is driven by an external clock signal we can stop or “stretch” the signal to temporarily stop the CPU. </a:t>
            </a:r>
          </a:p>
          <a:p>
            <a:pPr lvl="1"/>
            <a:r>
              <a:rPr lang="en-GB" dirty="0" smtClean="0"/>
              <a:t>A microprocessor can have a control signal that causes it pause</a:t>
            </a:r>
          </a:p>
          <a:p>
            <a:r>
              <a:rPr lang="en-GB" dirty="0" smtClean="0"/>
              <a:t>Both techniques require the </a:t>
            </a:r>
            <a:r>
              <a:rPr lang="en-GB" dirty="0" smtClean="0"/>
              <a:t>microprocessor </a:t>
            </a:r>
            <a:r>
              <a:rPr lang="en-GB" dirty="0" smtClean="0"/>
              <a:t>to float the external system bus signals to allow the DMA controller to drive them instead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246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52785"/>
            <a:ext cx="7029450" cy="4386040"/>
          </a:xfrm>
        </p:spPr>
        <p:txBody>
          <a:bodyPr/>
          <a:lstStyle/>
          <a:p>
            <a:r>
              <a:rPr lang="en-GB" dirty="0" smtClean="0"/>
              <a:t>Clock Stretching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Inhibit signals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347" y="1684562"/>
            <a:ext cx="8692277" cy="18704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26" y="4253645"/>
            <a:ext cx="8575686" cy="1882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55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important DMA concept to understand is that the occurrence of a DMA transfer has no impact whatsoever on the program logic or microprocessor operations – except for the fact that operations are slowed down by a number of clock periods which DMA steals.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61" y="3546293"/>
            <a:ext cx="8959705" cy="1546999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4202725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DMA Chip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7463" y="1025524"/>
            <a:ext cx="4206512" cy="4067769"/>
          </a:xfrm>
        </p:spPr>
        <p:txBody>
          <a:bodyPr/>
          <a:lstStyle/>
          <a:p>
            <a:r>
              <a:rPr lang="en-GB" dirty="0" smtClean="0"/>
              <a:t>Address Register</a:t>
            </a:r>
          </a:p>
          <a:p>
            <a:pPr lvl="1"/>
            <a:r>
              <a:rPr lang="en-GB" dirty="0" smtClean="0"/>
              <a:t>Next memory address to be accessed by read or write</a:t>
            </a:r>
          </a:p>
          <a:p>
            <a:r>
              <a:rPr lang="en-GB" dirty="0" smtClean="0"/>
              <a:t>Counter Register</a:t>
            </a:r>
          </a:p>
          <a:p>
            <a:pPr lvl="1"/>
            <a:r>
              <a:rPr lang="en-GB" dirty="0" smtClean="0"/>
              <a:t>Number of contiguous memory locations to read or written</a:t>
            </a:r>
          </a:p>
          <a:p>
            <a:r>
              <a:rPr lang="en-GB" dirty="0" smtClean="0"/>
              <a:t>Control Register</a:t>
            </a:r>
          </a:p>
          <a:p>
            <a:pPr lvl="1"/>
            <a:r>
              <a:rPr lang="en-GB" dirty="0" smtClean="0"/>
              <a:t>Direction of data flow read/write</a:t>
            </a:r>
          </a:p>
          <a:p>
            <a:pPr lvl="1"/>
            <a:r>
              <a:rPr lang="en-GB" dirty="0" smtClean="0"/>
              <a:t>Start/Stop transfer,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Status Register</a:t>
            </a:r>
          </a:p>
          <a:p>
            <a:pPr lvl="1"/>
            <a:r>
              <a:rPr lang="en-GB" dirty="0" smtClean="0"/>
              <a:t>Status of DMA operations in progress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sp>
        <p:nvSpPr>
          <p:cNvPr id="6" name="TextBox 5"/>
          <p:cNvSpPr txBox="1"/>
          <p:nvPr/>
        </p:nvSpPr>
        <p:spPr>
          <a:xfrm>
            <a:off x="4737463" y="5122749"/>
            <a:ext cx="42065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Code provides the memory address, the number of words to be transferred and sets the control register to read/write, start transfer, </a:t>
            </a:r>
            <a:r>
              <a:rPr lang="en-GB" dirty="0" err="1" smtClean="0"/>
              <a:t>etc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32" y="1017111"/>
            <a:ext cx="4201632" cy="5245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269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A0 – A15: controller has access to entire memory map so that it can transfer data to address within the RAM</a:t>
            </a:r>
          </a:p>
          <a:p>
            <a:r>
              <a:rPr lang="en-GB" dirty="0" smtClean="0"/>
              <a:t>WR and RD: bidirectional signals </a:t>
            </a:r>
          </a:p>
          <a:p>
            <a:pPr lvl="1"/>
            <a:r>
              <a:rPr lang="en-GB" dirty="0" smtClean="0"/>
              <a:t>registers in the controller must be read and written to via data lines D0 – D7 </a:t>
            </a:r>
            <a:r>
              <a:rPr lang="en-GB" dirty="0" smtClean="0">
                <a:sym typeface="Wingdings" panose="05000000000000000000" pitchFamily="2" charset="2"/>
              </a:rPr>
              <a:t> when processor has control of </a:t>
            </a:r>
            <a:r>
              <a:rPr lang="en-GB" dirty="0">
                <a:sym typeface="Wingdings" panose="05000000000000000000" pitchFamily="2" charset="2"/>
              </a:rPr>
              <a:t>system </a:t>
            </a:r>
            <a:r>
              <a:rPr lang="en-GB" dirty="0" smtClean="0">
                <a:sym typeface="Wingdings" panose="05000000000000000000" pitchFamily="2" charset="2"/>
              </a:rPr>
              <a:t>bus (also requires chip select CS)</a:t>
            </a:r>
            <a:endParaRPr lang="en-GB" dirty="0" smtClean="0"/>
          </a:p>
          <a:p>
            <a:pPr lvl="1"/>
            <a:r>
              <a:rPr lang="en-GB" dirty="0" smtClean="0"/>
              <a:t>the controller also generates these signals for the RAM so that data can be transferred to or from it </a:t>
            </a:r>
            <a:r>
              <a:rPr lang="en-GB" dirty="0" smtClean="0">
                <a:sym typeface="Wingdings" panose="05000000000000000000" pitchFamily="2" charset="2"/>
              </a:rPr>
              <a:t> when controller has control of system bus (CS not required)</a:t>
            </a:r>
            <a:endParaRPr lang="en-GB" dirty="0" smtClean="0"/>
          </a:p>
          <a:p>
            <a:r>
              <a:rPr lang="en-GB" dirty="0" smtClean="0"/>
              <a:t>DMA WR and RD: perform read or write operation on external device. The data from this device is transferred to the system data bus by the device itself.</a:t>
            </a:r>
          </a:p>
          <a:p>
            <a:r>
              <a:rPr lang="en-GB" dirty="0" smtClean="0"/>
              <a:t>INHIBIT: signals microprocessor that DMA will be using the system buses</a:t>
            </a:r>
          </a:p>
          <a:p>
            <a:r>
              <a:rPr lang="en-GB" dirty="0" smtClean="0"/>
              <a:t>DMA REQ: signal generated by external device when it has new data to transfer</a:t>
            </a:r>
          </a:p>
          <a:p>
            <a:r>
              <a:rPr lang="en-GB" dirty="0" smtClean="0"/>
              <a:t>DMA ACK: signal generated by controller to indicate that data transfer is starting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744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DMA Controller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011" y="758189"/>
            <a:ext cx="8839796" cy="4916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884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DMA Timing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71" y="732836"/>
            <a:ext cx="8177305" cy="5871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84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2191"/>
            <a:ext cx="7029450" cy="5616634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External device raises a DMA REQ pulse. DMA Controller detects pulse and asserts INHIBIT to pause processor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INHIBIT is asserted until end of DMA clock cycle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Microprocessor suspends all operations during DMA clock cycle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sym typeface="Wingdings" panose="05000000000000000000" pitchFamily="2" charset="2"/>
              </a:rPr>
              <a:t>Controller acknowledges </a:t>
            </a:r>
            <a:r>
              <a:rPr lang="en-GB" dirty="0">
                <a:sym typeface="Wingdings" panose="05000000000000000000" pitchFamily="2" charset="2"/>
              </a:rPr>
              <a:t>the DMA request to the external device by asserting </a:t>
            </a:r>
            <a:r>
              <a:rPr lang="en-GB" dirty="0" smtClean="0">
                <a:sym typeface="Wingdings" panose="05000000000000000000" pitchFamily="2" charset="2"/>
              </a:rPr>
              <a:t>DMA ACK.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sym typeface="Wingdings" panose="05000000000000000000" pitchFamily="2" charset="2"/>
              </a:rPr>
              <a:t>Controller generates memory address where data should be written to in RAM</a:t>
            </a:r>
          </a:p>
          <a:p>
            <a:pPr marL="857250" lvl="1" indent="-457200"/>
            <a:r>
              <a:rPr lang="en-GB" dirty="0"/>
              <a:t>Controller now mimics the processor performing a read or a write </a:t>
            </a:r>
            <a:r>
              <a:rPr lang="en-GB" dirty="0">
                <a:sym typeface="Wingdings" panose="05000000000000000000" pitchFamily="2" charset="2"/>
              </a:rPr>
              <a:t> our example is a write </a:t>
            </a:r>
            <a:r>
              <a:rPr lang="en-GB" dirty="0" smtClean="0">
                <a:sym typeface="Wingdings" panose="05000000000000000000" pitchFamily="2" charset="2"/>
              </a:rPr>
              <a:t>operation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ym typeface="Wingdings" panose="05000000000000000000" pitchFamily="2" charset="2"/>
              </a:rPr>
              <a:t>Controller generates </a:t>
            </a:r>
            <a:r>
              <a:rPr lang="en-GB" dirty="0" smtClean="0">
                <a:sym typeface="Wingdings" panose="05000000000000000000" pitchFamily="2" charset="2"/>
              </a:rPr>
              <a:t>WR write signal to memory because we are storing values read from the external device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ym typeface="Wingdings" panose="05000000000000000000" pitchFamily="2" charset="2"/>
              </a:rPr>
              <a:t>Controller generates </a:t>
            </a:r>
            <a:r>
              <a:rPr lang="en-GB" dirty="0" smtClean="0">
                <a:sym typeface="Wingdings" panose="05000000000000000000" pitchFamily="2" charset="2"/>
              </a:rPr>
              <a:t>a DMA RD signal because we are </a:t>
            </a:r>
            <a:r>
              <a:rPr lang="en-GB" b="1" dirty="0" smtClean="0">
                <a:sym typeface="Wingdings" panose="05000000000000000000" pitchFamily="2" charset="2"/>
              </a:rPr>
              <a:t>reading</a:t>
            </a:r>
            <a:r>
              <a:rPr lang="en-GB" dirty="0" smtClean="0">
                <a:sym typeface="Wingdings" panose="05000000000000000000" pitchFamily="2" charset="2"/>
              </a:rPr>
              <a:t> data from the external device to </a:t>
            </a:r>
            <a:r>
              <a:rPr lang="en-GB" b="1" dirty="0" smtClean="0">
                <a:sym typeface="Wingdings" panose="05000000000000000000" pitchFamily="2" charset="2"/>
              </a:rPr>
              <a:t>write </a:t>
            </a:r>
            <a:r>
              <a:rPr lang="en-GB" dirty="0" smtClean="0">
                <a:sym typeface="Wingdings" panose="05000000000000000000" pitchFamily="2" charset="2"/>
              </a:rPr>
              <a:t>to memory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219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pPr marL="457200" indent="-457200">
              <a:buFont typeface="+mj-lt"/>
              <a:buAutoNum type="arabicPeriod" startAt="8"/>
            </a:pPr>
            <a:r>
              <a:rPr lang="en-GB" dirty="0"/>
              <a:t>The combination of </a:t>
            </a:r>
            <a:r>
              <a:rPr lang="en-GB" dirty="0" smtClean="0"/>
              <a:t>DM ACK </a:t>
            </a:r>
            <a:r>
              <a:rPr lang="en-GB" dirty="0"/>
              <a:t>and </a:t>
            </a:r>
            <a:r>
              <a:rPr lang="en-GB" dirty="0" smtClean="0"/>
              <a:t>DMA RD </a:t>
            </a:r>
            <a:r>
              <a:rPr lang="en-GB" dirty="0"/>
              <a:t>causes the external device to place its data on the data lines (DO-D7)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GB" dirty="0" smtClean="0"/>
              <a:t>NOT SHOWN: The memory address cause the RAM to be selected through the chip select logic.</a:t>
            </a:r>
          </a:p>
          <a:p>
            <a:pPr marL="857250" lvl="1" indent="-457200"/>
            <a:r>
              <a:rPr lang="en-GB" dirty="0" smtClean="0"/>
              <a:t>To the RAM it looks like a normal data write operation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GB" dirty="0"/>
              <a:t>NOT SHOWN: </a:t>
            </a:r>
            <a:r>
              <a:rPr lang="en-GB" dirty="0" smtClean="0"/>
              <a:t>The DMA controller decrements the Count register and increments the address register to next location in memory</a:t>
            </a:r>
          </a:p>
          <a:p>
            <a:pPr marL="857250" lvl="1" indent="-457200"/>
            <a:r>
              <a:rPr lang="en-GB" dirty="0" smtClean="0"/>
              <a:t>When the count reaches zero and IREQ is made to inform processor transfer has been completed</a:t>
            </a:r>
          </a:p>
          <a:p>
            <a:pPr marL="857250" lvl="1" indent="-457200"/>
            <a:r>
              <a:rPr lang="en-GB" dirty="0" smtClean="0"/>
              <a:t>Alternatively controller may just reload address and counter registers to restart again to allow operations to proceed endlessly </a:t>
            </a:r>
            <a:r>
              <a:rPr lang="en-GB" dirty="0" smtClean="0">
                <a:sym typeface="Wingdings" panose="05000000000000000000" pitchFamily="2" charset="2"/>
              </a:rPr>
              <a:t> depends on controller</a:t>
            </a:r>
            <a:endParaRPr lang="en-GB" dirty="0" smtClean="0"/>
          </a:p>
          <a:p>
            <a:pPr marL="457200" indent="-457200">
              <a:buFont typeface="+mj-lt"/>
              <a:buAutoNum type="arabicPeriod" startAt="8"/>
            </a:pPr>
            <a:r>
              <a:rPr lang="en-GB" dirty="0" smtClean="0"/>
              <a:t>Rising edge of DMA clock cycle terminates the DMA write operation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574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10973</TotalTime>
  <Words>694</Words>
  <Application>Microsoft Office PowerPoint</Application>
  <PresentationFormat>On-screen Show (4:3)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Direct Memory Access (DMA)</vt:lpstr>
      <vt:lpstr>DMA</vt:lpstr>
      <vt:lpstr>PowerPoint Presentation</vt:lpstr>
      <vt:lpstr>PowerPoint Presentation</vt:lpstr>
      <vt:lpstr>DMA Chip</vt:lpstr>
      <vt:lpstr>PowerPoint Presentation</vt:lpstr>
      <vt:lpstr>DMA Controller</vt:lpstr>
      <vt:lpstr>DMA Timing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123</cp:revision>
  <cp:lastPrinted>2001-06-14T13:58:17Z</cp:lastPrinted>
  <dcterms:created xsi:type="dcterms:W3CDTF">1999-06-25T18:38:26Z</dcterms:created>
  <dcterms:modified xsi:type="dcterms:W3CDTF">2017-01-25T11:02:36Z</dcterms:modified>
</cp:coreProperties>
</file>