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embeddedFontLst>
    <p:embeddedFont>
      <p:font typeface="Maven Pro" charset="0"/>
      <p:regular r:id="rId18"/>
      <p:bold r:id="rId19"/>
    </p:embeddedFont>
    <p:embeddedFont>
      <p:font typeface="Nunito" charset="0"/>
      <p:regular r:id="rId20"/>
      <p:bold r:id="rId21"/>
      <p:italic r:id="rId22"/>
      <p:boldItalic r:id="rId23"/>
    </p:embeddedFont>
    <p:embeddedFont>
      <p:font typeface="Algerian" pitchFamily="82"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160">
          <p15:clr>
            <a:srgbClr val="000000"/>
          </p15:clr>
        </p15:guide>
        <p15:guide id="2" pos="288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jakrWQkpAHIVC1JczwU9Pkoaeqsg=="/>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66" d="100"/>
          <a:sy n="66" d="100"/>
        </p:scale>
        <p:origin x="-150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98398cf454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98398cf45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g198398cf454_0_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7" name="Google Shape;287;g198398cf45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198398cf454_0_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198398cf454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a:t>The presentation aims at providing an overview on the importance of employee engagement within the hotel industry. An employee's engagement is the most important part in the hotel industry. In the hotel industry it is the employee that interacts with the guest. Employees can either satisfy the customer or make them unsatisfied. The presentation will provide a definition of employee engagement and an engagement theoretical model. The importance of employee engagement in the success of the hotel will be discussed. Best practices to engage employees from the hotel industry will also be discussed.   </a:t>
            </a:r>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198398cf454_0_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198398cf454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Employee engagement could be understood as the concept of the employees and their level of dedication in their job (Bakker and Albrecht, 2018). Employee engagement is the level to which the employees are investing their cognitive, energies, as well as </a:t>
            </a:r>
            <a:r>
              <a:rPr lang="en-US" dirty="0" err="1"/>
              <a:t>behaviour</a:t>
            </a:r>
            <a:r>
              <a:rPr lang="en-US" dirty="0"/>
              <a:t> in the organisation. It implies the level of employee contribution within the firm. Employees who are engaged are more enthusiastic about their job. They perform the work whole heartedly and are happy as well as satisfied. They generate great outcomes for the company they work in. </a:t>
            </a:r>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98398cf454_0_4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98398cf454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Employees are the ones who make a company’s impression and its impact on consumers. Hence, their contribution greatly matters in the organisation. In order to be an efficient employee it is important to be engaged in the company by solely giving your best (Contreras </a:t>
            </a:r>
            <a:r>
              <a:rPr lang="en-US" i="1" dirty="0">
                <a:solidFill>
                  <a:schemeClr val="dk1"/>
                </a:solidFill>
              </a:rPr>
              <a:t>et al., </a:t>
            </a:r>
            <a:r>
              <a:rPr lang="en-US" dirty="0">
                <a:solidFill>
                  <a:schemeClr val="dk1"/>
                </a:solidFill>
              </a:rPr>
              <a:t>2020). The performance of the employee is most important. It is important to meet the needs of the customer through one’s dedication. This is the way to be committed to the organisation and make it profitable. Employee engagement is the dedication of the employee towards its work. It implies how passionate an employee is towards their job. An engaged employee is quite compassionate towards their job.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198398cf454_0_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198398cf454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The Deloitte model is one of the engagement models for the employees (Rawat and Dadas, 2019). The aspect of Deloitte employee engagement model is to make the workplace irresistible for the employees. This model aims at making the employees work every day. As per this model the main aspect is the culture which makes the workplace a positive place to work in. There are five core elements to the culture.  The next is Hands-on management; in this the management set clear as well as transparent goals.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198398cf454_0_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198398cf454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The first is meaningful work; it includes small empowered teams as well as cultural hires. The objective which the manager set for the employee should be simple and achievable (Oktanofa </a:t>
            </a:r>
            <a:r>
              <a:rPr lang="en-US" i="1" dirty="0">
                <a:solidFill>
                  <a:schemeClr val="dk1"/>
                </a:solidFill>
              </a:rPr>
              <a:t>et al., </a:t>
            </a:r>
            <a:r>
              <a:rPr lang="en-US" dirty="0">
                <a:solidFill>
                  <a:schemeClr val="dk1"/>
                </a:solidFill>
              </a:rPr>
              <a:t>2022). Furthermore the managers who work along with their employees and offer regular feedback will be seeing improvement in the employee engagement. Positive work environment is another element in the Deloitte model of engagement. A flexible work environment will enhance employee engagement in the workplace. Culture recognition in order to foster culture for progression and accomplishments is important (Benson </a:t>
            </a:r>
            <a:r>
              <a:rPr lang="en-US" i="1" dirty="0">
                <a:solidFill>
                  <a:schemeClr val="dk1"/>
                </a:solidFill>
              </a:rPr>
              <a:t>et al., </a:t>
            </a:r>
            <a:r>
              <a:rPr lang="en-US" dirty="0">
                <a:solidFill>
                  <a:schemeClr val="dk1"/>
                </a:solidFill>
              </a:rPr>
              <a:t>2020).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198398cf454_0_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198398cf454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solidFill>
                  <a:schemeClr val="dk1"/>
                </a:solidFill>
              </a:rPr>
              <a:t>Employee engagement contributes to the motivation in the organisation. Employee engagement enhances the productivity of the organisation. Employee engagement increases the profitability of the organisation. Engagement lets the company prosper through putting employees firstly which gives the benefit through providing the customer best service (Blasco </a:t>
            </a:r>
            <a:r>
              <a:rPr lang="en-US" i="1" dirty="0">
                <a:solidFill>
                  <a:schemeClr val="dk1"/>
                </a:solidFill>
              </a:rPr>
              <a:t>et al., </a:t>
            </a:r>
            <a:r>
              <a:rPr lang="en-US" dirty="0">
                <a:solidFill>
                  <a:schemeClr val="dk1"/>
                </a:solidFill>
              </a:rPr>
              <a:t>2020). Employment engagement creates a better work culture. It is effective in reducing employee turnover.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198398cf454_0_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198398cf454_0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Employee engagement increases the productivity of the organisation. When the employee engagement is more it builds the work culture which is better. Customer relation is enhanced with the help of efficient employee engagement. It greatly impacts the profit of the company. The most important aspect of employee engagement is the satisfaction of the customer in the hotel industry. Employees interact with the customers and give them the best service in the hotel to make the customer loyal and satisfied (Agyeiwaah and Dayour, 2021).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98398cf454_0_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98398cf454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198398cf454_0_1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198398cf454_0_1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It is important for the hotel company to ensure that the employees understand what they are doing. Through providing them the much required training can enhance employee engagement (Al-</a:t>
            </a:r>
            <a:r>
              <a:rPr lang="en-US" sz="1200" dirty="0" err="1">
                <a:solidFill>
                  <a:schemeClr val="dk1"/>
                </a:solidFill>
                <a:latin typeface="Times New Roman"/>
                <a:ea typeface="Times New Roman"/>
                <a:cs typeface="Times New Roman"/>
                <a:sym typeface="Times New Roman"/>
              </a:rPr>
              <a:t>dalameh</a:t>
            </a:r>
            <a:r>
              <a:rPr lang="en-US" sz="1200" dirty="0">
                <a:solidFill>
                  <a:schemeClr val="dk1"/>
                </a:solidFill>
                <a:latin typeface="Times New Roman"/>
                <a:ea typeface="Times New Roman"/>
                <a:cs typeface="Times New Roman"/>
                <a:sym typeface="Times New Roman"/>
              </a:rPr>
              <a:t> </a:t>
            </a:r>
            <a:r>
              <a:rPr lang="en-US" sz="1200" i="1" dirty="0">
                <a:solidFill>
                  <a:schemeClr val="dk1"/>
                </a:solidFill>
                <a:latin typeface="Times New Roman"/>
                <a:ea typeface="Times New Roman"/>
                <a:cs typeface="Times New Roman"/>
                <a:sym typeface="Times New Roman"/>
              </a:rPr>
              <a:t>et al., </a:t>
            </a:r>
            <a:r>
              <a:rPr lang="en-US" sz="1200" dirty="0">
                <a:solidFill>
                  <a:schemeClr val="dk1"/>
                </a:solidFill>
                <a:latin typeface="Times New Roman"/>
                <a:ea typeface="Times New Roman"/>
                <a:cs typeface="Times New Roman"/>
                <a:sym typeface="Times New Roman"/>
              </a:rPr>
              <a:t>2018). In order to make the employee engaged in the organisation it is important to educate them about the requirements of the job. Letting the employee know how the organisation is doing. Letting them know that their action can affect the company greatly can enhance employee engagement. Letting them know that the success of the organisation is in the hand of employee enhanced employee engagement.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198398cf454_0_1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198398cf454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Offering them perk and incentive for best performance is also a motivating factor for employees.  Allowing them to grow as well as providing them with the opportunity will help. It is important to provide them with encouragement and appreciation for their work. Encouraging teamwork will help in enhancing employee engagement (Nikolova </a:t>
            </a:r>
            <a:r>
              <a:rPr lang="en-US" sz="1200" i="1" dirty="0">
                <a:solidFill>
                  <a:schemeClr val="dk1"/>
                </a:solidFill>
                <a:latin typeface="Times New Roman"/>
                <a:ea typeface="Times New Roman"/>
                <a:cs typeface="Times New Roman"/>
                <a:sym typeface="Times New Roman"/>
              </a:rPr>
              <a:t>et al., </a:t>
            </a:r>
            <a:r>
              <a:rPr lang="en-US" sz="1200" dirty="0">
                <a:solidFill>
                  <a:schemeClr val="dk1"/>
                </a:solidFill>
                <a:latin typeface="Times New Roman"/>
                <a:ea typeface="Times New Roman"/>
                <a:cs typeface="Times New Roman"/>
                <a:sym typeface="Times New Roman"/>
              </a:rPr>
              <a:t>2019). Providing the employee with feedback and helping them overcome the challenge is a practice to engage employees. Motivating the employee with bonus and extra pay will help in enhancing employee engagement. Lastly, encouraging personal development will also assist them in being efficient in the workplace (</a:t>
            </a:r>
            <a:r>
              <a:rPr lang="en-US" sz="1200" dirty="0" err="1">
                <a:solidFill>
                  <a:schemeClr val="dk1"/>
                </a:solidFill>
                <a:latin typeface="Times New Roman"/>
                <a:ea typeface="Times New Roman"/>
                <a:cs typeface="Times New Roman"/>
                <a:sym typeface="Times New Roman"/>
              </a:rPr>
              <a:t>Labrague</a:t>
            </a:r>
            <a:r>
              <a:rPr lang="en-US" sz="1200" dirty="0">
                <a:solidFill>
                  <a:schemeClr val="dk1"/>
                </a:solidFill>
                <a:latin typeface="Times New Roman"/>
                <a:ea typeface="Times New Roman"/>
                <a:cs typeface="Times New Roman"/>
                <a:sym typeface="Times New Roman"/>
              </a:rPr>
              <a:t> and De Los Santos, 2020). These aspects are important for engaging the employee in the workplace.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198398cf454_0_13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198398cf454_0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a:solidFill>
                  <a:schemeClr val="dk1"/>
                </a:solidFill>
                <a:latin typeface="Times New Roman"/>
                <a:ea typeface="Times New Roman"/>
                <a:cs typeface="Times New Roman"/>
                <a:sym typeface="Times New Roman"/>
              </a:rPr>
              <a:t>The presentation has analysed how important is employee engagement for the hotel industry. In the presentation the meaning of employee engagement has been defined. The theoretical model of engagement has been discussed which is the Deloitte model of engagement.  The importance of employee engagement has been discussed in the presentation. It was ascertained that training will help the employees in engaging in the hotel industry. Lastly, the practices to engage employees have been discussed</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198398cf454_0_14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198398cf454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g198398cf454_0_280"/>
          <p:cNvGrpSpPr/>
          <p:nvPr/>
        </p:nvGrpSpPr>
        <p:grpSpPr>
          <a:xfrm>
            <a:off x="7343003" y="4546120"/>
            <a:ext cx="1691422" cy="2310006"/>
            <a:chOff x="7343003" y="3409675"/>
            <a:chExt cx="1691422" cy="1732548"/>
          </a:xfrm>
        </p:grpSpPr>
        <p:grpSp>
          <p:nvGrpSpPr>
            <p:cNvPr id="11" name="Google Shape;11;g198398cf454_0_280"/>
            <p:cNvGrpSpPr/>
            <p:nvPr/>
          </p:nvGrpSpPr>
          <p:grpSpPr>
            <a:xfrm>
              <a:off x="7343003" y="4453711"/>
              <a:ext cx="316800" cy="688513"/>
              <a:chOff x="7343003" y="4453711"/>
              <a:chExt cx="316800" cy="688513"/>
            </a:xfrm>
          </p:grpSpPr>
          <p:sp>
            <p:nvSpPr>
              <p:cNvPr id="12" name="Google Shape;12;g198398cf454_0_280"/>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g198398cf454_0_280"/>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g198398cf454_0_280"/>
            <p:cNvGrpSpPr/>
            <p:nvPr/>
          </p:nvGrpSpPr>
          <p:grpSpPr>
            <a:xfrm>
              <a:off x="7801210" y="4105700"/>
              <a:ext cx="316800" cy="1036523"/>
              <a:chOff x="7801210" y="4105700"/>
              <a:chExt cx="316800" cy="1036523"/>
            </a:xfrm>
          </p:grpSpPr>
          <p:sp>
            <p:nvSpPr>
              <p:cNvPr id="15" name="Google Shape;15;g198398cf454_0_280"/>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g198398cf454_0_280"/>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g198398cf454_0_280"/>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g198398cf454_0_280"/>
            <p:cNvGrpSpPr/>
            <p:nvPr/>
          </p:nvGrpSpPr>
          <p:grpSpPr>
            <a:xfrm>
              <a:off x="8259418" y="3757688"/>
              <a:ext cx="316800" cy="1384535"/>
              <a:chOff x="8259418" y="3757688"/>
              <a:chExt cx="316800" cy="1384535"/>
            </a:xfrm>
          </p:grpSpPr>
          <p:sp>
            <p:nvSpPr>
              <p:cNvPr id="19" name="Google Shape;19;g198398cf454_0_280"/>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g198398cf454_0_280"/>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g198398cf454_0_280"/>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g198398cf454_0_280"/>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g198398cf454_0_280"/>
            <p:cNvGrpSpPr/>
            <p:nvPr/>
          </p:nvGrpSpPr>
          <p:grpSpPr>
            <a:xfrm>
              <a:off x="8717625" y="3409675"/>
              <a:ext cx="316800" cy="1732548"/>
              <a:chOff x="8717625" y="3409675"/>
              <a:chExt cx="316800" cy="1732548"/>
            </a:xfrm>
          </p:grpSpPr>
          <p:sp>
            <p:nvSpPr>
              <p:cNvPr id="24" name="Google Shape;24;g198398cf454_0_280"/>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g198398cf454_0_280"/>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g198398cf454_0_280"/>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g198398cf454_0_280"/>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g198398cf454_0_280"/>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g198398cf454_0_280"/>
          <p:cNvGrpSpPr/>
          <p:nvPr/>
        </p:nvGrpSpPr>
        <p:grpSpPr>
          <a:xfrm>
            <a:off x="5043503" y="0"/>
            <a:ext cx="3814072" cy="5118675"/>
            <a:chOff x="5043503" y="0"/>
            <a:chExt cx="3814072" cy="3839102"/>
          </a:xfrm>
        </p:grpSpPr>
        <p:sp>
          <p:nvSpPr>
            <p:cNvPr id="30" name="Google Shape;30;g198398cf454_0_280"/>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g198398cf454_0_280"/>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g198398cf454_0_280"/>
            <p:cNvGrpSpPr/>
            <p:nvPr/>
          </p:nvGrpSpPr>
          <p:grpSpPr>
            <a:xfrm>
              <a:off x="7647812" y="2704283"/>
              <a:ext cx="635219" cy="635219"/>
              <a:chOff x="6725724" y="2701260"/>
              <a:chExt cx="1208101" cy="1208100"/>
            </a:xfrm>
          </p:grpSpPr>
          <p:sp>
            <p:nvSpPr>
              <p:cNvPr id="33" name="Google Shape;33;g198398cf454_0_280"/>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g198398cf454_0_280"/>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g198398cf454_0_280"/>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g198398cf454_0_280"/>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g198398cf454_0_280"/>
            <p:cNvGrpSpPr/>
            <p:nvPr/>
          </p:nvGrpSpPr>
          <p:grpSpPr>
            <a:xfrm>
              <a:off x="7952720" y="179238"/>
              <a:ext cx="873165" cy="873003"/>
              <a:chOff x="7754428" y="208725"/>
              <a:chExt cx="541800" cy="541800"/>
            </a:xfrm>
          </p:grpSpPr>
          <p:sp>
            <p:nvSpPr>
              <p:cNvPr id="38" name="Google Shape;38;g198398cf454_0_280"/>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g198398cf454_0_280"/>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g198398cf454_0_280"/>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g198398cf454_0_280"/>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g198398cf454_0_280"/>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g198398cf454_0_280"/>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g198398cf454_0_280"/>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g198398cf454_0_280"/>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g198398cf454_0_280"/>
          <p:cNvSpPr txBox="1">
            <a:spLocks noGrp="1"/>
          </p:cNvSpPr>
          <p:nvPr>
            <p:ph type="ctrTitle"/>
          </p:nvPr>
        </p:nvSpPr>
        <p:spPr>
          <a:xfrm>
            <a:off x="824000" y="2151750"/>
            <a:ext cx="4255500" cy="24972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g198398cf454_0_280"/>
          <p:cNvSpPr txBox="1">
            <a:spLocks noGrp="1"/>
          </p:cNvSpPr>
          <p:nvPr>
            <p:ph type="subTitle" idx="1"/>
          </p:nvPr>
        </p:nvSpPr>
        <p:spPr>
          <a:xfrm>
            <a:off x="824000" y="4795067"/>
            <a:ext cx="4255500" cy="927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g198398cf454_0_280"/>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g198398cf454_0_320"/>
          <p:cNvGrpSpPr/>
          <p:nvPr/>
        </p:nvGrpSpPr>
        <p:grpSpPr>
          <a:xfrm>
            <a:off x="146769" y="4541"/>
            <a:ext cx="1233215" cy="1846001"/>
            <a:chOff x="146769" y="3406"/>
            <a:chExt cx="1233215" cy="1384535"/>
          </a:xfrm>
        </p:grpSpPr>
        <p:grpSp>
          <p:nvGrpSpPr>
            <p:cNvPr id="51" name="Google Shape;51;g198398cf454_0_320"/>
            <p:cNvGrpSpPr/>
            <p:nvPr/>
          </p:nvGrpSpPr>
          <p:grpSpPr>
            <a:xfrm>
              <a:off x="1063183" y="3406"/>
              <a:ext cx="316800" cy="688513"/>
              <a:chOff x="1063183" y="3406"/>
              <a:chExt cx="316800" cy="688513"/>
            </a:xfrm>
          </p:grpSpPr>
          <p:sp>
            <p:nvSpPr>
              <p:cNvPr id="52" name="Google Shape;52;g198398cf454_0_320"/>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g198398cf454_0_320"/>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g198398cf454_0_320"/>
            <p:cNvGrpSpPr/>
            <p:nvPr/>
          </p:nvGrpSpPr>
          <p:grpSpPr>
            <a:xfrm>
              <a:off x="604976" y="3406"/>
              <a:ext cx="316800" cy="1036524"/>
              <a:chOff x="604976" y="3406"/>
              <a:chExt cx="316800" cy="1036524"/>
            </a:xfrm>
          </p:grpSpPr>
          <p:sp>
            <p:nvSpPr>
              <p:cNvPr id="55" name="Google Shape;55;g198398cf454_0_320"/>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g198398cf454_0_320"/>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g198398cf454_0_320"/>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g198398cf454_0_320"/>
            <p:cNvGrpSpPr/>
            <p:nvPr/>
          </p:nvGrpSpPr>
          <p:grpSpPr>
            <a:xfrm>
              <a:off x="146769" y="3406"/>
              <a:ext cx="316800" cy="1384535"/>
              <a:chOff x="146769" y="3406"/>
              <a:chExt cx="316800" cy="1384535"/>
            </a:xfrm>
          </p:grpSpPr>
          <p:sp>
            <p:nvSpPr>
              <p:cNvPr id="59" name="Google Shape;59;g198398cf454_0_320"/>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g198398cf454_0_320"/>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g198398cf454_0_320"/>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g198398cf454_0_320"/>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g198398cf454_0_320"/>
          <p:cNvGrpSpPr/>
          <p:nvPr/>
        </p:nvGrpSpPr>
        <p:grpSpPr>
          <a:xfrm>
            <a:off x="6775084" y="3871914"/>
            <a:ext cx="2186148" cy="2985925"/>
            <a:chOff x="6775084" y="2904008"/>
            <a:chExt cx="2186148" cy="2239500"/>
          </a:xfrm>
        </p:grpSpPr>
        <p:grpSp>
          <p:nvGrpSpPr>
            <p:cNvPr id="64" name="Google Shape;64;g198398cf454_0_320"/>
            <p:cNvGrpSpPr/>
            <p:nvPr/>
          </p:nvGrpSpPr>
          <p:grpSpPr>
            <a:xfrm>
              <a:off x="6775084" y="4253708"/>
              <a:ext cx="409500" cy="889800"/>
              <a:chOff x="6775084" y="4253708"/>
              <a:chExt cx="409500" cy="889800"/>
            </a:xfrm>
          </p:grpSpPr>
          <p:sp>
            <p:nvSpPr>
              <p:cNvPr id="65" name="Google Shape;65;g198398cf454_0_320"/>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g198398cf454_0_320"/>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g198398cf454_0_320"/>
            <p:cNvGrpSpPr/>
            <p:nvPr/>
          </p:nvGrpSpPr>
          <p:grpSpPr>
            <a:xfrm>
              <a:off x="7367299" y="3804008"/>
              <a:ext cx="409500" cy="1339500"/>
              <a:chOff x="7367299" y="3804008"/>
              <a:chExt cx="409500" cy="1339500"/>
            </a:xfrm>
          </p:grpSpPr>
          <p:sp>
            <p:nvSpPr>
              <p:cNvPr id="68" name="Google Shape;68;g198398cf454_0_320"/>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g198398cf454_0_320"/>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g198398cf454_0_320"/>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g198398cf454_0_320"/>
            <p:cNvGrpSpPr/>
            <p:nvPr/>
          </p:nvGrpSpPr>
          <p:grpSpPr>
            <a:xfrm>
              <a:off x="7959516" y="3354008"/>
              <a:ext cx="409500" cy="1789500"/>
              <a:chOff x="7959516" y="3354008"/>
              <a:chExt cx="409500" cy="1789500"/>
            </a:xfrm>
          </p:grpSpPr>
          <p:sp>
            <p:nvSpPr>
              <p:cNvPr id="72" name="Google Shape;72;g198398cf454_0_320"/>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g198398cf454_0_320"/>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g198398cf454_0_320"/>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g198398cf454_0_320"/>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g198398cf454_0_320"/>
            <p:cNvGrpSpPr/>
            <p:nvPr/>
          </p:nvGrpSpPr>
          <p:grpSpPr>
            <a:xfrm>
              <a:off x="8551731" y="2904008"/>
              <a:ext cx="409500" cy="2239500"/>
              <a:chOff x="8551731" y="2904008"/>
              <a:chExt cx="409500" cy="2239500"/>
            </a:xfrm>
          </p:grpSpPr>
          <p:sp>
            <p:nvSpPr>
              <p:cNvPr id="77" name="Google Shape;77;g198398cf454_0_320"/>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g198398cf454_0_320"/>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g198398cf454_0_320"/>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g198398cf454_0_320"/>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g198398cf454_0_320"/>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g198398cf454_0_320"/>
          <p:cNvSpPr txBox="1">
            <a:spLocks noGrp="1"/>
          </p:cNvSpPr>
          <p:nvPr>
            <p:ph type="title"/>
          </p:nvPr>
        </p:nvSpPr>
        <p:spPr>
          <a:xfrm>
            <a:off x="824000" y="2151767"/>
            <a:ext cx="5857800" cy="24972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g198398cf454_0_320"/>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g198398cf454_0_355"/>
          <p:cNvGrpSpPr/>
          <p:nvPr/>
        </p:nvGrpSpPr>
        <p:grpSpPr>
          <a:xfrm>
            <a:off x="625966" y="399168"/>
            <a:ext cx="999312" cy="1332416"/>
            <a:chOff x="348199" y="179450"/>
            <a:chExt cx="1116300" cy="1116300"/>
          </a:xfrm>
        </p:grpSpPr>
        <p:sp>
          <p:nvSpPr>
            <p:cNvPr id="86" name="Google Shape;86;g198398cf454_0_35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g198398cf454_0_35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g198398cf454_0_355"/>
          <p:cNvSpPr txBox="1">
            <a:spLocks noGrp="1"/>
          </p:cNvSpPr>
          <p:nvPr>
            <p:ph type="title"/>
          </p:nvPr>
        </p:nvSpPr>
        <p:spPr>
          <a:xfrm>
            <a:off x="1303800" y="798100"/>
            <a:ext cx="7030500" cy="1332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g198398cf454_0_355"/>
          <p:cNvSpPr txBox="1">
            <a:spLocks noGrp="1"/>
          </p:cNvSpPr>
          <p:nvPr>
            <p:ph type="body" idx="1"/>
          </p:nvPr>
        </p:nvSpPr>
        <p:spPr>
          <a:xfrm>
            <a:off x="1303800" y="2653400"/>
            <a:ext cx="7030500" cy="3388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g198398cf454_0_355"/>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g198398cf454_0_362"/>
          <p:cNvGrpSpPr/>
          <p:nvPr/>
        </p:nvGrpSpPr>
        <p:grpSpPr>
          <a:xfrm>
            <a:off x="625966" y="399168"/>
            <a:ext cx="999312" cy="1332416"/>
            <a:chOff x="348199" y="179450"/>
            <a:chExt cx="1116300" cy="1116300"/>
          </a:xfrm>
        </p:grpSpPr>
        <p:sp>
          <p:nvSpPr>
            <p:cNvPr id="93" name="Google Shape;93;g198398cf454_0_362"/>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g198398cf454_0_362"/>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g198398cf454_0_362"/>
          <p:cNvSpPr txBox="1">
            <a:spLocks noGrp="1"/>
          </p:cNvSpPr>
          <p:nvPr>
            <p:ph type="title"/>
          </p:nvPr>
        </p:nvSpPr>
        <p:spPr>
          <a:xfrm>
            <a:off x="1303800" y="798100"/>
            <a:ext cx="7030500" cy="1332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g198398cf454_0_362"/>
          <p:cNvSpPr txBox="1">
            <a:spLocks noGrp="1"/>
          </p:cNvSpPr>
          <p:nvPr>
            <p:ph type="body" idx="1"/>
          </p:nvPr>
        </p:nvSpPr>
        <p:spPr>
          <a:xfrm>
            <a:off x="1303800" y="2653400"/>
            <a:ext cx="3430500" cy="3388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g198398cf454_0_362"/>
          <p:cNvSpPr txBox="1">
            <a:spLocks noGrp="1"/>
          </p:cNvSpPr>
          <p:nvPr>
            <p:ph type="body" idx="2"/>
          </p:nvPr>
        </p:nvSpPr>
        <p:spPr>
          <a:xfrm>
            <a:off x="4903650" y="2653400"/>
            <a:ext cx="3430500" cy="3388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g198398cf454_0_362"/>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g198398cf454_0_370"/>
          <p:cNvGrpSpPr/>
          <p:nvPr/>
        </p:nvGrpSpPr>
        <p:grpSpPr>
          <a:xfrm>
            <a:off x="625966" y="399168"/>
            <a:ext cx="999312" cy="1332416"/>
            <a:chOff x="348199" y="179450"/>
            <a:chExt cx="1116300" cy="1116300"/>
          </a:xfrm>
        </p:grpSpPr>
        <p:sp>
          <p:nvSpPr>
            <p:cNvPr id="101" name="Google Shape;101;g198398cf454_0_37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g198398cf454_0_37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g198398cf454_0_370"/>
          <p:cNvSpPr txBox="1">
            <a:spLocks noGrp="1"/>
          </p:cNvSpPr>
          <p:nvPr>
            <p:ph type="title"/>
          </p:nvPr>
        </p:nvSpPr>
        <p:spPr>
          <a:xfrm>
            <a:off x="1303800" y="798100"/>
            <a:ext cx="7030500" cy="1332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g198398cf454_0_370"/>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g198398cf454_0_376"/>
          <p:cNvGrpSpPr/>
          <p:nvPr/>
        </p:nvGrpSpPr>
        <p:grpSpPr>
          <a:xfrm>
            <a:off x="625966" y="399168"/>
            <a:ext cx="999312" cy="1332416"/>
            <a:chOff x="348199" y="179450"/>
            <a:chExt cx="1116300" cy="1116300"/>
          </a:xfrm>
        </p:grpSpPr>
        <p:sp>
          <p:nvSpPr>
            <p:cNvPr id="107" name="Google Shape;107;g198398cf454_0_37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g198398cf454_0_37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g198398cf454_0_376"/>
          <p:cNvSpPr txBox="1">
            <a:spLocks noGrp="1"/>
          </p:cNvSpPr>
          <p:nvPr>
            <p:ph type="title"/>
          </p:nvPr>
        </p:nvSpPr>
        <p:spPr>
          <a:xfrm>
            <a:off x="1303800" y="798100"/>
            <a:ext cx="3312000" cy="21201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g198398cf454_0_376"/>
          <p:cNvSpPr txBox="1">
            <a:spLocks noGrp="1"/>
          </p:cNvSpPr>
          <p:nvPr>
            <p:ph type="body" idx="1"/>
          </p:nvPr>
        </p:nvSpPr>
        <p:spPr>
          <a:xfrm>
            <a:off x="1303800" y="3079567"/>
            <a:ext cx="3312000" cy="2962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g198398cf454_0_376"/>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g198398cf454_0_383"/>
          <p:cNvGrpSpPr/>
          <p:nvPr/>
        </p:nvGrpSpPr>
        <p:grpSpPr>
          <a:xfrm>
            <a:off x="6866714" y="1742"/>
            <a:ext cx="2267451" cy="3468833"/>
            <a:chOff x="6790514" y="1306"/>
            <a:chExt cx="2267451" cy="2601690"/>
          </a:xfrm>
        </p:grpSpPr>
        <p:grpSp>
          <p:nvGrpSpPr>
            <p:cNvPr id="114" name="Google Shape;114;g198398cf454_0_383"/>
            <p:cNvGrpSpPr/>
            <p:nvPr/>
          </p:nvGrpSpPr>
          <p:grpSpPr>
            <a:xfrm>
              <a:off x="7067465" y="1306"/>
              <a:ext cx="1990500" cy="1990200"/>
              <a:chOff x="7067465" y="1306"/>
              <a:chExt cx="1990500" cy="1990200"/>
            </a:xfrm>
          </p:grpSpPr>
          <p:sp>
            <p:nvSpPr>
              <p:cNvPr id="115" name="Google Shape;115;g198398cf454_0_383"/>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g198398cf454_0_383"/>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g198398cf454_0_383"/>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g198398cf454_0_383"/>
            <p:cNvGrpSpPr/>
            <p:nvPr/>
          </p:nvGrpSpPr>
          <p:grpSpPr>
            <a:xfrm>
              <a:off x="8207126" y="1807996"/>
              <a:ext cx="795000" cy="795000"/>
              <a:chOff x="8207126" y="1807996"/>
              <a:chExt cx="795000" cy="795000"/>
            </a:xfrm>
          </p:grpSpPr>
          <p:sp>
            <p:nvSpPr>
              <p:cNvPr id="119" name="Google Shape;119;g198398cf454_0_383"/>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g198398cf454_0_383"/>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g198398cf454_0_383"/>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g198398cf454_0_383"/>
            <p:cNvGrpSpPr/>
            <p:nvPr/>
          </p:nvGrpSpPr>
          <p:grpSpPr>
            <a:xfrm>
              <a:off x="6790514" y="118857"/>
              <a:ext cx="548700" cy="548700"/>
              <a:chOff x="6790514" y="118857"/>
              <a:chExt cx="548700" cy="548700"/>
            </a:xfrm>
          </p:grpSpPr>
          <p:sp>
            <p:nvSpPr>
              <p:cNvPr id="123" name="Google Shape;123;g198398cf454_0_383"/>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g198398cf454_0_383"/>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g198398cf454_0_383"/>
          <p:cNvSpPr txBox="1">
            <a:spLocks noGrp="1"/>
          </p:cNvSpPr>
          <p:nvPr>
            <p:ph type="title"/>
          </p:nvPr>
        </p:nvSpPr>
        <p:spPr>
          <a:xfrm>
            <a:off x="824000" y="1018133"/>
            <a:ext cx="5857800" cy="4764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g198398cf454_0_383"/>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g198398cf454_0_398"/>
          <p:cNvGrpSpPr/>
          <p:nvPr/>
        </p:nvGrpSpPr>
        <p:grpSpPr>
          <a:xfrm>
            <a:off x="625966" y="399168"/>
            <a:ext cx="999312" cy="1332416"/>
            <a:chOff x="348199" y="179450"/>
            <a:chExt cx="1116300" cy="1116300"/>
          </a:xfrm>
        </p:grpSpPr>
        <p:sp>
          <p:nvSpPr>
            <p:cNvPr id="129" name="Google Shape;129;g198398cf454_0_398"/>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g198398cf454_0_398"/>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g198398cf454_0_398"/>
          <p:cNvSpPr txBox="1">
            <a:spLocks noGrp="1"/>
          </p:cNvSpPr>
          <p:nvPr>
            <p:ph type="title"/>
          </p:nvPr>
        </p:nvSpPr>
        <p:spPr>
          <a:xfrm>
            <a:off x="1303800" y="798100"/>
            <a:ext cx="3430500" cy="26535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g198398cf454_0_398"/>
          <p:cNvSpPr txBox="1">
            <a:spLocks noGrp="1"/>
          </p:cNvSpPr>
          <p:nvPr>
            <p:ph type="subTitle" idx="1"/>
          </p:nvPr>
        </p:nvSpPr>
        <p:spPr>
          <a:xfrm>
            <a:off x="1303800" y="3657604"/>
            <a:ext cx="3430500" cy="9681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g198398cf454_0_398"/>
          <p:cNvSpPr txBox="1">
            <a:spLocks noGrp="1"/>
          </p:cNvSpPr>
          <p:nvPr>
            <p:ph type="body" idx="2"/>
          </p:nvPr>
        </p:nvSpPr>
        <p:spPr>
          <a:xfrm>
            <a:off x="4903700" y="881333"/>
            <a:ext cx="3430500" cy="51609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g198398cf454_0_398"/>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g198398cf454_0_406"/>
          <p:cNvGrpSpPr/>
          <p:nvPr/>
        </p:nvGrpSpPr>
        <p:grpSpPr>
          <a:xfrm>
            <a:off x="713373" y="5129497"/>
            <a:ext cx="825392" cy="1100560"/>
            <a:chOff x="348199" y="179450"/>
            <a:chExt cx="1116300" cy="1116300"/>
          </a:xfrm>
        </p:grpSpPr>
        <p:sp>
          <p:nvSpPr>
            <p:cNvPr id="137" name="Google Shape;137;g198398cf454_0_40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g198398cf454_0_40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g198398cf454_0_406"/>
          <p:cNvSpPr txBox="1">
            <a:spLocks noGrp="1"/>
          </p:cNvSpPr>
          <p:nvPr>
            <p:ph type="body" idx="1"/>
          </p:nvPr>
        </p:nvSpPr>
        <p:spPr>
          <a:xfrm>
            <a:off x="1303800" y="5518633"/>
            <a:ext cx="5843100" cy="7131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g198398cf454_0_406"/>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g198398cf454_0_412"/>
          <p:cNvGrpSpPr/>
          <p:nvPr/>
        </p:nvGrpSpPr>
        <p:grpSpPr>
          <a:xfrm>
            <a:off x="52" y="5465463"/>
            <a:ext cx="9144036" cy="1392365"/>
            <a:chOff x="52" y="4099200"/>
            <a:chExt cx="9144036" cy="1044300"/>
          </a:xfrm>
        </p:grpSpPr>
        <p:grpSp>
          <p:nvGrpSpPr>
            <p:cNvPr id="143" name="Google Shape;143;g198398cf454_0_412"/>
            <p:cNvGrpSpPr/>
            <p:nvPr/>
          </p:nvGrpSpPr>
          <p:grpSpPr>
            <a:xfrm>
              <a:off x="52" y="4309200"/>
              <a:ext cx="231622" cy="834300"/>
              <a:chOff x="2688737" y="4301380"/>
              <a:chExt cx="231900" cy="834300"/>
            </a:xfrm>
          </p:grpSpPr>
          <p:sp>
            <p:nvSpPr>
              <p:cNvPr id="144" name="Google Shape;144;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g198398cf454_0_41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g198398cf454_0_412"/>
            <p:cNvGrpSpPr/>
            <p:nvPr/>
          </p:nvGrpSpPr>
          <p:grpSpPr>
            <a:xfrm>
              <a:off x="371406" y="4099200"/>
              <a:ext cx="231622" cy="1044300"/>
              <a:chOff x="2688737" y="4091380"/>
              <a:chExt cx="231900" cy="1044300"/>
            </a:xfrm>
          </p:grpSpPr>
          <p:sp>
            <p:nvSpPr>
              <p:cNvPr id="149" name="Google Shape;149;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g198398cf454_0_41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g198398cf454_0_412"/>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g198398cf454_0_412"/>
            <p:cNvGrpSpPr/>
            <p:nvPr/>
          </p:nvGrpSpPr>
          <p:grpSpPr>
            <a:xfrm>
              <a:off x="742761" y="4309200"/>
              <a:ext cx="231622" cy="834300"/>
              <a:chOff x="2688737" y="4301380"/>
              <a:chExt cx="231900" cy="834300"/>
            </a:xfrm>
          </p:grpSpPr>
          <p:sp>
            <p:nvSpPr>
              <p:cNvPr id="155" name="Google Shape;155;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g198398cf454_0_412"/>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g198398cf454_0_412"/>
            <p:cNvGrpSpPr/>
            <p:nvPr/>
          </p:nvGrpSpPr>
          <p:grpSpPr>
            <a:xfrm>
              <a:off x="1114115" y="4518900"/>
              <a:ext cx="231622" cy="624600"/>
              <a:chOff x="2688737" y="4511080"/>
              <a:chExt cx="231900" cy="624600"/>
            </a:xfrm>
          </p:grpSpPr>
          <p:sp>
            <p:nvSpPr>
              <p:cNvPr id="160" name="Google Shape;160;g198398cf454_0_412"/>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g198398cf454_0_412"/>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g198398cf454_0_412"/>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g198398cf454_0_412"/>
            <p:cNvGrpSpPr/>
            <p:nvPr/>
          </p:nvGrpSpPr>
          <p:grpSpPr>
            <a:xfrm>
              <a:off x="1856753" y="4099200"/>
              <a:ext cx="231600" cy="1044300"/>
              <a:chOff x="1856753" y="4099200"/>
              <a:chExt cx="231600" cy="1044300"/>
            </a:xfrm>
          </p:grpSpPr>
          <p:sp>
            <p:nvSpPr>
              <p:cNvPr id="164" name="Google Shape;164;g198398cf454_0_412"/>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g198398cf454_0_412"/>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g198398cf454_0_412"/>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g198398cf454_0_412"/>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g198398cf454_0_412"/>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g198398cf454_0_412"/>
            <p:cNvGrpSpPr/>
            <p:nvPr/>
          </p:nvGrpSpPr>
          <p:grpSpPr>
            <a:xfrm>
              <a:off x="2228107" y="4309200"/>
              <a:ext cx="231600" cy="834300"/>
              <a:chOff x="2228107" y="4309200"/>
              <a:chExt cx="231600" cy="834300"/>
            </a:xfrm>
          </p:grpSpPr>
          <p:sp>
            <p:nvSpPr>
              <p:cNvPr id="170" name="Google Shape;170;g198398cf454_0_412"/>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g198398cf454_0_412"/>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g198398cf454_0_412"/>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g198398cf454_0_412"/>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g198398cf454_0_412"/>
            <p:cNvGrpSpPr/>
            <p:nvPr/>
          </p:nvGrpSpPr>
          <p:grpSpPr>
            <a:xfrm>
              <a:off x="2599462" y="4518900"/>
              <a:ext cx="231600" cy="624600"/>
              <a:chOff x="2599462" y="4518900"/>
              <a:chExt cx="231600" cy="624600"/>
            </a:xfrm>
          </p:grpSpPr>
          <p:sp>
            <p:nvSpPr>
              <p:cNvPr id="175" name="Google Shape;175;g198398cf454_0_412"/>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g198398cf454_0_412"/>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g198398cf454_0_412"/>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g198398cf454_0_412"/>
            <p:cNvGrpSpPr/>
            <p:nvPr/>
          </p:nvGrpSpPr>
          <p:grpSpPr>
            <a:xfrm>
              <a:off x="3342171" y="4099200"/>
              <a:ext cx="231600" cy="1044300"/>
              <a:chOff x="3342171" y="4099200"/>
              <a:chExt cx="231600" cy="1044300"/>
            </a:xfrm>
          </p:grpSpPr>
          <p:sp>
            <p:nvSpPr>
              <p:cNvPr id="179" name="Google Shape;179;g198398cf454_0_412"/>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g198398cf454_0_412"/>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g198398cf454_0_412"/>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g198398cf454_0_412"/>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g198398cf454_0_412"/>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g198398cf454_0_412"/>
            <p:cNvGrpSpPr/>
            <p:nvPr/>
          </p:nvGrpSpPr>
          <p:grpSpPr>
            <a:xfrm>
              <a:off x="3713525" y="4309200"/>
              <a:ext cx="231600" cy="834300"/>
              <a:chOff x="3713525" y="4309200"/>
              <a:chExt cx="231600" cy="834300"/>
            </a:xfrm>
          </p:grpSpPr>
          <p:sp>
            <p:nvSpPr>
              <p:cNvPr id="185" name="Google Shape;185;g198398cf454_0_412"/>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g198398cf454_0_412"/>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g198398cf454_0_412"/>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g198398cf454_0_412"/>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g198398cf454_0_412"/>
            <p:cNvGrpSpPr/>
            <p:nvPr/>
          </p:nvGrpSpPr>
          <p:grpSpPr>
            <a:xfrm>
              <a:off x="1485398" y="4309200"/>
              <a:ext cx="231600" cy="834300"/>
              <a:chOff x="1485398" y="4309200"/>
              <a:chExt cx="231600" cy="834300"/>
            </a:xfrm>
          </p:grpSpPr>
          <p:sp>
            <p:nvSpPr>
              <p:cNvPr id="190" name="Google Shape;190;g198398cf454_0_412"/>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g198398cf454_0_412"/>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g198398cf454_0_412"/>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g198398cf454_0_412"/>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g198398cf454_0_412"/>
            <p:cNvGrpSpPr/>
            <p:nvPr/>
          </p:nvGrpSpPr>
          <p:grpSpPr>
            <a:xfrm>
              <a:off x="4084879" y="4518900"/>
              <a:ext cx="231600" cy="624600"/>
              <a:chOff x="4084879" y="4518900"/>
              <a:chExt cx="231600" cy="624600"/>
            </a:xfrm>
          </p:grpSpPr>
          <p:sp>
            <p:nvSpPr>
              <p:cNvPr id="195" name="Google Shape;195;g198398cf454_0_412"/>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g198398cf454_0_412"/>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g198398cf454_0_412"/>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g198398cf454_0_412"/>
            <p:cNvGrpSpPr/>
            <p:nvPr/>
          </p:nvGrpSpPr>
          <p:grpSpPr>
            <a:xfrm>
              <a:off x="2970816" y="4309200"/>
              <a:ext cx="231600" cy="834300"/>
              <a:chOff x="2970816" y="4309200"/>
              <a:chExt cx="231600" cy="834300"/>
            </a:xfrm>
          </p:grpSpPr>
          <p:sp>
            <p:nvSpPr>
              <p:cNvPr id="199" name="Google Shape;199;g198398cf454_0_412"/>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g198398cf454_0_412"/>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g198398cf454_0_412"/>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g198398cf454_0_412"/>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g198398cf454_0_412"/>
            <p:cNvGrpSpPr/>
            <p:nvPr/>
          </p:nvGrpSpPr>
          <p:grpSpPr>
            <a:xfrm>
              <a:off x="4456234" y="4309200"/>
              <a:ext cx="231600" cy="834300"/>
              <a:chOff x="4456234" y="4309200"/>
              <a:chExt cx="231600" cy="834300"/>
            </a:xfrm>
          </p:grpSpPr>
          <p:sp>
            <p:nvSpPr>
              <p:cNvPr id="204" name="Google Shape;204;g198398cf454_0_412"/>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g198398cf454_0_412"/>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g198398cf454_0_412"/>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g198398cf454_0_412"/>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g198398cf454_0_412"/>
            <p:cNvGrpSpPr/>
            <p:nvPr/>
          </p:nvGrpSpPr>
          <p:grpSpPr>
            <a:xfrm>
              <a:off x="4827588" y="4099200"/>
              <a:ext cx="231600" cy="1044300"/>
              <a:chOff x="4827588" y="4099200"/>
              <a:chExt cx="231600" cy="1044300"/>
            </a:xfrm>
          </p:grpSpPr>
          <p:sp>
            <p:nvSpPr>
              <p:cNvPr id="209" name="Google Shape;209;g198398cf454_0_412"/>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g198398cf454_0_412"/>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g198398cf454_0_412"/>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g198398cf454_0_412"/>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g198398cf454_0_412"/>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g198398cf454_0_412"/>
            <p:cNvGrpSpPr/>
            <p:nvPr/>
          </p:nvGrpSpPr>
          <p:grpSpPr>
            <a:xfrm>
              <a:off x="5198943" y="4309200"/>
              <a:ext cx="231600" cy="834300"/>
              <a:chOff x="5198943" y="4309200"/>
              <a:chExt cx="231600" cy="834300"/>
            </a:xfrm>
          </p:grpSpPr>
          <p:sp>
            <p:nvSpPr>
              <p:cNvPr id="215" name="Google Shape;215;g198398cf454_0_412"/>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g198398cf454_0_412"/>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g198398cf454_0_412"/>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g198398cf454_0_412"/>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g198398cf454_0_412"/>
            <p:cNvGrpSpPr/>
            <p:nvPr/>
          </p:nvGrpSpPr>
          <p:grpSpPr>
            <a:xfrm>
              <a:off x="5570297" y="4518900"/>
              <a:ext cx="231600" cy="624600"/>
              <a:chOff x="5570297" y="4518900"/>
              <a:chExt cx="231600" cy="624600"/>
            </a:xfrm>
          </p:grpSpPr>
          <p:sp>
            <p:nvSpPr>
              <p:cNvPr id="220" name="Google Shape;220;g198398cf454_0_412"/>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g198398cf454_0_412"/>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g198398cf454_0_412"/>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g198398cf454_0_412"/>
            <p:cNvGrpSpPr/>
            <p:nvPr/>
          </p:nvGrpSpPr>
          <p:grpSpPr>
            <a:xfrm>
              <a:off x="5941652" y="4309200"/>
              <a:ext cx="231600" cy="834300"/>
              <a:chOff x="5941652" y="4309200"/>
              <a:chExt cx="231600" cy="834300"/>
            </a:xfrm>
          </p:grpSpPr>
          <p:sp>
            <p:nvSpPr>
              <p:cNvPr id="224" name="Google Shape;224;g198398cf454_0_412"/>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g198398cf454_0_412"/>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g198398cf454_0_412"/>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g198398cf454_0_412"/>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g198398cf454_0_412"/>
            <p:cNvGrpSpPr/>
            <p:nvPr/>
          </p:nvGrpSpPr>
          <p:grpSpPr>
            <a:xfrm>
              <a:off x="6313006" y="4099200"/>
              <a:ext cx="231600" cy="1044300"/>
              <a:chOff x="6313006" y="4099200"/>
              <a:chExt cx="231600" cy="1044300"/>
            </a:xfrm>
          </p:grpSpPr>
          <p:sp>
            <p:nvSpPr>
              <p:cNvPr id="229" name="Google Shape;229;g198398cf454_0_412"/>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g198398cf454_0_412"/>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g198398cf454_0_412"/>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g198398cf454_0_412"/>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g198398cf454_0_412"/>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g198398cf454_0_412"/>
            <p:cNvGrpSpPr/>
            <p:nvPr/>
          </p:nvGrpSpPr>
          <p:grpSpPr>
            <a:xfrm>
              <a:off x="6684361" y="4309200"/>
              <a:ext cx="231600" cy="834300"/>
              <a:chOff x="6684361" y="4309200"/>
              <a:chExt cx="231600" cy="834300"/>
            </a:xfrm>
          </p:grpSpPr>
          <p:sp>
            <p:nvSpPr>
              <p:cNvPr id="235" name="Google Shape;235;g198398cf454_0_412"/>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g198398cf454_0_412"/>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g198398cf454_0_412"/>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g198398cf454_0_412"/>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g198398cf454_0_412"/>
            <p:cNvGrpSpPr/>
            <p:nvPr/>
          </p:nvGrpSpPr>
          <p:grpSpPr>
            <a:xfrm>
              <a:off x="7055715" y="4518900"/>
              <a:ext cx="231600" cy="624600"/>
              <a:chOff x="7055715" y="4518900"/>
              <a:chExt cx="231600" cy="624600"/>
            </a:xfrm>
          </p:grpSpPr>
          <p:sp>
            <p:nvSpPr>
              <p:cNvPr id="240" name="Google Shape;240;g198398cf454_0_412"/>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g198398cf454_0_412"/>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g198398cf454_0_412"/>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g198398cf454_0_412"/>
            <p:cNvGrpSpPr/>
            <p:nvPr/>
          </p:nvGrpSpPr>
          <p:grpSpPr>
            <a:xfrm>
              <a:off x="7798424" y="4099200"/>
              <a:ext cx="231600" cy="1044300"/>
              <a:chOff x="7798424" y="4099200"/>
              <a:chExt cx="231600" cy="1044300"/>
            </a:xfrm>
          </p:grpSpPr>
          <p:sp>
            <p:nvSpPr>
              <p:cNvPr id="244" name="Google Shape;244;g198398cf454_0_412"/>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g198398cf454_0_412"/>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g198398cf454_0_412"/>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g198398cf454_0_412"/>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g198398cf454_0_412"/>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g198398cf454_0_412"/>
            <p:cNvGrpSpPr/>
            <p:nvPr/>
          </p:nvGrpSpPr>
          <p:grpSpPr>
            <a:xfrm>
              <a:off x="8169779" y="4309200"/>
              <a:ext cx="231600" cy="834300"/>
              <a:chOff x="8169779" y="4309200"/>
              <a:chExt cx="231600" cy="834300"/>
            </a:xfrm>
          </p:grpSpPr>
          <p:sp>
            <p:nvSpPr>
              <p:cNvPr id="250" name="Google Shape;250;g198398cf454_0_412"/>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g198398cf454_0_412"/>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g198398cf454_0_412"/>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g198398cf454_0_412"/>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g198398cf454_0_412"/>
            <p:cNvGrpSpPr/>
            <p:nvPr/>
          </p:nvGrpSpPr>
          <p:grpSpPr>
            <a:xfrm>
              <a:off x="7427070" y="4309200"/>
              <a:ext cx="231600" cy="834300"/>
              <a:chOff x="7427070" y="4309200"/>
              <a:chExt cx="231600" cy="834300"/>
            </a:xfrm>
          </p:grpSpPr>
          <p:sp>
            <p:nvSpPr>
              <p:cNvPr id="255" name="Google Shape;255;g198398cf454_0_412"/>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g198398cf454_0_412"/>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g198398cf454_0_412"/>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g198398cf454_0_412"/>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g198398cf454_0_412"/>
            <p:cNvGrpSpPr/>
            <p:nvPr/>
          </p:nvGrpSpPr>
          <p:grpSpPr>
            <a:xfrm>
              <a:off x="8541133" y="4518900"/>
              <a:ext cx="231600" cy="624600"/>
              <a:chOff x="8541133" y="4518900"/>
              <a:chExt cx="231600" cy="624600"/>
            </a:xfrm>
          </p:grpSpPr>
          <p:sp>
            <p:nvSpPr>
              <p:cNvPr id="260" name="Google Shape;260;g198398cf454_0_412"/>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g198398cf454_0_412"/>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g198398cf454_0_412"/>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g198398cf454_0_412"/>
            <p:cNvGrpSpPr/>
            <p:nvPr/>
          </p:nvGrpSpPr>
          <p:grpSpPr>
            <a:xfrm>
              <a:off x="8912488" y="4309200"/>
              <a:ext cx="231600" cy="834300"/>
              <a:chOff x="8912488" y="4309200"/>
              <a:chExt cx="231600" cy="834300"/>
            </a:xfrm>
          </p:grpSpPr>
          <p:sp>
            <p:nvSpPr>
              <p:cNvPr id="264" name="Google Shape;264;g198398cf454_0_412"/>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g198398cf454_0_412"/>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g198398cf454_0_412"/>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g198398cf454_0_412"/>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g198398cf454_0_412"/>
          <p:cNvSpPr txBox="1">
            <a:spLocks noGrp="1"/>
          </p:cNvSpPr>
          <p:nvPr>
            <p:ph type="title" hasCustomPrompt="1"/>
          </p:nvPr>
        </p:nvSpPr>
        <p:spPr>
          <a:xfrm>
            <a:off x="1388625" y="1030300"/>
            <a:ext cx="6366900" cy="24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g198398cf454_0_412"/>
          <p:cNvSpPr txBox="1">
            <a:spLocks noGrp="1"/>
          </p:cNvSpPr>
          <p:nvPr>
            <p:ph type="body" idx="1"/>
          </p:nvPr>
        </p:nvSpPr>
        <p:spPr>
          <a:xfrm>
            <a:off x="1388625" y="3616400"/>
            <a:ext cx="6366900" cy="14817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g198398cf454_0_412"/>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g198398cf454_0_542"/>
          <p:cNvSpPr txBox="1">
            <a:spLocks noGrp="1"/>
          </p:cNvSpPr>
          <p:nvPr>
            <p:ph type="sldNum" idx="12"/>
          </p:nvPr>
        </p:nvSpPr>
        <p:spPr>
          <a:xfrm>
            <a:off x="8451046" y="6315968"/>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3"/>
        <p:cNvGrpSpPr/>
        <p:nvPr/>
      </p:nvGrpSpPr>
      <p:grpSpPr>
        <a:xfrm>
          <a:off x="0" y="0"/>
          <a:ext cx="0" cy="0"/>
          <a:chOff x="0" y="0"/>
          <a:chExt cx="0" cy="0"/>
        </a:xfrm>
      </p:grpSpPr>
      <p:sp>
        <p:nvSpPr>
          <p:cNvPr id="274" name="Google Shape;274;g198398cf454_0_54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rtl="0">
              <a:spcBef>
                <a:spcPts val="0"/>
              </a:spcBef>
              <a:spcAft>
                <a:spcPts val="0"/>
              </a:spcAft>
              <a:buClr>
                <a:schemeClr val="dk1"/>
              </a:buClr>
              <a:buSzPts val="1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5" name="Google Shape;275;g198398cf454_0_544"/>
          <p:cNvSpPr txBox="1">
            <a:spLocks noGrp="1"/>
          </p:cNvSpPr>
          <p:nvPr>
            <p:ph type="body" idx="1"/>
          </p:nvPr>
        </p:nvSpPr>
        <p:spPr>
          <a:xfrm>
            <a:off x="457200" y="1600200"/>
            <a:ext cx="8229600" cy="4526100"/>
          </a:xfrm>
          <a:prstGeom prst="rect">
            <a:avLst/>
          </a:prstGeom>
          <a:noFill/>
          <a:ln>
            <a:noFill/>
          </a:ln>
        </p:spPr>
        <p:txBody>
          <a:bodyPr spcFirstLastPara="1" wrap="square" lIns="91425" tIns="45700" rIns="91425" bIns="45700" anchor="t" anchorCtr="0">
            <a:normAutofit/>
          </a:bodyPr>
          <a:lstStyle>
            <a:lvl1pPr marL="457200" lvl="0" indent="-342900" algn="l" rtl="0">
              <a:spcBef>
                <a:spcPts val="360"/>
              </a:spcBef>
              <a:spcAft>
                <a:spcPts val="0"/>
              </a:spcAft>
              <a:buClr>
                <a:schemeClr val="dk1"/>
              </a:buClr>
              <a:buSzPts val="1800"/>
              <a:buChar char="●"/>
              <a:defRPr/>
            </a:lvl1pPr>
            <a:lvl2pPr marL="914400" lvl="1" indent="-342900" algn="l" rtl="0">
              <a:spcBef>
                <a:spcPts val="1200"/>
              </a:spcBef>
              <a:spcAft>
                <a:spcPts val="0"/>
              </a:spcAft>
              <a:buClr>
                <a:schemeClr val="dk1"/>
              </a:buClr>
              <a:buSzPts val="1800"/>
              <a:buChar char="○"/>
              <a:defRPr/>
            </a:lvl2pPr>
            <a:lvl3pPr marL="1371600" lvl="2" indent="-342900" algn="l" rtl="0">
              <a:spcBef>
                <a:spcPts val="1200"/>
              </a:spcBef>
              <a:spcAft>
                <a:spcPts val="0"/>
              </a:spcAft>
              <a:buClr>
                <a:schemeClr val="dk1"/>
              </a:buClr>
              <a:buSzPts val="1800"/>
              <a:buChar char="■"/>
              <a:defRPr/>
            </a:lvl3pPr>
            <a:lvl4pPr marL="1828800" lvl="3" indent="-342900" algn="l" rtl="0">
              <a:spcBef>
                <a:spcPts val="1200"/>
              </a:spcBef>
              <a:spcAft>
                <a:spcPts val="0"/>
              </a:spcAft>
              <a:buClr>
                <a:schemeClr val="dk1"/>
              </a:buClr>
              <a:buSzPts val="1800"/>
              <a:buChar char="●"/>
              <a:defRPr/>
            </a:lvl4pPr>
            <a:lvl5pPr marL="2286000" lvl="4" indent="-342900" algn="l" rtl="0">
              <a:spcBef>
                <a:spcPts val="1200"/>
              </a:spcBef>
              <a:spcAft>
                <a:spcPts val="0"/>
              </a:spcAft>
              <a:buClr>
                <a:schemeClr val="dk1"/>
              </a:buClr>
              <a:buSzPts val="1800"/>
              <a:buChar char="○"/>
              <a:defRPr/>
            </a:lvl5pPr>
            <a:lvl6pPr marL="2743200" lvl="5" indent="-342900" algn="l" rtl="0">
              <a:spcBef>
                <a:spcPts val="1200"/>
              </a:spcBef>
              <a:spcAft>
                <a:spcPts val="0"/>
              </a:spcAft>
              <a:buClr>
                <a:schemeClr val="dk1"/>
              </a:buClr>
              <a:buSzPts val="1800"/>
              <a:buChar char="■"/>
              <a:defRPr/>
            </a:lvl6pPr>
            <a:lvl7pPr marL="3200400" lvl="6" indent="-342900" algn="l" rtl="0">
              <a:spcBef>
                <a:spcPts val="1200"/>
              </a:spcBef>
              <a:spcAft>
                <a:spcPts val="0"/>
              </a:spcAft>
              <a:buClr>
                <a:schemeClr val="dk1"/>
              </a:buClr>
              <a:buSzPts val="1800"/>
              <a:buChar char="●"/>
              <a:defRPr/>
            </a:lvl7pPr>
            <a:lvl8pPr marL="3657600" lvl="7" indent="-342900" algn="l" rtl="0">
              <a:spcBef>
                <a:spcPts val="1200"/>
              </a:spcBef>
              <a:spcAft>
                <a:spcPts val="0"/>
              </a:spcAft>
              <a:buClr>
                <a:schemeClr val="dk1"/>
              </a:buClr>
              <a:buSzPts val="1800"/>
              <a:buChar char="○"/>
              <a:defRPr/>
            </a:lvl8pPr>
            <a:lvl9pPr marL="4114800" lvl="8" indent="-342900" algn="l" rtl="0">
              <a:spcBef>
                <a:spcPts val="1200"/>
              </a:spcBef>
              <a:spcAft>
                <a:spcPts val="1200"/>
              </a:spcAft>
              <a:buClr>
                <a:schemeClr val="dk1"/>
              </a:buClr>
              <a:buSzPts val="1800"/>
              <a:buChar char="■"/>
              <a:defRPr/>
            </a:lvl9pPr>
          </a:lstStyle>
          <a:p>
            <a:endParaRPr/>
          </a:p>
        </p:txBody>
      </p:sp>
      <p:sp>
        <p:nvSpPr>
          <p:cNvPr id="276" name="Google Shape;276;g198398cf454_0_544"/>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77" name="Google Shape;277;g198398cf454_0_544"/>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278" name="Google Shape;278;g198398cf454_0_544"/>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rm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g198398cf454_0_276"/>
          <p:cNvSpPr txBox="1">
            <a:spLocks noGrp="1"/>
          </p:cNvSpPr>
          <p:nvPr>
            <p:ph type="title"/>
          </p:nvPr>
        </p:nvSpPr>
        <p:spPr>
          <a:xfrm>
            <a:off x="311700" y="593367"/>
            <a:ext cx="8520600" cy="7635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g198398cf454_0_276"/>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g198398cf454_0_276"/>
          <p:cNvSpPr txBox="1">
            <a:spLocks noGrp="1"/>
          </p:cNvSpPr>
          <p:nvPr>
            <p:ph type="sldNum" idx="12"/>
          </p:nvPr>
        </p:nvSpPr>
        <p:spPr>
          <a:xfrm>
            <a:off x="8451046" y="6315968"/>
            <a:ext cx="548700" cy="5247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g198398cf454_0_0"/>
          <p:cNvSpPr txBox="1">
            <a:spLocks noGrp="1"/>
          </p:cNvSpPr>
          <p:nvPr>
            <p:ph type="ctrTitle"/>
          </p:nvPr>
        </p:nvSpPr>
        <p:spPr>
          <a:xfrm>
            <a:off x="824000" y="225083"/>
            <a:ext cx="8052714" cy="4423867"/>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9698" name="Rectangle 2"/>
          <p:cNvSpPr>
            <a:spLocks noChangeArrowheads="1"/>
          </p:cNvSpPr>
          <p:nvPr/>
        </p:nvSpPr>
        <p:spPr bwMode="auto">
          <a:xfrm>
            <a:off x="0" y="759655"/>
            <a:ext cx="9144000" cy="51398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endParaRPr lang="en-GB" sz="2400" b="1" dirty="0" smtClean="0">
              <a:solidFill>
                <a:schemeClr val="bg2">
                  <a:lumMod val="50000"/>
                </a:schemeClr>
              </a:solidFill>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40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Assignment 3</a:t>
            </a:r>
            <a:endParaRPr kumimoji="0" lang="en-GB" sz="40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2400" b="1" i="0" u="none" strike="noStrike" cap="none" normalizeH="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40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Presentation</a:t>
            </a:r>
            <a:endParaRPr kumimoji="0" lang="en-GB" sz="40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a:t>
            </a:r>
            <a:r>
              <a:rPr kumimoji="0" lang="en-GB" sz="28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Hotel Placement-</a:t>
            </a:r>
            <a:endParaRPr kumimoji="0" lang="en-GB" sz="28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8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Operating Hotel Facilities.</a:t>
            </a:r>
            <a:endParaRPr kumimoji="0" lang="en-GB" sz="28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(BMIH4006)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Student Name: Mr Naeem Qureshi</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Student ID: 2027460</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bg2">
                    <a:lumMod val="50000"/>
                  </a:schemeClr>
                </a:solidFill>
                <a:effectLst/>
                <a:latin typeface="Arial" pitchFamily="34" charset="0"/>
                <a:ea typeface="Times New Roman" pitchFamily="18" charset="0"/>
                <a:cs typeface="Arial" pitchFamily="34" charset="0"/>
              </a:rPr>
              <a:t>                                    Lecturer-Lola Villard</a:t>
            </a:r>
            <a:endParaRPr kumimoji="0" lang="en-GB" sz="2400" b="0" i="0" u="none" strike="noStrike" cap="none" normalizeH="0" baseline="0" dirty="0" smtClean="0">
              <a:ln>
                <a:noFill/>
              </a:ln>
              <a:solidFill>
                <a:schemeClr val="bg2">
                  <a:lumMod val="50000"/>
                </a:schemeClr>
              </a:solidFill>
              <a:effectLst/>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g198398cf454_0_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a:latin typeface="Times New Roman"/>
                <a:ea typeface="Times New Roman"/>
                <a:cs typeface="Times New Roman"/>
                <a:sym typeface="Times New Roman"/>
              </a:rPr>
              <a:t>Table of content </a:t>
            </a:r>
            <a:endParaRPr>
              <a:latin typeface="Times New Roman"/>
              <a:ea typeface="Times New Roman"/>
              <a:cs typeface="Times New Roman"/>
              <a:sym typeface="Times New Roman"/>
            </a:endParaRPr>
          </a:p>
        </p:txBody>
      </p:sp>
      <p:sp>
        <p:nvSpPr>
          <p:cNvPr id="290" name="Google Shape;290;g198398cf454_0_5"/>
          <p:cNvSpPr txBox="1">
            <a:spLocks noGrp="1"/>
          </p:cNvSpPr>
          <p:nvPr>
            <p:ph type="body" idx="1"/>
          </p:nvPr>
        </p:nvSpPr>
        <p:spPr>
          <a:xfrm>
            <a:off x="457200" y="1600200"/>
            <a:ext cx="8229600" cy="4526100"/>
          </a:xfrm>
          <a:prstGeom prst="rect">
            <a:avLst/>
          </a:prstGeom>
        </p:spPr>
        <p:txBody>
          <a:bodyPr spcFirstLastPara="1" wrap="square" lIns="91425" tIns="45700" rIns="91425" bIns="45700" anchor="t" anchorCtr="0">
            <a:normAutofit/>
          </a:bodyPr>
          <a:lstStyle/>
          <a:p>
            <a:pPr marL="457200" lvl="0" indent="-342900" algn="l" rtl="0">
              <a:spcBef>
                <a:spcPts val="360"/>
              </a:spcBef>
              <a:spcAft>
                <a:spcPts val="0"/>
              </a:spcAft>
              <a:buSzPts val="1800"/>
              <a:buFont typeface="Times New Roman"/>
              <a:buChar char="●"/>
            </a:pPr>
            <a:r>
              <a:rPr lang="en-US" sz="2800" dirty="0">
                <a:latin typeface="Times New Roman"/>
                <a:ea typeface="Times New Roman"/>
                <a:cs typeface="Times New Roman"/>
                <a:sym typeface="Times New Roman"/>
              </a:rPr>
              <a:t>Introduction </a:t>
            </a:r>
            <a:endParaRPr sz="2800">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Definition of employee engagement </a:t>
            </a:r>
            <a:endParaRPr sz="2800">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Engagement theoretical model </a:t>
            </a:r>
            <a:endParaRPr sz="2800">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Importance of employee engagement in success of the hotel </a:t>
            </a:r>
            <a:endParaRPr sz="2800">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Best practices to engage employees from hotel industry </a:t>
            </a:r>
            <a:endParaRPr sz="2800">
              <a:latin typeface="Times New Roman"/>
              <a:ea typeface="Times New Roman"/>
              <a:cs typeface="Times New Roman"/>
              <a:sym typeface="Times New Roman"/>
            </a:endParaRPr>
          </a:p>
          <a:p>
            <a:pPr marL="457200" lvl="0" indent="-342900" algn="l" rtl="0">
              <a:lnSpc>
                <a:spcPct val="115000"/>
              </a:lnSpc>
              <a:spcBef>
                <a:spcPts val="0"/>
              </a:spcBef>
              <a:spcAft>
                <a:spcPts val="0"/>
              </a:spcAft>
              <a:buSzPts val="1800"/>
              <a:buFont typeface="Times New Roman"/>
              <a:buChar char="●"/>
            </a:pPr>
            <a:r>
              <a:rPr lang="en-US" sz="2800" dirty="0">
                <a:latin typeface="Times New Roman"/>
                <a:ea typeface="Times New Roman"/>
                <a:cs typeface="Times New Roman"/>
                <a:sym typeface="Times New Roman"/>
              </a:rPr>
              <a:t>Conclusion</a:t>
            </a:r>
            <a:endParaRPr sz="28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g198398cf454_0_17"/>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Introduction</a:t>
            </a:r>
            <a:endParaRPr sz="3000" b="1"/>
          </a:p>
        </p:txBody>
      </p:sp>
      <p:sp>
        <p:nvSpPr>
          <p:cNvPr id="296" name="Google Shape;296;g198398cf454_0_17"/>
          <p:cNvSpPr txBox="1">
            <a:spLocks noGrp="1"/>
          </p:cNvSpPr>
          <p:nvPr>
            <p:ph type="body" idx="1"/>
          </p:nvPr>
        </p:nvSpPr>
        <p:spPr>
          <a:xfrm>
            <a:off x="653900" y="1796900"/>
            <a:ext cx="53361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presentation aims at providing an overview on the importance of employee engagement within the hotel industry.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An employee's engagement is the most important part in the hotel industry.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In the hotel industry it is the employee that interacts with the guest.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Employees can either satisfy the customer or make them unsatisfied.</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presentation will provide a definition of employee engagement and an engagement theoretical model.</a:t>
            </a:r>
            <a:endParaRPr sz="1400">
              <a:latin typeface="+mn-lt"/>
              <a:ea typeface="Times New Roman"/>
              <a:cs typeface="Times New Roman"/>
              <a:sym typeface="Times New Roman"/>
            </a:endParaRPr>
          </a:p>
        </p:txBody>
      </p:sp>
      <p:pic>
        <p:nvPicPr>
          <p:cNvPr id="297" name="Google Shape;297;g198398cf454_0_17"/>
          <p:cNvPicPr preferRelativeResize="0"/>
          <p:nvPr/>
        </p:nvPicPr>
        <p:blipFill>
          <a:blip r:embed="rId3">
            <a:alphaModFix/>
          </a:blip>
          <a:stretch>
            <a:fillRect/>
          </a:stretch>
        </p:blipFill>
        <p:spPr>
          <a:xfrm>
            <a:off x="6258900" y="2690825"/>
            <a:ext cx="2686525" cy="1476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g198398cf454_0_2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Definition of employee engagement </a:t>
            </a:r>
            <a:endParaRPr sz="3000" b="1"/>
          </a:p>
        </p:txBody>
      </p:sp>
      <p:sp>
        <p:nvSpPr>
          <p:cNvPr id="303" name="Google Shape;303;g198398cf454_0_29"/>
          <p:cNvSpPr txBox="1">
            <a:spLocks noGrp="1"/>
          </p:cNvSpPr>
          <p:nvPr>
            <p:ph type="body" idx="1"/>
          </p:nvPr>
        </p:nvSpPr>
        <p:spPr>
          <a:xfrm>
            <a:off x="457200" y="1600200"/>
            <a:ext cx="47082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Employee engagement could be understood as the concept of the employees and their level of dedication in their job (Bakker and Albrecht, 2018).</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 engagement is the level to which the employees are investing their cognitive, energies, as well as </a:t>
            </a:r>
            <a:r>
              <a:rPr lang="en-US" sz="1400" dirty="0" smtClean="0">
                <a:latin typeface="+mn-lt"/>
                <a:ea typeface="Times New Roman"/>
                <a:cs typeface="Times New Roman"/>
                <a:sym typeface="Times New Roman"/>
              </a:rPr>
              <a:t>behavior </a:t>
            </a:r>
            <a:r>
              <a:rPr lang="en-US" sz="1400" dirty="0">
                <a:latin typeface="+mn-lt"/>
                <a:ea typeface="Times New Roman"/>
                <a:cs typeface="Times New Roman"/>
                <a:sym typeface="Times New Roman"/>
              </a:rPr>
              <a:t>in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implies the level of employee contribution within the firm. Employees who are engaged are more enthusiastic about their job.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They perform the work wholeheartedly and are happy as well as satisfied.</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They generate great outcomes for the company they work in.</a:t>
            </a:r>
            <a:endParaRPr sz="1400">
              <a:latin typeface="+mn-lt"/>
              <a:ea typeface="Times New Roman"/>
              <a:cs typeface="Times New Roman"/>
              <a:sym typeface="Times New Roman"/>
            </a:endParaRPr>
          </a:p>
        </p:txBody>
      </p:sp>
      <p:pic>
        <p:nvPicPr>
          <p:cNvPr id="304" name="Google Shape;304;g198398cf454_0_29"/>
          <p:cNvPicPr preferRelativeResize="0"/>
          <p:nvPr/>
        </p:nvPicPr>
        <p:blipFill>
          <a:blip r:embed="rId3">
            <a:alphaModFix/>
          </a:blip>
          <a:stretch>
            <a:fillRect/>
          </a:stretch>
        </p:blipFill>
        <p:spPr>
          <a:xfrm>
            <a:off x="5488275" y="2383038"/>
            <a:ext cx="2857500" cy="1600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g198398cf454_0_4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Definition of employee engagement (continued) </a:t>
            </a:r>
            <a:endParaRPr sz="3000" b="1"/>
          </a:p>
        </p:txBody>
      </p:sp>
      <p:sp>
        <p:nvSpPr>
          <p:cNvPr id="310" name="Google Shape;310;g198398cf454_0_42"/>
          <p:cNvSpPr txBox="1">
            <a:spLocks noGrp="1"/>
          </p:cNvSpPr>
          <p:nvPr>
            <p:ph type="body" idx="1"/>
          </p:nvPr>
        </p:nvSpPr>
        <p:spPr>
          <a:xfrm>
            <a:off x="457200" y="1613300"/>
            <a:ext cx="48918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Employees are the ones who make a company’s impression and its impact on consumers.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Hence, their contribution greatly matters in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In order to be an efficient employee it is important to be engaged in the company by solely giving your best (Contreras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2020).</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performance of the employee is most important.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is important to meet the needs of the customer through one’s dedication.</a:t>
            </a:r>
            <a:endParaRPr sz="1400">
              <a:latin typeface="+mn-lt"/>
              <a:ea typeface="Times New Roman"/>
              <a:cs typeface="Times New Roman"/>
              <a:sym typeface="Times New Roman"/>
            </a:endParaRPr>
          </a:p>
        </p:txBody>
      </p:sp>
      <p:pic>
        <p:nvPicPr>
          <p:cNvPr id="311" name="Google Shape;311;g198398cf454_0_42"/>
          <p:cNvPicPr preferRelativeResize="0"/>
          <p:nvPr/>
        </p:nvPicPr>
        <p:blipFill>
          <a:blip r:embed="rId3">
            <a:alphaModFix/>
          </a:blip>
          <a:stretch>
            <a:fillRect/>
          </a:stretch>
        </p:blipFill>
        <p:spPr>
          <a:xfrm>
            <a:off x="5566975" y="1989638"/>
            <a:ext cx="2952750" cy="15525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g198398cf454_0_54"/>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Engagement theoretical model </a:t>
            </a:r>
            <a:endParaRPr sz="3000" b="1"/>
          </a:p>
        </p:txBody>
      </p:sp>
      <p:sp>
        <p:nvSpPr>
          <p:cNvPr id="317" name="Google Shape;317;g198398cf454_0_54"/>
          <p:cNvSpPr txBox="1">
            <a:spLocks noGrp="1"/>
          </p:cNvSpPr>
          <p:nvPr>
            <p:ph type="body" idx="1"/>
          </p:nvPr>
        </p:nvSpPr>
        <p:spPr>
          <a:xfrm>
            <a:off x="457200" y="1600200"/>
            <a:ext cx="51279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Deloitte model is one of the engagement models for the employees (Rawat and Dadas, 2019).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aspect of Deloitte employee engagement model is to make the workplace irresistible for the employees.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This model aims at making the employees work every day.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As per this model the main aspect is the culture which makes the workplace a positive place to work in.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There are five core elements to the culture.  </a:t>
            </a:r>
            <a:endParaRPr sz="1400">
              <a:latin typeface="+mn-lt"/>
              <a:ea typeface="Times New Roman"/>
              <a:cs typeface="Times New Roman"/>
              <a:sym typeface="Times New Roman"/>
            </a:endParaRPr>
          </a:p>
        </p:txBody>
      </p:sp>
      <p:pic>
        <p:nvPicPr>
          <p:cNvPr id="318" name="Google Shape;318;g198398cf454_0_54"/>
          <p:cNvPicPr preferRelativeResize="0"/>
          <p:nvPr/>
        </p:nvPicPr>
        <p:blipFill rotWithShape="1">
          <a:blip r:embed="rId3">
            <a:alphaModFix/>
          </a:blip>
          <a:srcRect b="7321"/>
          <a:stretch/>
        </p:blipFill>
        <p:spPr>
          <a:xfrm>
            <a:off x="5658825" y="1832299"/>
            <a:ext cx="3254100" cy="23705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g198398cf454_0_6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Engagement theoretical model (continued)</a:t>
            </a:r>
            <a:endParaRPr sz="3000" b="1"/>
          </a:p>
        </p:txBody>
      </p:sp>
      <p:sp>
        <p:nvSpPr>
          <p:cNvPr id="324" name="Google Shape;324;g198398cf454_0_66"/>
          <p:cNvSpPr txBox="1">
            <a:spLocks noGrp="1"/>
          </p:cNvSpPr>
          <p:nvPr>
            <p:ph type="body" idx="1"/>
          </p:nvPr>
        </p:nvSpPr>
        <p:spPr>
          <a:xfrm>
            <a:off x="457200" y="1600200"/>
            <a:ext cx="51279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first is meaningful work; it includes small empowered teams as well as cultural hires.</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objective which the manager set for the employee should be simple and achievable (Oktanofa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2022)</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Furthermore the managers who work along with their employees and offer regular feedback will be seeing improvement in the employee engagement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Positive work environment is another element in the Deloitte model of engagement.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 flexible work environment will enhance employee engagement in the workplace.</a:t>
            </a:r>
            <a:endParaRPr sz="1400">
              <a:latin typeface="+mn-lt"/>
              <a:ea typeface="Times New Roman"/>
              <a:cs typeface="Times New Roman"/>
              <a:sym typeface="Times New Roman"/>
            </a:endParaRPr>
          </a:p>
        </p:txBody>
      </p:sp>
      <p:pic>
        <p:nvPicPr>
          <p:cNvPr id="325" name="Google Shape;325;g198398cf454_0_66"/>
          <p:cNvPicPr preferRelativeResize="0"/>
          <p:nvPr/>
        </p:nvPicPr>
        <p:blipFill rotWithShape="1">
          <a:blip r:embed="rId3">
            <a:alphaModFix/>
          </a:blip>
          <a:srcRect b="8130"/>
          <a:stretch/>
        </p:blipFill>
        <p:spPr>
          <a:xfrm>
            <a:off x="6372500" y="1600199"/>
            <a:ext cx="2143125" cy="19601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g198398cf454_0_7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Importance of employee engagement in success of the hotel </a:t>
            </a:r>
            <a:endParaRPr sz="3000" b="1">
              <a:latin typeface="Times New Roman"/>
              <a:ea typeface="Times New Roman"/>
              <a:cs typeface="Times New Roman"/>
              <a:sym typeface="Times New Roman"/>
            </a:endParaRPr>
          </a:p>
        </p:txBody>
      </p:sp>
      <p:sp>
        <p:nvSpPr>
          <p:cNvPr id="331" name="Google Shape;331;g198398cf454_0_78"/>
          <p:cNvSpPr txBox="1">
            <a:spLocks noGrp="1"/>
          </p:cNvSpPr>
          <p:nvPr>
            <p:ph type="body" idx="1"/>
          </p:nvPr>
        </p:nvSpPr>
        <p:spPr>
          <a:xfrm>
            <a:off x="457200" y="1600200"/>
            <a:ext cx="45114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Employee engagement contributes to the motivation in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 engagement enhances the productivity of the </a:t>
            </a:r>
            <a:r>
              <a:rPr lang="en-US" sz="1400" dirty="0" smtClean="0">
                <a:latin typeface="+mn-lt"/>
                <a:ea typeface="Times New Roman"/>
                <a:cs typeface="Times New Roman"/>
                <a:sym typeface="Times New Roman"/>
              </a:rPr>
              <a:t>organization.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Employee engagement increases the profitability of the organisation.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Engagement lets the company prosper through putting employees firstly which gives the benefit through providing the customer best service (Blasco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2020).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Employment engagement creates a better work culture. It is effective in reducing employee turnover. </a:t>
            </a:r>
            <a:endParaRPr sz="1400">
              <a:latin typeface="+mn-lt"/>
              <a:ea typeface="Times New Roman"/>
              <a:cs typeface="Times New Roman"/>
              <a:sym typeface="Times New Roman"/>
            </a:endParaRPr>
          </a:p>
        </p:txBody>
      </p:sp>
      <p:pic>
        <p:nvPicPr>
          <p:cNvPr id="332" name="Google Shape;332;g198398cf454_0_78"/>
          <p:cNvPicPr preferRelativeResize="0"/>
          <p:nvPr/>
        </p:nvPicPr>
        <p:blipFill rotWithShape="1">
          <a:blip r:embed="rId3">
            <a:alphaModFix/>
          </a:blip>
          <a:srcRect b="12717"/>
          <a:stretch/>
        </p:blipFill>
        <p:spPr>
          <a:xfrm>
            <a:off x="5684850" y="2566975"/>
            <a:ext cx="2647950" cy="1504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g198398cf454_0_84"/>
          <p:cNvSpPr txBox="1">
            <a:spLocks noGrp="1"/>
          </p:cNvSpPr>
          <p:nvPr>
            <p:ph type="title"/>
          </p:nvPr>
        </p:nvSpPr>
        <p:spPr>
          <a:xfrm>
            <a:off x="457200" y="261513"/>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Importance of employee engagement in success of the hotel (continued)</a:t>
            </a:r>
            <a:endParaRPr sz="3000" b="1"/>
          </a:p>
        </p:txBody>
      </p:sp>
      <p:sp>
        <p:nvSpPr>
          <p:cNvPr id="338" name="Google Shape;338;g198398cf454_0_84"/>
          <p:cNvSpPr txBox="1">
            <a:spLocks noGrp="1"/>
          </p:cNvSpPr>
          <p:nvPr>
            <p:ph type="body" idx="1"/>
          </p:nvPr>
        </p:nvSpPr>
        <p:spPr>
          <a:xfrm>
            <a:off x="457200" y="1600200"/>
            <a:ext cx="4524600" cy="4526100"/>
          </a:xfrm>
          <a:prstGeom prst="rect">
            <a:avLst/>
          </a:prstGeom>
        </p:spPr>
        <p:txBody>
          <a:bodyPr spcFirstLastPara="1" wrap="square" lIns="91425" tIns="45700" rIns="91425" bIns="45700" anchor="t" anchorCtr="0">
            <a:normAutofit/>
          </a:bodyPr>
          <a:lstStyle/>
          <a:p>
            <a:pPr marL="457200" lvl="0" indent="-304800" algn="just" rtl="0">
              <a:lnSpc>
                <a:spcPct val="150000"/>
              </a:lnSpc>
              <a:spcBef>
                <a:spcPts val="360"/>
              </a:spcBef>
              <a:spcAft>
                <a:spcPts val="0"/>
              </a:spcAft>
              <a:buSzPts val="1200"/>
              <a:buFont typeface="Times New Roman"/>
              <a:buChar char="●"/>
            </a:pPr>
            <a:r>
              <a:rPr lang="en-US" sz="1400" dirty="0">
                <a:latin typeface="+mn-lt"/>
                <a:ea typeface="Times New Roman"/>
                <a:cs typeface="Times New Roman"/>
                <a:sym typeface="Times New Roman"/>
              </a:rPr>
              <a:t>Employee engagement increases the productivity of the organisation.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When the employee engagement is more it builds the work culture which is better.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Customer relation is enhanced with the help of efficient employee engagement.</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most important aspect of employee engagement is the satisfaction of the customer in the hotel industry.</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smtClean="0">
                <a:latin typeface="+mn-lt"/>
                <a:ea typeface="Times New Roman"/>
                <a:cs typeface="Times New Roman"/>
                <a:sym typeface="Times New Roman"/>
              </a:rPr>
              <a:t>E</a:t>
            </a:r>
            <a:r>
              <a:rPr lang="en-US" sz="1400" dirty="0" smtClean="0">
                <a:latin typeface="+mn-lt"/>
                <a:ea typeface="Times New Roman"/>
                <a:cs typeface="Times New Roman"/>
                <a:sym typeface="Times New Roman"/>
              </a:rPr>
              <a:t>mployees </a:t>
            </a:r>
            <a:r>
              <a:rPr lang="en-US" sz="1400" dirty="0">
                <a:latin typeface="+mn-lt"/>
                <a:ea typeface="Times New Roman"/>
                <a:cs typeface="Times New Roman"/>
                <a:sym typeface="Times New Roman"/>
              </a:rPr>
              <a:t>interact with the customers and give them the best service in the hotel to make the customer loyal and satisfied (Agyeiwaah and Dayour, 2021)</a:t>
            </a:r>
            <a:endParaRPr sz="1400">
              <a:latin typeface="+mn-lt"/>
              <a:ea typeface="Times New Roman"/>
              <a:cs typeface="Times New Roman"/>
              <a:sym typeface="Times New Roman"/>
            </a:endParaRPr>
          </a:p>
        </p:txBody>
      </p:sp>
      <p:pic>
        <p:nvPicPr>
          <p:cNvPr id="339" name="Google Shape;339;g198398cf454_0_84"/>
          <p:cNvPicPr preferRelativeResize="0"/>
          <p:nvPr/>
        </p:nvPicPr>
        <p:blipFill>
          <a:blip r:embed="rId3">
            <a:alphaModFix/>
          </a:blip>
          <a:stretch>
            <a:fillRect/>
          </a:stretch>
        </p:blipFill>
        <p:spPr>
          <a:xfrm>
            <a:off x="5357100" y="2160088"/>
            <a:ext cx="2914650" cy="15621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g198398cf454_0_8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None/>
            </a:pPr>
            <a:r>
              <a:rPr lang="en-US" sz="3000" b="1">
                <a:latin typeface="Times New Roman"/>
                <a:ea typeface="Times New Roman"/>
                <a:cs typeface="Times New Roman"/>
                <a:sym typeface="Times New Roman"/>
              </a:rPr>
              <a:t>Importance of employee engagement in success of the hotel</a:t>
            </a:r>
            <a:r>
              <a:rPr lang="en-US" sz="1200">
                <a:latin typeface="Times New Roman"/>
                <a:ea typeface="Times New Roman"/>
                <a:cs typeface="Times New Roman"/>
                <a:sym typeface="Times New Roman"/>
              </a:rPr>
              <a:t>  </a:t>
            </a:r>
            <a:r>
              <a:rPr lang="en-US" sz="3000" b="1">
                <a:latin typeface="Times New Roman"/>
                <a:ea typeface="Times New Roman"/>
                <a:cs typeface="Times New Roman"/>
                <a:sym typeface="Times New Roman"/>
              </a:rPr>
              <a:t>(continued)</a:t>
            </a:r>
            <a:endParaRPr/>
          </a:p>
        </p:txBody>
      </p:sp>
      <p:sp>
        <p:nvSpPr>
          <p:cNvPr id="345" name="Google Shape;345;g198398cf454_0_89"/>
          <p:cNvSpPr txBox="1">
            <a:spLocks noGrp="1"/>
          </p:cNvSpPr>
          <p:nvPr>
            <p:ph type="body" idx="1"/>
          </p:nvPr>
        </p:nvSpPr>
        <p:spPr>
          <a:xfrm>
            <a:off x="457200" y="1600200"/>
            <a:ext cx="5219700" cy="4526100"/>
          </a:xfrm>
          <a:prstGeom prst="rect">
            <a:avLst/>
          </a:prstGeom>
        </p:spPr>
        <p:txBody>
          <a:bodyPr spcFirstLastPara="1" wrap="square" lIns="91425" tIns="45700" rIns="91425" bIns="45700" anchor="t" anchorCtr="0">
            <a:normAutofit/>
          </a:bodyPr>
          <a:lstStyle/>
          <a:p>
            <a:pPr marL="457200" lvl="0" indent="-304800" algn="just" rtl="0">
              <a:lnSpc>
                <a:spcPct val="150000"/>
              </a:lnSpc>
              <a:spcBef>
                <a:spcPts val="360"/>
              </a:spcBef>
              <a:spcAft>
                <a:spcPts val="0"/>
              </a:spcAft>
              <a:buSzPts val="1200"/>
              <a:buFont typeface="Times New Roman"/>
              <a:buChar char="●"/>
            </a:pPr>
            <a:r>
              <a:rPr lang="en-US" sz="1400" dirty="0">
                <a:latin typeface="+mn-lt"/>
                <a:ea typeface="Times New Roman"/>
                <a:cs typeface="Times New Roman"/>
                <a:sym typeface="Times New Roman"/>
              </a:rPr>
              <a:t>The engaged employees tackle the tough situation arising in hotels in the most efficient manner</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engaged employees are more productive and adhere to the needs of the consumer.</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 It is the employee engagement in the hotel which makes the customer visit again and again.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engaged employees are better performer.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They bring in more productivity. </a:t>
            </a:r>
            <a:endParaRPr sz="1400">
              <a:latin typeface="+mn-lt"/>
              <a:ea typeface="Times New Roman"/>
              <a:cs typeface="Times New Roman"/>
              <a:sym typeface="Times New Roman"/>
            </a:endParaRPr>
          </a:p>
        </p:txBody>
      </p:sp>
      <p:pic>
        <p:nvPicPr>
          <p:cNvPr id="346" name="Google Shape;346;g198398cf454_0_89"/>
          <p:cNvPicPr preferRelativeResize="0"/>
          <p:nvPr/>
        </p:nvPicPr>
        <p:blipFill>
          <a:blip r:embed="rId3">
            <a:alphaModFix/>
          </a:blip>
          <a:stretch>
            <a:fillRect/>
          </a:stretch>
        </p:blipFill>
        <p:spPr>
          <a:xfrm>
            <a:off x="6040975" y="2628888"/>
            <a:ext cx="2857500" cy="1600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g198398cf454_0_10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Best practices to engage employees from hotel industry</a:t>
            </a:r>
            <a:endParaRPr sz="3000" b="1"/>
          </a:p>
        </p:txBody>
      </p:sp>
      <p:sp>
        <p:nvSpPr>
          <p:cNvPr id="352" name="Google Shape;352;g198398cf454_0_109"/>
          <p:cNvSpPr txBox="1">
            <a:spLocks noGrp="1"/>
          </p:cNvSpPr>
          <p:nvPr>
            <p:ph type="body" idx="1"/>
          </p:nvPr>
        </p:nvSpPr>
        <p:spPr>
          <a:xfrm>
            <a:off x="457200" y="1600200"/>
            <a:ext cx="47475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It is important for the hotel company to ensure that the employees understand what they are doing</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Through providing them the much required training can enhance employee engagement (Al-</a:t>
            </a:r>
            <a:r>
              <a:rPr lang="en-US" sz="1400" dirty="0" err="1">
                <a:latin typeface="+mn-lt"/>
                <a:ea typeface="Times New Roman"/>
                <a:cs typeface="Times New Roman"/>
                <a:sym typeface="Times New Roman"/>
              </a:rPr>
              <a:t>dalameh</a:t>
            </a:r>
            <a:r>
              <a:rPr lang="en-US" sz="1400" dirty="0">
                <a:latin typeface="+mn-lt"/>
                <a:ea typeface="Times New Roman"/>
                <a:cs typeface="Times New Roman"/>
                <a:sym typeface="Times New Roman"/>
              </a:rPr>
              <a:t>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2018).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In order to make the employee engaged in the organisation it is important to educate them about the requirements of the job.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Letting the employee know how the organisation is doing.</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Letting them know that their action can affect the company greatly can enhance employee engagement. </a:t>
            </a:r>
            <a:endParaRPr sz="1400">
              <a:latin typeface="+mn-lt"/>
              <a:ea typeface="Times New Roman"/>
              <a:cs typeface="Times New Roman"/>
              <a:sym typeface="Times New Roman"/>
            </a:endParaRPr>
          </a:p>
        </p:txBody>
      </p:sp>
      <p:pic>
        <p:nvPicPr>
          <p:cNvPr id="353" name="Google Shape;353;g198398cf454_0_109"/>
          <p:cNvPicPr preferRelativeResize="0"/>
          <p:nvPr/>
        </p:nvPicPr>
        <p:blipFill>
          <a:blip r:embed="rId3">
            <a:alphaModFix/>
          </a:blip>
          <a:stretch>
            <a:fillRect/>
          </a:stretch>
        </p:blipFill>
        <p:spPr>
          <a:xfrm>
            <a:off x="5566900" y="2107663"/>
            <a:ext cx="2924175" cy="15621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g198398cf454_0_11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Best practices to engage employees from hotel industry (continued)</a:t>
            </a:r>
            <a:endParaRPr sz="3000" b="1"/>
          </a:p>
        </p:txBody>
      </p:sp>
      <p:sp>
        <p:nvSpPr>
          <p:cNvPr id="359" name="Google Shape;359;g198398cf454_0_115"/>
          <p:cNvSpPr txBox="1">
            <a:spLocks noGrp="1"/>
          </p:cNvSpPr>
          <p:nvPr>
            <p:ph type="body" idx="1"/>
          </p:nvPr>
        </p:nvSpPr>
        <p:spPr>
          <a:xfrm>
            <a:off x="457200" y="1600200"/>
            <a:ext cx="55212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Offering them perk and incentive for best performance is also a motivating factor for employees.</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Allowing them to grow as well as providing them with the opportunity will help.</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is important to provide them with encouragement and appreciation for their work.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Encouraging teamwork will help in enhancing employee engagement (Nikolova </a:t>
            </a:r>
            <a:r>
              <a:rPr lang="en-US" sz="1400" i="1" dirty="0">
                <a:latin typeface="+mn-lt"/>
                <a:ea typeface="Times New Roman"/>
                <a:cs typeface="Times New Roman"/>
                <a:sym typeface="Times New Roman"/>
              </a:rPr>
              <a:t>et al., </a:t>
            </a:r>
            <a:r>
              <a:rPr lang="en-US" sz="1400" dirty="0">
                <a:latin typeface="+mn-lt"/>
                <a:ea typeface="Times New Roman"/>
                <a:cs typeface="Times New Roman"/>
                <a:sym typeface="Times New Roman"/>
              </a:rPr>
              <a:t>2019).</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Providing the employee with feedback and helping them overcome the challenge is a practice to engage employees. </a:t>
            </a:r>
            <a:endParaRPr sz="1400">
              <a:latin typeface="+mn-lt"/>
              <a:ea typeface="Times New Roman"/>
              <a:cs typeface="Times New Roman"/>
              <a:sym typeface="Times New Roman"/>
            </a:endParaRPr>
          </a:p>
        </p:txBody>
      </p:sp>
      <p:pic>
        <p:nvPicPr>
          <p:cNvPr id="360" name="Google Shape;360;g198398cf454_0_115"/>
          <p:cNvPicPr preferRelativeResize="0"/>
          <p:nvPr/>
        </p:nvPicPr>
        <p:blipFill>
          <a:blip r:embed="rId3">
            <a:alphaModFix/>
          </a:blip>
          <a:stretch>
            <a:fillRect/>
          </a:stretch>
        </p:blipFill>
        <p:spPr>
          <a:xfrm>
            <a:off x="6130800" y="2369913"/>
            <a:ext cx="2857500" cy="1600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g198398cf454_0_133"/>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sz="3000" b="1">
                <a:latin typeface="Times New Roman"/>
                <a:ea typeface="Times New Roman"/>
                <a:cs typeface="Times New Roman"/>
                <a:sym typeface="Times New Roman"/>
              </a:rPr>
              <a:t>Conclusion</a:t>
            </a:r>
            <a:endParaRPr sz="6200" b="1"/>
          </a:p>
        </p:txBody>
      </p:sp>
      <p:sp>
        <p:nvSpPr>
          <p:cNvPr id="366" name="Google Shape;366;g198398cf454_0_133"/>
          <p:cNvSpPr txBox="1">
            <a:spLocks noGrp="1"/>
          </p:cNvSpPr>
          <p:nvPr>
            <p:ph type="body" idx="1"/>
          </p:nvPr>
        </p:nvSpPr>
        <p:spPr>
          <a:xfrm>
            <a:off x="457200" y="1600200"/>
            <a:ext cx="4773600" cy="4526100"/>
          </a:xfrm>
          <a:prstGeom prst="rect">
            <a:avLst/>
          </a:prstGeom>
        </p:spPr>
        <p:txBody>
          <a:bodyPr spcFirstLastPara="1" wrap="square" lIns="91425" tIns="45700" rIns="91425" bIns="45700" anchor="t" anchorCtr="0">
            <a:normAutofit/>
          </a:bodyPr>
          <a:lstStyle/>
          <a:p>
            <a:pPr marL="457200" lvl="0" indent="-342900" algn="just" rtl="0">
              <a:lnSpc>
                <a:spcPct val="150000"/>
              </a:lnSpc>
              <a:spcBef>
                <a:spcPts val="360"/>
              </a:spcBef>
              <a:spcAft>
                <a:spcPts val="0"/>
              </a:spcAft>
              <a:buSzPts val="1800"/>
              <a:buChar char="●"/>
            </a:pPr>
            <a:r>
              <a:rPr lang="en-US" sz="1400" dirty="0">
                <a:latin typeface="+mn-lt"/>
                <a:ea typeface="Times New Roman"/>
                <a:cs typeface="Times New Roman"/>
                <a:sym typeface="Times New Roman"/>
              </a:rPr>
              <a:t>The presentation has </a:t>
            </a:r>
            <a:r>
              <a:rPr lang="en-US" sz="1400" dirty="0" smtClean="0">
                <a:latin typeface="+mn-lt"/>
                <a:ea typeface="Times New Roman"/>
                <a:cs typeface="Times New Roman"/>
                <a:sym typeface="Times New Roman"/>
              </a:rPr>
              <a:t>analyzed </a:t>
            </a:r>
            <a:r>
              <a:rPr lang="en-US" sz="1400" dirty="0">
                <a:latin typeface="+mn-lt"/>
                <a:ea typeface="Times New Roman"/>
                <a:cs typeface="Times New Roman"/>
                <a:sym typeface="Times New Roman"/>
              </a:rPr>
              <a:t>how important is employee engagement for the hotel industry. In the presentation the meaning of employee engagement has been defined.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theoretical model of engagement has been discussed which is the Deloitte model of engagement.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The importance of employee engagement has been discussed in the presentation</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It was ascertained that training will help the employees in engaging in the hotel industry. </a:t>
            </a:r>
            <a:endParaRPr sz="1400">
              <a:latin typeface="+mn-lt"/>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US" sz="1400" dirty="0">
                <a:latin typeface="+mn-lt"/>
                <a:ea typeface="Times New Roman"/>
                <a:cs typeface="Times New Roman"/>
                <a:sym typeface="Times New Roman"/>
              </a:rPr>
              <a:t>Lastly, the practices to engage employees have been discussed. </a:t>
            </a:r>
            <a:endParaRPr sz="1400">
              <a:latin typeface="+mn-lt"/>
              <a:ea typeface="Times New Roman"/>
              <a:cs typeface="Times New Roman"/>
              <a:sym typeface="Times New Roman"/>
            </a:endParaRPr>
          </a:p>
        </p:txBody>
      </p:sp>
      <p:pic>
        <p:nvPicPr>
          <p:cNvPr id="367" name="Google Shape;367;g198398cf454_0_133"/>
          <p:cNvPicPr preferRelativeResize="0"/>
          <p:nvPr/>
        </p:nvPicPr>
        <p:blipFill>
          <a:blip r:embed="rId3">
            <a:alphaModFix/>
          </a:blip>
          <a:stretch>
            <a:fillRect/>
          </a:stretch>
        </p:blipFill>
        <p:spPr>
          <a:xfrm>
            <a:off x="5907700" y="1858513"/>
            <a:ext cx="2057400" cy="22193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g198398cf454_0_14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0" lvl="0" indent="0" algn="ctr" rtl="0">
              <a:spcBef>
                <a:spcPts val="0"/>
              </a:spcBef>
              <a:spcAft>
                <a:spcPts val="0"/>
              </a:spcAft>
              <a:buNone/>
            </a:pPr>
            <a:r>
              <a:rPr lang="en-US" dirty="0"/>
              <a:t>Reference </a:t>
            </a:r>
            <a:endParaRPr/>
          </a:p>
        </p:txBody>
      </p:sp>
      <p:sp>
        <p:nvSpPr>
          <p:cNvPr id="373" name="Google Shape;373;g198398cf454_0_145"/>
          <p:cNvSpPr txBox="1">
            <a:spLocks noGrp="1"/>
          </p:cNvSpPr>
          <p:nvPr>
            <p:ph type="body" idx="1"/>
          </p:nvPr>
        </p:nvSpPr>
        <p:spPr>
          <a:xfrm>
            <a:off x="457200" y="1600200"/>
            <a:ext cx="8229600" cy="4526100"/>
          </a:xfrm>
          <a:prstGeom prst="rect">
            <a:avLst/>
          </a:prstGeom>
        </p:spPr>
        <p:txBody>
          <a:bodyPr spcFirstLastPara="1" wrap="square" lIns="91425" tIns="45700" rIns="91425" bIns="45700" anchor="t" anchorCtr="0">
            <a:normAutofit/>
          </a:bodyPr>
          <a:lstStyle/>
          <a:p>
            <a:r>
              <a:rPr lang="en-GB" sz="1050" dirty="0" smtClean="0">
                <a:latin typeface="+mn-lt"/>
              </a:rPr>
              <a:t>Agyeiwaah, E. and Dayour, F., 2021. How does employee commitment impact customers' attitudinal loyalty?.</a:t>
            </a:r>
            <a:r>
              <a:rPr lang="en-GB" sz="1050" i="1" dirty="0" smtClean="0">
                <a:latin typeface="+mn-lt"/>
              </a:rPr>
              <a:t>Journal of Hospitality and Tourism Insights</a:t>
            </a:r>
            <a:r>
              <a:rPr lang="en-GB" sz="1050" dirty="0" smtClean="0">
                <a:latin typeface="+mn-lt"/>
              </a:rPr>
              <a:t>.</a:t>
            </a:r>
            <a:endParaRPr lang="en-US" sz="1050" dirty="0" smtClean="0">
              <a:latin typeface="+mn-lt"/>
            </a:endParaRPr>
          </a:p>
          <a:p>
            <a:r>
              <a:rPr lang="en-GB" sz="1050" dirty="0" smtClean="0">
                <a:latin typeface="+mn-lt"/>
              </a:rPr>
              <a:t>Al-</a:t>
            </a:r>
            <a:r>
              <a:rPr lang="en-GB" sz="1050" dirty="0" err="1" smtClean="0">
                <a:latin typeface="+mn-lt"/>
              </a:rPr>
              <a:t>dalahmeh</a:t>
            </a:r>
            <a:r>
              <a:rPr lang="en-GB" sz="1050" dirty="0" smtClean="0">
                <a:latin typeface="+mn-lt"/>
              </a:rPr>
              <a:t>, M., Khalaf, R. and Obeidat, B., 2018. The effect of employee engagement on organizational performance via the mediating role of job satisfaction: The case of IT employees in Jordanian banking sector. </a:t>
            </a:r>
            <a:r>
              <a:rPr lang="en-GB" sz="1050" i="1" dirty="0" smtClean="0">
                <a:latin typeface="+mn-lt"/>
              </a:rPr>
              <a:t>Modern Applied Science</a:t>
            </a:r>
            <a:r>
              <a:rPr lang="en-GB" sz="1050" dirty="0" smtClean="0">
                <a:latin typeface="+mn-lt"/>
              </a:rPr>
              <a:t>, </a:t>
            </a:r>
            <a:r>
              <a:rPr lang="en-GB" sz="1050" i="1" dirty="0" smtClean="0">
                <a:latin typeface="+mn-lt"/>
              </a:rPr>
              <a:t>12</a:t>
            </a:r>
            <a:r>
              <a:rPr lang="en-GB" sz="1050" dirty="0" smtClean="0">
                <a:latin typeface="+mn-lt"/>
              </a:rPr>
              <a:t>(6), pp.17-43.</a:t>
            </a:r>
            <a:endParaRPr lang="en-US" sz="1050" dirty="0" smtClean="0">
              <a:latin typeface="+mn-lt"/>
            </a:endParaRPr>
          </a:p>
          <a:p>
            <a:r>
              <a:rPr lang="en-GB" sz="1050" dirty="0" smtClean="0">
                <a:latin typeface="+mn-lt"/>
              </a:rPr>
              <a:t>Bakker, A.B. and Albrecht, S., 2018. Work engagement: current trends. </a:t>
            </a:r>
            <a:r>
              <a:rPr lang="en-GB" sz="1050" i="1" dirty="0" smtClean="0">
                <a:latin typeface="+mn-lt"/>
              </a:rPr>
              <a:t>Career Development International</a:t>
            </a:r>
            <a:r>
              <a:rPr lang="en-GB" sz="1050" dirty="0" smtClean="0">
                <a:latin typeface="+mn-lt"/>
              </a:rPr>
              <a:t>.</a:t>
            </a:r>
            <a:endParaRPr lang="en-US" sz="1050" dirty="0" smtClean="0">
              <a:latin typeface="+mn-lt"/>
            </a:endParaRPr>
          </a:p>
          <a:p>
            <a:r>
              <a:rPr lang="en-GB" sz="1050" dirty="0" smtClean="0">
                <a:latin typeface="+mn-lt"/>
              </a:rPr>
              <a:t>Benson, G.S., McIntosh, C.K., Salazar, M. and Vaziri, H., 2020.Cultural values and definitions of career success.</a:t>
            </a:r>
            <a:r>
              <a:rPr lang="en-GB" sz="1050" i="1" dirty="0" smtClean="0">
                <a:latin typeface="+mn-lt"/>
              </a:rPr>
              <a:t>Human Resource Management Journal</a:t>
            </a:r>
            <a:r>
              <a:rPr lang="en-GB" sz="1050" dirty="0" smtClean="0">
                <a:latin typeface="+mn-lt"/>
              </a:rPr>
              <a:t>, </a:t>
            </a:r>
            <a:r>
              <a:rPr lang="en-GB" sz="1050" i="1" dirty="0" smtClean="0">
                <a:latin typeface="+mn-lt"/>
              </a:rPr>
              <a:t>30</a:t>
            </a:r>
            <a:r>
              <a:rPr lang="en-GB" sz="1050" dirty="0" smtClean="0">
                <a:latin typeface="+mn-lt"/>
              </a:rPr>
              <a:t>(3), pp.392-421.</a:t>
            </a:r>
            <a:endParaRPr lang="en-US" sz="1050" dirty="0" smtClean="0">
              <a:latin typeface="+mn-lt"/>
            </a:endParaRPr>
          </a:p>
          <a:p>
            <a:r>
              <a:rPr lang="en-GB" sz="1050" dirty="0" smtClean="0">
                <a:latin typeface="+mn-lt"/>
              </a:rPr>
              <a:t>Blasco-Arcas, L., Alexander, M., Sörhammar, D., Jonas, J.M., Raithel, S. and Chen, T., 2020. Organizing actor Engagement: A platform perspective.</a:t>
            </a:r>
            <a:r>
              <a:rPr lang="en-GB" sz="1050" i="1" dirty="0" smtClean="0">
                <a:latin typeface="+mn-lt"/>
              </a:rPr>
              <a:t>Journal of Business Research</a:t>
            </a:r>
            <a:r>
              <a:rPr lang="en-GB" sz="1050" dirty="0" smtClean="0">
                <a:latin typeface="+mn-lt"/>
              </a:rPr>
              <a:t>, </a:t>
            </a:r>
            <a:r>
              <a:rPr lang="en-GB" sz="1050" i="1" dirty="0" smtClean="0">
                <a:latin typeface="+mn-lt"/>
              </a:rPr>
              <a:t>118</a:t>
            </a:r>
            <a:r>
              <a:rPr lang="en-GB" sz="1050" dirty="0" smtClean="0">
                <a:latin typeface="+mn-lt"/>
              </a:rPr>
              <a:t>, pp.74-85.</a:t>
            </a:r>
            <a:endParaRPr lang="en-US" sz="1050" dirty="0" smtClean="0">
              <a:latin typeface="+mn-lt"/>
            </a:endParaRPr>
          </a:p>
          <a:p>
            <a:r>
              <a:rPr lang="en-GB" sz="1050" dirty="0" smtClean="0">
                <a:latin typeface="+mn-lt"/>
              </a:rPr>
              <a:t>Contreras, F., Baykal, E. and Abid, G., 2020. E-leadership and teleworking in times of COVID-19 and beyond: What we know and where do we go. </a:t>
            </a:r>
            <a:r>
              <a:rPr lang="en-GB" sz="1050" i="1" dirty="0" smtClean="0">
                <a:latin typeface="+mn-lt"/>
              </a:rPr>
              <a:t>Frontiers in Psychology</a:t>
            </a:r>
            <a:r>
              <a:rPr lang="en-GB" sz="1050" dirty="0" smtClean="0">
                <a:latin typeface="+mn-lt"/>
              </a:rPr>
              <a:t>, </a:t>
            </a:r>
            <a:r>
              <a:rPr lang="en-GB" sz="1050" i="1" dirty="0" smtClean="0">
                <a:latin typeface="+mn-lt"/>
              </a:rPr>
              <a:t>11</a:t>
            </a:r>
            <a:r>
              <a:rPr lang="en-GB" sz="1050" dirty="0" smtClean="0">
                <a:latin typeface="+mn-lt"/>
              </a:rPr>
              <a:t>, p.590271.</a:t>
            </a:r>
            <a:endParaRPr lang="en-US" sz="1050" dirty="0" smtClean="0">
              <a:latin typeface="+mn-lt"/>
            </a:endParaRPr>
          </a:p>
          <a:p>
            <a:r>
              <a:rPr lang="en-GB" sz="1050" dirty="0" smtClean="0">
                <a:latin typeface="+mn-lt"/>
              </a:rPr>
              <a:t>Labrague, L.J. and De los Santos, J.A.A., 2020. COVID‐19 anxiety among front‐line nurses: Predictive role of organisational support, personal resilience and social support. </a:t>
            </a:r>
            <a:r>
              <a:rPr lang="en-GB" sz="1050" i="1" dirty="0" smtClean="0">
                <a:latin typeface="+mn-lt"/>
              </a:rPr>
              <a:t>Journal of nursing management</a:t>
            </a:r>
            <a:r>
              <a:rPr lang="en-GB" sz="1050" dirty="0" smtClean="0">
                <a:latin typeface="+mn-lt"/>
              </a:rPr>
              <a:t>, </a:t>
            </a:r>
            <a:r>
              <a:rPr lang="en-GB" sz="1050" i="1" dirty="0" smtClean="0">
                <a:latin typeface="+mn-lt"/>
              </a:rPr>
              <a:t>28</a:t>
            </a:r>
            <a:r>
              <a:rPr lang="en-GB" sz="1050" dirty="0" smtClean="0">
                <a:latin typeface="+mn-lt"/>
              </a:rPr>
              <a:t>(7), pp.1653-1661.</a:t>
            </a:r>
            <a:endParaRPr lang="en-US" sz="1050" dirty="0" smtClean="0">
              <a:latin typeface="+mn-lt"/>
            </a:endParaRPr>
          </a:p>
          <a:p>
            <a:r>
              <a:rPr lang="en-GB" sz="1050" dirty="0" smtClean="0">
                <a:latin typeface="+mn-lt"/>
              </a:rPr>
              <a:t>Nikolova, I., Schaufeli, W. and Notelaers, G., 2019. Engaging leader–Engaged employees? A cross-lagged study on employee engagement.</a:t>
            </a:r>
            <a:r>
              <a:rPr lang="en-GB" sz="1050" i="1" dirty="0" smtClean="0">
                <a:latin typeface="+mn-lt"/>
              </a:rPr>
              <a:t>European Management Journal</a:t>
            </a:r>
            <a:r>
              <a:rPr lang="en-GB" sz="1050" dirty="0" smtClean="0">
                <a:latin typeface="+mn-lt"/>
              </a:rPr>
              <a:t>, </a:t>
            </a:r>
            <a:r>
              <a:rPr lang="en-GB" sz="1050" i="1" dirty="0" smtClean="0">
                <a:latin typeface="+mn-lt"/>
              </a:rPr>
              <a:t>37</a:t>
            </a:r>
            <a:r>
              <a:rPr lang="en-GB" sz="1050" dirty="0" smtClean="0">
                <a:latin typeface="+mn-lt"/>
              </a:rPr>
              <a:t>(6), pp.772-783.</a:t>
            </a:r>
            <a:endParaRPr lang="en-US" sz="1050" dirty="0" smtClean="0">
              <a:latin typeface="+mn-lt"/>
            </a:endParaRPr>
          </a:p>
          <a:p>
            <a:r>
              <a:rPr lang="en-GB" sz="1050" dirty="0" smtClean="0">
                <a:latin typeface="+mn-lt"/>
              </a:rPr>
              <a:t>Oktanofa, A.K., Arliawan, F.A. and Gustomo, A., 2022. Measuring and Improving Employee Engagement (A Study in PT. SvaraInovasi Indonesia).</a:t>
            </a:r>
            <a:r>
              <a:rPr lang="en-GB" sz="1050" i="1" dirty="0" smtClean="0">
                <a:latin typeface="+mn-lt"/>
              </a:rPr>
              <a:t>IPTEK Journal of Proceedings Series</a:t>
            </a:r>
            <a:r>
              <a:rPr lang="en-GB" sz="1050" dirty="0" smtClean="0">
                <a:latin typeface="+mn-lt"/>
              </a:rPr>
              <a:t>, (1), pp.425-431.</a:t>
            </a:r>
            <a:endParaRPr lang="en-US" sz="1050" dirty="0" smtClean="0">
              <a:latin typeface="+mn-lt"/>
            </a:endParaRPr>
          </a:p>
          <a:p>
            <a:r>
              <a:rPr lang="en-GB" sz="1050" dirty="0" smtClean="0">
                <a:latin typeface="+mn-lt"/>
              </a:rPr>
              <a:t>Rawat, P.A. and Dadas, A.B., 2019. A study of employee engagement models to build new business approaches. </a:t>
            </a:r>
            <a:r>
              <a:rPr lang="en-GB" sz="1050" i="1" dirty="0" smtClean="0">
                <a:latin typeface="+mn-lt"/>
              </a:rPr>
              <a:t>Neville Wadia Institute of Management Studies &amp; Research</a:t>
            </a:r>
            <a:r>
              <a:rPr lang="en-GB" sz="1050" dirty="0" smtClean="0">
                <a:latin typeface="+mn-lt"/>
              </a:rPr>
              <a:t>.</a:t>
            </a:r>
            <a:endParaRPr sz="1050">
              <a:latin typeface="+mn-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a:bodyPr>
          <a:lstStyle/>
          <a:p>
            <a:pPr algn="ctr">
              <a:buNone/>
            </a:pPr>
            <a:endParaRPr lang="en-US" sz="8000" dirty="0" smtClean="0">
              <a:latin typeface="Algerian" pitchFamily="82" charset="0"/>
            </a:endParaRPr>
          </a:p>
          <a:p>
            <a:pPr algn="ctr">
              <a:buNone/>
            </a:pPr>
            <a:r>
              <a:rPr lang="en-US" sz="8000" dirty="0" smtClean="0">
                <a:latin typeface="Algerian" pitchFamily="82" charset="0"/>
              </a:rPr>
              <a:t>Thank you</a:t>
            </a:r>
            <a:endParaRPr lang="en-US" sz="8000" dirty="0">
              <a:latin typeface="Algerian" pitchFamily="82" charset="0"/>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2350</Words>
  <PresentationFormat>On-screen Show (4:3)</PresentationFormat>
  <Paragraphs>108</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Maven Pro</vt:lpstr>
      <vt:lpstr>Times New Roman</vt:lpstr>
      <vt:lpstr>Nunito</vt:lpstr>
      <vt:lpstr>Algerian</vt:lpstr>
      <vt:lpstr>Momentum</vt:lpstr>
      <vt:lpstr> </vt:lpstr>
      <vt:lpstr>Table of content </vt:lpstr>
      <vt:lpstr>Introduction</vt:lpstr>
      <vt:lpstr>Definition of employee engagement </vt:lpstr>
      <vt:lpstr>Definition of employee engagement (continued) </vt:lpstr>
      <vt:lpstr>Engagement theoretical model </vt:lpstr>
      <vt:lpstr>Engagement theoretical model (continued)</vt:lpstr>
      <vt:lpstr>Importance of employee engagement in success of the hotel </vt:lpstr>
      <vt:lpstr>Importance of employee engagement in success of the hotel (continued)</vt:lpstr>
      <vt:lpstr>Importance of employee engagement in success of the hotel  (continued)</vt:lpstr>
      <vt:lpstr>Best practices to engage employees from hotel industry</vt:lpstr>
      <vt:lpstr>Best practices to engage employees from hotel industry (continued)</vt:lpstr>
      <vt:lpstr>Conclusion</vt:lpstr>
      <vt:lpstr>Reference </vt:lpstr>
      <vt:lpstr>Slide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Operating Hotel Facilities Module Code: BMIH4006 </dc:title>
  <cp:lastModifiedBy>HP</cp:lastModifiedBy>
  <cp:revision>26</cp:revision>
  <dcterms:created xsi:type="dcterms:W3CDTF">2006-08-16T00:00:00Z</dcterms:created>
  <dcterms:modified xsi:type="dcterms:W3CDTF">2022-11-18T21:05:13Z</dcterms:modified>
</cp:coreProperties>
</file>