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58" r:id="rId4"/>
    <p:sldId id="280" r:id="rId5"/>
    <p:sldId id="281" r:id="rId6"/>
    <p:sldId id="259" r:id="rId7"/>
    <p:sldId id="288" r:id="rId8"/>
    <p:sldId id="277" r:id="rId9"/>
    <p:sldId id="260" r:id="rId10"/>
    <p:sldId id="282" r:id="rId11"/>
    <p:sldId id="283" r:id="rId12"/>
    <p:sldId id="289" r:id="rId13"/>
    <p:sldId id="284" r:id="rId14"/>
    <p:sldId id="285" r:id="rId15"/>
    <p:sldId id="286" r:id="rId16"/>
    <p:sldId id="287" r:id="rId17"/>
    <p:sldId id="291" r:id="rId18"/>
    <p:sldId id="290" r:id="rId19"/>
    <p:sldId id="261" r:id="rId20"/>
    <p:sldId id="270" r:id="rId21"/>
    <p:sldId id="278" r:id="rId22"/>
    <p:sldId id="271" r:id="rId23"/>
    <p:sldId id="272" r:id="rId24"/>
    <p:sldId id="273" r:id="rId25"/>
    <p:sldId id="276" r:id="rId26"/>
    <p:sldId id="274" r:id="rId27"/>
    <p:sldId id="275" r:id="rId28"/>
    <p:sldId id="262" r:id="rId29"/>
    <p:sldId id="263" r:id="rId30"/>
    <p:sldId id="279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44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0F8E1F-4339-44DF-8119-4548483781E2}" type="doc">
      <dgm:prSet loTypeId="urn:microsoft.com/office/officeart/2005/8/layout/arrow6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97742C1-408E-44C5-B3DF-D16B652CFAD2}">
      <dgm:prSet phldrT="[Text]"/>
      <dgm:spPr/>
      <dgm:t>
        <a:bodyPr/>
        <a:lstStyle/>
        <a:p>
          <a:r>
            <a:rPr lang="en-GB" dirty="0"/>
            <a:t>Natural Science</a:t>
          </a:r>
        </a:p>
      </dgm:t>
    </dgm:pt>
    <dgm:pt modelId="{BAB86E83-69C4-4B54-85BB-60CC4FB9B34A}" type="parTrans" cxnId="{511D1C5E-2840-47D8-8EA7-777D5D8A51A8}">
      <dgm:prSet/>
      <dgm:spPr/>
      <dgm:t>
        <a:bodyPr/>
        <a:lstStyle/>
        <a:p>
          <a:endParaRPr lang="en-GB"/>
        </a:p>
      </dgm:t>
    </dgm:pt>
    <dgm:pt modelId="{D1467D49-7E63-4FFD-B661-61BC8CC77339}" type="sibTrans" cxnId="{511D1C5E-2840-47D8-8EA7-777D5D8A51A8}">
      <dgm:prSet/>
      <dgm:spPr/>
      <dgm:t>
        <a:bodyPr/>
        <a:lstStyle/>
        <a:p>
          <a:endParaRPr lang="en-GB"/>
        </a:p>
      </dgm:t>
    </dgm:pt>
    <dgm:pt modelId="{18BAB63B-8474-4A3A-BE75-D37578AF066A}">
      <dgm:prSet phldrT="[Text]"/>
      <dgm:spPr/>
      <dgm:t>
        <a:bodyPr/>
        <a:lstStyle/>
        <a:p>
          <a:r>
            <a:rPr lang="en-GB" dirty="0"/>
            <a:t>Social Science</a:t>
          </a:r>
        </a:p>
      </dgm:t>
    </dgm:pt>
    <dgm:pt modelId="{68773596-8E66-465E-85BE-CE4EA7E4CD50}" type="parTrans" cxnId="{CC543C12-F671-4803-817A-5EE1E02B8A8B}">
      <dgm:prSet/>
      <dgm:spPr/>
      <dgm:t>
        <a:bodyPr/>
        <a:lstStyle/>
        <a:p>
          <a:endParaRPr lang="en-GB"/>
        </a:p>
      </dgm:t>
    </dgm:pt>
    <dgm:pt modelId="{1A68F4CD-7C89-4A9E-B08D-39427C64532F}" type="sibTrans" cxnId="{CC543C12-F671-4803-817A-5EE1E02B8A8B}">
      <dgm:prSet/>
      <dgm:spPr/>
      <dgm:t>
        <a:bodyPr/>
        <a:lstStyle/>
        <a:p>
          <a:endParaRPr lang="en-GB"/>
        </a:p>
      </dgm:t>
    </dgm:pt>
    <dgm:pt modelId="{D2D9959B-7F87-4226-A621-609FBB48E16B}" type="pres">
      <dgm:prSet presAssocID="{750F8E1F-4339-44DF-8119-4548483781E2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08D560A-21CA-4DE3-BA27-A6414BA8157C}" type="pres">
      <dgm:prSet presAssocID="{750F8E1F-4339-44DF-8119-4548483781E2}" presName="ribbon" presStyleLbl="node1" presStyleIdx="0" presStyleCnt="1"/>
      <dgm:spPr/>
    </dgm:pt>
    <dgm:pt modelId="{73213149-86C3-4195-A369-61326046B0BE}" type="pres">
      <dgm:prSet presAssocID="{750F8E1F-4339-44DF-8119-4548483781E2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9D60353-1527-4024-975E-FE3310632C4E}" type="pres">
      <dgm:prSet presAssocID="{750F8E1F-4339-44DF-8119-4548483781E2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C543C12-F671-4803-817A-5EE1E02B8A8B}" srcId="{750F8E1F-4339-44DF-8119-4548483781E2}" destId="{18BAB63B-8474-4A3A-BE75-D37578AF066A}" srcOrd="1" destOrd="0" parTransId="{68773596-8E66-465E-85BE-CE4EA7E4CD50}" sibTransId="{1A68F4CD-7C89-4A9E-B08D-39427C64532F}"/>
    <dgm:cxn modelId="{511D1C5E-2840-47D8-8EA7-777D5D8A51A8}" srcId="{750F8E1F-4339-44DF-8119-4548483781E2}" destId="{097742C1-408E-44C5-B3DF-D16B652CFAD2}" srcOrd="0" destOrd="0" parTransId="{BAB86E83-69C4-4B54-85BB-60CC4FB9B34A}" sibTransId="{D1467D49-7E63-4FFD-B661-61BC8CC77339}"/>
    <dgm:cxn modelId="{D06DC7C3-4BC8-4A8D-BF79-EE1A74069E6F}" type="presOf" srcId="{750F8E1F-4339-44DF-8119-4548483781E2}" destId="{D2D9959B-7F87-4226-A621-609FBB48E16B}" srcOrd="0" destOrd="0" presId="urn:microsoft.com/office/officeart/2005/8/layout/arrow6"/>
    <dgm:cxn modelId="{BCDBA785-1903-4A8A-95F1-81D23825CC41}" type="presOf" srcId="{097742C1-408E-44C5-B3DF-D16B652CFAD2}" destId="{73213149-86C3-4195-A369-61326046B0BE}" srcOrd="0" destOrd="0" presId="urn:microsoft.com/office/officeart/2005/8/layout/arrow6"/>
    <dgm:cxn modelId="{781947E0-03CD-489D-B568-744A0B7A74B6}" type="presOf" srcId="{18BAB63B-8474-4A3A-BE75-D37578AF066A}" destId="{A9D60353-1527-4024-975E-FE3310632C4E}" srcOrd="0" destOrd="0" presId="urn:microsoft.com/office/officeart/2005/8/layout/arrow6"/>
    <dgm:cxn modelId="{415D6646-256C-46E1-891C-8702434A3D8C}" type="presParOf" srcId="{D2D9959B-7F87-4226-A621-609FBB48E16B}" destId="{208D560A-21CA-4DE3-BA27-A6414BA8157C}" srcOrd="0" destOrd="0" presId="urn:microsoft.com/office/officeart/2005/8/layout/arrow6"/>
    <dgm:cxn modelId="{EF5AEEFD-8CDA-4A35-AA65-52D6E60D12D9}" type="presParOf" srcId="{D2D9959B-7F87-4226-A621-609FBB48E16B}" destId="{73213149-86C3-4195-A369-61326046B0BE}" srcOrd="1" destOrd="0" presId="urn:microsoft.com/office/officeart/2005/8/layout/arrow6"/>
    <dgm:cxn modelId="{BEEA920C-BC86-4A8E-802B-FA87B3587E60}" type="presParOf" srcId="{D2D9959B-7F87-4226-A621-609FBB48E16B}" destId="{A9D60353-1527-4024-975E-FE3310632C4E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CAC669-E176-4859-99C2-11403A316947}" type="doc">
      <dgm:prSet loTypeId="urn:microsoft.com/office/officeart/2005/8/layout/arrow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4C3467-E855-4C12-A133-DCB3F411C9C7}">
      <dgm:prSet phldrT="[Text]"/>
      <dgm:spPr/>
      <dgm:t>
        <a:bodyPr/>
        <a:lstStyle/>
        <a:p>
          <a:r>
            <a:rPr lang="en-GB" dirty="0"/>
            <a:t>Natural Science</a:t>
          </a:r>
        </a:p>
      </dgm:t>
    </dgm:pt>
    <dgm:pt modelId="{0A3AA57A-EDCB-48F5-A865-DE7527A2A4C2}" type="parTrans" cxnId="{335F2E68-040C-4BBC-A715-9E64D0C3F615}">
      <dgm:prSet/>
      <dgm:spPr/>
      <dgm:t>
        <a:bodyPr/>
        <a:lstStyle/>
        <a:p>
          <a:endParaRPr lang="en-GB"/>
        </a:p>
      </dgm:t>
    </dgm:pt>
    <dgm:pt modelId="{3EC8D3D6-F1AE-4096-BEC6-89AE9DB39CF9}" type="sibTrans" cxnId="{335F2E68-040C-4BBC-A715-9E64D0C3F615}">
      <dgm:prSet/>
      <dgm:spPr/>
      <dgm:t>
        <a:bodyPr/>
        <a:lstStyle/>
        <a:p>
          <a:endParaRPr lang="en-GB"/>
        </a:p>
      </dgm:t>
    </dgm:pt>
    <dgm:pt modelId="{5FA18D99-FD17-46BD-9400-4E442F2AE877}">
      <dgm:prSet phldrT="[Text]"/>
      <dgm:spPr/>
      <dgm:t>
        <a:bodyPr/>
        <a:lstStyle/>
        <a:p>
          <a:r>
            <a:rPr lang="en-GB" dirty="0"/>
            <a:t>Social Science</a:t>
          </a:r>
        </a:p>
      </dgm:t>
    </dgm:pt>
    <dgm:pt modelId="{41C4FB6C-C636-47D6-97AA-D31D7429758A}" type="parTrans" cxnId="{03CFA324-301C-46BC-8850-AD90B24987C8}">
      <dgm:prSet/>
      <dgm:spPr/>
      <dgm:t>
        <a:bodyPr/>
        <a:lstStyle/>
        <a:p>
          <a:endParaRPr lang="en-GB"/>
        </a:p>
      </dgm:t>
    </dgm:pt>
    <dgm:pt modelId="{69259377-AE0F-43D6-983E-7CAA1DEBA5EA}" type="sibTrans" cxnId="{03CFA324-301C-46BC-8850-AD90B24987C8}">
      <dgm:prSet/>
      <dgm:spPr/>
      <dgm:t>
        <a:bodyPr/>
        <a:lstStyle/>
        <a:p>
          <a:endParaRPr lang="en-GB"/>
        </a:p>
      </dgm:t>
    </dgm:pt>
    <dgm:pt modelId="{4DB5DE5A-6833-4C74-8352-58C97C98996C}" type="pres">
      <dgm:prSet presAssocID="{ACCAC669-E176-4859-99C2-11403A316947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94D3562-525B-459A-A115-DA7174E6B697}" type="pres">
      <dgm:prSet presAssocID="{734C3467-E855-4C12-A133-DCB3F411C9C7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E515F1-9E9F-4AE8-913B-C8F72BB50AFC}" type="pres">
      <dgm:prSet presAssocID="{5FA18D99-FD17-46BD-9400-4E442F2AE877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7D2F137-F52B-477E-8B83-AE7CC2B261A8}" type="presOf" srcId="{5FA18D99-FD17-46BD-9400-4E442F2AE877}" destId="{4FE515F1-9E9F-4AE8-913B-C8F72BB50AFC}" srcOrd="0" destOrd="0" presId="urn:microsoft.com/office/officeart/2005/8/layout/arrow1"/>
    <dgm:cxn modelId="{D3851555-63F7-4E60-A780-D64CE5F666E0}" type="presOf" srcId="{ACCAC669-E176-4859-99C2-11403A316947}" destId="{4DB5DE5A-6833-4C74-8352-58C97C98996C}" srcOrd="0" destOrd="0" presId="urn:microsoft.com/office/officeart/2005/8/layout/arrow1"/>
    <dgm:cxn modelId="{335F2E68-040C-4BBC-A715-9E64D0C3F615}" srcId="{ACCAC669-E176-4859-99C2-11403A316947}" destId="{734C3467-E855-4C12-A133-DCB3F411C9C7}" srcOrd="0" destOrd="0" parTransId="{0A3AA57A-EDCB-48F5-A865-DE7527A2A4C2}" sibTransId="{3EC8D3D6-F1AE-4096-BEC6-89AE9DB39CF9}"/>
    <dgm:cxn modelId="{7B3B668C-66B0-4EEB-AEBB-62A8F004631F}" type="presOf" srcId="{734C3467-E855-4C12-A133-DCB3F411C9C7}" destId="{294D3562-525B-459A-A115-DA7174E6B697}" srcOrd="0" destOrd="0" presId="urn:microsoft.com/office/officeart/2005/8/layout/arrow1"/>
    <dgm:cxn modelId="{03CFA324-301C-46BC-8850-AD90B24987C8}" srcId="{ACCAC669-E176-4859-99C2-11403A316947}" destId="{5FA18D99-FD17-46BD-9400-4E442F2AE877}" srcOrd="1" destOrd="0" parTransId="{41C4FB6C-C636-47D6-97AA-D31D7429758A}" sibTransId="{69259377-AE0F-43D6-983E-7CAA1DEBA5EA}"/>
    <dgm:cxn modelId="{DFEAE20C-47C5-40AC-87D6-2F016C0C614E}" type="presParOf" srcId="{4DB5DE5A-6833-4C74-8352-58C97C98996C}" destId="{294D3562-525B-459A-A115-DA7174E6B697}" srcOrd="0" destOrd="0" presId="urn:microsoft.com/office/officeart/2005/8/layout/arrow1"/>
    <dgm:cxn modelId="{6C93A925-340B-424D-B020-ED0D1E5AB822}" type="presParOf" srcId="{4DB5DE5A-6833-4C74-8352-58C97C98996C}" destId="{4FE515F1-9E9F-4AE8-913B-C8F72BB50AFC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6936CA-9961-4BAE-9EE8-FC982041DB1A}" type="doc">
      <dgm:prSet loTypeId="urn:microsoft.com/office/officeart/2005/8/layout/radial3" loCatId="cycle" qsTypeId="urn:microsoft.com/office/officeart/2005/8/quickstyle/3d4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3E38758-467F-4D8D-A8E5-96C9C87C679F}">
      <dgm:prSet phldrT="[Text]"/>
      <dgm:spPr/>
      <dgm:t>
        <a:bodyPr/>
        <a:lstStyle/>
        <a:p>
          <a:r>
            <a:rPr lang="en-GB" dirty="0"/>
            <a:t>Social Spheres</a:t>
          </a:r>
        </a:p>
      </dgm:t>
    </dgm:pt>
    <dgm:pt modelId="{4C0DABBD-CC8D-45CF-9758-DD143ECA339F}" type="parTrans" cxnId="{62C99BF5-B0A0-4CCC-ACD3-59FDC555FCD7}">
      <dgm:prSet/>
      <dgm:spPr/>
      <dgm:t>
        <a:bodyPr/>
        <a:lstStyle/>
        <a:p>
          <a:endParaRPr lang="en-GB"/>
        </a:p>
      </dgm:t>
    </dgm:pt>
    <dgm:pt modelId="{9F4F4661-872F-4E30-83D4-76770634A88F}" type="sibTrans" cxnId="{62C99BF5-B0A0-4CCC-ACD3-59FDC555FCD7}">
      <dgm:prSet/>
      <dgm:spPr/>
      <dgm:t>
        <a:bodyPr/>
        <a:lstStyle/>
        <a:p>
          <a:endParaRPr lang="en-GB"/>
        </a:p>
      </dgm:t>
    </dgm:pt>
    <dgm:pt modelId="{163DC350-54F6-4895-B0DD-C7603D67DBEF}">
      <dgm:prSet phldrT="[Text]"/>
      <dgm:spPr/>
      <dgm:t>
        <a:bodyPr/>
        <a:lstStyle/>
        <a:p>
          <a:r>
            <a:rPr lang="en-GB" dirty="0"/>
            <a:t>Political</a:t>
          </a:r>
        </a:p>
      </dgm:t>
    </dgm:pt>
    <dgm:pt modelId="{3B5662DA-88FF-4051-88A8-CAEA3376F549}" type="parTrans" cxnId="{9CB98F27-9193-491F-86EB-8973FB7EBF3E}">
      <dgm:prSet/>
      <dgm:spPr/>
      <dgm:t>
        <a:bodyPr/>
        <a:lstStyle/>
        <a:p>
          <a:endParaRPr lang="en-GB"/>
        </a:p>
      </dgm:t>
    </dgm:pt>
    <dgm:pt modelId="{972CC214-2F50-4EBE-AC3E-8D95CB45F4C0}" type="sibTrans" cxnId="{9CB98F27-9193-491F-86EB-8973FB7EBF3E}">
      <dgm:prSet/>
      <dgm:spPr/>
      <dgm:t>
        <a:bodyPr/>
        <a:lstStyle/>
        <a:p>
          <a:endParaRPr lang="en-GB"/>
        </a:p>
      </dgm:t>
    </dgm:pt>
    <dgm:pt modelId="{13D1736E-8723-4199-BEEE-D0DB1A8D6FF5}">
      <dgm:prSet phldrT="[Text]"/>
      <dgm:spPr/>
      <dgm:t>
        <a:bodyPr/>
        <a:lstStyle/>
        <a:p>
          <a:r>
            <a:rPr lang="en-GB" dirty="0"/>
            <a:t>Legal</a:t>
          </a:r>
        </a:p>
      </dgm:t>
    </dgm:pt>
    <dgm:pt modelId="{87B69A23-B23B-4907-920E-3AF38CC91D04}" type="parTrans" cxnId="{62CD14F2-5ABC-46EB-893C-74449FC6BD46}">
      <dgm:prSet/>
      <dgm:spPr/>
      <dgm:t>
        <a:bodyPr/>
        <a:lstStyle/>
        <a:p>
          <a:endParaRPr lang="en-GB"/>
        </a:p>
      </dgm:t>
    </dgm:pt>
    <dgm:pt modelId="{F5C685A7-7A49-4C2C-A9FF-9C5547043510}" type="sibTrans" cxnId="{62CD14F2-5ABC-46EB-893C-74449FC6BD46}">
      <dgm:prSet/>
      <dgm:spPr/>
      <dgm:t>
        <a:bodyPr/>
        <a:lstStyle/>
        <a:p>
          <a:endParaRPr lang="en-GB"/>
        </a:p>
      </dgm:t>
    </dgm:pt>
    <dgm:pt modelId="{3FA2FD54-9609-4828-AFAB-F6940873D010}">
      <dgm:prSet phldrT="[Text]"/>
      <dgm:spPr/>
      <dgm:t>
        <a:bodyPr/>
        <a:lstStyle/>
        <a:p>
          <a:r>
            <a:rPr lang="en-GB" dirty="0"/>
            <a:t>Economic</a:t>
          </a:r>
        </a:p>
      </dgm:t>
    </dgm:pt>
    <dgm:pt modelId="{27F80801-2150-4FB5-87EC-356984B5DFDD}" type="parTrans" cxnId="{4BE86065-CF0C-4017-BEB1-0BBCD849E295}">
      <dgm:prSet/>
      <dgm:spPr/>
      <dgm:t>
        <a:bodyPr/>
        <a:lstStyle/>
        <a:p>
          <a:endParaRPr lang="en-GB"/>
        </a:p>
      </dgm:t>
    </dgm:pt>
    <dgm:pt modelId="{CAB06233-7EA0-441D-B435-41F71B462DC2}" type="sibTrans" cxnId="{4BE86065-CF0C-4017-BEB1-0BBCD849E295}">
      <dgm:prSet/>
      <dgm:spPr/>
      <dgm:t>
        <a:bodyPr/>
        <a:lstStyle/>
        <a:p>
          <a:endParaRPr lang="en-GB"/>
        </a:p>
      </dgm:t>
    </dgm:pt>
    <dgm:pt modelId="{A5819331-6885-43A9-8C7D-0F5CDCE90281}">
      <dgm:prSet phldrT="[Text]"/>
      <dgm:spPr/>
      <dgm:t>
        <a:bodyPr/>
        <a:lstStyle/>
        <a:p>
          <a:r>
            <a:rPr lang="en-GB" dirty="0"/>
            <a:t>Religious</a:t>
          </a:r>
        </a:p>
      </dgm:t>
    </dgm:pt>
    <dgm:pt modelId="{D6A1C924-BF73-4BED-A94C-F4C631626E2A}" type="parTrans" cxnId="{219955B0-BCE5-47B6-A55F-A855F2574991}">
      <dgm:prSet/>
      <dgm:spPr/>
      <dgm:t>
        <a:bodyPr/>
        <a:lstStyle/>
        <a:p>
          <a:endParaRPr lang="en-GB"/>
        </a:p>
      </dgm:t>
    </dgm:pt>
    <dgm:pt modelId="{5656EAAF-7099-4AEE-8DDA-610D56037CD2}" type="sibTrans" cxnId="{219955B0-BCE5-47B6-A55F-A855F2574991}">
      <dgm:prSet/>
      <dgm:spPr/>
      <dgm:t>
        <a:bodyPr/>
        <a:lstStyle/>
        <a:p>
          <a:endParaRPr lang="en-GB"/>
        </a:p>
      </dgm:t>
    </dgm:pt>
    <dgm:pt modelId="{A0AC535F-AB91-4277-97DC-FB6DD2FEA03A}" type="pres">
      <dgm:prSet presAssocID="{B86936CA-9961-4BAE-9EE8-FC982041DB1A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927C2EB-AFCA-4456-BB05-D0EADF70A912}" type="pres">
      <dgm:prSet presAssocID="{B86936CA-9961-4BAE-9EE8-FC982041DB1A}" presName="radial" presStyleCnt="0">
        <dgm:presLayoutVars>
          <dgm:animLvl val="ctr"/>
        </dgm:presLayoutVars>
      </dgm:prSet>
      <dgm:spPr/>
    </dgm:pt>
    <dgm:pt modelId="{C9193990-90ED-42DB-8270-5EC71274EC47}" type="pres">
      <dgm:prSet presAssocID="{33E38758-467F-4D8D-A8E5-96C9C87C679F}" presName="centerShape" presStyleLbl="vennNode1" presStyleIdx="0" presStyleCnt="5"/>
      <dgm:spPr/>
      <dgm:t>
        <a:bodyPr/>
        <a:lstStyle/>
        <a:p>
          <a:endParaRPr lang="en-GB"/>
        </a:p>
      </dgm:t>
    </dgm:pt>
    <dgm:pt modelId="{4D1E9D62-0403-4CF9-8D96-93E24C5AE0A6}" type="pres">
      <dgm:prSet presAssocID="{163DC350-54F6-4895-B0DD-C7603D67DBEF}" presName="node" presStyleLbl="venn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4991FEF-0585-4037-8FEC-1FB69234F05B}" type="pres">
      <dgm:prSet presAssocID="{13D1736E-8723-4199-BEEE-D0DB1A8D6FF5}" presName="node" presStyleLbl="venn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77E851-7E6F-4BC5-8367-6227E80A9FD6}" type="pres">
      <dgm:prSet presAssocID="{3FA2FD54-9609-4828-AFAB-F6940873D010}" presName="node" presStyleLbl="venn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A6F354-3BDF-47F7-A5BD-9A610A03DF15}" type="pres">
      <dgm:prSet presAssocID="{A5819331-6885-43A9-8C7D-0F5CDCE90281}" presName="node" presStyleLbl="venn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19955B0-BCE5-47B6-A55F-A855F2574991}" srcId="{33E38758-467F-4D8D-A8E5-96C9C87C679F}" destId="{A5819331-6885-43A9-8C7D-0F5CDCE90281}" srcOrd="3" destOrd="0" parTransId="{D6A1C924-BF73-4BED-A94C-F4C631626E2A}" sibTransId="{5656EAAF-7099-4AEE-8DDA-610D56037CD2}"/>
    <dgm:cxn modelId="{760EE9E4-B47C-43E8-8C5B-84E4025C1F6C}" type="presOf" srcId="{A5819331-6885-43A9-8C7D-0F5CDCE90281}" destId="{ADA6F354-3BDF-47F7-A5BD-9A610A03DF15}" srcOrd="0" destOrd="0" presId="urn:microsoft.com/office/officeart/2005/8/layout/radial3"/>
    <dgm:cxn modelId="{62CD14F2-5ABC-46EB-893C-74449FC6BD46}" srcId="{33E38758-467F-4D8D-A8E5-96C9C87C679F}" destId="{13D1736E-8723-4199-BEEE-D0DB1A8D6FF5}" srcOrd="1" destOrd="0" parTransId="{87B69A23-B23B-4907-920E-3AF38CC91D04}" sibTransId="{F5C685A7-7A49-4C2C-A9FF-9C5547043510}"/>
    <dgm:cxn modelId="{BAE53E46-63D9-4C50-8172-6D4043F97B14}" type="presOf" srcId="{33E38758-467F-4D8D-A8E5-96C9C87C679F}" destId="{C9193990-90ED-42DB-8270-5EC71274EC47}" srcOrd="0" destOrd="0" presId="urn:microsoft.com/office/officeart/2005/8/layout/radial3"/>
    <dgm:cxn modelId="{62C99BF5-B0A0-4CCC-ACD3-59FDC555FCD7}" srcId="{B86936CA-9961-4BAE-9EE8-FC982041DB1A}" destId="{33E38758-467F-4D8D-A8E5-96C9C87C679F}" srcOrd="0" destOrd="0" parTransId="{4C0DABBD-CC8D-45CF-9758-DD143ECA339F}" sibTransId="{9F4F4661-872F-4E30-83D4-76770634A88F}"/>
    <dgm:cxn modelId="{4BE86065-CF0C-4017-BEB1-0BBCD849E295}" srcId="{33E38758-467F-4D8D-A8E5-96C9C87C679F}" destId="{3FA2FD54-9609-4828-AFAB-F6940873D010}" srcOrd="2" destOrd="0" parTransId="{27F80801-2150-4FB5-87EC-356984B5DFDD}" sibTransId="{CAB06233-7EA0-441D-B435-41F71B462DC2}"/>
    <dgm:cxn modelId="{61520B3C-F38B-40EF-A34F-6AB2106429A2}" type="presOf" srcId="{3FA2FD54-9609-4828-AFAB-F6940873D010}" destId="{3077E851-7E6F-4BC5-8367-6227E80A9FD6}" srcOrd="0" destOrd="0" presId="urn:microsoft.com/office/officeart/2005/8/layout/radial3"/>
    <dgm:cxn modelId="{9CB98F27-9193-491F-86EB-8973FB7EBF3E}" srcId="{33E38758-467F-4D8D-A8E5-96C9C87C679F}" destId="{163DC350-54F6-4895-B0DD-C7603D67DBEF}" srcOrd="0" destOrd="0" parTransId="{3B5662DA-88FF-4051-88A8-CAEA3376F549}" sibTransId="{972CC214-2F50-4EBE-AC3E-8D95CB45F4C0}"/>
    <dgm:cxn modelId="{FCCD10AF-641B-479F-8E36-E7392DFDF020}" type="presOf" srcId="{13D1736E-8723-4199-BEEE-D0DB1A8D6FF5}" destId="{54991FEF-0585-4037-8FEC-1FB69234F05B}" srcOrd="0" destOrd="0" presId="urn:microsoft.com/office/officeart/2005/8/layout/radial3"/>
    <dgm:cxn modelId="{5829D170-205E-4ACE-9110-B63AC7F93362}" type="presOf" srcId="{B86936CA-9961-4BAE-9EE8-FC982041DB1A}" destId="{A0AC535F-AB91-4277-97DC-FB6DD2FEA03A}" srcOrd="0" destOrd="0" presId="urn:microsoft.com/office/officeart/2005/8/layout/radial3"/>
    <dgm:cxn modelId="{BEE61A94-E2D3-4B9C-9950-A1D1C435427F}" type="presOf" srcId="{163DC350-54F6-4895-B0DD-C7603D67DBEF}" destId="{4D1E9D62-0403-4CF9-8D96-93E24C5AE0A6}" srcOrd="0" destOrd="0" presId="urn:microsoft.com/office/officeart/2005/8/layout/radial3"/>
    <dgm:cxn modelId="{AA11D3B6-21BD-45C8-9654-487143F511A8}" type="presParOf" srcId="{A0AC535F-AB91-4277-97DC-FB6DD2FEA03A}" destId="{3927C2EB-AFCA-4456-BB05-D0EADF70A912}" srcOrd="0" destOrd="0" presId="urn:microsoft.com/office/officeart/2005/8/layout/radial3"/>
    <dgm:cxn modelId="{9BA4E73F-1AB0-4D94-8293-39E67011E762}" type="presParOf" srcId="{3927C2EB-AFCA-4456-BB05-D0EADF70A912}" destId="{C9193990-90ED-42DB-8270-5EC71274EC47}" srcOrd="0" destOrd="0" presId="urn:microsoft.com/office/officeart/2005/8/layout/radial3"/>
    <dgm:cxn modelId="{5AEAA256-3B57-498A-A6CA-1814559D5D50}" type="presParOf" srcId="{3927C2EB-AFCA-4456-BB05-D0EADF70A912}" destId="{4D1E9D62-0403-4CF9-8D96-93E24C5AE0A6}" srcOrd="1" destOrd="0" presId="urn:microsoft.com/office/officeart/2005/8/layout/radial3"/>
    <dgm:cxn modelId="{471807A1-00DC-43F4-8BC3-0A520F3F01FB}" type="presParOf" srcId="{3927C2EB-AFCA-4456-BB05-D0EADF70A912}" destId="{54991FEF-0585-4037-8FEC-1FB69234F05B}" srcOrd="2" destOrd="0" presId="urn:microsoft.com/office/officeart/2005/8/layout/radial3"/>
    <dgm:cxn modelId="{4D77FFEF-C3BE-433E-8F8D-84BFC7069E0B}" type="presParOf" srcId="{3927C2EB-AFCA-4456-BB05-D0EADF70A912}" destId="{3077E851-7E6F-4BC5-8367-6227E80A9FD6}" srcOrd="3" destOrd="0" presId="urn:microsoft.com/office/officeart/2005/8/layout/radial3"/>
    <dgm:cxn modelId="{C5E502A5-12D6-4302-BCB5-3EA11E96E9F6}" type="presParOf" srcId="{3927C2EB-AFCA-4456-BB05-D0EADF70A912}" destId="{ADA6F354-3BDF-47F7-A5BD-9A610A03DF15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0997EC-E5E4-48EE-B546-7A0D2B7E95B5}" type="doc">
      <dgm:prSet loTypeId="urn:microsoft.com/office/officeart/2005/8/layout/venn1" loCatId="relationship" qsTypeId="urn:microsoft.com/office/officeart/2005/8/quickstyle/3d4" qsCatId="3D" csTypeId="urn:microsoft.com/office/officeart/2005/8/colors/colorful4" csCatId="colorful" phldr="1"/>
      <dgm:spPr/>
    </dgm:pt>
    <dgm:pt modelId="{43D9DC5A-9C3F-419D-A25E-5BD5126FBB0A}">
      <dgm:prSet phldrT="[Text]"/>
      <dgm:spPr/>
      <dgm:t>
        <a:bodyPr/>
        <a:lstStyle/>
        <a:p>
          <a:r>
            <a:rPr lang="en-GB" dirty="0"/>
            <a:t>Class</a:t>
          </a:r>
        </a:p>
      </dgm:t>
    </dgm:pt>
    <dgm:pt modelId="{47499A98-4BAA-49C8-B9D0-04942013965A}" type="parTrans" cxnId="{9D1C6538-18A2-4CC5-9212-8C8670C19085}">
      <dgm:prSet/>
      <dgm:spPr/>
      <dgm:t>
        <a:bodyPr/>
        <a:lstStyle/>
        <a:p>
          <a:endParaRPr lang="en-GB"/>
        </a:p>
      </dgm:t>
    </dgm:pt>
    <dgm:pt modelId="{7D981FDD-50F8-434F-8EBD-8A2B78F4BDAC}" type="sibTrans" cxnId="{9D1C6538-18A2-4CC5-9212-8C8670C19085}">
      <dgm:prSet/>
      <dgm:spPr/>
      <dgm:t>
        <a:bodyPr/>
        <a:lstStyle/>
        <a:p>
          <a:endParaRPr lang="en-GB"/>
        </a:p>
      </dgm:t>
    </dgm:pt>
    <dgm:pt modelId="{19FB6CBC-32B7-49AF-BF51-3B26FF8B5280}">
      <dgm:prSet phldrT="[Text]"/>
      <dgm:spPr/>
      <dgm:t>
        <a:bodyPr/>
        <a:lstStyle/>
        <a:p>
          <a:r>
            <a:rPr lang="en-GB" dirty="0"/>
            <a:t>Party</a:t>
          </a:r>
        </a:p>
      </dgm:t>
    </dgm:pt>
    <dgm:pt modelId="{3F82E1F7-DB5D-4AF6-9224-EC373A5F84D0}" type="parTrans" cxnId="{D99E748B-D7FF-43ED-AA8F-606C196596CA}">
      <dgm:prSet/>
      <dgm:spPr/>
      <dgm:t>
        <a:bodyPr/>
        <a:lstStyle/>
        <a:p>
          <a:endParaRPr lang="en-GB"/>
        </a:p>
      </dgm:t>
    </dgm:pt>
    <dgm:pt modelId="{B1B43FB6-D553-4273-A1AA-69D60E73D028}" type="sibTrans" cxnId="{D99E748B-D7FF-43ED-AA8F-606C196596CA}">
      <dgm:prSet/>
      <dgm:spPr/>
      <dgm:t>
        <a:bodyPr/>
        <a:lstStyle/>
        <a:p>
          <a:endParaRPr lang="en-GB"/>
        </a:p>
      </dgm:t>
    </dgm:pt>
    <dgm:pt modelId="{59EE0946-2654-4E56-96D9-6139B640E6DD}">
      <dgm:prSet phldrT="[Text]"/>
      <dgm:spPr/>
      <dgm:t>
        <a:bodyPr/>
        <a:lstStyle/>
        <a:p>
          <a:r>
            <a:rPr lang="en-GB" dirty="0"/>
            <a:t>Status</a:t>
          </a:r>
        </a:p>
      </dgm:t>
    </dgm:pt>
    <dgm:pt modelId="{5D23F27B-6079-45D7-9269-B6BA25D588E7}" type="parTrans" cxnId="{174D7DB6-9D4B-4DF5-AE4C-B0B2839DE60C}">
      <dgm:prSet/>
      <dgm:spPr/>
      <dgm:t>
        <a:bodyPr/>
        <a:lstStyle/>
        <a:p>
          <a:endParaRPr lang="en-GB"/>
        </a:p>
      </dgm:t>
    </dgm:pt>
    <dgm:pt modelId="{71879DB8-BFFD-457A-87AD-514BD99302E7}" type="sibTrans" cxnId="{174D7DB6-9D4B-4DF5-AE4C-B0B2839DE60C}">
      <dgm:prSet/>
      <dgm:spPr/>
      <dgm:t>
        <a:bodyPr/>
        <a:lstStyle/>
        <a:p>
          <a:endParaRPr lang="en-GB"/>
        </a:p>
      </dgm:t>
    </dgm:pt>
    <dgm:pt modelId="{610B1C6D-84D7-4C3B-88EE-7C28279A0C30}" type="pres">
      <dgm:prSet presAssocID="{2B0997EC-E5E4-48EE-B546-7A0D2B7E95B5}" presName="compositeShape" presStyleCnt="0">
        <dgm:presLayoutVars>
          <dgm:chMax val="7"/>
          <dgm:dir/>
          <dgm:resizeHandles val="exact"/>
        </dgm:presLayoutVars>
      </dgm:prSet>
      <dgm:spPr/>
    </dgm:pt>
    <dgm:pt modelId="{5ED22555-824F-45CB-95B6-C175E56B63C0}" type="pres">
      <dgm:prSet presAssocID="{43D9DC5A-9C3F-419D-A25E-5BD5126FBB0A}" presName="circ1" presStyleLbl="vennNode1" presStyleIdx="0" presStyleCnt="3"/>
      <dgm:spPr/>
      <dgm:t>
        <a:bodyPr/>
        <a:lstStyle/>
        <a:p>
          <a:endParaRPr lang="en-GB"/>
        </a:p>
      </dgm:t>
    </dgm:pt>
    <dgm:pt modelId="{86F3F0F8-558D-4932-AF6C-11C1C3521B9F}" type="pres">
      <dgm:prSet presAssocID="{43D9DC5A-9C3F-419D-A25E-5BD5126FBB0A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711B5A-1B68-4F0E-AB6C-7D337C24DDA6}" type="pres">
      <dgm:prSet presAssocID="{19FB6CBC-32B7-49AF-BF51-3B26FF8B5280}" presName="circ2" presStyleLbl="vennNode1" presStyleIdx="1" presStyleCnt="3"/>
      <dgm:spPr/>
      <dgm:t>
        <a:bodyPr/>
        <a:lstStyle/>
        <a:p>
          <a:endParaRPr lang="en-GB"/>
        </a:p>
      </dgm:t>
    </dgm:pt>
    <dgm:pt modelId="{35F4ADFC-3C1C-480C-9A3B-DD0DB21EFB9A}" type="pres">
      <dgm:prSet presAssocID="{19FB6CBC-32B7-49AF-BF51-3B26FF8B5280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75A9499-6B4A-4892-B32D-4B2E1B21CD36}" type="pres">
      <dgm:prSet presAssocID="{59EE0946-2654-4E56-96D9-6139B640E6DD}" presName="circ3" presStyleLbl="vennNode1" presStyleIdx="2" presStyleCnt="3"/>
      <dgm:spPr/>
      <dgm:t>
        <a:bodyPr/>
        <a:lstStyle/>
        <a:p>
          <a:endParaRPr lang="en-GB"/>
        </a:p>
      </dgm:t>
    </dgm:pt>
    <dgm:pt modelId="{C2F671E4-9D30-4FFD-B7C2-5D98C4C8C349}" type="pres">
      <dgm:prSet presAssocID="{59EE0946-2654-4E56-96D9-6139B640E6DD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A63EB22-1938-425C-BF92-4A4EC0E51248}" type="presOf" srcId="{43D9DC5A-9C3F-419D-A25E-5BD5126FBB0A}" destId="{86F3F0F8-558D-4932-AF6C-11C1C3521B9F}" srcOrd="1" destOrd="0" presId="urn:microsoft.com/office/officeart/2005/8/layout/venn1"/>
    <dgm:cxn modelId="{2B3C3CD1-60E1-436D-9617-09C5AE53CF2D}" type="presOf" srcId="{59EE0946-2654-4E56-96D9-6139B640E6DD}" destId="{B75A9499-6B4A-4892-B32D-4B2E1B21CD36}" srcOrd="0" destOrd="0" presId="urn:microsoft.com/office/officeart/2005/8/layout/venn1"/>
    <dgm:cxn modelId="{48DB7CBD-4E29-4820-8EA2-1EA4DFBA3375}" type="presOf" srcId="{19FB6CBC-32B7-49AF-BF51-3B26FF8B5280}" destId="{35F4ADFC-3C1C-480C-9A3B-DD0DB21EFB9A}" srcOrd="1" destOrd="0" presId="urn:microsoft.com/office/officeart/2005/8/layout/venn1"/>
    <dgm:cxn modelId="{D99E748B-D7FF-43ED-AA8F-606C196596CA}" srcId="{2B0997EC-E5E4-48EE-B546-7A0D2B7E95B5}" destId="{19FB6CBC-32B7-49AF-BF51-3B26FF8B5280}" srcOrd="1" destOrd="0" parTransId="{3F82E1F7-DB5D-4AF6-9224-EC373A5F84D0}" sibTransId="{B1B43FB6-D553-4273-A1AA-69D60E73D028}"/>
    <dgm:cxn modelId="{FD668C0C-6016-411B-A507-06EA7FA42190}" type="presOf" srcId="{2B0997EC-E5E4-48EE-B546-7A0D2B7E95B5}" destId="{610B1C6D-84D7-4C3B-88EE-7C28279A0C30}" srcOrd="0" destOrd="0" presId="urn:microsoft.com/office/officeart/2005/8/layout/venn1"/>
    <dgm:cxn modelId="{F0A85933-C0F3-42CB-BFD7-E14A7E9ED71C}" type="presOf" srcId="{43D9DC5A-9C3F-419D-A25E-5BD5126FBB0A}" destId="{5ED22555-824F-45CB-95B6-C175E56B63C0}" srcOrd="0" destOrd="0" presId="urn:microsoft.com/office/officeart/2005/8/layout/venn1"/>
    <dgm:cxn modelId="{2AB89BE9-E66B-4EB0-B1F6-C716391AD021}" type="presOf" srcId="{59EE0946-2654-4E56-96D9-6139B640E6DD}" destId="{C2F671E4-9D30-4FFD-B7C2-5D98C4C8C349}" srcOrd="1" destOrd="0" presId="urn:microsoft.com/office/officeart/2005/8/layout/venn1"/>
    <dgm:cxn modelId="{9D1C6538-18A2-4CC5-9212-8C8670C19085}" srcId="{2B0997EC-E5E4-48EE-B546-7A0D2B7E95B5}" destId="{43D9DC5A-9C3F-419D-A25E-5BD5126FBB0A}" srcOrd="0" destOrd="0" parTransId="{47499A98-4BAA-49C8-B9D0-04942013965A}" sibTransId="{7D981FDD-50F8-434F-8EBD-8A2B78F4BDAC}"/>
    <dgm:cxn modelId="{9ECD0A74-3F53-4DEE-9A40-ECE515112398}" type="presOf" srcId="{19FB6CBC-32B7-49AF-BF51-3B26FF8B5280}" destId="{57711B5A-1B68-4F0E-AB6C-7D337C24DDA6}" srcOrd="0" destOrd="0" presId="urn:microsoft.com/office/officeart/2005/8/layout/venn1"/>
    <dgm:cxn modelId="{174D7DB6-9D4B-4DF5-AE4C-B0B2839DE60C}" srcId="{2B0997EC-E5E4-48EE-B546-7A0D2B7E95B5}" destId="{59EE0946-2654-4E56-96D9-6139B640E6DD}" srcOrd="2" destOrd="0" parTransId="{5D23F27B-6079-45D7-9269-B6BA25D588E7}" sibTransId="{71879DB8-BFFD-457A-87AD-514BD99302E7}"/>
    <dgm:cxn modelId="{9E3AE59B-496B-4037-9CAF-01436C00C6F2}" type="presParOf" srcId="{610B1C6D-84D7-4C3B-88EE-7C28279A0C30}" destId="{5ED22555-824F-45CB-95B6-C175E56B63C0}" srcOrd="0" destOrd="0" presId="urn:microsoft.com/office/officeart/2005/8/layout/venn1"/>
    <dgm:cxn modelId="{CBCF6D49-C522-46D9-9449-E72AD304BC9A}" type="presParOf" srcId="{610B1C6D-84D7-4C3B-88EE-7C28279A0C30}" destId="{86F3F0F8-558D-4932-AF6C-11C1C3521B9F}" srcOrd="1" destOrd="0" presId="urn:microsoft.com/office/officeart/2005/8/layout/venn1"/>
    <dgm:cxn modelId="{1D566CC8-DA21-45EC-B57C-344114B64F94}" type="presParOf" srcId="{610B1C6D-84D7-4C3B-88EE-7C28279A0C30}" destId="{57711B5A-1B68-4F0E-AB6C-7D337C24DDA6}" srcOrd="2" destOrd="0" presId="urn:microsoft.com/office/officeart/2005/8/layout/venn1"/>
    <dgm:cxn modelId="{8C7800C5-01AD-4335-B1A1-AB58DBCA1ADF}" type="presParOf" srcId="{610B1C6D-84D7-4C3B-88EE-7C28279A0C30}" destId="{35F4ADFC-3C1C-480C-9A3B-DD0DB21EFB9A}" srcOrd="3" destOrd="0" presId="urn:microsoft.com/office/officeart/2005/8/layout/venn1"/>
    <dgm:cxn modelId="{91D32A17-80C9-4313-90DD-A8E1AC0FD38E}" type="presParOf" srcId="{610B1C6D-84D7-4C3B-88EE-7C28279A0C30}" destId="{B75A9499-6B4A-4892-B32D-4B2E1B21CD36}" srcOrd="4" destOrd="0" presId="urn:microsoft.com/office/officeart/2005/8/layout/venn1"/>
    <dgm:cxn modelId="{5E08E7CE-E463-40EC-B150-A224343A3773}" type="presParOf" srcId="{610B1C6D-84D7-4C3B-88EE-7C28279A0C30}" destId="{C2F671E4-9D30-4FFD-B7C2-5D98C4C8C349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D560A-21CA-4DE3-BA27-A6414BA8157C}">
      <dsp:nvSpPr>
        <dsp:cNvPr id="0" name=""/>
        <dsp:cNvSpPr/>
      </dsp:nvSpPr>
      <dsp:spPr>
        <a:xfrm>
          <a:off x="0" y="1128773"/>
          <a:ext cx="8425543" cy="3370217"/>
        </a:xfrm>
        <a:prstGeom prst="leftRightRibb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3213149-86C3-4195-A369-61326046B0BE}">
      <dsp:nvSpPr>
        <dsp:cNvPr id="0" name=""/>
        <dsp:cNvSpPr/>
      </dsp:nvSpPr>
      <dsp:spPr>
        <a:xfrm>
          <a:off x="1011065" y="1718561"/>
          <a:ext cx="2780429" cy="1651406"/>
        </a:xfrm>
        <a:prstGeom prst="rect">
          <a:avLst/>
        </a:prstGeom>
        <a:noFill/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163576" rIns="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600" kern="1200" dirty="0"/>
            <a:t>Natural Science</a:t>
          </a:r>
        </a:p>
      </dsp:txBody>
      <dsp:txXfrm>
        <a:off x="1011065" y="1718561"/>
        <a:ext cx="2780429" cy="1651406"/>
      </dsp:txXfrm>
    </dsp:sp>
    <dsp:sp modelId="{A9D60353-1527-4024-975E-FE3310632C4E}">
      <dsp:nvSpPr>
        <dsp:cNvPr id="0" name=""/>
        <dsp:cNvSpPr/>
      </dsp:nvSpPr>
      <dsp:spPr>
        <a:xfrm>
          <a:off x="4212771" y="2257796"/>
          <a:ext cx="3285961" cy="1651406"/>
        </a:xfrm>
        <a:prstGeom prst="rect">
          <a:avLst/>
        </a:prstGeom>
        <a:noFill/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163576" rIns="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600" kern="1200" dirty="0"/>
            <a:t>Social Science</a:t>
          </a:r>
        </a:p>
      </dsp:txBody>
      <dsp:txXfrm>
        <a:off x="4212771" y="2257796"/>
        <a:ext cx="3285961" cy="1651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4D3562-525B-459A-A115-DA7174E6B697}">
      <dsp:nvSpPr>
        <dsp:cNvPr id="0" name=""/>
        <dsp:cNvSpPr/>
      </dsp:nvSpPr>
      <dsp:spPr>
        <a:xfrm rot="16200000">
          <a:off x="371" y="731244"/>
          <a:ext cx="4251301" cy="425130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0" tIns="355600" rIns="355600" bIns="3556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000" kern="1200" dirty="0"/>
            <a:t>Natural Science</a:t>
          </a:r>
        </a:p>
      </dsp:txBody>
      <dsp:txXfrm rot="5400000">
        <a:off x="744349" y="1794069"/>
        <a:ext cx="3507323" cy="2125651"/>
      </dsp:txXfrm>
    </dsp:sp>
    <dsp:sp modelId="{4FE515F1-9E9F-4AE8-913B-C8F72BB50AFC}">
      <dsp:nvSpPr>
        <dsp:cNvPr id="0" name=""/>
        <dsp:cNvSpPr/>
      </dsp:nvSpPr>
      <dsp:spPr>
        <a:xfrm rot="5400000">
          <a:off x="4678241" y="731244"/>
          <a:ext cx="4251301" cy="425130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0" tIns="355600" rIns="355600" bIns="3556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000" kern="1200" dirty="0"/>
            <a:t>Social Science</a:t>
          </a:r>
        </a:p>
      </dsp:txBody>
      <dsp:txXfrm rot="-5400000">
        <a:off x="4678241" y="1794069"/>
        <a:ext cx="3507323" cy="21256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93990-90ED-42DB-8270-5EC71274EC47}">
      <dsp:nvSpPr>
        <dsp:cNvPr id="0" name=""/>
        <dsp:cNvSpPr/>
      </dsp:nvSpPr>
      <dsp:spPr>
        <a:xfrm>
          <a:off x="2907424" y="1466038"/>
          <a:ext cx="3652237" cy="3652237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4930" tIns="74930" rIns="74930" bIns="7493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900" kern="1200" dirty="0"/>
            <a:t>Social Spheres</a:t>
          </a:r>
        </a:p>
      </dsp:txBody>
      <dsp:txXfrm>
        <a:off x="3442282" y="2000896"/>
        <a:ext cx="2582521" cy="2582521"/>
      </dsp:txXfrm>
    </dsp:sp>
    <dsp:sp modelId="{4D1E9D62-0403-4CF9-8D96-93E24C5AE0A6}">
      <dsp:nvSpPr>
        <dsp:cNvPr id="0" name=""/>
        <dsp:cNvSpPr/>
      </dsp:nvSpPr>
      <dsp:spPr>
        <a:xfrm>
          <a:off x="3820484" y="651"/>
          <a:ext cx="1826118" cy="182611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Political</a:t>
          </a:r>
        </a:p>
      </dsp:txBody>
      <dsp:txXfrm>
        <a:off x="4087913" y="268080"/>
        <a:ext cx="1291260" cy="1291260"/>
      </dsp:txXfrm>
    </dsp:sp>
    <dsp:sp modelId="{54991FEF-0585-4037-8FEC-1FB69234F05B}">
      <dsp:nvSpPr>
        <dsp:cNvPr id="0" name=""/>
        <dsp:cNvSpPr/>
      </dsp:nvSpPr>
      <dsp:spPr>
        <a:xfrm>
          <a:off x="6198930" y="2379098"/>
          <a:ext cx="1826118" cy="1826118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Legal</a:t>
          </a:r>
        </a:p>
      </dsp:txBody>
      <dsp:txXfrm>
        <a:off x="6466359" y="2646527"/>
        <a:ext cx="1291260" cy="1291260"/>
      </dsp:txXfrm>
    </dsp:sp>
    <dsp:sp modelId="{3077E851-7E6F-4BC5-8367-6227E80A9FD6}">
      <dsp:nvSpPr>
        <dsp:cNvPr id="0" name=""/>
        <dsp:cNvSpPr/>
      </dsp:nvSpPr>
      <dsp:spPr>
        <a:xfrm>
          <a:off x="3820484" y="4757544"/>
          <a:ext cx="1826118" cy="1826118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Economic</a:t>
          </a:r>
        </a:p>
      </dsp:txBody>
      <dsp:txXfrm>
        <a:off x="4087913" y="5024973"/>
        <a:ext cx="1291260" cy="1291260"/>
      </dsp:txXfrm>
    </dsp:sp>
    <dsp:sp modelId="{ADA6F354-3BDF-47F7-A5BD-9A610A03DF15}">
      <dsp:nvSpPr>
        <dsp:cNvPr id="0" name=""/>
        <dsp:cNvSpPr/>
      </dsp:nvSpPr>
      <dsp:spPr>
        <a:xfrm>
          <a:off x="1442037" y="2379098"/>
          <a:ext cx="1826118" cy="1826118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Religious</a:t>
          </a:r>
        </a:p>
      </dsp:txBody>
      <dsp:txXfrm>
        <a:off x="1709466" y="2646527"/>
        <a:ext cx="1291260" cy="12912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D22555-824F-45CB-95B6-C175E56B63C0}">
      <dsp:nvSpPr>
        <dsp:cNvPr id="0" name=""/>
        <dsp:cNvSpPr/>
      </dsp:nvSpPr>
      <dsp:spPr>
        <a:xfrm>
          <a:off x="2308479" y="75453"/>
          <a:ext cx="3621786" cy="3621786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/>
            <a:t>Class</a:t>
          </a:r>
        </a:p>
      </dsp:txBody>
      <dsp:txXfrm>
        <a:off x="2791383" y="709266"/>
        <a:ext cx="2655976" cy="1629803"/>
      </dsp:txXfrm>
    </dsp:sp>
    <dsp:sp modelId="{57711B5A-1B68-4F0E-AB6C-7D337C24DDA6}">
      <dsp:nvSpPr>
        <dsp:cNvPr id="0" name=""/>
        <dsp:cNvSpPr/>
      </dsp:nvSpPr>
      <dsp:spPr>
        <a:xfrm>
          <a:off x="3615340" y="2339070"/>
          <a:ext cx="3621786" cy="3621786"/>
        </a:xfrm>
        <a:prstGeom prst="ellipse">
          <a:avLst/>
        </a:prstGeom>
        <a:solidFill>
          <a:schemeClr val="accent4">
            <a:alpha val="50000"/>
            <a:hueOff val="5197846"/>
            <a:satOff val="-23984"/>
            <a:lumOff val="883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/>
            <a:t>Party</a:t>
          </a:r>
        </a:p>
      </dsp:txBody>
      <dsp:txXfrm>
        <a:off x="4723003" y="3274698"/>
        <a:ext cx="2173071" cy="1991982"/>
      </dsp:txXfrm>
    </dsp:sp>
    <dsp:sp modelId="{B75A9499-6B4A-4892-B32D-4B2E1B21CD36}">
      <dsp:nvSpPr>
        <dsp:cNvPr id="0" name=""/>
        <dsp:cNvSpPr/>
      </dsp:nvSpPr>
      <dsp:spPr>
        <a:xfrm>
          <a:off x="1001617" y="2339070"/>
          <a:ext cx="3621786" cy="3621786"/>
        </a:xfrm>
        <a:prstGeom prst="ellipse">
          <a:avLst/>
        </a:prstGeom>
        <a:solidFill>
          <a:schemeClr val="accent4">
            <a:alpha val="50000"/>
            <a:hueOff val="10395692"/>
            <a:satOff val="-47968"/>
            <a:lumOff val="176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/>
            <a:t>Status</a:t>
          </a:r>
        </a:p>
      </dsp:txBody>
      <dsp:txXfrm>
        <a:off x="1342669" y="3274698"/>
        <a:ext cx="2173071" cy="19919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CA5BBC-9709-4A50-9046-9D8EE47C7D2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254B3F-0D03-4048-A5A1-90DAE83D52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889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54B3F-0D03-4048-A5A1-90DAE83D522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573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1146-86EC-41E0-A83B-DFA714006FB7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253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B625E-14FA-4A10-A0B3-ADB18CDD6BD5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682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F77EE-0659-4143-8CFA-BE46A71C1849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903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B99A-E347-4B92-AD2B-00D20F11EB40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914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48E22-94D2-4D25-B51B-8181368BAA4F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720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44E56-CE34-4A0C-A7E7-E547292B0272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272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010F2-4BB5-48C6-9848-CEDECB6506AB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132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E10F7-3774-4D84-A643-5F10A5991B82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75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659B9-08A6-4B85-AB81-83A94266131E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47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17A15-E5B2-47F0-A551-FA1188E4C52C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04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9C2F4-20FD-4133-A515-B1B688CFFE6E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503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D60BD-C7EA-4645-842B-DB520D058F46}" type="datetime1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0E75C4-2103-4CE2-A78E-173BE1B4117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367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5428" y="2525486"/>
            <a:ext cx="4833257" cy="1833563"/>
          </a:xfrm>
        </p:spPr>
        <p:txBody>
          <a:bodyPr>
            <a:normAutofit/>
          </a:bodyPr>
          <a:lstStyle/>
          <a:p>
            <a:r>
              <a:rPr lang="en-GB" dirty="0"/>
              <a:t>Max Weber (1864-1920)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8194" y="-5027"/>
            <a:ext cx="5017635" cy="6863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331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Background and context</a:t>
            </a:r>
          </a:p>
          <a:p>
            <a:r>
              <a:rPr lang="en-GB" sz="3600" dirty="0"/>
              <a:t>Comparisons with Marx</a:t>
            </a:r>
          </a:p>
          <a:p>
            <a:r>
              <a:rPr lang="en-GB" sz="3600" dirty="0"/>
              <a:t>Different approach to capitalism</a:t>
            </a:r>
          </a:p>
          <a:p>
            <a:r>
              <a:rPr lang="en-GB" sz="3600" dirty="0"/>
              <a:t>It’s not just the economy, Karl!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600" dirty="0"/>
              <a:t>Nature of ‘knowledge’</a:t>
            </a:r>
          </a:p>
          <a:p>
            <a:r>
              <a:rPr lang="en-GB" sz="3600" dirty="0" err="1"/>
              <a:t>Verstehen</a:t>
            </a:r>
            <a:endParaRPr lang="en-GB" sz="3600" dirty="0"/>
          </a:p>
          <a:p>
            <a:r>
              <a:rPr lang="en-GB" sz="3600" dirty="0"/>
              <a:t>Values</a:t>
            </a:r>
          </a:p>
          <a:p>
            <a:r>
              <a:rPr lang="en-GB" sz="3600" dirty="0"/>
              <a:t>Context</a:t>
            </a:r>
          </a:p>
          <a:p>
            <a:r>
              <a:rPr lang="en-GB" sz="3600" dirty="0"/>
              <a:t>Social spheres</a:t>
            </a:r>
          </a:p>
          <a:p>
            <a:r>
              <a:rPr lang="en-GB" sz="3600" dirty="0"/>
              <a:t>Social class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91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1440"/>
            <a:ext cx="10515600" cy="976870"/>
          </a:xfrm>
        </p:spPr>
        <p:txBody>
          <a:bodyPr>
            <a:noAutofit/>
          </a:bodyPr>
          <a:lstStyle/>
          <a:p>
            <a:r>
              <a:rPr lang="en-GB" sz="6000" dirty="0"/>
              <a:t>Snapshot of key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115" y="1289504"/>
            <a:ext cx="11745685" cy="543197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Born 21</a:t>
            </a:r>
            <a:r>
              <a:rPr lang="en-GB" baseline="30000" dirty="0"/>
              <a:t>st</a:t>
            </a:r>
            <a:r>
              <a:rPr lang="en-GB" dirty="0"/>
              <a:t> April 1864 in Erfurt, Germany</a:t>
            </a:r>
          </a:p>
          <a:p>
            <a:r>
              <a:rPr lang="en-GB" dirty="0"/>
              <a:t>Middle class family, law degree from Berlin</a:t>
            </a:r>
          </a:p>
          <a:p>
            <a:r>
              <a:rPr lang="en-GB" dirty="0"/>
              <a:t>1893: first academic role aged 29</a:t>
            </a:r>
          </a:p>
          <a:p>
            <a:r>
              <a:rPr lang="en-GB" dirty="0"/>
              <a:t>1896: Professor of Economics, University of Freiburg, then </a:t>
            </a:r>
            <a:r>
              <a:rPr lang="en-GB" dirty="0" err="1"/>
              <a:t>Heidelburg</a:t>
            </a:r>
            <a:endParaRPr lang="en-GB" dirty="0"/>
          </a:p>
          <a:p>
            <a:r>
              <a:rPr lang="en-GB" dirty="0"/>
              <a:t>Struck by a nervous disorder he had to suspend teaching activities between 1897 and 1903)</a:t>
            </a:r>
          </a:p>
          <a:p>
            <a:r>
              <a:rPr lang="en-GB" dirty="0"/>
              <a:t>1903: Returned to academic work aged 39</a:t>
            </a:r>
          </a:p>
          <a:p>
            <a:r>
              <a:rPr lang="en-GB" dirty="0"/>
              <a:t>1905: worked towards </a:t>
            </a:r>
            <a:r>
              <a:rPr lang="en-GB" i="1" dirty="0"/>
              <a:t>The Protestant Ethic and Spirit of Capitalism</a:t>
            </a:r>
          </a:p>
          <a:p>
            <a:r>
              <a:rPr lang="en-GB" dirty="0"/>
              <a:t>1909: editor of sociological publication, published </a:t>
            </a:r>
            <a:r>
              <a:rPr lang="en-GB" i="1" dirty="0"/>
              <a:t>Economy and Society</a:t>
            </a:r>
          </a:p>
          <a:p>
            <a:r>
              <a:rPr lang="en-GB" dirty="0"/>
              <a:t>1905-1918: research into world religions</a:t>
            </a:r>
          </a:p>
          <a:p>
            <a:r>
              <a:rPr lang="en-GB" dirty="0"/>
              <a:t>1919-1920: </a:t>
            </a:r>
            <a:r>
              <a:rPr lang="en-GB" i="1" dirty="0"/>
              <a:t>A General Economic History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95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err="1"/>
              <a:t>Ransome</a:t>
            </a:r>
            <a:r>
              <a:rPr lang="en-GB" sz="6000" dirty="0"/>
              <a:t> (2010:99)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896600" cy="2779032"/>
          </a:xfr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3200" dirty="0"/>
              <a:t>‘It is difficult not to compare the work of the German social theorist Max Weber (1864-1920) with that of Karl Marx …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It could even be suggested that that a full appreciation of key aspects of Weber’s work only emerges by making this comparison.’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186542" y="4985657"/>
            <a:ext cx="101672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Much of Marx’s work was not published during his lifetime and therefore Weber had to base his perspective on interpretations of The Communist Manifesto</a:t>
            </a:r>
          </a:p>
        </p:txBody>
      </p:sp>
    </p:spTree>
    <p:extLst>
      <p:ext uri="{BB962C8B-B14F-4D97-AF65-F5344CB8AC3E}">
        <p14:creationId xmlns:p14="http://schemas.microsoft.com/office/powerpoint/2010/main" val="3001999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Weber offered an alternative explanation of the emergence of capitalism</a:t>
            </a:r>
          </a:p>
          <a:p>
            <a:r>
              <a:rPr lang="en-GB" dirty="0"/>
              <a:t>A bourgeois approach to social theory from a person who came from a wealthy establishment family</a:t>
            </a:r>
          </a:p>
          <a:p>
            <a:r>
              <a:rPr lang="en-GB" dirty="0"/>
              <a:t>His father was a member of the German Parliament</a:t>
            </a:r>
          </a:p>
          <a:p>
            <a:r>
              <a:rPr lang="en-GB" dirty="0"/>
              <a:t>A time of declining individualism and an increasing authoritarian, militarised, bureaucratic political context</a:t>
            </a:r>
          </a:p>
          <a:p>
            <a:r>
              <a:rPr lang="en-GB" dirty="0"/>
              <a:t>Weber and his dad were concerned about the decline in liberal values and increase in paternalism and national service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072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128" y="23015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Difference from Marx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5599176" cy="4530725"/>
          </a:xfrm>
        </p:spPr>
        <p:txBody>
          <a:bodyPr>
            <a:normAutofit/>
          </a:bodyPr>
          <a:lstStyle/>
          <a:p>
            <a:r>
              <a:rPr lang="en-GB" sz="3200" dirty="0"/>
              <a:t>Marx began with abstract philosophical concepts but Weber had practical training as a lawyer and economist</a:t>
            </a:r>
          </a:p>
          <a:p>
            <a:r>
              <a:rPr lang="en-GB" sz="3200" dirty="0"/>
              <a:t>Marx looked at historical development, Durkheim on principles and science, Weber on actual real-world matters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7580376" y="758000"/>
            <a:ext cx="4072128" cy="18653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Marx &amp; history/ economics</a:t>
            </a:r>
            <a:endParaRPr lang="en-GB" sz="3200" dirty="0"/>
          </a:p>
        </p:txBody>
      </p:sp>
      <p:sp>
        <p:nvSpPr>
          <p:cNvPr id="6" name="Oval 5"/>
          <p:cNvSpPr/>
          <p:nvPr/>
        </p:nvSpPr>
        <p:spPr>
          <a:xfrm>
            <a:off x="7575804" y="2623376"/>
            <a:ext cx="4072128" cy="186537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Durkheim &amp; principles/ science</a:t>
            </a:r>
            <a:endParaRPr lang="en-GB" sz="3200" dirty="0"/>
          </a:p>
        </p:txBody>
      </p:sp>
      <p:sp>
        <p:nvSpPr>
          <p:cNvPr id="7" name="Oval 6"/>
          <p:cNvSpPr/>
          <p:nvPr/>
        </p:nvSpPr>
        <p:spPr>
          <a:xfrm>
            <a:off x="7575804" y="4490973"/>
            <a:ext cx="4072128" cy="186537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Weber &amp; real-world matter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24827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848" y="291973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Difference from Marx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93976"/>
            <a:ext cx="5836920" cy="4262373"/>
          </a:xfrm>
        </p:spPr>
        <p:txBody>
          <a:bodyPr>
            <a:normAutofit/>
          </a:bodyPr>
          <a:lstStyle/>
          <a:p>
            <a:r>
              <a:rPr lang="en-GB" sz="3600" dirty="0" smtClean="0"/>
              <a:t>He </a:t>
            </a:r>
            <a:r>
              <a:rPr lang="en-GB" sz="3600" dirty="0"/>
              <a:t>rejected the idea that the main task of social theory was to change society</a:t>
            </a:r>
          </a:p>
          <a:p>
            <a:r>
              <a:rPr lang="en-GB" sz="3600" dirty="0"/>
              <a:t>Marx felt it was the historical obligation of all thought to change society and history rather than to observe it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7580376" y="758000"/>
            <a:ext cx="4072128" cy="18653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Historical truth &amp; fact</a:t>
            </a:r>
            <a:endParaRPr lang="en-GB" sz="2800" dirty="0"/>
          </a:p>
        </p:txBody>
      </p:sp>
      <p:sp>
        <p:nvSpPr>
          <p:cNvPr id="6" name="Oval 5"/>
          <p:cNvSpPr/>
          <p:nvPr/>
        </p:nvSpPr>
        <p:spPr>
          <a:xfrm>
            <a:off x="7580376" y="2807049"/>
            <a:ext cx="4072128" cy="186537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Historical knowledge &amp; comparisons</a:t>
            </a:r>
            <a:endParaRPr lang="en-GB" sz="2800" dirty="0"/>
          </a:p>
        </p:txBody>
      </p:sp>
      <p:sp>
        <p:nvSpPr>
          <p:cNvPr id="7" name="Oval 6"/>
          <p:cNvSpPr/>
          <p:nvPr/>
        </p:nvSpPr>
        <p:spPr>
          <a:xfrm>
            <a:off x="7580376" y="4856099"/>
            <a:ext cx="4072128" cy="186537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Marx &amp; values (inequality/ class)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83521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Difference from Marx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36194"/>
            <a:ext cx="10515600" cy="4292464"/>
          </a:xfr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dirty="0"/>
              <a:t>Weber disagreed: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Social theory for Weber is to search for </a:t>
            </a:r>
            <a:r>
              <a:rPr lang="en-GB" sz="3200" b="1" dirty="0"/>
              <a:t>historical truths </a:t>
            </a:r>
            <a:r>
              <a:rPr lang="en-GB" sz="3200" dirty="0"/>
              <a:t>and find </a:t>
            </a:r>
            <a:r>
              <a:rPr lang="en-GB" sz="3200" b="1" dirty="0"/>
              <a:t>historical facts</a:t>
            </a:r>
            <a:r>
              <a:rPr lang="en-GB" sz="3200" dirty="0"/>
              <a:t>, thereby establishing a knowledge of society with comparisons to different periods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Marx had too much focus on </a:t>
            </a:r>
            <a:r>
              <a:rPr lang="en-GB" sz="3200" b="1" dirty="0"/>
              <a:t>value judgements</a:t>
            </a:r>
            <a:r>
              <a:rPr lang="en-GB" sz="3200" dirty="0"/>
              <a:t>. Weber felt Marx used concepts like </a:t>
            </a:r>
            <a:r>
              <a:rPr lang="en-GB" sz="3200" b="1" dirty="0"/>
              <a:t>‘inequality’ </a:t>
            </a:r>
            <a:r>
              <a:rPr lang="en-GB" sz="3200" dirty="0"/>
              <a:t>and </a:t>
            </a:r>
            <a:r>
              <a:rPr lang="en-GB" sz="3200" b="1" dirty="0"/>
              <a:t>‘class division’ </a:t>
            </a:r>
            <a:r>
              <a:rPr lang="en-GB" sz="3200" dirty="0"/>
              <a:t>in a way which was inconsistent with the search for historical truths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360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1231880" cy="1325563"/>
          </a:xfrm>
        </p:spPr>
        <p:txBody>
          <a:bodyPr>
            <a:noAutofit/>
          </a:bodyPr>
          <a:lstStyle/>
          <a:p>
            <a:r>
              <a:rPr lang="en-GB" sz="5400" dirty="0"/>
              <a:t>Weber’s view of history and continuity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288" y="1690688"/>
            <a:ext cx="6778752" cy="4895850"/>
          </a:xfrm>
        </p:spPr>
        <p:txBody>
          <a:bodyPr>
            <a:normAutofit/>
          </a:bodyPr>
          <a:lstStyle/>
          <a:p>
            <a:r>
              <a:rPr lang="en-GB" sz="3600" dirty="0"/>
              <a:t>Weber did not feel that all social life could be explained by reference to economic laws. </a:t>
            </a:r>
            <a:r>
              <a:rPr lang="en-GB" sz="3600" b="1" dirty="0"/>
              <a:t>Non-economic factors also had to be taken into </a:t>
            </a:r>
            <a:r>
              <a:rPr lang="en-GB" sz="3600" b="1" dirty="0" smtClean="0"/>
              <a:t>account</a:t>
            </a:r>
            <a:endParaRPr lang="en-GB" sz="3600" dirty="0"/>
          </a:p>
          <a:p>
            <a:r>
              <a:rPr lang="en-GB" sz="3600" dirty="0"/>
              <a:t>Society and history can be studied independently of economic forces (e.g. political, religious and legal ‘</a:t>
            </a:r>
            <a:r>
              <a:rPr lang="en-GB" sz="3600" b="1" dirty="0"/>
              <a:t>social spheres’</a:t>
            </a:r>
            <a:r>
              <a:rPr lang="en-GB" sz="3600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6952" y="1616773"/>
            <a:ext cx="2143125" cy="2143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4605" y="2933700"/>
            <a:ext cx="1895475" cy="240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15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4" y="178518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Different kinds of ‘knowledge’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2761" y="4846862"/>
            <a:ext cx="3211286" cy="1692050"/>
          </a:xfrm>
        </p:spPr>
        <p:txBody>
          <a:bodyPr>
            <a:normAutofit/>
          </a:bodyPr>
          <a:lstStyle/>
          <a:p>
            <a:r>
              <a:rPr lang="en-GB" dirty="0"/>
              <a:t>Natural science</a:t>
            </a:r>
          </a:p>
          <a:p>
            <a:r>
              <a:rPr lang="en-GB" dirty="0"/>
              <a:t>Material objects</a:t>
            </a:r>
          </a:p>
          <a:p>
            <a:r>
              <a:rPr lang="en-GB" dirty="0"/>
              <a:t>General laws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200007" y="4929159"/>
            <a:ext cx="2917371" cy="1692049"/>
          </a:xfrm>
        </p:spPr>
        <p:txBody>
          <a:bodyPr>
            <a:normAutofit/>
          </a:bodyPr>
          <a:lstStyle/>
          <a:p>
            <a:r>
              <a:rPr lang="en-GB" dirty="0"/>
              <a:t>Social science</a:t>
            </a:r>
          </a:p>
          <a:p>
            <a:r>
              <a:rPr lang="en-GB" dirty="0"/>
              <a:t>Ethics</a:t>
            </a:r>
          </a:p>
          <a:p>
            <a:r>
              <a:rPr lang="en-GB" dirty="0"/>
              <a:t>Culture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10</a:t>
            </a:fld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21214149"/>
              </p:ext>
            </p:extLst>
          </p:nvPr>
        </p:nvGraphicFramePr>
        <p:xfrm>
          <a:off x="96801" y="361590"/>
          <a:ext cx="8425543" cy="56277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9" name="Group 8"/>
          <p:cNvGrpSpPr/>
          <p:nvPr/>
        </p:nvGrpSpPr>
        <p:grpSpPr>
          <a:xfrm>
            <a:off x="8610600" y="1297423"/>
            <a:ext cx="3490668" cy="5265585"/>
            <a:chOff x="8256814" y="674914"/>
            <a:chExt cx="3490668" cy="5265585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56814" y="674914"/>
              <a:ext cx="3490668" cy="5265585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8623282" y="5508221"/>
              <a:ext cx="31242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chemeClr val="bg1"/>
                  </a:solidFill>
                </a:rPr>
                <a:t>McCurry (1985) ‘Afghan Girl’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8935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Different kinds of ‘knowledge’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11</a:t>
            </a:fld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378857" y="759807"/>
            <a:ext cx="8929914" cy="5713791"/>
            <a:chOff x="1487714" y="164494"/>
            <a:chExt cx="8929914" cy="5713791"/>
          </a:xfrm>
        </p:grpSpPr>
        <p:graphicFrame>
          <p:nvGraphicFramePr>
            <p:cNvPr id="7" name="Diagram 6"/>
            <p:cNvGraphicFramePr/>
            <p:nvPr>
              <p:extLst>
                <p:ext uri="{D42A27DB-BD31-4B8C-83A1-F6EECF244321}">
                  <p14:modId xmlns:p14="http://schemas.microsoft.com/office/powerpoint/2010/main" val="2805503665"/>
                </p:ext>
              </p:extLst>
            </p:nvPr>
          </p:nvGraphicFramePr>
          <p:xfrm>
            <a:off x="1487714" y="164494"/>
            <a:ext cx="8929914" cy="5713791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sp>
          <p:nvSpPr>
            <p:cNvPr id="8" name="TextBox 7"/>
            <p:cNvSpPr txBox="1"/>
            <p:nvPr/>
          </p:nvSpPr>
          <p:spPr>
            <a:xfrm>
              <a:off x="3026229" y="4187316"/>
              <a:ext cx="63028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dirty="0"/>
                <a:t>Objective </a:t>
              </a:r>
              <a:r>
                <a:rPr lang="en-GB" sz="2800" dirty="0" smtClean="0"/>
                <a:t>Facts   </a:t>
              </a:r>
              <a:r>
                <a:rPr lang="en-GB" sz="2800" dirty="0"/>
                <a:t>v   Subjective Values</a:t>
              </a:r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326572" y="5987018"/>
            <a:ext cx="3799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Ransome</a:t>
            </a:r>
            <a:r>
              <a:rPr lang="en-GB" dirty="0"/>
              <a:t> 2010: 103</a:t>
            </a:r>
          </a:p>
        </p:txBody>
      </p:sp>
    </p:spTree>
    <p:extLst>
      <p:ext uri="{BB962C8B-B14F-4D97-AF65-F5344CB8AC3E}">
        <p14:creationId xmlns:p14="http://schemas.microsoft.com/office/powerpoint/2010/main" val="2117990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69" y="831469"/>
            <a:ext cx="6970776" cy="1325563"/>
          </a:xfrm>
        </p:spPr>
        <p:txBody>
          <a:bodyPr>
            <a:noAutofit/>
          </a:bodyPr>
          <a:lstStyle/>
          <a:p>
            <a:r>
              <a:rPr lang="en-GB" sz="5400" dirty="0"/>
              <a:t>We shape our approach accordingly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74320" y="2696373"/>
            <a:ext cx="6492240" cy="4025101"/>
          </a:xfrm>
        </p:spPr>
        <p:txBody>
          <a:bodyPr>
            <a:noAutofit/>
          </a:bodyPr>
          <a:lstStyle/>
          <a:p>
            <a:r>
              <a:rPr lang="en-GB" sz="3200" dirty="0"/>
              <a:t>Natural science, general laws - empirical methods of observation and experimentation</a:t>
            </a:r>
          </a:p>
          <a:p>
            <a:r>
              <a:rPr lang="en-GB" sz="3200" dirty="0"/>
              <a:t>Our objects of study have no capacity to act on their own </a:t>
            </a:r>
            <a:r>
              <a:rPr lang="en-GB" sz="3200" dirty="0" smtClean="0"/>
              <a:t>initiative</a:t>
            </a:r>
            <a:endParaRPr lang="en-GB" sz="3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1477" y="2157032"/>
            <a:ext cx="5153116" cy="3429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17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816" y="364418"/>
            <a:ext cx="6175248" cy="1325563"/>
          </a:xfrm>
        </p:spPr>
        <p:txBody>
          <a:bodyPr>
            <a:noAutofit/>
          </a:bodyPr>
          <a:lstStyle/>
          <a:p>
            <a:r>
              <a:rPr lang="en-GB" sz="5400" dirty="0"/>
              <a:t>We shape our approach accordingly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74320" y="2432305"/>
            <a:ext cx="6492240" cy="4289170"/>
          </a:xfrm>
        </p:spPr>
        <p:txBody>
          <a:bodyPr>
            <a:noAutofit/>
          </a:bodyPr>
          <a:lstStyle/>
          <a:p>
            <a:r>
              <a:rPr lang="en-GB" sz="3200" dirty="0" smtClean="0"/>
              <a:t>In </a:t>
            </a:r>
            <a:r>
              <a:rPr lang="en-GB" sz="3200" dirty="0"/>
              <a:t>the context of social science general laws do not apply in the same regulated, measurable, repeatable manner. </a:t>
            </a:r>
            <a:endParaRPr lang="en-GB" sz="3200" dirty="0" smtClean="0"/>
          </a:p>
          <a:p>
            <a:r>
              <a:rPr lang="en-GB" sz="3200" dirty="0" smtClean="0"/>
              <a:t>There </a:t>
            </a:r>
            <a:r>
              <a:rPr lang="en-GB" sz="3200" dirty="0"/>
              <a:t>is capacity for independent action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4264" y="0"/>
            <a:ext cx="5098761" cy="679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92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 err="1"/>
              <a:t>Verstehen</a:t>
            </a:r>
            <a:endParaRPr lang="en-GB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0896" y="1671577"/>
            <a:ext cx="5110189" cy="4867335"/>
          </a:xfrm>
        </p:spPr>
        <p:txBody>
          <a:bodyPr>
            <a:normAutofit/>
          </a:bodyPr>
          <a:lstStyle/>
          <a:p>
            <a:r>
              <a:rPr lang="en-GB" sz="3200" dirty="0"/>
              <a:t>Social scientists interpret to actions of social actors as they try to grasp what actions mean</a:t>
            </a:r>
          </a:p>
          <a:p>
            <a:r>
              <a:rPr lang="en-GB" sz="3200" b="1" dirty="0" err="1"/>
              <a:t>Verstehen</a:t>
            </a:r>
            <a:r>
              <a:rPr lang="en-GB" sz="3200" b="1" dirty="0"/>
              <a:t> is the word Weber uses to describe this method of interpretation</a:t>
            </a:r>
          </a:p>
          <a:p>
            <a:r>
              <a:rPr lang="en-GB" sz="3200" dirty="0"/>
              <a:t>Actions are not government by universal principles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1085" y="528576"/>
            <a:ext cx="6645421" cy="440248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421086" y="4931064"/>
            <a:ext cx="66454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What’s going on here</a:t>
            </a:r>
            <a:r>
              <a:rPr lang="en-GB" sz="3600" dirty="0" smtClean="0"/>
              <a:t>?</a:t>
            </a:r>
          </a:p>
          <a:p>
            <a:pPr algn="ctr"/>
            <a:r>
              <a:rPr lang="en-GB" sz="3600" dirty="0" smtClean="0"/>
              <a:t>We can describe the facts but where is the meaning?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57257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879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563" y="1460500"/>
            <a:ext cx="6769609" cy="4895850"/>
          </a:xfrm>
        </p:spPr>
        <p:txBody>
          <a:bodyPr>
            <a:noAutofit/>
          </a:bodyPr>
          <a:lstStyle/>
          <a:p>
            <a:r>
              <a:rPr lang="en-GB" sz="3200" dirty="0"/>
              <a:t>Whenever we study a social phenomena our values come into play</a:t>
            </a:r>
          </a:p>
          <a:p>
            <a:r>
              <a:rPr lang="en-GB" sz="3200" dirty="0"/>
              <a:t>We chose what to study led by our values</a:t>
            </a:r>
          </a:p>
          <a:p>
            <a:r>
              <a:rPr lang="en-GB" sz="3200" dirty="0"/>
              <a:t>The subject matter also has value-content</a:t>
            </a:r>
          </a:p>
          <a:p>
            <a:r>
              <a:rPr lang="en-GB" sz="3200" dirty="0"/>
              <a:t>We make judgements</a:t>
            </a:r>
          </a:p>
          <a:p>
            <a:r>
              <a:rPr lang="en-GB" sz="3200" dirty="0"/>
              <a:t>Our approach is necessarily haphazard </a:t>
            </a:r>
          </a:p>
          <a:p>
            <a:r>
              <a:rPr lang="en-GB" sz="3200" dirty="0"/>
              <a:t>Partial, subjective, arbitrary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3172" y="-10124"/>
            <a:ext cx="5173729" cy="6868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292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202" y="50502"/>
            <a:ext cx="5001986" cy="1325563"/>
          </a:xfrm>
        </p:spPr>
        <p:txBody>
          <a:bodyPr>
            <a:noAutofit/>
          </a:bodyPr>
          <a:lstStyle/>
          <a:p>
            <a:r>
              <a:rPr lang="en-GB" sz="5400" dirty="0"/>
              <a:t>‘It all depends…’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03771" y="1088136"/>
            <a:ext cx="5925311" cy="5379586"/>
          </a:xfrm>
        </p:spPr>
        <p:txBody>
          <a:bodyPr>
            <a:normAutofit/>
          </a:bodyPr>
          <a:lstStyle/>
          <a:p>
            <a:r>
              <a:rPr lang="en-GB" sz="3200" b="1" dirty="0"/>
              <a:t>No grand plan in history </a:t>
            </a:r>
            <a:r>
              <a:rPr lang="en-GB" sz="3200" dirty="0"/>
              <a:t>– oppressor and oppressed’ is too simplistic</a:t>
            </a:r>
          </a:p>
          <a:p>
            <a:r>
              <a:rPr lang="en-GB" sz="3200" b="1" dirty="0"/>
              <a:t>Human action depends on a vast array of variables</a:t>
            </a:r>
            <a:r>
              <a:rPr lang="en-GB" sz="3200" dirty="0"/>
              <a:t>. We have to see the context to understand the action, or to predict actions</a:t>
            </a:r>
          </a:p>
          <a:p>
            <a:r>
              <a:rPr lang="en-GB" sz="3200" dirty="0"/>
              <a:t>The law of </a:t>
            </a:r>
            <a:r>
              <a:rPr lang="en-GB" sz="3200" b="1" dirty="0"/>
              <a:t>unintended consequence </a:t>
            </a:r>
            <a:r>
              <a:rPr lang="en-GB" sz="3200" dirty="0"/>
              <a:t>– we might aim at an outcome but something quite different might </a:t>
            </a:r>
            <a:r>
              <a:rPr lang="en-GB" sz="3200" dirty="0" smtClean="0"/>
              <a:t>happen</a:t>
            </a:r>
            <a:endParaRPr lang="en-GB" sz="3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135" y="1513114"/>
            <a:ext cx="4346121" cy="50643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729" y="1088136"/>
            <a:ext cx="4674053" cy="5834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023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What does a panda eat?</a:t>
            </a:r>
            <a:endParaRPr lang="en-GB" sz="6000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838201" y="2340863"/>
            <a:ext cx="2609087" cy="38360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/>
              <a:t>The panda eats shoots and leaves</a:t>
            </a:r>
          </a:p>
          <a:p>
            <a:pPr marL="0" indent="0">
              <a:buNone/>
            </a:pPr>
            <a:r>
              <a:rPr lang="en-GB" sz="3600" dirty="0" smtClean="0"/>
              <a:t>The panda eats, shoots and leaves</a:t>
            </a: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1026" name="Picture 2" descr="Stock phot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907">
            <a:off x="8665910" y="1052866"/>
            <a:ext cx="3035123" cy="4669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2118" y="1793938"/>
            <a:ext cx="4383024" cy="4383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62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2857" y="123543"/>
            <a:ext cx="5001986" cy="1325563"/>
          </a:xfrm>
        </p:spPr>
        <p:txBody>
          <a:bodyPr>
            <a:noAutofit/>
          </a:bodyPr>
          <a:lstStyle/>
          <a:p>
            <a:r>
              <a:rPr lang="en-GB" sz="5400" dirty="0"/>
              <a:t>‘It all depends…’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1714" y="1513114"/>
            <a:ext cx="5064085" cy="506433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For </a:t>
            </a:r>
            <a:r>
              <a:rPr lang="en-GB" sz="3600" dirty="0"/>
              <a:t>example, capitalism was not bound to follow feudalism as Marx felt – </a:t>
            </a:r>
            <a:r>
              <a:rPr lang="en-GB" sz="3600" b="1" dirty="0"/>
              <a:t>we have always had forms of profit-making activity</a:t>
            </a:r>
          </a:p>
          <a:p>
            <a:r>
              <a:rPr lang="en-GB" sz="3600" dirty="0"/>
              <a:t>Secondly, </a:t>
            </a:r>
            <a:r>
              <a:rPr lang="en-GB" sz="3600" b="1" dirty="0"/>
              <a:t>too much focus on economic activity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857" y="0"/>
            <a:ext cx="69428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259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" y="0"/>
            <a:ext cx="7260336" cy="1508760"/>
          </a:xfrm>
        </p:spPr>
        <p:txBody>
          <a:bodyPr>
            <a:noAutofit/>
          </a:bodyPr>
          <a:lstStyle/>
          <a:p>
            <a:r>
              <a:rPr lang="en-GB" sz="5400" dirty="0"/>
              <a:t>Weber’s four distinct spheres or realms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" y="1591056"/>
            <a:ext cx="5583937" cy="5368163"/>
          </a:xfrm>
        </p:spPr>
        <p:txBody>
          <a:bodyPr>
            <a:normAutofit/>
          </a:bodyPr>
          <a:lstStyle/>
          <a:p>
            <a:pPr lvl="0"/>
            <a:r>
              <a:rPr lang="en-GB" sz="3000" b="1" dirty="0">
                <a:solidFill>
                  <a:prstClr val="black"/>
                </a:solidFill>
              </a:rPr>
              <a:t>Interconnected social </a:t>
            </a:r>
            <a:r>
              <a:rPr lang="en-GB" sz="3000" b="1" dirty="0" smtClean="0">
                <a:solidFill>
                  <a:prstClr val="black"/>
                </a:solidFill>
              </a:rPr>
              <a:t>spheres</a:t>
            </a:r>
            <a:r>
              <a:rPr lang="en-GB" sz="3000" dirty="0">
                <a:solidFill>
                  <a:prstClr val="black"/>
                </a:solidFill>
              </a:rPr>
              <a:t>:</a:t>
            </a:r>
            <a:r>
              <a:rPr lang="en-GB" sz="3000" dirty="0" smtClean="0">
                <a:solidFill>
                  <a:prstClr val="black"/>
                </a:solidFill>
              </a:rPr>
              <a:t> </a:t>
            </a:r>
            <a:r>
              <a:rPr lang="en-GB" sz="3000" dirty="0">
                <a:solidFill>
                  <a:prstClr val="black"/>
                </a:solidFill>
              </a:rPr>
              <a:t>one of the most important aspects of Weber’s work </a:t>
            </a: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No sphere was dominant </a:t>
            </a:r>
            <a:endParaRPr lang="en-GB" sz="3000" dirty="0" smtClean="0">
              <a:solidFill>
                <a:prstClr val="black"/>
              </a:solidFill>
            </a:endParaRPr>
          </a:p>
          <a:p>
            <a:pPr lvl="0"/>
            <a:r>
              <a:rPr lang="en-GB" sz="3000" dirty="0" smtClean="0">
                <a:solidFill>
                  <a:prstClr val="black"/>
                </a:solidFill>
              </a:rPr>
              <a:t>Significant overlap: </a:t>
            </a:r>
            <a:r>
              <a:rPr lang="en-GB" sz="3000" dirty="0">
                <a:solidFill>
                  <a:prstClr val="black"/>
                </a:solidFill>
              </a:rPr>
              <a:t>they influence and are influenced by each other</a:t>
            </a:r>
          </a:p>
          <a:p>
            <a:pPr lvl="0"/>
            <a:r>
              <a:rPr lang="en-GB" sz="3000" dirty="0" smtClean="0">
                <a:solidFill>
                  <a:prstClr val="black"/>
                </a:solidFill>
              </a:rPr>
              <a:t>Marx </a:t>
            </a:r>
            <a:r>
              <a:rPr lang="en-GB" sz="3000" dirty="0">
                <a:solidFill>
                  <a:prstClr val="black"/>
                </a:solidFill>
              </a:rPr>
              <a:t>who believed all aspects of society were expressions of </a:t>
            </a:r>
            <a:r>
              <a:rPr lang="en-GB" sz="3000" b="1" dirty="0">
                <a:solidFill>
                  <a:prstClr val="black"/>
                </a:solidFill>
              </a:rPr>
              <a:t>underlying economic forces and class interests</a:t>
            </a:r>
          </a:p>
          <a:p>
            <a:pPr lvl="0"/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19</a:t>
            </a:fld>
            <a:endParaRPr lang="en-GB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34831418"/>
              </p:ext>
            </p:extLst>
          </p:nvPr>
        </p:nvGraphicFramePr>
        <p:xfrm>
          <a:off x="3904488" y="137160"/>
          <a:ext cx="9467087" cy="658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0803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9193990-90ED-42DB-8270-5EC71274EC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D1E9D62-0403-4CF9-8D96-93E24C5AE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4991FEF-0585-4037-8FEC-1FB69234F0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77E851-7E6F-4BC5-8367-6227E80A9F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DA6F354-3BDF-47F7-A5BD-9A610A03DF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6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8437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Social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50987"/>
            <a:ext cx="11222736" cy="48053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 smtClean="0"/>
              <a:t>Marx </a:t>
            </a:r>
            <a:r>
              <a:rPr lang="en-GB" sz="3200" dirty="0"/>
              <a:t>saw class struggle as the hallmark of all previous societies</a:t>
            </a:r>
          </a:p>
          <a:p>
            <a:endParaRPr lang="en-GB" sz="3200" dirty="0"/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Weber’s </a:t>
            </a:r>
            <a:r>
              <a:rPr lang="en-GB" sz="3200" dirty="0" smtClean="0"/>
              <a:t>observations </a:t>
            </a:r>
            <a:r>
              <a:rPr lang="en-GB" sz="3200" dirty="0"/>
              <a:t>came 60 years later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The class system was not just about economic structure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Weber disagreed with Marx’s view that there was increasing antagonism between the two dominant classes, </a:t>
            </a:r>
            <a:r>
              <a:rPr lang="en-GB" sz="3200" dirty="0" smtClean="0"/>
              <a:t>and concentrated on </a:t>
            </a:r>
            <a:r>
              <a:rPr lang="en-GB" sz="3200" b="1" dirty="0"/>
              <a:t>‘class, </a:t>
            </a:r>
            <a:r>
              <a:rPr lang="en-GB" sz="3200" b="1" dirty="0" smtClean="0"/>
              <a:t>status </a:t>
            </a:r>
            <a:r>
              <a:rPr lang="en-GB" sz="3200" b="1" dirty="0"/>
              <a:t>and party</a:t>
            </a:r>
            <a:r>
              <a:rPr lang="en-GB" sz="3200" b="1" dirty="0" smtClean="0"/>
              <a:t>’</a:t>
            </a: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71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21</a:t>
            </a:fld>
            <a:endParaRPr lang="en-GB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978280000"/>
              </p:ext>
            </p:extLst>
          </p:nvPr>
        </p:nvGraphicFramePr>
        <p:xfrm>
          <a:off x="1655064" y="246889"/>
          <a:ext cx="8238744" cy="6036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7212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D22555-824F-45CB-95B6-C175E56B63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7711B5A-1B68-4F0E-AB6C-7D337C24DD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5A9499-6B4A-4892-B32D-4B2E1B21CD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28245"/>
          </a:xfrm>
        </p:spPr>
        <p:txBody>
          <a:bodyPr>
            <a:normAutofit/>
          </a:bodyPr>
          <a:lstStyle/>
          <a:p>
            <a:r>
              <a:rPr lang="en-GB" sz="6000" dirty="0"/>
              <a:t>Social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67690"/>
            <a:ext cx="10930128" cy="4783593"/>
          </a:xfrm>
        </p:spPr>
        <p:txBody>
          <a:bodyPr/>
          <a:lstStyle/>
          <a:p>
            <a:r>
              <a:rPr lang="en-GB" sz="3200" dirty="0"/>
              <a:t>For Weber, </a:t>
            </a:r>
            <a:r>
              <a:rPr lang="en-GB" sz="3200" b="1" dirty="0"/>
              <a:t>‘class’ is about ‘life chances’ </a:t>
            </a:r>
            <a:r>
              <a:rPr lang="en-GB" sz="3200" dirty="0"/>
              <a:t>and opportunities to sell one’s skills in exchange for salaries with which to obtain goods and services. </a:t>
            </a:r>
          </a:p>
          <a:p>
            <a:r>
              <a:rPr lang="en-GB" sz="3200" dirty="0"/>
              <a:t>Members of a class have the same kinds of skills to sell. </a:t>
            </a:r>
          </a:p>
          <a:p>
            <a:r>
              <a:rPr lang="en-GB" sz="3200" dirty="0"/>
              <a:t>He disagrees with Marx’s perspective that class positions are all about property ownership and the means of production</a:t>
            </a:r>
          </a:p>
          <a:p>
            <a:r>
              <a:rPr lang="en-GB" sz="3200" dirty="0"/>
              <a:t>Weber emphasises class situation and the market. He felt life chances for income exist independent of the private ownership of the means of production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09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Social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65376"/>
            <a:ext cx="11149584" cy="4490974"/>
          </a:xfr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600" dirty="0"/>
              <a:t>The class situation in early industrial society was dictated by the outright ownership of property – </a:t>
            </a:r>
            <a:r>
              <a:rPr lang="en-GB" sz="3600" b="1" dirty="0"/>
              <a:t>a monopoly </a:t>
            </a:r>
            <a:r>
              <a:rPr lang="en-GB" sz="3600" dirty="0"/>
              <a:t>where one class owned the means of production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In the modern era, </a:t>
            </a:r>
            <a:r>
              <a:rPr lang="en-GB" sz="3600" b="1" dirty="0"/>
              <a:t>Weber saw class being linked to life chances determined by education, skills and abilities</a:t>
            </a:r>
            <a:r>
              <a:rPr lang="en-GB" sz="3600" dirty="0"/>
              <a:t>, and the capacity to sell one’s skills to others. This did not depend on the direct ownership of property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079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01840" y="264542"/>
            <a:ext cx="4928616" cy="1408810"/>
          </a:xfrm>
        </p:spPr>
        <p:txBody>
          <a:bodyPr>
            <a:noAutofit/>
          </a:bodyPr>
          <a:lstStyle/>
          <a:p>
            <a:pPr algn="r"/>
            <a:r>
              <a:rPr lang="en-GB" sz="6000" dirty="0"/>
              <a:t>Power to the people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336" y="410400"/>
            <a:ext cx="6309360" cy="6210491"/>
          </a:xfrm>
        </p:spPr>
        <p:txBody>
          <a:bodyPr>
            <a:noAutofit/>
          </a:bodyPr>
          <a:lstStyle/>
          <a:p>
            <a:r>
              <a:rPr lang="en-GB" sz="3200" dirty="0"/>
              <a:t>In the modern era we have the opportunity to defend ourselves, not through revolution but through legal and political protest leading to what Weber called </a:t>
            </a:r>
            <a:r>
              <a:rPr lang="en-GB" sz="3200" b="1" dirty="0"/>
              <a:t>‘rational associations</a:t>
            </a:r>
            <a:r>
              <a:rPr lang="en-GB" sz="3200" b="1" dirty="0" smtClean="0"/>
              <a:t>’</a:t>
            </a:r>
            <a:endParaRPr lang="en-GB" sz="3200" dirty="0"/>
          </a:p>
          <a:p>
            <a:r>
              <a:rPr lang="en-GB" sz="3200" dirty="0"/>
              <a:t>In the modern era we see people able to become better educated, to learn important skills that society needs and to sell our </a:t>
            </a:r>
            <a:r>
              <a:rPr lang="en-GB" sz="3200" dirty="0" smtClean="0"/>
              <a:t>labour</a:t>
            </a:r>
            <a:endParaRPr lang="en-GB" sz="3200" dirty="0"/>
          </a:p>
          <a:p>
            <a:r>
              <a:rPr lang="en-GB" sz="3200" dirty="0"/>
              <a:t>Inequality remains, but we have opportunities to earn decent salaries and live comfortable lives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1840" y="1856232"/>
            <a:ext cx="4949952" cy="371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72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912864" y="365125"/>
            <a:ext cx="4440936" cy="1325563"/>
          </a:xfrm>
        </p:spPr>
        <p:txBody>
          <a:bodyPr>
            <a:normAutofit/>
          </a:bodyPr>
          <a:lstStyle/>
          <a:p>
            <a:r>
              <a:rPr lang="en-GB" sz="6000" dirty="0"/>
              <a:t>Status groups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41960" y="1160971"/>
            <a:ext cx="6315456" cy="5195379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They evaluate social worth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Segregate themselves from other social groups by placing boundaries, qualifications and standards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Uphold patterns of consumption, style and taste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They monopolise status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They bestow social honour and make judgements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25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0308" y="1975263"/>
            <a:ext cx="4425177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051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" y="99949"/>
            <a:ext cx="8778240" cy="1564259"/>
          </a:xfrm>
        </p:spPr>
        <p:txBody>
          <a:bodyPr>
            <a:noAutofit/>
          </a:bodyPr>
          <a:lstStyle/>
          <a:p>
            <a:r>
              <a:rPr lang="en-GB" sz="5400" dirty="0"/>
              <a:t>Separation of status </a:t>
            </a:r>
            <a:r>
              <a:rPr lang="en-GB" sz="5400" dirty="0" smtClean="0"/>
              <a:t/>
            </a:r>
            <a:br>
              <a:rPr lang="en-GB" sz="5400" dirty="0" smtClean="0"/>
            </a:br>
            <a:r>
              <a:rPr lang="en-GB" sz="5400" dirty="0" smtClean="0"/>
              <a:t>from </a:t>
            </a:r>
            <a:r>
              <a:rPr lang="en-GB" sz="5400" dirty="0"/>
              <a:t>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200" y="1787922"/>
            <a:ext cx="6427360" cy="5102352"/>
          </a:xfrm>
        </p:spPr>
        <p:txBody>
          <a:bodyPr>
            <a:normAutofit/>
          </a:bodyPr>
          <a:lstStyle/>
          <a:p>
            <a:r>
              <a:rPr lang="en-GB" sz="3200" dirty="0"/>
              <a:t>Status is to do with our choices and life style selections – education, furniture, cars, books, electronic goods, fashion, houses etc. </a:t>
            </a:r>
          </a:p>
          <a:p>
            <a:r>
              <a:rPr lang="en-GB" sz="3200" dirty="0"/>
              <a:t>Weber referred to Prussian officers acquiring facial scars to denote </a:t>
            </a:r>
            <a:r>
              <a:rPr lang="en-GB" sz="3200" b="1" dirty="0"/>
              <a:t>social honour </a:t>
            </a:r>
            <a:r>
              <a:rPr lang="en-GB" sz="3200" dirty="0"/>
              <a:t>and military rank</a:t>
            </a:r>
          </a:p>
          <a:p>
            <a:r>
              <a:rPr lang="en-GB" sz="3200" dirty="0"/>
              <a:t>Status refers to members of groups sharing lifestyles, habits and tastes.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6560" y="27732"/>
            <a:ext cx="3867911" cy="451876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8240" y="2209465"/>
            <a:ext cx="3544823" cy="468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858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897" y="240107"/>
            <a:ext cx="3797807" cy="30412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6292" y="240107"/>
            <a:ext cx="4928616" cy="33097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4479" y="3685838"/>
            <a:ext cx="6592242" cy="26705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897" y="3437680"/>
            <a:ext cx="4384036" cy="3283795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482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theme of ‘rationalisation’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Weber used </a:t>
            </a:r>
            <a:r>
              <a:rPr lang="en-GB" sz="3200" b="1" dirty="0"/>
              <a:t>‘rationalisation’ </a:t>
            </a:r>
            <a:r>
              <a:rPr lang="en-GB" sz="3200" dirty="0"/>
              <a:t>to describe the process the pattern of historical development</a:t>
            </a:r>
          </a:p>
          <a:p>
            <a:r>
              <a:rPr lang="en-GB" sz="3200" dirty="0"/>
              <a:t>Systematic thinking</a:t>
            </a:r>
          </a:p>
          <a:p>
            <a:r>
              <a:rPr lang="en-GB" sz="3200" dirty="0"/>
              <a:t>Precise methodological calculation</a:t>
            </a:r>
          </a:p>
          <a:p>
            <a:r>
              <a:rPr lang="en-GB" sz="3200" dirty="0"/>
              <a:t>Control over the external world – mastering reality</a:t>
            </a:r>
          </a:p>
          <a:p>
            <a:r>
              <a:rPr lang="en-GB" sz="3200" dirty="0"/>
              <a:t>Away from superstition and magical thought towards rational calculation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501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types of ‘rationalisation’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1049000" cy="435133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600" dirty="0"/>
              <a:t>Strategies of social action which aim to establish control over empirical reality</a:t>
            </a:r>
          </a:p>
          <a:p>
            <a:pPr marL="514350" indent="-514350">
              <a:buFont typeface="+mj-lt"/>
              <a:buAutoNum type="arabicPeriod"/>
            </a:pPr>
            <a:endParaRPr lang="en-GB" sz="3600" dirty="0"/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Means and ends: adjusting the means to attain ends and goals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‘Means’ – what one does to achieve a specific end result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034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Morrison (2006: 273-386)</a:t>
            </a:r>
          </a:p>
          <a:p>
            <a:endParaRPr lang="en-GB" dirty="0"/>
          </a:p>
          <a:p>
            <a:r>
              <a:rPr lang="en-GB" dirty="0" err="1"/>
              <a:t>Ransome</a:t>
            </a:r>
            <a:r>
              <a:rPr lang="en-GB" dirty="0"/>
              <a:t> (2010: 99-131)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E75C4-2103-4CE2-A78E-173BE1B41174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34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1388</Words>
  <Application>Microsoft Office PowerPoint</Application>
  <PresentationFormat>Widescreen</PresentationFormat>
  <Paragraphs>188</Paragraphs>
  <Slides>30</Slides>
  <Notes>1</Notes>
  <HiddenSlides>3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Max Weber (1864-1920)</vt:lpstr>
      <vt:lpstr>Aims</vt:lpstr>
      <vt:lpstr>Snapshot of key dates</vt:lpstr>
      <vt:lpstr>Ransome (2010:99)</vt:lpstr>
      <vt:lpstr>Context</vt:lpstr>
      <vt:lpstr>Difference from Marx</vt:lpstr>
      <vt:lpstr>Difference from Marx</vt:lpstr>
      <vt:lpstr>Difference from Marx</vt:lpstr>
      <vt:lpstr>Weber’s view of history and continuity</vt:lpstr>
      <vt:lpstr>Different kinds of ‘knowledge’</vt:lpstr>
      <vt:lpstr>Different kinds of ‘knowledge’</vt:lpstr>
      <vt:lpstr>We shape our approach accordingly</vt:lpstr>
      <vt:lpstr>We shape our approach accordingly</vt:lpstr>
      <vt:lpstr>Verstehen</vt:lpstr>
      <vt:lpstr>Values</vt:lpstr>
      <vt:lpstr>‘It all depends…’</vt:lpstr>
      <vt:lpstr>What does a panda eat?</vt:lpstr>
      <vt:lpstr>‘It all depends…’</vt:lpstr>
      <vt:lpstr>Weber’s four distinct spheres or realms</vt:lpstr>
      <vt:lpstr>Social Classes</vt:lpstr>
      <vt:lpstr>PowerPoint Presentation</vt:lpstr>
      <vt:lpstr>Social Class</vt:lpstr>
      <vt:lpstr>Social Class</vt:lpstr>
      <vt:lpstr>Power to the people</vt:lpstr>
      <vt:lpstr>Status groups</vt:lpstr>
      <vt:lpstr>Separation of status  from class</vt:lpstr>
      <vt:lpstr>PowerPoint Presentation</vt:lpstr>
      <vt:lpstr>The theme of ‘rationalisation’</vt:lpstr>
      <vt:lpstr>Two types of ‘rationalisation’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Max Weber (1864-1920)</dc:title>
  <dc:creator>Mike</dc:creator>
  <cp:lastModifiedBy>Mike Durke</cp:lastModifiedBy>
  <cp:revision>46</cp:revision>
  <dcterms:created xsi:type="dcterms:W3CDTF">2014-10-26T10:53:02Z</dcterms:created>
  <dcterms:modified xsi:type="dcterms:W3CDTF">2018-10-30T09:56:07Z</dcterms:modified>
</cp:coreProperties>
</file>